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75"/>
  </p:notesMasterIdLst>
  <p:handoutMasterIdLst>
    <p:handoutMasterId r:id="rId76"/>
  </p:handoutMasterIdLst>
  <p:sldIdLst>
    <p:sldId id="685" r:id="rId2"/>
    <p:sldId id="747" r:id="rId3"/>
    <p:sldId id="755" r:id="rId4"/>
    <p:sldId id="756" r:id="rId5"/>
    <p:sldId id="665" r:id="rId6"/>
    <p:sldId id="763" r:id="rId7"/>
    <p:sldId id="764" r:id="rId8"/>
    <p:sldId id="765" r:id="rId9"/>
    <p:sldId id="757" r:id="rId10"/>
    <p:sldId id="758" r:id="rId11"/>
    <p:sldId id="759" r:id="rId12"/>
    <p:sldId id="760" r:id="rId13"/>
    <p:sldId id="7170" r:id="rId14"/>
    <p:sldId id="766" r:id="rId15"/>
    <p:sldId id="767" r:id="rId16"/>
    <p:sldId id="768" r:id="rId17"/>
    <p:sldId id="769" r:id="rId18"/>
    <p:sldId id="770" r:id="rId19"/>
    <p:sldId id="771" r:id="rId20"/>
    <p:sldId id="772" r:id="rId21"/>
    <p:sldId id="775" r:id="rId22"/>
    <p:sldId id="773" r:id="rId23"/>
    <p:sldId id="774" r:id="rId24"/>
    <p:sldId id="776" r:id="rId25"/>
    <p:sldId id="777" r:id="rId26"/>
    <p:sldId id="7175" r:id="rId27"/>
    <p:sldId id="783" r:id="rId28"/>
    <p:sldId id="778" r:id="rId29"/>
    <p:sldId id="779" r:id="rId30"/>
    <p:sldId id="7166" r:id="rId31"/>
    <p:sldId id="7167" r:id="rId32"/>
    <p:sldId id="784" r:id="rId33"/>
    <p:sldId id="787" r:id="rId34"/>
    <p:sldId id="788" r:id="rId35"/>
    <p:sldId id="7130" r:id="rId36"/>
    <p:sldId id="7176" r:id="rId37"/>
    <p:sldId id="7177" r:id="rId38"/>
    <p:sldId id="7178" r:id="rId39"/>
    <p:sldId id="7171" r:id="rId40"/>
    <p:sldId id="7136" r:id="rId41"/>
    <p:sldId id="7133" r:id="rId42"/>
    <p:sldId id="7134" r:id="rId43"/>
    <p:sldId id="7146" r:id="rId44"/>
    <p:sldId id="7147" r:id="rId45"/>
    <p:sldId id="7148" r:id="rId46"/>
    <p:sldId id="7141" r:id="rId47"/>
    <p:sldId id="7135" r:id="rId48"/>
    <p:sldId id="736" r:id="rId49"/>
    <p:sldId id="7162" r:id="rId50"/>
    <p:sldId id="790" r:id="rId51"/>
    <p:sldId id="7137" r:id="rId52"/>
    <p:sldId id="7163" r:id="rId53"/>
    <p:sldId id="7138" r:id="rId54"/>
    <p:sldId id="7139" r:id="rId55"/>
    <p:sldId id="7169" r:id="rId56"/>
    <p:sldId id="749" r:id="rId57"/>
    <p:sldId id="762" r:id="rId58"/>
    <p:sldId id="7150" r:id="rId59"/>
    <p:sldId id="782" r:id="rId60"/>
    <p:sldId id="7151" r:id="rId61"/>
    <p:sldId id="7168" r:id="rId62"/>
    <p:sldId id="7152" r:id="rId63"/>
    <p:sldId id="7172" r:id="rId64"/>
    <p:sldId id="7132" r:id="rId65"/>
    <p:sldId id="7143" r:id="rId66"/>
    <p:sldId id="7144" r:id="rId67"/>
    <p:sldId id="7153" r:id="rId68"/>
    <p:sldId id="7154" r:id="rId69"/>
    <p:sldId id="7155" r:id="rId70"/>
    <p:sldId id="7156" r:id="rId71"/>
    <p:sldId id="7157" r:id="rId72"/>
    <p:sldId id="7142" r:id="rId73"/>
    <p:sldId id="7158" r:id="rId7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taberk Olgun" initials="AO" lastIdx="2" clrIdx="0">
    <p:extLst>
      <p:ext uri="{19B8F6BF-5375-455C-9EA6-DF929625EA0E}">
        <p15:presenceInfo xmlns:p15="http://schemas.microsoft.com/office/powerpoint/2012/main" userId="S::aolgun@etu.edu.tr::acd4a36d-8e2b-4bf9-9640-24bbf4f0f2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FF"/>
    <a:srgbClr val="4E67C8"/>
    <a:srgbClr val="FFE7D3"/>
    <a:srgbClr val="EFBC92"/>
    <a:srgbClr val="0C779D"/>
    <a:srgbClr val="C00000"/>
    <a:srgbClr val="21306A"/>
    <a:srgbClr val="D9D9D9"/>
    <a:srgbClr val="5382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1" autoAdjust="0"/>
    <p:restoredTop sz="76715" autoAdjust="0"/>
  </p:normalViewPr>
  <p:slideViewPr>
    <p:cSldViewPr snapToGrid="0">
      <p:cViewPr varScale="1">
        <p:scale>
          <a:sx n="123" d="100"/>
          <a:sy n="123" d="100"/>
        </p:scale>
        <p:origin x="5334" y="102"/>
      </p:cViewPr>
      <p:guideLst/>
    </p:cSldViewPr>
  </p:slid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77DA08E8-53C0-41C1-B14E-9595836993A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30143DBD-F10E-492C-ADF8-342A939EC0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B9D07D-4A00-4F92-AF55-18EA03C4412A}" type="datetimeFigureOut">
              <a:rPr lang="tr-TR" smtClean="0"/>
              <a:t>20.12.2024</a:t>
            </a:fld>
            <a:endParaRPr lang="tr-TR"/>
          </a:p>
        </p:txBody>
      </p:sp>
      <p:sp>
        <p:nvSpPr>
          <p:cNvPr id="4" name="Alt Bilgi Yer Tutucusu 3">
            <a:extLst>
              <a:ext uri="{FF2B5EF4-FFF2-40B4-BE49-F238E27FC236}">
                <a16:creationId xmlns:a16="http://schemas.microsoft.com/office/drawing/2014/main" id="{76D6159E-3F4F-4721-B75C-D4A1DC2369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A8C30C48-0F14-4D5C-A4D0-95BC221427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68118C-437E-4328-ACDE-5D7FE2C38D98}" type="slidenum">
              <a:rPr lang="tr-TR" smtClean="0"/>
              <a:t>‹#›</a:t>
            </a:fld>
            <a:endParaRPr lang="tr-TR"/>
          </a:p>
        </p:txBody>
      </p:sp>
    </p:spTree>
    <p:extLst>
      <p:ext uri="{BB962C8B-B14F-4D97-AF65-F5344CB8AC3E}">
        <p14:creationId xmlns:p14="http://schemas.microsoft.com/office/powerpoint/2010/main" val="4255481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8B997D-A77B-4492-B8BA-B7DF74E65B62}" type="datetimeFigureOut">
              <a:rPr lang="tr-TR" smtClean="0"/>
              <a:t>20.12.2024</a:t>
            </a:fld>
            <a:endParaRPr lang="tr-TR"/>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575381-7527-4E0E-A355-7550D954D08C}" type="slidenum">
              <a:rPr lang="tr-TR" smtClean="0"/>
              <a:t>‹#›</a:t>
            </a:fld>
            <a:endParaRPr lang="tr-TR"/>
          </a:p>
        </p:txBody>
      </p:sp>
    </p:spTree>
    <p:extLst>
      <p:ext uri="{BB962C8B-B14F-4D97-AF65-F5344CB8AC3E}">
        <p14:creationId xmlns:p14="http://schemas.microsoft.com/office/powerpoint/2010/main" val="95413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Did you compare Sectored DRAM against smaller cache block sizes?</a:t>
            </a:r>
          </a:p>
        </p:txBody>
      </p:sp>
      <p:sp>
        <p:nvSpPr>
          <p:cNvPr id="4" name="Slide Number Placeholder 3"/>
          <p:cNvSpPr>
            <a:spLocks noGrp="1"/>
          </p:cNvSpPr>
          <p:nvPr>
            <p:ph type="sldNum" sz="quarter" idx="10"/>
          </p:nvPr>
        </p:nvSpPr>
        <p:spPr/>
        <p:txBody>
          <a:bodyPr/>
          <a:lstStyle/>
          <a:p>
            <a:fld id="{EF7F79D3-8C36-4CB5-B03B-F440DA7B71AF}" type="slidenum">
              <a:rPr lang="en-US" smtClean="0"/>
              <a:t>1</a:t>
            </a:fld>
            <a:endParaRPr lang="en-US"/>
          </a:p>
        </p:txBody>
      </p:sp>
    </p:spTree>
    <p:extLst>
      <p:ext uri="{BB962C8B-B14F-4D97-AF65-F5344CB8AC3E}">
        <p14:creationId xmlns:p14="http://schemas.microsoft.com/office/powerpoint/2010/main" val="2932714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A DRAM chip transmits or receives multiple bytes of the cache block in a data transfer burst</a:t>
            </a:r>
          </a:p>
          <a:p>
            <a:endParaRPr lang="en-CH" dirty="0"/>
          </a:p>
          <a:p>
            <a:r>
              <a:rPr lang="en-CH" dirty="0"/>
              <a:t>[</a:t>
            </a:r>
            <a:r>
              <a:rPr lang="en-CH" b="1" dirty="0"/>
              <a:t>CLICK</a:t>
            </a:r>
            <a:r>
              <a:rPr lang="en-CH" dirty="0"/>
              <a:t>] The burst length for this transfer is 8 because each chip transmits or receives 8 bytes</a:t>
            </a:r>
          </a:p>
          <a:p>
            <a:endParaRPr lang="en-CH" dirty="0"/>
          </a:p>
          <a:p>
            <a:r>
              <a:rPr lang="en-CH" dirty="0"/>
              <a:t>[</a:t>
            </a:r>
            <a:r>
              <a:rPr lang="en-CH" b="1" dirty="0"/>
              <a:t>CLICKx2</a:t>
            </a:r>
            <a:r>
              <a:rPr lang="en-CH" dirty="0"/>
              <a:t>] A chip transmits a byte in each DRAM interface clock cycle, also referred to as a beat. </a:t>
            </a:r>
            <a:r>
              <a:rPr lang="en-CH" b="1" dirty="0"/>
              <a:t>[CLICK to make things disappear]</a:t>
            </a:r>
          </a:p>
          <a:p>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10</a:t>
            </a:fld>
            <a:endParaRPr lang="tr-TR"/>
          </a:p>
        </p:txBody>
      </p:sp>
    </p:spTree>
    <p:extLst>
      <p:ext uri="{BB962C8B-B14F-4D97-AF65-F5344CB8AC3E}">
        <p14:creationId xmlns:p14="http://schemas.microsoft.com/office/powerpoint/2010/main" val="4267715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In the first beat </a:t>
            </a:r>
            <a:r>
              <a:rPr lang="en-CH" b="1" dirty="0"/>
              <a:t>[CLICK]</a:t>
            </a:r>
            <a:r>
              <a:rPr lang="en-CH" dirty="0"/>
              <a:t>, each chip transmits its corresponding byte</a:t>
            </a:r>
          </a:p>
          <a:p>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11</a:t>
            </a:fld>
            <a:endParaRPr lang="tr-TR"/>
          </a:p>
        </p:txBody>
      </p:sp>
    </p:spTree>
    <p:extLst>
      <p:ext uri="{BB962C8B-B14F-4D97-AF65-F5344CB8AC3E}">
        <p14:creationId xmlns:p14="http://schemas.microsoft.com/office/powerpoint/2010/main" val="4012127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The next beat </a:t>
            </a:r>
            <a:r>
              <a:rPr lang="en-CH" b="1" dirty="0"/>
              <a:t>[CLICK]</a:t>
            </a:r>
            <a:r>
              <a:rPr lang="en-CH" dirty="0"/>
              <a:t>, the next 8 bytes</a:t>
            </a:r>
          </a:p>
        </p:txBody>
      </p:sp>
      <p:sp>
        <p:nvSpPr>
          <p:cNvPr id="4" name="Slide Number Placeholder 3"/>
          <p:cNvSpPr>
            <a:spLocks noGrp="1"/>
          </p:cNvSpPr>
          <p:nvPr>
            <p:ph type="sldNum" sz="quarter" idx="5"/>
          </p:nvPr>
        </p:nvSpPr>
        <p:spPr/>
        <p:txBody>
          <a:bodyPr/>
          <a:lstStyle/>
          <a:p>
            <a:fld id="{BC575381-7527-4E0E-A355-7550D954D08C}" type="slidenum">
              <a:rPr lang="tr-TR" smtClean="0"/>
              <a:t>12</a:t>
            </a:fld>
            <a:endParaRPr lang="tr-TR"/>
          </a:p>
        </p:txBody>
      </p:sp>
    </p:spTree>
    <p:extLst>
      <p:ext uri="{BB962C8B-B14F-4D97-AF65-F5344CB8AC3E}">
        <p14:creationId xmlns:p14="http://schemas.microsoft.com/office/powerpoint/2010/main" val="2173761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8B69E-06B9-04B8-122E-E11112F0E2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578A93-E577-161D-D842-3DD0E28B4A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7953EC-1C4C-230E-63E9-98B8B896B2E9}"/>
              </a:ext>
            </a:extLst>
          </p:cNvPr>
          <p:cNvSpPr>
            <a:spLocks noGrp="1"/>
          </p:cNvSpPr>
          <p:nvPr>
            <p:ph type="body" idx="1"/>
          </p:nvPr>
        </p:nvSpPr>
        <p:spPr/>
        <p:txBody>
          <a:bodyPr/>
          <a:lstStyle/>
          <a:p>
            <a:r>
              <a:rPr lang="en-GB" dirty="0"/>
              <a:t>A</a:t>
            </a:r>
            <a:r>
              <a:rPr lang="en-CH" dirty="0"/>
              <a:t>nd so on </a:t>
            </a:r>
            <a:r>
              <a:rPr lang="en-CH" b="1" dirty="0"/>
              <a:t>[CLICK]</a:t>
            </a:r>
            <a:r>
              <a:rPr lang="en-CH" dirty="0"/>
              <a:t> until the last 8 bytes are transferred</a:t>
            </a:r>
          </a:p>
        </p:txBody>
      </p:sp>
      <p:sp>
        <p:nvSpPr>
          <p:cNvPr id="4" name="Slide Number Placeholder 3">
            <a:extLst>
              <a:ext uri="{FF2B5EF4-FFF2-40B4-BE49-F238E27FC236}">
                <a16:creationId xmlns:a16="http://schemas.microsoft.com/office/drawing/2014/main" id="{606910D5-5EC2-8023-5E5B-99214663129B}"/>
              </a:ext>
            </a:extLst>
          </p:cNvPr>
          <p:cNvSpPr>
            <a:spLocks noGrp="1"/>
          </p:cNvSpPr>
          <p:nvPr>
            <p:ph type="sldNum" sz="quarter" idx="5"/>
          </p:nvPr>
        </p:nvSpPr>
        <p:spPr/>
        <p:txBody>
          <a:bodyPr/>
          <a:lstStyle/>
          <a:p>
            <a:fld id="{BC575381-7527-4E0E-A355-7550D954D08C}" type="slidenum">
              <a:rPr lang="tr-TR" smtClean="0"/>
              <a:t>13</a:t>
            </a:fld>
            <a:endParaRPr lang="tr-TR"/>
          </a:p>
        </p:txBody>
      </p:sp>
    </p:spTree>
    <p:extLst>
      <p:ext uri="{BB962C8B-B14F-4D97-AF65-F5344CB8AC3E}">
        <p14:creationId xmlns:p14="http://schemas.microsoft.com/office/powerpoint/2010/main" val="1532599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A key problem with this coarse grained DRAM data transfer is that it </a:t>
            </a:r>
            <a:r>
              <a:rPr lang="en-CH" b="1" dirty="0"/>
              <a:t>wastes energy</a:t>
            </a:r>
          </a:p>
          <a:p>
            <a:endParaRPr lang="en-CH" b="1" dirty="0"/>
          </a:p>
          <a:p>
            <a:r>
              <a:rPr lang="en-CH" b="0" dirty="0"/>
              <a:t>Even if the processor wants to access only one word, for example, </a:t>
            </a:r>
            <a:r>
              <a:rPr lang="en-CH" b="1" dirty="0"/>
              <a:t>[CLICK]</a:t>
            </a:r>
            <a:r>
              <a:rPr lang="en-CH" b="0" dirty="0"/>
              <a:t> the second word in the cache block</a:t>
            </a:r>
          </a:p>
          <a:p>
            <a:endParaRPr lang="en-CH" b="0" dirty="0"/>
          </a:p>
          <a:p>
            <a:r>
              <a:rPr lang="en-GB" b="1" dirty="0"/>
              <a:t>[CLICK]</a:t>
            </a:r>
            <a:r>
              <a:rPr lang="en-GB" b="0" dirty="0"/>
              <a:t> t</a:t>
            </a:r>
            <a:r>
              <a:rPr lang="en-CH" b="0" dirty="0"/>
              <a:t>he system retrieves the whole cache block of this word, with the hope of exploiting spatial locality</a:t>
            </a:r>
          </a:p>
          <a:p>
            <a:endParaRPr lang="en-CH" b="0" dirty="0"/>
          </a:p>
          <a:p>
            <a:r>
              <a:rPr lang="en-CH" b="1" dirty="0"/>
              <a:t>[CLICK] </a:t>
            </a:r>
            <a:r>
              <a:rPr lang="en-CH" b="0" dirty="0"/>
              <a:t>However, the processor only ends up accessing 8 out of the 64 words</a:t>
            </a:r>
            <a:r>
              <a:rPr lang="en-US" b="0" dirty="0"/>
              <a:t> in our example</a:t>
            </a:r>
            <a:r>
              <a:rPr lang="en-CH" b="0" dirty="0"/>
              <a:t>. </a:t>
            </a:r>
            <a:endParaRPr lang="en-US" b="0" dirty="0"/>
          </a:p>
          <a:p>
            <a:endParaRPr lang="en-US" b="0" dirty="0"/>
          </a:p>
          <a:p>
            <a:r>
              <a:rPr lang="en-US" b="1" dirty="0"/>
              <a:t>[CLICK] </a:t>
            </a:r>
            <a:r>
              <a:rPr lang="en-US" b="0" dirty="0"/>
              <a:t>On average across many workloads, the fraction of used words are relatively low.</a:t>
            </a:r>
          </a:p>
          <a:p>
            <a:endParaRPr lang="en-US" b="0" dirty="0"/>
          </a:p>
          <a:p>
            <a:endParaRPr lang="en-US" b="1" dirty="0"/>
          </a:p>
        </p:txBody>
      </p:sp>
      <p:sp>
        <p:nvSpPr>
          <p:cNvPr id="4" name="Slide Number Placeholder 3"/>
          <p:cNvSpPr>
            <a:spLocks noGrp="1"/>
          </p:cNvSpPr>
          <p:nvPr>
            <p:ph type="sldNum" sz="quarter" idx="5"/>
          </p:nvPr>
        </p:nvSpPr>
        <p:spPr/>
        <p:txBody>
          <a:bodyPr/>
          <a:lstStyle/>
          <a:p>
            <a:fld id="{BC575381-7527-4E0E-A355-7550D954D08C}" type="slidenum">
              <a:rPr lang="tr-TR" smtClean="0"/>
              <a:t>14</a:t>
            </a:fld>
            <a:endParaRPr lang="tr-TR"/>
          </a:p>
        </p:txBody>
      </p:sp>
    </p:spTree>
    <p:extLst>
      <p:ext uri="{BB962C8B-B14F-4D97-AF65-F5344CB8AC3E}">
        <p14:creationId xmlns:p14="http://schemas.microsoft.com/office/powerpoint/2010/main" val="1755617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Coarse-grained activation of DRAM </a:t>
            </a:r>
            <a:r>
              <a:rPr lang="en-CH" b="0" dirty="0"/>
              <a:t>rows</a:t>
            </a:r>
            <a:r>
              <a:rPr lang="en-CH" dirty="0"/>
              <a:t> </a:t>
            </a:r>
            <a:r>
              <a:rPr lang="en-CH" b="1" dirty="0"/>
              <a:t>also</a:t>
            </a:r>
            <a:r>
              <a:rPr lang="en-CH" dirty="0"/>
              <a:t> cause </a:t>
            </a:r>
            <a:r>
              <a:rPr lang="en-CH" b="1" dirty="0"/>
              <a:t>energy waste.</a:t>
            </a:r>
          </a:p>
          <a:p>
            <a:endParaRPr lang="en-CH" b="1" dirty="0"/>
          </a:p>
          <a:p>
            <a:r>
              <a:rPr lang="en-CH" b="0" dirty="0"/>
              <a:t>[</a:t>
            </a:r>
            <a:r>
              <a:rPr lang="en-CH" b="1" dirty="0"/>
              <a:t>CLICK</a:t>
            </a:r>
            <a:r>
              <a:rPr lang="en-CH" b="0" dirty="0"/>
              <a:t>] </a:t>
            </a:r>
            <a:r>
              <a:rPr lang="en-US" b="0" dirty="0"/>
              <a:t>The DRAM chip activates all mats with every activate command…</a:t>
            </a:r>
          </a:p>
          <a:p>
            <a:endParaRPr lang="en-US" b="0" dirty="0"/>
          </a:p>
          <a:p>
            <a:r>
              <a:rPr lang="en-US" b="0" dirty="0"/>
              <a:t>[</a:t>
            </a:r>
            <a:r>
              <a:rPr lang="en-US" b="1" dirty="0"/>
              <a:t>CLICK</a:t>
            </a:r>
            <a:r>
              <a:rPr lang="en-US" b="0" dirty="0"/>
              <a:t>] to transfer all words of a cache block in one data transfer burst at high throughput</a:t>
            </a:r>
          </a:p>
          <a:p>
            <a:endParaRPr lang="en-US" b="0" dirty="0"/>
          </a:p>
          <a:p>
            <a:r>
              <a:rPr lang="en-US" b="0" dirty="0"/>
              <a:t>[</a:t>
            </a:r>
            <a:r>
              <a:rPr lang="en-US" b="1" dirty="0"/>
              <a:t>CLICK</a:t>
            </a:r>
            <a:r>
              <a:rPr lang="en-US" b="0" dirty="0"/>
              <a:t>] However, activating all mats is not required as the processor does not use all words, and the unused words lead to activation energy waste </a:t>
            </a:r>
          </a:p>
          <a:p>
            <a:endParaRPr lang="en-US" b="0" dirty="0"/>
          </a:p>
        </p:txBody>
      </p:sp>
      <p:sp>
        <p:nvSpPr>
          <p:cNvPr id="4" name="Slide Number Placeholder 3"/>
          <p:cNvSpPr>
            <a:spLocks noGrp="1"/>
          </p:cNvSpPr>
          <p:nvPr>
            <p:ph type="sldNum" sz="quarter" idx="5"/>
          </p:nvPr>
        </p:nvSpPr>
        <p:spPr/>
        <p:txBody>
          <a:bodyPr/>
          <a:lstStyle/>
          <a:p>
            <a:fld id="{BC575381-7527-4E0E-A355-7550D954D08C}" type="slidenum">
              <a:rPr lang="tr-TR" smtClean="0"/>
              <a:t>15</a:t>
            </a:fld>
            <a:endParaRPr lang="tr-TR"/>
          </a:p>
        </p:txBody>
      </p:sp>
    </p:spTree>
    <p:extLst>
      <p:ext uri="{BB962C8B-B14F-4D97-AF65-F5344CB8AC3E}">
        <p14:creationId xmlns:p14="http://schemas.microsoft.com/office/powerpoint/2010/main" val="3916749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investigate the potential energy savings Fine-Grained DRAM can provide using 41 single-core workloads with an evaluation methodology I will describe later in the slides.</a:t>
            </a:r>
          </a:p>
          <a:p>
            <a:endParaRPr lang="en-US" dirty="0"/>
          </a:p>
          <a:p>
            <a:r>
              <a:rPr lang="en-US" b="1" dirty="0"/>
              <a:t>[CLICK] </a:t>
            </a:r>
            <a:r>
              <a:rPr lang="en-US" b="0" dirty="0"/>
              <a:t>This is fine-grained DRAM access’s and </a:t>
            </a:r>
            <a:r>
              <a:rPr lang="en-US" b="1" dirty="0"/>
              <a:t>[CLICK]</a:t>
            </a:r>
            <a:r>
              <a:rPr lang="en-US" b="0" dirty="0"/>
              <a:t> this is fine-grained DRAM activation’s benefits</a:t>
            </a:r>
          </a:p>
          <a:p>
            <a:endParaRPr lang="en-US" b="0" dirty="0"/>
          </a:p>
          <a:p>
            <a:r>
              <a:rPr lang="en-US" b="1" dirty="0"/>
              <a:t>[CLICK] </a:t>
            </a:r>
            <a:r>
              <a:rPr lang="en-US" b="0" dirty="0"/>
              <a:t>We observe that Fine-Grained DRAM can provide substantial READ/WRITE and activation energy benefits</a:t>
            </a:r>
          </a:p>
        </p:txBody>
      </p:sp>
      <p:sp>
        <p:nvSpPr>
          <p:cNvPr id="4" name="Slide Number Placeholder 3"/>
          <p:cNvSpPr>
            <a:spLocks noGrp="1"/>
          </p:cNvSpPr>
          <p:nvPr>
            <p:ph type="sldNum" sz="quarter" idx="5"/>
          </p:nvPr>
        </p:nvSpPr>
        <p:spPr/>
        <p:txBody>
          <a:bodyPr/>
          <a:lstStyle/>
          <a:p>
            <a:fld id="{BC575381-7527-4E0E-A355-7550D954D08C}" type="slidenum">
              <a:rPr lang="tr-TR" smtClean="0"/>
              <a:t>16</a:t>
            </a:fld>
            <a:endParaRPr lang="tr-TR"/>
          </a:p>
        </p:txBody>
      </p:sp>
    </p:spTree>
    <p:extLst>
      <p:ext uri="{BB962C8B-B14F-4D97-AF65-F5344CB8AC3E}">
        <p14:creationId xmlns:p14="http://schemas.microsoft.com/office/powerpoint/2010/main" val="1241542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9"/>
              </a:rPr>
              <a:t>However, enabling Fine-DRAM-Access and –Activation</a:t>
            </a:r>
            <a:r>
              <a:rPr lang="en-GB" sz="1800" b="1" dirty="0">
                <a:effectLst/>
                <a:latin typeface="CMR9"/>
              </a:rPr>
              <a:t> [CLICK]</a:t>
            </a:r>
            <a:r>
              <a:rPr lang="en-GB" sz="1800" dirty="0">
                <a:effectLst/>
                <a:latin typeface="CMR9"/>
              </a:rPr>
              <a:t> has three key challenges. We describe them here and provide a classification of *only* the relatively low area overhead, prior fine-grained DRAM architectures.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MR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MR9"/>
              </a:rPr>
              <a:t>[CLICK] </a:t>
            </a:r>
            <a:r>
              <a:rPr lang="en-GB" sz="1800" b="0" dirty="0">
                <a:effectLst/>
                <a:latin typeface="CMR9"/>
              </a:rPr>
              <a:t>The first challenge is maintaining high DRAM data transfer throughput. Some fine-grained DRAM architectures reduce DRAM data transfer throughput by 8 times, which incurs prohibitive performance penalties.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CMR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MR9"/>
              </a:rPr>
              <a:t>[CLICK] </a:t>
            </a:r>
            <a:r>
              <a:rPr lang="en-GB" sz="1800" b="0" dirty="0">
                <a:effectLst/>
                <a:latin typeface="CMR9"/>
              </a:rPr>
              <a:t>The second challenge is incurring a relatively low DRAM area overhead. We find that prior works that maintain high data transfer throughput induce large area overheads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CMR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MR9"/>
              </a:rPr>
              <a:t>[CLICK] </a:t>
            </a:r>
            <a:r>
              <a:rPr lang="en-GB" sz="1800" b="0" dirty="0">
                <a:effectLst/>
                <a:latin typeface="CMR9"/>
              </a:rPr>
              <a:t>The last challenge is to exploit fine-grained DRAM, both for DRAM access (that is, READ AND WRITE) and for DRAM activation.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MR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MR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9"/>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MR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9"/>
              </a:rPr>
              <a:t>SBA = Selective Bit- line Activation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MR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MR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9"/>
              </a:rPr>
              <a:t>Talk less before showing challenges</a:t>
            </a:r>
            <a:endParaRPr lang="en-GB" dirty="0"/>
          </a:p>
        </p:txBody>
      </p:sp>
      <p:sp>
        <p:nvSpPr>
          <p:cNvPr id="4" name="Slide Number Placeholder 3"/>
          <p:cNvSpPr>
            <a:spLocks noGrp="1"/>
          </p:cNvSpPr>
          <p:nvPr>
            <p:ph type="sldNum" sz="quarter" idx="5"/>
          </p:nvPr>
        </p:nvSpPr>
        <p:spPr/>
        <p:txBody>
          <a:bodyPr/>
          <a:lstStyle/>
          <a:p>
            <a:fld id="{BC575381-7527-4E0E-A355-7550D954D08C}" type="slidenum">
              <a:rPr lang="tr-TR" smtClean="0"/>
              <a:t>17</a:t>
            </a:fld>
            <a:endParaRPr lang="tr-TR"/>
          </a:p>
        </p:txBody>
      </p:sp>
    </p:spTree>
    <p:extLst>
      <p:ext uri="{BB962C8B-B14F-4D97-AF65-F5344CB8AC3E}">
        <p14:creationId xmlns:p14="http://schemas.microsoft.com/office/powerpoint/2010/main" val="2580810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observe that no prior work overcomes all three challenges.</a:t>
            </a:r>
          </a:p>
          <a:p>
            <a:endParaRPr lang="en-US" dirty="0"/>
          </a:p>
          <a:p>
            <a:r>
              <a:rPr lang="en-US" dirty="0"/>
              <a:t>[</a:t>
            </a:r>
            <a:r>
              <a:rPr lang="en-US" b="1" dirty="0"/>
              <a:t>CLICK</a:t>
            </a:r>
            <a:r>
              <a:rPr lang="en-US" dirty="0"/>
              <a:t>] Therefore, our goal is to develop a new fine-grained DRAM architecture that can mitigate the energy waste of coarse-grained DRAM, while overcoming all three challenges of enabling fine-grained DRAM architectures.</a:t>
            </a:r>
          </a:p>
        </p:txBody>
      </p:sp>
      <p:sp>
        <p:nvSpPr>
          <p:cNvPr id="4" name="Slide Number Placeholder 3"/>
          <p:cNvSpPr>
            <a:spLocks noGrp="1"/>
          </p:cNvSpPr>
          <p:nvPr>
            <p:ph type="sldNum" sz="quarter" idx="5"/>
          </p:nvPr>
        </p:nvSpPr>
        <p:spPr/>
        <p:txBody>
          <a:bodyPr/>
          <a:lstStyle/>
          <a:p>
            <a:fld id="{BC575381-7527-4E0E-A355-7550D954D08C}" type="slidenum">
              <a:rPr lang="tr-TR" smtClean="0"/>
              <a:t>18</a:t>
            </a:fld>
            <a:endParaRPr lang="tr-TR"/>
          </a:p>
        </p:txBody>
      </p:sp>
    </p:spTree>
    <p:extLst>
      <p:ext uri="{BB962C8B-B14F-4D97-AF65-F5344CB8AC3E}">
        <p14:creationId xmlns:p14="http://schemas.microsoft.com/office/powerpoint/2010/main" val="886793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now see how Sectored DRAM mitigates energy waste</a:t>
            </a:r>
          </a:p>
        </p:txBody>
      </p:sp>
      <p:sp>
        <p:nvSpPr>
          <p:cNvPr id="4" name="Slide Number Placeholder 3"/>
          <p:cNvSpPr>
            <a:spLocks noGrp="1"/>
          </p:cNvSpPr>
          <p:nvPr>
            <p:ph type="sldNum" sz="quarter" idx="5"/>
          </p:nvPr>
        </p:nvSpPr>
        <p:spPr/>
        <p:txBody>
          <a:bodyPr/>
          <a:lstStyle/>
          <a:p>
            <a:fld id="{BC575381-7527-4E0E-A355-7550D954D08C}" type="slidenum">
              <a:rPr lang="tr-TR" smtClean="0"/>
              <a:t>19</a:t>
            </a:fld>
            <a:endParaRPr lang="tr-TR"/>
          </a:p>
        </p:txBody>
      </p:sp>
    </p:spTree>
    <p:extLst>
      <p:ext uri="{BB962C8B-B14F-4D97-AF65-F5344CB8AC3E}">
        <p14:creationId xmlns:p14="http://schemas.microsoft.com/office/powerpoint/2010/main" val="415089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I will start with an executive summary</a:t>
            </a:r>
          </a:p>
          <a:p>
            <a:endParaRPr lang="en-CH" dirty="0"/>
          </a:p>
          <a:p>
            <a:r>
              <a:rPr lang="en-CH" b="1" dirty="0"/>
              <a:t>[CLICK]</a:t>
            </a:r>
            <a:r>
              <a:rPr lang="en-CH" dirty="0"/>
              <a:t> DRAM-based systems suffer from energy wasted by coarse-grained data transfer and </a:t>
            </a:r>
            <a:r>
              <a:rPr lang="en-CH" b="1" dirty="0"/>
              <a:t>[CLICK]</a:t>
            </a:r>
            <a:r>
              <a:rPr lang="en-CH" dirty="0"/>
              <a:t> coarse-grained DRAM row activation</a:t>
            </a:r>
          </a:p>
          <a:p>
            <a:r>
              <a:rPr lang="en-GB" b="1" dirty="0"/>
              <a:t>[CLICK]</a:t>
            </a:r>
            <a:r>
              <a:rPr lang="en-GB" dirty="0"/>
              <a:t> b</a:t>
            </a:r>
            <a:r>
              <a:rPr lang="en-CH" dirty="0"/>
              <a:t>ecause applications use a relatively smaller fraction of all data that is fetched from DRAM</a:t>
            </a:r>
          </a:p>
          <a:p>
            <a:endParaRPr lang="en-CH" dirty="0"/>
          </a:p>
          <a:p>
            <a:r>
              <a:rPr lang="en-CH" b="1" dirty="0"/>
              <a:t>[CLICK] </a:t>
            </a:r>
            <a:r>
              <a:rPr lang="en-CH" b="0" dirty="0"/>
              <a:t>Our goal is to design a new, fine-grained, low-cost, and high-throughput DRAM substrate and mitigate the problem with coarse-grained DRAM systems.</a:t>
            </a:r>
          </a:p>
          <a:p>
            <a:endParaRPr lang="en-CH" b="0" dirty="0"/>
          </a:p>
          <a:p>
            <a:r>
              <a:rPr lang="en-CH" b="1" dirty="0"/>
              <a:t>[CLICK] </a:t>
            </a:r>
            <a:r>
              <a:rPr lang="en-CH" b="0" dirty="0"/>
              <a:t>Our design has two key ideas. With small modifications to the memory controller and the DRAM chip, we enable: </a:t>
            </a:r>
            <a:r>
              <a:rPr lang="en-US" b="1" dirty="0"/>
              <a:t>[CLICK]</a:t>
            </a:r>
            <a:r>
              <a:rPr lang="en-US" b="0" dirty="0"/>
              <a:t> </a:t>
            </a:r>
            <a:r>
              <a:rPr lang="en-CH" b="0" dirty="0"/>
              <a:t>data transfers that are smaller than a cache block’s size in a variable number of DRAM interface clock cycles</a:t>
            </a:r>
          </a:p>
          <a:p>
            <a:r>
              <a:rPr lang="en-CH" b="1" dirty="0"/>
              <a:t>[CLICK] </a:t>
            </a:r>
            <a:r>
              <a:rPr lang="en-CH" b="0" dirty="0"/>
              <a:t>and activating small portions of a DRAM row</a:t>
            </a:r>
            <a:endParaRPr lang="en-US" b="0" dirty="0"/>
          </a:p>
          <a:p>
            <a:r>
              <a:rPr lang="en-US" b="1" dirty="0"/>
              <a:t>[CLICK] </a:t>
            </a:r>
            <a:r>
              <a:rPr lang="en-CH" b="0" dirty="0"/>
              <a:t>based on the workload </a:t>
            </a:r>
            <a:r>
              <a:rPr lang="en-US" b="0" dirty="0"/>
              <a:t>memory </a:t>
            </a:r>
            <a:r>
              <a:rPr lang="en-CH" b="0" dirty="0"/>
              <a:t>access pattern</a:t>
            </a:r>
          </a:p>
          <a:p>
            <a:endParaRPr lang="en-CH" b="0" dirty="0"/>
          </a:p>
          <a:p>
            <a:r>
              <a:rPr lang="en-CH" b="1" dirty="0"/>
              <a:t>[CLICK] </a:t>
            </a:r>
            <a:r>
              <a:rPr lang="en-CH" b="0" dirty="0"/>
              <a:t>The integration of Sectored DRAM into a modern computing system provides </a:t>
            </a:r>
            <a:r>
              <a:rPr lang="en-US" b="1" dirty="0"/>
              <a:t>[CLICK]</a:t>
            </a:r>
            <a:r>
              <a:rPr lang="en-US" b="0" dirty="0"/>
              <a:t> </a:t>
            </a:r>
            <a:r>
              <a:rPr lang="en-CH" b="0" dirty="0"/>
              <a:t>significant energy savings and system performance improvement</a:t>
            </a:r>
          </a:p>
          <a:p>
            <a:r>
              <a:rPr lang="en-CH" b="1" dirty="0"/>
              <a:t>[CLICK] </a:t>
            </a:r>
            <a:r>
              <a:rPr lang="en-CH" b="0" dirty="0"/>
              <a:t>Sectored DRAM incurs a relatively small DRAM chip area overhead</a:t>
            </a:r>
          </a:p>
          <a:p>
            <a:r>
              <a:rPr lang="en-CH" b="1" dirty="0"/>
              <a:t>[CLICK] </a:t>
            </a:r>
            <a:r>
              <a:rPr lang="en-CH" b="0" dirty="0"/>
              <a:t>and performs within 11% of a high-performance and high-area overhead state-of-the-art fine-grained DRAM architecture while consuming significantly smaller DRAM energy.</a:t>
            </a:r>
          </a:p>
        </p:txBody>
      </p:sp>
      <p:sp>
        <p:nvSpPr>
          <p:cNvPr id="4" name="Slide Number Placeholder 3"/>
          <p:cNvSpPr>
            <a:spLocks noGrp="1"/>
          </p:cNvSpPr>
          <p:nvPr>
            <p:ph type="sldNum" sz="quarter" idx="5"/>
          </p:nvPr>
        </p:nvSpPr>
        <p:spPr/>
        <p:txBody>
          <a:bodyPr/>
          <a:lstStyle/>
          <a:p>
            <a:fld id="{BC575381-7527-4E0E-A355-7550D954D08C}" type="slidenum">
              <a:rPr lang="tr-TR" smtClean="0"/>
              <a:t>2</a:t>
            </a:fld>
            <a:endParaRPr lang="tr-TR"/>
          </a:p>
        </p:txBody>
      </p:sp>
    </p:spTree>
    <p:extLst>
      <p:ext uri="{BB962C8B-B14F-4D97-AF65-F5344CB8AC3E}">
        <p14:creationId xmlns:p14="http://schemas.microsoft.com/office/powerpoint/2010/main" val="2297124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Sectored DRAM has two key design components</a:t>
            </a:r>
          </a:p>
          <a:p>
            <a:endParaRPr lang="en-US" dirty="0"/>
          </a:p>
          <a:p>
            <a:r>
              <a:rPr lang="en-US" dirty="0"/>
              <a:t>[</a:t>
            </a:r>
            <a:r>
              <a:rPr lang="en-US" b="1" dirty="0"/>
              <a:t>CLICK] </a:t>
            </a:r>
            <a:r>
              <a:rPr lang="en-US" b="0" dirty="0"/>
              <a:t>First, we find that modern high-performance high-yield DRAM architectures already split DRAM rows into *physically-isolated* small fixed-size mats. </a:t>
            </a:r>
          </a:p>
          <a:p>
            <a:endParaRPr lang="en-US" b="0" dirty="0"/>
          </a:p>
          <a:p>
            <a:r>
              <a:rPr lang="en-US" b="0" dirty="0"/>
              <a:t>[</a:t>
            </a:r>
            <a:r>
              <a:rPr lang="en-US" b="1" dirty="0"/>
              <a:t>CLICK]</a:t>
            </a:r>
            <a:r>
              <a:rPr lang="en-US" b="0" dirty="0"/>
              <a:t> Leveraging this observation, the Sectored Activation component enables fine-grained DRAM activation at low cost</a:t>
            </a:r>
          </a:p>
          <a:p>
            <a:endParaRPr lang="en-US" b="0" dirty="0"/>
          </a:p>
          <a:p>
            <a:r>
              <a:rPr lang="en-US" b="1" dirty="0"/>
              <a:t>[CLICK] </a:t>
            </a:r>
            <a:r>
              <a:rPr lang="en-US" b="0" dirty="0"/>
              <a:t>Second, we observe that DRAM I/O circuitry already has a way of transmitting arbitrary words or bytes of a cache block in each data transfer beat</a:t>
            </a:r>
          </a:p>
          <a:p>
            <a:endParaRPr lang="en-US" b="0" dirty="0"/>
          </a:p>
          <a:p>
            <a:r>
              <a:rPr lang="en-US" b="1" dirty="0"/>
              <a:t>[CLICK] </a:t>
            </a:r>
            <a:r>
              <a:rPr lang="en-US" b="0" dirty="0"/>
              <a:t>We slightly modify transmitted byte selection criteria to enable fine-grained DRAM data transfer at low cost using Variable Brust Length</a:t>
            </a:r>
            <a:endParaRPr lang="en-CH" b="1" dirty="0"/>
          </a:p>
        </p:txBody>
      </p:sp>
      <p:sp>
        <p:nvSpPr>
          <p:cNvPr id="4" name="Slide Number Placeholder 3"/>
          <p:cNvSpPr>
            <a:spLocks noGrp="1"/>
          </p:cNvSpPr>
          <p:nvPr>
            <p:ph type="sldNum" sz="quarter" idx="5"/>
          </p:nvPr>
        </p:nvSpPr>
        <p:spPr/>
        <p:txBody>
          <a:bodyPr/>
          <a:lstStyle/>
          <a:p>
            <a:fld id="{BC575381-7527-4E0E-A355-7550D954D08C}" type="slidenum">
              <a:rPr lang="tr-TR" smtClean="0"/>
              <a:t>20</a:t>
            </a:fld>
            <a:endParaRPr lang="tr-TR"/>
          </a:p>
        </p:txBody>
      </p:sp>
    </p:spTree>
    <p:extLst>
      <p:ext uri="{BB962C8B-B14F-4D97-AF65-F5344CB8AC3E}">
        <p14:creationId xmlns:p14="http://schemas.microsoft.com/office/powerpoint/2010/main" val="3800681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Sectored Activation in a bit more detail. This is our example DRAM subarray.</a:t>
            </a:r>
          </a:p>
          <a:p>
            <a:endParaRPr lang="en-US" dirty="0"/>
          </a:p>
          <a:p>
            <a:r>
              <a:rPr lang="en-US" b="1" dirty="0"/>
              <a:t>[CLICK] </a:t>
            </a:r>
            <a:r>
              <a:rPr lang="en-US" b="0" dirty="0"/>
              <a:t>For example, we want to enable the first two mats and not enable the last two mats in this picture.</a:t>
            </a:r>
          </a:p>
          <a:p>
            <a:endParaRPr lang="en-US" b="0" dirty="0"/>
          </a:p>
          <a:p>
            <a:r>
              <a:rPr lang="en-US" b="1" dirty="0"/>
              <a:t>[CLICK] </a:t>
            </a:r>
            <a:r>
              <a:rPr lang="en-US" b="0" dirty="0"/>
              <a:t>To do so, we first isolate the global </a:t>
            </a:r>
            <a:r>
              <a:rPr lang="en-US" b="0" dirty="0" err="1"/>
              <a:t>wordline</a:t>
            </a:r>
            <a:r>
              <a:rPr lang="en-US" b="0" dirty="0"/>
              <a:t> from local </a:t>
            </a:r>
            <a:r>
              <a:rPr lang="en-US" b="0" dirty="0" err="1"/>
              <a:t>wordline</a:t>
            </a:r>
            <a:r>
              <a:rPr lang="en-US" b="0" dirty="0"/>
              <a:t> drivers.</a:t>
            </a:r>
            <a:endParaRPr lang="en-US" b="1" dirty="0"/>
          </a:p>
        </p:txBody>
      </p:sp>
      <p:sp>
        <p:nvSpPr>
          <p:cNvPr id="4" name="Slide Number Placeholder 3"/>
          <p:cNvSpPr>
            <a:spLocks noGrp="1"/>
          </p:cNvSpPr>
          <p:nvPr>
            <p:ph type="sldNum" sz="quarter" idx="5"/>
          </p:nvPr>
        </p:nvSpPr>
        <p:spPr/>
        <p:txBody>
          <a:bodyPr/>
          <a:lstStyle/>
          <a:p>
            <a:fld id="{BC575381-7527-4E0E-A355-7550D954D08C}" type="slidenum">
              <a:rPr lang="tr-TR" smtClean="0"/>
              <a:t>21</a:t>
            </a:fld>
            <a:endParaRPr lang="tr-TR"/>
          </a:p>
        </p:txBody>
      </p:sp>
    </p:spTree>
    <p:extLst>
      <p:ext uri="{BB962C8B-B14F-4D97-AF65-F5344CB8AC3E}">
        <p14:creationId xmlns:p14="http://schemas.microsoft.com/office/powerpoint/2010/main" val="2109774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 this by adding isolation transistors that we call sector transistors between the global </a:t>
            </a:r>
            <a:r>
              <a:rPr lang="en-US" dirty="0" err="1"/>
              <a:t>wordline</a:t>
            </a:r>
            <a:r>
              <a:rPr lang="en-US" dirty="0"/>
              <a:t> and the local </a:t>
            </a:r>
            <a:r>
              <a:rPr lang="en-US" dirty="0" err="1"/>
              <a:t>wordline</a:t>
            </a:r>
            <a:r>
              <a:rPr lang="en-US" dirty="0"/>
              <a:t> drivers</a:t>
            </a:r>
          </a:p>
          <a:p>
            <a:endParaRPr lang="en-US" dirty="0"/>
          </a:p>
          <a:p>
            <a:r>
              <a:rPr lang="en-US" b="1" dirty="0"/>
              <a:t>[CLICK] </a:t>
            </a:r>
            <a:r>
              <a:rPr lang="en-US" b="0" dirty="0"/>
              <a:t>Next we need a way of controlling the sector transistor, so we add a new control signal that we call sector latch, for each mat.</a:t>
            </a:r>
          </a:p>
          <a:p>
            <a:endParaRPr lang="en-US" b="0" dirty="0"/>
          </a:p>
          <a:p>
            <a:r>
              <a:rPr lang="en-US" b="1" dirty="0"/>
              <a:t>[CLICK] </a:t>
            </a:r>
            <a:r>
              <a:rPr lang="en-US" b="0" dirty="0"/>
              <a:t>By doing so, we transformed the mats in our subarray</a:t>
            </a:r>
            <a:r>
              <a:rPr lang="en-US" b="1" dirty="0"/>
              <a:t> </a:t>
            </a:r>
            <a:r>
              <a:rPr lang="en-US" b="0" dirty="0"/>
              <a:t>into sectors, each of which can be individually activated.</a:t>
            </a:r>
          </a:p>
          <a:p>
            <a:endParaRPr lang="en-US" b="0" dirty="0"/>
          </a:p>
        </p:txBody>
      </p:sp>
      <p:sp>
        <p:nvSpPr>
          <p:cNvPr id="4" name="Slide Number Placeholder 3"/>
          <p:cNvSpPr>
            <a:spLocks noGrp="1"/>
          </p:cNvSpPr>
          <p:nvPr>
            <p:ph type="sldNum" sz="quarter" idx="5"/>
          </p:nvPr>
        </p:nvSpPr>
        <p:spPr/>
        <p:txBody>
          <a:bodyPr/>
          <a:lstStyle/>
          <a:p>
            <a:fld id="{BC575381-7527-4E0E-A355-7550D954D08C}" type="slidenum">
              <a:rPr lang="tr-TR" smtClean="0"/>
              <a:t>22</a:t>
            </a:fld>
            <a:endParaRPr lang="tr-TR"/>
          </a:p>
        </p:txBody>
      </p:sp>
    </p:spTree>
    <p:extLst>
      <p:ext uri="{BB962C8B-B14F-4D97-AF65-F5344CB8AC3E}">
        <p14:creationId xmlns:p14="http://schemas.microsoft.com/office/powerpoint/2010/main" val="3595011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the second component now.</a:t>
            </a:r>
          </a:p>
          <a:p>
            <a:endParaRPr lang="en-US" dirty="0"/>
          </a:p>
          <a:p>
            <a:r>
              <a:rPr lang="en-US" dirty="0"/>
              <a:t>[</a:t>
            </a:r>
            <a:r>
              <a:rPr lang="en-US" b="1" dirty="0"/>
              <a:t>CLICK</a:t>
            </a:r>
            <a:r>
              <a:rPr lang="en-US" dirty="0"/>
              <a:t>] We have eight sectors in a DRAM bank</a:t>
            </a:r>
          </a:p>
          <a:p>
            <a:endParaRPr lang="en-US" dirty="0"/>
          </a:p>
          <a:p>
            <a:r>
              <a:rPr lang="en-US" dirty="0"/>
              <a:t>[</a:t>
            </a:r>
            <a:r>
              <a:rPr lang="en-US" b="1" dirty="0"/>
              <a:t>CLICK</a:t>
            </a:r>
            <a:r>
              <a:rPr lang="en-US" dirty="0"/>
              <a:t>] Each sector sends 8 bits with a READ command </a:t>
            </a:r>
          </a:p>
          <a:p>
            <a:endParaRPr lang="en-US" dirty="0"/>
          </a:p>
          <a:p>
            <a:r>
              <a:rPr lang="en-US" dirty="0"/>
              <a:t>[</a:t>
            </a:r>
            <a:r>
              <a:rPr lang="en-US" b="1" dirty="0"/>
              <a:t>CLICK</a:t>
            </a:r>
            <a:r>
              <a:rPr lang="en-US" dirty="0"/>
              <a:t>] To a buffer that we call the READ FIFO</a:t>
            </a:r>
          </a:p>
          <a:p>
            <a:endParaRPr lang="en-US" dirty="0"/>
          </a:p>
          <a:p>
            <a:r>
              <a:rPr lang="en-US" dirty="0"/>
              <a:t>[</a:t>
            </a:r>
            <a:r>
              <a:rPr lang="en-US" b="1" dirty="0"/>
              <a:t>CLICK</a:t>
            </a:r>
            <a:r>
              <a:rPr lang="en-US" dirty="0"/>
              <a:t>] A relatively simple circuitry selects 8 bits from this buffer to transfer over the DRAM chip’s I/O with each beat of the data transfer burst</a:t>
            </a:r>
          </a:p>
          <a:p>
            <a:endParaRPr lang="en-US" dirty="0"/>
          </a:p>
          <a:p>
            <a:r>
              <a:rPr lang="en-US" dirty="0"/>
              <a:t>[</a:t>
            </a:r>
            <a:r>
              <a:rPr lang="en-US" b="1" dirty="0"/>
              <a:t>CLICK</a:t>
            </a:r>
            <a:r>
              <a:rPr lang="en-US" dirty="0"/>
              <a:t>] The selection process is [</a:t>
            </a:r>
            <a:r>
              <a:rPr lang="en-US" b="1" dirty="0"/>
              <a:t>CLIKC</a:t>
            </a:r>
            <a:r>
              <a:rPr lang="en-US" dirty="0"/>
              <a:t>] controlled by a burst counter that gets incremented with every beat</a:t>
            </a:r>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23</a:t>
            </a:fld>
            <a:endParaRPr lang="tr-TR"/>
          </a:p>
        </p:txBody>
      </p:sp>
    </p:spTree>
    <p:extLst>
      <p:ext uri="{BB962C8B-B14F-4D97-AF65-F5344CB8AC3E}">
        <p14:creationId xmlns:p14="http://schemas.microsoft.com/office/powerpoint/2010/main" val="11353128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enable variable burst length data transfers, we simply replace the burst counter with an encoder that selects data sent by only the open or activated sectors to the READ FIFO</a:t>
            </a:r>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24</a:t>
            </a:fld>
            <a:endParaRPr lang="tr-TR"/>
          </a:p>
        </p:txBody>
      </p:sp>
    </p:spTree>
    <p:extLst>
      <p:ext uri="{BB962C8B-B14F-4D97-AF65-F5344CB8AC3E}">
        <p14:creationId xmlns:p14="http://schemas.microsoft.com/office/powerpoint/2010/main" val="42431121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if only the first and last sectors were activated, </a:t>
            </a:r>
            <a:r>
              <a:rPr lang="en-US" b="1" dirty="0"/>
              <a:t>[CLICK]</a:t>
            </a:r>
            <a:r>
              <a:rPr lang="en-US" dirty="0"/>
              <a:t> the encoder selects only these two sectors’ data</a:t>
            </a:r>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25</a:t>
            </a:fld>
            <a:endParaRPr lang="tr-TR"/>
          </a:p>
        </p:txBody>
      </p:sp>
    </p:spTree>
    <p:extLst>
      <p:ext uri="{BB962C8B-B14F-4D97-AF65-F5344CB8AC3E}">
        <p14:creationId xmlns:p14="http://schemas.microsoft.com/office/powerpoint/2010/main" val="41303244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briefly describe how a memory controller can take advantage of Sectored DRAM and exercise control over sectors.</a:t>
            </a:r>
          </a:p>
          <a:p>
            <a:endParaRPr lang="en-US" dirty="0"/>
          </a:p>
          <a:p>
            <a:r>
              <a:rPr lang="en-US" b="1" dirty="0"/>
              <a:t>[CLICK] </a:t>
            </a:r>
            <a:r>
              <a:rPr lang="en-US" b="0" dirty="0"/>
              <a:t>Integrating Sectored DRAM chips into a system does not require any changes to today’s standard DRAM interfaces.</a:t>
            </a:r>
          </a:p>
          <a:p>
            <a:endParaRPr lang="en-US" b="0" dirty="0"/>
          </a:p>
          <a:p>
            <a:r>
              <a:rPr lang="en-US" b="1" dirty="0"/>
              <a:t>[CLICK] </a:t>
            </a:r>
            <a:r>
              <a:rPr lang="en-US" b="0" dirty="0"/>
              <a:t>To explain our reasoning better, let me introduce you to the </a:t>
            </a:r>
            <a:r>
              <a:rPr lang="en-US" b="1" dirty="0"/>
              <a:t>[CLICK] </a:t>
            </a:r>
            <a:r>
              <a:rPr lang="en-US" b="0" dirty="0" err="1"/>
              <a:t>Precharge</a:t>
            </a:r>
            <a:r>
              <a:rPr lang="en-US" b="0" dirty="0"/>
              <a:t> command, which is used by the memory controller to close the open DRAM row.</a:t>
            </a:r>
          </a:p>
          <a:p>
            <a:endParaRPr lang="en-US" b="0" dirty="0"/>
          </a:p>
          <a:p>
            <a:r>
              <a:rPr lang="en-US" b="1" dirty="0"/>
              <a:t>[CLICK] </a:t>
            </a:r>
            <a:r>
              <a:rPr lang="en-US" b="0" dirty="0"/>
              <a:t>A </a:t>
            </a:r>
            <a:r>
              <a:rPr lang="en-US" b="0" dirty="0" err="1"/>
              <a:t>precharge</a:t>
            </a:r>
            <a:r>
              <a:rPr lang="en-US" b="0" dirty="0"/>
              <a:t> command will typically be immediately followed by another activate command.</a:t>
            </a:r>
            <a:endParaRPr lang="en-US" b="1" dirty="0"/>
          </a:p>
          <a:p>
            <a:endParaRPr lang="en-US" b="0" dirty="0"/>
          </a:p>
          <a:p>
            <a:r>
              <a:rPr lang="en-US" b="1" dirty="0"/>
              <a:t>[CLICK] </a:t>
            </a:r>
            <a:r>
              <a:rPr lang="en-US" b="0" dirty="0"/>
              <a:t>We see that there are more than 10 unused bits in the </a:t>
            </a:r>
            <a:r>
              <a:rPr lang="en-US" b="0" dirty="0" err="1"/>
              <a:t>precharge</a:t>
            </a:r>
            <a:r>
              <a:rPr lang="en-US" b="0" dirty="0"/>
              <a:t> command’s encoding in the JEDEC DDR4 standard.</a:t>
            </a:r>
          </a:p>
          <a:p>
            <a:endParaRPr lang="en-US" b="0" dirty="0"/>
          </a:p>
          <a:p>
            <a:r>
              <a:rPr lang="en-US" b="1" dirty="0"/>
              <a:t>[CLICK] </a:t>
            </a:r>
            <a:r>
              <a:rPr lang="en-US" b="0" dirty="0"/>
              <a:t>We use 8 of these unused bits to determine </a:t>
            </a:r>
            <a:r>
              <a:rPr lang="en-US" b="1" dirty="0"/>
              <a:t>[CLICK] </a:t>
            </a:r>
            <a:r>
              <a:rPr lang="en-US" b="0" dirty="0"/>
              <a:t>the sectors that the next activate command will open.</a:t>
            </a:r>
            <a:endParaRPr lang="en-US" b="1" dirty="0"/>
          </a:p>
        </p:txBody>
      </p:sp>
      <p:sp>
        <p:nvSpPr>
          <p:cNvPr id="4" name="Slide Number Placeholder 3"/>
          <p:cNvSpPr>
            <a:spLocks noGrp="1"/>
          </p:cNvSpPr>
          <p:nvPr>
            <p:ph type="sldNum" sz="quarter" idx="5"/>
          </p:nvPr>
        </p:nvSpPr>
        <p:spPr/>
        <p:txBody>
          <a:bodyPr/>
          <a:lstStyle/>
          <a:p>
            <a:fld id="{BC575381-7527-4E0E-A355-7550D954D08C}" type="slidenum">
              <a:rPr lang="tr-TR" smtClean="0"/>
              <a:t>26</a:t>
            </a:fld>
            <a:endParaRPr lang="tr-TR"/>
          </a:p>
        </p:txBody>
      </p:sp>
    </p:spTree>
    <p:extLst>
      <p:ext uri="{BB962C8B-B14F-4D97-AF65-F5344CB8AC3E}">
        <p14:creationId xmlns:p14="http://schemas.microsoft.com/office/powerpoint/2010/main" val="3810107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described how we can expose *Sectored Activation* to the memory controller with no interface modifications. Variable burst length can also be exposed to the memory controller with no DRAM interface modifications. I invite you to read our paper for more details.</a:t>
            </a:r>
          </a:p>
        </p:txBody>
      </p:sp>
      <p:sp>
        <p:nvSpPr>
          <p:cNvPr id="4" name="Slide Number Placeholder 3"/>
          <p:cNvSpPr>
            <a:spLocks noGrp="1"/>
          </p:cNvSpPr>
          <p:nvPr>
            <p:ph type="sldNum" sz="quarter" idx="5"/>
          </p:nvPr>
        </p:nvSpPr>
        <p:spPr/>
        <p:txBody>
          <a:bodyPr/>
          <a:lstStyle/>
          <a:p>
            <a:fld id="{BC575381-7527-4E0E-A355-7550D954D08C}" type="slidenum">
              <a:rPr lang="tr-TR" smtClean="0"/>
              <a:t>27</a:t>
            </a:fld>
            <a:endParaRPr lang="tr-TR"/>
          </a:p>
        </p:txBody>
      </p:sp>
    </p:spTree>
    <p:extLst>
      <p:ext uri="{BB962C8B-B14F-4D97-AF65-F5344CB8AC3E}">
        <p14:creationId xmlns:p14="http://schemas.microsoft.com/office/powerpoint/2010/main" val="9952058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now describe how a modern DRAM-based computing system can effectively leverage Sectored DRAM</a:t>
            </a:r>
          </a:p>
        </p:txBody>
      </p:sp>
      <p:sp>
        <p:nvSpPr>
          <p:cNvPr id="4" name="Slide Number Placeholder 3"/>
          <p:cNvSpPr>
            <a:spLocks noGrp="1"/>
          </p:cNvSpPr>
          <p:nvPr>
            <p:ph type="sldNum" sz="quarter" idx="5"/>
          </p:nvPr>
        </p:nvSpPr>
        <p:spPr/>
        <p:txBody>
          <a:bodyPr/>
          <a:lstStyle/>
          <a:p>
            <a:fld id="{BC575381-7527-4E0E-A355-7550D954D08C}" type="slidenum">
              <a:rPr lang="tr-TR" smtClean="0"/>
              <a:t>28</a:t>
            </a:fld>
            <a:endParaRPr lang="tr-TR"/>
          </a:p>
        </p:txBody>
      </p:sp>
    </p:spTree>
    <p:extLst>
      <p:ext uri="{BB962C8B-B14F-4D97-AF65-F5344CB8AC3E}">
        <p14:creationId xmlns:p14="http://schemas.microsoft.com/office/powerpoint/2010/main" val="6485981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Effectively integrating Sectored DRAM into a system has two challenges.</a:t>
            </a:r>
          </a:p>
          <a:p>
            <a:endParaRPr lang="en-US" dirty="0"/>
          </a:p>
          <a:p>
            <a:r>
              <a:rPr lang="en-US" b="1" dirty="0"/>
              <a:t>[CLICK]</a:t>
            </a:r>
            <a:r>
              <a:rPr lang="en-US" dirty="0"/>
              <a:t> First, today’s systems transfer data between components of the memory hierarchy in cache block granularity. However, we must enable sub-cache-block granularity data transfers for Sectored DRAM to mitigate energy waste.</a:t>
            </a:r>
          </a:p>
          <a:p>
            <a:endParaRPr lang="en-US" dirty="0"/>
          </a:p>
          <a:p>
            <a:r>
              <a:rPr lang="en-US" b="1" dirty="0"/>
              <a:t>[</a:t>
            </a:r>
            <a:r>
              <a:rPr lang="en-US" b="1" dirty="0" err="1"/>
              <a:t>CLiCK</a:t>
            </a:r>
            <a:r>
              <a:rPr lang="en-US" b="1" dirty="0"/>
              <a:t>] </a:t>
            </a:r>
            <a:r>
              <a:rPr lang="en-US" dirty="0"/>
              <a:t>We use sector caches whereby we extend each cache block with 1 bit of metadata for each word. Each bit then indicates if its corresponding word in the cache block is valid. </a:t>
            </a:r>
          </a:p>
          <a:p>
            <a:r>
              <a:rPr lang="en-US" dirty="0"/>
              <a:t>This way, data can be transferred between components of the memory hierarchy at word granularity.</a:t>
            </a:r>
          </a:p>
        </p:txBody>
      </p:sp>
      <p:sp>
        <p:nvSpPr>
          <p:cNvPr id="4" name="Slide Number Placeholder 3"/>
          <p:cNvSpPr>
            <a:spLocks noGrp="1"/>
          </p:cNvSpPr>
          <p:nvPr>
            <p:ph type="sldNum" sz="quarter" idx="5"/>
          </p:nvPr>
        </p:nvSpPr>
        <p:spPr/>
        <p:txBody>
          <a:bodyPr/>
          <a:lstStyle/>
          <a:p>
            <a:fld id="{BC575381-7527-4E0E-A355-7550D954D08C}" type="slidenum">
              <a:rPr lang="tr-TR" smtClean="0"/>
              <a:t>29</a:t>
            </a:fld>
            <a:endParaRPr lang="tr-TR"/>
          </a:p>
        </p:txBody>
      </p:sp>
    </p:spTree>
    <p:extLst>
      <p:ext uri="{BB962C8B-B14F-4D97-AF65-F5344CB8AC3E}">
        <p14:creationId xmlns:p14="http://schemas.microsoft.com/office/powerpoint/2010/main" val="3906535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outline of my talk…</a:t>
            </a:r>
          </a:p>
        </p:txBody>
      </p:sp>
      <p:sp>
        <p:nvSpPr>
          <p:cNvPr id="4" name="Slide Number Placeholder 3"/>
          <p:cNvSpPr>
            <a:spLocks noGrp="1"/>
          </p:cNvSpPr>
          <p:nvPr>
            <p:ph type="sldNum" sz="quarter" idx="5"/>
          </p:nvPr>
        </p:nvSpPr>
        <p:spPr/>
        <p:txBody>
          <a:bodyPr/>
          <a:lstStyle/>
          <a:p>
            <a:fld id="{BC575381-7527-4E0E-A355-7550D954D08C}" type="slidenum">
              <a:rPr lang="tr-TR" smtClean="0"/>
              <a:t>3</a:t>
            </a:fld>
            <a:endParaRPr lang="tr-TR"/>
          </a:p>
        </p:txBody>
      </p:sp>
    </p:spTree>
    <p:extLst>
      <p:ext uri="{BB962C8B-B14F-4D97-AF65-F5344CB8AC3E}">
        <p14:creationId xmlns:p14="http://schemas.microsoft.com/office/powerpoint/2010/main" val="20421542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Because we now retrieve a word with each memory access and not the complete cache block that contains that word, missing words in a cache block cause performance overheads as we induce additional memory accesses.</a:t>
            </a:r>
          </a:p>
          <a:p>
            <a:endParaRPr lang="en-US" b="0" dirty="0"/>
          </a:p>
          <a:p>
            <a:r>
              <a:rPr lang="en-US" b="1" dirty="0"/>
              <a:t>[CLICK] </a:t>
            </a:r>
            <a:r>
              <a:rPr lang="en-US" b="0" dirty="0"/>
              <a:t>Our solution to the second challenge is to develop two prediction techniques. The first one exploits the spatial locality in subsequent load/store instructions’ word addresses</a:t>
            </a:r>
          </a:p>
          <a:p>
            <a:endParaRPr lang="en-US" b="0" dirty="0"/>
          </a:p>
          <a:p>
            <a:r>
              <a:rPr lang="en-US" b="1" dirty="0"/>
              <a:t>[CLICK] </a:t>
            </a:r>
            <a:r>
              <a:rPr lang="en-US" b="0" dirty="0"/>
              <a:t>The second one is a spatial pattern predictor that we tailor for predicting useful words in a cache block.</a:t>
            </a:r>
          </a:p>
          <a:p>
            <a:endParaRPr lang="en-US" b="0" dirty="0"/>
          </a:p>
        </p:txBody>
      </p:sp>
      <p:sp>
        <p:nvSpPr>
          <p:cNvPr id="4" name="Slide Number Placeholder 3"/>
          <p:cNvSpPr>
            <a:spLocks noGrp="1"/>
          </p:cNvSpPr>
          <p:nvPr>
            <p:ph type="sldNum" sz="quarter" idx="5"/>
          </p:nvPr>
        </p:nvSpPr>
        <p:spPr/>
        <p:txBody>
          <a:bodyPr/>
          <a:lstStyle/>
          <a:p>
            <a:fld id="{BC575381-7527-4E0E-A355-7550D954D08C}" type="slidenum">
              <a:rPr lang="tr-TR" smtClean="0"/>
              <a:t>30</a:t>
            </a:fld>
            <a:endParaRPr lang="tr-TR"/>
          </a:p>
        </p:txBody>
      </p:sp>
    </p:spTree>
    <p:extLst>
      <p:ext uri="{BB962C8B-B14F-4D97-AF65-F5344CB8AC3E}">
        <p14:creationId xmlns:p14="http://schemas.microsoft.com/office/powerpoint/2010/main" val="11893372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continue with the first technique</a:t>
            </a:r>
          </a:p>
        </p:txBody>
      </p:sp>
      <p:sp>
        <p:nvSpPr>
          <p:cNvPr id="4" name="Slide Number Placeholder 3"/>
          <p:cNvSpPr>
            <a:spLocks noGrp="1"/>
          </p:cNvSpPr>
          <p:nvPr>
            <p:ph type="sldNum" sz="quarter" idx="5"/>
          </p:nvPr>
        </p:nvSpPr>
        <p:spPr/>
        <p:txBody>
          <a:bodyPr/>
          <a:lstStyle/>
          <a:p>
            <a:fld id="{BC575381-7527-4E0E-A355-7550D954D08C}" type="slidenum">
              <a:rPr lang="tr-TR" smtClean="0"/>
              <a:t>31</a:t>
            </a:fld>
            <a:endParaRPr lang="tr-TR"/>
          </a:p>
        </p:txBody>
      </p:sp>
    </p:spTree>
    <p:extLst>
      <p:ext uri="{BB962C8B-B14F-4D97-AF65-F5344CB8AC3E}">
        <p14:creationId xmlns:p14="http://schemas.microsoft.com/office/powerpoint/2010/main" val="38649586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call this technique load/store queue lookahead. </a:t>
            </a:r>
          </a:p>
          <a:p>
            <a:endParaRPr lang="en-US" dirty="0"/>
          </a:p>
          <a:p>
            <a:r>
              <a:rPr lang="en-US" dirty="0"/>
              <a:t>One load/store instruction typically references or accesses one word in main memory.</a:t>
            </a:r>
          </a:p>
          <a:p>
            <a:endParaRPr lang="en-US" dirty="0"/>
          </a:p>
          <a:p>
            <a:r>
              <a:rPr lang="en-US" b="1" dirty="0"/>
              <a:t>[CLICK]</a:t>
            </a:r>
            <a:r>
              <a:rPr lang="en-US" dirty="0"/>
              <a:t> Our key idea is to collect memory references from younger load store instructions in the load/store queue and put the collected references in the oldest load/store instruction.</a:t>
            </a:r>
          </a:p>
          <a:p>
            <a:r>
              <a:rPr lang="en-US" b="1" dirty="0"/>
              <a:t>[CLICK] </a:t>
            </a:r>
            <a:r>
              <a:rPr lang="en-US" b="0" dirty="0"/>
              <a:t>The outcome we expect is that when a load/store instruction executes, it will retrieve all words in its cache block that will be used by other load/store instructions in the near future. Thereby we expect to eliminate some of the additional memory accesses from sector misses.</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b="0" dirty="0"/>
              <a:t>However,</a:t>
            </a:r>
            <a:r>
              <a:rPr lang="en-US" dirty="0"/>
              <a:t> LSQ Lookahead suffers from two key drawbacks, which </a:t>
            </a:r>
            <a:r>
              <a:rPr lang="en-US" b="1" dirty="0"/>
              <a:t>in</a:t>
            </a:r>
            <a:r>
              <a:rPr lang="en-US" dirty="0"/>
              <a:t> summary, prevent it from identifying all useful words in a cache block</a:t>
            </a:r>
          </a:p>
          <a:p>
            <a:endParaRPr lang="en-US" b="0" dirty="0"/>
          </a:p>
        </p:txBody>
      </p:sp>
      <p:sp>
        <p:nvSpPr>
          <p:cNvPr id="4" name="Slide Number Placeholder 3"/>
          <p:cNvSpPr>
            <a:spLocks noGrp="1"/>
          </p:cNvSpPr>
          <p:nvPr>
            <p:ph type="sldNum" sz="quarter" idx="5"/>
          </p:nvPr>
        </p:nvSpPr>
        <p:spPr/>
        <p:txBody>
          <a:bodyPr/>
          <a:lstStyle/>
          <a:p>
            <a:fld id="{BC575381-7527-4E0E-A355-7550D954D08C}" type="slidenum">
              <a:rPr lang="tr-TR" smtClean="0"/>
              <a:t>32</a:t>
            </a:fld>
            <a:endParaRPr lang="tr-TR"/>
          </a:p>
        </p:txBody>
      </p:sp>
    </p:spTree>
    <p:extLst>
      <p:ext uri="{BB962C8B-B14F-4D97-AF65-F5344CB8AC3E}">
        <p14:creationId xmlns:p14="http://schemas.microsoft.com/office/powerpoint/2010/main" val="17548373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develop Sector Predictor (SP) to complement LSQ Lookahead and minimize sector misses. The key idea of sector predictor is to maintain cache block signatures </a:t>
            </a:r>
            <a:r>
              <a:rPr lang="en-US" b="1" dirty="0"/>
              <a:t>[CLICK]</a:t>
            </a:r>
            <a:r>
              <a:rPr lang="en-US" dirty="0"/>
              <a:t> that describe which words are likely to be useful based on current word use characteristics in the L1 cache.</a:t>
            </a:r>
          </a:p>
          <a:p>
            <a:endParaRPr lang="en-US" dirty="0"/>
          </a:p>
          <a:p>
            <a:r>
              <a:rPr lang="en-US" b="1" dirty="0"/>
              <a:t>[CLICK]</a:t>
            </a:r>
            <a:r>
              <a:rPr lang="en-US" dirty="0"/>
              <a:t> Then, we reuse these signatures when a cache block misses </a:t>
            </a:r>
            <a:r>
              <a:rPr lang="en-US" b="1" dirty="0"/>
              <a:t>[CLICK]</a:t>
            </a:r>
            <a:r>
              <a:rPr lang="en-US" dirty="0"/>
              <a:t> in the L1 cache to retrieve all potentially useful words from lower levels in the memory hierarchy.</a:t>
            </a:r>
          </a:p>
          <a:p>
            <a:endParaRPr lang="en-US" dirty="0"/>
          </a:p>
        </p:txBody>
      </p:sp>
      <p:sp>
        <p:nvSpPr>
          <p:cNvPr id="4" name="Slide Number Placeholder 3"/>
          <p:cNvSpPr>
            <a:spLocks noGrp="1"/>
          </p:cNvSpPr>
          <p:nvPr>
            <p:ph type="sldNum" sz="quarter" idx="5"/>
          </p:nvPr>
        </p:nvSpPr>
        <p:spPr/>
        <p:txBody>
          <a:bodyPr/>
          <a:lstStyle/>
          <a:p>
            <a:fld id="{BC575381-7527-4E0E-A355-7550D954D08C}" type="slidenum">
              <a:rPr lang="tr-TR" smtClean="0"/>
              <a:t>33</a:t>
            </a:fld>
            <a:endParaRPr lang="tr-TR"/>
          </a:p>
        </p:txBody>
      </p:sp>
    </p:spTree>
    <p:extLst>
      <p:ext uri="{BB962C8B-B14F-4D97-AF65-F5344CB8AC3E}">
        <p14:creationId xmlns:p14="http://schemas.microsoft.com/office/powerpoint/2010/main" val="1609690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switch gears and see how Sectored DRAM performs</a:t>
            </a:r>
          </a:p>
        </p:txBody>
      </p:sp>
      <p:sp>
        <p:nvSpPr>
          <p:cNvPr id="4" name="Slide Number Placeholder 3"/>
          <p:cNvSpPr>
            <a:spLocks noGrp="1"/>
          </p:cNvSpPr>
          <p:nvPr>
            <p:ph type="sldNum" sz="quarter" idx="5"/>
          </p:nvPr>
        </p:nvSpPr>
        <p:spPr/>
        <p:txBody>
          <a:bodyPr/>
          <a:lstStyle/>
          <a:p>
            <a:fld id="{BC575381-7527-4E0E-A355-7550D954D08C}" type="slidenum">
              <a:rPr lang="tr-TR" smtClean="0"/>
              <a:t>34</a:t>
            </a:fld>
            <a:endParaRPr lang="tr-TR"/>
          </a:p>
        </p:txBody>
      </p:sp>
    </p:spTree>
    <p:extLst>
      <p:ext uri="{BB962C8B-B14F-4D97-AF65-F5344CB8AC3E}">
        <p14:creationId xmlns:p14="http://schemas.microsoft.com/office/powerpoint/2010/main" val="29848285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We use a variety of simulation frameworks to evaluate the performance and energy efficiency of Sectored DRAM</a:t>
            </a:r>
          </a:p>
          <a:p>
            <a:endParaRPr lang="en-US" b="0" dirty="0"/>
          </a:p>
          <a:p>
            <a:r>
              <a:rPr lang="en-US" b="1" dirty="0"/>
              <a:t>[</a:t>
            </a:r>
            <a:r>
              <a:rPr lang="en-US" b="1" dirty="0" err="1"/>
              <a:t>CLiCK</a:t>
            </a:r>
            <a:r>
              <a:rPr lang="en-US" b="1" dirty="0"/>
              <a:t>] </a:t>
            </a:r>
            <a:r>
              <a:rPr lang="en-US" b="0" dirty="0"/>
              <a:t>with the baseline system configuration that I show you here</a:t>
            </a:r>
          </a:p>
          <a:p>
            <a:endParaRPr lang="en-US" b="0" dirty="0"/>
          </a:p>
          <a:p>
            <a:r>
              <a:rPr lang="en-US" b="1" dirty="0"/>
              <a:t>[CLICK] </a:t>
            </a:r>
            <a:r>
              <a:rPr lang="en-US" b="0" dirty="0"/>
              <a:t>We evaluate two sectored DRAM policies where always-on keeps sectored dram on all the time, and Dynamic dynamically turns Sectored DRAM on if the workload is memory intensive</a:t>
            </a:r>
            <a:endParaRPr lang="en-US" b="1" dirty="0"/>
          </a:p>
          <a:p>
            <a:endParaRPr lang="en-US" b="0" dirty="0"/>
          </a:p>
          <a:p>
            <a:r>
              <a:rPr lang="en-US" b="1" dirty="0"/>
              <a:t>[CLICK] </a:t>
            </a:r>
            <a:r>
              <a:rPr lang="en-US" b="0" dirty="0"/>
              <a:t>We compare Sectored DRAM to 3 state-of-the-art fine-grained DRAM mechanisms, namely </a:t>
            </a:r>
            <a:r>
              <a:rPr lang="en-US" b="0" dirty="0" err="1"/>
              <a:t>HalfDRAM</a:t>
            </a:r>
            <a:r>
              <a:rPr lang="en-US" b="0" dirty="0"/>
              <a:t>, Fine-Grained Activation, and Partial Row Activation</a:t>
            </a:r>
          </a:p>
          <a:p>
            <a:endParaRPr lang="en-US" b="0" dirty="0"/>
          </a:p>
          <a:p>
            <a:r>
              <a:rPr lang="en-US" b="0" dirty="0"/>
              <a:t>[</a:t>
            </a:r>
            <a:r>
              <a:rPr lang="en-US" b="1" dirty="0"/>
              <a:t>CLICK] </a:t>
            </a:r>
            <a:r>
              <a:rPr lang="en-US" b="0" dirty="0"/>
              <a:t>We simulate 41, 1 to 16 core </a:t>
            </a:r>
            <a:r>
              <a:rPr lang="en-US" b="0" dirty="0" err="1"/>
              <a:t>multiprogrammed</a:t>
            </a:r>
            <a:r>
              <a:rPr lang="en-US" b="0" dirty="0"/>
              <a:t> workloads from major benchmark suites.</a:t>
            </a:r>
          </a:p>
        </p:txBody>
      </p:sp>
      <p:sp>
        <p:nvSpPr>
          <p:cNvPr id="4" name="Slide Number Placeholder 3"/>
          <p:cNvSpPr>
            <a:spLocks noGrp="1"/>
          </p:cNvSpPr>
          <p:nvPr>
            <p:ph type="sldNum" sz="quarter" idx="5"/>
          </p:nvPr>
        </p:nvSpPr>
        <p:spPr/>
        <p:txBody>
          <a:bodyPr/>
          <a:lstStyle/>
          <a:p>
            <a:fld id="{BC575381-7527-4E0E-A355-7550D954D08C}" type="slidenum">
              <a:rPr lang="tr-TR" smtClean="0"/>
              <a:t>35</a:t>
            </a:fld>
            <a:endParaRPr lang="tr-TR"/>
          </a:p>
        </p:txBody>
      </p:sp>
    </p:spTree>
    <p:extLst>
      <p:ext uri="{BB962C8B-B14F-4D97-AF65-F5344CB8AC3E}">
        <p14:creationId xmlns:p14="http://schemas.microsoft.com/office/powerpoint/2010/main" val="2322165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2B363-3C57-AC24-C9B2-4E423CDB0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F3A9DA-E07D-0DFF-CE9C-0B2069C2C2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667DE3-88BA-95CA-8579-717F37DB1D46}"/>
              </a:ext>
            </a:extLst>
          </p:cNvPr>
          <p:cNvSpPr>
            <a:spLocks noGrp="1"/>
          </p:cNvSpPr>
          <p:nvPr>
            <p:ph type="body" idx="1"/>
          </p:nvPr>
        </p:nvSpPr>
        <p:spPr/>
        <p:txBody>
          <a:bodyPr/>
          <a:lstStyle/>
          <a:p>
            <a:r>
              <a:rPr lang="en-US" dirty="0"/>
              <a:t>We investigate the DRAM activate and READ power improvements of Sectored DRAM. Write power improvements closely resemble that of READ power’s, so we exclude it from this slide.</a:t>
            </a:r>
          </a:p>
          <a:p>
            <a:endParaRPr lang="en-US" dirty="0"/>
          </a:p>
          <a:p>
            <a:r>
              <a:rPr lang="en-US" b="0" dirty="0"/>
              <a:t>The x-axis shows the number of activated or read sectors and the y-axis shows power.</a:t>
            </a:r>
          </a:p>
          <a:p>
            <a:endParaRPr lang="en-US" b="0" dirty="0"/>
          </a:p>
          <a:p>
            <a:r>
              <a:rPr lang="en-US" b="0" dirty="0"/>
              <a:t>[</a:t>
            </a:r>
            <a:r>
              <a:rPr lang="en-US" b="1" dirty="0"/>
              <a:t>CLICK] </a:t>
            </a:r>
            <a:r>
              <a:rPr lang="en-US" b="0" dirty="0"/>
              <a:t>Here is the power consumption broken down to dram array and dram periphery power for activating or reading 8 sectors.</a:t>
            </a:r>
          </a:p>
          <a:p>
            <a:endParaRPr lang="en-US" b="0" dirty="0"/>
          </a:p>
          <a:p>
            <a:r>
              <a:rPr lang="en-US" b="0" dirty="0"/>
              <a:t>[</a:t>
            </a:r>
            <a:r>
              <a:rPr lang="en-US" b="1" dirty="0"/>
              <a:t>CLICK</a:t>
            </a:r>
            <a:r>
              <a:rPr lang="en-US" b="0" dirty="0"/>
              <a:t>] and here is the rest of the plot.</a:t>
            </a:r>
            <a:endParaRPr lang="en-US" b="1" dirty="0"/>
          </a:p>
        </p:txBody>
      </p:sp>
      <p:sp>
        <p:nvSpPr>
          <p:cNvPr id="4" name="Slide Number Placeholder 3">
            <a:extLst>
              <a:ext uri="{FF2B5EF4-FFF2-40B4-BE49-F238E27FC236}">
                <a16:creationId xmlns:a16="http://schemas.microsoft.com/office/drawing/2014/main" id="{E633F75A-12C8-579B-8AF5-D350024BD778}"/>
              </a:ext>
            </a:extLst>
          </p:cNvPr>
          <p:cNvSpPr>
            <a:spLocks noGrp="1"/>
          </p:cNvSpPr>
          <p:nvPr>
            <p:ph type="sldNum" sz="quarter" idx="5"/>
          </p:nvPr>
        </p:nvSpPr>
        <p:spPr/>
        <p:txBody>
          <a:bodyPr/>
          <a:lstStyle/>
          <a:p>
            <a:fld id="{BC575381-7527-4E0E-A355-7550D954D08C}" type="slidenum">
              <a:rPr lang="tr-TR" smtClean="0"/>
              <a:t>36</a:t>
            </a:fld>
            <a:endParaRPr lang="tr-TR"/>
          </a:p>
        </p:txBody>
      </p:sp>
    </p:spTree>
    <p:extLst>
      <p:ext uri="{BB962C8B-B14F-4D97-AF65-F5344CB8AC3E}">
        <p14:creationId xmlns:p14="http://schemas.microsoft.com/office/powerpoint/2010/main" val="29716487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0913E-9AE1-30B6-C2AE-676A312A38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F76A05-4E91-2FF6-9E1E-2C3E928AF7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56C948-CACB-966F-0501-3F6135915276}"/>
              </a:ext>
            </a:extLst>
          </p:cNvPr>
          <p:cNvSpPr>
            <a:spLocks noGrp="1"/>
          </p:cNvSpPr>
          <p:nvPr>
            <p:ph type="body" idx="1"/>
          </p:nvPr>
        </p:nvSpPr>
        <p:spPr/>
        <p:txBody>
          <a:bodyPr/>
          <a:lstStyle/>
          <a:p>
            <a:r>
              <a:rPr lang="en-US" b="1" dirty="0"/>
              <a:t>[CLICK] </a:t>
            </a:r>
            <a:r>
              <a:rPr lang="en-US" b="0" dirty="0"/>
              <a:t>We make two key observations. First, reading or activating one sector can greatly reduce power consumption compared to reading or activating all 8 sectors.</a:t>
            </a:r>
          </a:p>
          <a:p>
            <a:endParaRPr lang="en-US" b="0" dirty="0"/>
          </a:p>
          <a:p>
            <a:r>
              <a:rPr lang="en-US" b="0" dirty="0"/>
              <a:t>[</a:t>
            </a:r>
            <a:r>
              <a:rPr lang="en-US" b="1" dirty="0"/>
              <a:t>CLICK</a:t>
            </a:r>
            <a:r>
              <a:rPr lang="en-US" b="0" dirty="0"/>
              <a:t>] Second, we observe that ACTIVATE power is dominated by periphery power, which is marginally affected by the number of sectors activated.</a:t>
            </a:r>
            <a:endParaRPr lang="en-US" b="1" dirty="0"/>
          </a:p>
        </p:txBody>
      </p:sp>
      <p:sp>
        <p:nvSpPr>
          <p:cNvPr id="4" name="Slide Number Placeholder 3">
            <a:extLst>
              <a:ext uri="{FF2B5EF4-FFF2-40B4-BE49-F238E27FC236}">
                <a16:creationId xmlns:a16="http://schemas.microsoft.com/office/drawing/2014/main" id="{A6E07285-098C-4AD1-BA6D-BF3542CABB61}"/>
              </a:ext>
            </a:extLst>
          </p:cNvPr>
          <p:cNvSpPr>
            <a:spLocks noGrp="1"/>
          </p:cNvSpPr>
          <p:nvPr>
            <p:ph type="sldNum" sz="quarter" idx="5"/>
          </p:nvPr>
        </p:nvSpPr>
        <p:spPr/>
        <p:txBody>
          <a:bodyPr/>
          <a:lstStyle/>
          <a:p>
            <a:fld id="{BC575381-7527-4E0E-A355-7550D954D08C}" type="slidenum">
              <a:rPr lang="tr-TR" smtClean="0"/>
              <a:t>37</a:t>
            </a:fld>
            <a:endParaRPr lang="tr-TR"/>
          </a:p>
        </p:txBody>
      </p:sp>
    </p:spTree>
    <p:extLst>
      <p:ext uri="{BB962C8B-B14F-4D97-AF65-F5344CB8AC3E}">
        <p14:creationId xmlns:p14="http://schemas.microsoft.com/office/powerpoint/2010/main" val="25465711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EADBE-B619-3AC7-E8CF-6F9FEAD5EE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15A8F3-3682-9149-8C45-8EAF32FA7B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264797-836E-CD57-06F4-7EACD503C64C}"/>
              </a:ext>
            </a:extLst>
          </p:cNvPr>
          <p:cNvSpPr>
            <a:spLocks noGrp="1"/>
          </p:cNvSpPr>
          <p:nvPr>
            <p:ph type="body" idx="1"/>
          </p:nvPr>
        </p:nvSpPr>
        <p:spPr/>
        <p:txBody>
          <a:bodyPr/>
          <a:lstStyle/>
          <a:p>
            <a:r>
              <a:rPr lang="en-US" dirty="0"/>
              <a:t>Then we look at the performance of our sector prediction techniques. </a:t>
            </a:r>
            <a:r>
              <a:rPr lang="en-US" b="1" dirty="0"/>
              <a:t>[CLICK]</a:t>
            </a:r>
          </a:p>
          <a:p>
            <a:endParaRPr lang="en-US" b="1" dirty="0"/>
          </a:p>
          <a:p>
            <a:r>
              <a:rPr lang="en-US" b="0" dirty="0"/>
              <a:t>We show different Sectored DRAM configurations and [</a:t>
            </a:r>
            <a:r>
              <a:rPr lang="en-US" b="1" dirty="0"/>
              <a:t>CLICK] </a:t>
            </a:r>
            <a:r>
              <a:rPr lang="en-US" b="0" dirty="0"/>
              <a:t>the number of their</a:t>
            </a:r>
            <a:r>
              <a:rPr lang="en-US" b="1" dirty="0"/>
              <a:t> </a:t>
            </a:r>
            <a:r>
              <a:rPr lang="en-US" b="0" dirty="0"/>
              <a:t>last level cache misses averaged across 41 single-core workloads.</a:t>
            </a:r>
          </a:p>
          <a:p>
            <a:endParaRPr lang="en-US" b="0" dirty="0"/>
          </a:p>
          <a:p>
            <a:r>
              <a:rPr lang="en-US" b="1" dirty="0"/>
              <a:t>[CLICK] </a:t>
            </a:r>
            <a:r>
              <a:rPr lang="en-US" b="0" dirty="0"/>
              <a:t>Basic has no prediction, </a:t>
            </a:r>
          </a:p>
          <a:p>
            <a:endParaRPr lang="en-US" b="0" dirty="0"/>
          </a:p>
          <a:p>
            <a:r>
              <a:rPr lang="en-US" b="1" dirty="0"/>
              <a:t>[</a:t>
            </a:r>
            <a:r>
              <a:rPr lang="en-US" b="1" dirty="0" err="1"/>
              <a:t>CLiCK</a:t>
            </a:r>
            <a:r>
              <a:rPr lang="en-US" b="1" dirty="0"/>
              <a:t>] </a:t>
            </a:r>
            <a:r>
              <a:rPr lang="en-US" b="0" dirty="0"/>
              <a:t>These are different LSQ Lookahead configurations that look ahead N entries in the load store queue where N is the number following LA</a:t>
            </a:r>
          </a:p>
          <a:p>
            <a:endParaRPr lang="en-US" b="0" dirty="0"/>
          </a:p>
          <a:p>
            <a:r>
              <a:rPr lang="en-US" b="0" dirty="0"/>
              <a:t>[</a:t>
            </a:r>
            <a:r>
              <a:rPr lang="en-US" b="1" dirty="0"/>
              <a:t>CLICK</a:t>
            </a:r>
            <a:r>
              <a:rPr lang="en-US" b="0" dirty="0"/>
              <a:t>] SP512 is the sector predictor configured with 512 table entries.</a:t>
            </a:r>
          </a:p>
          <a:p>
            <a:endParaRPr lang="en-US" b="0" dirty="0"/>
          </a:p>
          <a:p>
            <a:r>
              <a:rPr lang="en-US" b="0" dirty="0"/>
              <a:t>[</a:t>
            </a:r>
            <a:r>
              <a:rPr lang="en-US" b="1" dirty="0"/>
              <a:t>CLICK] </a:t>
            </a:r>
            <a:r>
              <a:rPr lang="en-US" b="0" dirty="0"/>
              <a:t>Sectored DRAM with no prediction significantly increases the LLC misses as it induces many sector misses</a:t>
            </a:r>
          </a:p>
          <a:p>
            <a:endParaRPr lang="en-US" b="0" dirty="0"/>
          </a:p>
          <a:p>
            <a:r>
              <a:rPr lang="en-US" b="1" dirty="0"/>
              <a:t>[CLICK] </a:t>
            </a:r>
            <a:r>
              <a:rPr lang="en-US" b="0" dirty="0"/>
              <a:t>However, LSQ Lookahead with 128 lookahead size and sector predictor with 512 entries can minimize the LLC misses caused by sector misses</a:t>
            </a:r>
          </a:p>
          <a:p>
            <a:endParaRPr lang="en-US" b="0" dirty="0"/>
          </a:p>
          <a:p>
            <a:endParaRPr lang="en-US" b="0" dirty="0"/>
          </a:p>
          <a:p>
            <a:r>
              <a:rPr lang="en-US" b="0" dirty="0"/>
              <a:t>=====</a:t>
            </a:r>
          </a:p>
          <a:p>
            <a:endParaRPr lang="en-US" b="0" dirty="0"/>
          </a:p>
          <a:p>
            <a:r>
              <a:rPr lang="en-US" b="0" dirty="0"/>
              <a:t>Put in backup. Maybe not.</a:t>
            </a:r>
          </a:p>
          <a:p>
            <a:endParaRPr lang="en-US" b="0" dirty="0"/>
          </a:p>
          <a:p>
            <a:r>
              <a:rPr lang="en-US" b="0" dirty="0"/>
              <a:t>Put the legend’s name on the x-axis.</a:t>
            </a:r>
            <a:endParaRPr lang="en-US" b="1" dirty="0"/>
          </a:p>
        </p:txBody>
      </p:sp>
      <p:sp>
        <p:nvSpPr>
          <p:cNvPr id="4" name="Slide Number Placeholder 3">
            <a:extLst>
              <a:ext uri="{FF2B5EF4-FFF2-40B4-BE49-F238E27FC236}">
                <a16:creationId xmlns:a16="http://schemas.microsoft.com/office/drawing/2014/main" id="{5E62646A-86F9-CCEE-7EF4-05FF2F41519A}"/>
              </a:ext>
            </a:extLst>
          </p:cNvPr>
          <p:cNvSpPr>
            <a:spLocks noGrp="1"/>
          </p:cNvSpPr>
          <p:nvPr>
            <p:ph type="sldNum" sz="quarter" idx="5"/>
          </p:nvPr>
        </p:nvSpPr>
        <p:spPr/>
        <p:txBody>
          <a:bodyPr/>
          <a:lstStyle/>
          <a:p>
            <a:fld id="{BC575381-7527-4E0E-A355-7550D954D08C}" type="slidenum">
              <a:rPr lang="tr-TR" smtClean="0"/>
              <a:t>38</a:t>
            </a:fld>
            <a:endParaRPr lang="tr-TR"/>
          </a:p>
        </p:txBody>
      </p:sp>
    </p:spTree>
    <p:extLst>
      <p:ext uri="{BB962C8B-B14F-4D97-AF65-F5344CB8AC3E}">
        <p14:creationId xmlns:p14="http://schemas.microsoft.com/office/powerpoint/2010/main" val="10337734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2A191-7B59-A1E6-9F29-C78D5DC274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6AD599-22A3-D114-C9ED-CA61B3CAF1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5BEAE9-5D6A-834E-2870-BC6A2911E100}"/>
              </a:ext>
            </a:extLst>
          </p:cNvPr>
          <p:cNvSpPr>
            <a:spLocks noGrp="1"/>
          </p:cNvSpPr>
          <p:nvPr>
            <p:ph type="body" idx="1"/>
          </p:nvPr>
        </p:nvSpPr>
        <p:spPr/>
        <p:txBody>
          <a:bodyPr/>
          <a:lstStyle/>
          <a:p>
            <a:r>
              <a:rPr lang="en-GB" b="0" dirty="0"/>
              <a:t>This figure shows </a:t>
            </a:r>
            <a:r>
              <a:rPr lang="en-GB" b="1" dirty="0"/>
              <a:t>[CLICK] </a:t>
            </a:r>
            <a:r>
              <a:rPr lang="en-GB" b="0" dirty="0"/>
              <a:t>normalized weighted speedup for </a:t>
            </a:r>
            <a:r>
              <a:rPr lang="en-GB" b="1" dirty="0"/>
              <a:t>[CLICK]</a:t>
            </a:r>
            <a:r>
              <a:rPr lang="en-GB" b="0" dirty="0"/>
              <a:t> heavily memory intensive </a:t>
            </a:r>
            <a:r>
              <a:rPr lang="en-GB" b="1" dirty="0"/>
              <a:t>[CLICK]</a:t>
            </a:r>
            <a:r>
              <a:rPr lang="en-GB" b="0" dirty="0"/>
              <a:t> 8-core workload mixes using </a:t>
            </a:r>
            <a:r>
              <a:rPr lang="en-GB" b="1" dirty="0"/>
              <a:t>[CLICK] </a:t>
            </a:r>
            <a:r>
              <a:rPr lang="en-GB" b="0" dirty="0"/>
              <a:t>the always on and the Dynamic policies that I described earlier.</a:t>
            </a:r>
            <a:endParaRPr lang="en-GB" b="1" dirty="0"/>
          </a:p>
          <a:p>
            <a:endParaRPr lang="en-GB" b="0" dirty="0"/>
          </a:p>
          <a:p>
            <a:r>
              <a:rPr lang="en-GB" b="1" dirty="0"/>
              <a:t>[CLICK] </a:t>
            </a:r>
            <a:r>
              <a:rPr lang="en-GB" b="0" dirty="0"/>
              <a:t>(Slowly) We observe that Sectored DRAM provides significant speedups for highly memory intensive workloads.</a:t>
            </a:r>
            <a:endParaRPr lang="en-GB" b="1" dirty="0"/>
          </a:p>
          <a:p>
            <a:endParaRPr lang="en-GB" b="0" dirty="0"/>
          </a:p>
        </p:txBody>
      </p:sp>
      <p:sp>
        <p:nvSpPr>
          <p:cNvPr id="4" name="Slide Number Placeholder 3">
            <a:extLst>
              <a:ext uri="{FF2B5EF4-FFF2-40B4-BE49-F238E27FC236}">
                <a16:creationId xmlns:a16="http://schemas.microsoft.com/office/drawing/2014/main" id="{B55D996F-03DF-FE35-43C8-AC53005B2302}"/>
              </a:ext>
            </a:extLst>
          </p:cNvPr>
          <p:cNvSpPr>
            <a:spLocks noGrp="1"/>
          </p:cNvSpPr>
          <p:nvPr>
            <p:ph type="sldNum" sz="quarter" idx="5"/>
          </p:nvPr>
        </p:nvSpPr>
        <p:spPr/>
        <p:txBody>
          <a:bodyPr/>
          <a:lstStyle/>
          <a:p>
            <a:fld id="{BC575381-7527-4E0E-A355-7550D954D08C}" type="slidenum">
              <a:rPr lang="tr-TR" smtClean="0"/>
              <a:t>39</a:t>
            </a:fld>
            <a:endParaRPr lang="tr-TR"/>
          </a:p>
        </p:txBody>
      </p:sp>
    </p:spTree>
    <p:extLst>
      <p:ext uri="{BB962C8B-B14F-4D97-AF65-F5344CB8AC3E}">
        <p14:creationId xmlns:p14="http://schemas.microsoft.com/office/powerpoint/2010/main" val="2686290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start with a brief background on DRAM and motivate our work</a:t>
            </a:r>
          </a:p>
        </p:txBody>
      </p:sp>
      <p:sp>
        <p:nvSpPr>
          <p:cNvPr id="4" name="Slide Number Placeholder 3"/>
          <p:cNvSpPr>
            <a:spLocks noGrp="1"/>
          </p:cNvSpPr>
          <p:nvPr>
            <p:ph type="sldNum" sz="quarter" idx="5"/>
          </p:nvPr>
        </p:nvSpPr>
        <p:spPr/>
        <p:txBody>
          <a:bodyPr/>
          <a:lstStyle/>
          <a:p>
            <a:fld id="{BC575381-7527-4E0E-A355-7550D954D08C}" type="slidenum">
              <a:rPr lang="tr-TR" smtClean="0"/>
              <a:t>4</a:t>
            </a:fld>
            <a:endParaRPr lang="tr-TR"/>
          </a:p>
        </p:txBody>
      </p:sp>
    </p:spTree>
    <p:extLst>
      <p:ext uri="{BB962C8B-B14F-4D97-AF65-F5344CB8AC3E}">
        <p14:creationId xmlns:p14="http://schemas.microsoft.com/office/powerpoint/2010/main" val="13149873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[CLICK] </a:t>
            </a:r>
            <a:r>
              <a:rPr lang="en-GB" b="0" dirty="0"/>
              <a:t>We show the weighted speedup for heterogeneous workload mixes for </a:t>
            </a:r>
            <a:r>
              <a:rPr lang="en-GB" b="1" dirty="0"/>
              <a:t>[CLICK]</a:t>
            </a:r>
            <a:r>
              <a:rPr lang="en-GB" b="0" dirty="0"/>
              <a:t> medium and </a:t>
            </a:r>
            <a:r>
              <a:rPr lang="en-GB" b="1" dirty="0"/>
              <a:t>[CLICK]</a:t>
            </a:r>
            <a:r>
              <a:rPr lang="en-GB" b="0" dirty="0"/>
              <a:t> low memory intensity categories.</a:t>
            </a:r>
          </a:p>
          <a:p>
            <a:endParaRPr lang="en-GB" b="0" dirty="0"/>
          </a:p>
          <a:p>
            <a:r>
              <a:rPr lang="en-GB" b="1" dirty="0"/>
              <a:t>[CLICK] </a:t>
            </a:r>
            <a:r>
              <a:rPr lang="en-GB" b="0" dirty="0"/>
              <a:t>We observe that the dynamic policy overcomes the performance degradation in non-memory-intensive workloads as it achieves a weighted speedup very close to that of the baseline’s.</a:t>
            </a:r>
          </a:p>
          <a:p>
            <a:endParaRPr lang="en-GB" b="0" dirty="0"/>
          </a:p>
        </p:txBody>
      </p:sp>
      <p:sp>
        <p:nvSpPr>
          <p:cNvPr id="4" name="Slide Number Placeholder 3"/>
          <p:cNvSpPr>
            <a:spLocks noGrp="1"/>
          </p:cNvSpPr>
          <p:nvPr>
            <p:ph type="sldNum" sz="quarter" idx="5"/>
          </p:nvPr>
        </p:nvSpPr>
        <p:spPr/>
        <p:txBody>
          <a:bodyPr/>
          <a:lstStyle/>
          <a:p>
            <a:fld id="{BC575381-7527-4E0E-A355-7550D954D08C}" type="slidenum">
              <a:rPr lang="tr-TR" smtClean="0"/>
              <a:t>40</a:t>
            </a:fld>
            <a:endParaRPr lang="tr-TR"/>
          </a:p>
        </p:txBody>
      </p:sp>
    </p:spTree>
    <p:extLst>
      <p:ext uri="{BB962C8B-B14F-4D97-AF65-F5344CB8AC3E}">
        <p14:creationId xmlns:p14="http://schemas.microsoft.com/office/powerpoint/2010/main" val="10933447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show the distribution of system energy consumption across all tested workloads  </a:t>
            </a:r>
            <a:r>
              <a:rPr lang="en-US" b="1" dirty="0"/>
              <a:t>[CLICK]</a:t>
            </a:r>
            <a:r>
              <a:rPr lang="en-US" dirty="0"/>
              <a:t> categorized according to their memory intensities</a:t>
            </a:r>
            <a:r>
              <a:rPr lang="en-US" b="0" dirty="0"/>
              <a:t>.</a:t>
            </a:r>
            <a:r>
              <a:rPr lang="en-US" dirty="0"/>
              <a:t> </a:t>
            </a:r>
          </a:p>
          <a:p>
            <a:r>
              <a:rPr lang="en-US" b="1" dirty="0"/>
              <a:t>[CLICK]</a:t>
            </a:r>
            <a:r>
              <a:rPr lang="en-US" dirty="0"/>
              <a:t> The boxes on the left show the performance of Baseline and the boxes on the right show the performance of Sectored DRAM with the always on policy.</a:t>
            </a:r>
          </a:p>
          <a:p>
            <a:endParaRPr lang="en-US" dirty="0"/>
          </a:p>
          <a:p>
            <a:r>
              <a:rPr lang="en-US" b="1" dirty="0"/>
              <a:t>[CLICK] </a:t>
            </a:r>
            <a:r>
              <a:rPr lang="en-US" dirty="0"/>
              <a:t>the x axis shows the number of cores. The lower a point in this plot, the better the system energy consumption for that workload.</a:t>
            </a:r>
          </a:p>
          <a:p>
            <a:endParaRPr lang="en-US" dirty="0"/>
          </a:p>
          <a:p>
            <a:r>
              <a:rPr lang="en-US" b="1" dirty="0"/>
              <a:t>[CLICK]</a:t>
            </a:r>
            <a:r>
              <a:rPr lang="en-US" dirty="0"/>
              <a:t> </a:t>
            </a:r>
            <a:r>
              <a:rPr lang="en-US" b="0" dirty="0"/>
              <a:t>We observe that Sectored DRAM provides significant energy savings for highly memory intensive workloads at core counts higher than 2.</a:t>
            </a:r>
          </a:p>
          <a:p>
            <a:endParaRPr lang="en-US" b="0" dirty="0"/>
          </a:p>
        </p:txBody>
      </p:sp>
      <p:sp>
        <p:nvSpPr>
          <p:cNvPr id="4" name="Slide Number Placeholder 3"/>
          <p:cNvSpPr>
            <a:spLocks noGrp="1"/>
          </p:cNvSpPr>
          <p:nvPr>
            <p:ph type="sldNum" sz="quarter" idx="5"/>
          </p:nvPr>
        </p:nvSpPr>
        <p:spPr/>
        <p:txBody>
          <a:bodyPr/>
          <a:lstStyle/>
          <a:p>
            <a:fld id="{BC575381-7527-4E0E-A355-7550D954D08C}" type="slidenum">
              <a:rPr lang="tr-TR" smtClean="0"/>
              <a:t>41</a:t>
            </a:fld>
            <a:endParaRPr lang="tr-TR"/>
          </a:p>
        </p:txBody>
      </p:sp>
    </p:spTree>
    <p:extLst>
      <p:ext uri="{BB962C8B-B14F-4D97-AF65-F5344CB8AC3E}">
        <p14:creationId xmlns:p14="http://schemas.microsoft.com/office/powerpoint/2010/main" val="29328313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compare Sectored DRAM’s performance to the </a:t>
            </a:r>
            <a:r>
              <a:rPr lang="en-US" b="1" dirty="0"/>
              <a:t>[CLICK]</a:t>
            </a:r>
            <a:r>
              <a:rPr lang="en-US" dirty="0"/>
              <a:t> 3 state-of-the-art techniques for highly-memory intensive 16 workload mixes shown on the x-axis. </a:t>
            </a:r>
          </a:p>
          <a:p>
            <a:endParaRPr lang="en-US" dirty="0"/>
          </a:p>
          <a:p>
            <a:endParaRPr lang="en-US" dirty="0"/>
          </a:p>
        </p:txBody>
      </p:sp>
      <p:sp>
        <p:nvSpPr>
          <p:cNvPr id="4" name="Slide Number Placeholder 3"/>
          <p:cNvSpPr>
            <a:spLocks noGrp="1"/>
          </p:cNvSpPr>
          <p:nvPr>
            <p:ph type="sldNum" sz="quarter" idx="5"/>
          </p:nvPr>
        </p:nvSpPr>
        <p:spPr/>
        <p:txBody>
          <a:bodyPr/>
          <a:lstStyle/>
          <a:p>
            <a:fld id="{BC575381-7527-4E0E-A355-7550D954D08C}" type="slidenum">
              <a:rPr lang="tr-TR" smtClean="0"/>
              <a:t>42</a:t>
            </a:fld>
            <a:endParaRPr lang="tr-TR"/>
          </a:p>
        </p:txBody>
      </p:sp>
    </p:spTree>
    <p:extLst>
      <p:ext uri="{BB962C8B-B14F-4D97-AF65-F5344CB8AC3E}">
        <p14:creationId xmlns:p14="http://schemas.microsoft.com/office/powerpoint/2010/main" val="2256039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Sectored DRAM greatly improves performance over basic fine-grained DRAM mechanisms because it does not reduce DRAM throughput.</a:t>
            </a:r>
          </a:p>
        </p:txBody>
      </p:sp>
      <p:sp>
        <p:nvSpPr>
          <p:cNvPr id="4" name="Slide Number Placeholder 3"/>
          <p:cNvSpPr>
            <a:spLocks noGrp="1"/>
          </p:cNvSpPr>
          <p:nvPr>
            <p:ph type="sldNum" sz="quarter" idx="5"/>
          </p:nvPr>
        </p:nvSpPr>
        <p:spPr/>
        <p:txBody>
          <a:bodyPr/>
          <a:lstStyle/>
          <a:p>
            <a:fld id="{BC575381-7527-4E0E-A355-7550D954D08C}" type="slidenum">
              <a:rPr lang="tr-TR" smtClean="0"/>
              <a:t>43</a:t>
            </a:fld>
            <a:endParaRPr lang="tr-TR"/>
          </a:p>
        </p:txBody>
      </p:sp>
    </p:spTree>
    <p:extLst>
      <p:ext uri="{BB962C8B-B14F-4D97-AF65-F5344CB8AC3E}">
        <p14:creationId xmlns:p14="http://schemas.microsoft.com/office/powerpoint/2010/main" val="8485769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Outperforms Partial Row Activation by 10% because Sectored DRAM leverages fine-grained DRAM for READ accesses as well as WRITE accesses.</a:t>
            </a:r>
          </a:p>
        </p:txBody>
      </p:sp>
      <p:sp>
        <p:nvSpPr>
          <p:cNvPr id="4" name="Slide Number Placeholder 3"/>
          <p:cNvSpPr>
            <a:spLocks noGrp="1"/>
          </p:cNvSpPr>
          <p:nvPr>
            <p:ph type="sldNum" sz="quarter" idx="5"/>
          </p:nvPr>
        </p:nvSpPr>
        <p:spPr/>
        <p:txBody>
          <a:bodyPr/>
          <a:lstStyle/>
          <a:p>
            <a:fld id="{BC575381-7527-4E0E-A355-7550D954D08C}" type="slidenum">
              <a:rPr lang="tr-TR" smtClean="0"/>
              <a:t>44</a:t>
            </a:fld>
            <a:endParaRPr lang="tr-TR"/>
          </a:p>
        </p:txBody>
      </p:sp>
    </p:spTree>
    <p:extLst>
      <p:ext uri="{BB962C8B-B14F-4D97-AF65-F5344CB8AC3E}">
        <p14:creationId xmlns:p14="http://schemas.microsoft.com/office/powerpoint/2010/main" val="41223619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Sectored DRAM performs within 11% of </a:t>
            </a:r>
            <a:r>
              <a:rPr lang="en-US" dirty="0" err="1"/>
              <a:t>HalfDRAM</a:t>
            </a:r>
            <a:r>
              <a:rPr lang="en-US" dirty="0"/>
              <a:t> because </a:t>
            </a:r>
            <a:r>
              <a:rPr lang="en-US" dirty="0" err="1"/>
              <a:t>HalfDRAM</a:t>
            </a:r>
            <a:r>
              <a:rPr lang="en-US" dirty="0"/>
              <a:t> does not incur any additional memory accesses due to sector misses and </a:t>
            </a:r>
            <a:r>
              <a:rPr lang="en-US" dirty="0" err="1"/>
              <a:t>HalfDRAM</a:t>
            </a:r>
            <a:r>
              <a:rPr lang="en-US" dirty="0"/>
              <a:t> benefits from a higher rate of activation commands.</a:t>
            </a:r>
          </a:p>
        </p:txBody>
      </p:sp>
      <p:sp>
        <p:nvSpPr>
          <p:cNvPr id="4" name="Slide Number Placeholder 3"/>
          <p:cNvSpPr>
            <a:spLocks noGrp="1"/>
          </p:cNvSpPr>
          <p:nvPr>
            <p:ph type="sldNum" sz="quarter" idx="5"/>
          </p:nvPr>
        </p:nvSpPr>
        <p:spPr/>
        <p:txBody>
          <a:bodyPr/>
          <a:lstStyle/>
          <a:p>
            <a:fld id="{BC575381-7527-4E0E-A355-7550D954D08C}" type="slidenum">
              <a:rPr lang="tr-TR" smtClean="0"/>
              <a:t>45</a:t>
            </a:fld>
            <a:endParaRPr lang="tr-TR"/>
          </a:p>
        </p:txBody>
      </p:sp>
    </p:spTree>
    <p:extLst>
      <p:ext uri="{BB962C8B-B14F-4D97-AF65-F5344CB8AC3E}">
        <p14:creationId xmlns:p14="http://schemas.microsoft.com/office/powerpoint/2010/main" val="34544358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compare Sectored DRAM’s energy savings to the state-of-the-art techniques.</a:t>
            </a:r>
          </a:p>
          <a:p>
            <a:endParaRPr lang="en-US" dirty="0"/>
          </a:p>
          <a:p>
            <a:r>
              <a:rPr lang="en-US" dirty="0"/>
              <a:t>[</a:t>
            </a:r>
            <a:r>
              <a:rPr lang="en-US" b="1" dirty="0"/>
              <a:t>CLICK] </a:t>
            </a:r>
            <a:r>
              <a:rPr lang="en-US" b="0" dirty="0"/>
              <a:t>Sectored DRAM outperforms all three techniques in energy savings because </a:t>
            </a:r>
            <a:r>
              <a:rPr lang="en-US" b="1" dirty="0"/>
              <a:t>[CLICK]</a:t>
            </a:r>
            <a:r>
              <a:rPr lang="en-US" b="0" dirty="0"/>
              <a:t> it enables finer-grained data transfer and activation than </a:t>
            </a:r>
            <a:r>
              <a:rPr lang="en-US" b="0" dirty="0" err="1"/>
              <a:t>HalfDRAM</a:t>
            </a:r>
            <a:r>
              <a:rPr lang="en-US" b="0" dirty="0"/>
              <a:t>, and reduces background energy consumption by reducing workload runtimes over Partial Row Activation and Fine-Grained DRAM.</a:t>
            </a:r>
            <a:endParaRPr lang="en-US" b="1" dirty="0"/>
          </a:p>
        </p:txBody>
      </p:sp>
      <p:sp>
        <p:nvSpPr>
          <p:cNvPr id="4" name="Slide Number Placeholder 3"/>
          <p:cNvSpPr>
            <a:spLocks noGrp="1"/>
          </p:cNvSpPr>
          <p:nvPr>
            <p:ph type="sldNum" sz="quarter" idx="5"/>
          </p:nvPr>
        </p:nvSpPr>
        <p:spPr/>
        <p:txBody>
          <a:bodyPr/>
          <a:lstStyle/>
          <a:p>
            <a:fld id="{BC575381-7527-4E0E-A355-7550D954D08C}" type="slidenum">
              <a:rPr lang="tr-TR" smtClean="0"/>
              <a:t>46</a:t>
            </a:fld>
            <a:endParaRPr lang="tr-TR"/>
          </a:p>
        </p:txBody>
      </p:sp>
    </p:spTree>
    <p:extLst>
      <p:ext uri="{BB962C8B-B14F-4D97-AF65-F5344CB8AC3E}">
        <p14:creationId xmlns:p14="http://schemas.microsoft.com/office/powerpoint/2010/main" val="258553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estimate Sectored DRAM’s DRAM and processor area overheads. I’ll summarize these and invite you to read our paper for more details.</a:t>
            </a:r>
          </a:p>
          <a:p>
            <a:endParaRPr lang="en-US" b="1" dirty="0"/>
          </a:p>
          <a:p>
            <a:r>
              <a:rPr lang="en-US" b="1" dirty="0"/>
              <a:t>[CLICK] </a:t>
            </a:r>
            <a:r>
              <a:rPr lang="en-US" b="0" dirty="0"/>
              <a:t>We find that Sectored DRAM’s DRAM components take up 1.7% of a DDR4 chip’s area</a:t>
            </a:r>
          </a:p>
          <a:p>
            <a:endParaRPr lang="en-US" b="0" dirty="0"/>
          </a:p>
          <a:p>
            <a:r>
              <a:rPr lang="en-US" b="0" dirty="0"/>
              <a:t>[</a:t>
            </a:r>
            <a:r>
              <a:rPr lang="en-US" b="1" dirty="0"/>
              <a:t>CLICKx2] </a:t>
            </a:r>
            <a:r>
              <a:rPr lang="en-US" b="0" dirty="0"/>
              <a:t>And the sector caches and the sector predictor take up 1.2% of an 8-core processor’s area</a:t>
            </a:r>
            <a:endParaRPr lang="en-CH" b="1" dirty="0"/>
          </a:p>
        </p:txBody>
      </p:sp>
      <p:sp>
        <p:nvSpPr>
          <p:cNvPr id="4" name="Slide Number Placeholder 3"/>
          <p:cNvSpPr>
            <a:spLocks noGrp="1"/>
          </p:cNvSpPr>
          <p:nvPr>
            <p:ph type="sldNum" sz="quarter" idx="5"/>
          </p:nvPr>
        </p:nvSpPr>
        <p:spPr/>
        <p:txBody>
          <a:bodyPr/>
          <a:lstStyle/>
          <a:p>
            <a:fld id="{BC575381-7527-4E0E-A355-7550D954D08C}" type="slidenum">
              <a:rPr lang="tr-TR" smtClean="0"/>
              <a:t>47</a:t>
            </a:fld>
            <a:endParaRPr lang="tr-TR"/>
          </a:p>
        </p:txBody>
      </p:sp>
    </p:spTree>
    <p:extLst>
      <p:ext uri="{BB962C8B-B14F-4D97-AF65-F5344CB8AC3E}">
        <p14:creationId xmlns:p14="http://schemas.microsoft.com/office/powerpoint/2010/main" val="38094107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We have more details in the paper such as:</a:t>
            </a:r>
          </a:p>
          <a:p>
            <a:endParaRPr lang="en-US" b="0" dirty="0"/>
          </a:p>
          <a:p>
            <a:r>
              <a:rPr lang="en-US" b="1" dirty="0"/>
              <a:t>[CLICK] </a:t>
            </a:r>
            <a:r>
              <a:rPr lang="en-US" b="0" dirty="0"/>
              <a:t>A microbenchmark performance evaluation study that shows that Sectored DRAM greatly improves random access workload performance. It almost doubles performance for 4, 8, and 16 core random access workloads.</a:t>
            </a:r>
          </a:p>
          <a:p>
            <a:r>
              <a:rPr lang="en-US" b="0" dirty="0"/>
              <a:t>Conversely, for a workload with adversarial access patterns, Sectored DRAM has 33% performance overhead. However, this overhead can be negated with Sectored-DRAM’s dynamic on/off policy.</a:t>
            </a:r>
          </a:p>
          <a:p>
            <a:endParaRPr lang="en-US" b="0" dirty="0"/>
          </a:p>
          <a:p>
            <a:r>
              <a:rPr lang="en-US" b="0" dirty="0"/>
              <a:t>[</a:t>
            </a:r>
            <a:r>
              <a:rPr lang="en-US" b="1" dirty="0"/>
              <a:t>CLICK</a:t>
            </a:r>
            <a:r>
              <a:rPr lang="en-US" b="0" dirty="0"/>
              <a:t>] We have sensitivity studies on the effects of the number of DRAM channels and prefetching. Both the baseline system and the sectored dram system have increasing performance with number of channels. Nothing surprising here.</a:t>
            </a:r>
          </a:p>
          <a:p>
            <a:r>
              <a:rPr lang="en-US" b="0" dirty="0"/>
              <a:t>As for prefetching, Sectored DRAM with a simple region-based single-stride prefetcher provides performance benefits compared to Sectored DRAM without one.</a:t>
            </a:r>
          </a:p>
          <a:p>
            <a:endParaRPr lang="en-US" b="0" dirty="0"/>
          </a:p>
          <a:p>
            <a:r>
              <a:rPr lang="en-US" b="0" dirty="0"/>
              <a:t>[</a:t>
            </a:r>
            <a:r>
              <a:rPr lang="en-US" b="1" dirty="0"/>
              <a:t>CLICK</a:t>
            </a:r>
            <a:r>
              <a:rPr lang="en-US" b="0" dirty="0"/>
              <a:t>] We discuss and describe how we support finer-grained sectors and Sectored DRAM’s compatibility with DRAM error correcting codes</a:t>
            </a:r>
          </a:p>
          <a:p>
            <a:endParaRPr lang="en-US" b="0" dirty="0"/>
          </a:p>
        </p:txBody>
      </p:sp>
      <p:sp>
        <p:nvSpPr>
          <p:cNvPr id="4" name="Slide Number Placeholder 3"/>
          <p:cNvSpPr>
            <a:spLocks noGrp="1"/>
          </p:cNvSpPr>
          <p:nvPr>
            <p:ph type="sldNum" sz="quarter" idx="5"/>
          </p:nvPr>
        </p:nvSpPr>
        <p:spPr/>
        <p:txBody>
          <a:bodyPr/>
          <a:lstStyle/>
          <a:p>
            <a:fld id="{BC575381-7527-4E0E-A355-7550D954D08C}" type="slidenum">
              <a:rPr lang="tr-TR" smtClean="0"/>
              <a:t>48</a:t>
            </a:fld>
            <a:endParaRPr lang="tr-TR"/>
          </a:p>
        </p:txBody>
      </p:sp>
    </p:spTree>
    <p:extLst>
      <p:ext uri="{BB962C8B-B14F-4D97-AF65-F5344CB8AC3E}">
        <p14:creationId xmlns:p14="http://schemas.microsoft.com/office/powerpoint/2010/main" val="2839217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 invite you to read our paper for those details</a:t>
            </a:r>
            <a:endParaRPr lang="en-CH" b="1" dirty="0"/>
          </a:p>
        </p:txBody>
      </p:sp>
      <p:sp>
        <p:nvSpPr>
          <p:cNvPr id="4" name="Slide Number Placeholder 3"/>
          <p:cNvSpPr>
            <a:spLocks noGrp="1"/>
          </p:cNvSpPr>
          <p:nvPr>
            <p:ph type="sldNum" sz="quarter" idx="5"/>
          </p:nvPr>
        </p:nvSpPr>
        <p:spPr/>
        <p:txBody>
          <a:bodyPr/>
          <a:lstStyle/>
          <a:p>
            <a:fld id="{BC575381-7527-4E0E-A355-7550D954D08C}" type="slidenum">
              <a:rPr lang="tr-TR" smtClean="0"/>
              <a:t>49</a:t>
            </a:fld>
            <a:endParaRPr lang="tr-TR"/>
          </a:p>
        </p:txBody>
      </p:sp>
    </p:spTree>
    <p:extLst>
      <p:ext uri="{BB962C8B-B14F-4D97-AF65-F5344CB8AC3E}">
        <p14:creationId xmlns:p14="http://schemas.microsoft.com/office/powerpoint/2010/main" val="3201256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 processor’s memory controller </a:t>
            </a:r>
          </a:p>
          <a:p>
            <a:r>
              <a:rPr lang="en-US" b="1" dirty="0"/>
              <a:t>[CLICK] </a:t>
            </a:r>
            <a:r>
              <a:rPr lang="en-US" b="0" dirty="0"/>
              <a:t>communicates with a set of DRAM chips within a DRAM module through a memory channel. </a:t>
            </a:r>
          </a:p>
          <a:p>
            <a:r>
              <a:rPr lang="en-US" b="1" dirty="0"/>
              <a:t>[CLICK] </a:t>
            </a:r>
            <a:r>
              <a:rPr lang="en-US" b="0" dirty="0"/>
              <a:t>Each DRAM chip contains multiple banks that share a common chip I/O interface.</a:t>
            </a:r>
          </a:p>
          <a:p>
            <a:r>
              <a:rPr lang="en-US" b="1" dirty="0"/>
              <a:t>[CLICK] </a:t>
            </a:r>
            <a:r>
              <a:rPr lang="en-US" b="0" dirty="0"/>
              <a:t>DRAM banks are organized into subarrays that consists of a set of </a:t>
            </a:r>
            <a:r>
              <a:rPr lang="en-US" b="0" dirty="0" err="1"/>
              <a:t>wordline</a:t>
            </a:r>
            <a:r>
              <a:rPr lang="en-US" b="0" dirty="0"/>
              <a:t> drivers and sense amplifiers</a:t>
            </a:r>
          </a:p>
          <a:p>
            <a:r>
              <a:rPr lang="en-US" b="1" dirty="0"/>
              <a:t>[CLICK] </a:t>
            </a:r>
            <a:r>
              <a:rPr lang="en-US" b="0" dirty="0"/>
              <a:t>Subarrays are partitioned into DRAM MATs which are collections of DRAM cells that are separated from each other by </a:t>
            </a:r>
            <a:r>
              <a:rPr lang="en-US" b="0" dirty="0" err="1"/>
              <a:t>wordline</a:t>
            </a:r>
            <a:r>
              <a:rPr lang="en-US" b="0" dirty="0"/>
              <a:t> drivers.</a:t>
            </a:r>
          </a:p>
          <a:p>
            <a:r>
              <a:rPr lang="en-US" b="1" dirty="0"/>
              <a:t>[CLICK] </a:t>
            </a:r>
            <a:r>
              <a:rPr lang="en-US" b="0" dirty="0"/>
              <a:t>DRAM cells are laid out onto a two-dimensional array of </a:t>
            </a:r>
            <a:r>
              <a:rPr lang="en-US" b="0" dirty="0" err="1"/>
              <a:t>wordlines</a:t>
            </a:r>
            <a:r>
              <a:rPr lang="en-US" b="0" dirty="0"/>
              <a:t> and </a:t>
            </a:r>
            <a:r>
              <a:rPr lang="en-US" b="0" dirty="0" err="1"/>
              <a:t>bitlines</a:t>
            </a:r>
            <a:r>
              <a:rPr lang="en-US" b="0" dirty="0"/>
              <a:t> within</a:t>
            </a:r>
          </a:p>
          <a:p>
            <a:r>
              <a:rPr lang="en-US" b="0" dirty="0"/>
              <a:t>a DRAM MAT.</a:t>
            </a:r>
            <a:r>
              <a:rPr lang="en-US" b="1" dirty="0"/>
              <a:t> </a:t>
            </a:r>
            <a:r>
              <a:rPr lang="en-US" b="0" dirty="0"/>
              <a:t>A row of DRAM cells is a DRAM row.</a:t>
            </a:r>
          </a:p>
        </p:txBody>
      </p:sp>
      <p:sp>
        <p:nvSpPr>
          <p:cNvPr id="4" name="Slide Number Placeholder 3"/>
          <p:cNvSpPr>
            <a:spLocks noGrp="1"/>
          </p:cNvSpPr>
          <p:nvPr>
            <p:ph type="sldNum" sz="quarter" idx="10"/>
          </p:nvPr>
        </p:nvSpPr>
        <p:spPr/>
        <p:txBody>
          <a:bodyPr/>
          <a:lstStyle/>
          <a:p>
            <a:fld id="{35E676A0-33B1-4B4B-B1AA-B0B917FCAA93}" type="slidenum">
              <a:rPr lang="en-US" smtClean="0"/>
              <a:t>5</a:t>
            </a:fld>
            <a:endParaRPr lang="en-US"/>
          </a:p>
        </p:txBody>
      </p:sp>
    </p:spTree>
    <p:extLst>
      <p:ext uri="{BB962C8B-B14F-4D97-AF65-F5344CB8AC3E}">
        <p14:creationId xmlns:p14="http://schemas.microsoft.com/office/powerpoint/2010/main" val="31841884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quickly conclude</a:t>
            </a:r>
          </a:p>
        </p:txBody>
      </p:sp>
      <p:sp>
        <p:nvSpPr>
          <p:cNvPr id="4" name="Slide Number Placeholder 3"/>
          <p:cNvSpPr>
            <a:spLocks noGrp="1"/>
          </p:cNvSpPr>
          <p:nvPr>
            <p:ph type="sldNum" sz="quarter" idx="5"/>
          </p:nvPr>
        </p:nvSpPr>
        <p:spPr/>
        <p:txBody>
          <a:bodyPr/>
          <a:lstStyle/>
          <a:p>
            <a:fld id="{BC575381-7527-4E0E-A355-7550D954D08C}" type="slidenum">
              <a:rPr lang="tr-TR" smtClean="0"/>
              <a:t>50</a:t>
            </a:fld>
            <a:endParaRPr lang="tr-TR"/>
          </a:p>
        </p:txBody>
      </p:sp>
    </p:spTree>
    <p:extLst>
      <p:ext uri="{BB962C8B-B14F-4D97-AF65-F5344CB8AC3E}">
        <p14:creationId xmlns:p14="http://schemas.microsoft.com/office/powerpoint/2010/main" val="5101823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work, we designed a fine-grained, low-cost, and high-throughput DRAM substrate to mitigate the excessive energy consumption of coarse-grained DRAM</a:t>
            </a:r>
          </a:p>
          <a:p>
            <a:endParaRPr lang="en-US" dirty="0"/>
          </a:p>
          <a:p>
            <a:r>
              <a:rPr lang="en-US" b="1" dirty="0"/>
              <a:t>[CLICK] </a:t>
            </a:r>
            <a:r>
              <a:rPr lang="en-US" b="0" dirty="0"/>
              <a:t>With small modifications to the memory controller and the DRAM chip, we enabled [</a:t>
            </a:r>
            <a:r>
              <a:rPr lang="en-US" b="1" dirty="0"/>
              <a:t>CLICK</a:t>
            </a:r>
            <a:r>
              <a:rPr lang="en-US" b="0" dirty="0"/>
              <a:t>] variable sized data transfer bursts, and [</a:t>
            </a:r>
            <a:r>
              <a:rPr lang="en-US" b="1" dirty="0"/>
              <a:t>CLICK</a:t>
            </a:r>
            <a:r>
              <a:rPr lang="en-US" b="0" dirty="0"/>
              <a:t>] activating smaller-sized regions in DRAM chips.</a:t>
            </a:r>
          </a:p>
          <a:p>
            <a:endParaRPr lang="en-US" b="0" dirty="0"/>
          </a:p>
          <a:p>
            <a:r>
              <a:rPr lang="en-US" b="1" dirty="0"/>
              <a:t>[CLICK] </a:t>
            </a:r>
            <a:r>
              <a:rPr lang="en-US" b="0" dirty="0"/>
              <a:t>Our results showed that </a:t>
            </a:r>
            <a:r>
              <a:rPr lang="en-US" b="1" dirty="0"/>
              <a:t> </a:t>
            </a:r>
            <a:r>
              <a:rPr lang="en-US" b="0" dirty="0"/>
              <a:t>an effective system integration of Sectored DRAM provides significant energy savings and performance improvements at low DRAM chip area cost.</a:t>
            </a:r>
          </a:p>
        </p:txBody>
      </p:sp>
      <p:sp>
        <p:nvSpPr>
          <p:cNvPr id="4" name="Slide Number Placeholder 3"/>
          <p:cNvSpPr>
            <a:spLocks noGrp="1"/>
          </p:cNvSpPr>
          <p:nvPr>
            <p:ph type="sldNum" sz="quarter" idx="5"/>
          </p:nvPr>
        </p:nvSpPr>
        <p:spPr/>
        <p:txBody>
          <a:bodyPr/>
          <a:lstStyle/>
          <a:p>
            <a:fld id="{BC575381-7527-4E0E-A355-7550D954D08C}" type="slidenum">
              <a:rPr lang="tr-TR" smtClean="0"/>
              <a:t>51</a:t>
            </a:fld>
            <a:endParaRPr lang="tr-TR"/>
          </a:p>
        </p:txBody>
      </p:sp>
    </p:spTree>
    <p:extLst>
      <p:ext uri="{BB962C8B-B14F-4D97-AF65-F5344CB8AC3E}">
        <p14:creationId xmlns:p14="http://schemas.microsoft.com/office/powerpoint/2010/main" val="14450986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work was published in ACM Transactions on Architecture and Code Optimization</a:t>
            </a:r>
          </a:p>
        </p:txBody>
      </p:sp>
      <p:sp>
        <p:nvSpPr>
          <p:cNvPr id="4" name="Slide Number Placeholder 3"/>
          <p:cNvSpPr>
            <a:spLocks noGrp="1"/>
          </p:cNvSpPr>
          <p:nvPr>
            <p:ph type="sldNum" sz="quarter" idx="5"/>
          </p:nvPr>
        </p:nvSpPr>
        <p:spPr/>
        <p:txBody>
          <a:bodyPr/>
          <a:lstStyle/>
          <a:p>
            <a:fld id="{BC575381-7527-4E0E-A355-7550D954D08C}" type="slidenum">
              <a:rPr lang="tr-TR" smtClean="0"/>
              <a:t>52</a:t>
            </a:fld>
            <a:endParaRPr lang="tr-TR"/>
          </a:p>
        </p:txBody>
      </p:sp>
    </p:spTree>
    <p:extLst>
      <p:ext uri="{BB962C8B-B14F-4D97-AF65-F5344CB8AC3E}">
        <p14:creationId xmlns:p14="http://schemas.microsoft.com/office/powerpoint/2010/main" val="4181842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53</a:t>
            </a:fld>
            <a:endParaRPr lang="tr-TR"/>
          </a:p>
        </p:txBody>
      </p:sp>
    </p:spTree>
    <p:extLst>
      <p:ext uri="{BB962C8B-B14F-4D97-AF65-F5344CB8AC3E}">
        <p14:creationId xmlns:p14="http://schemas.microsoft.com/office/powerpoint/2010/main" val="479008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54</a:t>
            </a:fld>
            <a:endParaRPr lang="tr-TR"/>
          </a:p>
        </p:txBody>
      </p:sp>
    </p:spTree>
    <p:extLst>
      <p:ext uri="{BB962C8B-B14F-4D97-AF65-F5344CB8AC3E}">
        <p14:creationId xmlns:p14="http://schemas.microsoft.com/office/powerpoint/2010/main" val="21119501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Did you compare Sectored DRAM against smaller cache block sizes?</a:t>
            </a:r>
          </a:p>
        </p:txBody>
      </p:sp>
      <p:sp>
        <p:nvSpPr>
          <p:cNvPr id="4" name="Slide Number Placeholder 3"/>
          <p:cNvSpPr>
            <a:spLocks noGrp="1"/>
          </p:cNvSpPr>
          <p:nvPr>
            <p:ph type="sldNum" sz="quarter" idx="10"/>
          </p:nvPr>
        </p:nvSpPr>
        <p:spPr/>
        <p:txBody>
          <a:bodyPr/>
          <a:lstStyle/>
          <a:p>
            <a:fld id="{EF7F79D3-8C36-4CB5-B03B-F440DA7B71AF}" type="slidenum">
              <a:rPr lang="en-US" smtClean="0"/>
              <a:t>55</a:t>
            </a:fld>
            <a:endParaRPr lang="en-US"/>
          </a:p>
        </p:txBody>
      </p:sp>
    </p:spTree>
    <p:extLst>
      <p:ext uri="{BB962C8B-B14F-4D97-AF65-F5344CB8AC3E}">
        <p14:creationId xmlns:p14="http://schemas.microsoft.com/office/powerpoint/2010/main" val="23551856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56</a:t>
            </a:fld>
            <a:endParaRPr lang="tr-TR"/>
          </a:p>
        </p:txBody>
      </p:sp>
    </p:spTree>
    <p:extLst>
      <p:ext uri="{BB962C8B-B14F-4D97-AF65-F5344CB8AC3E}">
        <p14:creationId xmlns:p14="http://schemas.microsoft.com/office/powerpoint/2010/main" val="2616920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6DB05-7201-332C-0AF3-5C0F8D543A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A0A68C-153B-B29B-9299-5443512434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D4D9A2-F6BF-1224-83D4-98C07D6F4626}"/>
              </a:ext>
            </a:extLst>
          </p:cNvPr>
          <p:cNvSpPr>
            <a:spLocks noGrp="1"/>
          </p:cNvSpPr>
          <p:nvPr>
            <p:ph type="body" idx="1"/>
          </p:nvPr>
        </p:nvSpPr>
        <p:spPr/>
        <p:txBody>
          <a:bodyPr/>
          <a:lstStyle/>
          <a:p>
            <a:r>
              <a:rPr lang="en-CH" b="1" dirty="0"/>
              <a:t>[CLICK]</a:t>
            </a:r>
            <a:r>
              <a:rPr lang="en-CH" dirty="0"/>
              <a:t> … bits of a burst is eventually split across DRAM mats. Just like we have seen in one of the previous slides but in the other direction.</a:t>
            </a:r>
          </a:p>
        </p:txBody>
      </p:sp>
      <p:sp>
        <p:nvSpPr>
          <p:cNvPr id="4" name="Slide Number Placeholder 3">
            <a:extLst>
              <a:ext uri="{FF2B5EF4-FFF2-40B4-BE49-F238E27FC236}">
                <a16:creationId xmlns:a16="http://schemas.microsoft.com/office/drawing/2014/main" id="{3B6CEECE-A327-5CA7-84BA-CBD08E55E8A9}"/>
              </a:ext>
            </a:extLst>
          </p:cNvPr>
          <p:cNvSpPr>
            <a:spLocks noGrp="1"/>
          </p:cNvSpPr>
          <p:nvPr>
            <p:ph type="sldNum" sz="quarter" idx="5"/>
          </p:nvPr>
        </p:nvSpPr>
        <p:spPr/>
        <p:txBody>
          <a:bodyPr/>
          <a:lstStyle/>
          <a:p>
            <a:fld id="{BC575381-7527-4E0E-A355-7550D954D08C}" type="slidenum">
              <a:rPr lang="tr-TR" smtClean="0"/>
              <a:t>57</a:t>
            </a:fld>
            <a:endParaRPr lang="tr-TR"/>
          </a:p>
        </p:txBody>
      </p:sp>
    </p:spTree>
    <p:extLst>
      <p:ext uri="{BB962C8B-B14F-4D97-AF65-F5344CB8AC3E}">
        <p14:creationId xmlns:p14="http://schemas.microsoft.com/office/powerpoint/2010/main" val="19262112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expose the two components to the memory controller with no DRAM interface modifications</a:t>
            </a:r>
          </a:p>
          <a:p>
            <a:endParaRPr lang="en-US" dirty="0"/>
          </a:p>
          <a:p>
            <a:r>
              <a:rPr lang="en-US" dirty="0"/>
              <a:t>[</a:t>
            </a:r>
            <a:r>
              <a:rPr lang="en-US" b="1" dirty="0"/>
              <a:t>CLICK</a:t>
            </a:r>
            <a:r>
              <a:rPr lang="en-US" dirty="0"/>
              <a:t>] There are more than 10 unused bits in the </a:t>
            </a:r>
            <a:r>
              <a:rPr lang="en-US" dirty="0" err="1"/>
              <a:t>precharge</a:t>
            </a:r>
            <a:r>
              <a:rPr lang="en-US" dirty="0"/>
              <a:t> command’s encoding in the DDR4 standard. This command is used to close the open DRAM row in a bank before activating another DRAM row.</a:t>
            </a:r>
          </a:p>
          <a:p>
            <a:endParaRPr lang="en-US" dirty="0"/>
          </a:p>
          <a:p>
            <a:r>
              <a:rPr lang="en-US" dirty="0"/>
              <a:t>[</a:t>
            </a:r>
            <a:r>
              <a:rPr lang="en-US" b="1" dirty="0"/>
              <a:t>CLICK</a:t>
            </a:r>
            <a:r>
              <a:rPr lang="en-US" dirty="0"/>
              <a:t>] So the memory controller uses these unused bits to transmit sector bits for the next activate command</a:t>
            </a:r>
          </a:p>
          <a:p>
            <a:endParaRPr lang="en-US" dirty="0"/>
          </a:p>
          <a:p>
            <a:r>
              <a:rPr lang="en-US" dirty="0"/>
              <a:t>[</a:t>
            </a:r>
            <a:r>
              <a:rPr lang="en-US" b="1" dirty="0"/>
              <a:t>CLICK</a:t>
            </a:r>
            <a:r>
              <a:rPr lang="en-US" dirty="0"/>
              <a:t>] When the memory controller chooses to activate fewer than all 8 sectors, the memory controller can issue activate commands at a higher rate, which enables the performance improvements that I will describe later in the slides.</a:t>
            </a:r>
          </a:p>
          <a:p>
            <a:endParaRPr lang="en-US" dirty="0"/>
          </a:p>
          <a:p>
            <a:r>
              <a:rPr lang="en-US" b="1" dirty="0"/>
              <a:t>[CLICK] </a:t>
            </a:r>
            <a:r>
              <a:rPr lang="en-US" b="0" dirty="0"/>
              <a:t>For variable burst length to work properly…</a:t>
            </a:r>
          </a:p>
          <a:p>
            <a:endParaRPr lang="en-US" b="0" dirty="0"/>
          </a:p>
          <a:p>
            <a:r>
              <a:rPr lang="en-US" b="0" dirty="0"/>
              <a:t>[</a:t>
            </a:r>
            <a:r>
              <a:rPr lang="en-US" b="1" dirty="0"/>
              <a:t>CLICK</a:t>
            </a:r>
            <a:r>
              <a:rPr lang="en-US" b="0" dirty="0"/>
              <a:t>] … the memory controller and the DRAM chip must agree on the burst length before each burst.</a:t>
            </a:r>
          </a:p>
          <a:p>
            <a:endParaRPr lang="en-US" b="0" dirty="0"/>
          </a:p>
          <a:p>
            <a:r>
              <a:rPr lang="en-US" b="0" dirty="0"/>
              <a:t>[</a:t>
            </a:r>
            <a:r>
              <a:rPr lang="en-US" b="1" dirty="0"/>
              <a:t>CLICK</a:t>
            </a:r>
            <a:r>
              <a:rPr lang="en-US" b="0" dirty="0"/>
              <a:t>] Since both the memory controller and the DRAM chip store sector bits for each bank, they can determine the burst length by counting the number of set sector bits using a low overhead </a:t>
            </a:r>
            <a:r>
              <a:rPr lang="en-US" b="0" dirty="0" err="1"/>
              <a:t>popcount</a:t>
            </a:r>
            <a:r>
              <a:rPr lang="en-US" b="0" dirty="0"/>
              <a:t> circuitry of only 34 logic gates.</a:t>
            </a:r>
          </a:p>
          <a:p>
            <a:endParaRPr lang="en-US" b="0" dirty="0"/>
          </a:p>
          <a:p>
            <a:r>
              <a:rPr lang="en-US" b="0" dirty="0"/>
              <a:t>============</a:t>
            </a:r>
          </a:p>
          <a:p>
            <a:endParaRPr lang="en-US" b="0" dirty="0"/>
          </a:p>
          <a:p>
            <a:r>
              <a:rPr lang="en-US" b="0" dirty="0"/>
              <a:t>Ugly and Crowded. Maybe split.</a:t>
            </a:r>
            <a:endParaRPr lang="en-US" b="1" dirty="0"/>
          </a:p>
        </p:txBody>
      </p:sp>
      <p:sp>
        <p:nvSpPr>
          <p:cNvPr id="4" name="Slide Number Placeholder 3"/>
          <p:cNvSpPr>
            <a:spLocks noGrp="1"/>
          </p:cNvSpPr>
          <p:nvPr>
            <p:ph type="sldNum" sz="quarter" idx="5"/>
          </p:nvPr>
        </p:nvSpPr>
        <p:spPr/>
        <p:txBody>
          <a:bodyPr/>
          <a:lstStyle/>
          <a:p>
            <a:fld id="{BC575381-7527-4E0E-A355-7550D954D08C}" type="slidenum">
              <a:rPr lang="tr-TR" smtClean="0"/>
              <a:t>59</a:t>
            </a:fld>
            <a:endParaRPr lang="tr-TR"/>
          </a:p>
        </p:txBody>
      </p:sp>
    </p:spTree>
    <p:extLst>
      <p:ext uri="{BB962C8B-B14F-4D97-AF65-F5344CB8AC3E}">
        <p14:creationId xmlns:p14="http://schemas.microsoft.com/office/powerpoint/2010/main" val="6958314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call this technique load/store queue lookahead. </a:t>
            </a:r>
          </a:p>
          <a:p>
            <a:endParaRPr lang="en-US" dirty="0"/>
          </a:p>
          <a:p>
            <a:r>
              <a:rPr lang="en-US" dirty="0"/>
              <a:t>One load/store instruction typically references or accesses one word in main memory.</a:t>
            </a:r>
          </a:p>
          <a:p>
            <a:endParaRPr lang="en-US" dirty="0"/>
          </a:p>
          <a:p>
            <a:r>
              <a:rPr lang="en-US" b="1" dirty="0"/>
              <a:t>[CLICK]</a:t>
            </a:r>
            <a:r>
              <a:rPr lang="en-US" dirty="0"/>
              <a:t> Our key idea is to collect memory references from younger load store instructions in the load/store queue and put the collected references in the oldest load/store instruction.</a:t>
            </a:r>
          </a:p>
          <a:p>
            <a:r>
              <a:rPr lang="en-US" b="1" dirty="0"/>
              <a:t>[CLICK] </a:t>
            </a:r>
            <a:r>
              <a:rPr lang="en-US" b="0" dirty="0"/>
              <a:t>The outcome we expect is that when a load/store instruction executes, it will retrieve all words in its cache block that will be used by other load/store instructions in the near future. Thereby we expect to eliminate some of the additional memory accesses from sector misses.</a:t>
            </a:r>
          </a:p>
          <a:p>
            <a:endParaRPr lang="en-US" b="0" dirty="0"/>
          </a:p>
          <a:p>
            <a:r>
              <a:rPr lang="en-US" b="0" dirty="0"/>
              <a:t>============</a:t>
            </a:r>
          </a:p>
          <a:p>
            <a:endParaRPr lang="en-US" b="0" dirty="0"/>
          </a:p>
          <a:p>
            <a:r>
              <a:rPr lang="en-US" b="0" dirty="0"/>
              <a:t>Save time by quickly describing the two techniques</a:t>
            </a:r>
          </a:p>
          <a:p>
            <a:endParaRPr lang="en-US" b="0" dirty="0"/>
          </a:p>
          <a:p>
            <a:r>
              <a:rPr lang="en-US" b="0" dirty="0"/>
              <a:t>IF figure no describe no figure</a:t>
            </a:r>
          </a:p>
        </p:txBody>
      </p:sp>
      <p:sp>
        <p:nvSpPr>
          <p:cNvPr id="4" name="Slide Number Placeholder 3"/>
          <p:cNvSpPr>
            <a:spLocks noGrp="1"/>
          </p:cNvSpPr>
          <p:nvPr>
            <p:ph type="sldNum" sz="quarter" idx="5"/>
          </p:nvPr>
        </p:nvSpPr>
        <p:spPr/>
        <p:txBody>
          <a:bodyPr/>
          <a:lstStyle/>
          <a:p>
            <a:fld id="{BC575381-7527-4E0E-A355-7550D954D08C}" type="slidenum">
              <a:rPr lang="tr-TR" smtClean="0"/>
              <a:t>61</a:t>
            </a:fld>
            <a:endParaRPr lang="tr-TR"/>
          </a:p>
        </p:txBody>
      </p:sp>
    </p:spTree>
    <p:extLst>
      <p:ext uri="{BB962C8B-B14F-4D97-AF65-F5344CB8AC3E}">
        <p14:creationId xmlns:p14="http://schemas.microsoft.com/office/powerpoint/2010/main" val="2995197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This is a different and a more detailed view of the previous DRAM subarray which we will look at to understand how DRAM row activate and DRAM read operations work</a:t>
            </a:r>
          </a:p>
          <a:p>
            <a:endParaRPr lang="en-CH" dirty="0"/>
          </a:p>
          <a:p>
            <a:r>
              <a:rPr lang="en-CH" b="1" dirty="0"/>
              <a:t>[CLICK] </a:t>
            </a:r>
            <a:r>
              <a:rPr lang="en-CH" b="0" dirty="0"/>
              <a:t>The global wordline spans the whole subarray and controls the local wordline drivers</a:t>
            </a:r>
          </a:p>
          <a:p>
            <a:endParaRPr lang="en-CH" b="0" dirty="0"/>
          </a:p>
          <a:p>
            <a:r>
              <a:rPr lang="en-CH" b="1" dirty="0"/>
              <a:t>[CLICK] </a:t>
            </a:r>
            <a:r>
              <a:rPr lang="en-CH" b="0" dirty="0"/>
              <a:t>The local sense amplifiers are connected to a global sense amplifier</a:t>
            </a:r>
          </a:p>
          <a:p>
            <a:endParaRPr lang="en-CH" b="1" dirty="0"/>
          </a:p>
          <a:p>
            <a:r>
              <a:rPr lang="en-CH" b="1" dirty="0"/>
              <a:t>[CLICK] </a:t>
            </a:r>
            <a:r>
              <a:rPr lang="en-CH" b="0" dirty="0"/>
              <a:t>and the global sense amplifiers are further connected to the IO interface</a:t>
            </a:r>
          </a:p>
          <a:p>
            <a:endParaRPr lang="en-CH" dirty="0"/>
          </a:p>
          <a:p>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6</a:t>
            </a:fld>
            <a:endParaRPr lang="tr-TR"/>
          </a:p>
        </p:txBody>
      </p:sp>
    </p:spTree>
    <p:extLst>
      <p:ext uri="{BB962C8B-B14F-4D97-AF65-F5344CB8AC3E}">
        <p14:creationId xmlns:p14="http://schemas.microsoft.com/office/powerpoint/2010/main" val="39721910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85866-75EB-288D-E34E-D62202B143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6C3052-12F1-878A-CE04-433A9902A4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0DF19F-EF61-43AB-888D-0798F126477C}"/>
              </a:ext>
            </a:extLst>
          </p:cNvPr>
          <p:cNvSpPr>
            <a:spLocks noGrp="1"/>
          </p:cNvSpPr>
          <p:nvPr>
            <p:ph type="body" idx="1"/>
          </p:nvPr>
        </p:nvSpPr>
        <p:spPr/>
        <p:txBody>
          <a:bodyPr/>
          <a:lstStyle/>
          <a:p>
            <a:r>
              <a:rPr lang="en-GB" dirty="0"/>
              <a:t>However, we have a way of alleviating the performance degradation for those non-memory-intensive workloads.</a:t>
            </a:r>
          </a:p>
          <a:p>
            <a:endParaRPr lang="en-GB" dirty="0"/>
          </a:p>
          <a:p>
            <a:r>
              <a:rPr lang="en-GB" b="1" dirty="0"/>
              <a:t>[CLICK]</a:t>
            </a:r>
            <a:r>
              <a:rPr lang="en-GB" dirty="0"/>
              <a:t> Our key idea is to fetch all sectors of a cache block, that is, disable Sectored DRAM, for workloads with access patterns that do not </a:t>
            </a:r>
            <a:r>
              <a:rPr lang="en-GB" dirty="0" err="1"/>
              <a:t>favor</a:t>
            </a:r>
            <a:r>
              <a:rPr lang="en-GB" dirty="0"/>
              <a:t> Sectored DRAM.</a:t>
            </a:r>
          </a:p>
          <a:p>
            <a:endParaRPr lang="en-GB" dirty="0"/>
          </a:p>
          <a:p>
            <a:r>
              <a:rPr lang="en-GB" b="1" dirty="0"/>
              <a:t>[CLICK] </a:t>
            </a:r>
            <a:r>
              <a:rPr lang="en-GB" b="0" dirty="0"/>
              <a:t>At a very high level, we measure the average number of requests in the memory controller’s read request queue as a proxy to indicate the memory intensiveness of the workload, and if the occupancy is higher than a threshold, we enable Sectored DRAM.</a:t>
            </a:r>
          </a:p>
          <a:p>
            <a:endParaRPr lang="en-GB" b="1" dirty="0"/>
          </a:p>
          <a:p>
            <a:r>
              <a:rPr lang="en-GB" b="1" dirty="0"/>
              <a:t>[CLICK] </a:t>
            </a:r>
            <a:r>
              <a:rPr lang="en-GB" b="0" dirty="0"/>
              <a:t>We show the weighted speedup for heterogeneous workload mixes for three </a:t>
            </a:r>
            <a:r>
              <a:rPr lang="en-GB" b="1" dirty="0"/>
              <a:t>[CLICK]</a:t>
            </a:r>
            <a:r>
              <a:rPr lang="en-GB" b="0" dirty="0"/>
              <a:t> memory intensity categories using Sectored DRAM (always on) and the Dynamic policy that I just described.</a:t>
            </a:r>
          </a:p>
          <a:p>
            <a:endParaRPr lang="en-GB" b="0" dirty="0"/>
          </a:p>
          <a:p>
            <a:r>
              <a:rPr lang="en-GB" b="1" dirty="0"/>
              <a:t>[CLICK] </a:t>
            </a:r>
            <a:r>
              <a:rPr lang="en-GB" b="0" dirty="0"/>
              <a:t>We observe that the dynamic policy overcomes the performance degradation in non-memory-intensive workloads.</a:t>
            </a:r>
          </a:p>
          <a:p>
            <a:endParaRPr lang="en-GB" b="0" dirty="0"/>
          </a:p>
          <a:p>
            <a:r>
              <a:rPr lang="en-GB" b="0" dirty="0"/>
              <a:t>==========================</a:t>
            </a:r>
          </a:p>
          <a:p>
            <a:endParaRPr lang="en-GB" b="0" dirty="0"/>
          </a:p>
          <a:p>
            <a:r>
              <a:rPr lang="en-GB" b="0" dirty="0"/>
              <a:t>Fix slide: split into two</a:t>
            </a:r>
          </a:p>
        </p:txBody>
      </p:sp>
      <p:sp>
        <p:nvSpPr>
          <p:cNvPr id="4" name="Slide Number Placeholder 3">
            <a:extLst>
              <a:ext uri="{FF2B5EF4-FFF2-40B4-BE49-F238E27FC236}">
                <a16:creationId xmlns:a16="http://schemas.microsoft.com/office/drawing/2014/main" id="{44B2E0CE-03A4-4493-1B13-EC734B9C3854}"/>
              </a:ext>
            </a:extLst>
          </p:cNvPr>
          <p:cNvSpPr>
            <a:spLocks noGrp="1"/>
          </p:cNvSpPr>
          <p:nvPr>
            <p:ph type="sldNum" sz="quarter" idx="5"/>
          </p:nvPr>
        </p:nvSpPr>
        <p:spPr/>
        <p:txBody>
          <a:bodyPr/>
          <a:lstStyle/>
          <a:p>
            <a:fld id="{BC575381-7527-4E0E-A355-7550D954D08C}" type="slidenum">
              <a:rPr lang="tr-TR" smtClean="0"/>
              <a:t>63</a:t>
            </a:fld>
            <a:endParaRPr lang="tr-TR"/>
          </a:p>
        </p:txBody>
      </p:sp>
    </p:spTree>
    <p:extLst>
      <p:ext uri="{BB962C8B-B14F-4D97-AF65-F5344CB8AC3E}">
        <p14:creationId xmlns:p14="http://schemas.microsoft.com/office/powerpoint/2010/main" val="30552935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FACF6-81E8-585A-0CA5-C478600A8C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798A80-BB9F-B889-B65E-9EC06C147A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1F16A6-C8D2-F2DD-7423-E4D6112B7D2E}"/>
              </a:ext>
            </a:extLst>
          </p:cNvPr>
          <p:cNvSpPr>
            <a:spLocks noGrp="1"/>
          </p:cNvSpPr>
          <p:nvPr>
            <p:ph type="body" idx="1"/>
          </p:nvPr>
        </p:nvSpPr>
        <p:spPr/>
        <p:txBody>
          <a:bodyPr/>
          <a:lstStyle/>
          <a:p>
            <a:r>
              <a:rPr lang="en-US" dirty="0"/>
              <a:t>We show the distribution of speedup across all tested workloads categorized according to the number of their last level cache misses, that is high MPKI, </a:t>
            </a:r>
            <a:r>
              <a:rPr lang="en-US" b="1" dirty="0"/>
              <a:t>[CLICK] </a:t>
            </a:r>
            <a:r>
              <a:rPr lang="en-US" b="0" dirty="0"/>
              <a:t>medium MPKI,</a:t>
            </a:r>
            <a:r>
              <a:rPr lang="en-US" b="1" dirty="0"/>
              <a:t> [CLICK]</a:t>
            </a:r>
            <a:r>
              <a:rPr lang="en-US" b="0" dirty="0"/>
              <a:t> and low MPKI.</a:t>
            </a:r>
            <a:r>
              <a:rPr lang="en-US" dirty="0"/>
              <a:t> The boxes on the left show the performance of Baseline and the boxes on the right show the performance of Sectored DRAM.</a:t>
            </a:r>
          </a:p>
          <a:p>
            <a:endParaRPr lang="en-US" dirty="0"/>
          </a:p>
          <a:p>
            <a:r>
              <a:rPr lang="en-US" b="1" dirty="0"/>
              <a:t>[CLICK] </a:t>
            </a:r>
            <a:r>
              <a:rPr lang="en-US" dirty="0"/>
              <a:t>the x axis shows the number of cores and the </a:t>
            </a:r>
            <a:r>
              <a:rPr lang="en-US" b="1" dirty="0"/>
              <a:t>[CLICK</a:t>
            </a:r>
            <a:r>
              <a:rPr lang="en-US" dirty="0"/>
              <a:t>] y-axis is the parallel speedup normalized to the baseline system executing the same workload on a single core. The higher a point in this plot, the better the performance for that workload.</a:t>
            </a:r>
          </a:p>
          <a:p>
            <a:endParaRPr lang="en-US" dirty="0"/>
          </a:p>
          <a:p>
            <a:r>
              <a:rPr lang="en-US" b="1" dirty="0"/>
              <a:t>[CLICK] </a:t>
            </a:r>
            <a:r>
              <a:rPr lang="en-US" b="0" dirty="0"/>
              <a:t>Here are the speedups provided for dual-core homogeneous </a:t>
            </a:r>
            <a:r>
              <a:rPr lang="en-US" b="0" dirty="0" err="1"/>
              <a:t>multiprogrammed</a:t>
            </a:r>
            <a:r>
              <a:rPr lang="en-US" b="0" dirty="0"/>
              <a:t> workloads</a:t>
            </a:r>
          </a:p>
          <a:p>
            <a:endParaRPr lang="en-US" b="0" dirty="0"/>
          </a:p>
          <a:p>
            <a:r>
              <a:rPr lang="en-US" b="0" dirty="0"/>
              <a:t>[</a:t>
            </a:r>
            <a:r>
              <a:rPr lang="en-US" b="1" dirty="0"/>
              <a:t>CLICK] </a:t>
            </a:r>
            <a:r>
              <a:rPr lang="en-US" b="0" dirty="0"/>
              <a:t>and this is the full plot</a:t>
            </a:r>
          </a:p>
          <a:p>
            <a:endParaRPr lang="en-US" dirty="0"/>
          </a:p>
          <a:p>
            <a:r>
              <a:rPr lang="en-US" dirty="0"/>
              <a:t>===========================================</a:t>
            </a:r>
          </a:p>
          <a:p>
            <a:endParaRPr lang="en-US" dirty="0"/>
          </a:p>
          <a:p>
            <a:r>
              <a:rPr lang="en-US" dirty="0"/>
              <a:t>Show one figure first and then the others</a:t>
            </a:r>
          </a:p>
        </p:txBody>
      </p:sp>
      <p:sp>
        <p:nvSpPr>
          <p:cNvPr id="4" name="Slide Number Placeholder 3">
            <a:extLst>
              <a:ext uri="{FF2B5EF4-FFF2-40B4-BE49-F238E27FC236}">
                <a16:creationId xmlns:a16="http://schemas.microsoft.com/office/drawing/2014/main" id="{4115BB8B-B446-A9CE-048E-62D49FEFAF32}"/>
              </a:ext>
            </a:extLst>
          </p:cNvPr>
          <p:cNvSpPr>
            <a:spLocks noGrp="1"/>
          </p:cNvSpPr>
          <p:nvPr>
            <p:ph type="sldNum" sz="quarter" idx="5"/>
          </p:nvPr>
        </p:nvSpPr>
        <p:spPr/>
        <p:txBody>
          <a:bodyPr/>
          <a:lstStyle/>
          <a:p>
            <a:fld id="{BC575381-7527-4E0E-A355-7550D954D08C}" type="slidenum">
              <a:rPr lang="tr-TR" smtClean="0"/>
              <a:t>64</a:t>
            </a:fld>
            <a:endParaRPr lang="tr-TR"/>
          </a:p>
        </p:txBody>
      </p:sp>
    </p:spTree>
    <p:extLst>
      <p:ext uri="{BB962C8B-B14F-4D97-AF65-F5344CB8AC3E}">
        <p14:creationId xmlns:p14="http://schemas.microsoft.com/office/powerpoint/2010/main" val="162957583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F9136-1D81-8E75-A0E5-4BFD15ADBD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E667B9-72DD-48C0-4CF9-4F43D85CC5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4CD06C-2B4B-B93D-440B-BD1AAFA870FA}"/>
              </a:ext>
            </a:extLst>
          </p:cNvPr>
          <p:cNvSpPr>
            <a:spLocks noGrp="1"/>
          </p:cNvSpPr>
          <p:nvPr>
            <p:ph type="body" idx="1"/>
          </p:nvPr>
        </p:nvSpPr>
        <p:spPr/>
        <p:txBody>
          <a:bodyPr/>
          <a:lstStyle/>
          <a:p>
            <a:endParaRPr lang="en-US" dirty="0"/>
          </a:p>
          <a:p>
            <a:r>
              <a:rPr lang="en-US" b="1" dirty="0"/>
              <a:t>[CLICK] </a:t>
            </a:r>
            <a:r>
              <a:rPr lang="en-US" b="0" dirty="0"/>
              <a:t>First, we observe that Sectored DRAM provides significant speedups for highly memory intensive workloads when core count is higher than 2. That is, for workloads that create high contention in the memory system.</a:t>
            </a:r>
            <a:endParaRPr lang="en-US" b="1" dirty="0"/>
          </a:p>
          <a:p>
            <a:endParaRPr lang="en-US" dirty="0"/>
          </a:p>
          <a:p>
            <a:r>
              <a:rPr lang="en-US" dirty="0"/>
              <a:t>====================================================</a:t>
            </a:r>
          </a:p>
          <a:p>
            <a:endParaRPr lang="en-US" dirty="0"/>
          </a:p>
          <a:p>
            <a:endParaRPr lang="en-US" dirty="0"/>
          </a:p>
          <a:p>
            <a:r>
              <a:rPr lang="en-US" dirty="0"/>
              <a:t>Show one figure first and then the others</a:t>
            </a:r>
          </a:p>
        </p:txBody>
      </p:sp>
      <p:sp>
        <p:nvSpPr>
          <p:cNvPr id="4" name="Slide Number Placeholder 3">
            <a:extLst>
              <a:ext uri="{FF2B5EF4-FFF2-40B4-BE49-F238E27FC236}">
                <a16:creationId xmlns:a16="http://schemas.microsoft.com/office/drawing/2014/main" id="{375F83C8-B650-D947-8321-D1AD170351C1}"/>
              </a:ext>
            </a:extLst>
          </p:cNvPr>
          <p:cNvSpPr>
            <a:spLocks noGrp="1"/>
          </p:cNvSpPr>
          <p:nvPr>
            <p:ph type="sldNum" sz="quarter" idx="5"/>
          </p:nvPr>
        </p:nvSpPr>
        <p:spPr/>
        <p:txBody>
          <a:bodyPr/>
          <a:lstStyle/>
          <a:p>
            <a:fld id="{BC575381-7527-4E0E-A355-7550D954D08C}" type="slidenum">
              <a:rPr lang="tr-TR" smtClean="0"/>
              <a:t>65</a:t>
            </a:fld>
            <a:endParaRPr lang="tr-TR"/>
          </a:p>
        </p:txBody>
      </p:sp>
    </p:spTree>
    <p:extLst>
      <p:ext uri="{BB962C8B-B14F-4D97-AF65-F5344CB8AC3E}">
        <p14:creationId xmlns:p14="http://schemas.microsoft.com/office/powerpoint/2010/main" val="17123051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2DAB5-27C6-1D56-86D0-E2496EE7DB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7D5A2F-48EB-500C-9F12-3AC12C0362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E6DEB3-6EE1-810B-5502-1C8D9802A0BE}"/>
              </a:ext>
            </a:extLst>
          </p:cNvPr>
          <p:cNvSpPr>
            <a:spLocks noGrp="1"/>
          </p:cNvSpPr>
          <p:nvPr>
            <p:ph type="body" idx="1"/>
          </p:nvPr>
        </p:nvSpPr>
        <p:spPr/>
        <p:txBody>
          <a:bodyPr/>
          <a:lstStyle/>
          <a:p>
            <a:r>
              <a:rPr lang="en-US" dirty="0"/>
              <a:t>Second, Sectored DRAM provides smaller parallel speedup than Baseline for non-memory-intensive workloads because the higher rate of activation cannot amortize the overheads of additional memory accesses due to sector misses.</a:t>
            </a:r>
          </a:p>
          <a:p>
            <a:endParaRPr lang="en-US" dirty="0"/>
          </a:p>
          <a:p>
            <a:endParaRPr lang="en-US" dirty="0"/>
          </a:p>
          <a:p>
            <a:r>
              <a:rPr lang="en-US" dirty="0"/>
              <a:t>===========================================</a:t>
            </a:r>
          </a:p>
          <a:p>
            <a:endParaRPr lang="en-US" dirty="0"/>
          </a:p>
          <a:p>
            <a:r>
              <a:rPr lang="en-US" dirty="0"/>
              <a:t>Show one figure first and then the others</a:t>
            </a:r>
          </a:p>
        </p:txBody>
      </p:sp>
      <p:sp>
        <p:nvSpPr>
          <p:cNvPr id="4" name="Slide Number Placeholder 3">
            <a:extLst>
              <a:ext uri="{FF2B5EF4-FFF2-40B4-BE49-F238E27FC236}">
                <a16:creationId xmlns:a16="http://schemas.microsoft.com/office/drawing/2014/main" id="{DA50C667-5EAF-ABF4-27F9-D7B46CDD4BE6}"/>
              </a:ext>
            </a:extLst>
          </p:cNvPr>
          <p:cNvSpPr>
            <a:spLocks noGrp="1"/>
          </p:cNvSpPr>
          <p:nvPr>
            <p:ph type="sldNum" sz="quarter" idx="5"/>
          </p:nvPr>
        </p:nvSpPr>
        <p:spPr/>
        <p:txBody>
          <a:bodyPr/>
          <a:lstStyle/>
          <a:p>
            <a:fld id="{BC575381-7527-4E0E-A355-7550D954D08C}" type="slidenum">
              <a:rPr lang="tr-TR" smtClean="0"/>
              <a:t>66</a:t>
            </a:fld>
            <a:endParaRPr lang="tr-TR"/>
          </a:p>
        </p:txBody>
      </p:sp>
    </p:spTree>
    <p:extLst>
      <p:ext uri="{BB962C8B-B14F-4D97-AF65-F5344CB8AC3E}">
        <p14:creationId xmlns:p14="http://schemas.microsoft.com/office/powerpoint/2010/main" val="364418302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71</a:t>
            </a:fld>
            <a:endParaRPr lang="tr-TR"/>
          </a:p>
        </p:txBody>
      </p:sp>
    </p:spTree>
    <p:extLst>
      <p:ext uri="{BB962C8B-B14F-4D97-AF65-F5344CB8AC3E}">
        <p14:creationId xmlns:p14="http://schemas.microsoft.com/office/powerpoint/2010/main" val="3461779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To access a DRAM row, the memory controller issues an ACTIVATE command to DRAM. On receiving an ACT, the global and local row decoder enables the </a:t>
            </a:r>
            <a:r>
              <a:rPr lang="en-US" dirty="0" err="1"/>
              <a:t>wordline</a:t>
            </a:r>
            <a:r>
              <a:rPr lang="en-US" dirty="0"/>
              <a:t> of the target row, connecting the DRAM cells to the </a:t>
            </a:r>
            <a:r>
              <a:rPr lang="en-US" dirty="0" err="1"/>
              <a:t>bitlines</a:t>
            </a:r>
            <a:endParaRPr lang="en-US" dirty="0"/>
          </a:p>
          <a:p>
            <a:endParaRPr lang="en-US" dirty="0"/>
          </a:p>
          <a:p>
            <a:r>
              <a:rPr lang="en-US" dirty="0"/>
              <a:t>[CLICK]  Then, the sense amplifier senses the perturbation caused in the </a:t>
            </a:r>
            <a:r>
              <a:rPr lang="en-US" dirty="0" err="1"/>
              <a:t>bitline</a:t>
            </a:r>
            <a:r>
              <a:rPr lang="en-US" dirty="0"/>
              <a:t>, amplifying and latching the data from the DRAM cells</a:t>
            </a:r>
          </a:p>
          <a:p>
            <a:endParaRPr lang="en-US" dirty="0"/>
          </a:p>
        </p:txBody>
      </p:sp>
      <p:sp>
        <p:nvSpPr>
          <p:cNvPr id="4" name="Slide Number Placeholder 3"/>
          <p:cNvSpPr>
            <a:spLocks noGrp="1"/>
          </p:cNvSpPr>
          <p:nvPr>
            <p:ph type="sldNum" sz="quarter" idx="5"/>
          </p:nvPr>
        </p:nvSpPr>
        <p:spPr/>
        <p:txBody>
          <a:bodyPr/>
          <a:lstStyle/>
          <a:p>
            <a:fld id="{BC575381-7527-4E0E-A355-7550D954D08C}" type="slidenum">
              <a:rPr lang="tr-TR" smtClean="0"/>
              <a:t>7</a:t>
            </a:fld>
            <a:endParaRPr lang="tr-TR"/>
          </a:p>
        </p:txBody>
      </p:sp>
    </p:spTree>
    <p:extLst>
      <p:ext uri="{BB962C8B-B14F-4D97-AF65-F5344CB8AC3E}">
        <p14:creationId xmlns:p14="http://schemas.microsoft.com/office/powerpoint/2010/main" val="1652750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To read out the data in the sense amplifiers, the memory controller sends a READ command with a column address</a:t>
            </a:r>
          </a:p>
          <a:p>
            <a:endParaRPr lang="en-CH" dirty="0"/>
          </a:p>
          <a:p>
            <a:r>
              <a:rPr lang="en-CH" b="1" dirty="0"/>
              <a:t>[CLICK] </a:t>
            </a:r>
            <a:r>
              <a:rPr lang="en-CH" b="0" dirty="0"/>
              <a:t>The selected column is then transferred to outside the DRAM chip over global sense amplifiers and the IO interface</a:t>
            </a:r>
            <a:endParaRPr lang="en-CH" b="1" dirty="0"/>
          </a:p>
        </p:txBody>
      </p:sp>
      <p:sp>
        <p:nvSpPr>
          <p:cNvPr id="4" name="Slide Number Placeholder 3"/>
          <p:cNvSpPr>
            <a:spLocks noGrp="1"/>
          </p:cNvSpPr>
          <p:nvPr>
            <p:ph type="sldNum" sz="quarter" idx="5"/>
          </p:nvPr>
        </p:nvSpPr>
        <p:spPr/>
        <p:txBody>
          <a:bodyPr/>
          <a:lstStyle/>
          <a:p>
            <a:fld id="{BC575381-7527-4E0E-A355-7550D954D08C}" type="slidenum">
              <a:rPr lang="tr-TR" smtClean="0"/>
              <a:t>8</a:t>
            </a:fld>
            <a:endParaRPr lang="tr-TR"/>
          </a:p>
        </p:txBody>
      </p:sp>
    </p:spTree>
    <p:extLst>
      <p:ext uri="{BB962C8B-B14F-4D97-AF65-F5344CB8AC3E}">
        <p14:creationId xmlns:p14="http://schemas.microsoft.com/office/powerpoint/2010/main" val="1470381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That was inside a single subarray, now we look at data transfers at the granularity of a DRAM module. </a:t>
            </a:r>
          </a:p>
          <a:p>
            <a:endParaRPr lang="en-CH" dirty="0"/>
          </a:p>
          <a:p>
            <a:r>
              <a:rPr lang="en-CH" dirty="0"/>
              <a:t>[</a:t>
            </a:r>
            <a:r>
              <a:rPr lang="en-CH" b="1" dirty="0"/>
              <a:t>CLICK</a:t>
            </a:r>
            <a:r>
              <a:rPr lang="en-CH" dirty="0"/>
              <a:t>] Each chip transmits or receives [</a:t>
            </a:r>
            <a:r>
              <a:rPr lang="en-CH" b="1" dirty="0"/>
              <a:t>CLICK</a:t>
            </a:r>
            <a:r>
              <a:rPr lang="en-CH" dirty="0"/>
              <a:t>] one byte of data from its data interface</a:t>
            </a:r>
          </a:p>
          <a:p>
            <a:br>
              <a:rPr lang="en-CH" dirty="0"/>
            </a:br>
            <a:r>
              <a:rPr lang="en-CH" dirty="0"/>
              <a:t>[</a:t>
            </a:r>
            <a:r>
              <a:rPr lang="en-CH" b="1" dirty="0"/>
              <a:t>CLICK</a:t>
            </a:r>
            <a:r>
              <a:rPr lang="en-CH" dirty="0"/>
              <a:t>] and 64 bytes make up [</a:t>
            </a:r>
            <a:r>
              <a:rPr lang="en-CH" b="1" dirty="0"/>
              <a:t>CLICK</a:t>
            </a:r>
            <a:r>
              <a:rPr lang="en-CH" dirty="0"/>
              <a:t>] a cache block.</a:t>
            </a:r>
          </a:p>
        </p:txBody>
      </p:sp>
      <p:sp>
        <p:nvSpPr>
          <p:cNvPr id="4" name="Slide Number Placeholder 3"/>
          <p:cNvSpPr>
            <a:spLocks noGrp="1"/>
          </p:cNvSpPr>
          <p:nvPr>
            <p:ph type="sldNum" sz="quarter" idx="5"/>
          </p:nvPr>
        </p:nvSpPr>
        <p:spPr/>
        <p:txBody>
          <a:bodyPr/>
          <a:lstStyle/>
          <a:p>
            <a:fld id="{BC575381-7527-4E0E-A355-7550D954D08C}" type="slidenum">
              <a:rPr lang="tr-TR" smtClean="0"/>
              <a:t>9</a:t>
            </a:fld>
            <a:endParaRPr lang="tr-TR"/>
          </a:p>
        </p:txBody>
      </p:sp>
    </p:spTree>
    <p:extLst>
      <p:ext uri="{BB962C8B-B14F-4D97-AF65-F5344CB8AC3E}">
        <p14:creationId xmlns:p14="http://schemas.microsoft.com/office/powerpoint/2010/main" val="2042780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76270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38B7E-9D90-9B48-A8F0-5C08F12D53F9}"/>
              </a:ext>
            </a:extLst>
          </p:cNvPr>
          <p:cNvSpPr>
            <a:spLocks noGrp="1"/>
          </p:cNvSpPr>
          <p:nvPr>
            <p:ph type="title"/>
          </p:nvPr>
        </p:nvSpPr>
        <p:spPr>
          <a:xfrm>
            <a:off x="0" y="3370062"/>
            <a:ext cx="9144000" cy="1325563"/>
          </a:xfrm>
          <a:prstGeom prst="rect">
            <a:avLst/>
          </a:prstGeom>
        </p:spPr>
        <p:txBody>
          <a:bodyPr/>
          <a:lstStyle>
            <a:lvl1pPr>
              <a:defRPr sz="6600" b="1" i="1" baseline="0">
                <a:latin typeface="Cambria" panose="02040503050406030204" pitchFamily="18" charset="0"/>
              </a:defRPr>
            </a:lvl1pPr>
          </a:lstStyle>
          <a:p>
            <a:r>
              <a:rPr lang="en-US" dirty="0"/>
              <a:t>Click to edit Master title style</a:t>
            </a:r>
            <a:endParaRPr lang="en-TR" dirty="0"/>
          </a:p>
        </p:txBody>
      </p:sp>
      <p:sp>
        <p:nvSpPr>
          <p:cNvPr id="3" name="Rectangle 2">
            <a:extLst>
              <a:ext uri="{FF2B5EF4-FFF2-40B4-BE49-F238E27FC236}">
                <a16:creationId xmlns:a16="http://schemas.microsoft.com/office/drawing/2014/main" id="{2217C05B-AE6B-CA40-92B3-312C96F8E5F4}"/>
              </a:ext>
            </a:extLst>
          </p:cNvPr>
          <p:cNvSpPr/>
          <p:nvPr userDrawn="1"/>
        </p:nvSpPr>
        <p:spPr>
          <a:xfrm>
            <a:off x="0" y="4697080"/>
            <a:ext cx="9144000" cy="1437501"/>
          </a:xfrm>
          <a:prstGeom prst="rect">
            <a:avLst/>
          </a:prstGeom>
          <a:solidFill>
            <a:srgbClr val="0070C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16932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6FA48C-FC23-4C73-AC9B-B702C151A810}"/>
              </a:ext>
            </a:extLst>
          </p:cNvPr>
          <p:cNvSpPr/>
          <p:nvPr userDrawn="1"/>
        </p:nvSpPr>
        <p:spPr>
          <a:xfrm>
            <a:off x="0" y="0"/>
            <a:ext cx="9144000" cy="860412"/>
          </a:xfrm>
          <a:prstGeom prst="rect">
            <a:avLst/>
          </a:prstGeom>
          <a:solidFill>
            <a:schemeClr val="bg2">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5991" y="11100"/>
            <a:ext cx="8987621" cy="761258"/>
          </a:xfrm>
          <a:prstGeom prst="rect">
            <a:avLst/>
          </a:prstGeom>
        </p:spPr>
        <p:txBody>
          <a:bodyPr anchor="ctr"/>
          <a:lstStyle>
            <a:lvl1pPr>
              <a:lnSpc>
                <a:spcPct val="100000"/>
              </a:lnSpc>
              <a:spcAft>
                <a:spcPts val="600"/>
              </a:spcAft>
              <a:defRPr sz="42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75991" y="975034"/>
            <a:ext cx="8987622" cy="5435043"/>
          </a:xfrm>
          <a:prstGeom prst="rect">
            <a:avLst/>
          </a:prstGeom>
        </p:spPr>
        <p:txBody>
          <a:bodyPr/>
          <a:lstStyle>
            <a:lvl1pPr>
              <a:defRPr sz="3600">
                <a:latin typeface="Verdana" panose="020B0604030504040204" pitchFamily="34" charset="0"/>
                <a:ea typeface="Verdana" panose="020B0604030504040204" pitchFamily="34" charset="0"/>
                <a:cs typeface="Verdana" panose="020B0604030504040204" pitchFamily="34" charset="0"/>
              </a:defRPr>
            </a:lvl1pPr>
            <a:lvl2pPr marL="685800" indent="-228600">
              <a:buFont typeface="Cambria" panose="02040503050406030204" pitchFamily="18" charset="0"/>
              <a:buChar char="-"/>
              <a:defRPr sz="28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400">
                <a:latin typeface="Verdana" panose="020B0604030504040204" pitchFamily="34" charset="0"/>
                <a:ea typeface="Verdana" panose="020B0604030504040204" pitchFamily="34" charset="0"/>
                <a:cs typeface="Verdana" panose="020B0604030504040204" pitchFamily="34" charset="0"/>
              </a:defRPr>
            </a:lvl4pPr>
            <a:lvl5pPr>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7924800" y="647146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D2B188-1D62-4FCA-8363-938AD4629BBB}" type="slidenum">
              <a:rPr lang="en-US" smtClean="0">
                <a:latin typeface="Verdana" panose="020B0604030504040204" pitchFamily="34" charset="0"/>
                <a:ea typeface="Verdana" panose="020B0604030504040204" pitchFamily="34" charset="0"/>
              </a:rPr>
              <a:pPr/>
              <a:t>‹#›</a:t>
            </a:fld>
            <a:endParaRPr lang="en-US" dirty="0">
              <a:latin typeface="Verdana" panose="020B0604030504040204" pitchFamily="34" charset="0"/>
              <a:ea typeface="Verdana" panose="020B0604030504040204" pitchFamily="34" charset="0"/>
            </a:endParaRPr>
          </a:p>
        </p:txBody>
      </p:sp>
      <p:pic>
        <p:nvPicPr>
          <p:cNvPr id="9" name="Picture 8" descr="safari.png"/>
          <p:cNvPicPr>
            <a:picLocks noChangeAspect="1"/>
          </p:cNvPicPr>
          <p:nvPr userDrawn="1"/>
        </p:nvPicPr>
        <p:blipFill>
          <a:blip r:embed="rId2" cstate="print"/>
          <a:stretch>
            <a:fillRect/>
          </a:stretch>
        </p:blipFill>
        <p:spPr>
          <a:xfrm>
            <a:off x="75991" y="6524699"/>
            <a:ext cx="977147" cy="282728"/>
          </a:xfrm>
          <a:prstGeom prst="rect">
            <a:avLst/>
          </a:prstGeom>
        </p:spPr>
      </p:pic>
    </p:spTree>
    <p:extLst>
      <p:ext uri="{BB962C8B-B14F-4D97-AF65-F5344CB8AC3E}">
        <p14:creationId xmlns:p14="http://schemas.microsoft.com/office/powerpoint/2010/main" val="68048923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991" y="50573"/>
            <a:ext cx="6915118" cy="1141619"/>
          </a:xfrm>
          <a:prstGeom prst="rect">
            <a:avLst/>
          </a:prstGeom>
        </p:spPr>
        <p:txBody>
          <a:bodyPr anchor="ctr"/>
          <a:lstStyle>
            <a:lvl1pPr>
              <a:lnSpc>
                <a:spcPct val="100000"/>
              </a:lnSpc>
              <a:spcAft>
                <a:spcPts val="600"/>
              </a:spcAft>
              <a:defRPr sz="3200" b="1">
                <a:solidFill>
                  <a:schemeClr val="tx2">
                    <a:lumMod val="75000"/>
                  </a:schemeClr>
                </a:solidFill>
                <a:latin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a:xfrm>
            <a:off x="75991" y="1215342"/>
            <a:ext cx="8987622" cy="5140373"/>
          </a:xfrm>
          <a:prstGeom prst="rect">
            <a:avLst/>
          </a:prstGeom>
        </p:spPr>
        <p:txBody>
          <a:bodyPr/>
          <a:lstStyle>
            <a:lvl1pPr>
              <a:defRPr sz="3600">
                <a:latin typeface="Cambria" panose="02040503050406030204" pitchFamily="18" charset="0"/>
              </a:defRPr>
            </a:lvl1pPr>
            <a:lvl2pPr marL="685800" indent="-228600">
              <a:buFont typeface="Cambria" panose="02040503050406030204" pitchFamily="18" charset="0"/>
              <a:buChar char="-"/>
              <a:defRPr sz="2800">
                <a:latin typeface="Cambria" panose="02040503050406030204" pitchFamily="18" charset="0"/>
              </a:defRPr>
            </a:lvl2pPr>
            <a:lvl3pPr>
              <a:defRPr sz="2400">
                <a:latin typeface="Cambria" panose="02040503050406030204" pitchFamily="18" charset="0"/>
              </a:defRPr>
            </a:lvl3pPr>
            <a:lvl4pPr>
              <a:defRPr sz="2400">
                <a:latin typeface="Cambria" panose="02040503050406030204" pitchFamily="18" charset="0"/>
              </a:defRPr>
            </a:lvl4pPr>
            <a:lvl5pPr>
              <a:defRPr sz="2400">
                <a:latin typeface="Cambria" panose="020405030504060302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D2B188-1D62-4FCA-8363-938AD4629BBB}" type="slidenum">
              <a:rPr lang="en-US" smtClean="0"/>
              <a:pPr/>
              <a:t>‹#›</a:t>
            </a:fld>
            <a:endParaRPr lang="en-US" dirty="0"/>
          </a:p>
        </p:txBody>
      </p:sp>
      <p:pic>
        <p:nvPicPr>
          <p:cNvPr id="9" name="Picture 8" descr="safari.png"/>
          <p:cNvPicPr>
            <a:picLocks noChangeAspect="1"/>
          </p:cNvPicPr>
          <p:nvPr userDrawn="1"/>
        </p:nvPicPr>
        <p:blipFill>
          <a:blip r:embed="rId2" cstate="print"/>
          <a:stretch>
            <a:fillRect/>
          </a:stretch>
        </p:blipFill>
        <p:spPr>
          <a:xfrm>
            <a:off x="189560" y="6413144"/>
            <a:ext cx="1080120" cy="312522"/>
          </a:xfrm>
          <a:prstGeom prst="rect">
            <a:avLst/>
          </a:prstGeom>
        </p:spPr>
      </p:pic>
      <p:sp>
        <p:nvSpPr>
          <p:cNvPr id="6" name="Picture Placeholder 5">
            <a:extLst>
              <a:ext uri="{FF2B5EF4-FFF2-40B4-BE49-F238E27FC236}">
                <a16:creationId xmlns:a16="http://schemas.microsoft.com/office/drawing/2014/main" id="{DA7A8B87-AFDB-FD4D-ACE1-4633C0FC8DD3}"/>
              </a:ext>
            </a:extLst>
          </p:cNvPr>
          <p:cNvSpPr>
            <a:spLocks noGrp="1"/>
          </p:cNvSpPr>
          <p:nvPr>
            <p:ph type="pic" sz="quarter" idx="10" hasCustomPrompt="1"/>
          </p:nvPr>
        </p:nvSpPr>
        <p:spPr>
          <a:xfrm>
            <a:off x="7026274" y="-1"/>
            <a:ext cx="2117725" cy="1203767"/>
          </a:xfrm>
          <a:prstGeom prst="rect">
            <a:avLst/>
          </a:prstGeom>
        </p:spPr>
        <p:txBody>
          <a:bodyPr anchor="ctr"/>
          <a:lstStyle>
            <a:lvl1pPr marL="0" indent="0" algn="ctr">
              <a:buNone/>
              <a:defRPr/>
            </a:lvl1pPr>
          </a:lstStyle>
          <a:p>
            <a:r>
              <a:rPr lang="en-US" dirty="0"/>
              <a:t>Webcam Here</a:t>
            </a:r>
          </a:p>
        </p:txBody>
      </p:sp>
    </p:spTree>
    <p:extLst>
      <p:ext uri="{BB962C8B-B14F-4D97-AF65-F5344CB8AC3E}">
        <p14:creationId xmlns:p14="http://schemas.microsoft.com/office/powerpoint/2010/main" val="3291178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826F6A-1F2E-1CED-ADC1-89AB6AB9FB09}"/>
              </a:ext>
            </a:extLst>
          </p:cNvPr>
          <p:cNvSpPr/>
          <p:nvPr userDrawn="1"/>
        </p:nvSpPr>
        <p:spPr>
          <a:xfrm>
            <a:off x="-1134406" y="0"/>
            <a:ext cx="914400" cy="914400"/>
          </a:xfrm>
          <a:prstGeom prst="rect">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a:extLst>
              <a:ext uri="{FF2B5EF4-FFF2-40B4-BE49-F238E27FC236}">
                <a16:creationId xmlns:a16="http://schemas.microsoft.com/office/drawing/2014/main" id="{50C832D9-7C0D-536C-8A87-A37D97C2B398}"/>
              </a:ext>
            </a:extLst>
          </p:cNvPr>
          <p:cNvSpPr/>
          <p:nvPr userDrawn="1"/>
        </p:nvSpPr>
        <p:spPr>
          <a:xfrm>
            <a:off x="-1134406" y="1039299"/>
            <a:ext cx="914400" cy="914400"/>
          </a:xfrm>
          <a:prstGeom prst="rect">
            <a:avLst/>
          </a:prstGeom>
          <a:solidFill>
            <a:schemeClr val="accent5">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a:extLst>
              <a:ext uri="{FF2B5EF4-FFF2-40B4-BE49-F238E27FC236}">
                <a16:creationId xmlns:a16="http://schemas.microsoft.com/office/drawing/2014/main" id="{A0AA3181-C863-1565-33D3-E907CD170747}"/>
              </a:ext>
            </a:extLst>
          </p:cNvPr>
          <p:cNvSpPr/>
          <p:nvPr userDrawn="1"/>
        </p:nvSpPr>
        <p:spPr>
          <a:xfrm>
            <a:off x="-1134406" y="2078598"/>
            <a:ext cx="914400" cy="914400"/>
          </a:xfrm>
          <a:prstGeom prst="rect">
            <a:avLst/>
          </a:prstGeom>
          <a:solidFill>
            <a:schemeClr val="accent4">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a:extLst>
              <a:ext uri="{FF2B5EF4-FFF2-40B4-BE49-F238E27FC236}">
                <a16:creationId xmlns:a16="http://schemas.microsoft.com/office/drawing/2014/main" id="{65587F5A-EC6A-E28F-4899-5F095EE0872D}"/>
              </a:ext>
            </a:extLst>
          </p:cNvPr>
          <p:cNvSpPr/>
          <p:nvPr userDrawn="1"/>
        </p:nvSpPr>
        <p:spPr>
          <a:xfrm>
            <a:off x="-1134406" y="3117897"/>
            <a:ext cx="914400" cy="914400"/>
          </a:xfrm>
          <a:prstGeom prst="rect">
            <a:avLst/>
          </a:prstGeom>
          <a:solidFill>
            <a:schemeClr val="accent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a:extLst>
              <a:ext uri="{FF2B5EF4-FFF2-40B4-BE49-F238E27FC236}">
                <a16:creationId xmlns:a16="http://schemas.microsoft.com/office/drawing/2014/main" id="{601C9CB9-9A31-D759-5A6A-DDFB8F33B5C7}"/>
              </a:ext>
            </a:extLst>
          </p:cNvPr>
          <p:cNvSpPr/>
          <p:nvPr userDrawn="1"/>
        </p:nvSpPr>
        <p:spPr>
          <a:xfrm>
            <a:off x="-1134406" y="4157196"/>
            <a:ext cx="914400" cy="914400"/>
          </a:xfrm>
          <a:prstGeom prst="rect">
            <a:avLst/>
          </a:prstGeom>
          <a:solidFill>
            <a:srgbClr val="85319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4806001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olgunataberk@gmail.com"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https://arxiv.org/pdf/2207.13795.pdf"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hyperlink" Target="https://arxiv.org/pdf/2207.13795.pdf"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hyperlink" Target="https://dl.acm.org/doi/abs/10.1145/3673653"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arxiv.org/pdf/2207.13795.pdf" TargetMode="External"/><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54.xml.rels><?xml version="1.0" encoding="UTF-8" standalone="yes"?>
<Relationships xmlns="http://schemas.openxmlformats.org/package/2006/relationships"><Relationship Id="rId3" Type="http://schemas.openxmlformats.org/officeDocument/2006/relationships/hyperlink" Target="https://github.com/CMU-SAFARI/Sectored-DRAM" TargetMode="External"/><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55.xml.rels><?xml version="1.0" encoding="UTF-8" standalone="yes"?>
<Relationships xmlns="http://schemas.openxmlformats.org/package/2006/relationships"><Relationship Id="rId8" Type="http://schemas.openxmlformats.org/officeDocument/2006/relationships/hyperlink" Target="mailto:olgunataberk@gmail.com"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10" Type="http://schemas.openxmlformats.org/officeDocument/2006/relationships/image" Target="../media/image39.png"/><Relationship Id="rId4" Type="http://schemas.openxmlformats.org/officeDocument/2006/relationships/image" Target="../media/image3.svg"/><Relationship Id="rId9" Type="http://schemas.openxmlformats.org/officeDocument/2006/relationships/image" Target="../media/image38.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6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2.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6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3.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6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itle 1"/>
          <p:cNvSpPr txBox="1">
            <a:spLocks/>
          </p:cNvSpPr>
          <p:nvPr/>
        </p:nvSpPr>
        <p:spPr>
          <a:xfrm>
            <a:off x="0" y="2"/>
            <a:ext cx="9144000" cy="2812940"/>
          </a:xfrm>
          <a:prstGeom prst="rect">
            <a:avLst/>
          </a:prstGeom>
          <a:solidFill>
            <a:schemeClr val="bg2">
              <a:lumMod val="50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6600" b="1" dirty="0">
              <a:solidFill>
                <a:srgbClr val="70AD47"/>
              </a:solidFill>
            </a:endParaRPr>
          </a:p>
        </p:txBody>
      </p:sp>
      <p:sp>
        <p:nvSpPr>
          <p:cNvPr id="102" name="Title 1"/>
          <p:cNvSpPr>
            <a:spLocks noGrp="1"/>
          </p:cNvSpPr>
          <p:nvPr>
            <p:ph type="ctrTitle" idx="4294967295"/>
          </p:nvPr>
        </p:nvSpPr>
        <p:spPr>
          <a:xfrm>
            <a:off x="-611298" y="594036"/>
            <a:ext cx="10349084" cy="1876506"/>
          </a:xfrm>
          <a:prstGeom prst="rect">
            <a:avLst/>
          </a:prstGeom>
          <a:noFill/>
        </p:spPr>
        <p:txBody>
          <a:bodyPr anchor="ctr">
            <a:noAutofit/>
          </a:bodyPr>
          <a:lstStyle/>
          <a:p>
            <a:pPr algn="ctr">
              <a:lnSpc>
                <a:spcPct val="100000"/>
              </a:lnSpc>
            </a:pPr>
            <a:r>
              <a:rPr lang="en-US" sz="4200" b="1" dirty="0">
                <a:solidFill>
                  <a:schemeClr val="bg1"/>
                </a:solidFill>
                <a:latin typeface="Verdana" panose="020B0604030504040204" pitchFamily="34" charset="0"/>
                <a:ea typeface="Verdana" panose="020B0604030504040204" pitchFamily="34" charset="0"/>
                <a:cs typeface="Verdana" panose="020B0604030504040204" pitchFamily="34" charset="0"/>
              </a:rPr>
              <a:t>Sectored DRAM</a:t>
            </a:r>
            <a:br>
              <a:rPr lang="en-US" sz="48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800" b="1" dirty="0">
                <a:solidFill>
                  <a:schemeClr val="bg1"/>
                </a:solidFill>
                <a:latin typeface="Verdana" panose="020B0604030504040204" pitchFamily="34" charset="0"/>
                <a:ea typeface="Verdana" panose="020B0604030504040204" pitchFamily="34" charset="0"/>
                <a:cs typeface="Verdana" panose="020B0604030504040204" pitchFamily="34" charset="0"/>
              </a:rPr>
              <a:t>A Practical Energy-Efficient </a:t>
            </a:r>
            <a:br>
              <a:rPr lang="en-US" sz="28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800" b="1" dirty="0">
                <a:solidFill>
                  <a:schemeClr val="bg1"/>
                </a:solidFill>
                <a:latin typeface="Verdana" panose="020B0604030504040204" pitchFamily="34" charset="0"/>
                <a:ea typeface="Verdana" panose="020B0604030504040204" pitchFamily="34" charset="0"/>
                <a:cs typeface="Verdana" panose="020B0604030504040204" pitchFamily="34" charset="0"/>
              </a:rPr>
              <a:t>and High-Performance </a:t>
            </a:r>
            <a:br>
              <a:rPr lang="en-US" sz="28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800" b="1" dirty="0">
                <a:solidFill>
                  <a:schemeClr val="bg1"/>
                </a:solidFill>
                <a:latin typeface="Verdana" panose="020B0604030504040204" pitchFamily="34" charset="0"/>
                <a:ea typeface="Verdana" panose="020B0604030504040204" pitchFamily="34" charset="0"/>
                <a:cs typeface="Verdana" panose="020B0604030504040204" pitchFamily="34" charset="0"/>
              </a:rPr>
              <a:t>Fine-Grained DRAM Architecture</a:t>
            </a:r>
            <a:endParaRPr lang="en-US" sz="2400" b="1"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Graphic 2">
            <a:extLst>
              <a:ext uri="{FF2B5EF4-FFF2-40B4-BE49-F238E27FC236}">
                <a16:creationId xmlns:a16="http://schemas.microsoft.com/office/drawing/2014/main" id="{B7C26073-8D20-48E5-9751-3761552F8C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87151" y="6424305"/>
            <a:ext cx="1621717" cy="311988"/>
          </a:xfrm>
          <a:prstGeom prst="rect">
            <a:avLst/>
          </a:prstGeom>
        </p:spPr>
      </p:pic>
      <p:pic>
        <p:nvPicPr>
          <p:cNvPr id="10" name="Picture 9">
            <a:extLst>
              <a:ext uri="{FF2B5EF4-FFF2-40B4-BE49-F238E27FC236}">
                <a16:creationId xmlns:a16="http://schemas.microsoft.com/office/drawing/2014/main" id="{3F493808-1C51-9F45-A6ED-874599368E75}"/>
              </a:ext>
            </a:extLst>
          </p:cNvPr>
          <p:cNvPicPr>
            <a:picLocks noChangeAspect="1"/>
          </p:cNvPicPr>
          <p:nvPr/>
        </p:nvPicPr>
        <p:blipFill rotWithShape="1">
          <a:blip r:embed="rId5"/>
          <a:srcRect l="11820" t="33599" r="12247" b="30996"/>
          <a:stretch/>
        </p:blipFill>
        <p:spPr>
          <a:xfrm>
            <a:off x="151207" y="6424305"/>
            <a:ext cx="1813419" cy="311987"/>
          </a:xfrm>
          <a:prstGeom prst="rect">
            <a:avLst/>
          </a:prstGeom>
        </p:spPr>
      </p:pic>
      <p:pic>
        <p:nvPicPr>
          <p:cNvPr id="5" name="Picture 4" descr="A blue text on a black background&#10;&#10;Description automatically generated">
            <a:extLst>
              <a:ext uri="{FF2B5EF4-FFF2-40B4-BE49-F238E27FC236}">
                <a16:creationId xmlns:a16="http://schemas.microsoft.com/office/drawing/2014/main" id="{194744D8-04BE-A805-9974-E1CF85F323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79857" y="6368550"/>
            <a:ext cx="1512936" cy="403212"/>
          </a:xfrm>
          <a:prstGeom prst="rect">
            <a:avLst/>
          </a:prstGeom>
        </p:spPr>
      </p:pic>
      <p:pic>
        <p:nvPicPr>
          <p:cNvPr id="28" name="Picture 27" descr="A blue and white logo&#10;&#10;Description automatically generated">
            <a:extLst>
              <a:ext uri="{FF2B5EF4-FFF2-40B4-BE49-F238E27FC236}">
                <a16:creationId xmlns:a16="http://schemas.microsoft.com/office/drawing/2014/main" id="{EC153B45-6706-8407-546B-CBB6A4A5134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31393" y="6424305"/>
            <a:ext cx="1725938" cy="311988"/>
          </a:xfrm>
          <a:prstGeom prst="rect">
            <a:avLst/>
          </a:prstGeom>
        </p:spPr>
      </p:pic>
      <p:sp>
        <p:nvSpPr>
          <p:cNvPr id="6" name="Subtitle 2">
            <a:extLst>
              <a:ext uri="{FF2B5EF4-FFF2-40B4-BE49-F238E27FC236}">
                <a16:creationId xmlns:a16="http://schemas.microsoft.com/office/drawing/2014/main" id="{BC051AEB-4CB3-B642-8F9E-6613E38F034B}"/>
              </a:ext>
            </a:extLst>
          </p:cNvPr>
          <p:cNvSpPr txBox="1">
            <a:spLocks/>
          </p:cNvSpPr>
          <p:nvPr/>
        </p:nvSpPr>
        <p:spPr>
          <a:xfrm>
            <a:off x="0" y="3118636"/>
            <a:ext cx="9144000" cy="656956"/>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latin typeface="Verdana" panose="020B0604030504040204" pitchFamily="34" charset="0"/>
                <a:ea typeface="Verdana" panose="020B0604030504040204" pitchFamily="34" charset="0"/>
                <a:cs typeface="Cambria"/>
              </a:rPr>
              <a:t>Ataberk Olgun</a:t>
            </a:r>
            <a:br>
              <a:rPr lang="en-US" sz="2000" b="1" dirty="0">
                <a:latin typeface="Verdana" panose="020B0604030504040204" pitchFamily="34" charset="0"/>
                <a:ea typeface="Verdana" panose="020B0604030504040204" pitchFamily="34" charset="0"/>
                <a:cs typeface="Cambria"/>
              </a:rPr>
            </a:br>
            <a:r>
              <a:rPr lang="en-US" sz="1600" b="1" dirty="0">
                <a:solidFill>
                  <a:srgbClr val="0000FF"/>
                </a:solidFill>
                <a:latin typeface="Verdana" panose="020B0604030504040204" pitchFamily="34" charset="0"/>
                <a:ea typeface="Verdana" panose="020B0604030504040204" pitchFamily="34" charset="0"/>
                <a:cs typeface="Cambria"/>
                <a:hlinkClick r:id="rId8">
                  <a:extLst>
                    <a:ext uri="{A12FA001-AC4F-418D-AE19-62706E023703}">
                      <ahyp:hlinkClr xmlns:ahyp="http://schemas.microsoft.com/office/drawing/2018/hyperlinkcolor" val="tx"/>
                    </a:ext>
                  </a:extLst>
                </a:hlinkClick>
              </a:rPr>
              <a:t>olgunataberk@gmail.com</a:t>
            </a:r>
            <a:endParaRPr lang="en-US" sz="1600" b="1" dirty="0">
              <a:solidFill>
                <a:srgbClr val="0000FF"/>
              </a:solidFill>
              <a:latin typeface="Verdana" panose="020B0604030504040204" pitchFamily="34" charset="0"/>
              <a:ea typeface="Verdana" panose="020B0604030504040204" pitchFamily="34" charset="0"/>
              <a:cs typeface="Cambria"/>
            </a:endParaRPr>
          </a:p>
        </p:txBody>
      </p:sp>
      <p:sp>
        <p:nvSpPr>
          <p:cNvPr id="8" name="TextBox 7">
            <a:extLst>
              <a:ext uri="{FF2B5EF4-FFF2-40B4-BE49-F238E27FC236}">
                <a16:creationId xmlns:a16="http://schemas.microsoft.com/office/drawing/2014/main" id="{8606401B-7BA8-AD15-55D8-EEA719B3E828}"/>
              </a:ext>
            </a:extLst>
          </p:cNvPr>
          <p:cNvSpPr txBox="1"/>
          <p:nvPr/>
        </p:nvSpPr>
        <p:spPr>
          <a:xfrm>
            <a:off x="387137" y="3875574"/>
            <a:ext cx="8369728" cy="867289"/>
          </a:xfrm>
          <a:prstGeom prst="rect">
            <a:avLst/>
          </a:prstGeom>
          <a:noFill/>
        </p:spPr>
        <p:txBody>
          <a:bodyPr wrap="none" rtlCol="0">
            <a:spAutoFit/>
          </a:bodyPr>
          <a:lstStyle/>
          <a:p>
            <a:pPr algn="ctr">
              <a:lnSpc>
                <a:spcPct val="150000"/>
              </a:lnSpc>
            </a:pPr>
            <a:r>
              <a:rPr lang="en-US" dirty="0">
                <a:latin typeface="Verdana" panose="020B0604030504040204" pitchFamily="34" charset="0"/>
                <a:ea typeface="Verdana" panose="020B0604030504040204" pitchFamily="34" charset="0"/>
              </a:rPr>
              <a:t>F. Nisa </a:t>
            </a:r>
            <a:r>
              <a:rPr lang="en-US" dirty="0" err="1">
                <a:latin typeface="Verdana" panose="020B0604030504040204" pitchFamily="34" charset="0"/>
                <a:ea typeface="Verdana" panose="020B0604030504040204" pitchFamily="34" charset="0"/>
              </a:rPr>
              <a:t>Bostanci</a:t>
            </a:r>
            <a:r>
              <a:rPr lang="en-US" dirty="0">
                <a:latin typeface="Verdana" panose="020B0604030504040204" pitchFamily="34" charset="0"/>
                <a:ea typeface="Verdana" panose="020B0604030504040204" pitchFamily="34" charset="0"/>
              </a:rPr>
              <a:t>	    Geraldo F. Oliveira    Yahya Can </a:t>
            </a:r>
            <a:r>
              <a:rPr lang="en-US" dirty="0" err="1">
                <a:latin typeface="Verdana" panose="020B0604030504040204" pitchFamily="34" charset="0"/>
                <a:ea typeface="Verdana" panose="020B0604030504040204" pitchFamily="34" charset="0"/>
              </a:rPr>
              <a:t>Tugrul</a:t>
            </a:r>
            <a:r>
              <a:rPr lang="en-US" dirty="0">
                <a:latin typeface="Verdana" panose="020B0604030504040204" pitchFamily="34" charset="0"/>
                <a:ea typeface="Verdana" panose="020B0604030504040204" pitchFamily="34" charset="0"/>
              </a:rPr>
              <a:t>    Rahul Bera</a:t>
            </a:r>
          </a:p>
          <a:p>
            <a:pPr algn="ctr">
              <a:lnSpc>
                <a:spcPct val="150000"/>
              </a:lnSpc>
            </a:pPr>
            <a:r>
              <a:rPr lang="en-US" dirty="0">
                <a:latin typeface="Verdana" panose="020B0604030504040204" pitchFamily="34" charset="0"/>
                <a:ea typeface="Verdana" panose="020B0604030504040204" pitchFamily="34" charset="0"/>
              </a:rPr>
              <a:t>A. </a:t>
            </a:r>
            <a:r>
              <a:rPr lang="en-US" dirty="0" err="1">
                <a:latin typeface="Verdana" panose="020B0604030504040204" pitchFamily="34" charset="0"/>
                <a:ea typeface="Verdana" panose="020B0604030504040204" pitchFamily="34" charset="0"/>
              </a:rPr>
              <a:t>Giray</a:t>
            </a:r>
            <a:r>
              <a:rPr lang="en-US" dirty="0">
                <a:latin typeface="Verdana" panose="020B0604030504040204" pitchFamily="34" charset="0"/>
                <a:ea typeface="Verdana" panose="020B0604030504040204" pitchFamily="34" charset="0"/>
              </a:rPr>
              <a:t> </a:t>
            </a:r>
            <a:r>
              <a:rPr lang="en-US" dirty="0" err="1">
                <a:latin typeface="Verdana" panose="020B0604030504040204" pitchFamily="34" charset="0"/>
                <a:ea typeface="Verdana" panose="020B0604030504040204" pitchFamily="34" charset="0"/>
              </a:rPr>
              <a:t>Yaglikci</a:t>
            </a:r>
            <a:r>
              <a:rPr lang="en-US" dirty="0">
                <a:latin typeface="Verdana" panose="020B0604030504040204" pitchFamily="34" charset="0"/>
                <a:ea typeface="Verdana" panose="020B0604030504040204" pitchFamily="34" charset="0"/>
              </a:rPr>
              <a:t>    Hasan Hassan    </a:t>
            </a:r>
            <a:r>
              <a:rPr lang="en-US" dirty="0" err="1">
                <a:latin typeface="Verdana" panose="020B0604030504040204" pitchFamily="34" charset="0"/>
                <a:ea typeface="Verdana" panose="020B0604030504040204" pitchFamily="34" charset="0"/>
              </a:rPr>
              <a:t>Oguz</a:t>
            </a:r>
            <a:r>
              <a:rPr lang="en-US" dirty="0">
                <a:latin typeface="Verdana" panose="020B0604030504040204" pitchFamily="34" charset="0"/>
                <a:ea typeface="Verdana" panose="020B0604030504040204" pitchFamily="34" charset="0"/>
              </a:rPr>
              <a:t> </a:t>
            </a:r>
            <a:r>
              <a:rPr lang="en-US" dirty="0" err="1">
                <a:latin typeface="Verdana" panose="020B0604030504040204" pitchFamily="34" charset="0"/>
                <a:ea typeface="Verdana" panose="020B0604030504040204" pitchFamily="34" charset="0"/>
              </a:rPr>
              <a:t>Ergin</a:t>
            </a:r>
            <a:r>
              <a:rPr lang="en-US" dirty="0">
                <a:latin typeface="Verdana" panose="020B0604030504040204" pitchFamily="34" charset="0"/>
                <a:ea typeface="Verdana" panose="020B0604030504040204" pitchFamily="34" charset="0"/>
              </a:rPr>
              <a:t>    Onur </a:t>
            </a:r>
            <a:r>
              <a:rPr lang="en-US" dirty="0" err="1">
                <a:latin typeface="Verdana" panose="020B0604030504040204" pitchFamily="34" charset="0"/>
                <a:ea typeface="Verdana" panose="020B0604030504040204" pitchFamily="34" charset="0"/>
              </a:rPr>
              <a:t>Mutlu</a:t>
            </a:r>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541999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2549FA77-9625-CA6E-886F-5A5C3713B656}"/>
              </a:ext>
            </a:extLst>
          </p:cNvPr>
          <p:cNvSpPr>
            <a:spLocks noGrp="1"/>
          </p:cNvSpPr>
          <p:nvPr>
            <p:ph type="title"/>
          </p:nvPr>
        </p:nvSpPr>
        <p:spPr/>
        <p:txBody>
          <a:bodyPr/>
          <a:lstStyle/>
          <a:p>
            <a:r>
              <a:rPr lang="en-CH" dirty="0"/>
              <a:t>DRAM Data Transfer (I)</a:t>
            </a:r>
          </a:p>
        </p:txBody>
      </p:sp>
      <p:sp>
        <p:nvSpPr>
          <p:cNvPr id="53" name="Content Placeholder 52">
            <a:extLst>
              <a:ext uri="{FF2B5EF4-FFF2-40B4-BE49-F238E27FC236}">
                <a16:creationId xmlns:a16="http://schemas.microsoft.com/office/drawing/2014/main" id="{41922CF4-9D83-AEE0-F63A-7124D2D7EFCD}"/>
              </a:ext>
            </a:extLst>
          </p:cNvPr>
          <p:cNvSpPr>
            <a:spLocks noGrp="1"/>
          </p:cNvSpPr>
          <p:nvPr>
            <p:ph idx="1"/>
          </p:nvPr>
        </p:nvSpPr>
        <p:spPr>
          <a:xfrm>
            <a:off x="75991" y="975034"/>
            <a:ext cx="8987622" cy="855167"/>
          </a:xfrm>
        </p:spPr>
        <p:txBody>
          <a:bodyPr/>
          <a:lstStyle/>
          <a:p>
            <a:r>
              <a:rPr lang="en-CH" sz="2400" dirty="0"/>
              <a:t>DRAM data transfer happens in </a:t>
            </a:r>
            <a:r>
              <a:rPr lang="en-CH" sz="2400" dirty="0">
                <a:solidFill>
                  <a:schemeClr val="accent1">
                    <a:lumMod val="75000"/>
                  </a:schemeClr>
                </a:solidFill>
              </a:rPr>
              <a:t>cache block granularity</a:t>
            </a:r>
          </a:p>
          <a:p>
            <a:r>
              <a:rPr lang="en-CH" sz="2400" dirty="0"/>
              <a:t>Using </a:t>
            </a:r>
            <a:r>
              <a:rPr lang="en-CH" sz="2400" dirty="0">
                <a:solidFill>
                  <a:schemeClr val="accent6">
                    <a:lumMod val="75000"/>
                  </a:schemeClr>
                </a:solidFill>
              </a:rPr>
              <a:t>data transfer bursts </a:t>
            </a:r>
            <a:r>
              <a:rPr lang="en-CH" sz="2400" dirty="0"/>
              <a:t>(or </a:t>
            </a:r>
            <a:r>
              <a:rPr lang="en-CH" sz="2400" dirty="0">
                <a:solidFill>
                  <a:schemeClr val="accent6">
                    <a:lumMod val="75000"/>
                  </a:schemeClr>
                </a:solidFill>
              </a:rPr>
              <a:t>bursts</a:t>
            </a:r>
            <a:r>
              <a:rPr lang="en-CH" sz="2400" dirty="0"/>
              <a:t>)</a:t>
            </a:r>
          </a:p>
        </p:txBody>
      </p:sp>
      <p:sp>
        <p:nvSpPr>
          <p:cNvPr id="48" name="TextBox 47">
            <a:extLst>
              <a:ext uri="{FF2B5EF4-FFF2-40B4-BE49-F238E27FC236}">
                <a16:creationId xmlns:a16="http://schemas.microsoft.com/office/drawing/2014/main" id="{F31E9419-8262-21D6-F6E7-55336A3D4A37}"/>
              </a:ext>
            </a:extLst>
          </p:cNvPr>
          <p:cNvSpPr txBox="1"/>
          <p:nvPr/>
        </p:nvSpPr>
        <p:spPr>
          <a:xfrm>
            <a:off x="3195719" y="6477568"/>
            <a:ext cx="2904962" cy="369332"/>
          </a:xfrm>
          <a:prstGeom prst="rect">
            <a:avLst/>
          </a:prstGeom>
          <a:noFill/>
        </p:spPr>
        <p:txBody>
          <a:bodyPr wrap="none" rtlCol="0">
            <a:spAutoFit/>
          </a:bodyPr>
          <a:lstStyle/>
          <a:p>
            <a:pPr algn="l"/>
            <a:r>
              <a:rPr lang="en-CH" dirty="0">
                <a:solidFill>
                  <a:srgbClr val="7030A0"/>
                </a:solidFill>
                <a:latin typeface="Verdana" panose="020B0604030504040204" pitchFamily="34" charset="0"/>
                <a:ea typeface="Verdana" panose="020B0604030504040204" pitchFamily="34" charset="0"/>
                <a:cs typeface="Verdana" panose="020B0604030504040204" pitchFamily="34" charset="0"/>
              </a:rPr>
              <a:t>[Seshadri+, MICRO’13]</a:t>
            </a:r>
          </a:p>
        </p:txBody>
      </p:sp>
      <p:cxnSp>
        <p:nvCxnSpPr>
          <p:cNvPr id="3" name="Straight Arrow Connector 2">
            <a:extLst>
              <a:ext uri="{FF2B5EF4-FFF2-40B4-BE49-F238E27FC236}">
                <a16:creationId xmlns:a16="http://schemas.microsoft.com/office/drawing/2014/main" id="{BDE6B009-12F2-EF5D-F7CF-9F4C0D067CFC}"/>
              </a:ext>
            </a:extLst>
          </p:cNvPr>
          <p:cNvCxnSpPr/>
          <p:nvPr/>
        </p:nvCxnSpPr>
        <p:spPr>
          <a:xfrm>
            <a:off x="2567169" y="2207995"/>
            <a:ext cx="0" cy="1860499"/>
          </a:xfrm>
          <a:prstGeom prst="straightConnector1">
            <a:avLst/>
          </a:prstGeom>
          <a:ln w="3810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0339254-3B47-74C7-36E1-514A6587D2D5}"/>
              </a:ext>
            </a:extLst>
          </p:cNvPr>
          <p:cNvSpPr txBox="1"/>
          <p:nvPr/>
        </p:nvSpPr>
        <p:spPr>
          <a:xfrm>
            <a:off x="-6479" y="2917763"/>
            <a:ext cx="2531462" cy="430887"/>
          </a:xfrm>
          <a:prstGeom prst="rect">
            <a:avLst/>
          </a:prstGeom>
          <a:noFill/>
        </p:spPr>
        <p:txBody>
          <a:bodyPr wrap="none" rtlCol="0">
            <a:spAutoFit/>
          </a:bodyPr>
          <a:lstStyle/>
          <a:p>
            <a:pPr algn="ctr"/>
            <a:r>
              <a:rPr lang="en-GB" sz="2200" dirty="0">
                <a:solidFill>
                  <a:srgbClr val="C00000"/>
                </a:solidFill>
                <a:latin typeface="Verdana" panose="020B0604030504040204" pitchFamily="34" charset="0"/>
                <a:ea typeface="Verdana" panose="020B0604030504040204" pitchFamily="34" charset="0"/>
                <a:cs typeface="Verdana" panose="020B0604030504040204" pitchFamily="34" charset="0"/>
              </a:rPr>
              <a:t>B</a:t>
            </a:r>
            <a:r>
              <a:rPr lang="en-CH" sz="2200" dirty="0">
                <a:solidFill>
                  <a:srgbClr val="C00000"/>
                </a:solidFill>
                <a:latin typeface="Verdana" panose="020B0604030504040204" pitchFamily="34" charset="0"/>
                <a:ea typeface="Verdana" panose="020B0604030504040204" pitchFamily="34" charset="0"/>
                <a:cs typeface="Verdana" panose="020B0604030504040204" pitchFamily="34" charset="0"/>
              </a:rPr>
              <a:t>urst length = 8</a:t>
            </a:r>
          </a:p>
        </p:txBody>
      </p:sp>
      <p:sp>
        <p:nvSpPr>
          <p:cNvPr id="6" name="Oval 5">
            <a:extLst>
              <a:ext uri="{FF2B5EF4-FFF2-40B4-BE49-F238E27FC236}">
                <a16:creationId xmlns:a16="http://schemas.microsoft.com/office/drawing/2014/main" id="{1289F83C-5B66-BDC5-FFF1-A5D8D00F7B23}"/>
              </a:ext>
            </a:extLst>
          </p:cNvPr>
          <p:cNvSpPr/>
          <p:nvPr/>
        </p:nvSpPr>
        <p:spPr>
          <a:xfrm>
            <a:off x="848993" y="3046367"/>
            <a:ext cx="769982" cy="765266"/>
          </a:xfrm>
          <a:prstGeom prst="ellipse">
            <a:avLst/>
          </a:prstGeom>
          <a:solidFill>
            <a:schemeClr val="accent6">
              <a:lumMod val="60000"/>
              <a:lumOff val="4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3200" dirty="0">
                <a:latin typeface="Verdana" panose="020B0604030504040204" pitchFamily="34" charset="0"/>
                <a:ea typeface="Verdana" panose="020B0604030504040204" pitchFamily="34" charset="0"/>
                <a:cs typeface="Verdana" panose="020B0604030504040204" pitchFamily="34" charset="0"/>
              </a:rPr>
              <a:t>0</a:t>
            </a:r>
          </a:p>
        </p:txBody>
      </p:sp>
      <p:sp>
        <p:nvSpPr>
          <p:cNvPr id="7" name="TextBox 6">
            <a:extLst>
              <a:ext uri="{FF2B5EF4-FFF2-40B4-BE49-F238E27FC236}">
                <a16:creationId xmlns:a16="http://schemas.microsoft.com/office/drawing/2014/main" id="{44113702-1EA2-F536-EBD4-85427E4BBAD4}"/>
              </a:ext>
            </a:extLst>
          </p:cNvPr>
          <p:cNvSpPr txBox="1"/>
          <p:nvPr/>
        </p:nvSpPr>
        <p:spPr>
          <a:xfrm>
            <a:off x="149392" y="2528272"/>
            <a:ext cx="2169184" cy="461665"/>
          </a:xfrm>
          <a:prstGeom prst="rect">
            <a:avLst/>
          </a:prstGeom>
          <a:noFill/>
        </p:spPr>
        <p:txBody>
          <a:bodyPr wrap="none" rtlCol="0">
            <a:spAutoFit/>
          </a:bodyPr>
          <a:lstStyle/>
          <a:p>
            <a:pPr algn="l"/>
            <a:r>
              <a:rPr lang="en-CH" sz="2400" dirty="0">
                <a:latin typeface="Verdana" panose="020B0604030504040204" pitchFamily="34" charset="0"/>
                <a:ea typeface="Verdana" panose="020B0604030504040204" pitchFamily="34" charset="0"/>
                <a:cs typeface="Verdana" panose="020B0604030504040204" pitchFamily="34" charset="0"/>
              </a:rPr>
              <a:t>Beat counter</a:t>
            </a:r>
          </a:p>
        </p:txBody>
      </p:sp>
      <p:sp>
        <p:nvSpPr>
          <p:cNvPr id="9" name="Rounded Rectangle 8">
            <a:extLst>
              <a:ext uri="{FF2B5EF4-FFF2-40B4-BE49-F238E27FC236}">
                <a16:creationId xmlns:a16="http://schemas.microsoft.com/office/drawing/2014/main" id="{86FBDEB2-2BC7-BF35-9003-D3BFF53FA14B}"/>
              </a:ext>
            </a:extLst>
          </p:cNvPr>
          <p:cNvSpPr/>
          <p:nvPr/>
        </p:nvSpPr>
        <p:spPr>
          <a:xfrm>
            <a:off x="2496410" y="4331995"/>
            <a:ext cx="6400800" cy="1524000"/>
          </a:xfrm>
          <a:prstGeom prst="roundRect">
            <a:avLst>
              <a:gd name="adj" fmla="val 7500"/>
            </a:avLst>
          </a:prstGeom>
          <a:solidFill>
            <a:schemeClr val="accent3">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accent4">
                  <a:lumMod val="75000"/>
                </a:schemeClr>
              </a:solidFill>
              <a:effectLst>
                <a:outerShdw blurRad="38100" dist="38100" dir="2700000" algn="tl">
                  <a:srgbClr val="000000">
                    <a:alpha val="43137"/>
                  </a:srgbClr>
                </a:outerShdw>
              </a:effectLst>
            </a:endParaRPr>
          </a:p>
        </p:txBody>
      </p:sp>
      <p:grpSp>
        <p:nvGrpSpPr>
          <p:cNvPr id="27" name="Group 26">
            <a:extLst>
              <a:ext uri="{FF2B5EF4-FFF2-40B4-BE49-F238E27FC236}">
                <a16:creationId xmlns:a16="http://schemas.microsoft.com/office/drawing/2014/main" id="{A45D939A-A038-10F9-72FF-0AE73214755B}"/>
              </a:ext>
            </a:extLst>
          </p:cNvPr>
          <p:cNvGrpSpPr/>
          <p:nvPr/>
        </p:nvGrpSpPr>
        <p:grpSpPr>
          <a:xfrm>
            <a:off x="2801210" y="4712995"/>
            <a:ext cx="5825490" cy="1066800"/>
            <a:chOff x="2209800" y="4800600"/>
            <a:chExt cx="5825490" cy="1066800"/>
          </a:xfrm>
        </p:grpSpPr>
        <p:sp>
          <p:nvSpPr>
            <p:cNvPr id="28" name="Rounded Rectangle 27">
              <a:extLst>
                <a:ext uri="{FF2B5EF4-FFF2-40B4-BE49-F238E27FC236}">
                  <a16:creationId xmlns:a16="http://schemas.microsoft.com/office/drawing/2014/main" id="{7038D3B7-71C1-F645-FC19-A300D4F7855C}"/>
                </a:ext>
              </a:extLst>
            </p:cNvPr>
            <p:cNvSpPr/>
            <p:nvPr/>
          </p:nvSpPr>
          <p:spPr>
            <a:xfrm>
              <a:off x="2209800" y="4800600"/>
              <a:ext cx="609600" cy="1066800"/>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29" name="Rounded Rectangle 28">
              <a:extLst>
                <a:ext uri="{FF2B5EF4-FFF2-40B4-BE49-F238E27FC236}">
                  <a16:creationId xmlns:a16="http://schemas.microsoft.com/office/drawing/2014/main" id="{6BE6FA71-AEA2-6C81-4977-2C960671C0FA}"/>
                </a:ext>
              </a:extLst>
            </p:cNvPr>
            <p:cNvSpPr/>
            <p:nvPr/>
          </p:nvSpPr>
          <p:spPr>
            <a:xfrm>
              <a:off x="2872740" y="4800600"/>
              <a:ext cx="609600" cy="1066800"/>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30" name="Rounded Rectangle 29">
              <a:extLst>
                <a:ext uri="{FF2B5EF4-FFF2-40B4-BE49-F238E27FC236}">
                  <a16:creationId xmlns:a16="http://schemas.microsoft.com/office/drawing/2014/main" id="{48CC2D43-83C0-3D35-5728-A6B81EAE8207}"/>
                </a:ext>
              </a:extLst>
            </p:cNvPr>
            <p:cNvSpPr/>
            <p:nvPr/>
          </p:nvSpPr>
          <p:spPr>
            <a:xfrm>
              <a:off x="3547110" y="4800600"/>
              <a:ext cx="609600" cy="1066800"/>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31" name="Rounded Rectangle 30">
              <a:extLst>
                <a:ext uri="{FF2B5EF4-FFF2-40B4-BE49-F238E27FC236}">
                  <a16:creationId xmlns:a16="http://schemas.microsoft.com/office/drawing/2014/main" id="{92CC56CB-B5E5-05C1-FC3D-21BCBC22DEE8}"/>
                </a:ext>
              </a:extLst>
            </p:cNvPr>
            <p:cNvSpPr/>
            <p:nvPr/>
          </p:nvSpPr>
          <p:spPr>
            <a:xfrm>
              <a:off x="4202430" y="4800600"/>
              <a:ext cx="609600" cy="1066800"/>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32" name="Rounded Rectangle 31">
              <a:extLst>
                <a:ext uri="{FF2B5EF4-FFF2-40B4-BE49-F238E27FC236}">
                  <a16:creationId xmlns:a16="http://schemas.microsoft.com/office/drawing/2014/main" id="{42EEA31B-351E-780D-AC88-B9518D705069}"/>
                </a:ext>
              </a:extLst>
            </p:cNvPr>
            <p:cNvSpPr/>
            <p:nvPr/>
          </p:nvSpPr>
          <p:spPr>
            <a:xfrm>
              <a:off x="5433060" y="4800600"/>
              <a:ext cx="609600" cy="1066800"/>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33" name="Rounded Rectangle 32">
              <a:extLst>
                <a:ext uri="{FF2B5EF4-FFF2-40B4-BE49-F238E27FC236}">
                  <a16:creationId xmlns:a16="http://schemas.microsoft.com/office/drawing/2014/main" id="{77BE6559-4D10-FEBE-BF7C-81EF10E948B1}"/>
                </a:ext>
              </a:extLst>
            </p:cNvPr>
            <p:cNvSpPr/>
            <p:nvPr/>
          </p:nvSpPr>
          <p:spPr>
            <a:xfrm>
              <a:off x="6096000" y="4800600"/>
              <a:ext cx="609600" cy="1066800"/>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34" name="Rounded Rectangle 33">
              <a:extLst>
                <a:ext uri="{FF2B5EF4-FFF2-40B4-BE49-F238E27FC236}">
                  <a16:creationId xmlns:a16="http://schemas.microsoft.com/office/drawing/2014/main" id="{FFF649B0-B096-9BA1-71E9-D26575BB4B4D}"/>
                </a:ext>
              </a:extLst>
            </p:cNvPr>
            <p:cNvSpPr/>
            <p:nvPr/>
          </p:nvSpPr>
          <p:spPr>
            <a:xfrm>
              <a:off x="6770370" y="4800600"/>
              <a:ext cx="609600" cy="1066800"/>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49" name="Rounded Rectangle 48">
              <a:extLst>
                <a:ext uri="{FF2B5EF4-FFF2-40B4-BE49-F238E27FC236}">
                  <a16:creationId xmlns:a16="http://schemas.microsoft.com/office/drawing/2014/main" id="{49921DA4-FA59-8B71-55EA-F7A9C71A2A1C}"/>
                </a:ext>
              </a:extLst>
            </p:cNvPr>
            <p:cNvSpPr/>
            <p:nvPr/>
          </p:nvSpPr>
          <p:spPr>
            <a:xfrm>
              <a:off x="7425690" y="4800600"/>
              <a:ext cx="609600" cy="1066800"/>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grpSp>
      <p:grpSp>
        <p:nvGrpSpPr>
          <p:cNvPr id="50" name="Group 49">
            <a:extLst>
              <a:ext uri="{FF2B5EF4-FFF2-40B4-BE49-F238E27FC236}">
                <a16:creationId xmlns:a16="http://schemas.microsoft.com/office/drawing/2014/main" id="{54F938E5-6B23-85FC-6A64-5B81899EA108}"/>
              </a:ext>
            </a:extLst>
          </p:cNvPr>
          <p:cNvGrpSpPr/>
          <p:nvPr/>
        </p:nvGrpSpPr>
        <p:grpSpPr>
          <a:xfrm>
            <a:off x="1902085" y="2321627"/>
            <a:ext cx="5773223" cy="216561"/>
            <a:chOff x="1840839" y="4584039"/>
            <a:chExt cx="5773223" cy="216561"/>
          </a:xfrm>
        </p:grpSpPr>
        <p:sp>
          <p:nvSpPr>
            <p:cNvPr id="51" name="Oval 50">
              <a:extLst>
                <a:ext uri="{FF2B5EF4-FFF2-40B4-BE49-F238E27FC236}">
                  <a16:creationId xmlns:a16="http://schemas.microsoft.com/office/drawing/2014/main" id="{9B25B4E8-5BE4-AF9B-2817-F907672798D6}"/>
                </a:ext>
              </a:extLst>
            </p:cNvPr>
            <p:cNvSpPr/>
            <p:nvPr/>
          </p:nvSpPr>
          <p:spPr>
            <a:xfrm>
              <a:off x="1840839" y="4584039"/>
              <a:ext cx="128322" cy="1283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grpSp>
          <p:nvGrpSpPr>
            <p:cNvPr id="54" name="Group 53">
              <a:extLst>
                <a:ext uri="{FF2B5EF4-FFF2-40B4-BE49-F238E27FC236}">
                  <a16:creationId xmlns:a16="http://schemas.microsoft.com/office/drawing/2014/main" id="{5099DE06-41F9-D2A5-A768-54EB691DE723}"/>
                </a:ext>
              </a:extLst>
            </p:cNvPr>
            <p:cNvGrpSpPr/>
            <p:nvPr/>
          </p:nvGrpSpPr>
          <p:grpSpPr>
            <a:xfrm>
              <a:off x="2362200" y="4648200"/>
              <a:ext cx="5251862" cy="152400"/>
              <a:chOff x="2362200" y="4648200"/>
              <a:chExt cx="5251862" cy="152400"/>
            </a:xfrm>
          </p:grpSpPr>
          <p:cxnSp>
            <p:nvCxnSpPr>
              <p:cNvPr id="55" name="Straight Connector 54">
                <a:extLst>
                  <a:ext uri="{FF2B5EF4-FFF2-40B4-BE49-F238E27FC236}">
                    <a16:creationId xmlns:a16="http://schemas.microsoft.com/office/drawing/2014/main" id="{540B6CF3-4616-E320-DBAE-309B160771CB}"/>
                  </a:ext>
                </a:extLst>
              </p:cNvPr>
              <p:cNvCxnSpPr/>
              <p:nvPr/>
            </p:nvCxnSpPr>
            <p:spPr>
              <a:xfrm>
                <a:off x="7614062" y="4648200"/>
                <a:ext cx="0" cy="152400"/>
              </a:xfrm>
              <a:prstGeom prst="line">
                <a:avLst/>
              </a:prstGeom>
              <a:ln w="254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70DB554-447A-A5C4-3E1E-A0B556816CA3}"/>
                  </a:ext>
                </a:extLst>
              </p:cNvPr>
              <p:cNvCxnSpPr/>
              <p:nvPr/>
            </p:nvCxnSpPr>
            <p:spPr>
              <a:xfrm>
                <a:off x="6934200" y="4648200"/>
                <a:ext cx="0" cy="152400"/>
              </a:xfrm>
              <a:prstGeom prst="line">
                <a:avLst/>
              </a:prstGeom>
              <a:ln w="254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8995D70-946B-4D98-020D-629B6E8E43CC}"/>
                  </a:ext>
                </a:extLst>
              </p:cNvPr>
              <p:cNvCxnSpPr/>
              <p:nvPr/>
            </p:nvCxnSpPr>
            <p:spPr>
              <a:xfrm>
                <a:off x="6324600" y="4648200"/>
                <a:ext cx="0" cy="152400"/>
              </a:xfrm>
              <a:prstGeom prst="line">
                <a:avLst/>
              </a:prstGeom>
              <a:ln w="254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DC8B0B4-8C1D-4EDF-5A8B-50002F4FC3D6}"/>
                  </a:ext>
                </a:extLst>
              </p:cNvPr>
              <p:cNvCxnSpPr/>
              <p:nvPr/>
            </p:nvCxnSpPr>
            <p:spPr>
              <a:xfrm>
                <a:off x="5638800" y="4648200"/>
                <a:ext cx="0" cy="152400"/>
              </a:xfrm>
              <a:prstGeom prst="line">
                <a:avLst/>
              </a:prstGeom>
              <a:ln w="254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D1DB85E-EC33-6775-60D0-8E99EAFC764B}"/>
                  </a:ext>
                </a:extLst>
              </p:cNvPr>
              <p:cNvCxnSpPr/>
              <p:nvPr/>
            </p:nvCxnSpPr>
            <p:spPr>
              <a:xfrm>
                <a:off x="4419600" y="4648200"/>
                <a:ext cx="0" cy="152400"/>
              </a:xfrm>
              <a:prstGeom prst="line">
                <a:avLst/>
              </a:prstGeom>
              <a:ln w="254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F753CC3-0A16-3A37-C1C1-A14A5F2A05D5}"/>
                  </a:ext>
                </a:extLst>
              </p:cNvPr>
              <p:cNvCxnSpPr/>
              <p:nvPr/>
            </p:nvCxnSpPr>
            <p:spPr>
              <a:xfrm>
                <a:off x="3733800" y="4648200"/>
                <a:ext cx="0" cy="152400"/>
              </a:xfrm>
              <a:prstGeom prst="line">
                <a:avLst/>
              </a:prstGeom>
              <a:ln w="254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B0F902F-11E6-C2C6-3023-FCDA87384C42}"/>
                  </a:ext>
                </a:extLst>
              </p:cNvPr>
              <p:cNvCxnSpPr/>
              <p:nvPr/>
            </p:nvCxnSpPr>
            <p:spPr>
              <a:xfrm>
                <a:off x="3048000" y="4648200"/>
                <a:ext cx="0" cy="152400"/>
              </a:xfrm>
              <a:prstGeom prst="line">
                <a:avLst/>
              </a:prstGeom>
              <a:ln w="254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83A9AB5-14E9-3BE2-FC30-1BDE621CF667}"/>
                  </a:ext>
                </a:extLst>
              </p:cNvPr>
              <p:cNvCxnSpPr/>
              <p:nvPr/>
            </p:nvCxnSpPr>
            <p:spPr>
              <a:xfrm>
                <a:off x="2362200" y="4648200"/>
                <a:ext cx="0" cy="152400"/>
              </a:xfrm>
              <a:prstGeom prst="line">
                <a:avLst/>
              </a:prstGeom>
              <a:ln w="254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cxnSp>
        <p:nvCxnSpPr>
          <p:cNvPr id="71" name="Straight Arrow Connector 70">
            <a:extLst>
              <a:ext uri="{FF2B5EF4-FFF2-40B4-BE49-F238E27FC236}">
                <a16:creationId xmlns:a16="http://schemas.microsoft.com/office/drawing/2014/main" id="{58766690-1678-B05A-FFFB-CE1D319C93DF}"/>
              </a:ext>
            </a:extLst>
          </p:cNvPr>
          <p:cNvCxnSpPr>
            <a:cxnSpLocks/>
          </p:cNvCxnSpPr>
          <p:nvPr/>
        </p:nvCxnSpPr>
        <p:spPr>
          <a:xfrm flipH="1" flipV="1">
            <a:off x="6329270" y="4117953"/>
            <a:ext cx="2174" cy="595042"/>
          </a:xfrm>
          <a:prstGeom prst="straightConnector1">
            <a:avLst/>
          </a:prstGeom>
          <a:ln w="38100">
            <a:solidFill>
              <a:schemeClr val="tx1">
                <a:lumMod val="95000"/>
                <a:lumOff val="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9AC48D40-4D1B-F335-FFB4-D60EB7AABC05}"/>
              </a:ext>
            </a:extLst>
          </p:cNvPr>
          <p:cNvCxnSpPr>
            <a:cxnSpLocks/>
          </p:cNvCxnSpPr>
          <p:nvPr/>
        </p:nvCxnSpPr>
        <p:spPr>
          <a:xfrm flipV="1">
            <a:off x="6994384" y="4117953"/>
            <a:ext cx="0" cy="595042"/>
          </a:xfrm>
          <a:prstGeom prst="straightConnector1">
            <a:avLst/>
          </a:prstGeom>
          <a:ln w="38100">
            <a:solidFill>
              <a:schemeClr val="tx1">
                <a:lumMod val="95000"/>
                <a:lumOff val="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C4126DD2-86E0-6D31-DF57-0B8E497C165D}"/>
              </a:ext>
            </a:extLst>
          </p:cNvPr>
          <p:cNvCxnSpPr>
            <a:cxnSpLocks/>
          </p:cNvCxnSpPr>
          <p:nvPr/>
        </p:nvCxnSpPr>
        <p:spPr>
          <a:xfrm flipV="1">
            <a:off x="7668754" y="4117953"/>
            <a:ext cx="0" cy="595042"/>
          </a:xfrm>
          <a:prstGeom prst="straightConnector1">
            <a:avLst/>
          </a:prstGeom>
          <a:ln w="38100">
            <a:solidFill>
              <a:schemeClr val="tx1">
                <a:lumMod val="95000"/>
                <a:lumOff val="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9C383662-E8C0-5FB8-5939-A300CB58200F}"/>
              </a:ext>
            </a:extLst>
          </p:cNvPr>
          <p:cNvCxnSpPr>
            <a:cxnSpLocks/>
          </p:cNvCxnSpPr>
          <p:nvPr/>
        </p:nvCxnSpPr>
        <p:spPr>
          <a:xfrm flipV="1">
            <a:off x="8324074" y="4117953"/>
            <a:ext cx="0" cy="595042"/>
          </a:xfrm>
          <a:prstGeom prst="straightConnector1">
            <a:avLst/>
          </a:prstGeom>
          <a:ln w="38100">
            <a:solidFill>
              <a:schemeClr val="tx1">
                <a:lumMod val="95000"/>
                <a:lumOff val="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nvGrpSpPr>
          <p:cNvPr id="138" name="Group 137">
            <a:extLst>
              <a:ext uri="{FF2B5EF4-FFF2-40B4-BE49-F238E27FC236}">
                <a16:creationId xmlns:a16="http://schemas.microsoft.com/office/drawing/2014/main" id="{4A4F19DB-DFB0-C5ED-F9F9-62E56F978F5E}"/>
              </a:ext>
            </a:extLst>
          </p:cNvPr>
          <p:cNvGrpSpPr/>
          <p:nvPr/>
        </p:nvGrpSpPr>
        <p:grpSpPr>
          <a:xfrm>
            <a:off x="2801210" y="3626870"/>
            <a:ext cx="5825490" cy="441899"/>
            <a:chOff x="2801210" y="3626870"/>
            <a:chExt cx="5825490" cy="441899"/>
          </a:xfrm>
        </p:grpSpPr>
        <p:sp>
          <p:nvSpPr>
            <p:cNvPr id="66" name="Rounded Rectangle 65">
              <a:extLst>
                <a:ext uri="{FF2B5EF4-FFF2-40B4-BE49-F238E27FC236}">
                  <a16:creationId xmlns:a16="http://schemas.microsoft.com/office/drawing/2014/main" id="{181ACC5A-1B26-A35C-FF79-89A47BE5C6E5}"/>
                </a:ext>
              </a:extLst>
            </p:cNvPr>
            <p:cNvSpPr/>
            <p:nvPr/>
          </p:nvSpPr>
          <p:spPr>
            <a:xfrm>
              <a:off x="2801210" y="3627145"/>
              <a:ext cx="609600" cy="441624"/>
            </a:xfrm>
            <a:prstGeom prst="roundRect">
              <a:avLst>
                <a:gd name="adj" fmla="val 37268"/>
              </a:avLst>
            </a:prstGeom>
            <a:solidFill>
              <a:schemeClr val="accent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B0</a:t>
              </a:r>
            </a:p>
          </p:txBody>
        </p:sp>
        <p:sp>
          <p:nvSpPr>
            <p:cNvPr id="67" name="Rounded Rectangle 66">
              <a:extLst>
                <a:ext uri="{FF2B5EF4-FFF2-40B4-BE49-F238E27FC236}">
                  <a16:creationId xmlns:a16="http://schemas.microsoft.com/office/drawing/2014/main" id="{B78C30DA-1A75-35B9-B384-E8372893D6DB}"/>
                </a:ext>
              </a:extLst>
            </p:cNvPr>
            <p:cNvSpPr/>
            <p:nvPr/>
          </p:nvSpPr>
          <p:spPr>
            <a:xfrm>
              <a:off x="3463178" y="3626870"/>
              <a:ext cx="609600" cy="441624"/>
            </a:xfrm>
            <a:prstGeom prst="roundRect">
              <a:avLst>
                <a:gd name="adj" fmla="val 37268"/>
              </a:avLst>
            </a:prstGeom>
            <a:solidFill>
              <a:schemeClr val="accent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B1</a:t>
              </a:r>
            </a:p>
          </p:txBody>
        </p:sp>
        <p:sp>
          <p:nvSpPr>
            <p:cNvPr id="68" name="Rounded Rectangle 67">
              <a:extLst>
                <a:ext uri="{FF2B5EF4-FFF2-40B4-BE49-F238E27FC236}">
                  <a16:creationId xmlns:a16="http://schemas.microsoft.com/office/drawing/2014/main" id="{60B890AA-C4F1-F188-DF1F-48687FDB0BF7}"/>
                </a:ext>
              </a:extLst>
            </p:cNvPr>
            <p:cNvSpPr/>
            <p:nvPr/>
          </p:nvSpPr>
          <p:spPr>
            <a:xfrm>
              <a:off x="4138520" y="3626870"/>
              <a:ext cx="609600" cy="441624"/>
            </a:xfrm>
            <a:prstGeom prst="roundRect">
              <a:avLst>
                <a:gd name="adj" fmla="val 37268"/>
              </a:avLst>
            </a:prstGeom>
            <a:solidFill>
              <a:schemeClr val="accent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B2</a:t>
              </a:r>
            </a:p>
          </p:txBody>
        </p:sp>
        <p:sp>
          <p:nvSpPr>
            <p:cNvPr id="69" name="Rounded Rectangle 68">
              <a:extLst>
                <a:ext uri="{FF2B5EF4-FFF2-40B4-BE49-F238E27FC236}">
                  <a16:creationId xmlns:a16="http://schemas.microsoft.com/office/drawing/2014/main" id="{FBC5BE78-9C8A-B447-C22F-54694CB70E0F}"/>
                </a:ext>
              </a:extLst>
            </p:cNvPr>
            <p:cNvSpPr/>
            <p:nvPr/>
          </p:nvSpPr>
          <p:spPr>
            <a:xfrm>
              <a:off x="4791666" y="3626870"/>
              <a:ext cx="609600" cy="441624"/>
            </a:xfrm>
            <a:prstGeom prst="roundRect">
              <a:avLst>
                <a:gd name="adj" fmla="val 37268"/>
              </a:avLst>
            </a:prstGeom>
            <a:solidFill>
              <a:schemeClr val="accent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B3</a:t>
              </a:r>
            </a:p>
          </p:txBody>
        </p:sp>
        <p:sp>
          <p:nvSpPr>
            <p:cNvPr id="76" name="Rounded Rectangle 75">
              <a:extLst>
                <a:ext uri="{FF2B5EF4-FFF2-40B4-BE49-F238E27FC236}">
                  <a16:creationId xmlns:a16="http://schemas.microsoft.com/office/drawing/2014/main" id="{C976ED91-0467-4423-80AB-80B284E33169}"/>
                </a:ext>
              </a:extLst>
            </p:cNvPr>
            <p:cNvSpPr/>
            <p:nvPr/>
          </p:nvSpPr>
          <p:spPr>
            <a:xfrm>
              <a:off x="6026644" y="3627145"/>
              <a:ext cx="609600" cy="441624"/>
            </a:xfrm>
            <a:prstGeom prst="roundRect">
              <a:avLst>
                <a:gd name="adj" fmla="val 37268"/>
              </a:avLst>
            </a:prstGeom>
            <a:solidFill>
              <a:schemeClr val="accent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B4</a:t>
              </a:r>
            </a:p>
          </p:txBody>
        </p:sp>
        <p:sp>
          <p:nvSpPr>
            <p:cNvPr id="77" name="Rounded Rectangle 76">
              <a:extLst>
                <a:ext uri="{FF2B5EF4-FFF2-40B4-BE49-F238E27FC236}">
                  <a16:creationId xmlns:a16="http://schemas.microsoft.com/office/drawing/2014/main" id="{66EFD4B9-0DB0-A861-7D2A-6ED5D3DB39AB}"/>
                </a:ext>
              </a:extLst>
            </p:cNvPr>
            <p:cNvSpPr/>
            <p:nvPr/>
          </p:nvSpPr>
          <p:spPr>
            <a:xfrm>
              <a:off x="6688612" y="3626870"/>
              <a:ext cx="609600" cy="441624"/>
            </a:xfrm>
            <a:prstGeom prst="roundRect">
              <a:avLst>
                <a:gd name="adj" fmla="val 37268"/>
              </a:avLst>
            </a:prstGeom>
            <a:solidFill>
              <a:schemeClr val="accent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B5</a:t>
              </a:r>
            </a:p>
          </p:txBody>
        </p:sp>
        <p:sp>
          <p:nvSpPr>
            <p:cNvPr id="79" name="Rounded Rectangle 78">
              <a:extLst>
                <a:ext uri="{FF2B5EF4-FFF2-40B4-BE49-F238E27FC236}">
                  <a16:creationId xmlns:a16="http://schemas.microsoft.com/office/drawing/2014/main" id="{DB077B63-603E-426C-076A-D4AF1ADF641A}"/>
                </a:ext>
              </a:extLst>
            </p:cNvPr>
            <p:cNvSpPr/>
            <p:nvPr/>
          </p:nvSpPr>
          <p:spPr>
            <a:xfrm>
              <a:off x="7363954" y="3626870"/>
              <a:ext cx="609600" cy="441624"/>
            </a:xfrm>
            <a:prstGeom prst="roundRect">
              <a:avLst>
                <a:gd name="adj" fmla="val 37268"/>
              </a:avLst>
            </a:prstGeom>
            <a:solidFill>
              <a:schemeClr val="accent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B6</a:t>
              </a:r>
            </a:p>
          </p:txBody>
        </p:sp>
        <p:sp>
          <p:nvSpPr>
            <p:cNvPr id="80" name="Rounded Rectangle 79">
              <a:extLst>
                <a:ext uri="{FF2B5EF4-FFF2-40B4-BE49-F238E27FC236}">
                  <a16:creationId xmlns:a16="http://schemas.microsoft.com/office/drawing/2014/main" id="{E7CF993D-7300-9AA7-E977-42837B3FA8CF}"/>
                </a:ext>
              </a:extLst>
            </p:cNvPr>
            <p:cNvSpPr/>
            <p:nvPr/>
          </p:nvSpPr>
          <p:spPr>
            <a:xfrm>
              <a:off x="8017100" y="3626870"/>
              <a:ext cx="609600" cy="441624"/>
            </a:xfrm>
            <a:prstGeom prst="roundRect">
              <a:avLst>
                <a:gd name="adj" fmla="val 37268"/>
              </a:avLst>
            </a:prstGeom>
            <a:solidFill>
              <a:schemeClr val="accent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B7</a:t>
              </a:r>
            </a:p>
          </p:txBody>
        </p:sp>
      </p:grpSp>
      <p:grpSp>
        <p:nvGrpSpPr>
          <p:cNvPr id="139" name="Group 138">
            <a:extLst>
              <a:ext uri="{FF2B5EF4-FFF2-40B4-BE49-F238E27FC236}">
                <a16:creationId xmlns:a16="http://schemas.microsoft.com/office/drawing/2014/main" id="{46B77A03-9E86-00EC-342F-5DDDFD05AE27}"/>
              </a:ext>
            </a:extLst>
          </p:cNvPr>
          <p:cNvGrpSpPr/>
          <p:nvPr/>
        </p:nvGrpSpPr>
        <p:grpSpPr>
          <a:xfrm>
            <a:off x="2801210" y="3044383"/>
            <a:ext cx="5825490" cy="441899"/>
            <a:chOff x="2801210" y="3044383"/>
            <a:chExt cx="5825490" cy="441899"/>
          </a:xfrm>
        </p:grpSpPr>
        <p:sp>
          <p:nvSpPr>
            <p:cNvPr id="110" name="Rounded Rectangle 109">
              <a:extLst>
                <a:ext uri="{FF2B5EF4-FFF2-40B4-BE49-F238E27FC236}">
                  <a16:creationId xmlns:a16="http://schemas.microsoft.com/office/drawing/2014/main" id="{E66A0BA9-F235-EAFB-29CB-32CB216F4752}"/>
                </a:ext>
              </a:extLst>
            </p:cNvPr>
            <p:cNvSpPr/>
            <p:nvPr/>
          </p:nvSpPr>
          <p:spPr>
            <a:xfrm>
              <a:off x="2801210" y="3044658"/>
              <a:ext cx="609600" cy="441624"/>
            </a:xfrm>
            <a:prstGeom prst="roundRect">
              <a:avLst>
                <a:gd name="adj" fmla="val 37268"/>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B8</a:t>
              </a:r>
            </a:p>
          </p:txBody>
        </p:sp>
        <p:sp>
          <p:nvSpPr>
            <p:cNvPr id="112" name="Rounded Rectangle 111">
              <a:extLst>
                <a:ext uri="{FF2B5EF4-FFF2-40B4-BE49-F238E27FC236}">
                  <a16:creationId xmlns:a16="http://schemas.microsoft.com/office/drawing/2014/main" id="{FD58F5F3-9C51-19E1-E458-CBFDF7EB867C}"/>
                </a:ext>
              </a:extLst>
            </p:cNvPr>
            <p:cNvSpPr/>
            <p:nvPr/>
          </p:nvSpPr>
          <p:spPr>
            <a:xfrm>
              <a:off x="3463178" y="3044383"/>
              <a:ext cx="609600" cy="441624"/>
            </a:xfrm>
            <a:prstGeom prst="roundRect">
              <a:avLst>
                <a:gd name="adj" fmla="val 37268"/>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B9</a:t>
              </a:r>
            </a:p>
          </p:txBody>
        </p:sp>
        <p:sp>
          <p:nvSpPr>
            <p:cNvPr id="113" name="Rounded Rectangle 112">
              <a:extLst>
                <a:ext uri="{FF2B5EF4-FFF2-40B4-BE49-F238E27FC236}">
                  <a16:creationId xmlns:a16="http://schemas.microsoft.com/office/drawing/2014/main" id="{B1C1E255-5032-B1BC-0927-543F92C43B90}"/>
                </a:ext>
              </a:extLst>
            </p:cNvPr>
            <p:cNvSpPr/>
            <p:nvPr/>
          </p:nvSpPr>
          <p:spPr>
            <a:xfrm>
              <a:off x="4138520" y="3044383"/>
              <a:ext cx="609600" cy="441624"/>
            </a:xfrm>
            <a:prstGeom prst="roundRect">
              <a:avLst>
                <a:gd name="adj" fmla="val 37268"/>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B10</a:t>
              </a:r>
            </a:p>
          </p:txBody>
        </p:sp>
        <p:sp>
          <p:nvSpPr>
            <p:cNvPr id="116" name="Rounded Rectangle 115">
              <a:extLst>
                <a:ext uri="{FF2B5EF4-FFF2-40B4-BE49-F238E27FC236}">
                  <a16:creationId xmlns:a16="http://schemas.microsoft.com/office/drawing/2014/main" id="{F557D75A-C823-1D83-4AE9-60B9B47E2671}"/>
                </a:ext>
              </a:extLst>
            </p:cNvPr>
            <p:cNvSpPr/>
            <p:nvPr/>
          </p:nvSpPr>
          <p:spPr>
            <a:xfrm>
              <a:off x="4791666" y="3044383"/>
              <a:ext cx="609600" cy="441624"/>
            </a:xfrm>
            <a:prstGeom prst="roundRect">
              <a:avLst>
                <a:gd name="adj" fmla="val 37268"/>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B11</a:t>
              </a:r>
            </a:p>
          </p:txBody>
        </p:sp>
        <p:sp>
          <p:nvSpPr>
            <p:cNvPr id="118" name="Rounded Rectangle 117">
              <a:extLst>
                <a:ext uri="{FF2B5EF4-FFF2-40B4-BE49-F238E27FC236}">
                  <a16:creationId xmlns:a16="http://schemas.microsoft.com/office/drawing/2014/main" id="{FB83E4C9-84D0-EB67-5593-C6C57C38FFA9}"/>
                </a:ext>
              </a:extLst>
            </p:cNvPr>
            <p:cNvSpPr/>
            <p:nvPr/>
          </p:nvSpPr>
          <p:spPr>
            <a:xfrm>
              <a:off x="6026644" y="3044658"/>
              <a:ext cx="609600" cy="441624"/>
            </a:xfrm>
            <a:prstGeom prst="roundRect">
              <a:avLst>
                <a:gd name="adj" fmla="val 37268"/>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B12</a:t>
              </a:r>
            </a:p>
          </p:txBody>
        </p:sp>
        <p:sp>
          <p:nvSpPr>
            <p:cNvPr id="119" name="Rounded Rectangle 118">
              <a:extLst>
                <a:ext uri="{FF2B5EF4-FFF2-40B4-BE49-F238E27FC236}">
                  <a16:creationId xmlns:a16="http://schemas.microsoft.com/office/drawing/2014/main" id="{39DD8B6C-C8B2-9E7D-21FD-9830F20C41CE}"/>
                </a:ext>
              </a:extLst>
            </p:cNvPr>
            <p:cNvSpPr/>
            <p:nvPr/>
          </p:nvSpPr>
          <p:spPr>
            <a:xfrm>
              <a:off x="6688612" y="3044383"/>
              <a:ext cx="609600" cy="441624"/>
            </a:xfrm>
            <a:prstGeom prst="roundRect">
              <a:avLst>
                <a:gd name="adj" fmla="val 37268"/>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B13</a:t>
              </a:r>
            </a:p>
          </p:txBody>
        </p:sp>
        <p:sp>
          <p:nvSpPr>
            <p:cNvPr id="120" name="Rounded Rectangle 119">
              <a:extLst>
                <a:ext uri="{FF2B5EF4-FFF2-40B4-BE49-F238E27FC236}">
                  <a16:creationId xmlns:a16="http://schemas.microsoft.com/office/drawing/2014/main" id="{0D6B1847-5DC2-652D-D42D-7214EFAE80A6}"/>
                </a:ext>
              </a:extLst>
            </p:cNvPr>
            <p:cNvSpPr/>
            <p:nvPr/>
          </p:nvSpPr>
          <p:spPr>
            <a:xfrm>
              <a:off x="7363954" y="3044383"/>
              <a:ext cx="609600" cy="441624"/>
            </a:xfrm>
            <a:prstGeom prst="roundRect">
              <a:avLst>
                <a:gd name="adj" fmla="val 37268"/>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B14</a:t>
              </a:r>
            </a:p>
          </p:txBody>
        </p:sp>
        <p:sp>
          <p:nvSpPr>
            <p:cNvPr id="121" name="Rounded Rectangle 120">
              <a:extLst>
                <a:ext uri="{FF2B5EF4-FFF2-40B4-BE49-F238E27FC236}">
                  <a16:creationId xmlns:a16="http://schemas.microsoft.com/office/drawing/2014/main" id="{6CBE67B5-A4E9-51C7-48BD-1E25B629B878}"/>
                </a:ext>
              </a:extLst>
            </p:cNvPr>
            <p:cNvSpPr/>
            <p:nvPr/>
          </p:nvSpPr>
          <p:spPr>
            <a:xfrm>
              <a:off x="8017100" y="3044383"/>
              <a:ext cx="609600" cy="441624"/>
            </a:xfrm>
            <a:prstGeom prst="roundRect">
              <a:avLst>
                <a:gd name="adj" fmla="val 37268"/>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B15</a:t>
              </a:r>
            </a:p>
          </p:txBody>
        </p:sp>
      </p:grpSp>
      <p:grpSp>
        <p:nvGrpSpPr>
          <p:cNvPr id="140" name="Group 139">
            <a:extLst>
              <a:ext uri="{FF2B5EF4-FFF2-40B4-BE49-F238E27FC236}">
                <a16:creationId xmlns:a16="http://schemas.microsoft.com/office/drawing/2014/main" id="{0FBDD9D1-DCC9-B9E7-6A81-E49987C6AA5E}"/>
              </a:ext>
            </a:extLst>
          </p:cNvPr>
          <p:cNvGrpSpPr/>
          <p:nvPr/>
        </p:nvGrpSpPr>
        <p:grpSpPr>
          <a:xfrm>
            <a:off x="2801210" y="2207995"/>
            <a:ext cx="5825490" cy="441899"/>
            <a:chOff x="2801210" y="2207995"/>
            <a:chExt cx="5825490" cy="441899"/>
          </a:xfrm>
        </p:grpSpPr>
        <p:sp>
          <p:nvSpPr>
            <p:cNvPr id="122" name="Rounded Rectangle 121">
              <a:extLst>
                <a:ext uri="{FF2B5EF4-FFF2-40B4-BE49-F238E27FC236}">
                  <a16:creationId xmlns:a16="http://schemas.microsoft.com/office/drawing/2014/main" id="{7861DB38-0B8E-F4FE-4ECE-09E745B50D11}"/>
                </a:ext>
              </a:extLst>
            </p:cNvPr>
            <p:cNvSpPr/>
            <p:nvPr/>
          </p:nvSpPr>
          <p:spPr>
            <a:xfrm>
              <a:off x="2801210" y="2208270"/>
              <a:ext cx="609600" cy="441624"/>
            </a:xfrm>
            <a:prstGeom prst="roundRect">
              <a:avLst>
                <a:gd name="adj" fmla="val 37268"/>
              </a:avLst>
            </a:prstGeom>
            <a:solidFill>
              <a:schemeClr val="accent1">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B56</a:t>
              </a:r>
            </a:p>
          </p:txBody>
        </p:sp>
        <p:sp>
          <p:nvSpPr>
            <p:cNvPr id="123" name="Rounded Rectangle 122">
              <a:extLst>
                <a:ext uri="{FF2B5EF4-FFF2-40B4-BE49-F238E27FC236}">
                  <a16:creationId xmlns:a16="http://schemas.microsoft.com/office/drawing/2014/main" id="{AA19760A-46C9-28A3-372C-24AB9CA87D37}"/>
                </a:ext>
              </a:extLst>
            </p:cNvPr>
            <p:cNvSpPr/>
            <p:nvPr/>
          </p:nvSpPr>
          <p:spPr>
            <a:xfrm>
              <a:off x="3463178" y="2207995"/>
              <a:ext cx="609600" cy="441624"/>
            </a:xfrm>
            <a:prstGeom prst="roundRect">
              <a:avLst>
                <a:gd name="adj" fmla="val 37268"/>
              </a:avLst>
            </a:prstGeom>
            <a:solidFill>
              <a:schemeClr val="accent1">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B57</a:t>
              </a:r>
            </a:p>
          </p:txBody>
        </p:sp>
        <p:sp>
          <p:nvSpPr>
            <p:cNvPr id="124" name="Rounded Rectangle 123">
              <a:extLst>
                <a:ext uri="{FF2B5EF4-FFF2-40B4-BE49-F238E27FC236}">
                  <a16:creationId xmlns:a16="http://schemas.microsoft.com/office/drawing/2014/main" id="{EE9D1B1C-8504-B694-1AB6-750A5CDBE83F}"/>
                </a:ext>
              </a:extLst>
            </p:cNvPr>
            <p:cNvSpPr/>
            <p:nvPr/>
          </p:nvSpPr>
          <p:spPr>
            <a:xfrm>
              <a:off x="4138520" y="2207995"/>
              <a:ext cx="609600" cy="441624"/>
            </a:xfrm>
            <a:prstGeom prst="roundRect">
              <a:avLst>
                <a:gd name="adj" fmla="val 37268"/>
              </a:avLst>
            </a:prstGeom>
            <a:solidFill>
              <a:schemeClr val="accent1">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B58</a:t>
              </a:r>
            </a:p>
          </p:txBody>
        </p:sp>
        <p:sp>
          <p:nvSpPr>
            <p:cNvPr id="125" name="Rounded Rectangle 124">
              <a:extLst>
                <a:ext uri="{FF2B5EF4-FFF2-40B4-BE49-F238E27FC236}">
                  <a16:creationId xmlns:a16="http://schemas.microsoft.com/office/drawing/2014/main" id="{D875C19A-3613-382B-D134-2FA4E6D79A34}"/>
                </a:ext>
              </a:extLst>
            </p:cNvPr>
            <p:cNvSpPr/>
            <p:nvPr/>
          </p:nvSpPr>
          <p:spPr>
            <a:xfrm>
              <a:off x="4791666" y="2207995"/>
              <a:ext cx="609600" cy="441624"/>
            </a:xfrm>
            <a:prstGeom prst="roundRect">
              <a:avLst>
                <a:gd name="adj" fmla="val 37268"/>
              </a:avLst>
            </a:prstGeom>
            <a:solidFill>
              <a:schemeClr val="accent1">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B59</a:t>
              </a:r>
            </a:p>
          </p:txBody>
        </p:sp>
        <p:sp>
          <p:nvSpPr>
            <p:cNvPr id="126" name="Rounded Rectangle 125">
              <a:extLst>
                <a:ext uri="{FF2B5EF4-FFF2-40B4-BE49-F238E27FC236}">
                  <a16:creationId xmlns:a16="http://schemas.microsoft.com/office/drawing/2014/main" id="{C5F62FD0-B793-7D4F-3BCC-803614BA3D4A}"/>
                </a:ext>
              </a:extLst>
            </p:cNvPr>
            <p:cNvSpPr/>
            <p:nvPr/>
          </p:nvSpPr>
          <p:spPr>
            <a:xfrm>
              <a:off x="6026644" y="2208270"/>
              <a:ext cx="609600" cy="441624"/>
            </a:xfrm>
            <a:prstGeom prst="roundRect">
              <a:avLst>
                <a:gd name="adj" fmla="val 37268"/>
              </a:avLst>
            </a:prstGeom>
            <a:solidFill>
              <a:schemeClr val="accent1">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B60</a:t>
              </a:r>
            </a:p>
          </p:txBody>
        </p:sp>
        <p:sp>
          <p:nvSpPr>
            <p:cNvPr id="127" name="Rounded Rectangle 126">
              <a:extLst>
                <a:ext uri="{FF2B5EF4-FFF2-40B4-BE49-F238E27FC236}">
                  <a16:creationId xmlns:a16="http://schemas.microsoft.com/office/drawing/2014/main" id="{86D3DE39-030A-A6BB-26EA-8F5621F0FF88}"/>
                </a:ext>
              </a:extLst>
            </p:cNvPr>
            <p:cNvSpPr/>
            <p:nvPr/>
          </p:nvSpPr>
          <p:spPr>
            <a:xfrm>
              <a:off x="6688612" y="2207995"/>
              <a:ext cx="609600" cy="441624"/>
            </a:xfrm>
            <a:prstGeom prst="roundRect">
              <a:avLst>
                <a:gd name="adj" fmla="val 37268"/>
              </a:avLst>
            </a:prstGeom>
            <a:solidFill>
              <a:schemeClr val="accent1">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B61</a:t>
              </a:r>
            </a:p>
          </p:txBody>
        </p:sp>
        <p:sp>
          <p:nvSpPr>
            <p:cNvPr id="128" name="Rounded Rectangle 127">
              <a:extLst>
                <a:ext uri="{FF2B5EF4-FFF2-40B4-BE49-F238E27FC236}">
                  <a16:creationId xmlns:a16="http://schemas.microsoft.com/office/drawing/2014/main" id="{1F7A303B-F9D8-C43C-6D27-9BEBAF00A5B3}"/>
                </a:ext>
              </a:extLst>
            </p:cNvPr>
            <p:cNvSpPr/>
            <p:nvPr/>
          </p:nvSpPr>
          <p:spPr>
            <a:xfrm>
              <a:off x="7363954" y="2207995"/>
              <a:ext cx="609600" cy="441624"/>
            </a:xfrm>
            <a:prstGeom prst="roundRect">
              <a:avLst>
                <a:gd name="adj" fmla="val 37268"/>
              </a:avLst>
            </a:prstGeom>
            <a:solidFill>
              <a:schemeClr val="accent1">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B62</a:t>
              </a:r>
            </a:p>
          </p:txBody>
        </p:sp>
        <p:sp>
          <p:nvSpPr>
            <p:cNvPr id="129" name="Rounded Rectangle 128">
              <a:extLst>
                <a:ext uri="{FF2B5EF4-FFF2-40B4-BE49-F238E27FC236}">
                  <a16:creationId xmlns:a16="http://schemas.microsoft.com/office/drawing/2014/main" id="{9258A48A-A9E2-FA4C-6BFB-493B0450646E}"/>
                </a:ext>
              </a:extLst>
            </p:cNvPr>
            <p:cNvSpPr/>
            <p:nvPr/>
          </p:nvSpPr>
          <p:spPr>
            <a:xfrm>
              <a:off x="8017100" y="2207995"/>
              <a:ext cx="609600" cy="441624"/>
            </a:xfrm>
            <a:prstGeom prst="roundRect">
              <a:avLst>
                <a:gd name="adj" fmla="val 37268"/>
              </a:avLst>
            </a:prstGeom>
            <a:solidFill>
              <a:schemeClr val="accent1">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B63</a:t>
              </a:r>
            </a:p>
          </p:txBody>
        </p:sp>
      </p:grpSp>
      <p:sp>
        <p:nvSpPr>
          <p:cNvPr id="130" name="TextBox 129">
            <a:extLst>
              <a:ext uri="{FF2B5EF4-FFF2-40B4-BE49-F238E27FC236}">
                <a16:creationId xmlns:a16="http://schemas.microsoft.com/office/drawing/2014/main" id="{0185544D-EC78-0EEB-C8C0-DE5554748176}"/>
              </a:ext>
            </a:extLst>
          </p:cNvPr>
          <p:cNvSpPr txBox="1"/>
          <p:nvPr/>
        </p:nvSpPr>
        <p:spPr>
          <a:xfrm rot="16200000">
            <a:off x="3111781" y="2659790"/>
            <a:ext cx="357790" cy="369332"/>
          </a:xfrm>
          <a:prstGeom prst="rect">
            <a:avLst/>
          </a:prstGeom>
          <a:noFill/>
        </p:spPr>
        <p:txBody>
          <a:bodyPr wrap="none" rtlCol="0">
            <a:spAutoFit/>
          </a:bodyPr>
          <a:lstStyle/>
          <a:p>
            <a:pPr algn="l"/>
            <a:r>
              <a:rPr lang="en-CH" dirty="0">
                <a:latin typeface="Cambria" panose="02040503050406030204" pitchFamily="18" charset="0"/>
                <a:ea typeface="Cambria" panose="02040503050406030204" pitchFamily="18" charset="0"/>
              </a:rPr>
              <a:t>…</a:t>
            </a:r>
          </a:p>
        </p:txBody>
      </p:sp>
      <p:sp>
        <p:nvSpPr>
          <p:cNvPr id="131" name="TextBox 130">
            <a:extLst>
              <a:ext uri="{FF2B5EF4-FFF2-40B4-BE49-F238E27FC236}">
                <a16:creationId xmlns:a16="http://schemas.microsoft.com/office/drawing/2014/main" id="{00C930D1-CD60-5399-AB03-D546B468E508}"/>
              </a:ext>
            </a:extLst>
          </p:cNvPr>
          <p:cNvSpPr txBox="1"/>
          <p:nvPr/>
        </p:nvSpPr>
        <p:spPr>
          <a:xfrm rot="16200000">
            <a:off x="4264425" y="2657242"/>
            <a:ext cx="357790" cy="369332"/>
          </a:xfrm>
          <a:prstGeom prst="rect">
            <a:avLst/>
          </a:prstGeom>
          <a:noFill/>
        </p:spPr>
        <p:txBody>
          <a:bodyPr wrap="none" rtlCol="0">
            <a:spAutoFit/>
          </a:bodyPr>
          <a:lstStyle/>
          <a:p>
            <a:pPr algn="l"/>
            <a:r>
              <a:rPr lang="en-CH" dirty="0">
                <a:latin typeface="Cambria" panose="02040503050406030204" pitchFamily="18" charset="0"/>
                <a:ea typeface="Cambria" panose="02040503050406030204" pitchFamily="18" charset="0"/>
              </a:rPr>
              <a:t>…</a:t>
            </a:r>
          </a:p>
        </p:txBody>
      </p:sp>
      <p:sp>
        <p:nvSpPr>
          <p:cNvPr id="132" name="TextBox 131">
            <a:extLst>
              <a:ext uri="{FF2B5EF4-FFF2-40B4-BE49-F238E27FC236}">
                <a16:creationId xmlns:a16="http://schemas.microsoft.com/office/drawing/2014/main" id="{6970623E-882D-CD46-7646-6686D9D63E51}"/>
              </a:ext>
            </a:extLst>
          </p:cNvPr>
          <p:cNvSpPr txBox="1"/>
          <p:nvPr/>
        </p:nvSpPr>
        <p:spPr>
          <a:xfrm rot="16200000">
            <a:off x="6521881" y="2665428"/>
            <a:ext cx="357790" cy="369332"/>
          </a:xfrm>
          <a:prstGeom prst="rect">
            <a:avLst/>
          </a:prstGeom>
          <a:noFill/>
        </p:spPr>
        <p:txBody>
          <a:bodyPr wrap="none" rtlCol="0">
            <a:spAutoFit/>
          </a:bodyPr>
          <a:lstStyle/>
          <a:p>
            <a:pPr algn="l"/>
            <a:r>
              <a:rPr lang="en-CH" dirty="0">
                <a:latin typeface="Cambria" panose="02040503050406030204" pitchFamily="18" charset="0"/>
                <a:ea typeface="Cambria" panose="02040503050406030204" pitchFamily="18" charset="0"/>
              </a:rPr>
              <a:t>…</a:t>
            </a:r>
          </a:p>
        </p:txBody>
      </p:sp>
      <p:sp>
        <p:nvSpPr>
          <p:cNvPr id="133" name="TextBox 132">
            <a:extLst>
              <a:ext uri="{FF2B5EF4-FFF2-40B4-BE49-F238E27FC236}">
                <a16:creationId xmlns:a16="http://schemas.microsoft.com/office/drawing/2014/main" id="{0FE6FE93-2E56-124E-C3D7-76CFF8C826C8}"/>
              </a:ext>
            </a:extLst>
          </p:cNvPr>
          <p:cNvSpPr txBox="1"/>
          <p:nvPr/>
        </p:nvSpPr>
        <p:spPr>
          <a:xfrm rot="16200000">
            <a:off x="7674525" y="2662880"/>
            <a:ext cx="357790" cy="369332"/>
          </a:xfrm>
          <a:prstGeom prst="rect">
            <a:avLst/>
          </a:prstGeom>
          <a:noFill/>
        </p:spPr>
        <p:txBody>
          <a:bodyPr wrap="none" rtlCol="0">
            <a:spAutoFit/>
          </a:bodyPr>
          <a:lstStyle/>
          <a:p>
            <a:pPr algn="l"/>
            <a:r>
              <a:rPr lang="en-CH" dirty="0">
                <a:latin typeface="Cambria" panose="02040503050406030204" pitchFamily="18" charset="0"/>
                <a:ea typeface="Cambria" panose="02040503050406030204" pitchFamily="18" charset="0"/>
              </a:rPr>
              <a:t>…</a:t>
            </a:r>
          </a:p>
        </p:txBody>
      </p:sp>
      <p:cxnSp>
        <p:nvCxnSpPr>
          <p:cNvPr id="163" name="Straight Arrow Connector 162">
            <a:extLst>
              <a:ext uri="{FF2B5EF4-FFF2-40B4-BE49-F238E27FC236}">
                <a16:creationId xmlns:a16="http://schemas.microsoft.com/office/drawing/2014/main" id="{3A0B2965-D01F-E794-AD3B-7BBE9AE2DB49}"/>
              </a:ext>
            </a:extLst>
          </p:cNvPr>
          <p:cNvCxnSpPr>
            <a:cxnSpLocks/>
          </p:cNvCxnSpPr>
          <p:nvPr/>
        </p:nvCxnSpPr>
        <p:spPr>
          <a:xfrm flipV="1">
            <a:off x="3106010" y="4117953"/>
            <a:ext cx="0" cy="595042"/>
          </a:xfrm>
          <a:prstGeom prst="straightConnector1">
            <a:avLst/>
          </a:prstGeom>
          <a:ln w="38100">
            <a:solidFill>
              <a:schemeClr val="tx1">
                <a:lumMod val="95000"/>
                <a:lumOff val="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691ABDA0-39E8-FB7B-FF9A-E45D1684A30F}"/>
              </a:ext>
            </a:extLst>
          </p:cNvPr>
          <p:cNvCxnSpPr>
            <a:cxnSpLocks/>
          </p:cNvCxnSpPr>
          <p:nvPr/>
        </p:nvCxnSpPr>
        <p:spPr>
          <a:xfrm flipV="1">
            <a:off x="3768950" y="4117953"/>
            <a:ext cx="0" cy="595042"/>
          </a:xfrm>
          <a:prstGeom prst="straightConnector1">
            <a:avLst/>
          </a:prstGeom>
          <a:ln w="38100">
            <a:solidFill>
              <a:schemeClr val="tx1">
                <a:lumMod val="95000"/>
                <a:lumOff val="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5875A734-5C14-03B5-7A10-0502AE8E8FC9}"/>
              </a:ext>
            </a:extLst>
          </p:cNvPr>
          <p:cNvCxnSpPr>
            <a:cxnSpLocks/>
          </p:cNvCxnSpPr>
          <p:nvPr/>
        </p:nvCxnSpPr>
        <p:spPr>
          <a:xfrm flipV="1">
            <a:off x="4443320" y="4117953"/>
            <a:ext cx="0" cy="595042"/>
          </a:xfrm>
          <a:prstGeom prst="straightConnector1">
            <a:avLst/>
          </a:prstGeom>
          <a:ln w="38100">
            <a:solidFill>
              <a:schemeClr val="tx1">
                <a:lumMod val="95000"/>
                <a:lumOff val="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66" name="Straight Arrow Connector 165">
            <a:extLst>
              <a:ext uri="{FF2B5EF4-FFF2-40B4-BE49-F238E27FC236}">
                <a16:creationId xmlns:a16="http://schemas.microsoft.com/office/drawing/2014/main" id="{A83FC6D2-2D93-C460-096E-F12C143931DA}"/>
              </a:ext>
            </a:extLst>
          </p:cNvPr>
          <p:cNvCxnSpPr>
            <a:cxnSpLocks/>
          </p:cNvCxnSpPr>
          <p:nvPr/>
        </p:nvCxnSpPr>
        <p:spPr>
          <a:xfrm flipV="1">
            <a:off x="5098640" y="4117953"/>
            <a:ext cx="0" cy="595042"/>
          </a:xfrm>
          <a:prstGeom prst="straightConnector1">
            <a:avLst/>
          </a:prstGeom>
          <a:ln w="38100">
            <a:solidFill>
              <a:schemeClr val="tx1">
                <a:lumMod val="95000"/>
                <a:lumOff val="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019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38"/>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39"/>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40"/>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130"/>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131"/>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132"/>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1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animBg="1"/>
      <p:bldP spid="7" grpId="0"/>
      <p:bldP spid="130" grpId="0"/>
      <p:bldP spid="131" grpId="0"/>
      <p:bldP spid="132" grpId="0"/>
      <p:bldP spid="1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2549FA77-9625-CA6E-886F-5A5C3713B656}"/>
              </a:ext>
            </a:extLst>
          </p:cNvPr>
          <p:cNvSpPr>
            <a:spLocks noGrp="1"/>
          </p:cNvSpPr>
          <p:nvPr>
            <p:ph type="title"/>
          </p:nvPr>
        </p:nvSpPr>
        <p:spPr/>
        <p:txBody>
          <a:bodyPr/>
          <a:lstStyle/>
          <a:p>
            <a:r>
              <a:rPr lang="en-CH" dirty="0"/>
              <a:t>DRAM Data Transfer (I)</a:t>
            </a:r>
          </a:p>
        </p:txBody>
      </p:sp>
      <p:sp>
        <p:nvSpPr>
          <p:cNvPr id="53" name="Content Placeholder 52">
            <a:extLst>
              <a:ext uri="{FF2B5EF4-FFF2-40B4-BE49-F238E27FC236}">
                <a16:creationId xmlns:a16="http://schemas.microsoft.com/office/drawing/2014/main" id="{41922CF4-9D83-AEE0-F63A-7124D2D7EFCD}"/>
              </a:ext>
            </a:extLst>
          </p:cNvPr>
          <p:cNvSpPr>
            <a:spLocks noGrp="1"/>
          </p:cNvSpPr>
          <p:nvPr>
            <p:ph idx="1"/>
          </p:nvPr>
        </p:nvSpPr>
        <p:spPr>
          <a:xfrm>
            <a:off x="75991" y="975034"/>
            <a:ext cx="8987622" cy="855167"/>
          </a:xfrm>
        </p:spPr>
        <p:txBody>
          <a:bodyPr/>
          <a:lstStyle/>
          <a:p>
            <a:r>
              <a:rPr lang="en-CH" sz="2400" dirty="0"/>
              <a:t>DRAM data transfer happens in </a:t>
            </a:r>
            <a:r>
              <a:rPr lang="en-CH" sz="2400" dirty="0">
                <a:solidFill>
                  <a:schemeClr val="accent1">
                    <a:lumMod val="75000"/>
                  </a:schemeClr>
                </a:solidFill>
              </a:rPr>
              <a:t>cache block granularity</a:t>
            </a:r>
          </a:p>
          <a:p>
            <a:r>
              <a:rPr lang="en-CH" sz="2400" dirty="0"/>
              <a:t>Using </a:t>
            </a:r>
            <a:r>
              <a:rPr lang="en-CH" sz="2400" dirty="0">
                <a:solidFill>
                  <a:schemeClr val="accent6">
                    <a:lumMod val="75000"/>
                  </a:schemeClr>
                </a:solidFill>
              </a:rPr>
              <a:t>data transfer bursts </a:t>
            </a:r>
            <a:r>
              <a:rPr lang="en-CH" sz="2400" dirty="0"/>
              <a:t>(or </a:t>
            </a:r>
            <a:r>
              <a:rPr lang="en-CH" sz="2400" dirty="0">
                <a:solidFill>
                  <a:schemeClr val="accent6">
                    <a:lumMod val="75000"/>
                  </a:schemeClr>
                </a:solidFill>
              </a:rPr>
              <a:t>bursts</a:t>
            </a:r>
            <a:r>
              <a:rPr lang="en-CH" sz="2400" dirty="0"/>
              <a:t>)</a:t>
            </a:r>
          </a:p>
        </p:txBody>
      </p:sp>
      <p:sp>
        <p:nvSpPr>
          <p:cNvPr id="48" name="TextBox 47">
            <a:extLst>
              <a:ext uri="{FF2B5EF4-FFF2-40B4-BE49-F238E27FC236}">
                <a16:creationId xmlns:a16="http://schemas.microsoft.com/office/drawing/2014/main" id="{F31E9419-8262-21D6-F6E7-55336A3D4A37}"/>
              </a:ext>
            </a:extLst>
          </p:cNvPr>
          <p:cNvSpPr txBox="1"/>
          <p:nvPr/>
        </p:nvSpPr>
        <p:spPr>
          <a:xfrm>
            <a:off x="3195719" y="6477568"/>
            <a:ext cx="2904962" cy="369332"/>
          </a:xfrm>
          <a:prstGeom prst="rect">
            <a:avLst/>
          </a:prstGeom>
          <a:noFill/>
        </p:spPr>
        <p:txBody>
          <a:bodyPr wrap="none" rtlCol="0">
            <a:spAutoFit/>
          </a:bodyPr>
          <a:lstStyle/>
          <a:p>
            <a:pPr algn="l"/>
            <a:r>
              <a:rPr lang="en-CH" dirty="0">
                <a:solidFill>
                  <a:srgbClr val="7030A0"/>
                </a:solidFill>
                <a:latin typeface="Verdana" panose="020B0604030504040204" pitchFamily="34" charset="0"/>
                <a:ea typeface="Verdana" panose="020B0604030504040204" pitchFamily="34" charset="0"/>
                <a:cs typeface="Verdana" panose="020B0604030504040204" pitchFamily="34" charset="0"/>
              </a:rPr>
              <a:t>[Seshadri+, MICRO’13]</a:t>
            </a:r>
          </a:p>
        </p:txBody>
      </p:sp>
      <p:sp>
        <p:nvSpPr>
          <p:cNvPr id="6" name="Oval 5">
            <a:extLst>
              <a:ext uri="{FF2B5EF4-FFF2-40B4-BE49-F238E27FC236}">
                <a16:creationId xmlns:a16="http://schemas.microsoft.com/office/drawing/2014/main" id="{1289F83C-5B66-BDC5-FFF1-A5D8D00F7B23}"/>
              </a:ext>
            </a:extLst>
          </p:cNvPr>
          <p:cNvSpPr/>
          <p:nvPr/>
        </p:nvSpPr>
        <p:spPr>
          <a:xfrm>
            <a:off x="848993" y="3046367"/>
            <a:ext cx="769982" cy="765266"/>
          </a:xfrm>
          <a:prstGeom prst="ellipse">
            <a:avLst/>
          </a:prstGeom>
          <a:solidFill>
            <a:schemeClr val="accent6">
              <a:lumMod val="60000"/>
              <a:lumOff val="4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3200" dirty="0">
                <a:latin typeface="Verdana" panose="020B0604030504040204" pitchFamily="34" charset="0"/>
                <a:ea typeface="Verdana" panose="020B0604030504040204" pitchFamily="34" charset="0"/>
                <a:cs typeface="Verdana" panose="020B0604030504040204" pitchFamily="34" charset="0"/>
              </a:rPr>
              <a:t>1</a:t>
            </a:r>
          </a:p>
        </p:txBody>
      </p:sp>
      <p:sp>
        <p:nvSpPr>
          <p:cNvPr id="7" name="TextBox 6">
            <a:extLst>
              <a:ext uri="{FF2B5EF4-FFF2-40B4-BE49-F238E27FC236}">
                <a16:creationId xmlns:a16="http://schemas.microsoft.com/office/drawing/2014/main" id="{44113702-1EA2-F536-EBD4-85427E4BBAD4}"/>
              </a:ext>
            </a:extLst>
          </p:cNvPr>
          <p:cNvSpPr txBox="1"/>
          <p:nvPr/>
        </p:nvSpPr>
        <p:spPr>
          <a:xfrm>
            <a:off x="149392" y="2528272"/>
            <a:ext cx="2169184" cy="461665"/>
          </a:xfrm>
          <a:prstGeom prst="rect">
            <a:avLst/>
          </a:prstGeom>
          <a:noFill/>
        </p:spPr>
        <p:txBody>
          <a:bodyPr wrap="none" rtlCol="0">
            <a:spAutoFit/>
          </a:bodyPr>
          <a:lstStyle/>
          <a:p>
            <a:pPr algn="l"/>
            <a:r>
              <a:rPr lang="en-CH" sz="2400" dirty="0">
                <a:solidFill>
                  <a:srgbClr val="C00000"/>
                </a:solidFill>
                <a:latin typeface="Verdana" panose="020B0604030504040204" pitchFamily="34" charset="0"/>
                <a:ea typeface="Verdana" panose="020B0604030504040204" pitchFamily="34" charset="0"/>
                <a:cs typeface="Verdana" panose="020B0604030504040204" pitchFamily="34" charset="0"/>
              </a:rPr>
              <a:t>Beat counter</a:t>
            </a:r>
          </a:p>
        </p:txBody>
      </p:sp>
      <p:sp>
        <p:nvSpPr>
          <p:cNvPr id="9" name="Rounded Rectangle 8">
            <a:extLst>
              <a:ext uri="{FF2B5EF4-FFF2-40B4-BE49-F238E27FC236}">
                <a16:creationId xmlns:a16="http://schemas.microsoft.com/office/drawing/2014/main" id="{86FBDEB2-2BC7-BF35-9003-D3BFF53FA14B}"/>
              </a:ext>
            </a:extLst>
          </p:cNvPr>
          <p:cNvSpPr/>
          <p:nvPr/>
        </p:nvSpPr>
        <p:spPr>
          <a:xfrm>
            <a:off x="2496410" y="4331995"/>
            <a:ext cx="6400800" cy="1524000"/>
          </a:xfrm>
          <a:prstGeom prst="roundRect">
            <a:avLst>
              <a:gd name="adj" fmla="val 7500"/>
            </a:avLst>
          </a:prstGeom>
          <a:solidFill>
            <a:schemeClr val="accent3">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accent4">
                  <a:lumMod val="75000"/>
                </a:schemeClr>
              </a:solidFill>
              <a:effectLst>
                <a:outerShdw blurRad="38100" dist="38100" dir="2700000" algn="tl">
                  <a:srgbClr val="000000">
                    <a:alpha val="43137"/>
                  </a:srgbClr>
                </a:outerShdw>
              </a:effectLst>
            </a:endParaRPr>
          </a:p>
        </p:txBody>
      </p:sp>
      <p:cxnSp>
        <p:nvCxnSpPr>
          <p:cNvPr id="10" name="Straight Arrow Connector 9">
            <a:extLst>
              <a:ext uri="{FF2B5EF4-FFF2-40B4-BE49-F238E27FC236}">
                <a16:creationId xmlns:a16="http://schemas.microsoft.com/office/drawing/2014/main" id="{7CBA4BAB-5AB2-1435-21A6-E07DED1837FA}"/>
              </a:ext>
            </a:extLst>
          </p:cNvPr>
          <p:cNvCxnSpPr>
            <a:cxnSpLocks/>
            <a:stCxn id="28" idx="0"/>
            <a:endCxn id="66" idx="2"/>
          </p:cNvCxnSpPr>
          <p:nvPr/>
        </p:nvCxnSpPr>
        <p:spPr>
          <a:xfrm>
            <a:off x="3106010" y="4712995"/>
            <a:ext cx="0" cy="469174"/>
          </a:xfrm>
          <a:prstGeom prst="straightConnector1">
            <a:avLst/>
          </a:prstGeom>
          <a:ln w="38100">
            <a:solidFill>
              <a:schemeClr val="tx1">
                <a:lumMod val="95000"/>
                <a:lumOff val="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8FD12D0-3D26-F2E5-B255-734AC4E05C5E}"/>
              </a:ext>
            </a:extLst>
          </p:cNvPr>
          <p:cNvCxnSpPr>
            <a:cxnSpLocks/>
            <a:stCxn id="30" idx="0"/>
            <a:endCxn id="68" idx="2"/>
          </p:cNvCxnSpPr>
          <p:nvPr/>
        </p:nvCxnSpPr>
        <p:spPr>
          <a:xfrm>
            <a:off x="4443320" y="4712995"/>
            <a:ext cx="0" cy="468899"/>
          </a:xfrm>
          <a:prstGeom prst="straightConnector1">
            <a:avLst/>
          </a:prstGeom>
          <a:ln w="38100">
            <a:solidFill>
              <a:schemeClr val="tx1">
                <a:lumMod val="95000"/>
                <a:lumOff val="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670434F-E310-746B-D01F-86A65FF969B1}"/>
              </a:ext>
            </a:extLst>
          </p:cNvPr>
          <p:cNvCxnSpPr>
            <a:cxnSpLocks/>
            <a:stCxn id="31" idx="0"/>
            <a:endCxn id="69" idx="2"/>
          </p:cNvCxnSpPr>
          <p:nvPr/>
        </p:nvCxnSpPr>
        <p:spPr>
          <a:xfrm flipH="1">
            <a:off x="5096466" y="4712995"/>
            <a:ext cx="2174" cy="468899"/>
          </a:xfrm>
          <a:prstGeom prst="straightConnector1">
            <a:avLst/>
          </a:prstGeom>
          <a:ln w="38100">
            <a:solidFill>
              <a:schemeClr val="tx1">
                <a:lumMod val="95000"/>
                <a:lumOff val="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A45D939A-A038-10F9-72FF-0AE73214755B}"/>
              </a:ext>
            </a:extLst>
          </p:cNvPr>
          <p:cNvGrpSpPr/>
          <p:nvPr/>
        </p:nvGrpSpPr>
        <p:grpSpPr>
          <a:xfrm>
            <a:off x="2801210" y="4712995"/>
            <a:ext cx="5825490" cy="1066800"/>
            <a:chOff x="2209800" y="4800600"/>
            <a:chExt cx="5825490" cy="1066800"/>
          </a:xfrm>
        </p:grpSpPr>
        <p:sp>
          <p:nvSpPr>
            <p:cNvPr id="28" name="Rounded Rectangle 27">
              <a:extLst>
                <a:ext uri="{FF2B5EF4-FFF2-40B4-BE49-F238E27FC236}">
                  <a16:creationId xmlns:a16="http://schemas.microsoft.com/office/drawing/2014/main" id="{7038D3B7-71C1-F645-FC19-A300D4F7855C}"/>
                </a:ext>
              </a:extLst>
            </p:cNvPr>
            <p:cNvSpPr/>
            <p:nvPr/>
          </p:nvSpPr>
          <p:spPr>
            <a:xfrm>
              <a:off x="2209800" y="4800600"/>
              <a:ext cx="609600" cy="1066800"/>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29" name="Rounded Rectangle 28">
              <a:extLst>
                <a:ext uri="{FF2B5EF4-FFF2-40B4-BE49-F238E27FC236}">
                  <a16:creationId xmlns:a16="http://schemas.microsoft.com/office/drawing/2014/main" id="{6BE6FA71-AEA2-6C81-4977-2C960671C0FA}"/>
                </a:ext>
              </a:extLst>
            </p:cNvPr>
            <p:cNvSpPr/>
            <p:nvPr/>
          </p:nvSpPr>
          <p:spPr>
            <a:xfrm>
              <a:off x="2872740" y="4800600"/>
              <a:ext cx="609600" cy="1066800"/>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30" name="Rounded Rectangle 29">
              <a:extLst>
                <a:ext uri="{FF2B5EF4-FFF2-40B4-BE49-F238E27FC236}">
                  <a16:creationId xmlns:a16="http://schemas.microsoft.com/office/drawing/2014/main" id="{48CC2D43-83C0-3D35-5728-A6B81EAE8207}"/>
                </a:ext>
              </a:extLst>
            </p:cNvPr>
            <p:cNvSpPr/>
            <p:nvPr/>
          </p:nvSpPr>
          <p:spPr>
            <a:xfrm>
              <a:off x="3547110" y="4800600"/>
              <a:ext cx="609600" cy="1066800"/>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31" name="Rounded Rectangle 30">
              <a:extLst>
                <a:ext uri="{FF2B5EF4-FFF2-40B4-BE49-F238E27FC236}">
                  <a16:creationId xmlns:a16="http://schemas.microsoft.com/office/drawing/2014/main" id="{92CC56CB-B5E5-05C1-FC3D-21BCBC22DEE8}"/>
                </a:ext>
              </a:extLst>
            </p:cNvPr>
            <p:cNvSpPr/>
            <p:nvPr/>
          </p:nvSpPr>
          <p:spPr>
            <a:xfrm>
              <a:off x="4202430" y="4800600"/>
              <a:ext cx="609600" cy="1066800"/>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32" name="Rounded Rectangle 31">
              <a:extLst>
                <a:ext uri="{FF2B5EF4-FFF2-40B4-BE49-F238E27FC236}">
                  <a16:creationId xmlns:a16="http://schemas.microsoft.com/office/drawing/2014/main" id="{42EEA31B-351E-780D-AC88-B9518D705069}"/>
                </a:ext>
              </a:extLst>
            </p:cNvPr>
            <p:cNvSpPr/>
            <p:nvPr/>
          </p:nvSpPr>
          <p:spPr>
            <a:xfrm>
              <a:off x="5433060" y="4800600"/>
              <a:ext cx="609600" cy="1066800"/>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33" name="Rounded Rectangle 32">
              <a:extLst>
                <a:ext uri="{FF2B5EF4-FFF2-40B4-BE49-F238E27FC236}">
                  <a16:creationId xmlns:a16="http://schemas.microsoft.com/office/drawing/2014/main" id="{77BE6559-4D10-FEBE-BF7C-81EF10E948B1}"/>
                </a:ext>
              </a:extLst>
            </p:cNvPr>
            <p:cNvSpPr/>
            <p:nvPr/>
          </p:nvSpPr>
          <p:spPr>
            <a:xfrm>
              <a:off x="6096000" y="4800600"/>
              <a:ext cx="609600" cy="1066800"/>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34" name="Rounded Rectangle 33">
              <a:extLst>
                <a:ext uri="{FF2B5EF4-FFF2-40B4-BE49-F238E27FC236}">
                  <a16:creationId xmlns:a16="http://schemas.microsoft.com/office/drawing/2014/main" id="{FFF649B0-B096-9BA1-71E9-D26575BB4B4D}"/>
                </a:ext>
              </a:extLst>
            </p:cNvPr>
            <p:cNvSpPr/>
            <p:nvPr/>
          </p:nvSpPr>
          <p:spPr>
            <a:xfrm>
              <a:off x="6770370" y="4800600"/>
              <a:ext cx="609600" cy="1066800"/>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49" name="Rounded Rectangle 48">
              <a:extLst>
                <a:ext uri="{FF2B5EF4-FFF2-40B4-BE49-F238E27FC236}">
                  <a16:creationId xmlns:a16="http://schemas.microsoft.com/office/drawing/2014/main" id="{49921DA4-FA59-8B71-55EA-F7A9C71A2A1C}"/>
                </a:ext>
              </a:extLst>
            </p:cNvPr>
            <p:cNvSpPr/>
            <p:nvPr/>
          </p:nvSpPr>
          <p:spPr>
            <a:xfrm>
              <a:off x="7425690" y="4800600"/>
              <a:ext cx="609600" cy="1066800"/>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grpSp>
      <p:grpSp>
        <p:nvGrpSpPr>
          <p:cNvPr id="138" name="Group 137">
            <a:extLst>
              <a:ext uri="{FF2B5EF4-FFF2-40B4-BE49-F238E27FC236}">
                <a16:creationId xmlns:a16="http://schemas.microsoft.com/office/drawing/2014/main" id="{4A4F19DB-DFB0-C5ED-F9F9-62E56F978F5E}"/>
              </a:ext>
            </a:extLst>
          </p:cNvPr>
          <p:cNvGrpSpPr/>
          <p:nvPr/>
        </p:nvGrpSpPr>
        <p:grpSpPr>
          <a:xfrm>
            <a:off x="2801210" y="4740270"/>
            <a:ext cx="5825490" cy="441899"/>
            <a:chOff x="2801210" y="3626870"/>
            <a:chExt cx="5825490" cy="441899"/>
          </a:xfrm>
        </p:grpSpPr>
        <p:sp>
          <p:nvSpPr>
            <p:cNvPr id="66" name="Rounded Rectangle 65">
              <a:extLst>
                <a:ext uri="{FF2B5EF4-FFF2-40B4-BE49-F238E27FC236}">
                  <a16:creationId xmlns:a16="http://schemas.microsoft.com/office/drawing/2014/main" id="{181ACC5A-1B26-A35C-FF79-89A47BE5C6E5}"/>
                </a:ext>
              </a:extLst>
            </p:cNvPr>
            <p:cNvSpPr/>
            <p:nvPr/>
          </p:nvSpPr>
          <p:spPr>
            <a:xfrm>
              <a:off x="2801210" y="3627145"/>
              <a:ext cx="609600" cy="441624"/>
            </a:xfrm>
            <a:prstGeom prst="roundRect">
              <a:avLst>
                <a:gd name="adj" fmla="val 37268"/>
              </a:avLst>
            </a:prstGeom>
            <a:solidFill>
              <a:schemeClr val="accent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B0</a:t>
              </a:r>
            </a:p>
          </p:txBody>
        </p:sp>
        <p:sp>
          <p:nvSpPr>
            <p:cNvPr id="67" name="Rounded Rectangle 66">
              <a:extLst>
                <a:ext uri="{FF2B5EF4-FFF2-40B4-BE49-F238E27FC236}">
                  <a16:creationId xmlns:a16="http://schemas.microsoft.com/office/drawing/2014/main" id="{B78C30DA-1A75-35B9-B384-E8372893D6DB}"/>
                </a:ext>
              </a:extLst>
            </p:cNvPr>
            <p:cNvSpPr/>
            <p:nvPr/>
          </p:nvSpPr>
          <p:spPr>
            <a:xfrm>
              <a:off x="3463178" y="3626870"/>
              <a:ext cx="609600" cy="441624"/>
            </a:xfrm>
            <a:prstGeom prst="roundRect">
              <a:avLst>
                <a:gd name="adj" fmla="val 37268"/>
              </a:avLst>
            </a:prstGeom>
            <a:solidFill>
              <a:schemeClr val="accent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B1</a:t>
              </a:r>
            </a:p>
          </p:txBody>
        </p:sp>
        <p:sp>
          <p:nvSpPr>
            <p:cNvPr id="68" name="Rounded Rectangle 67">
              <a:extLst>
                <a:ext uri="{FF2B5EF4-FFF2-40B4-BE49-F238E27FC236}">
                  <a16:creationId xmlns:a16="http://schemas.microsoft.com/office/drawing/2014/main" id="{60B890AA-C4F1-F188-DF1F-48687FDB0BF7}"/>
                </a:ext>
              </a:extLst>
            </p:cNvPr>
            <p:cNvSpPr/>
            <p:nvPr/>
          </p:nvSpPr>
          <p:spPr>
            <a:xfrm>
              <a:off x="4138520" y="3626870"/>
              <a:ext cx="609600" cy="441624"/>
            </a:xfrm>
            <a:prstGeom prst="roundRect">
              <a:avLst>
                <a:gd name="adj" fmla="val 37268"/>
              </a:avLst>
            </a:prstGeom>
            <a:solidFill>
              <a:schemeClr val="accent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B2</a:t>
              </a:r>
            </a:p>
          </p:txBody>
        </p:sp>
        <p:sp>
          <p:nvSpPr>
            <p:cNvPr id="69" name="Rounded Rectangle 68">
              <a:extLst>
                <a:ext uri="{FF2B5EF4-FFF2-40B4-BE49-F238E27FC236}">
                  <a16:creationId xmlns:a16="http://schemas.microsoft.com/office/drawing/2014/main" id="{FBC5BE78-9C8A-B447-C22F-54694CB70E0F}"/>
                </a:ext>
              </a:extLst>
            </p:cNvPr>
            <p:cNvSpPr/>
            <p:nvPr/>
          </p:nvSpPr>
          <p:spPr>
            <a:xfrm>
              <a:off x="4791666" y="3626870"/>
              <a:ext cx="609600" cy="441624"/>
            </a:xfrm>
            <a:prstGeom prst="roundRect">
              <a:avLst>
                <a:gd name="adj" fmla="val 37268"/>
              </a:avLst>
            </a:prstGeom>
            <a:solidFill>
              <a:schemeClr val="accent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B3</a:t>
              </a:r>
            </a:p>
          </p:txBody>
        </p:sp>
        <p:sp>
          <p:nvSpPr>
            <p:cNvPr id="76" name="Rounded Rectangle 75">
              <a:extLst>
                <a:ext uri="{FF2B5EF4-FFF2-40B4-BE49-F238E27FC236}">
                  <a16:creationId xmlns:a16="http://schemas.microsoft.com/office/drawing/2014/main" id="{C976ED91-0467-4423-80AB-80B284E33169}"/>
                </a:ext>
              </a:extLst>
            </p:cNvPr>
            <p:cNvSpPr/>
            <p:nvPr/>
          </p:nvSpPr>
          <p:spPr>
            <a:xfrm>
              <a:off x="6026644" y="3627145"/>
              <a:ext cx="609600" cy="441624"/>
            </a:xfrm>
            <a:prstGeom prst="roundRect">
              <a:avLst>
                <a:gd name="adj" fmla="val 37268"/>
              </a:avLst>
            </a:prstGeom>
            <a:solidFill>
              <a:schemeClr val="accent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B4</a:t>
              </a:r>
            </a:p>
          </p:txBody>
        </p:sp>
        <p:sp>
          <p:nvSpPr>
            <p:cNvPr id="77" name="Rounded Rectangle 76">
              <a:extLst>
                <a:ext uri="{FF2B5EF4-FFF2-40B4-BE49-F238E27FC236}">
                  <a16:creationId xmlns:a16="http://schemas.microsoft.com/office/drawing/2014/main" id="{66EFD4B9-0DB0-A861-7D2A-6ED5D3DB39AB}"/>
                </a:ext>
              </a:extLst>
            </p:cNvPr>
            <p:cNvSpPr/>
            <p:nvPr/>
          </p:nvSpPr>
          <p:spPr>
            <a:xfrm>
              <a:off x="6688612" y="3626870"/>
              <a:ext cx="609600" cy="441624"/>
            </a:xfrm>
            <a:prstGeom prst="roundRect">
              <a:avLst>
                <a:gd name="adj" fmla="val 37268"/>
              </a:avLst>
            </a:prstGeom>
            <a:solidFill>
              <a:schemeClr val="accent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B5</a:t>
              </a:r>
            </a:p>
          </p:txBody>
        </p:sp>
        <p:sp>
          <p:nvSpPr>
            <p:cNvPr id="79" name="Rounded Rectangle 78">
              <a:extLst>
                <a:ext uri="{FF2B5EF4-FFF2-40B4-BE49-F238E27FC236}">
                  <a16:creationId xmlns:a16="http://schemas.microsoft.com/office/drawing/2014/main" id="{DB077B63-603E-426C-076A-D4AF1ADF641A}"/>
                </a:ext>
              </a:extLst>
            </p:cNvPr>
            <p:cNvSpPr/>
            <p:nvPr/>
          </p:nvSpPr>
          <p:spPr>
            <a:xfrm>
              <a:off x="7363954" y="3626870"/>
              <a:ext cx="609600" cy="441624"/>
            </a:xfrm>
            <a:prstGeom prst="roundRect">
              <a:avLst>
                <a:gd name="adj" fmla="val 37268"/>
              </a:avLst>
            </a:prstGeom>
            <a:solidFill>
              <a:schemeClr val="accent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B6</a:t>
              </a:r>
            </a:p>
          </p:txBody>
        </p:sp>
        <p:sp>
          <p:nvSpPr>
            <p:cNvPr id="80" name="Rounded Rectangle 79">
              <a:extLst>
                <a:ext uri="{FF2B5EF4-FFF2-40B4-BE49-F238E27FC236}">
                  <a16:creationId xmlns:a16="http://schemas.microsoft.com/office/drawing/2014/main" id="{E7CF993D-7300-9AA7-E977-42837B3FA8CF}"/>
                </a:ext>
              </a:extLst>
            </p:cNvPr>
            <p:cNvSpPr/>
            <p:nvPr/>
          </p:nvSpPr>
          <p:spPr>
            <a:xfrm>
              <a:off x="8017100" y="3626870"/>
              <a:ext cx="609600" cy="441624"/>
            </a:xfrm>
            <a:prstGeom prst="roundRect">
              <a:avLst>
                <a:gd name="adj" fmla="val 37268"/>
              </a:avLst>
            </a:prstGeom>
            <a:solidFill>
              <a:schemeClr val="accent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B7</a:t>
              </a:r>
            </a:p>
          </p:txBody>
        </p:sp>
      </p:grpSp>
      <p:cxnSp>
        <p:nvCxnSpPr>
          <p:cNvPr id="15" name="Straight Arrow Connector 14">
            <a:extLst>
              <a:ext uri="{FF2B5EF4-FFF2-40B4-BE49-F238E27FC236}">
                <a16:creationId xmlns:a16="http://schemas.microsoft.com/office/drawing/2014/main" id="{8F8EC5AE-5AE9-5F91-0669-5C0AFCF1A7FA}"/>
              </a:ext>
            </a:extLst>
          </p:cNvPr>
          <p:cNvCxnSpPr>
            <a:cxnSpLocks/>
          </p:cNvCxnSpPr>
          <p:nvPr/>
        </p:nvCxnSpPr>
        <p:spPr>
          <a:xfrm flipV="1">
            <a:off x="3106010" y="4117953"/>
            <a:ext cx="0" cy="595042"/>
          </a:xfrm>
          <a:prstGeom prst="straightConnector1">
            <a:avLst/>
          </a:prstGeom>
          <a:ln w="38100">
            <a:solidFill>
              <a:schemeClr val="tx1">
                <a:lumMod val="95000"/>
                <a:lumOff val="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D19801F-872E-D384-7BBE-C4534C4FC467}"/>
              </a:ext>
            </a:extLst>
          </p:cNvPr>
          <p:cNvCxnSpPr>
            <a:cxnSpLocks/>
          </p:cNvCxnSpPr>
          <p:nvPr/>
        </p:nvCxnSpPr>
        <p:spPr>
          <a:xfrm flipV="1">
            <a:off x="3768950" y="4117953"/>
            <a:ext cx="0" cy="595042"/>
          </a:xfrm>
          <a:prstGeom prst="straightConnector1">
            <a:avLst/>
          </a:prstGeom>
          <a:ln w="38100">
            <a:solidFill>
              <a:schemeClr val="tx1">
                <a:lumMod val="95000"/>
                <a:lumOff val="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3B71A2E-E3EB-4804-B917-48E925EA9053}"/>
              </a:ext>
            </a:extLst>
          </p:cNvPr>
          <p:cNvCxnSpPr>
            <a:cxnSpLocks/>
          </p:cNvCxnSpPr>
          <p:nvPr/>
        </p:nvCxnSpPr>
        <p:spPr>
          <a:xfrm flipV="1">
            <a:off x="4443320" y="4117953"/>
            <a:ext cx="0" cy="595042"/>
          </a:xfrm>
          <a:prstGeom prst="straightConnector1">
            <a:avLst/>
          </a:prstGeom>
          <a:ln w="38100">
            <a:solidFill>
              <a:schemeClr val="tx1">
                <a:lumMod val="95000"/>
                <a:lumOff val="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AD073DB-4794-6215-B8C4-E760255665C8}"/>
              </a:ext>
            </a:extLst>
          </p:cNvPr>
          <p:cNvCxnSpPr>
            <a:cxnSpLocks/>
          </p:cNvCxnSpPr>
          <p:nvPr/>
        </p:nvCxnSpPr>
        <p:spPr>
          <a:xfrm flipV="1">
            <a:off x="5098640" y="4117953"/>
            <a:ext cx="0" cy="595042"/>
          </a:xfrm>
          <a:prstGeom prst="straightConnector1">
            <a:avLst/>
          </a:prstGeom>
          <a:ln w="38100">
            <a:solidFill>
              <a:schemeClr val="tx1">
                <a:lumMod val="95000"/>
                <a:lumOff val="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ACAFDF0-46DA-E446-0433-248C66B2B8E3}"/>
              </a:ext>
            </a:extLst>
          </p:cNvPr>
          <p:cNvCxnSpPr>
            <a:cxnSpLocks/>
          </p:cNvCxnSpPr>
          <p:nvPr/>
        </p:nvCxnSpPr>
        <p:spPr>
          <a:xfrm flipH="1" flipV="1">
            <a:off x="6329270" y="4117953"/>
            <a:ext cx="2174" cy="595042"/>
          </a:xfrm>
          <a:prstGeom prst="straightConnector1">
            <a:avLst/>
          </a:prstGeom>
          <a:ln w="38100">
            <a:solidFill>
              <a:schemeClr val="tx1">
                <a:lumMod val="95000"/>
                <a:lumOff val="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BA9E609-7034-CFA2-8E83-F067E6CF39B5}"/>
              </a:ext>
            </a:extLst>
          </p:cNvPr>
          <p:cNvCxnSpPr>
            <a:cxnSpLocks/>
          </p:cNvCxnSpPr>
          <p:nvPr/>
        </p:nvCxnSpPr>
        <p:spPr>
          <a:xfrm flipV="1">
            <a:off x="6994384" y="4117953"/>
            <a:ext cx="0" cy="595042"/>
          </a:xfrm>
          <a:prstGeom prst="straightConnector1">
            <a:avLst/>
          </a:prstGeom>
          <a:ln w="38100">
            <a:solidFill>
              <a:schemeClr val="tx1">
                <a:lumMod val="95000"/>
                <a:lumOff val="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0DC6079-1CBF-E9CF-3AD3-25490F2547B5}"/>
              </a:ext>
            </a:extLst>
          </p:cNvPr>
          <p:cNvCxnSpPr>
            <a:cxnSpLocks/>
          </p:cNvCxnSpPr>
          <p:nvPr/>
        </p:nvCxnSpPr>
        <p:spPr>
          <a:xfrm flipV="1">
            <a:off x="7668754" y="4117953"/>
            <a:ext cx="0" cy="595042"/>
          </a:xfrm>
          <a:prstGeom prst="straightConnector1">
            <a:avLst/>
          </a:prstGeom>
          <a:ln w="38100">
            <a:solidFill>
              <a:schemeClr val="tx1">
                <a:lumMod val="95000"/>
                <a:lumOff val="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69D8AF9-16B9-DBB4-6DB5-26AB32975147}"/>
              </a:ext>
            </a:extLst>
          </p:cNvPr>
          <p:cNvCxnSpPr>
            <a:cxnSpLocks/>
          </p:cNvCxnSpPr>
          <p:nvPr/>
        </p:nvCxnSpPr>
        <p:spPr>
          <a:xfrm flipV="1">
            <a:off x="8324074" y="4117953"/>
            <a:ext cx="0" cy="595042"/>
          </a:xfrm>
          <a:prstGeom prst="straightConnector1">
            <a:avLst/>
          </a:prstGeom>
          <a:ln w="38100">
            <a:solidFill>
              <a:schemeClr val="tx1">
                <a:lumMod val="95000"/>
                <a:lumOff val="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80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61111E-6 -0.00278 L -0.00035 -0.17037 " pathEditMode="relative" rAng="0" ptsTypes="AA">
                                      <p:cBhvr>
                                        <p:cTn id="6" dur="500" fill="hold"/>
                                        <p:tgtEl>
                                          <p:spTgt spid="138"/>
                                        </p:tgtEl>
                                        <p:attrNameLst>
                                          <p:attrName>ppt_x</p:attrName>
                                          <p:attrName>ppt_y</p:attrName>
                                        </p:attrNameLst>
                                      </p:cBhvr>
                                      <p:rCtr x="-17" y="-83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2549FA77-9625-CA6E-886F-5A5C3713B656}"/>
              </a:ext>
            </a:extLst>
          </p:cNvPr>
          <p:cNvSpPr>
            <a:spLocks noGrp="1"/>
          </p:cNvSpPr>
          <p:nvPr>
            <p:ph type="title"/>
          </p:nvPr>
        </p:nvSpPr>
        <p:spPr/>
        <p:txBody>
          <a:bodyPr/>
          <a:lstStyle/>
          <a:p>
            <a:r>
              <a:rPr lang="en-CH" dirty="0"/>
              <a:t>DRAM Data Transfer (I)</a:t>
            </a:r>
          </a:p>
        </p:txBody>
      </p:sp>
      <p:sp>
        <p:nvSpPr>
          <p:cNvPr id="53" name="Content Placeholder 52">
            <a:extLst>
              <a:ext uri="{FF2B5EF4-FFF2-40B4-BE49-F238E27FC236}">
                <a16:creationId xmlns:a16="http://schemas.microsoft.com/office/drawing/2014/main" id="{41922CF4-9D83-AEE0-F63A-7124D2D7EFCD}"/>
              </a:ext>
            </a:extLst>
          </p:cNvPr>
          <p:cNvSpPr>
            <a:spLocks noGrp="1"/>
          </p:cNvSpPr>
          <p:nvPr>
            <p:ph idx="1"/>
          </p:nvPr>
        </p:nvSpPr>
        <p:spPr>
          <a:xfrm>
            <a:off x="75991" y="975034"/>
            <a:ext cx="8987622" cy="855167"/>
          </a:xfrm>
        </p:spPr>
        <p:txBody>
          <a:bodyPr/>
          <a:lstStyle/>
          <a:p>
            <a:r>
              <a:rPr lang="en-CH" sz="2400" dirty="0"/>
              <a:t>DRAM data transfer happens in </a:t>
            </a:r>
            <a:r>
              <a:rPr lang="en-CH" sz="2400" dirty="0">
                <a:solidFill>
                  <a:schemeClr val="accent1">
                    <a:lumMod val="75000"/>
                  </a:schemeClr>
                </a:solidFill>
              </a:rPr>
              <a:t>cache block granularity</a:t>
            </a:r>
          </a:p>
          <a:p>
            <a:r>
              <a:rPr lang="en-CH" sz="2400" dirty="0"/>
              <a:t>Using </a:t>
            </a:r>
            <a:r>
              <a:rPr lang="en-CH" sz="2400" dirty="0">
                <a:solidFill>
                  <a:schemeClr val="accent6">
                    <a:lumMod val="75000"/>
                  </a:schemeClr>
                </a:solidFill>
              </a:rPr>
              <a:t>data transfer bursts </a:t>
            </a:r>
            <a:r>
              <a:rPr lang="en-CH" sz="2400" dirty="0"/>
              <a:t>(or </a:t>
            </a:r>
            <a:r>
              <a:rPr lang="en-CH" sz="2400" dirty="0">
                <a:solidFill>
                  <a:schemeClr val="accent6">
                    <a:lumMod val="75000"/>
                  </a:schemeClr>
                </a:solidFill>
              </a:rPr>
              <a:t>bursts</a:t>
            </a:r>
            <a:r>
              <a:rPr lang="en-CH" sz="2400" dirty="0"/>
              <a:t>)</a:t>
            </a:r>
          </a:p>
        </p:txBody>
      </p:sp>
      <p:sp>
        <p:nvSpPr>
          <p:cNvPr id="48" name="TextBox 47">
            <a:extLst>
              <a:ext uri="{FF2B5EF4-FFF2-40B4-BE49-F238E27FC236}">
                <a16:creationId xmlns:a16="http://schemas.microsoft.com/office/drawing/2014/main" id="{F31E9419-8262-21D6-F6E7-55336A3D4A37}"/>
              </a:ext>
            </a:extLst>
          </p:cNvPr>
          <p:cNvSpPr txBox="1"/>
          <p:nvPr/>
        </p:nvSpPr>
        <p:spPr>
          <a:xfrm>
            <a:off x="3195719" y="6477568"/>
            <a:ext cx="2904962" cy="369332"/>
          </a:xfrm>
          <a:prstGeom prst="rect">
            <a:avLst/>
          </a:prstGeom>
          <a:noFill/>
        </p:spPr>
        <p:txBody>
          <a:bodyPr wrap="none" rtlCol="0">
            <a:spAutoFit/>
          </a:bodyPr>
          <a:lstStyle/>
          <a:p>
            <a:pPr algn="l"/>
            <a:r>
              <a:rPr lang="en-CH" dirty="0">
                <a:solidFill>
                  <a:srgbClr val="7030A0"/>
                </a:solidFill>
                <a:latin typeface="Verdana" panose="020B0604030504040204" pitchFamily="34" charset="0"/>
                <a:ea typeface="Verdana" panose="020B0604030504040204" pitchFamily="34" charset="0"/>
                <a:cs typeface="Verdana" panose="020B0604030504040204" pitchFamily="34" charset="0"/>
              </a:rPr>
              <a:t>[Seshadri+, MICRO’13]</a:t>
            </a:r>
          </a:p>
        </p:txBody>
      </p:sp>
      <p:sp>
        <p:nvSpPr>
          <p:cNvPr id="6" name="Oval 5">
            <a:extLst>
              <a:ext uri="{FF2B5EF4-FFF2-40B4-BE49-F238E27FC236}">
                <a16:creationId xmlns:a16="http://schemas.microsoft.com/office/drawing/2014/main" id="{1289F83C-5B66-BDC5-FFF1-A5D8D00F7B23}"/>
              </a:ext>
            </a:extLst>
          </p:cNvPr>
          <p:cNvSpPr/>
          <p:nvPr/>
        </p:nvSpPr>
        <p:spPr>
          <a:xfrm>
            <a:off x="848993" y="3046367"/>
            <a:ext cx="769982" cy="765266"/>
          </a:xfrm>
          <a:prstGeom prst="ellipse">
            <a:avLst/>
          </a:prstGeom>
          <a:solidFill>
            <a:schemeClr val="accent6">
              <a:lumMod val="60000"/>
              <a:lumOff val="4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3200" dirty="0">
                <a:latin typeface="Verdana" panose="020B0604030504040204" pitchFamily="34" charset="0"/>
                <a:ea typeface="Verdana" panose="020B0604030504040204" pitchFamily="34" charset="0"/>
                <a:cs typeface="Verdana" panose="020B0604030504040204" pitchFamily="34" charset="0"/>
              </a:rPr>
              <a:t>2</a:t>
            </a:r>
          </a:p>
        </p:txBody>
      </p:sp>
      <p:sp>
        <p:nvSpPr>
          <p:cNvPr id="7" name="TextBox 6">
            <a:extLst>
              <a:ext uri="{FF2B5EF4-FFF2-40B4-BE49-F238E27FC236}">
                <a16:creationId xmlns:a16="http://schemas.microsoft.com/office/drawing/2014/main" id="{44113702-1EA2-F536-EBD4-85427E4BBAD4}"/>
              </a:ext>
            </a:extLst>
          </p:cNvPr>
          <p:cNvSpPr txBox="1"/>
          <p:nvPr/>
        </p:nvSpPr>
        <p:spPr>
          <a:xfrm>
            <a:off x="149392" y="2528272"/>
            <a:ext cx="2169184" cy="461665"/>
          </a:xfrm>
          <a:prstGeom prst="rect">
            <a:avLst/>
          </a:prstGeom>
          <a:noFill/>
        </p:spPr>
        <p:txBody>
          <a:bodyPr wrap="none" rtlCol="0">
            <a:spAutoFit/>
          </a:bodyPr>
          <a:lstStyle/>
          <a:p>
            <a:pPr algn="l"/>
            <a:r>
              <a:rPr lang="en-CH" sz="2400" dirty="0">
                <a:solidFill>
                  <a:srgbClr val="C00000"/>
                </a:solidFill>
                <a:latin typeface="Verdana" panose="020B0604030504040204" pitchFamily="34" charset="0"/>
                <a:ea typeface="Verdana" panose="020B0604030504040204" pitchFamily="34" charset="0"/>
                <a:cs typeface="Verdana" panose="020B0604030504040204" pitchFamily="34" charset="0"/>
              </a:rPr>
              <a:t>Beat counter</a:t>
            </a:r>
          </a:p>
        </p:txBody>
      </p:sp>
      <p:sp>
        <p:nvSpPr>
          <p:cNvPr id="9" name="Rounded Rectangle 8">
            <a:extLst>
              <a:ext uri="{FF2B5EF4-FFF2-40B4-BE49-F238E27FC236}">
                <a16:creationId xmlns:a16="http://schemas.microsoft.com/office/drawing/2014/main" id="{86FBDEB2-2BC7-BF35-9003-D3BFF53FA14B}"/>
              </a:ext>
            </a:extLst>
          </p:cNvPr>
          <p:cNvSpPr/>
          <p:nvPr/>
        </p:nvSpPr>
        <p:spPr>
          <a:xfrm>
            <a:off x="2496410" y="4331995"/>
            <a:ext cx="6400800" cy="1524000"/>
          </a:xfrm>
          <a:prstGeom prst="roundRect">
            <a:avLst>
              <a:gd name="adj" fmla="val 7500"/>
            </a:avLst>
          </a:prstGeom>
          <a:solidFill>
            <a:schemeClr val="accent3">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accent4">
                  <a:lumMod val="75000"/>
                </a:schemeClr>
              </a:solidFill>
              <a:effectLst>
                <a:outerShdw blurRad="38100" dist="38100" dir="2700000" algn="tl">
                  <a:srgbClr val="000000">
                    <a:alpha val="43137"/>
                  </a:srgbClr>
                </a:outerShdw>
              </a:effectLst>
            </a:endParaRPr>
          </a:p>
        </p:txBody>
      </p:sp>
      <p:cxnSp>
        <p:nvCxnSpPr>
          <p:cNvPr id="10" name="Straight Arrow Connector 9">
            <a:extLst>
              <a:ext uri="{FF2B5EF4-FFF2-40B4-BE49-F238E27FC236}">
                <a16:creationId xmlns:a16="http://schemas.microsoft.com/office/drawing/2014/main" id="{7CBA4BAB-5AB2-1435-21A6-E07DED1837FA}"/>
              </a:ext>
            </a:extLst>
          </p:cNvPr>
          <p:cNvCxnSpPr>
            <a:cxnSpLocks/>
            <a:stCxn id="28" idx="0"/>
          </p:cNvCxnSpPr>
          <p:nvPr/>
        </p:nvCxnSpPr>
        <p:spPr>
          <a:xfrm>
            <a:off x="3106010" y="4712995"/>
            <a:ext cx="0" cy="469174"/>
          </a:xfrm>
          <a:prstGeom prst="straightConnector1">
            <a:avLst/>
          </a:prstGeom>
          <a:ln w="38100">
            <a:solidFill>
              <a:schemeClr val="tx1">
                <a:lumMod val="95000"/>
                <a:lumOff val="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8FD12D0-3D26-F2E5-B255-734AC4E05C5E}"/>
              </a:ext>
            </a:extLst>
          </p:cNvPr>
          <p:cNvCxnSpPr>
            <a:cxnSpLocks/>
            <a:stCxn id="30" idx="0"/>
          </p:cNvCxnSpPr>
          <p:nvPr/>
        </p:nvCxnSpPr>
        <p:spPr>
          <a:xfrm>
            <a:off x="4443320" y="4712995"/>
            <a:ext cx="0" cy="468899"/>
          </a:xfrm>
          <a:prstGeom prst="straightConnector1">
            <a:avLst/>
          </a:prstGeom>
          <a:ln w="38100">
            <a:solidFill>
              <a:schemeClr val="tx1">
                <a:lumMod val="95000"/>
                <a:lumOff val="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670434F-E310-746B-D01F-86A65FF969B1}"/>
              </a:ext>
            </a:extLst>
          </p:cNvPr>
          <p:cNvCxnSpPr>
            <a:cxnSpLocks/>
            <a:stCxn id="31" idx="0"/>
          </p:cNvCxnSpPr>
          <p:nvPr/>
        </p:nvCxnSpPr>
        <p:spPr>
          <a:xfrm flipH="1">
            <a:off x="5096466" y="4712995"/>
            <a:ext cx="2174" cy="468899"/>
          </a:xfrm>
          <a:prstGeom prst="straightConnector1">
            <a:avLst/>
          </a:prstGeom>
          <a:ln w="38100">
            <a:solidFill>
              <a:schemeClr val="tx1">
                <a:lumMod val="95000"/>
                <a:lumOff val="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A45D939A-A038-10F9-72FF-0AE73214755B}"/>
              </a:ext>
            </a:extLst>
          </p:cNvPr>
          <p:cNvGrpSpPr/>
          <p:nvPr/>
        </p:nvGrpSpPr>
        <p:grpSpPr>
          <a:xfrm>
            <a:off x="2801210" y="4712995"/>
            <a:ext cx="5825490" cy="1066800"/>
            <a:chOff x="2209800" y="4800600"/>
            <a:chExt cx="5825490" cy="1066800"/>
          </a:xfrm>
        </p:grpSpPr>
        <p:sp>
          <p:nvSpPr>
            <p:cNvPr id="28" name="Rounded Rectangle 27">
              <a:extLst>
                <a:ext uri="{FF2B5EF4-FFF2-40B4-BE49-F238E27FC236}">
                  <a16:creationId xmlns:a16="http://schemas.microsoft.com/office/drawing/2014/main" id="{7038D3B7-71C1-F645-FC19-A300D4F7855C}"/>
                </a:ext>
              </a:extLst>
            </p:cNvPr>
            <p:cNvSpPr/>
            <p:nvPr/>
          </p:nvSpPr>
          <p:spPr>
            <a:xfrm>
              <a:off x="2209800" y="4800600"/>
              <a:ext cx="609600" cy="1066800"/>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29" name="Rounded Rectangle 28">
              <a:extLst>
                <a:ext uri="{FF2B5EF4-FFF2-40B4-BE49-F238E27FC236}">
                  <a16:creationId xmlns:a16="http://schemas.microsoft.com/office/drawing/2014/main" id="{6BE6FA71-AEA2-6C81-4977-2C960671C0FA}"/>
                </a:ext>
              </a:extLst>
            </p:cNvPr>
            <p:cNvSpPr/>
            <p:nvPr/>
          </p:nvSpPr>
          <p:spPr>
            <a:xfrm>
              <a:off x="2872740" y="4800600"/>
              <a:ext cx="609600" cy="1066800"/>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30" name="Rounded Rectangle 29">
              <a:extLst>
                <a:ext uri="{FF2B5EF4-FFF2-40B4-BE49-F238E27FC236}">
                  <a16:creationId xmlns:a16="http://schemas.microsoft.com/office/drawing/2014/main" id="{48CC2D43-83C0-3D35-5728-A6B81EAE8207}"/>
                </a:ext>
              </a:extLst>
            </p:cNvPr>
            <p:cNvSpPr/>
            <p:nvPr/>
          </p:nvSpPr>
          <p:spPr>
            <a:xfrm>
              <a:off x="3547110" y="4800600"/>
              <a:ext cx="609600" cy="1066800"/>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31" name="Rounded Rectangle 30">
              <a:extLst>
                <a:ext uri="{FF2B5EF4-FFF2-40B4-BE49-F238E27FC236}">
                  <a16:creationId xmlns:a16="http://schemas.microsoft.com/office/drawing/2014/main" id="{92CC56CB-B5E5-05C1-FC3D-21BCBC22DEE8}"/>
                </a:ext>
              </a:extLst>
            </p:cNvPr>
            <p:cNvSpPr/>
            <p:nvPr/>
          </p:nvSpPr>
          <p:spPr>
            <a:xfrm>
              <a:off x="4202430" y="4800600"/>
              <a:ext cx="609600" cy="1066800"/>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32" name="Rounded Rectangle 31">
              <a:extLst>
                <a:ext uri="{FF2B5EF4-FFF2-40B4-BE49-F238E27FC236}">
                  <a16:creationId xmlns:a16="http://schemas.microsoft.com/office/drawing/2014/main" id="{42EEA31B-351E-780D-AC88-B9518D705069}"/>
                </a:ext>
              </a:extLst>
            </p:cNvPr>
            <p:cNvSpPr/>
            <p:nvPr/>
          </p:nvSpPr>
          <p:spPr>
            <a:xfrm>
              <a:off x="5433060" y="4800600"/>
              <a:ext cx="609600" cy="1066800"/>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33" name="Rounded Rectangle 32">
              <a:extLst>
                <a:ext uri="{FF2B5EF4-FFF2-40B4-BE49-F238E27FC236}">
                  <a16:creationId xmlns:a16="http://schemas.microsoft.com/office/drawing/2014/main" id="{77BE6559-4D10-FEBE-BF7C-81EF10E948B1}"/>
                </a:ext>
              </a:extLst>
            </p:cNvPr>
            <p:cNvSpPr/>
            <p:nvPr/>
          </p:nvSpPr>
          <p:spPr>
            <a:xfrm>
              <a:off x="6096000" y="4800600"/>
              <a:ext cx="609600" cy="1066800"/>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34" name="Rounded Rectangle 33">
              <a:extLst>
                <a:ext uri="{FF2B5EF4-FFF2-40B4-BE49-F238E27FC236}">
                  <a16:creationId xmlns:a16="http://schemas.microsoft.com/office/drawing/2014/main" id="{FFF649B0-B096-9BA1-71E9-D26575BB4B4D}"/>
                </a:ext>
              </a:extLst>
            </p:cNvPr>
            <p:cNvSpPr/>
            <p:nvPr/>
          </p:nvSpPr>
          <p:spPr>
            <a:xfrm>
              <a:off x="6770370" y="4800600"/>
              <a:ext cx="609600" cy="1066800"/>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49" name="Rounded Rectangle 48">
              <a:extLst>
                <a:ext uri="{FF2B5EF4-FFF2-40B4-BE49-F238E27FC236}">
                  <a16:creationId xmlns:a16="http://schemas.microsoft.com/office/drawing/2014/main" id="{49921DA4-FA59-8B71-55EA-F7A9C71A2A1C}"/>
                </a:ext>
              </a:extLst>
            </p:cNvPr>
            <p:cNvSpPr/>
            <p:nvPr/>
          </p:nvSpPr>
          <p:spPr>
            <a:xfrm>
              <a:off x="7425690" y="4800600"/>
              <a:ext cx="609600" cy="1066800"/>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grpSp>
      <p:grpSp>
        <p:nvGrpSpPr>
          <p:cNvPr id="139" name="Group 138">
            <a:extLst>
              <a:ext uri="{FF2B5EF4-FFF2-40B4-BE49-F238E27FC236}">
                <a16:creationId xmlns:a16="http://schemas.microsoft.com/office/drawing/2014/main" id="{46B77A03-9E86-00EC-342F-5DDDFD05AE27}"/>
              </a:ext>
            </a:extLst>
          </p:cNvPr>
          <p:cNvGrpSpPr/>
          <p:nvPr/>
        </p:nvGrpSpPr>
        <p:grpSpPr>
          <a:xfrm>
            <a:off x="2801210" y="4777156"/>
            <a:ext cx="5825490" cy="441899"/>
            <a:chOff x="2801210" y="3044383"/>
            <a:chExt cx="5825490" cy="441899"/>
          </a:xfrm>
        </p:grpSpPr>
        <p:sp>
          <p:nvSpPr>
            <p:cNvPr id="110" name="Rounded Rectangle 109">
              <a:extLst>
                <a:ext uri="{FF2B5EF4-FFF2-40B4-BE49-F238E27FC236}">
                  <a16:creationId xmlns:a16="http://schemas.microsoft.com/office/drawing/2014/main" id="{E66A0BA9-F235-EAFB-29CB-32CB216F4752}"/>
                </a:ext>
              </a:extLst>
            </p:cNvPr>
            <p:cNvSpPr/>
            <p:nvPr/>
          </p:nvSpPr>
          <p:spPr>
            <a:xfrm>
              <a:off x="2801210" y="3044658"/>
              <a:ext cx="609600" cy="441624"/>
            </a:xfrm>
            <a:prstGeom prst="roundRect">
              <a:avLst>
                <a:gd name="adj" fmla="val 37268"/>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B8</a:t>
              </a:r>
            </a:p>
          </p:txBody>
        </p:sp>
        <p:sp>
          <p:nvSpPr>
            <p:cNvPr id="112" name="Rounded Rectangle 111">
              <a:extLst>
                <a:ext uri="{FF2B5EF4-FFF2-40B4-BE49-F238E27FC236}">
                  <a16:creationId xmlns:a16="http://schemas.microsoft.com/office/drawing/2014/main" id="{FD58F5F3-9C51-19E1-E458-CBFDF7EB867C}"/>
                </a:ext>
              </a:extLst>
            </p:cNvPr>
            <p:cNvSpPr/>
            <p:nvPr/>
          </p:nvSpPr>
          <p:spPr>
            <a:xfrm>
              <a:off x="3463178" y="3044383"/>
              <a:ext cx="609600" cy="441624"/>
            </a:xfrm>
            <a:prstGeom prst="roundRect">
              <a:avLst>
                <a:gd name="adj" fmla="val 37268"/>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B9</a:t>
              </a:r>
            </a:p>
          </p:txBody>
        </p:sp>
        <p:sp>
          <p:nvSpPr>
            <p:cNvPr id="113" name="Rounded Rectangle 112">
              <a:extLst>
                <a:ext uri="{FF2B5EF4-FFF2-40B4-BE49-F238E27FC236}">
                  <a16:creationId xmlns:a16="http://schemas.microsoft.com/office/drawing/2014/main" id="{B1C1E255-5032-B1BC-0927-543F92C43B90}"/>
                </a:ext>
              </a:extLst>
            </p:cNvPr>
            <p:cNvSpPr/>
            <p:nvPr/>
          </p:nvSpPr>
          <p:spPr>
            <a:xfrm>
              <a:off x="4138520" y="3044383"/>
              <a:ext cx="609600" cy="441624"/>
            </a:xfrm>
            <a:prstGeom prst="roundRect">
              <a:avLst>
                <a:gd name="adj" fmla="val 37268"/>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B10</a:t>
              </a:r>
            </a:p>
          </p:txBody>
        </p:sp>
        <p:sp>
          <p:nvSpPr>
            <p:cNvPr id="116" name="Rounded Rectangle 115">
              <a:extLst>
                <a:ext uri="{FF2B5EF4-FFF2-40B4-BE49-F238E27FC236}">
                  <a16:creationId xmlns:a16="http://schemas.microsoft.com/office/drawing/2014/main" id="{F557D75A-C823-1D83-4AE9-60B9B47E2671}"/>
                </a:ext>
              </a:extLst>
            </p:cNvPr>
            <p:cNvSpPr/>
            <p:nvPr/>
          </p:nvSpPr>
          <p:spPr>
            <a:xfrm>
              <a:off x="4791666" y="3044383"/>
              <a:ext cx="609600" cy="441624"/>
            </a:xfrm>
            <a:prstGeom prst="roundRect">
              <a:avLst>
                <a:gd name="adj" fmla="val 37268"/>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B11</a:t>
              </a:r>
            </a:p>
          </p:txBody>
        </p:sp>
        <p:sp>
          <p:nvSpPr>
            <p:cNvPr id="118" name="Rounded Rectangle 117">
              <a:extLst>
                <a:ext uri="{FF2B5EF4-FFF2-40B4-BE49-F238E27FC236}">
                  <a16:creationId xmlns:a16="http://schemas.microsoft.com/office/drawing/2014/main" id="{FB83E4C9-84D0-EB67-5593-C6C57C38FFA9}"/>
                </a:ext>
              </a:extLst>
            </p:cNvPr>
            <p:cNvSpPr/>
            <p:nvPr/>
          </p:nvSpPr>
          <p:spPr>
            <a:xfrm>
              <a:off x="6026644" y="3044658"/>
              <a:ext cx="609600" cy="441624"/>
            </a:xfrm>
            <a:prstGeom prst="roundRect">
              <a:avLst>
                <a:gd name="adj" fmla="val 37268"/>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B12</a:t>
              </a:r>
            </a:p>
          </p:txBody>
        </p:sp>
        <p:sp>
          <p:nvSpPr>
            <p:cNvPr id="119" name="Rounded Rectangle 118">
              <a:extLst>
                <a:ext uri="{FF2B5EF4-FFF2-40B4-BE49-F238E27FC236}">
                  <a16:creationId xmlns:a16="http://schemas.microsoft.com/office/drawing/2014/main" id="{39DD8B6C-C8B2-9E7D-21FD-9830F20C41CE}"/>
                </a:ext>
              </a:extLst>
            </p:cNvPr>
            <p:cNvSpPr/>
            <p:nvPr/>
          </p:nvSpPr>
          <p:spPr>
            <a:xfrm>
              <a:off x="6688612" y="3044383"/>
              <a:ext cx="609600" cy="441624"/>
            </a:xfrm>
            <a:prstGeom prst="roundRect">
              <a:avLst>
                <a:gd name="adj" fmla="val 37268"/>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B13</a:t>
              </a:r>
            </a:p>
          </p:txBody>
        </p:sp>
        <p:sp>
          <p:nvSpPr>
            <p:cNvPr id="120" name="Rounded Rectangle 119">
              <a:extLst>
                <a:ext uri="{FF2B5EF4-FFF2-40B4-BE49-F238E27FC236}">
                  <a16:creationId xmlns:a16="http://schemas.microsoft.com/office/drawing/2014/main" id="{0D6B1847-5DC2-652D-D42D-7214EFAE80A6}"/>
                </a:ext>
              </a:extLst>
            </p:cNvPr>
            <p:cNvSpPr/>
            <p:nvPr/>
          </p:nvSpPr>
          <p:spPr>
            <a:xfrm>
              <a:off x="7363954" y="3044383"/>
              <a:ext cx="609600" cy="441624"/>
            </a:xfrm>
            <a:prstGeom prst="roundRect">
              <a:avLst>
                <a:gd name="adj" fmla="val 37268"/>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B14</a:t>
              </a:r>
            </a:p>
          </p:txBody>
        </p:sp>
        <p:sp>
          <p:nvSpPr>
            <p:cNvPr id="121" name="Rounded Rectangle 120">
              <a:extLst>
                <a:ext uri="{FF2B5EF4-FFF2-40B4-BE49-F238E27FC236}">
                  <a16:creationId xmlns:a16="http://schemas.microsoft.com/office/drawing/2014/main" id="{6CBE67B5-A4E9-51C7-48BD-1E25B629B878}"/>
                </a:ext>
              </a:extLst>
            </p:cNvPr>
            <p:cNvSpPr/>
            <p:nvPr/>
          </p:nvSpPr>
          <p:spPr>
            <a:xfrm>
              <a:off x="8017100" y="3044383"/>
              <a:ext cx="609600" cy="441624"/>
            </a:xfrm>
            <a:prstGeom prst="roundRect">
              <a:avLst>
                <a:gd name="adj" fmla="val 37268"/>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B15</a:t>
              </a:r>
            </a:p>
          </p:txBody>
        </p:sp>
      </p:grpSp>
      <p:cxnSp>
        <p:nvCxnSpPr>
          <p:cNvPr id="13" name="Straight Arrow Connector 12">
            <a:extLst>
              <a:ext uri="{FF2B5EF4-FFF2-40B4-BE49-F238E27FC236}">
                <a16:creationId xmlns:a16="http://schemas.microsoft.com/office/drawing/2014/main" id="{3C2F4D95-0406-EF1F-4CCD-9796E1A29BF0}"/>
              </a:ext>
            </a:extLst>
          </p:cNvPr>
          <p:cNvCxnSpPr>
            <a:cxnSpLocks/>
          </p:cNvCxnSpPr>
          <p:nvPr/>
        </p:nvCxnSpPr>
        <p:spPr>
          <a:xfrm flipV="1">
            <a:off x="3106010" y="4117953"/>
            <a:ext cx="0" cy="595042"/>
          </a:xfrm>
          <a:prstGeom prst="straightConnector1">
            <a:avLst/>
          </a:prstGeom>
          <a:ln w="38100">
            <a:solidFill>
              <a:schemeClr val="tx1">
                <a:lumMod val="95000"/>
                <a:lumOff val="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A747447-5C99-06FF-6B7F-9CAA006DAC6B}"/>
              </a:ext>
            </a:extLst>
          </p:cNvPr>
          <p:cNvCxnSpPr>
            <a:cxnSpLocks/>
          </p:cNvCxnSpPr>
          <p:nvPr/>
        </p:nvCxnSpPr>
        <p:spPr>
          <a:xfrm flipV="1">
            <a:off x="3768950" y="4117953"/>
            <a:ext cx="0" cy="595042"/>
          </a:xfrm>
          <a:prstGeom prst="straightConnector1">
            <a:avLst/>
          </a:prstGeom>
          <a:ln w="38100">
            <a:solidFill>
              <a:schemeClr val="tx1">
                <a:lumMod val="95000"/>
                <a:lumOff val="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0C64A59-4047-D81F-4F9E-1CD6116B4DD2}"/>
              </a:ext>
            </a:extLst>
          </p:cNvPr>
          <p:cNvCxnSpPr>
            <a:cxnSpLocks/>
          </p:cNvCxnSpPr>
          <p:nvPr/>
        </p:nvCxnSpPr>
        <p:spPr>
          <a:xfrm flipV="1">
            <a:off x="4443320" y="4117953"/>
            <a:ext cx="0" cy="595042"/>
          </a:xfrm>
          <a:prstGeom prst="straightConnector1">
            <a:avLst/>
          </a:prstGeom>
          <a:ln w="38100">
            <a:solidFill>
              <a:schemeClr val="tx1">
                <a:lumMod val="95000"/>
                <a:lumOff val="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6C953A9-6BFA-7306-AB3A-6072D09A9D5E}"/>
              </a:ext>
            </a:extLst>
          </p:cNvPr>
          <p:cNvCxnSpPr>
            <a:cxnSpLocks/>
          </p:cNvCxnSpPr>
          <p:nvPr/>
        </p:nvCxnSpPr>
        <p:spPr>
          <a:xfrm flipV="1">
            <a:off x="5098640" y="4117953"/>
            <a:ext cx="0" cy="595042"/>
          </a:xfrm>
          <a:prstGeom prst="straightConnector1">
            <a:avLst/>
          </a:prstGeom>
          <a:ln w="38100">
            <a:solidFill>
              <a:schemeClr val="tx1">
                <a:lumMod val="95000"/>
                <a:lumOff val="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1A9ECF6-7C27-7184-C392-6402AA8DC5DC}"/>
              </a:ext>
            </a:extLst>
          </p:cNvPr>
          <p:cNvCxnSpPr>
            <a:cxnSpLocks/>
          </p:cNvCxnSpPr>
          <p:nvPr/>
        </p:nvCxnSpPr>
        <p:spPr>
          <a:xfrm flipH="1" flipV="1">
            <a:off x="6329270" y="4117953"/>
            <a:ext cx="2174" cy="595042"/>
          </a:xfrm>
          <a:prstGeom prst="straightConnector1">
            <a:avLst/>
          </a:prstGeom>
          <a:ln w="38100">
            <a:solidFill>
              <a:schemeClr val="tx1">
                <a:lumMod val="95000"/>
                <a:lumOff val="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F0D207A-A4D8-4B69-25EE-7CA7AA8682D8}"/>
              </a:ext>
            </a:extLst>
          </p:cNvPr>
          <p:cNvCxnSpPr>
            <a:cxnSpLocks/>
          </p:cNvCxnSpPr>
          <p:nvPr/>
        </p:nvCxnSpPr>
        <p:spPr>
          <a:xfrm flipV="1">
            <a:off x="6994384" y="4117953"/>
            <a:ext cx="0" cy="595042"/>
          </a:xfrm>
          <a:prstGeom prst="straightConnector1">
            <a:avLst/>
          </a:prstGeom>
          <a:ln w="38100">
            <a:solidFill>
              <a:schemeClr val="tx1">
                <a:lumMod val="95000"/>
                <a:lumOff val="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7FEB37E-23A0-87D4-298D-A1D525FB7951}"/>
              </a:ext>
            </a:extLst>
          </p:cNvPr>
          <p:cNvCxnSpPr>
            <a:cxnSpLocks/>
          </p:cNvCxnSpPr>
          <p:nvPr/>
        </p:nvCxnSpPr>
        <p:spPr>
          <a:xfrm flipV="1">
            <a:off x="7668754" y="4117953"/>
            <a:ext cx="0" cy="595042"/>
          </a:xfrm>
          <a:prstGeom prst="straightConnector1">
            <a:avLst/>
          </a:prstGeom>
          <a:ln w="38100">
            <a:solidFill>
              <a:schemeClr val="tx1">
                <a:lumMod val="95000"/>
                <a:lumOff val="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9A18022-0D0A-B711-3FA8-C350CF08015F}"/>
              </a:ext>
            </a:extLst>
          </p:cNvPr>
          <p:cNvCxnSpPr>
            <a:cxnSpLocks/>
          </p:cNvCxnSpPr>
          <p:nvPr/>
        </p:nvCxnSpPr>
        <p:spPr>
          <a:xfrm flipV="1">
            <a:off x="8324074" y="4117953"/>
            <a:ext cx="0" cy="595042"/>
          </a:xfrm>
          <a:prstGeom prst="straightConnector1">
            <a:avLst/>
          </a:prstGeom>
          <a:ln w="38100">
            <a:solidFill>
              <a:schemeClr val="tx1">
                <a:lumMod val="95000"/>
                <a:lumOff val="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358B0978-B45E-27E6-E16B-2CC68050A33C}"/>
              </a:ext>
            </a:extLst>
          </p:cNvPr>
          <p:cNvGrpSpPr/>
          <p:nvPr/>
        </p:nvGrpSpPr>
        <p:grpSpPr>
          <a:xfrm>
            <a:off x="2793492" y="3568884"/>
            <a:ext cx="5825490" cy="441899"/>
            <a:chOff x="2801210" y="3626870"/>
            <a:chExt cx="5825490" cy="441899"/>
          </a:xfrm>
        </p:grpSpPr>
        <p:sp>
          <p:nvSpPr>
            <p:cNvPr id="3" name="Rounded Rectangle 2">
              <a:extLst>
                <a:ext uri="{FF2B5EF4-FFF2-40B4-BE49-F238E27FC236}">
                  <a16:creationId xmlns:a16="http://schemas.microsoft.com/office/drawing/2014/main" id="{859CD22D-4F3E-3704-6225-A98633F94522}"/>
                </a:ext>
              </a:extLst>
            </p:cNvPr>
            <p:cNvSpPr/>
            <p:nvPr/>
          </p:nvSpPr>
          <p:spPr>
            <a:xfrm>
              <a:off x="2801210" y="3627145"/>
              <a:ext cx="609600" cy="441624"/>
            </a:xfrm>
            <a:prstGeom prst="roundRect">
              <a:avLst>
                <a:gd name="adj" fmla="val 37268"/>
              </a:avLst>
            </a:prstGeom>
            <a:solidFill>
              <a:schemeClr val="accent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B0</a:t>
              </a:r>
            </a:p>
          </p:txBody>
        </p:sp>
        <p:sp>
          <p:nvSpPr>
            <p:cNvPr id="4" name="Rounded Rectangle 3">
              <a:extLst>
                <a:ext uri="{FF2B5EF4-FFF2-40B4-BE49-F238E27FC236}">
                  <a16:creationId xmlns:a16="http://schemas.microsoft.com/office/drawing/2014/main" id="{9AFA3B2C-E21A-EE8B-6EA2-4E75CB151C55}"/>
                </a:ext>
              </a:extLst>
            </p:cNvPr>
            <p:cNvSpPr/>
            <p:nvPr/>
          </p:nvSpPr>
          <p:spPr>
            <a:xfrm>
              <a:off x="3463178" y="3626870"/>
              <a:ext cx="609600" cy="441624"/>
            </a:xfrm>
            <a:prstGeom prst="roundRect">
              <a:avLst>
                <a:gd name="adj" fmla="val 37268"/>
              </a:avLst>
            </a:prstGeom>
            <a:solidFill>
              <a:schemeClr val="accent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B1</a:t>
              </a:r>
            </a:p>
          </p:txBody>
        </p:sp>
        <p:sp>
          <p:nvSpPr>
            <p:cNvPr id="5" name="Rounded Rectangle 4">
              <a:extLst>
                <a:ext uri="{FF2B5EF4-FFF2-40B4-BE49-F238E27FC236}">
                  <a16:creationId xmlns:a16="http://schemas.microsoft.com/office/drawing/2014/main" id="{CCE3448B-31B7-1F65-56DB-D9C7D1D6157B}"/>
                </a:ext>
              </a:extLst>
            </p:cNvPr>
            <p:cNvSpPr/>
            <p:nvPr/>
          </p:nvSpPr>
          <p:spPr>
            <a:xfrm>
              <a:off x="4138520" y="3626870"/>
              <a:ext cx="609600" cy="441624"/>
            </a:xfrm>
            <a:prstGeom prst="roundRect">
              <a:avLst>
                <a:gd name="adj" fmla="val 37268"/>
              </a:avLst>
            </a:prstGeom>
            <a:solidFill>
              <a:schemeClr val="accent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B2</a:t>
              </a:r>
            </a:p>
          </p:txBody>
        </p:sp>
        <p:sp>
          <p:nvSpPr>
            <p:cNvPr id="8" name="Rounded Rectangle 7">
              <a:extLst>
                <a:ext uri="{FF2B5EF4-FFF2-40B4-BE49-F238E27FC236}">
                  <a16:creationId xmlns:a16="http://schemas.microsoft.com/office/drawing/2014/main" id="{41A8F81C-A364-0E5B-50F5-52A21EB577FD}"/>
                </a:ext>
              </a:extLst>
            </p:cNvPr>
            <p:cNvSpPr/>
            <p:nvPr/>
          </p:nvSpPr>
          <p:spPr>
            <a:xfrm>
              <a:off x="4791666" y="3626870"/>
              <a:ext cx="609600" cy="441624"/>
            </a:xfrm>
            <a:prstGeom prst="roundRect">
              <a:avLst>
                <a:gd name="adj" fmla="val 37268"/>
              </a:avLst>
            </a:prstGeom>
            <a:solidFill>
              <a:schemeClr val="accent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B3</a:t>
              </a:r>
            </a:p>
          </p:txBody>
        </p:sp>
        <p:sp>
          <p:nvSpPr>
            <p:cNvPr id="11" name="Rounded Rectangle 10">
              <a:extLst>
                <a:ext uri="{FF2B5EF4-FFF2-40B4-BE49-F238E27FC236}">
                  <a16:creationId xmlns:a16="http://schemas.microsoft.com/office/drawing/2014/main" id="{9D61CFB7-3AE0-1B42-3088-34F88E8EB4AF}"/>
                </a:ext>
              </a:extLst>
            </p:cNvPr>
            <p:cNvSpPr/>
            <p:nvPr/>
          </p:nvSpPr>
          <p:spPr>
            <a:xfrm>
              <a:off x="6026644" y="3627145"/>
              <a:ext cx="609600" cy="441624"/>
            </a:xfrm>
            <a:prstGeom prst="roundRect">
              <a:avLst>
                <a:gd name="adj" fmla="val 37268"/>
              </a:avLst>
            </a:prstGeom>
            <a:solidFill>
              <a:schemeClr val="accent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B4</a:t>
              </a:r>
            </a:p>
          </p:txBody>
        </p:sp>
        <p:sp>
          <p:nvSpPr>
            <p:cNvPr id="12" name="Rounded Rectangle 11">
              <a:extLst>
                <a:ext uri="{FF2B5EF4-FFF2-40B4-BE49-F238E27FC236}">
                  <a16:creationId xmlns:a16="http://schemas.microsoft.com/office/drawing/2014/main" id="{3A298058-A086-67EB-759A-EECFF0F5EDD0}"/>
                </a:ext>
              </a:extLst>
            </p:cNvPr>
            <p:cNvSpPr/>
            <p:nvPr/>
          </p:nvSpPr>
          <p:spPr>
            <a:xfrm>
              <a:off x="6688612" y="3626870"/>
              <a:ext cx="609600" cy="441624"/>
            </a:xfrm>
            <a:prstGeom prst="roundRect">
              <a:avLst>
                <a:gd name="adj" fmla="val 37268"/>
              </a:avLst>
            </a:prstGeom>
            <a:solidFill>
              <a:schemeClr val="accent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B5</a:t>
              </a:r>
            </a:p>
          </p:txBody>
        </p:sp>
        <p:sp>
          <p:nvSpPr>
            <p:cNvPr id="21" name="Rounded Rectangle 20">
              <a:extLst>
                <a:ext uri="{FF2B5EF4-FFF2-40B4-BE49-F238E27FC236}">
                  <a16:creationId xmlns:a16="http://schemas.microsoft.com/office/drawing/2014/main" id="{6680210F-956D-F7B9-14FD-8F72211FB30D}"/>
                </a:ext>
              </a:extLst>
            </p:cNvPr>
            <p:cNvSpPr/>
            <p:nvPr/>
          </p:nvSpPr>
          <p:spPr>
            <a:xfrm>
              <a:off x="7363954" y="3626870"/>
              <a:ext cx="609600" cy="441624"/>
            </a:xfrm>
            <a:prstGeom prst="roundRect">
              <a:avLst>
                <a:gd name="adj" fmla="val 37268"/>
              </a:avLst>
            </a:prstGeom>
            <a:solidFill>
              <a:schemeClr val="accent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B6</a:t>
              </a:r>
            </a:p>
          </p:txBody>
        </p:sp>
        <p:sp>
          <p:nvSpPr>
            <p:cNvPr id="22" name="Rounded Rectangle 21">
              <a:extLst>
                <a:ext uri="{FF2B5EF4-FFF2-40B4-BE49-F238E27FC236}">
                  <a16:creationId xmlns:a16="http://schemas.microsoft.com/office/drawing/2014/main" id="{02E8E32B-705D-C03E-47A9-730080F16F94}"/>
                </a:ext>
              </a:extLst>
            </p:cNvPr>
            <p:cNvSpPr/>
            <p:nvPr/>
          </p:nvSpPr>
          <p:spPr>
            <a:xfrm>
              <a:off x="8017100" y="3626870"/>
              <a:ext cx="609600" cy="441624"/>
            </a:xfrm>
            <a:prstGeom prst="roundRect">
              <a:avLst>
                <a:gd name="adj" fmla="val 37268"/>
              </a:avLst>
            </a:prstGeom>
            <a:solidFill>
              <a:schemeClr val="accent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B7</a:t>
              </a:r>
            </a:p>
          </p:txBody>
        </p:sp>
      </p:grpSp>
    </p:spTree>
    <p:extLst>
      <p:ext uri="{BB962C8B-B14F-4D97-AF65-F5344CB8AC3E}">
        <p14:creationId xmlns:p14="http://schemas.microsoft.com/office/powerpoint/2010/main" val="191348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105 0.01644 L -0.00105 -0.25324 " pathEditMode="relative" rAng="0" ptsTypes="AA">
                                      <p:cBhvr>
                                        <p:cTn id="6" dur="500" fill="hold"/>
                                        <p:tgtEl>
                                          <p:spTgt spid="139"/>
                                        </p:tgtEl>
                                        <p:attrNameLst>
                                          <p:attrName>ppt_x</p:attrName>
                                          <p:attrName>ppt_y</p:attrName>
                                        </p:attrNameLst>
                                      </p:cBhvr>
                                      <p:rCtr x="0" y="-134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0A976-F234-E8F6-32C4-68F42D8EEE72}"/>
            </a:ext>
          </a:extLst>
        </p:cNvPr>
        <p:cNvGrpSpPr/>
        <p:nvPr/>
      </p:nvGrpSpPr>
      <p:grpSpPr>
        <a:xfrm>
          <a:off x="0" y="0"/>
          <a:ext cx="0" cy="0"/>
          <a:chOff x="0" y="0"/>
          <a:chExt cx="0" cy="0"/>
        </a:xfrm>
      </p:grpSpPr>
      <p:sp>
        <p:nvSpPr>
          <p:cNvPr id="52" name="Title 51">
            <a:extLst>
              <a:ext uri="{FF2B5EF4-FFF2-40B4-BE49-F238E27FC236}">
                <a16:creationId xmlns:a16="http://schemas.microsoft.com/office/drawing/2014/main" id="{B6654E4F-E3AE-B728-0E21-1FBC63FE45FE}"/>
              </a:ext>
            </a:extLst>
          </p:cNvPr>
          <p:cNvSpPr>
            <a:spLocks noGrp="1"/>
          </p:cNvSpPr>
          <p:nvPr>
            <p:ph type="title"/>
          </p:nvPr>
        </p:nvSpPr>
        <p:spPr/>
        <p:txBody>
          <a:bodyPr/>
          <a:lstStyle/>
          <a:p>
            <a:r>
              <a:rPr lang="en-CH" dirty="0"/>
              <a:t>DRAM Data Transfer (I)</a:t>
            </a:r>
          </a:p>
        </p:txBody>
      </p:sp>
      <p:sp>
        <p:nvSpPr>
          <p:cNvPr id="53" name="Content Placeholder 52">
            <a:extLst>
              <a:ext uri="{FF2B5EF4-FFF2-40B4-BE49-F238E27FC236}">
                <a16:creationId xmlns:a16="http://schemas.microsoft.com/office/drawing/2014/main" id="{3E537D00-81A3-F0CA-0898-21EA1B52DEF7}"/>
              </a:ext>
            </a:extLst>
          </p:cNvPr>
          <p:cNvSpPr>
            <a:spLocks noGrp="1"/>
          </p:cNvSpPr>
          <p:nvPr>
            <p:ph idx="1"/>
          </p:nvPr>
        </p:nvSpPr>
        <p:spPr>
          <a:xfrm>
            <a:off x="75991" y="975034"/>
            <a:ext cx="8987622" cy="855167"/>
          </a:xfrm>
        </p:spPr>
        <p:txBody>
          <a:bodyPr/>
          <a:lstStyle/>
          <a:p>
            <a:r>
              <a:rPr lang="en-CH" sz="2400" dirty="0"/>
              <a:t>DRAM data transfer happens in </a:t>
            </a:r>
            <a:r>
              <a:rPr lang="en-CH" sz="2400" dirty="0">
                <a:solidFill>
                  <a:schemeClr val="accent1">
                    <a:lumMod val="75000"/>
                  </a:schemeClr>
                </a:solidFill>
              </a:rPr>
              <a:t>cache block granularity</a:t>
            </a:r>
          </a:p>
          <a:p>
            <a:r>
              <a:rPr lang="en-CH" sz="2400" dirty="0"/>
              <a:t>Using </a:t>
            </a:r>
            <a:r>
              <a:rPr lang="en-CH" sz="2400" dirty="0">
                <a:solidFill>
                  <a:schemeClr val="accent6">
                    <a:lumMod val="75000"/>
                  </a:schemeClr>
                </a:solidFill>
              </a:rPr>
              <a:t>data transfer bursts </a:t>
            </a:r>
            <a:r>
              <a:rPr lang="en-CH" sz="2400" dirty="0"/>
              <a:t>(or </a:t>
            </a:r>
            <a:r>
              <a:rPr lang="en-CH" sz="2400" dirty="0">
                <a:solidFill>
                  <a:schemeClr val="accent6">
                    <a:lumMod val="75000"/>
                  </a:schemeClr>
                </a:solidFill>
              </a:rPr>
              <a:t>bursts</a:t>
            </a:r>
            <a:r>
              <a:rPr lang="en-CH" sz="2400" dirty="0"/>
              <a:t>)</a:t>
            </a:r>
          </a:p>
        </p:txBody>
      </p:sp>
      <p:sp>
        <p:nvSpPr>
          <p:cNvPr id="48" name="TextBox 47">
            <a:extLst>
              <a:ext uri="{FF2B5EF4-FFF2-40B4-BE49-F238E27FC236}">
                <a16:creationId xmlns:a16="http://schemas.microsoft.com/office/drawing/2014/main" id="{AB8C7902-61D8-7534-0D8F-03ECE17448B2}"/>
              </a:ext>
            </a:extLst>
          </p:cNvPr>
          <p:cNvSpPr txBox="1"/>
          <p:nvPr/>
        </p:nvSpPr>
        <p:spPr>
          <a:xfrm>
            <a:off x="3195719" y="6477568"/>
            <a:ext cx="2904962" cy="369332"/>
          </a:xfrm>
          <a:prstGeom prst="rect">
            <a:avLst/>
          </a:prstGeom>
          <a:noFill/>
        </p:spPr>
        <p:txBody>
          <a:bodyPr wrap="none" rtlCol="0">
            <a:spAutoFit/>
          </a:bodyPr>
          <a:lstStyle/>
          <a:p>
            <a:pPr algn="l"/>
            <a:r>
              <a:rPr lang="en-CH" dirty="0">
                <a:solidFill>
                  <a:srgbClr val="7030A0"/>
                </a:solidFill>
                <a:latin typeface="Verdana" panose="020B0604030504040204" pitchFamily="34" charset="0"/>
                <a:ea typeface="Verdana" panose="020B0604030504040204" pitchFamily="34" charset="0"/>
                <a:cs typeface="Verdana" panose="020B0604030504040204" pitchFamily="34" charset="0"/>
              </a:rPr>
              <a:t>[Seshadri+, MICRO’13]</a:t>
            </a:r>
          </a:p>
        </p:txBody>
      </p:sp>
      <p:sp>
        <p:nvSpPr>
          <p:cNvPr id="6" name="Oval 5">
            <a:extLst>
              <a:ext uri="{FF2B5EF4-FFF2-40B4-BE49-F238E27FC236}">
                <a16:creationId xmlns:a16="http://schemas.microsoft.com/office/drawing/2014/main" id="{7FD2A7BC-0487-723F-FFCD-29F7A08982A3}"/>
              </a:ext>
            </a:extLst>
          </p:cNvPr>
          <p:cNvSpPr/>
          <p:nvPr/>
        </p:nvSpPr>
        <p:spPr>
          <a:xfrm>
            <a:off x="848993" y="3046367"/>
            <a:ext cx="769982" cy="765266"/>
          </a:xfrm>
          <a:prstGeom prst="ellipse">
            <a:avLst/>
          </a:prstGeom>
          <a:solidFill>
            <a:schemeClr val="accent6">
              <a:lumMod val="60000"/>
              <a:lumOff val="4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3200" dirty="0">
                <a:latin typeface="Verdana" panose="020B0604030504040204" pitchFamily="34" charset="0"/>
                <a:ea typeface="Verdana" panose="020B0604030504040204" pitchFamily="34" charset="0"/>
                <a:cs typeface="Verdana" panose="020B0604030504040204" pitchFamily="34" charset="0"/>
              </a:rPr>
              <a:t>8</a:t>
            </a:r>
          </a:p>
        </p:txBody>
      </p:sp>
      <p:sp>
        <p:nvSpPr>
          <p:cNvPr id="7" name="TextBox 6">
            <a:extLst>
              <a:ext uri="{FF2B5EF4-FFF2-40B4-BE49-F238E27FC236}">
                <a16:creationId xmlns:a16="http://schemas.microsoft.com/office/drawing/2014/main" id="{C9C83B84-3356-FF9E-4B6A-773E62808D3B}"/>
              </a:ext>
            </a:extLst>
          </p:cNvPr>
          <p:cNvSpPr txBox="1"/>
          <p:nvPr/>
        </p:nvSpPr>
        <p:spPr>
          <a:xfrm>
            <a:off x="149392" y="2528272"/>
            <a:ext cx="2169184" cy="461665"/>
          </a:xfrm>
          <a:prstGeom prst="rect">
            <a:avLst/>
          </a:prstGeom>
          <a:noFill/>
        </p:spPr>
        <p:txBody>
          <a:bodyPr wrap="none" rtlCol="0">
            <a:spAutoFit/>
          </a:bodyPr>
          <a:lstStyle/>
          <a:p>
            <a:pPr algn="l"/>
            <a:r>
              <a:rPr lang="en-CH" sz="2400" dirty="0">
                <a:solidFill>
                  <a:srgbClr val="C00000"/>
                </a:solidFill>
                <a:latin typeface="Verdana" panose="020B0604030504040204" pitchFamily="34" charset="0"/>
                <a:ea typeface="Verdana" panose="020B0604030504040204" pitchFamily="34" charset="0"/>
                <a:cs typeface="Verdana" panose="020B0604030504040204" pitchFamily="34" charset="0"/>
              </a:rPr>
              <a:t>Beat counter</a:t>
            </a:r>
          </a:p>
        </p:txBody>
      </p:sp>
      <p:sp>
        <p:nvSpPr>
          <p:cNvPr id="9" name="Rounded Rectangle 8">
            <a:extLst>
              <a:ext uri="{FF2B5EF4-FFF2-40B4-BE49-F238E27FC236}">
                <a16:creationId xmlns:a16="http://schemas.microsoft.com/office/drawing/2014/main" id="{2AE4CCB4-0812-9763-ADA0-7B3B756C7F86}"/>
              </a:ext>
            </a:extLst>
          </p:cNvPr>
          <p:cNvSpPr/>
          <p:nvPr/>
        </p:nvSpPr>
        <p:spPr>
          <a:xfrm>
            <a:off x="2496410" y="4331995"/>
            <a:ext cx="6400800" cy="1524000"/>
          </a:xfrm>
          <a:prstGeom prst="roundRect">
            <a:avLst>
              <a:gd name="adj" fmla="val 7500"/>
            </a:avLst>
          </a:prstGeom>
          <a:solidFill>
            <a:schemeClr val="accent3">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accent4">
                  <a:lumMod val="75000"/>
                </a:schemeClr>
              </a:solidFill>
              <a:effectLst>
                <a:outerShdw blurRad="38100" dist="38100" dir="2700000" algn="tl">
                  <a:srgbClr val="000000">
                    <a:alpha val="43137"/>
                  </a:srgbClr>
                </a:outerShdw>
              </a:effectLst>
            </a:endParaRPr>
          </a:p>
        </p:txBody>
      </p:sp>
      <p:cxnSp>
        <p:nvCxnSpPr>
          <p:cNvPr id="10" name="Straight Arrow Connector 9">
            <a:extLst>
              <a:ext uri="{FF2B5EF4-FFF2-40B4-BE49-F238E27FC236}">
                <a16:creationId xmlns:a16="http://schemas.microsoft.com/office/drawing/2014/main" id="{3E64D732-0A3F-3FE4-8CA6-6D6B8C0258EA}"/>
              </a:ext>
            </a:extLst>
          </p:cNvPr>
          <p:cNvCxnSpPr>
            <a:cxnSpLocks/>
            <a:stCxn id="28" idx="0"/>
          </p:cNvCxnSpPr>
          <p:nvPr/>
        </p:nvCxnSpPr>
        <p:spPr>
          <a:xfrm>
            <a:off x="3106010" y="4712995"/>
            <a:ext cx="0" cy="469174"/>
          </a:xfrm>
          <a:prstGeom prst="straightConnector1">
            <a:avLst/>
          </a:prstGeom>
          <a:ln w="38100">
            <a:solidFill>
              <a:schemeClr val="tx1">
                <a:lumMod val="95000"/>
                <a:lumOff val="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082C9E1-AFA1-D68C-C194-218A1F3E2C88}"/>
              </a:ext>
            </a:extLst>
          </p:cNvPr>
          <p:cNvCxnSpPr>
            <a:cxnSpLocks/>
            <a:stCxn id="30" idx="0"/>
          </p:cNvCxnSpPr>
          <p:nvPr/>
        </p:nvCxnSpPr>
        <p:spPr>
          <a:xfrm>
            <a:off x="4443320" y="4712995"/>
            <a:ext cx="0" cy="468899"/>
          </a:xfrm>
          <a:prstGeom prst="straightConnector1">
            <a:avLst/>
          </a:prstGeom>
          <a:ln w="38100">
            <a:solidFill>
              <a:schemeClr val="tx1">
                <a:lumMod val="95000"/>
                <a:lumOff val="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D9C1FB1-A7C5-5AAD-640E-94BD6C1DCE19}"/>
              </a:ext>
            </a:extLst>
          </p:cNvPr>
          <p:cNvCxnSpPr>
            <a:cxnSpLocks/>
            <a:stCxn id="31" idx="0"/>
          </p:cNvCxnSpPr>
          <p:nvPr/>
        </p:nvCxnSpPr>
        <p:spPr>
          <a:xfrm flipH="1">
            <a:off x="5096466" y="4712995"/>
            <a:ext cx="2174" cy="468899"/>
          </a:xfrm>
          <a:prstGeom prst="straightConnector1">
            <a:avLst/>
          </a:prstGeom>
          <a:ln w="38100">
            <a:solidFill>
              <a:schemeClr val="tx1">
                <a:lumMod val="95000"/>
                <a:lumOff val="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4A28AACB-E3A6-0200-FDEB-34B98C9726A4}"/>
              </a:ext>
            </a:extLst>
          </p:cNvPr>
          <p:cNvGrpSpPr/>
          <p:nvPr/>
        </p:nvGrpSpPr>
        <p:grpSpPr>
          <a:xfrm>
            <a:off x="2801210" y="4712995"/>
            <a:ext cx="5825490" cy="1066800"/>
            <a:chOff x="2209800" y="4800600"/>
            <a:chExt cx="5825490" cy="1066800"/>
          </a:xfrm>
        </p:grpSpPr>
        <p:sp>
          <p:nvSpPr>
            <p:cNvPr id="28" name="Rounded Rectangle 27">
              <a:extLst>
                <a:ext uri="{FF2B5EF4-FFF2-40B4-BE49-F238E27FC236}">
                  <a16:creationId xmlns:a16="http://schemas.microsoft.com/office/drawing/2014/main" id="{0CC46CA9-8179-1F84-F30E-AF17984F4856}"/>
                </a:ext>
              </a:extLst>
            </p:cNvPr>
            <p:cNvSpPr/>
            <p:nvPr/>
          </p:nvSpPr>
          <p:spPr>
            <a:xfrm>
              <a:off x="2209800" y="4800600"/>
              <a:ext cx="609600" cy="1066800"/>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29" name="Rounded Rectangle 28">
              <a:extLst>
                <a:ext uri="{FF2B5EF4-FFF2-40B4-BE49-F238E27FC236}">
                  <a16:creationId xmlns:a16="http://schemas.microsoft.com/office/drawing/2014/main" id="{39230020-E121-E0DB-E253-F8EFF7A267B1}"/>
                </a:ext>
              </a:extLst>
            </p:cNvPr>
            <p:cNvSpPr/>
            <p:nvPr/>
          </p:nvSpPr>
          <p:spPr>
            <a:xfrm>
              <a:off x="2872740" y="4800600"/>
              <a:ext cx="609600" cy="1066800"/>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30" name="Rounded Rectangle 29">
              <a:extLst>
                <a:ext uri="{FF2B5EF4-FFF2-40B4-BE49-F238E27FC236}">
                  <a16:creationId xmlns:a16="http://schemas.microsoft.com/office/drawing/2014/main" id="{4160BCD6-5E9E-0F34-D43B-36EAC7CBCDF4}"/>
                </a:ext>
              </a:extLst>
            </p:cNvPr>
            <p:cNvSpPr/>
            <p:nvPr/>
          </p:nvSpPr>
          <p:spPr>
            <a:xfrm>
              <a:off x="3547110" y="4800600"/>
              <a:ext cx="609600" cy="1066800"/>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31" name="Rounded Rectangle 30">
              <a:extLst>
                <a:ext uri="{FF2B5EF4-FFF2-40B4-BE49-F238E27FC236}">
                  <a16:creationId xmlns:a16="http://schemas.microsoft.com/office/drawing/2014/main" id="{C111CB9E-8894-B98B-250E-BC99C1BCACD3}"/>
                </a:ext>
              </a:extLst>
            </p:cNvPr>
            <p:cNvSpPr/>
            <p:nvPr/>
          </p:nvSpPr>
          <p:spPr>
            <a:xfrm>
              <a:off x="4202430" y="4800600"/>
              <a:ext cx="609600" cy="1066800"/>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32" name="Rounded Rectangle 31">
              <a:extLst>
                <a:ext uri="{FF2B5EF4-FFF2-40B4-BE49-F238E27FC236}">
                  <a16:creationId xmlns:a16="http://schemas.microsoft.com/office/drawing/2014/main" id="{576D2ECB-A6A9-3F17-26DF-C56889229F43}"/>
                </a:ext>
              </a:extLst>
            </p:cNvPr>
            <p:cNvSpPr/>
            <p:nvPr/>
          </p:nvSpPr>
          <p:spPr>
            <a:xfrm>
              <a:off x="5433060" y="4800600"/>
              <a:ext cx="609600" cy="1066800"/>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33" name="Rounded Rectangle 32">
              <a:extLst>
                <a:ext uri="{FF2B5EF4-FFF2-40B4-BE49-F238E27FC236}">
                  <a16:creationId xmlns:a16="http://schemas.microsoft.com/office/drawing/2014/main" id="{6441A3B5-96F4-921E-67B7-17BAB6C53D28}"/>
                </a:ext>
              </a:extLst>
            </p:cNvPr>
            <p:cNvSpPr/>
            <p:nvPr/>
          </p:nvSpPr>
          <p:spPr>
            <a:xfrm>
              <a:off x="6096000" y="4800600"/>
              <a:ext cx="609600" cy="1066800"/>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34" name="Rounded Rectangle 33">
              <a:extLst>
                <a:ext uri="{FF2B5EF4-FFF2-40B4-BE49-F238E27FC236}">
                  <a16:creationId xmlns:a16="http://schemas.microsoft.com/office/drawing/2014/main" id="{D9EF8C36-F348-9792-C9ED-A323F5A79AA9}"/>
                </a:ext>
              </a:extLst>
            </p:cNvPr>
            <p:cNvSpPr/>
            <p:nvPr/>
          </p:nvSpPr>
          <p:spPr>
            <a:xfrm>
              <a:off x="6770370" y="4800600"/>
              <a:ext cx="609600" cy="1066800"/>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49" name="Rounded Rectangle 48">
              <a:extLst>
                <a:ext uri="{FF2B5EF4-FFF2-40B4-BE49-F238E27FC236}">
                  <a16:creationId xmlns:a16="http://schemas.microsoft.com/office/drawing/2014/main" id="{033576BC-1738-A87F-8F0B-15F0D333C629}"/>
                </a:ext>
              </a:extLst>
            </p:cNvPr>
            <p:cNvSpPr/>
            <p:nvPr/>
          </p:nvSpPr>
          <p:spPr>
            <a:xfrm>
              <a:off x="7425690" y="4800600"/>
              <a:ext cx="609600" cy="1066800"/>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grpSp>
      <p:cxnSp>
        <p:nvCxnSpPr>
          <p:cNvPr id="13" name="Straight Arrow Connector 12">
            <a:extLst>
              <a:ext uri="{FF2B5EF4-FFF2-40B4-BE49-F238E27FC236}">
                <a16:creationId xmlns:a16="http://schemas.microsoft.com/office/drawing/2014/main" id="{5C17D6D4-8A76-5D6E-E822-76BD6C0D89E9}"/>
              </a:ext>
            </a:extLst>
          </p:cNvPr>
          <p:cNvCxnSpPr>
            <a:cxnSpLocks/>
          </p:cNvCxnSpPr>
          <p:nvPr/>
        </p:nvCxnSpPr>
        <p:spPr>
          <a:xfrm flipV="1">
            <a:off x="3106010" y="4117953"/>
            <a:ext cx="0" cy="595042"/>
          </a:xfrm>
          <a:prstGeom prst="straightConnector1">
            <a:avLst/>
          </a:prstGeom>
          <a:ln w="38100">
            <a:solidFill>
              <a:schemeClr val="tx1">
                <a:lumMod val="95000"/>
                <a:lumOff val="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DBAA6F2-1FD1-01EC-4618-918D7FF1CADF}"/>
              </a:ext>
            </a:extLst>
          </p:cNvPr>
          <p:cNvCxnSpPr>
            <a:cxnSpLocks/>
          </p:cNvCxnSpPr>
          <p:nvPr/>
        </p:nvCxnSpPr>
        <p:spPr>
          <a:xfrm flipV="1">
            <a:off x="3768950" y="4117953"/>
            <a:ext cx="0" cy="595042"/>
          </a:xfrm>
          <a:prstGeom prst="straightConnector1">
            <a:avLst/>
          </a:prstGeom>
          <a:ln w="38100">
            <a:solidFill>
              <a:schemeClr val="tx1">
                <a:lumMod val="95000"/>
                <a:lumOff val="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47257B2-0B14-BDFE-AA7D-CD136E019297}"/>
              </a:ext>
            </a:extLst>
          </p:cNvPr>
          <p:cNvCxnSpPr>
            <a:cxnSpLocks/>
          </p:cNvCxnSpPr>
          <p:nvPr/>
        </p:nvCxnSpPr>
        <p:spPr>
          <a:xfrm flipV="1">
            <a:off x="4443320" y="4117953"/>
            <a:ext cx="0" cy="595042"/>
          </a:xfrm>
          <a:prstGeom prst="straightConnector1">
            <a:avLst/>
          </a:prstGeom>
          <a:ln w="38100">
            <a:solidFill>
              <a:schemeClr val="tx1">
                <a:lumMod val="95000"/>
                <a:lumOff val="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E7A5A06-8061-3ACC-F569-E1D809323B58}"/>
              </a:ext>
            </a:extLst>
          </p:cNvPr>
          <p:cNvCxnSpPr>
            <a:cxnSpLocks/>
          </p:cNvCxnSpPr>
          <p:nvPr/>
        </p:nvCxnSpPr>
        <p:spPr>
          <a:xfrm flipV="1">
            <a:off x="5098640" y="4117953"/>
            <a:ext cx="0" cy="595042"/>
          </a:xfrm>
          <a:prstGeom prst="straightConnector1">
            <a:avLst/>
          </a:prstGeom>
          <a:ln w="38100">
            <a:solidFill>
              <a:schemeClr val="tx1">
                <a:lumMod val="95000"/>
                <a:lumOff val="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26AAD47-A0C0-3082-2763-8AB32CB8A642}"/>
              </a:ext>
            </a:extLst>
          </p:cNvPr>
          <p:cNvCxnSpPr>
            <a:cxnSpLocks/>
          </p:cNvCxnSpPr>
          <p:nvPr/>
        </p:nvCxnSpPr>
        <p:spPr>
          <a:xfrm flipH="1" flipV="1">
            <a:off x="6329270" y="4117953"/>
            <a:ext cx="2174" cy="595042"/>
          </a:xfrm>
          <a:prstGeom prst="straightConnector1">
            <a:avLst/>
          </a:prstGeom>
          <a:ln w="38100">
            <a:solidFill>
              <a:schemeClr val="tx1">
                <a:lumMod val="95000"/>
                <a:lumOff val="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8A4F170-EF78-402D-2BD3-1D76F0095FC0}"/>
              </a:ext>
            </a:extLst>
          </p:cNvPr>
          <p:cNvCxnSpPr>
            <a:cxnSpLocks/>
          </p:cNvCxnSpPr>
          <p:nvPr/>
        </p:nvCxnSpPr>
        <p:spPr>
          <a:xfrm flipV="1">
            <a:off x="6994384" y="4117953"/>
            <a:ext cx="0" cy="595042"/>
          </a:xfrm>
          <a:prstGeom prst="straightConnector1">
            <a:avLst/>
          </a:prstGeom>
          <a:ln w="38100">
            <a:solidFill>
              <a:schemeClr val="tx1">
                <a:lumMod val="95000"/>
                <a:lumOff val="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DD4765E-E09A-FC7B-DF26-E713A983A7B4}"/>
              </a:ext>
            </a:extLst>
          </p:cNvPr>
          <p:cNvCxnSpPr>
            <a:cxnSpLocks/>
          </p:cNvCxnSpPr>
          <p:nvPr/>
        </p:nvCxnSpPr>
        <p:spPr>
          <a:xfrm flipV="1">
            <a:off x="7668754" y="4117953"/>
            <a:ext cx="0" cy="595042"/>
          </a:xfrm>
          <a:prstGeom prst="straightConnector1">
            <a:avLst/>
          </a:prstGeom>
          <a:ln w="38100">
            <a:solidFill>
              <a:schemeClr val="tx1">
                <a:lumMod val="95000"/>
                <a:lumOff val="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379FBCA-8F91-49FE-F763-93617064A4EF}"/>
              </a:ext>
            </a:extLst>
          </p:cNvPr>
          <p:cNvCxnSpPr>
            <a:cxnSpLocks/>
          </p:cNvCxnSpPr>
          <p:nvPr/>
        </p:nvCxnSpPr>
        <p:spPr>
          <a:xfrm flipV="1">
            <a:off x="8324074" y="4117953"/>
            <a:ext cx="0" cy="595042"/>
          </a:xfrm>
          <a:prstGeom prst="straightConnector1">
            <a:avLst/>
          </a:prstGeom>
          <a:ln w="38100">
            <a:solidFill>
              <a:schemeClr val="tx1">
                <a:lumMod val="95000"/>
                <a:lumOff val="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C37328EE-2722-737A-814F-66BA9C88F62C}"/>
              </a:ext>
            </a:extLst>
          </p:cNvPr>
          <p:cNvGrpSpPr/>
          <p:nvPr/>
        </p:nvGrpSpPr>
        <p:grpSpPr>
          <a:xfrm>
            <a:off x="2793492" y="3568884"/>
            <a:ext cx="5825490" cy="441899"/>
            <a:chOff x="2801210" y="3626870"/>
            <a:chExt cx="5825490" cy="441899"/>
          </a:xfrm>
        </p:grpSpPr>
        <p:sp>
          <p:nvSpPr>
            <p:cNvPr id="3" name="Rounded Rectangle 2">
              <a:extLst>
                <a:ext uri="{FF2B5EF4-FFF2-40B4-BE49-F238E27FC236}">
                  <a16:creationId xmlns:a16="http://schemas.microsoft.com/office/drawing/2014/main" id="{7C3B4242-DA06-F652-6DF4-F8F3B84D39F6}"/>
                </a:ext>
              </a:extLst>
            </p:cNvPr>
            <p:cNvSpPr/>
            <p:nvPr/>
          </p:nvSpPr>
          <p:spPr>
            <a:xfrm>
              <a:off x="2801210" y="3627145"/>
              <a:ext cx="609600" cy="441624"/>
            </a:xfrm>
            <a:prstGeom prst="roundRect">
              <a:avLst>
                <a:gd name="adj" fmla="val 37268"/>
              </a:avLst>
            </a:prstGeom>
            <a:solidFill>
              <a:schemeClr val="accent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B0</a:t>
              </a:r>
            </a:p>
          </p:txBody>
        </p:sp>
        <p:sp>
          <p:nvSpPr>
            <p:cNvPr id="4" name="Rounded Rectangle 3">
              <a:extLst>
                <a:ext uri="{FF2B5EF4-FFF2-40B4-BE49-F238E27FC236}">
                  <a16:creationId xmlns:a16="http://schemas.microsoft.com/office/drawing/2014/main" id="{0B88BD9A-BB3A-FBE5-78FF-89DF1C3F0EA6}"/>
                </a:ext>
              </a:extLst>
            </p:cNvPr>
            <p:cNvSpPr/>
            <p:nvPr/>
          </p:nvSpPr>
          <p:spPr>
            <a:xfrm>
              <a:off x="3463178" y="3626870"/>
              <a:ext cx="609600" cy="441624"/>
            </a:xfrm>
            <a:prstGeom prst="roundRect">
              <a:avLst>
                <a:gd name="adj" fmla="val 37268"/>
              </a:avLst>
            </a:prstGeom>
            <a:solidFill>
              <a:schemeClr val="accent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B1</a:t>
              </a:r>
            </a:p>
          </p:txBody>
        </p:sp>
        <p:sp>
          <p:nvSpPr>
            <p:cNvPr id="5" name="Rounded Rectangle 4">
              <a:extLst>
                <a:ext uri="{FF2B5EF4-FFF2-40B4-BE49-F238E27FC236}">
                  <a16:creationId xmlns:a16="http://schemas.microsoft.com/office/drawing/2014/main" id="{2D29F0DA-100F-B245-7366-AEB75AE70129}"/>
                </a:ext>
              </a:extLst>
            </p:cNvPr>
            <p:cNvSpPr/>
            <p:nvPr/>
          </p:nvSpPr>
          <p:spPr>
            <a:xfrm>
              <a:off x="4138520" y="3626870"/>
              <a:ext cx="609600" cy="441624"/>
            </a:xfrm>
            <a:prstGeom prst="roundRect">
              <a:avLst>
                <a:gd name="adj" fmla="val 37268"/>
              </a:avLst>
            </a:prstGeom>
            <a:solidFill>
              <a:schemeClr val="accent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B2</a:t>
              </a:r>
            </a:p>
          </p:txBody>
        </p:sp>
        <p:sp>
          <p:nvSpPr>
            <p:cNvPr id="8" name="Rounded Rectangle 7">
              <a:extLst>
                <a:ext uri="{FF2B5EF4-FFF2-40B4-BE49-F238E27FC236}">
                  <a16:creationId xmlns:a16="http://schemas.microsoft.com/office/drawing/2014/main" id="{8FD62B61-FC79-B1F2-C377-FFB473E5390C}"/>
                </a:ext>
              </a:extLst>
            </p:cNvPr>
            <p:cNvSpPr/>
            <p:nvPr/>
          </p:nvSpPr>
          <p:spPr>
            <a:xfrm>
              <a:off x="4791666" y="3626870"/>
              <a:ext cx="609600" cy="441624"/>
            </a:xfrm>
            <a:prstGeom prst="roundRect">
              <a:avLst>
                <a:gd name="adj" fmla="val 37268"/>
              </a:avLst>
            </a:prstGeom>
            <a:solidFill>
              <a:schemeClr val="accent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B3</a:t>
              </a:r>
            </a:p>
          </p:txBody>
        </p:sp>
        <p:sp>
          <p:nvSpPr>
            <p:cNvPr id="11" name="Rounded Rectangle 10">
              <a:extLst>
                <a:ext uri="{FF2B5EF4-FFF2-40B4-BE49-F238E27FC236}">
                  <a16:creationId xmlns:a16="http://schemas.microsoft.com/office/drawing/2014/main" id="{7C70E1DF-2393-800D-8FCC-2AC571B5CF2E}"/>
                </a:ext>
              </a:extLst>
            </p:cNvPr>
            <p:cNvSpPr/>
            <p:nvPr/>
          </p:nvSpPr>
          <p:spPr>
            <a:xfrm>
              <a:off x="6026644" y="3627145"/>
              <a:ext cx="609600" cy="441624"/>
            </a:xfrm>
            <a:prstGeom prst="roundRect">
              <a:avLst>
                <a:gd name="adj" fmla="val 37268"/>
              </a:avLst>
            </a:prstGeom>
            <a:solidFill>
              <a:schemeClr val="accent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B4</a:t>
              </a:r>
            </a:p>
          </p:txBody>
        </p:sp>
        <p:sp>
          <p:nvSpPr>
            <p:cNvPr id="12" name="Rounded Rectangle 11">
              <a:extLst>
                <a:ext uri="{FF2B5EF4-FFF2-40B4-BE49-F238E27FC236}">
                  <a16:creationId xmlns:a16="http://schemas.microsoft.com/office/drawing/2014/main" id="{B7879EE3-9FCA-153D-F693-BE7A543E3F84}"/>
                </a:ext>
              </a:extLst>
            </p:cNvPr>
            <p:cNvSpPr/>
            <p:nvPr/>
          </p:nvSpPr>
          <p:spPr>
            <a:xfrm>
              <a:off x="6688612" y="3626870"/>
              <a:ext cx="609600" cy="441624"/>
            </a:xfrm>
            <a:prstGeom prst="roundRect">
              <a:avLst>
                <a:gd name="adj" fmla="val 37268"/>
              </a:avLst>
            </a:prstGeom>
            <a:solidFill>
              <a:schemeClr val="accent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B5</a:t>
              </a:r>
            </a:p>
          </p:txBody>
        </p:sp>
        <p:sp>
          <p:nvSpPr>
            <p:cNvPr id="21" name="Rounded Rectangle 20">
              <a:extLst>
                <a:ext uri="{FF2B5EF4-FFF2-40B4-BE49-F238E27FC236}">
                  <a16:creationId xmlns:a16="http://schemas.microsoft.com/office/drawing/2014/main" id="{4DB0CB6C-21E1-9412-9799-83C6B5C28F51}"/>
                </a:ext>
              </a:extLst>
            </p:cNvPr>
            <p:cNvSpPr/>
            <p:nvPr/>
          </p:nvSpPr>
          <p:spPr>
            <a:xfrm>
              <a:off x="7363954" y="3626870"/>
              <a:ext cx="609600" cy="441624"/>
            </a:xfrm>
            <a:prstGeom prst="roundRect">
              <a:avLst>
                <a:gd name="adj" fmla="val 37268"/>
              </a:avLst>
            </a:prstGeom>
            <a:solidFill>
              <a:schemeClr val="accent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B6</a:t>
              </a:r>
            </a:p>
          </p:txBody>
        </p:sp>
        <p:sp>
          <p:nvSpPr>
            <p:cNvPr id="22" name="Rounded Rectangle 21">
              <a:extLst>
                <a:ext uri="{FF2B5EF4-FFF2-40B4-BE49-F238E27FC236}">
                  <a16:creationId xmlns:a16="http://schemas.microsoft.com/office/drawing/2014/main" id="{285CA440-B11D-4DB7-8B15-D45449978E27}"/>
                </a:ext>
              </a:extLst>
            </p:cNvPr>
            <p:cNvSpPr/>
            <p:nvPr/>
          </p:nvSpPr>
          <p:spPr>
            <a:xfrm>
              <a:off x="8017100" y="3626870"/>
              <a:ext cx="609600" cy="441624"/>
            </a:xfrm>
            <a:prstGeom prst="roundRect">
              <a:avLst>
                <a:gd name="adj" fmla="val 37268"/>
              </a:avLst>
            </a:prstGeom>
            <a:solidFill>
              <a:schemeClr val="accent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B7</a:t>
              </a:r>
            </a:p>
          </p:txBody>
        </p:sp>
      </p:grpSp>
      <p:grpSp>
        <p:nvGrpSpPr>
          <p:cNvPr id="23" name="Group 22">
            <a:extLst>
              <a:ext uri="{FF2B5EF4-FFF2-40B4-BE49-F238E27FC236}">
                <a16:creationId xmlns:a16="http://schemas.microsoft.com/office/drawing/2014/main" id="{26309828-91E1-1D2A-4BAC-EFCF7F12EC48}"/>
              </a:ext>
            </a:extLst>
          </p:cNvPr>
          <p:cNvGrpSpPr/>
          <p:nvPr/>
        </p:nvGrpSpPr>
        <p:grpSpPr>
          <a:xfrm>
            <a:off x="2791783" y="3036150"/>
            <a:ext cx="5825490" cy="441899"/>
            <a:chOff x="2801210" y="3044383"/>
            <a:chExt cx="5825490" cy="441899"/>
          </a:xfrm>
        </p:grpSpPr>
        <p:sp>
          <p:nvSpPr>
            <p:cNvPr id="24" name="Rounded Rectangle 23">
              <a:extLst>
                <a:ext uri="{FF2B5EF4-FFF2-40B4-BE49-F238E27FC236}">
                  <a16:creationId xmlns:a16="http://schemas.microsoft.com/office/drawing/2014/main" id="{63074809-066D-34FA-0FB2-8417208C5CF6}"/>
                </a:ext>
              </a:extLst>
            </p:cNvPr>
            <p:cNvSpPr/>
            <p:nvPr/>
          </p:nvSpPr>
          <p:spPr>
            <a:xfrm>
              <a:off x="2801210" y="3044658"/>
              <a:ext cx="609600" cy="441624"/>
            </a:xfrm>
            <a:prstGeom prst="roundRect">
              <a:avLst>
                <a:gd name="adj" fmla="val 37268"/>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B8</a:t>
              </a:r>
            </a:p>
          </p:txBody>
        </p:sp>
        <p:sp>
          <p:nvSpPr>
            <p:cNvPr id="35" name="Rounded Rectangle 34">
              <a:extLst>
                <a:ext uri="{FF2B5EF4-FFF2-40B4-BE49-F238E27FC236}">
                  <a16:creationId xmlns:a16="http://schemas.microsoft.com/office/drawing/2014/main" id="{FB7C2C6A-977E-B55A-F06F-9D26C0065BF5}"/>
                </a:ext>
              </a:extLst>
            </p:cNvPr>
            <p:cNvSpPr/>
            <p:nvPr/>
          </p:nvSpPr>
          <p:spPr>
            <a:xfrm>
              <a:off x="3463178" y="3044383"/>
              <a:ext cx="609600" cy="441624"/>
            </a:xfrm>
            <a:prstGeom prst="roundRect">
              <a:avLst>
                <a:gd name="adj" fmla="val 37268"/>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B9</a:t>
              </a:r>
            </a:p>
          </p:txBody>
        </p:sp>
        <p:sp>
          <p:nvSpPr>
            <p:cNvPr id="36" name="Rounded Rectangle 35">
              <a:extLst>
                <a:ext uri="{FF2B5EF4-FFF2-40B4-BE49-F238E27FC236}">
                  <a16:creationId xmlns:a16="http://schemas.microsoft.com/office/drawing/2014/main" id="{04B4BD32-F22F-8C82-05A3-022371636A85}"/>
                </a:ext>
              </a:extLst>
            </p:cNvPr>
            <p:cNvSpPr/>
            <p:nvPr/>
          </p:nvSpPr>
          <p:spPr>
            <a:xfrm>
              <a:off x="4138520" y="3044383"/>
              <a:ext cx="609600" cy="441624"/>
            </a:xfrm>
            <a:prstGeom prst="roundRect">
              <a:avLst>
                <a:gd name="adj" fmla="val 37268"/>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B10</a:t>
              </a:r>
            </a:p>
          </p:txBody>
        </p:sp>
        <p:sp>
          <p:nvSpPr>
            <p:cNvPr id="37" name="Rounded Rectangle 36">
              <a:extLst>
                <a:ext uri="{FF2B5EF4-FFF2-40B4-BE49-F238E27FC236}">
                  <a16:creationId xmlns:a16="http://schemas.microsoft.com/office/drawing/2014/main" id="{107CE19D-C13C-0F4A-2C1B-DEA46671F7DC}"/>
                </a:ext>
              </a:extLst>
            </p:cNvPr>
            <p:cNvSpPr/>
            <p:nvPr/>
          </p:nvSpPr>
          <p:spPr>
            <a:xfrm>
              <a:off x="4791666" y="3044383"/>
              <a:ext cx="609600" cy="441624"/>
            </a:xfrm>
            <a:prstGeom prst="roundRect">
              <a:avLst>
                <a:gd name="adj" fmla="val 37268"/>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B11</a:t>
              </a:r>
            </a:p>
          </p:txBody>
        </p:sp>
        <p:sp>
          <p:nvSpPr>
            <p:cNvPr id="38" name="Rounded Rectangle 37">
              <a:extLst>
                <a:ext uri="{FF2B5EF4-FFF2-40B4-BE49-F238E27FC236}">
                  <a16:creationId xmlns:a16="http://schemas.microsoft.com/office/drawing/2014/main" id="{6BA6CEAE-FCCD-BE56-EE61-D601D15541AC}"/>
                </a:ext>
              </a:extLst>
            </p:cNvPr>
            <p:cNvSpPr/>
            <p:nvPr/>
          </p:nvSpPr>
          <p:spPr>
            <a:xfrm>
              <a:off x="6026644" y="3044658"/>
              <a:ext cx="609600" cy="441624"/>
            </a:xfrm>
            <a:prstGeom prst="roundRect">
              <a:avLst>
                <a:gd name="adj" fmla="val 37268"/>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B12</a:t>
              </a:r>
            </a:p>
          </p:txBody>
        </p:sp>
        <p:sp>
          <p:nvSpPr>
            <p:cNvPr id="39" name="Rounded Rectangle 38">
              <a:extLst>
                <a:ext uri="{FF2B5EF4-FFF2-40B4-BE49-F238E27FC236}">
                  <a16:creationId xmlns:a16="http://schemas.microsoft.com/office/drawing/2014/main" id="{7E0CCF6A-42E1-8A8E-EF56-D48B8FA9E5A3}"/>
                </a:ext>
              </a:extLst>
            </p:cNvPr>
            <p:cNvSpPr/>
            <p:nvPr/>
          </p:nvSpPr>
          <p:spPr>
            <a:xfrm>
              <a:off x="6688612" y="3044383"/>
              <a:ext cx="609600" cy="441624"/>
            </a:xfrm>
            <a:prstGeom prst="roundRect">
              <a:avLst>
                <a:gd name="adj" fmla="val 37268"/>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B13</a:t>
              </a:r>
            </a:p>
          </p:txBody>
        </p:sp>
        <p:sp>
          <p:nvSpPr>
            <p:cNvPr id="40" name="Rounded Rectangle 39">
              <a:extLst>
                <a:ext uri="{FF2B5EF4-FFF2-40B4-BE49-F238E27FC236}">
                  <a16:creationId xmlns:a16="http://schemas.microsoft.com/office/drawing/2014/main" id="{4D22BC3D-201B-4B6A-2E1E-31F7687EDCD4}"/>
                </a:ext>
              </a:extLst>
            </p:cNvPr>
            <p:cNvSpPr/>
            <p:nvPr/>
          </p:nvSpPr>
          <p:spPr>
            <a:xfrm>
              <a:off x="7363954" y="3044383"/>
              <a:ext cx="609600" cy="441624"/>
            </a:xfrm>
            <a:prstGeom prst="roundRect">
              <a:avLst>
                <a:gd name="adj" fmla="val 37268"/>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B14</a:t>
              </a:r>
            </a:p>
          </p:txBody>
        </p:sp>
        <p:sp>
          <p:nvSpPr>
            <p:cNvPr id="41" name="Rounded Rectangle 40">
              <a:extLst>
                <a:ext uri="{FF2B5EF4-FFF2-40B4-BE49-F238E27FC236}">
                  <a16:creationId xmlns:a16="http://schemas.microsoft.com/office/drawing/2014/main" id="{17D9C162-4E69-465C-0688-BE176BBB0B57}"/>
                </a:ext>
              </a:extLst>
            </p:cNvPr>
            <p:cNvSpPr/>
            <p:nvPr/>
          </p:nvSpPr>
          <p:spPr>
            <a:xfrm>
              <a:off x="8017100" y="3044383"/>
              <a:ext cx="609600" cy="441624"/>
            </a:xfrm>
            <a:prstGeom prst="roundRect">
              <a:avLst>
                <a:gd name="adj" fmla="val 37268"/>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B15</a:t>
              </a:r>
            </a:p>
          </p:txBody>
        </p:sp>
      </p:grpSp>
      <p:grpSp>
        <p:nvGrpSpPr>
          <p:cNvPr id="42" name="Group 41">
            <a:extLst>
              <a:ext uri="{FF2B5EF4-FFF2-40B4-BE49-F238E27FC236}">
                <a16:creationId xmlns:a16="http://schemas.microsoft.com/office/drawing/2014/main" id="{B8C6A199-8037-7961-24DF-E01B0E9DD22B}"/>
              </a:ext>
            </a:extLst>
          </p:cNvPr>
          <p:cNvGrpSpPr/>
          <p:nvPr/>
        </p:nvGrpSpPr>
        <p:grpSpPr>
          <a:xfrm>
            <a:off x="2801210" y="4778095"/>
            <a:ext cx="5825490" cy="441899"/>
            <a:chOff x="2801210" y="2207995"/>
            <a:chExt cx="5825490" cy="441899"/>
          </a:xfrm>
        </p:grpSpPr>
        <p:sp>
          <p:nvSpPr>
            <p:cNvPr id="43" name="Rounded Rectangle 42">
              <a:extLst>
                <a:ext uri="{FF2B5EF4-FFF2-40B4-BE49-F238E27FC236}">
                  <a16:creationId xmlns:a16="http://schemas.microsoft.com/office/drawing/2014/main" id="{599B4264-5176-68B3-DFA7-2C37453A8991}"/>
                </a:ext>
              </a:extLst>
            </p:cNvPr>
            <p:cNvSpPr/>
            <p:nvPr/>
          </p:nvSpPr>
          <p:spPr>
            <a:xfrm>
              <a:off x="2801210" y="2208270"/>
              <a:ext cx="609600" cy="441624"/>
            </a:xfrm>
            <a:prstGeom prst="roundRect">
              <a:avLst>
                <a:gd name="adj" fmla="val 37268"/>
              </a:avLst>
            </a:prstGeom>
            <a:solidFill>
              <a:schemeClr val="accent1">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B56</a:t>
              </a:r>
            </a:p>
          </p:txBody>
        </p:sp>
        <p:sp>
          <p:nvSpPr>
            <p:cNvPr id="44" name="Rounded Rectangle 43">
              <a:extLst>
                <a:ext uri="{FF2B5EF4-FFF2-40B4-BE49-F238E27FC236}">
                  <a16:creationId xmlns:a16="http://schemas.microsoft.com/office/drawing/2014/main" id="{2392CDEC-2AB1-8FCF-5A67-BA9962B7EE32}"/>
                </a:ext>
              </a:extLst>
            </p:cNvPr>
            <p:cNvSpPr/>
            <p:nvPr/>
          </p:nvSpPr>
          <p:spPr>
            <a:xfrm>
              <a:off x="3463178" y="2207995"/>
              <a:ext cx="609600" cy="441624"/>
            </a:xfrm>
            <a:prstGeom prst="roundRect">
              <a:avLst>
                <a:gd name="adj" fmla="val 37268"/>
              </a:avLst>
            </a:prstGeom>
            <a:solidFill>
              <a:schemeClr val="accent1">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B57</a:t>
              </a:r>
            </a:p>
          </p:txBody>
        </p:sp>
        <p:sp>
          <p:nvSpPr>
            <p:cNvPr id="45" name="Rounded Rectangle 44">
              <a:extLst>
                <a:ext uri="{FF2B5EF4-FFF2-40B4-BE49-F238E27FC236}">
                  <a16:creationId xmlns:a16="http://schemas.microsoft.com/office/drawing/2014/main" id="{DB313624-0BC6-42BF-1565-352AC357726C}"/>
                </a:ext>
              </a:extLst>
            </p:cNvPr>
            <p:cNvSpPr/>
            <p:nvPr/>
          </p:nvSpPr>
          <p:spPr>
            <a:xfrm>
              <a:off x="4138520" y="2207995"/>
              <a:ext cx="609600" cy="441624"/>
            </a:xfrm>
            <a:prstGeom prst="roundRect">
              <a:avLst>
                <a:gd name="adj" fmla="val 37268"/>
              </a:avLst>
            </a:prstGeom>
            <a:solidFill>
              <a:schemeClr val="accent1">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B58</a:t>
              </a:r>
            </a:p>
          </p:txBody>
        </p:sp>
        <p:sp>
          <p:nvSpPr>
            <p:cNvPr id="46" name="Rounded Rectangle 45">
              <a:extLst>
                <a:ext uri="{FF2B5EF4-FFF2-40B4-BE49-F238E27FC236}">
                  <a16:creationId xmlns:a16="http://schemas.microsoft.com/office/drawing/2014/main" id="{48AD1723-089E-65AC-8CAB-849A82E70E32}"/>
                </a:ext>
              </a:extLst>
            </p:cNvPr>
            <p:cNvSpPr/>
            <p:nvPr/>
          </p:nvSpPr>
          <p:spPr>
            <a:xfrm>
              <a:off x="4791666" y="2207995"/>
              <a:ext cx="609600" cy="441624"/>
            </a:xfrm>
            <a:prstGeom prst="roundRect">
              <a:avLst>
                <a:gd name="adj" fmla="val 37268"/>
              </a:avLst>
            </a:prstGeom>
            <a:solidFill>
              <a:schemeClr val="accent1">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B59</a:t>
              </a:r>
            </a:p>
          </p:txBody>
        </p:sp>
        <p:sp>
          <p:nvSpPr>
            <p:cNvPr id="47" name="Rounded Rectangle 46">
              <a:extLst>
                <a:ext uri="{FF2B5EF4-FFF2-40B4-BE49-F238E27FC236}">
                  <a16:creationId xmlns:a16="http://schemas.microsoft.com/office/drawing/2014/main" id="{63B47073-7206-5F1D-BEA0-11EE0E77CFDA}"/>
                </a:ext>
              </a:extLst>
            </p:cNvPr>
            <p:cNvSpPr/>
            <p:nvPr/>
          </p:nvSpPr>
          <p:spPr>
            <a:xfrm>
              <a:off x="6026644" y="2208270"/>
              <a:ext cx="609600" cy="441624"/>
            </a:xfrm>
            <a:prstGeom prst="roundRect">
              <a:avLst>
                <a:gd name="adj" fmla="val 37268"/>
              </a:avLst>
            </a:prstGeom>
            <a:solidFill>
              <a:schemeClr val="accent1">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B60</a:t>
              </a:r>
            </a:p>
          </p:txBody>
        </p:sp>
        <p:sp>
          <p:nvSpPr>
            <p:cNvPr id="50" name="Rounded Rectangle 49">
              <a:extLst>
                <a:ext uri="{FF2B5EF4-FFF2-40B4-BE49-F238E27FC236}">
                  <a16:creationId xmlns:a16="http://schemas.microsoft.com/office/drawing/2014/main" id="{6807C13C-7465-C4E0-3706-5E01AF805D35}"/>
                </a:ext>
              </a:extLst>
            </p:cNvPr>
            <p:cNvSpPr/>
            <p:nvPr/>
          </p:nvSpPr>
          <p:spPr>
            <a:xfrm>
              <a:off x="6688612" y="2207995"/>
              <a:ext cx="609600" cy="441624"/>
            </a:xfrm>
            <a:prstGeom prst="roundRect">
              <a:avLst>
                <a:gd name="adj" fmla="val 37268"/>
              </a:avLst>
            </a:prstGeom>
            <a:solidFill>
              <a:schemeClr val="accent1">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B61</a:t>
              </a:r>
            </a:p>
          </p:txBody>
        </p:sp>
        <p:sp>
          <p:nvSpPr>
            <p:cNvPr id="51" name="Rounded Rectangle 50">
              <a:extLst>
                <a:ext uri="{FF2B5EF4-FFF2-40B4-BE49-F238E27FC236}">
                  <a16:creationId xmlns:a16="http://schemas.microsoft.com/office/drawing/2014/main" id="{0324865A-A2EA-8E32-D4A5-4BD28D47579E}"/>
                </a:ext>
              </a:extLst>
            </p:cNvPr>
            <p:cNvSpPr/>
            <p:nvPr/>
          </p:nvSpPr>
          <p:spPr>
            <a:xfrm>
              <a:off x="7363954" y="2207995"/>
              <a:ext cx="609600" cy="441624"/>
            </a:xfrm>
            <a:prstGeom prst="roundRect">
              <a:avLst>
                <a:gd name="adj" fmla="val 37268"/>
              </a:avLst>
            </a:prstGeom>
            <a:solidFill>
              <a:schemeClr val="accent1">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B62</a:t>
              </a:r>
            </a:p>
          </p:txBody>
        </p:sp>
        <p:sp>
          <p:nvSpPr>
            <p:cNvPr id="54" name="Rounded Rectangle 53">
              <a:extLst>
                <a:ext uri="{FF2B5EF4-FFF2-40B4-BE49-F238E27FC236}">
                  <a16:creationId xmlns:a16="http://schemas.microsoft.com/office/drawing/2014/main" id="{6963E349-DE7D-C50E-D2C2-01ADD15065FB}"/>
                </a:ext>
              </a:extLst>
            </p:cNvPr>
            <p:cNvSpPr/>
            <p:nvPr/>
          </p:nvSpPr>
          <p:spPr>
            <a:xfrm>
              <a:off x="8017100" y="2207995"/>
              <a:ext cx="609600" cy="441624"/>
            </a:xfrm>
            <a:prstGeom prst="roundRect">
              <a:avLst>
                <a:gd name="adj" fmla="val 37268"/>
              </a:avLst>
            </a:prstGeom>
            <a:solidFill>
              <a:schemeClr val="accent1">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B63</a:t>
              </a:r>
            </a:p>
          </p:txBody>
        </p:sp>
      </p:grpSp>
    </p:spTree>
    <p:extLst>
      <p:ext uri="{BB962C8B-B14F-4D97-AF65-F5344CB8AC3E}">
        <p14:creationId xmlns:p14="http://schemas.microsoft.com/office/powerpoint/2010/main" val="286304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61111E-6 4.81481E-6 L -0.00035 -0.37153 " pathEditMode="relative" rAng="0" ptsTypes="AA">
                                      <p:cBhvr>
                                        <p:cTn id="6" dur="500" fill="hold"/>
                                        <p:tgtEl>
                                          <p:spTgt spid="42"/>
                                        </p:tgtEl>
                                        <p:attrNameLst>
                                          <p:attrName>ppt_x</p:attrName>
                                          <p:attrName>ppt_y</p:attrName>
                                        </p:attrNameLst>
                                      </p:cBhvr>
                                      <p:rCtr x="-17" y="-185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3584D-7546-74C4-931C-8544E88F3CB9}"/>
              </a:ext>
            </a:extLst>
          </p:cNvPr>
          <p:cNvSpPr>
            <a:spLocks noGrp="1"/>
          </p:cNvSpPr>
          <p:nvPr>
            <p:ph type="title"/>
          </p:nvPr>
        </p:nvSpPr>
        <p:spPr>
          <a:xfrm>
            <a:off x="75991" y="67293"/>
            <a:ext cx="8987621" cy="761258"/>
          </a:xfrm>
        </p:spPr>
        <p:txBody>
          <a:bodyPr/>
          <a:lstStyle/>
          <a:p>
            <a:pPr>
              <a:lnSpc>
                <a:spcPct val="80000"/>
              </a:lnSpc>
              <a:spcAft>
                <a:spcPts val="0"/>
              </a:spcAft>
            </a:pPr>
            <a:r>
              <a:rPr lang="en-CH" sz="3000" dirty="0"/>
              <a:t>Coarse-Grained DRAM Data Transfer</a:t>
            </a:r>
            <a:br>
              <a:rPr lang="en-CH" sz="3000" dirty="0"/>
            </a:br>
            <a:r>
              <a:rPr lang="en-CH" sz="3000" dirty="0"/>
              <a:t>Wastes Energy</a:t>
            </a:r>
          </a:p>
        </p:txBody>
      </p:sp>
      <p:sp>
        <p:nvSpPr>
          <p:cNvPr id="3" name="Content Placeholder 2">
            <a:extLst>
              <a:ext uri="{FF2B5EF4-FFF2-40B4-BE49-F238E27FC236}">
                <a16:creationId xmlns:a16="http://schemas.microsoft.com/office/drawing/2014/main" id="{DC655EDF-52D3-2112-46C1-DA5AD6D3CB4D}"/>
              </a:ext>
            </a:extLst>
          </p:cNvPr>
          <p:cNvSpPr>
            <a:spLocks noGrp="1"/>
          </p:cNvSpPr>
          <p:nvPr>
            <p:ph idx="1"/>
          </p:nvPr>
        </p:nvSpPr>
        <p:spPr>
          <a:xfrm>
            <a:off x="75991" y="891154"/>
            <a:ext cx="8987622" cy="5518924"/>
          </a:xfrm>
        </p:spPr>
        <p:txBody>
          <a:bodyPr/>
          <a:lstStyle/>
          <a:p>
            <a:pPr>
              <a:lnSpc>
                <a:spcPct val="100000"/>
              </a:lnSpc>
            </a:pPr>
            <a:r>
              <a:rPr lang="en-CH" sz="2600" dirty="0"/>
              <a:t>Retrieve more bytes than necessary</a:t>
            </a:r>
            <a:br>
              <a:rPr lang="en-CH" sz="2600" dirty="0"/>
            </a:br>
            <a:r>
              <a:rPr lang="en-CH" sz="2600" dirty="0"/>
              <a:t>with each word (e.g., 8 bytes) access</a:t>
            </a:r>
          </a:p>
          <a:p>
            <a:endParaRPr lang="en-CH" sz="2800" dirty="0"/>
          </a:p>
          <a:p>
            <a:endParaRPr lang="en-CH" sz="2800" dirty="0"/>
          </a:p>
          <a:p>
            <a:endParaRPr lang="en-CH" sz="2800" dirty="0"/>
          </a:p>
          <a:p>
            <a:pPr marL="0" indent="0">
              <a:buNone/>
            </a:pPr>
            <a:endParaRPr lang="en-CH" dirty="0"/>
          </a:p>
          <a:p>
            <a:pPr>
              <a:lnSpc>
                <a:spcPct val="100000"/>
              </a:lnSpc>
            </a:pPr>
            <a:r>
              <a:rPr lang="en-CH" sz="2600" dirty="0"/>
              <a:t>Exploit </a:t>
            </a:r>
            <a:r>
              <a:rPr lang="en-CH" sz="2600" dirty="0">
                <a:solidFill>
                  <a:schemeClr val="accent4">
                    <a:lumMod val="50000"/>
                  </a:schemeClr>
                </a:solidFill>
              </a:rPr>
              <a:t>spatial locality</a:t>
            </a:r>
          </a:p>
          <a:p>
            <a:pPr>
              <a:lnSpc>
                <a:spcPct val="100000"/>
              </a:lnSpc>
              <a:buClr>
                <a:schemeClr val="tx1"/>
              </a:buClr>
            </a:pPr>
            <a:r>
              <a:rPr lang="en-CH" sz="2600" dirty="0">
                <a:solidFill>
                  <a:schemeClr val="accent6">
                    <a:lumMod val="75000"/>
                  </a:schemeClr>
                </a:solidFill>
              </a:rPr>
              <a:t>Not all words </a:t>
            </a:r>
            <a:r>
              <a:rPr lang="en-CH" sz="2600" dirty="0"/>
              <a:t>in a cache block </a:t>
            </a:r>
            <a:br>
              <a:rPr lang="en-CH" sz="2600" dirty="0"/>
            </a:br>
            <a:r>
              <a:rPr lang="en-CH" sz="2600" dirty="0"/>
              <a:t>are </a:t>
            </a:r>
            <a:r>
              <a:rPr lang="en-CH" sz="2600" dirty="0">
                <a:solidFill>
                  <a:schemeClr val="accent6">
                    <a:lumMod val="75000"/>
                  </a:schemeClr>
                </a:solidFill>
              </a:rPr>
              <a:t>referenced</a:t>
            </a:r>
            <a:r>
              <a:rPr lang="en-CH" sz="2600" dirty="0"/>
              <a:t> by CPU load/store instructions</a:t>
            </a:r>
          </a:p>
        </p:txBody>
      </p:sp>
      <p:sp>
        <p:nvSpPr>
          <p:cNvPr id="4" name="Rectangle 3">
            <a:extLst>
              <a:ext uri="{FF2B5EF4-FFF2-40B4-BE49-F238E27FC236}">
                <a16:creationId xmlns:a16="http://schemas.microsoft.com/office/drawing/2014/main" id="{BF6EC8B7-ED08-932A-3205-060AEA01F2B3}"/>
              </a:ext>
            </a:extLst>
          </p:cNvPr>
          <p:cNvSpPr/>
          <p:nvPr/>
        </p:nvSpPr>
        <p:spPr>
          <a:xfrm>
            <a:off x="1010088" y="1862439"/>
            <a:ext cx="4924920" cy="1982515"/>
          </a:xfrm>
          <a:prstGeom prst="rect">
            <a:avLst/>
          </a:prstGeom>
          <a:solidFill>
            <a:schemeClr val="accent1">
              <a:alpha val="21176"/>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H" dirty="0">
                <a:solidFill>
                  <a:srgbClr val="C00000"/>
                </a:solidFill>
                <a:latin typeface="Verdana" panose="020B0604030504040204" pitchFamily="34" charset="0"/>
                <a:ea typeface="Verdana" panose="020B0604030504040204" pitchFamily="34" charset="0"/>
                <a:cs typeface="Verdana" panose="020B0604030504040204" pitchFamily="34" charset="0"/>
              </a:rPr>
              <a:t>Retrieved</a:t>
            </a:r>
            <a:r>
              <a:rPr lang="en-CH" dirty="0">
                <a:solidFill>
                  <a:schemeClr val="tx1"/>
                </a:solidFill>
                <a:latin typeface="Verdana" panose="020B0604030504040204" pitchFamily="34" charset="0"/>
                <a:ea typeface="Verdana" panose="020B0604030504040204" pitchFamily="34" charset="0"/>
                <a:cs typeface="Verdana" panose="020B0604030504040204" pitchFamily="34" charset="0"/>
              </a:rPr>
              <a:t> Cache Block (64 bytes)</a:t>
            </a:r>
          </a:p>
        </p:txBody>
      </p:sp>
      <p:sp>
        <p:nvSpPr>
          <p:cNvPr id="5" name="Rounded Rectangle 4">
            <a:extLst>
              <a:ext uri="{FF2B5EF4-FFF2-40B4-BE49-F238E27FC236}">
                <a16:creationId xmlns:a16="http://schemas.microsoft.com/office/drawing/2014/main" id="{CFCAB4A1-4040-71B0-6A0E-C51792337E74}"/>
              </a:ext>
            </a:extLst>
          </p:cNvPr>
          <p:cNvSpPr/>
          <p:nvPr/>
        </p:nvSpPr>
        <p:spPr>
          <a:xfrm>
            <a:off x="1084643" y="3425022"/>
            <a:ext cx="499107" cy="361577"/>
          </a:xfrm>
          <a:prstGeom prst="roundRect">
            <a:avLst>
              <a:gd name="adj" fmla="val 37268"/>
            </a:avLst>
          </a:prstGeom>
          <a:solidFill>
            <a:schemeClr val="accent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1600" dirty="0">
                <a:solidFill>
                  <a:schemeClr val="bg1"/>
                </a:solidFill>
                <a:latin typeface="Verdana" panose="020B0604030504040204" pitchFamily="34" charset="0"/>
                <a:ea typeface="Verdana" panose="020B0604030504040204" pitchFamily="34" charset="0"/>
                <a:cs typeface="Verdana" panose="020B0604030504040204" pitchFamily="34" charset="0"/>
              </a:rPr>
              <a:t>B0</a:t>
            </a:r>
          </a:p>
        </p:txBody>
      </p:sp>
      <p:sp>
        <p:nvSpPr>
          <p:cNvPr id="6" name="Rounded Rectangle 5">
            <a:extLst>
              <a:ext uri="{FF2B5EF4-FFF2-40B4-BE49-F238E27FC236}">
                <a16:creationId xmlns:a16="http://schemas.microsoft.com/office/drawing/2014/main" id="{E136EAF2-C17A-0061-0222-E91A4E8BA3F2}"/>
              </a:ext>
            </a:extLst>
          </p:cNvPr>
          <p:cNvSpPr/>
          <p:nvPr/>
        </p:nvSpPr>
        <p:spPr>
          <a:xfrm>
            <a:off x="1626625" y="3424797"/>
            <a:ext cx="499107" cy="361577"/>
          </a:xfrm>
          <a:prstGeom prst="roundRect">
            <a:avLst>
              <a:gd name="adj" fmla="val 37268"/>
            </a:avLst>
          </a:prstGeom>
          <a:solidFill>
            <a:schemeClr val="accent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1600" dirty="0">
                <a:solidFill>
                  <a:schemeClr val="bg1"/>
                </a:solidFill>
                <a:latin typeface="Verdana" panose="020B0604030504040204" pitchFamily="34" charset="0"/>
                <a:ea typeface="Verdana" panose="020B0604030504040204" pitchFamily="34" charset="0"/>
                <a:cs typeface="Verdana" panose="020B0604030504040204" pitchFamily="34" charset="0"/>
              </a:rPr>
              <a:t>B1</a:t>
            </a:r>
          </a:p>
        </p:txBody>
      </p:sp>
      <p:sp>
        <p:nvSpPr>
          <p:cNvPr id="7" name="Rounded Rectangle 6">
            <a:extLst>
              <a:ext uri="{FF2B5EF4-FFF2-40B4-BE49-F238E27FC236}">
                <a16:creationId xmlns:a16="http://schemas.microsoft.com/office/drawing/2014/main" id="{E8E4765C-C4F7-925E-E9EE-2AE3EDB20B17}"/>
              </a:ext>
            </a:extLst>
          </p:cNvPr>
          <p:cNvSpPr/>
          <p:nvPr/>
        </p:nvSpPr>
        <p:spPr>
          <a:xfrm>
            <a:off x="2179558" y="3424797"/>
            <a:ext cx="499107" cy="361577"/>
          </a:xfrm>
          <a:prstGeom prst="roundRect">
            <a:avLst>
              <a:gd name="adj" fmla="val 37268"/>
            </a:avLst>
          </a:prstGeom>
          <a:solidFill>
            <a:schemeClr val="accent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1600" dirty="0">
                <a:solidFill>
                  <a:schemeClr val="bg1"/>
                </a:solidFill>
                <a:latin typeface="Verdana" panose="020B0604030504040204" pitchFamily="34" charset="0"/>
                <a:ea typeface="Verdana" panose="020B0604030504040204" pitchFamily="34" charset="0"/>
                <a:cs typeface="Verdana" panose="020B0604030504040204" pitchFamily="34" charset="0"/>
              </a:rPr>
              <a:t>B2</a:t>
            </a:r>
          </a:p>
        </p:txBody>
      </p:sp>
      <p:sp>
        <p:nvSpPr>
          <p:cNvPr id="8" name="Rounded Rectangle 7">
            <a:extLst>
              <a:ext uri="{FF2B5EF4-FFF2-40B4-BE49-F238E27FC236}">
                <a16:creationId xmlns:a16="http://schemas.microsoft.com/office/drawing/2014/main" id="{248A521E-607E-33C4-CB78-E7CDF906096D}"/>
              </a:ext>
            </a:extLst>
          </p:cNvPr>
          <p:cNvSpPr/>
          <p:nvPr/>
        </p:nvSpPr>
        <p:spPr>
          <a:xfrm>
            <a:off x="2714318" y="3424797"/>
            <a:ext cx="499107" cy="361577"/>
          </a:xfrm>
          <a:prstGeom prst="roundRect">
            <a:avLst>
              <a:gd name="adj" fmla="val 37268"/>
            </a:avLst>
          </a:prstGeom>
          <a:solidFill>
            <a:schemeClr val="accent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1600" dirty="0">
                <a:solidFill>
                  <a:schemeClr val="bg1"/>
                </a:solidFill>
                <a:latin typeface="Verdana" panose="020B0604030504040204" pitchFamily="34" charset="0"/>
                <a:ea typeface="Verdana" panose="020B0604030504040204" pitchFamily="34" charset="0"/>
                <a:cs typeface="Verdana" panose="020B0604030504040204" pitchFamily="34" charset="0"/>
              </a:rPr>
              <a:t>B3</a:t>
            </a:r>
          </a:p>
        </p:txBody>
      </p:sp>
      <p:sp>
        <p:nvSpPr>
          <p:cNvPr id="9" name="Rounded Rectangle 8">
            <a:extLst>
              <a:ext uri="{FF2B5EF4-FFF2-40B4-BE49-F238E27FC236}">
                <a16:creationId xmlns:a16="http://schemas.microsoft.com/office/drawing/2014/main" id="{0ED21295-C19A-4A1D-1586-49E662EE9707}"/>
              </a:ext>
            </a:extLst>
          </p:cNvPr>
          <p:cNvSpPr/>
          <p:nvPr/>
        </p:nvSpPr>
        <p:spPr>
          <a:xfrm>
            <a:off x="3725449" y="3425022"/>
            <a:ext cx="499107" cy="361577"/>
          </a:xfrm>
          <a:prstGeom prst="roundRect">
            <a:avLst>
              <a:gd name="adj" fmla="val 37268"/>
            </a:avLst>
          </a:prstGeom>
          <a:solidFill>
            <a:schemeClr val="accent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1600" dirty="0">
                <a:solidFill>
                  <a:schemeClr val="bg1"/>
                </a:solidFill>
                <a:latin typeface="Verdana" panose="020B0604030504040204" pitchFamily="34" charset="0"/>
                <a:ea typeface="Verdana" panose="020B0604030504040204" pitchFamily="34" charset="0"/>
                <a:cs typeface="Verdana" panose="020B0604030504040204" pitchFamily="34" charset="0"/>
              </a:rPr>
              <a:t>B4</a:t>
            </a:r>
          </a:p>
        </p:txBody>
      </p:sp>
      <p:sp>
        <p:nvSpPr>
          <p:cNvPr id="10" name="Rounded Rectangle 9">
            <a:extLst>
              <a:ext uri="{FF2B5EF4-FFF2-40B4-BE49-F238E27FC236}">
                <a16:creationId xmlns:a16="http://schemas.microsoft.com/office/drawing/2014/main" id="{80F4F464-1CF1-EB05-1A23-2F7E5E241F68}"/>
              </a:ext>
            </a:extLst>
          </p:cNvPr>
          <p:cNvSpPr/>
          <p:nvPr/>
        </p:nvSpPr>
        <p:spPr>
          <a:xfrm>
            <a:off x="4267432" y="3424797"/>
            <a:ext cx="499107" cy="361577"/>
          </a:xfrm>
          <a:prstGeom prst="roundRect">
            <a:avLst>
              <a:gd name="adj" fmla="val 37268"/>
            </a:avLst>
          </a:prstGeom>
          <a:solidFill>
            <a:schemeClr val="accent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1600" dirty="0">
                <a:solidFill>
                  <a:schemeClr val="bg1"/>
                </a:solidFill>
                <a:latin typeface="Verdana" panose="020B0604030504040204" pitchFamily="34" charset="0"/>
                <a:ea typeface="Verdana" panose="020B0604030504040204" pitchFamily="34" charset="0"/>
                <a:cs typeface="Verdana" panose="020B0604030504040204" pitchFamily="34" charset="0"/>
              </a:rPr>
              <a:t>B5</a:t>
            </a:r>
          </a:p>
        </p:txBody>
      </p:sp>
      <p:sp>
        <p:nvSpPr>
          <p:cNvPr id="11" name="Rounded Rectangle 10">
            <a:extLst>
              <a:ext uri="{FF2B5EF4-FFF2-40B4-BE49-F238E27FC236}">
                <a16:creationId xmlns:a16="http://schemas.microsoft.com/office/drawing/2014/main" id="{D9F2924E-7F3D-0177-F9F9-88F65F27A56E}"/>
              </a:ext>
            </a:extLst>
          </p:cNvPr>
          <p:cNvSpPr/>
          <p:nvPr/>
        </p:nvSpPr>
        <p:spPr>
          <a:xfrm>
            <a:off x="4820364" y="3424797"/>
            <a:ext cx="499107" cy="361577"/>
          </a:xfrm>
          <a:prstGeom prst="roundRect">
            <a:avLst>
              <a:gd name="adj" fmla="val 37268"/>
            </a:avLst>
          </a:prstGeom>
          <a:solidFill>
            <a:schemeClr val="accent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1600" dirty="0">
                <a:solidFill>
                  <a:schemeClr val="bg1"/>
                </a:solidFill>
                <a:latin typeface="Verdana" panose="020B0604030504040204" pitchFamily="34" charset="0"/>
                <a:ea typeface="Verdana" panose="020B0604030504040204" pitchFamily="34" charset="0"/>
                <a:cs typeface="Verdana" panose="020B0604030504040204" pitchFamily="34" charset="0"/>
              </a:rPr>
              <a:t>B6</a:t>
            </a:r>
          </a:p>
        </p:txBody>
      </p:sp>
      <p:sp>
        <p:nvSpPr>
          <p:cNvPr id="12" name="Rounded Rectangle 11">
            <a:extLst>
              <a:ext uri="{FF2B5EF4-FFF2-40B4-BE49-F238E27FC236}">
                <a16:creationId xmlns:a16="http://schemas.microsoft.com/office/drawing/2014/main" id="{947B21A5-627F-146D-D856-20A219A4CACF}"/>
              </a:ext>
            </a:extLst>
          </p:cNvPr>
          <p:cNvSpPr/>
          <p:nvPr/>
        </p:nvSpPr>
        <p:spPr>
          <a:xfrm>
            <a:off x="5355124" y="3424797"/>
            <a:ext cx="499107" cy="361577"/>
          </a:xfrm>
          <a:prstGeom prst="roundRect">
            <a:avLst>
              <a:gd name="adj" fmla="val 37268"/>
            </a:avLst>
          </a:prstGeom>
          <a:solidFill>
            <a:schemeClr val="accent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1600" dirty="0">
                <a:solidFill>
                  <a:schemeClr val="bg1"/>
                </a:solidFill>
                <a:latin typeface="Verdana" panose="020B0604030504040204" pitchFamily="34" charset="0"/>
                <a:ea typeface="Verdana" panose="020B0604030504040204" pitchFamily="34" charset="0"/>
                <a:cs typeface="Verdana" panose="020B0604030504040204" pitchFamily="34" charset="0"/>
              </a:rPr>
              <a:t>B7</a:t>
            </a:r>
          </a:p>
        </p:txBody>
      </p:sp>
      <p:sp>
        <p:nvSpPr>
          <p:cNvPr id="13" name="Rounded Rectangle 12">
            <a:extLst>
              <a:ext uri="{FF2B5EF4-FFF2-40B4-BE49-F238E27FC236}">
                <a16:creationId xmlns:a16="http://schemas.microsoft.com/office/drawing/2014/main" id="{96437ACE-B47C-5767-300D-5A8F2A5D03F7}"/>
              </a:ext>
            </a:extLst>
          </p:cNvPr>
          <p:cNvSpPr/>
          <p:nvPr/>
        </p:nvSpPr>
        <p:spPr>
          <a:xfrm>
            <a:off x="1084643" y="2948115"/>
            <a:ext cx="499107" cy="361577"/>
          </a:xfrm>
          <a:prstGeom prst="roundRect">
            <a:avLst>
              <a:gd name="adj" fmla="val 37268"/>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1600" dirty="0">
                <a:solidFill>
                  <a:schemeClr val="bg1"/>
                </a:solidFill>
                <a:latin typeface="Verdana" panose="020B0604030504040204" pitchFamily="34" charset="0"/>
                <a:ea typeface="Verdana" panose="020B0604030504040204" pitchFamily="34" charset="0"/>
                <a:cs typeface="Verdana" panose="020B0604030504040204" pitchFamily="34" charset="0"/>
              </a:rPr>
              <a:t>B8</a:t>
            </a:r>
          </a:p>
        </p:txBody>
      </p:sp>
      <p:sp>
        <p:nvSpPr>
          <p:cNvPr id="14" name="Rounded Rectangle 13">
            <a:extLst>
              <a:ext uri="{FF2B5EF4-FFF2-40B4-BE49-F238E27FC236}">
                <a16:creationId xmlns:a16="http://schemas.microsoft.com/office/drawing/2014/main" id="{5D5CB73C-511F-C4C2-373D-FE42D295F979}"/>
              </a:ext>
            </a:extLst>
          </p:cNvPr>
          <p:cNvSpPr/>
          <p:nvPr/>
        </p:nvSpPr>
        <p:spPr>
          <a:xfrm>
            <a:off x="1626625" y="2947889"/>
            <a:ext cx="499107" cy="361577"/>
          </a:xfrm>
          <a:prstGeom prst="roundRect">
            <a:avLst>
              <a:gd name="adj" fmla="val 37268"/>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1600" dirty="0">
                <a:solidFill>
                  <a:schemeClr val="bg1"/>
                </a:solidFill>
                <a:latin typeface="Verdana" panose="020B0604030504040204" pitchFamily="34" charset="0"/>
                <a:ea typeface="Verdana" panose="020B0604030504040204" pitchFamily="34" charset="0"/>
                <a:cs typeface="Verdana" panose="020B0604030504040204" pitchFamily="34" charset="0"/>
              </a:rPr>
              <a:t>B9</a:t>
            </a:r>
          </a:p>
        </p:txBody>
      </p:sp>
      <p:sp>
        <p:nvSpPr>
          <p:cNvPr id="15" name="Rounded Rectangle 14">
            <a:extLst>
              <a:ext uri="{FF2B5EF4-FFF2-40B4-BE49-F238E27FC236}">
                <a16:creationId xmlns:a16="http://schemas.microsoft.com/office/drawing/2014/main" id="{06447FB7-72C6-1FB9-1F94-6D77D57EE069}"/>
              </a:ext>
            </a:extLst>
          </p:cNvPr>
          <p:cNvSpPr/>
          <p:nvPr/>
        </p:nvSpPr>
        <p:spPr>
          <a:xfrm>
            <a:off x="2179558" y="2947889"/>
            <a:ext cx="499107" cy="361577"/>
          </a:xfrm>
          <a:prstGeom prst="roundRect">
            <a:avLst>
              <a:gd name="adj" fmla="val 37268"/>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1600" dirty="0">
                <a:solidFill>
                  <a:schemeClr val="bg1"/>
                </a:solidFill>
                <a:latin typeface="Verdana" panose="020B0604030504040204" pitchFamily="34" charset="0"/>
                <a:ea typeface="Verdana" panose="020B0604030504040204" pitchFamily="34" charset="0"/>
                <a:cs typeface="Verdana" panose="020B0604030504040204" pitchFamily="34" charset="0"/>
              </a:rPr>
              <a:t>B10</a:t>
            </a:r>
          </a:p>
        </p:txBody>
      </p:sp>
      <p:sp>
        <p:nvSpPr>
          <p:cNvPr id="16" name="Rounded Rectangle 15">
            <a:extLst>
              <a:ext uri="{FF2B5EF4-FFF2-40B4-BE49-F238E27FC236}">
                <a16:creationId xmlns:a16="http://schemas.microsoft.com/office/drawing/2014/main" id="{5EE5CE65-08EE-6050-2E07-6B0747183C30}"/>
              </a:ext>
            </a:extLst>
          </p:cNvPr>
          <p:cNvSpPr/>
          <p:nvPr/>
        </p:nvSpPr>
        <p:spPr>
          <a:xfrm>
            <a:off x="2714318" y="2947889"/>
            <a:ext cx="499107" cy="361577"/>
          </a:xfrm>
          <a:prstGeom prst="roundRect">
            <a:avLst>
              <a:gd name="adj" fmla="val 37268"/>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1600" dirty="0">
                <a:solidFill>
                  <a:schemeClr val="bg1"/>
                </a:solidFill>
                <a:latin typeface="Verdana" panose="020B0604030504040204" pitchFamily="34" charset="0"/>
                <a:ea typeface="Verdana" panose="020B0604030504040204" pitchFamily="34" charset="0"/>
                <a:cs typeface="Verdana" panose="020B0604030504040204" pitchFamily="34" charset="0"/>
              </a:rPr>
              <a:t>B11</a:t>
            </a:r>
          </a:p>
        </p:txBody>
      </p:sp>
      <p:sp>
        <p:nvSpPr>
          <p:cNvPr id="17" name="Rounded Rectangle 16">
            <a:extLst>
              <a:ext uri="{FF2B5EF4-FFF2-40B4-BE49-F238E27FC236}">
                <a16:creationId xmlns:a16="http://schemas.microsoft.com/office/drawing/2014/main" id="{8A511652-2879-1D14-A754-98CA5338FB89}"/>
              </a:ext>
            </a:extLst>
          </p:cNvPr>
          <p:cNvSpPr/>
          <p:nvPr/>
        </p:nvSpPr>
        <p:spPr>
          <a:xfrm>
            <a:off x="3725449" y="2948115"/>
            <a:ext cx="499107" cy="361577"/>
          </a:xfrm>
          <a:prstGeom prst="roundRect">
            <a:avLst>
              <a:gd name="adj" fmla="val 37268"/>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1600" dirty="0">
                <a:solidFill>
                  <a:schemeClr val="bg1"/>
                </a:solidFill>
                <a:latin typeface="Verdana" panose="020B0604030504040204" pitchFamily="34" charset="0"/>
                <a:ea typeface="Verdana" panose="020B0604030504040204" pitchFamily="34" charset="0"/>
                <a:cs typeface="Verdana" panose="020B0604030504040204" pitchFamily="34" charset="0"/>
              </a:rPr>
              <a:t>B12</a:t>
            </a:r>
          </a:p>
        </p:txBody>
      </p:sp>
      <p:sp>
        <p:nvSpPr>
          <p:cNvPr id="18" name="Rounded Rectangle 17">
            <a:extLst>
              <a:ext uri="{FF2B5EF4-FFF2-40B4-BE49-F238E27FC236}">
                <a16:creationId xmlns:a16="http://schemas.microsoft.com/office/drawing/2014/main" id="{401E3686-A840-1813-72B5-C95EDF14DE2A}"/>
              </a:ext>
            </a:extLst>
          </p:cNvPr>
          <p:cNvSpPr/>
          <p:nvPr/>
        </p:nvSpPr>
        <p:spPr>
          <a:xfrm>
            <a:off x="4267432" y="2947889"/>
            <a:ext cx="499107" cy="361577"/>
          </a:xfrm>
          <a:prstGeom prst="roundRect">
            <a:avLst>
              <a:gd name="adj" fmla="val 37268"/>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1600" dirty="0">
                <a:solidFill>
                  <a:schemeClr val="bg1"/>
                </a:solidFill>
                <a:latin typeface="Verdana" panose="020B0604030504040204" pitchFamily="34" charset="0"/>
                <a:ea typeface="Verdana" panose="020B0604030504040204" pitchFamily="34" charset="0"/>
                <a:cs typeface="Verdana" panose="020B0604030504040204" pitchFamily="34" charset="0"/>
              </a:rPr>
              <a:t>B13</a:t>
            </a:r>
          </a:p>
        </p:txBody>
      </p:sp>
      <p:sp>
        <p:nvSpPr>
          <p:cNvPr id="19" name="Rounded Rectangle 18">
            <a:extLst>
              <a:ext uri="{FF2B5EF4-FFF2-40B4-BE49-F238E27FC236}">
                <a16:creationId xmlns:a16="http://schemas.microsoft.com/office/drawing/2014/main" id="{17AA7F31-3DD7-5716-D978-43E8BC93F5E2}"/>
              </a:ext>
            </a:extLst>
          </p:cNvPr>
          <p:cNvSpPr/>
          <p:nvPr/>
        </p:nvSpPr>
        <p:spPr>
          <a:xfrm>
            <a:off x="4820364" y="2947889"/>
            <a:ext cx="499107" cy="361577"/>
          </a:xfrm>
          <a:prstGeom prst="roundRect">
            <a:avLst>
              <a:gd name="adj" fmla="val 37268"/>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1600" dirty="0">
                <a:solidFill>
                  <a:schemeClr val="bg1"/>
                </a:solidFill>
                <a:latin typeface="Verdana" panose="020B0604030504040204" pitchFamily="34" charset="0"/>
                <a:ea typeface="Verdana" panose="020B0604030504040204" pitchFamily="34" charset="0"/>
                <a:cs typeface="Verdana" panose="020B0604030504040204" pitchFamily="34" charset="0"/>
              </a:rPr>
              <a:t>B14</a:t>
            </a:r>
          </a:p>
        </p:txBody>
      </p:sp>
      <p:sp>
        <p:nvSpPr>
          <p:cNvPr id="20" name="Rounded Rectangle 19">
            <a:extLst>
              <a:ext uri="{FF2B5EF4-FFF2-40B4-BE49-F238E27FC236}">
                <a16:creationId xmlns:a16="http://schemas.microsoft.com/office/drawing/2014/main" id="{1523D815-C960-2110-CB94-1BD46EBA92B8}"/>
              </a:ext>
            </a:extLst>
          </p:cNvPr>
          <p:cNvSpPr/>
          <p:nvPr/>
        </p:nvSpPr>
        <p:spPr>
          <a:xfrm>
            <a:off x="5355124" y="2947889"/>
            <a:ext cx="499107" cy="361577"/>
          </a:xfrm>
          <a:prstGeom prst="roundRect">
            <a:avLst>
              <a:gd name="adj" fmla="val 37268"/>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1600" dirty="0">
                <a:solidFill>
                  <a:schemeClr val="bg1"/>
                </a:solidFill>
                <a:latin typeface="Verdana" panose="020B0604030504040204" pitchFamily="34" charset="0"/>
                <a:ea typeface="Verdana" panose="020B0604030504040204" pitchFamily="34" charset="0"/>
                <a:cs typeface="Verdana" panose="020B0604030504040204" pitchFamily="34" charset="0"/>
              </a:rPr>
              <a:t>B15</a:t>
            </a:r>
          </a:p>
        </p:txBody>
      </p:sp>
      <p:sp>
        <p:nvSpPr>
          <p:cNvPr id="21" name="Rounded Rectangle 20">
            <a:extLst>
              <a:ext uri="{FF2B5EF4-FFF2-40B4-BE49-F238E27FC236}">
                <a16:creationId xmlns:a16="http://schemas.microsoft.com/office/drawing/2014/main" id="{4E8C42EB-6587-AA44-8E48-BAECFEAADEEC}"/>
              </a:ext>
            </a:extLst>
          </p:cNvPr>
          <p:cNvSpPr/>
          <p:nvPr/>
        </p:nvSpPr>
        <p:spPr>
          <a:xfrm>
            <a:off x="1084643" y="2263327"/>
            <a:ext cx="499107" cy="361577"/>
          </a:xfrm>
          <a:prstGeom prst="roundRect">
            <a:avLst>
              <a:gd name="adj" fmla="val 37268"/>
            </a:avLst>
          </a:prstGeom>
          <a:solidFill>
            <a:schemeClr val="accent1">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1600" dirty="0">
                <a:solidFill>
                  <a:schemeClr val="bg1"/>
                </a:solidFill>
                <a:latin typeface="Verdana" panose="020B0604030504040204" pitchFamily="34" charset="0"/>
                <a:ea typeface="Verdana" panose="020B0604030504040204" pitchFamily="34" charset="0"/>
                <a:cs typeface="Verdana" panose="020B0604030504040204" pitchFamily="34" charset="0"/>
              </a:rPr>
              <a:t>B56</a:t>
            </a:r>
          </a:p>
        </p:txBody>
      </p:sp>
      <p:sp>
        <p:nvSpPr>
          <p:cNvPr id="22" name="Rounded Rectangle 21">
            <a:extLst>
              <a:ext uri="{FF2B5EF4-FFF2-40B4-BE49-F238E27FC236}">
                <a16:creationId xmlns:a16="http://schemas.microsoft.com/office/drawing/2014/main" id="{646892FB-3E24-B746-92B3-8864A48F660F}"/>
              </a:ext>
            </a:extLst>
          </p:cNvPr>
          <p:cNvSpPr/>
          <p:nvPr/>
        </p:nvSpPr>
        <p:spPr>
          <a:xfrm>
            <a:off x="1626625" y="2263101"/>
            <a:ext cx="499107" cy="361577"/>
          </a:xfrm>
          <a:prstGeom prst="roundRect">
            <a:avLst>
              <a:gd name="adj" fmla="val 37268"/>
            </a:avLst>
          </a:prstGeom>
          <a:solidFill>
            <a:schemeClr val="accent1">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1600" dirty="0">
                <a:solidFill>
                  <a:schemeClr val="bg1"/>
                </a:solidFill>
                <a:latin typeface="Verdana" panose="020B0604030504040204" pitchFamily="34" charset="0"/>
                <a:ea typeface="Verdana" panose="020B0604030504040204" pitchFamily="34" charset="0"/>
                <a:cs typeface="Verdana" panose="020B0604030504040204" pitchFamily="34" charset="0"/>
              </a:rPr>
              <a:t>B57</a:t>
            </a:r>
          </a:p>
        </p:txBody>
      </p:sp>
      <p:sp>
        <p:nvSpPr>
          <p:cNvPr id="23" name="Rounded Rectangle 22">
            <a:extLst>
              <a:ext uri="{FF2B5EF4-FFF2-40B4-BE49-F238E27FC236}">
                <a16:creationId xmlns:a16="http://schemas.microsoft.com/office/drawing/2014/main" id="{D0F18B76-1750-E7BF-0D2B-4B7843C671AB}"/>
              </a:ext>
            </a:extLst>
          </p:cNvPr>
          <p:cNvSpPr/>
          <p:nvPr/>
        </p:nvSpPr>
        <p:spPr>
          <a:xfrm>
            <a:off x="2179558" y="2263101"/>
            <a:ext cx="499107" cy="361577"/>
          </a:xfrm>
          <a:prstGeom prst="roundRect">
            <a:avLst>
              <a:gd name="adj" fmla="val 37268"/>
            </a:avLst>
          </a:prstGeom>
          <a:solidFill>
            <a:schemeClr val="accent1">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1600" dirty="0">
                <a:solidFill>
                  <a:schemeClr val="bg1"/>
                </a:solidFill>
                <a:latin typeface="Verdana" panose="020B0604030504040204" pitchFamily="34" charset="0"/>
                <a:ea typeface="Verdana" panose="020B0604030504040204" pitchFamily="34" charset="0"/>
                <a:cs typeface="Verdana" panose="020B0604030504040204" pitchFamily="34" charset="0"/>
              </a:rPr>
              <a:t>B58</a:t>
            </a:r>
          </a:p>
        </p:txBody>
      </p:sp>
      <p:sp>
        <p:nvSpPr>
          <p:cNvPr id="24" name="Rounded Rectangle 23">
            <a:extLst>
              <a:ext uri="{FF2B5EF4-FFF2-40B4-BE49-F238E27FC236}">
                <a16:creationId xmlns:a16="http://schemas.microsoft.com/office/drawing/2014/main" id="{7D43B9C6-62DE-8109-F374-1B98EBE6B6EA}"/>
              </a:ext>
            </a:extLst>
          </p:cNvPr>
          <p:cNvSpPr/>
          <p:nvPr/>
        </p:nvSpPr>
        <p:spPr>
          <a:xfrm>
            <a:off x="2714318" y="2263101"/>
            <a:ext cx="499107" cy="361577"/>
          </a:xfrm>
          <a:prstGeom prst="roundRect">
            <a:avLst>
              <a:gd name="adj" fmla="val 37268"/>
            </a:avLst>
          </a:prstGeom>
          <a:solidFill>
            <a:schemeClr val="accent1">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1600" dirty="0">
                <a:solidFill>
                  <a:schemeClr val="bg1"/>
                </a:solidFill>
                <a:latin typeface="Verdana" panose="020B0604030504040204" pitchFamily="34" charset="0"/>
                <a:ea typeface="Verdana" panose="020B0604030504040204" pitchFamily="34" charset="0"/>
                <a:cs typeface="Verdana" panose="020B0604030504040204" pitchFamily="34" charset="0"/>
              </a:rPr>
              <a:t>B59</a:t>
            </a:r>
          </a:p>
        </p:txBody>
      </p:sp>
      <p:sp>
        <p:nvSpPr>
          <p:cNvPr id="25" name="Rounded Rectangle 24">
            <a:extLst>
              <a:ext uri="{FF2B5EF4-FFF2-40B4-BE49-F238E27FC236}">
                <a16:creationId xmlns:a16="http://schemas.microsoft.com/office/drawing/2014/main" id="{BA2ED2CE-10F6-64CE-64CC-D13DDDED2D5D}"/>
              </a:ext>
            </a:extLst>
          </p:cNvPr>
          <p:cNvSpPr/>
          <p:nvPr/>
        </p:nvSpPr>
        <p:spPr>
          <a:xfrm>
            <a:off x="3725449" y="2263327"/>
            <a:ext cx="499107" cy="361577"/>
          </a:xfrm>
          <a:prstGeom prst="roundRect">
            <a:avLst>
              <a:gd name="adj" fmla="val 37268"/>
            </a:avLst>
          </a:prstGeom>
          <a:solidFill>
            <a:schemeClr val="accent1">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1600" dirty="0">
                <a:solidFill>
                  <a:schemeClr val="bg1"/>
                </a:solidFill>
                <a:latin typeface="Verdana" panose="020B0604030504040204" pitchFamily="34" charset="0"/>
                <a:ea typeface="Verdana" panose="020B0604030504040204" pitchFamily="34" charset="0"/>
                <a:cs typeface="Verdana" panose="020B0604030504040204" pitchFamily="34" charset="0"/>
              </a:rPr>
              <a:t>B60</a:t>
            </a:r>
          </a:p>
        </p:txBody>
      </p:sp>
      <p:sp>
        <p:nvSpPr>
          <p:cNvPr id="26" name="Rounded Rectangle 25">
            <a:extLst>
              <a:ext uri="{FF2B5EF4-FFF2-40B4-BE49-F238E27FC236}">
                <a16:creationId xmlns:a16="http://schemas.microsoft.com/office/drawing/2014/main" id="{7169AFA0-1139-30CB-6D5C-D9557922432A}"/>
              </a:ext>
            </a:extLst>
          </p:cNvPr>
          <p:cNvSpPr/>
          <p:nvPr/>
        </p:nvSpPr>
        <p:spPr>
          <a:xfrm>
            <a:off x="4267432" y="2263101"/>
            <a:ext cx="499107" cy="361577"/>
          </a:xfrm>
          <a:prstGeom prst="roundRect">
            <a:avLst>
              <a:gd name="adj" fmla="val 37268"/>
            </a:avLst>
          </a:prstGeom>
          <a:solidFill>
            <a:schemeClr val="accent1">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1600" dirty="0">
                <a:solidFill>
                  <a:schemeClr val="bg1"/>
                </a:solidFill>
                <a:latin typeface="Verdana" panose="020B0604030504040204" pitchFamily="34" charset="0"/>
                <a:ea typeface="Verdana" panose="020B0604030504040204" pitchFamily="34" charset="0"/>
                <a:cs typeface="Verdana" panose="020B0604030504040204" pitchFamily="34" charset="0"/>
              </a:rPr>
              <a:t>B61</a:t>
            </a:r>
          </a:p>
        </p:txBody>
      </p:sp>
      <p:sp>
        <p:nvSpPr>
          <p:cNvPr id="27" name="Rounded Rectangle 26">
            <a:extLst>
              <a:ext uri="{FF2B5EF4-FFF2-40B4-BE49-F238E27FC236}">
                <a16:creationId xmlns:a16="http://schemas.microsoft.com/office/drawing/2014/main" id="{AB03FA52-5B20-AFE2-7375-D44E1997157B}"/>
              </a:ext>
            </a:extLst>
          </p:cNvPr>
          <p:cNvSpPr/>
          <p:nvPr/>
        </p:nvSpPr>
        <p:spPr>
          <a:xfrm>
            <a:off x="4820364" y="2263101"/>
            <a:ext cx="499107" cy="361577"/>
          </a:xfrm>
          <a:prstGeom prst="roundRect">
            <a:avLst>
              <a:gd name="adj" fmla="val 37268"/>
            </a:avLst>
          </a:prstGeom>
          <a:solidFill>
            <a:schemeClr val="accent1">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1600" dirty="0">
                <a:solidFill>
                  <a:schemeClr val="bg1"/>
                </a:solidFill>
                <a:latin typeface="Verdana" panose="020B0604030504040204" pitchFamily="34" charset="0"/>
                <a:ea typeface="Verdana" panose="020B0604030504040204" pitchFamily="34" charset="0"/>
                <a:cs typeface="Verdana" panose="020B0604030504040204" pitchFamily="34" charset="0"/>
              </a:rPr>
              <a:t>B62</a:t>
            </a:r>
          </a:p>
        </p:txBody>
      </p:sp>
      <p:sp>
        <p:nvSpPr>
          <p:cNvPr id="28" name="Rounded Rectangle 27">
            <a:extLst>
              <a:ext uri="{FF2B5EF4-FFF2-40B4-BE49-F238E27FC236}">
                <a16:creationId xmlns:a16="http://schemas.microsoft.com/office/drawing/2014/main" id="{AD033352-675A-5882-BE46-18CA3DC1D572}"/>
              </a:ext>
            </a:extLst>
          </p:cNvPr>
          <p:cNvSpPr/>
          <p:nvPr/>
        </p:nvSpPr>
        <p:spPr>
          <a:xfrm>
            <a:off x="5355124" y="2263101"/>
            <a:ext cx="499107" cy="361577"/>
          </a:xfrm>
          <a:prstGeom prst="roundRect">
            <a:avLst>
              <a:gd name="adj" fmla="val 37268"/>
            </a:avLst>
          </a:prstGeom>
          <a:solidFill>
            <a:schemeClr val="accent1">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1600" dirty="0">
                <a:solidFill>
                  <a:schemeClr val="bg1"/>
                </a:solidFill>
                <a:latin typeface="Verdana" panose="020B0604030504040204" pitchFamily="34" charset="0"/>
                <a:ea typeface="Verdana" panose="020B0604030504040204" pitchFamily="34" charset="0"/>
                <a:cs typeface="Verdana" panose="020B0604030504040204" pitchFamily="34" charset="0"/>
              </a:rPr>
              <a:t>B63</a:t>
            </a:r>
          </a:p>
        </p:txBody>
      </p:sp>
      <p:sp>
        <p:nvSpPr>
          <p:cNvPr id="29" name="TextBox 28">
            <a:extLst>
              <a:ext uri="{FF2B5EF4-FFF2-40B4-BE49-F238E27FC236}">
                <a16:creationId xmlns:a16="http://schemas.microsoft.com/office/drawing/2014/main" id="{C7694A55-88A6-E2AF-7D96-A7E959FEC3F2}"/>
              </a:ext>
            </a:extLst>
          </p:cNvPr>
          <p:cNvSpPr txBox="1"/>
          <p:nvPr/>
        </p:nvSpPr>
        <p:spPr>
          <a:xfrm rot="16200000">
            <a:off x="1325732" y="2630312"/>
            <a:ext cx="319318" cy="307777"/>
          </a:xfrm>
          <a:prstGeom prst="rect">
            <a:avLst/>
          </a:prstGeom>
          <a:noFill/>
        </p:spPr>
        <p:txBody>
          <a:bodyPr wrap="none" rtlCol="0">
            <a:spAutoFit/>
          </a:bodyPr>
          <a:lstStyle/>
          <a:p>
            <a:pPr algn="l"/>
            <a:r>
              <a:rPr lang="en-CH" sz="1400" dirty="0">
                <a:latin typeface="Cambria" panose="02040503050406030204" pitchFamily="18" charset="0"/>
                <a:ea typeface="Cambria" panose="02040503050406030204" pitchFamily="18" charset="0"/>
              </a:rPr>
              <a:t>…</a:t>
            </a:r>
          </a:p>
        </p:txBody>
      </p:sp>
      <p:sp>
        <p:nvSpPr>
          <p:cNvPr id="30" name="TextBox 29">
            <a:extLst>
              <a:ext uri="{FF2B5EF4-FFF2-40B4-BE49-F238E27FC236}">
                <a16:creationId xmlns:a16="http://schemas.microsoft.com/office/drawing/2014/main" id="{1E290599-840F-4BBE-9657-EC60B7234767}"/>
              </a:ext>
            </a:extLst>
          </p:cNvPr>
          <p:cNvSpPr txBox="1"/>
          <p:nvPr/>
        </p:nvSpPr>
        <p:spPr>
          <a:xfrm rot="16200000">
            <a:off x="2269453" y="2628226"/>
            <a:ext cx="319318" cy="307777"/>
          </a:xfrm>
          <a:prstGeom prst="rect">
            <a:avLst/>
          </a:prstGeom>
          <a:noFill/>
        </p:spPr>
        <p:txBody>
          <a:bodyPr wrap="none" rtlCol="0">
            <a:spAutoFit/>
          </a:bodyPr>
          <a:lstStyle/>
          <a:p>
            <a:pPr algn="l"/>
            <a:r>
              <a:rPr lang="en-CH" sz="1400" dirty="0">
                <a:latin typeface="Cambria" panose="02040503050406030204" pitchFamily="18" charset="0"/>
                <a:ea typeface="Cambria" panose="02040503050406030204" pitchFamily="18" charset="0"/>
              </a:rPr>
              <a:t>…</a:t>
            </a:r>
          </a:p>
        </p:txBody>
      </p:sp>
      <p:sp>
        <p:nvSpPr>
          <p:cNvPr id="31" name="TextBox 30">
            <a:extLst>
              <a:ext uri="{FF2B5EF4-FFF2-40B4-BE49-F238E27FC236}">
                <a16:creationId xmlns:a16="http://schemas.microsoft.com/office/drawing/2014/main" id="{D259AA08-00B5-C237-881B-F881D6EA3430}"/>
              </a:ext>
            </a:extLst>
          </p:cNvPr>
          <p:cNvSpPr txBox="1"/>
          <p:nvPr/>
        </p:nvSpPr>
        <p:spPr>
          <a:xfrm rot="16200000">
            <a:off x="4117733" y="2634928"/>
            <a:ext cx="319318" cy="307777"/>
          </a:xfrm>
          <a:prstGeom prst="rect">
            <a:avLst/>
          </a:prstGeom>
          <a:noFill/>
        </p:spPr>
        <p:txBody>
          <a:bodyPr wrap="none" rtlCol="0">
            <a:spAutoFit/>
          </a:bodyPr>
          <a:lstStyle/>
          <a:p>
            <a:pPr algn="l"/>
            <a:r>
              <a:rPr lang="en-CH" sz="1400" dirty="0">
                <a:latin typeface="Cambria" panose="02040503050406030204" pitchFamily="18" charset="0"/>
                <a:ea typeface="Cambria" panose="02040503050406030204" pitchFamily="18" charset="0"/>
              </a:rPr>
              <a:t>…</a:t>
            </a:r>
          </a:p>
        </p:txBody>
      </p:sp>
      <p:sp>
        <p:nvSpPr>
          <p:cNvPr id="32" name="TextBox 31">
            <a:extLst>
              <a:ext uri="{FF2B5EF4-FFF2-40B4-BE49-F238E27FC236}">
                <a16:creationId xmlns:a16="http://schemas.microsoft.com/office/drawing/2014/main" id="{F10A71F3-8430-575C-07AF-CF753E8197A5}"/>
              </a:ext>
            </a:extLst>
          </p:cNvPr>
          <p:cNvSpPr txBox="1"/>
          <p:nvPr/>
        </p:nvSpPr>
        <p:spPr>
          <a:xfrm rot="16200000">
            <a:off x="5061453" y="2632842"/>
            <a:ext cx="319318" cy="307777"/>
          </a:xfrm>
          <a:prstGeom prst="rect">
            <a:avLst/>
          </a:prstGeom>
          <a:noFill/>
        </p:spPr>
        <p:txBody>
          <a:bodyPr wrap="none" rtlCol="0">
            <a:spAutoFit/>
          </a:bodyPr>
          <a:lstStyle/>
          <a:p>
            <a:pPr algn="l"/>
            <a:r>
              <a:rPr lang="en-CH" sz="1400" dirty="0">
                <a:latin typeface="Cambria" panose="02040503050406030204" pitchFamily="18" charset="0"/>
                <a:ea typeface="Cambria" panose="02040503050406030204" pitchFamily="18" charset="0"/>
              </a:rPr>
              <a:t>…</a:t>
            </a:r>
          </a:p>
        </p:txBody>
      </p:sp>
      <p:sp>
        <p:nvSpPr>
          <p:cNvPr id="33" name="Rectangle 32">
            <a:extLst>
              <a:ext uri="{FF2B5EF4-FFF2-40B4-BE49-F238E27FC236}">
                <a16:creationId xmlns:a16="http://schemas.microsoft.com/office/drawing/2014/main" id="{C616D990-69C9-1E07-A6A6-E24297F1ED7D}"/>
              </a:ext>
            </a:extLst>
          </p:cNvPr>
          <p:cNvSpPr/>
          <p:nvPr/>
        </p:nvSpPr>
        <p:spPr>
          <a:xfrm>
            <a:off x="6147429" y="1862439"/>
            <a:ext cx="1982084" cy="1982515"/>
          </a:xfrm>
          <a:prstGeom prst="rect">
            <a:avLst/>
          </a:prstGeom>
          <a:solidFill>
            <a:schemeClr val="accent1">
              <a:alpha val="21176"/>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H" dirty="0">
                <a:solidFill>
                  <a:srgbClr val="C00000"/>
                </a:solidFill>
                <a:latin typeface="Verdana" panose="020B0604030504040204" pitchFamily="34" charset="0"/>
                <a:ea typeface="Verdana" panose="020B0604030504040204" pitchFamily="34" charset="0"/>
                <a:cs typeface="Verdana" panose="020B0604030504040204" pitchFamily="34" charset="0"/>
              </a:rPr>
              <a:t>Used </a:t>
            </a:r>
            <a:r>
              <a:rPr lang="en-CH" dirty="0">
                <a:solidFill>
                  <a:schemeClr val="tx1"/>
                </a:solidFill>
                <a:latin typeface="Verdana" panose="020B0604030504040204" pitchFamily="34" charset="0"/>
                <a:ea typeface="Verdana" panose="020B0604030504040204" pitchFamily="34" charset="0"/>
                <a:cs typeface="Verdana" panose="020B0604030504040204" pitchFamily="34" charset="0"/>
              </a:rPr>
              <a:t>Bytes</a:t>
            </a:r>
            <a:br>
              <a:rPr lang="en-CH"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CH" dirty="0">
                <a:solidFill>
                  <a:schemeClr val="tx1"/>
                </a:solidFill>
                <a:latin typeface="Verdana" panose="020B0604030504040204" pitchFamily="34" charset="0"/>
                <a:ea typeface="Verdana" panose="020B0604030504040204" pitchFamily="34" charset="0"/>
                <a:cs typeface="Verdana" panose="020B0604030504040204" pitchFamily="34" charset="0"/>
              </a:rPr>
              <a:t>(e.g., 8 bytes)</a:t>
            </a:r>
          </a:p>
        </p:txBody>
      </p:sp>
      <p:sp>
        <p:nvSpPr>
          <p:cNvPr id="35" name="Rounded Rectangle 34">
            <a:extLst>
              <a:ext uri="{FF2B5EF4-FFF2-40B4-BE49-F238E27FC236}">
                <a16:creationId xmlns:a16="http://schemas.microsoft.com/office/drawing/2014/main" id="{CE0B45E9-2FEE-6763-39B5-6E68DEA0CE25}"/>
              </a:ext>
            </a:extLst>
          </p:cNvPr>
          <p:cNvSpPr/>
          <p:nvPr/>
        </p:nvSpPr>
        <p:spPr>
          <a:xfrm>
            <a:off x="6392499" y="3424797"/>
            <a:ext cx="499107" cy="361577"/>
          </a:xfrm>
          <a:prstGeom prst="roundRect">
            <a:avLst>
              <a:gd name="adj" fmla="val 37268"/>
            </a:avLst>
          </a:prstGeom>
          <a:solidFill>
            <a:srgbClr val="4E67C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1600" dirty="0">
                <a:solidFill>
                  <a:schemeClr val="bg1"/>
                </a:solidFill>
                <a:latin typeface="Verdana" panose="020B0604030504040204" pitchFamily="34" charset="0"/>
                <a:ea typeface="Verdana" panose="020B0604030504040204" pitchFamily="34" charset="0"/>
                <a:cs typeface="Verdana" panose="020B0604030504040204" pitchFamily="34" charset="0"/>
              </a:rPr>
              <a:t>B8</a:t>
            </a:r>
          </a:p>
        </p:txBody>
      </p:sp>
      <p:sp>
        <p:nvSpPr>
          <p:cNvPr id="36" name="Rounded Rectangle 35">
            <a:extLst>
              <a:ext uri="{FF2B5EF4-FFF2-40B4-BE49-F238E27FC236}">
                <a16:creationId xmlns:a16="http://schemas.microsoft.com/office/drawing/2014/main" id="{2234BF25-D901-A3C4-D314-AF4F06E05108}"/>
              </a:ext>
            </a:extLst>
          </p:cNvPr>
          <p:cNvSpPr/>
          <p:nvPr/>
        </p:nvSpPr>
        <p:spPr>
          <a:xfrm>
            <a:off x="6934482" y="3424572"/>
            <a:ext cx="499107" cy="361577"/>
          </a:xfrm>
          <a:prstGeom prst="roundRect">
            <a:avLst>
              <a:gd name="adj" fmla="val 37268"/>
            </a:avLst>
          </a:prstGeom>
          <a:solidFill>
            <a:srgbClr val="4E67C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1600" dirty="0">
                <a:solidFill>
                  <a:schemeClr val="bg1"/>
                </a:solidFill>
                <a:latin typeface="Verdana" panose="020B0604030504040204" pitchFamily="34" charset="0"/>
                <a:ea typeface="Verdana" panose="020B0604030504040204" pitchFamily="34" charset="0"/>
                <a:cs typeface="Verdana" panose="020B0604030504040204" pitchFamily="34" charset="0"/>
              </a:rPr>
              <a:t>B9</a:t>
            </a:r>
          </a:p>
        </p:txBody>
      </p:sp>
      <p:sp>
        <p:nvSpPr>
          <p:cNvPr id="37" name="Rounded Rectangle 36">
            <a:extLst>
              <a:ext uri="{FF2B5EF4-FFF2-40B4-BE49-F238E27FC236}">
                <a16:creationId xmlns:a16="http://schemas.microsoft.com/office/drawing/2014/main" id="{C9E19AA0-7EEE-9198-49E4-9F2F155BBEEA}"/>
              </a:ext>
            </a:extLst>
          </p:cNvPr>
          <p:cNvSpPr/>
          <p:nvPr/>
        </p:nvSpPr>
        <p:spPr>
          <a:xfrm>
            <a:off x="7487414" y="3424572"/>
            <a:ext cx="499107" cy="361577"/>
          </a:xfrm>
          <a:prstGeom prst="roundRect">
            <a:avLst>
              <a:gd name="adj" fmla="val 37268"/>
            </a:avLst>
          </a:prstGeom>
          <a:solidFill>
            <a:srgbClr val="4E67C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1600" dirty="0">
                <a:solidFill>
                  <a:schemeClr val="bg1"/>
                </a:solidFill>
                <a:latin typeface="Verdana" panose="020B0604030504040204" pitchFamily="34" charset="0"/>
                <a:ea typeface="Verdana" panose="020B0604030504040204" pitchFamily="34" charset="0"/>
                <a:cs typeface="Verdana" panose="020B0604030504040204" pitchFamily="34" charset="0"/>
              </a:rPr>
              <a:t>B10</a:t>
            </a:r>
          </a:p>
        </p:txBody>
      </p:sp>
      <p:sp>
        <p:nvSpPr>
          <p:cNvPr id="38" name="Rounded Rectangle 37">
            <a:extLst>
              <a:ext uri="{FF2B5EF4-FFF2-40B4-BE49-F238E27FC236}">
                <a16:creationId xmlns:a16="http://schemas.microsoft.com/office/drawing/2014/main" id="{942B9E8D-708E-D17C-FF44-D339635CF228}"/>
              </a:ext>
            </a:extLst>
          </p:cNvPr>
          <p:cNvSpPr/>
          <p:nvPr/>
        </p:nvSpPr>
        <p:spPr>
          <a:xfrm>
            <a:off x="6390258" y="3010585"/>
            <a:ext cx="499107" cy="361577"/>
          </a:xfrm>
          <a:prstGeom prst="roundRect">
            <a:avLst>
              <a:gd name="adj" fmla="val 37268"/>
            </a:avLst>
          </a:prstGeom>
          <a:solidFill>
            <a:srgbClr val="4E67C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1600" dirty="0">
                <a:solidFill>
                  <a:schemeClr val="bg1"/>
                </a:solidFill>
                <a:latin typeface="Verdana" panose="020B0604030504040204" pitchFamily="34" charset="0"/>
                <a:ea typeface="Verdana" panose="020B0604030504040204" pitchFamily="34" charset="0"/>
                <a:cs typeface="Verdana" panose="020B0604030504040204" pitchFamily="34" charset="0"/>
              </a:rPr>
              <a:t>B11</a:t>
            </a:r>
          </a:p>
        </p:txBody>
      </p:sp>
      <p:sp>
        <p:nvSpPr>
          <p:cNvPr id="39" name="Rounded Rectangle 38">
            <a:extLst>
              <a:ext uri="{FF2B5EF4-FFF2-40B4-BE49-F238E27FC236}">
                <a16:creationId xmlns:a16="http://schemas.microsoft.com/office/drawing/2014/main" id="{6D6A86A7-9AB3-3724-09C2-200F0E38ECAD}"/>
              </a:ext>
            </a:extLst>
          </p:cNvPr>
          <p:cNvSpPr/>
          <p:nvPr/>
        </p:nvSpPr>
        <p:spPr>
          <a:xfrm>
            <a:off x="6943665" y="3011945"/>
            <a:ext cx="499107" cy="361577"/>
          </a:xfrm>
          <a:prstGeom prst="roundRect">
            <a:avLst>
              <a:gd name="adj" fmla="val 37268"/>
            </a:avLst>
          </a:prstGeom>
          <a:solidFill>
            <a:srgbClr val="4E67C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1600" dirty="0">
                <a:solidFill>
                  <a:schemeClr val="bg1"/>
                </a:solidFill>
                <a:latin typeface="Verdana" panose="020B0604030504040204" pitchFamily="34" charset="0"/>
                <a:ea typeface="Verdana" panose="020B0604030504040204" pitchFamily="34" charset="0"/>
                <a:cs typeface="Verdana" panose="020B0604030504040204" pitchFamily="34" charset="0"/>
              </a:rPr>
              <a:t>B12</a:t>
            </a:r>
          </a:p>
        </p:txBody>
      </p:sp>
      <p:sp>
        <p:nvSpPr>
          <p:cNvPr id="40" name="Rounded Rectangle 39">
            <a:extLst>
              <a:ext uri="{FF2B5EF4-FFF2-40B4-BE49-F238E27FC236}">
                <a16:creationId xmlns:a16="http://schemas.microsoft.com/office/drawing/2014/main" id="{0195D41D-F23B-D1CB-EB06-F06E7F61F3AA}"/>
              </a:ext>
            </a:extLst>
          </p:cNvPr>
          <p:cNvSpPr/>
          <p:nvPr/>
        </p:nvSpPr>
        <p:spPr>
          <a:xfrm>
            <a:off x="7485647" y="3011719"/>
            <a:ext cx="499107" cy="361577"/>
          </a:xfrm>
          <a:prstGeom prst="roundRect">
            <a:avLst>
              <a:gd name="adj" fmla="val 37268"/>
            </a:avLst>
          </a:prstGeom>
          <a:solidFill>
            <a:srgbClr val="4E67C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1600" dirty="0">
                <a:solidFill>
                  <a:schemeClr val="bg1"/>
                </a:solidFill>
                <a:latin typeface="Verdana" panose="020B0604030504040204" pitchFamily="34" charset="0"/>
                <a:ea typeface="Verdana" panose="020B0604030504040204" pitchFamily="34" charset="0"/>
                <a:cs typeface="Verdana" panose="020B0604030504040204" pitchFamily="34" charset="0"/>
              </a:rPr>
              <a:t>B13</a:t>
            </a:r>
          </a:p>
        </p:txBody>
      </p:sp>
      <p:sp>
        <p:nvSpPr>
          <p:cNvPr id="41" name="Rounded Rectangle 40">
            <a:extLst>
              <a:ext uri="{FF2B5EF4-FFF2-40B4-BE49-F238E27FC236}">
                <a16:creationId xmlns:a16="http://schemas.microsoft.com/office/drawing/2014/main" id="{78EA6394-DBA4-DF05-ADF8-B2EC171CDFE6}"/>
              </a:ext>
            </a:extLst>
          </p:cNvPr>
          <p:cNvSpPr/>
          <p:nvPr/>
        </p:nvSpPr>
        <p:spPr>
          <a:xfrm>
            <a:off x="6658458" y="2597732"/>
            <a:ext cx="499107" cy="361577"/>
          </a:xfrm>
          <a:prstGeom prst="roundRect">
            <a:avLst>
              <a:gd name="adj" fmla="val 37268"/>
            </a:avLst>
          </a:prstGeom>
          <a:solidFill>
            <a:srgbClr val="4E67C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1600" dirty="0">
                <a:solidFill>
                  <a:schemeClr val="bg1"/>
                </a:solidFill>
                <a:latin typeface="Verdana" panose="020B0604030504040204" pitchFamily="34" charset="0"/>
                <a:ea typeface="Verdana" panose="020B0604030504040204" pitchFamily="34" charset="0"/>
                <a:cs typeface="Verdana" panose="020B0604030504040204" pitchFamily="34" charset="0"/>
              </a:rPr>
              <a:t>B14</a:t>
            </a:r>
          </a:p>
        </p:txBody>
      </p:sp>
      <p:sp>
        <p:nvSpPr>
          <p:cNvPr id="42" name="Rounded Rectangle 41">
            <a:extLst>
              <a:ext uri="{FF2B5EF4-FFF2-40B4-BE49-F238E27FC236}">
                <a16:creationId xmlns:a16="http://schemas.microsoft.com/office/drawing/2014/main" id="{35D3C87D-F986-800B-5F06-30D9C68EE20B}"/>
              </a:ext>
            </a:extLst>
          </p:cNvPr>
          <p:cNvSpPr/>
          <p:nvPr/>
        </p:nvSpPr>
        <p:spPr>
          <a:xfrm>
            <a:off x="7193218" y="2597732"/>
            <a:ext cx="499107" cy="361577"/>
          </a:xfrm>
          <a:prstGeom prst="roundRect">
            <a:avLst>
              <a:gd name="adj" fmla="val 37268"/>
            </a:avLst>
          </a:prstGeom>
          <a:solidFill>
            <a:srgbClr val="4E67C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1600" dirty="0">
                <a:solidFill>
                  <a:schemeClr val="bg1"/>
                </a:solidFill>
                <a:latin typeface="Verdana" panose="020B0604030504040204" pitchFamily="34" charset="0"/>
                <a:ea typeface="Verdana" panose="020B0604030504040204" pitchFamily="34" charset="0"/>
                <a:cs typeface="Verdana" panose="020B0604030504040204" pitchFamily="34" charset="0"/>
              </a:rPr>
              <a:t>B15</a:t>
            </a:r>
          </a:p>
        </p:txBody>
      </p:sp>
      <p:sp>
        <p:nvSpPr>
          <p:cNvPr id="43" name="Content Placeholder 2">
            <a:extLst>
              <a:ext uri="{FF2B5EF4-FFF2-40B4-BE49-F238E27FC236}">
                <a16:creationId xmlns:a16="http://schemas.microsoft.com/office/drawing/2014/main" id="{12E28AFE-B86A-DB2D-3166-E8B08AFB3E55}"/>
              </a:ext>
            </a:extLst>
          </p:cNvPr>
          <p:cNvSpPr txBox="1">
            <a:spLocks/>
          </p:cNvSpPr>
          <p:nvPr/>
        </p:nvSpPr>
        <p:spPr>
          <a:xfrm>
            <a:off x="0" y="5455198"/>
            <a:ext cx="9144000" cy="1023296"/>
          </a:xfrm>
          <a:prstGeom prst="rect">
            <a:avLst/>
          </a:prstGeom>
          <a:solidFill>
            <a:srgbClr val="CDF2FF"/>
          </a:solidFill>
          <a:ln w="28575">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8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Less than 60% </a:t>
            </a:r>
            <a:r>
              <a:rPr lang="en-US" sz="2800" dirty="0">
                <a:latin typeface="Verdana" panose="020B0604030504040204" pitchFamily="34" charset="0"/>
                <a:ea typeface="Verdana" panose="020B0604030504040204" pitchFamily="34" charset="0"/>
                <a:cs typeface="Verdana" panose="020B0604030504040204" pitchFamily="34" charset="0"/>
              </a:rPr>
              <a:t>of words used on average</a:t>
            </a:r>
            <a:br>
              <a:rPr lang="en-US" sz="2800" dirty="0">
                <a:latin typeface="Verdana" panose="020B0604030504040204" pitchFamily="34" charset="0"/>
                <a:ea typeface="Verdana" panose="020B0604030504040204" pitchFamily="34" charset="0"/>
                <a:cs typeface="Verdana" panose="020B0604030504040204" pitchFamily="34" charset="0"/>
              </a:rPr>
            </a:br>
            <a:r>
              <a:rPr lang="en-US" sz="2800" dirty="0">
                <a:latin typeface="Verdana" panose="020B0604030504040204" pitchFamily="34" charset="0"/>
                <a:ea typeface="Verdana" panose="020B0604030504040204" pitchFamily="34" charset="0"/>
                <a:cs typeface="Verdana" panose="020B0604030504040204" pitchFamily="34" charset="0"/>
              </a:rPr>
              <a:t>(e.g., </a:t>
            </a:r>
            <a:r>
              <a:rPr lang="en-US" sz="2800" dirty="0">
                <a:solidFill>
                  <a:srgbClr val="7030A0"/>
                </a:solidFill>
                <a:latin typeface="Verdana" panose="020B0604030504040204" pitchFamily="34" charset="0"/>
                <a:ea typeface="Verdana" panose="020B0604030504040204" pitchFamily="34" charset="0"/>
                <a:cs typeface="Verdana" panose="020B0604030504040204" pitchFamily="34" charset="0"/>
              </a:rPr>
              <a:t>[Qureshi+, HPCA’07]</a:t>
            </a:r>
            <a:r>
              <a:rPr lang="en-US" sz="2800" dirty="0">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264367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p:bldP spid="30" grpId="0"/>
      <p:bldP spid="31" grpId="0"/>
      <p:bldP spid="32" grpId="0"/>
      <p:bldP spid="33"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655EDF-52D3-2112-46C1-DA5AD6D3CB4D}"/>
              </a:ext>
            </a:extLst>
          </p:cNvPr>
          <p:cNvSpPr>
            <a:spLocks noGrp="1"/>
          </p:cNvSpPr>
          <p:nvPr>
            <p:ph idx="1"/>
          </p:nvPr>
        </p:nvSpPr>
        <p:spPr>
          <a:solidFill>
            <a:schemeClr val="bg1">
              <a:alpha val="20000"/>
            </a:schemeClr>
          </a:solidFill>
        </p:spPr>
        <p:txBody>
          <a:bodyPr/>
          <a:lstStyle/>
          <a:p>
            <a:pPr>
              <a:lnSpc>
                <a:spcPct val="100000"/>
              </a:lnSpc>
            </a:pPr>
            <a:r>
              <a:rPr lang="en-CH" sz="2600" dirty="0"/>
              <a:t>Activate more mats than necessary</a:t>
            </a:r>
            <a:br>
              <a:rPr lang="en-CH" sz="2600" dirty="0"/>
            </a:br>
            <a:r>
              <a:rPr lang="en-CH" sz="2600" dirty="0"/>
              <a:t>with each DRAM row activation</a:t>
            </a:r>
          </a:p>
          <a:p>
            <a:endParaRPr lang="en-CH" sz="2800" dirty="0"/>
          </a:p>
          <a:p>
            <a:endParaRPr lang="en-CH" sz="2800" dirty="0"/>
          </a:p>
          <a:p>
            <a:endParaRPr lang="en-CH" sz="2800" dirty="0"/>
          </a:p>
          <a:p>
            <a:endParaRPr lang="en-CH" sz="2800" dirty="0"/>
          </a:p>
          <a:p>
            <a:endParaRPr lang="en-CH" sz="2800" dirty="0"/>
          </a:p>
          <a:p>
            <a:endParaRPr lang="en-CH" sz="2000" dirty="0"/>
          </a:p>
          <a:p>
            <a:endParaRPr lang="en-CH" dirty="0"/>
          </a:p>
          <a:p>
            <a:pPr>
              <a:lnSpc>
                <a:spcPct val="100000"/>
              </a:lnSpc>
            </a:pPr>
            <a:r>
              <a:rPr lang="en-US" sz="2600" dirty="0"/>
              <a:t>Transfer </a:t>
            </a:r>
            <a:r>
              <a:rPr lang="en-US" sz="2600" dirty="0">
                <a:solidFill>
                  <a:schemeClr val="accent4">
                    <a:lumMod val="50000"/>
                  </a:schemeClr>
                </a:solidFill>
              </a:rPr>
              <a:t>all words of a cache block </a:t>
            </a:r>
            <a:r>
              <a:rPr lang="en-US" sz="2600" dirty="0"/>
              <a:t>in one burst</a:t>
            </a:r>
            <a:endParaRPr lang="en-CH" sz="2600" dirty="0"/>
          </a:p>
          <a:p>
            <a:pPr>
              <a:lnSpc>
                <a:spcPct val="100000"/>
              </a:lnSpc>
            </a:pPr>
            <a:r>
              <a:rPr lang="en-CH" sz="2600" dirty="0"/>
              <a:t>Not all mats </a:t>
            </a:r>
            <a:r>
              <a:rPr lang="en-CH" sz="2600" dirty="0">
                <a:solidFill>
                  <a:schemeClr val="accent6">
                    <a:lumMod val="75000"/>
                  </a:schemeClr>
                </a:solidFill>
              </a:rPr>
              <a:t>need to be </a:t>
            </a:r>
            <a:r>
              <a:rPr lang="en-CH" sz="2600" dirty="0"/>
              <a:t>read or updated</a:t>
            </a:r>
          </a:p>
          <a:p>
            <a:endParaRPr lang="en-CH" sz="2800" dirty="0"/>
          </a:p>
        </p:txBody>
      </p:sp>
      <p:sp>
        <p:nvSpPr>
          <p:cNvPr id="2" name="Title 1">
            <a:extLst>
              <a:ext uri="{FF2B5EF4-FFF2-40B4-BE49-F238E27FC236}">
                <a16:creationId xmlns:a16="http://schemas.microsoft.com/office/drawing/2014/main" id="{DD43584D-7546-74C4-931C-8544E88F3CB9}"/>
              </a:ext>
            </a:extLst>
          </p:cNvPr>
          <p:cNvSpPr>
            <a:spLocks noGrp="1"/>
          </p:cNvSpPr>
          <p:nvPr>
            <p:ph type="title"/>
          </p:nvPr>
        </p:nvSpPr>
        <p:spPr>
          <a:xfrm>
            <a:off x="75991" y="67294"/>
            <a:ext cx="8987621" cy="761258"/>
          </a:xfrm>
        </p:spPr>
        <p:txBody>
          <a:bodyPr/>
          <a:lstStyle/>
          <a:p>
            <a:pPr>
              <a:lnSpc>
                <a:spcPct val="80000"/>
              </a:lnSpc>
            </a:pPr>
            <a:r>
              <a:rPr lang="en-CH" sz="3000" dirty="0"/>
              <a:t>Coarse-Grained DRAM Row Activation</a:t>
            </a:r>
            <a:br>
              <a:rPr lang="en-CH" sz="3000" dirty="0"/>
            </a:br>
            <a:r>
              <a:rPr lang="en-CH" sz="3000" dirty="0"/>
              <a:t>Wastes Energy</a:t>
            </a:r>
          </a:p>
        </p:txBody>
      </p:sp>
      <p:grpSp>
        <p:nvGrpSpPr>
          <p:cNvPr id="359" name="Group 358">
            <a:extLst>
              <a:ext uri="{FF2B5EF4-FFF2-40B4-BE49-F238E27FC236}">
                <a16:creationId xmlns:a16="http://schemas.microsoft.com/office/drawing/2014/main" id="{21180BD7-3BAE-29A8-C3B8-D9F37FEA0B05}"/>
              </a:ext>
            </a:extLst>
          </p:cNvPr>
          <p:cNvGrpSpPr/>
          <p:nvPr/>
        </p:nvGrpSpPr>
        <p:grpSpPr>
          <a:xfrm>
            <a:off x="940158" y="2007315"/>
            <a:ext cx="7154807" cy="2279561"/>
            <a:chOff x="940158" y="1880315"/>
            <a:chExt cx="7154807" cy="2279561"/>
          </a:xfrm>
        </p:grpSpPr>
        <p:sp>
          <p:nvSpPr>
            <p:cNvPr id="358" name="Rectangle 357">
              <a:extLst>
                <a:ext uri="{FF2B5EF4-FFF2-40B4-BE49-F238E27FC236}">
                  <a16:creationId xmlns:a16="http://schemas.microsoft.com/office/drawing/2014/main" id="{8B928191-DBC3-6A30-153F-4ACA397B7A32}"/>
                </a:ext>
              </a:extLst>
            </p:cNvPr>
            <p:cNvSpPr/>
            <p:nvPr/>
          </p:nvSpPr>
          <p:spPr>
            <a:xfrm>
              <a:off x="940158" y="1880315"/>
              <a:ext cx="7154807" cy="2279561"/>
            </a:xfrm>
            <a:prstGeom prst="rect">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grpSp>
          <p:nvGrpSpPr>
            <p:cNvPr id="34" name="Group 33">
              <a:extLst>
                <a:ext uri="{FF2B5EF4-FFF2-40B4-BE49-F238E27FC236}">
                  <a16:creationId xmlns:a16="http://schemas.microsoft.com/office/drawing/2014/main" id="{7CBAC907-E7B9-F428-3BFE-36C231C36001}"/>
                </a:ext>
              </a:extLst>
            </p:cNvPr>
            <p:cNvGrpSpPr/>
            <p:nvPr/>
          </p:nvGrpSpPr>
          <p:grpSpPr>
            <a:xfrm>
              <a:off x="1734836" y="2404844"/>
              <a:ext cx="1414038" cy="1414038"/>
              <a:chOff x="4876800" y="1600199"/>
              <a:chExt cx="2819401" cy="2819401"/>
            </a:xfrm>
          </p:grpSpPr>
          <p:grpSp>
            <p:nvGrpSpPr>
              <p:cNvPr id="43" name="Group 42">
                <a:extLst>
                  <a:ext uri="{FF2B5EF4-FFF2-40B4-BE49-F238E27FC236}">
                    <a16:creationId xmlns:a16="http://schemas.microsoft.com/office/drawing/2014/main" id="{3AFE297C-1A2F-0235-1D24-CA3108D68DFE}"/>
                  </a:ext>
                </a:extLst>
              </p:cNvPr>
              <p:cNvGrpSpPr/>
              <p:nvPr/>
            </p:nvGrpSpPr>
            <p:grpSpPr>
              <a:xfrm>
                <a:off x="5486400" y="3962400"/>
                <a:ext cx="2209800" cy="457200"/>
                <a:chOff x="5486400" y="3962400"/>
                <a:chExt cx="2209800" cy="457200"/>
              </a:xfrm>
            </p:grpSpPr>
            <p:sp>
              <p:nvSpPr>
                <p:cNvPr id="88" name="DRAM">
                  <a:extLst>
                    <a:ext uri="{FF2B5EF4-FFF2-40B4-BE49-F238E27FC236}">
                      <a16:creationId xmlns:a16="http://schemas.microsoft.com/office/drawing/2014/main" id="{E926AB03-8371-4244-C793-09ECC99A025F}"/>
                    </a:ext>
                  </a:extLst>
                </p:cNvPr>
                <p:cNvSpPr/>
                <p:nvPr/>
              </p:nvSpPr>
              <p:spPr>
                <a:xfrm>
                  <a:off x="54864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9" name="DRAM">
                  <a:extLst>
                    <a:ext uri="{FF2B5EF4-FFF2-40B4-BE49-F238E27FC236}">
                      <a16:creationId xmlns:a16="http://schemas.microsoft.com/office/drawing/2014/main" id="{B63E97B1-A425-65C6-6937-E212E30EB1A5}"/>
                    </a:ext>
                  </a:extLst>
                </p:cNvPr>
                <p:cNvSpPr/>
                <p:nvPr/>
              </p:nvSpPr>
              <p:spPr>
                <a:xfrm>
                  <a:off x="59436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0" name="DRAM">
                  <a:extLst>
                    <a:ext uri="{FF2B5EF4-FFF2-40B4-BE49-F238E27FC236}">
                      <a16:creationId xmlns:a16="http://schemas.microsoft.com/office/drawing/2014/main" id="{DC6B8F9C-E8EB-9E3C-06FC-EDF7A8355CA0}"/>
                    </a:ext>
                  </a:extLst>
                </p:cNvPr>
                <p:cNvSpPr/>
                <p:nvPr/>
              </p:nvSpPr>
              <p:spPr>
                <a:xfrm>
                  <a:off x="64008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1" name="DRAM">
                  <a:extLst>
                    <a:ext uri="{FF2B5EF4-FFF2-40B4-BE49-F238E27FC236}">
                      <a16:creationId xmlns:a16="http://schemas.microsoft.com/office/drawing/2014/main" id="{2335A025-62FB-A560-E97D-149E36E391CF}"/>
                    </a:ext>
                  </a:extLst>
                </p:cNvPr>
                <p:cNvSpPr/>
                <p:nvPr/>
              </p:nvSpPr>
              <p:spPr>
                <a:xfrm>
                  <a:off x="68580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2" name="DRAM">
                  <a:extLst>
                    <a:ext uri="{FF2B5EF4-FFF2-40B4-BE49-F238E27FC236}">
                      <a16:creationId xmlns:a16="http://schemas.microsoft.com/office/drawing/2014/main" id="{E9D69676-F07E-8A25-8E45-7C6B02A3304F}"/>
                    </a:ext>
                  </a:extLst>
                </p:cNvPr>
                <p:cNvSpPr/>
                <p:nvPr/>
              </p:nvSpPr>
              <p:spPr>
                <a:xfrm>
                  <a:off x="73152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44" name="Group 43">
                <a:extLst>
                  <a:ext uri="{FF2B5EF4-FFF2-40B4-BE49-F238E27FC236}">
                    <a16:creationId xmlns:a16="http://schemas.microsoft.com/office/drawing/2014/main" id="{C8BE60C4-F739-6101-BEB0-6E672ACF0CD8}"/>
                  </a:ext>
                </a:extLst>
              </p:cNvPr>
              <p:cNvGrpSpPr/>
              <p:nvPr/>
            </p:nvGrpSpPr>
            <p:grpSpPr>
              <a:xfrm>
                <a:off x="4876800" y="1600200"/>
                <a:ext cx="457200" cy="2209800"/>
                <a:chOff x="4876800" y="1600200"/>
                <a:chExt cx="457200" cy="2209800"/>
              </a:xfrm>
            </p:grpSpPr>
            <p:sp>
              <p:nvSpPr>
                <p:cNvPr id="83" name="DRAM">
                  <a:extLst>
                    <a:ext uri="{FF2B5EF4-FFF2-40B4-BE49-F238E27FC236}">
                      <a16:creationId xmlns:a16="http://schemas.microsoft.com/office/drawing/2014/main" id="{25A0AE1F-27FE-D72A-6449-36D0EC0017FF}"/>
                    </a:ext>
                  </a:extLst>
                </p:cNvPr>
                <p:cNvSpPr/>
                <p:nvPr/>
              </p:nvSpPr>
              <p:spPr>
                <a:xfrm rot="5400000">
                  <a:off x="4914900" y="15621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4" name="DRAM">
                  <a:extLst>
                    <a:ext uri="{FF2B5EF4-FFF2-40B4-BE49-F238E27FC236}">
                      <a16:creationId xmlns:a16="http://schemas.microsoft.com/office/drawing/2014/main" id="{C13FFB1D-368D-154F-13A0-16F39FEE0917}"/>
                    </a:ext>
                  </a:extLst>
                </p:cNvPr>
                <p:cNvSpPr/>
                <p:nvPr/>
              </p:nvSpPr>
              <p:spPr>
                <a:xfrm rot="5400000">
                  <a:off x="4914900" y="20193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5" name="DRAM">
                  <a:extLst>
                    <a:ext uri="{FF2B5EF4-FFF2-40B4-BE49-F238E27FC236}">
                      <a16:creationId xmlns:a16="http://schemas.microsoft.com/office/drawing/2014/main" id="{1A7F44D1-7161-02A4-74C2-BB136322617E}"/>
                    </a:ext>
                  </a:extLst>
                </p:cNvPr>
                <p:cNvSpPr/>
                <p:nvPr/>
              </p:nvSpPr>
              <p:spPr>
                <a:xfrm rot="5400000">
                  <a:off x="4914900" y="24765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6" name="DRAM">
                  <a:extLst>
                    <a:ext uri="{FF2B5EF4-FFF2-40B4-BE49-F238E27FC236}">
                      <a16:creationId xmlns:a16="http://schemas.microsoft.com/office/drawing/2014/main" id="{7B800204-3130-2657-AF06-948F284C9296}"/>
                    </a:ext>
                  </a:extLst>
                </p:cNvPr>
                <p:cNvSpPr/>
                <p:nvPr/>
              </p:nvSpPr>
              <p:spPr>
                <a:xfrm rot="5400000">
                  <a:off x="4914900" y="29337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7" name="DRAM">
                  <a:extLst>
                    <a:ext uri="{FF2B5EF4-FFF2-40B4-BE49-F238E27FC236}">
                      <a16:creationId xmlns:a16="http://schemas.microsoft.com/office/drawing/2014/main" id="{8360E7D7-662F-11F6-E67B-2396BB7718C0}"/>
                    </a:ext>
                  </a:extLst>
                </p:cNvPr>
                <p:cNvSpPr/>
                <p:nvPr/>
              </p:nvSpPr>
              <p:spPr>
                <a:xfrm rot="5400000">
                  <a:off x="4914900" y="33909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45" name="Group 44">
                <a:extLst>
                  <a:ext uri="{FF2B5EF4-FFF2-40B4-BE49-F238E27FC236}">
                    <a16:creationId xmlns:a16="http://schemas.microsoft.com/office/drawing/2014/main" id="{7366735A-8E3F-EA7A-28FA-159B29125261}"/>
                  </a:ext>
                </a:extLst>
              </p:cNvPr>
              <p:cNvGrpSpPr/>
              <p:nvPr/>
            </p:nvGrpSpPr>
            <p:grpSpPr>
              <a:xfrm>
                <a:off x="5676900" y="1600199"/>
                <a:ext cx="1828800" cy="2362201"/>
                <a:chOff x="5676900" y="1170708"/>
                <a:chExt cx="1828800" cy="2791692"/>
              </a:xfrm>
            </p:grpSpPr>
            <p:cxnSp>
              <p:nvCxnSpPr>
                <p:cNvPr id="78" name="Straight Connector 77">
                  <a:extLst>
                    <a:ext uri="{FF2B5EF4-FFF2-40B4-BE49-F238E27FC236}">
                      <a16:creationId xmlns:a16="http://schemas.microsoft.com/office/drawing/2014/main" id="{0F489CB9-6828-41C4-3757-A483E993C933}"/>
                    </a:ext>
                  </a:extLst>
                </p:cNvPr>
                <p:cNvCxnSpPr>
                  <a:cxnSpLocks/>
                  <a:stCxn id="48" idx="0"/>
                  <a:endCxn id="88" idx="0"/>
                </p:cNvCxnSpPr>
                <p:nvPr/>
              </p:nvCxnSpPr>
              <p:spPr>
                <a:xfrm>
                  <a:off x="5676900" y="1170708"/>
                  <a:ext cx="0" cy="279169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3F9A33C-79E5-EE43-0EBB-D02404672BE0}"/>
                    </a:ext>
                  </a:extLst>
                </p:cNvPr>
                <p:cNvCxnSpPr>
                  <a:cxnSpLocks/>
                  <a:stCxn id="50" idx="0"/>
                  <a:endCxn id="90" idx="0"/>
                </p:cNvCxnSpPr>
                <p:nvPr/>
              </p:nvCxnSpPr>
              <p:spPr>
                <a:xfrm>
                  <a:off x="6591299" y="1170708"/>
                  <a:ext cx="0" cy="279169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99563030-8440-E0BC-03C2-E46A37349E96}"/>
                    </a:ext>
                  </a:extLst>
                </p:cNvPr>
                <p:cNvCxnSpPr>
                  <a:cxnSpLocks/>
                  <a:stCxn id="51" idx="0"/>
                  <a:endCxn id="91" idx="0"/>
                </p:cNvCxnSpPr>
                <p:nvPr/>
              </p:nvCxnSpPr>
              <p:spPr>
                <a:xfrm>
                  <a:off x="7048500" y="1170708"/>
                  <a:ext cx="0" cy="279169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777BB3F-CFCC-6ADB-55B3-0D4137784EA9}"/>
                    </a:ext>
                  </a:extLst>
                </p:cNvPr>
                <p:cNvCxnSpPr>
                  <a:cxnSpLocks/>
                  <a:stCxn id="52" idx="0"/>
                  <a:endCxn id="92" idx="0"/>
                </p:cNvCxnSpPr>
                <p:nvPr/>
              </p:nvCxnSpPr>
              <p:spPr>
                <a:xfrm>
                  <a:off x="7505700" y="1170710"/>
                  <a:ext cx="0" cy="2791690"/>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14CD868B-4797-B405-EF3F-63BEB84313A6}"/>
                    </a:ext>
                  </a:extLst>
                </p:cNvPr>
                <p:cNvCxnSpPr>
                  <a:cxnSpLocks/>
                  <a:stCxn id="49" idx="0"/>
                  <a:endCxn id="89" idx="0"/>
                </p:cNvCxnSpPr>
                <p:nvPr/>
              </p:nvCxnSpPr>
              <p:spPr>
                <a:xfrm>
                  <a:off x="6134100" y="1170708"/>
                  <a:ext cx="0" cy="279169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386E7F9D-3F6D-E5E9-6924-DE1DF2D5FD7A}"/>
                  </a:ext>
                </a:extLst>
              </p:cNvPr>
              <p:cNvGrpSpPr/>
              <p:nvPr/>
            </p:nvGrpSpPr>
            <p:grpSpPr>
              <a:xfrm>
                <a:off x="5334000" y="1790700"/>
                <a:ext cx="2362201" cy="1828800"/>
                <a:chOff x="5333998" y="1790700"/>
                <a:chExt cx="2791691" cy="1828800"/>
              </a:xfrm>
            </p:grpSpPr>
            <p:cxnSp>
              <p:nvCxnSpPr>
                <p:cNvPr id="73" name="Straight Connector 72">
                  <a:extLst>
                    <a:ext uri="{FF2B5EF4-FFF2-40B4-BE49-F238E27FC236}">
                      <a16:creationId xmlns:a16="http://schemas.microsoft.com/office/drawing/2014/main" id="{318C9B69-1FA2-3FBF-211F-CDDAB95071DF}"/>
                    </a:ext>
                  </a:extLst>
                </p:cNvPr>
                <p:cNvCxnSpPr>
                  <a:cxnSpLocks/>
                  <a:stCxn id="52" idx="6"/>
                  <a:endCxn id="83" idx="0"/>
                </p:cNvCxnSpPr>
                <p:nvPr/>
              </p:nvCxnSpPr>
              <p:spPr>
                <a:xfrm flipH="1">
                  <a:off x="5333998" y="1790700"/>
                  <a:ext cx="2791691" cy="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051F910-73E1-74BF-EA67-3A8644EA7119}"/>
                    </a:ext>
                  </a:extLst>
                </p:cNvPr>
                <p:cNvCxnSpPr>
                  <a:cxnSpLocks/>
                  <a:stCxn id="57" idx="6"/>
                  <a:endCxn id="84" idx="0"/>
                </p:cNvCxnSpPr>
                <p:nvPr/>
              </p:nvCxnSpPr>
              <p:spPr>
                <a:xfrm flipH="1">
                  <a:off x="5333998" y="2247899"/>
                  <a:ext cx="2791691" cy="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04F1265-4690-7B70-10AA-47800166F371}"/>
                    </a:ext>
                  </a:extLst>
                </p:cNvPr>
                <p:cNvCxnSpPr>
                  <a:cxnSpLocks/>
                  <a:stCxn id="62" idx="6"/>
                  <a:endCxn id="85" idx="0"/>
                </p:cNvCxnSpPr>
                <p:nvPr/>
              </p:nvCxnSpPr>
              <p:spPr>
                <a:xfrm flipH="1">
                  <a:off x="5333998" y="2705100"/>
                  <a:ext cx="2791691" cy="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72BCC690-B182-FE1B-8FC3-8EA2EFBF0E5E}"/>
                    </a:ext>
                  </a:extLst>
                </p:cNvPr>
                <p:cNvCxnSpPr>
                  <a:cxnSpLocks/>
                  <a:stCxn id="67" idx="6"/>
                  <a:endCxn id="86" idx="0"/>
                </p:cNvCxnSpPr>
                <p:nvPr/>
              </p:nvCxnSpPr>
              <p:spPr>
                <a:xfrm flipH="1">
                  <a:off x="5333998" y="3162299"/>
                  <a:ext cx="2791691" cy="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EC7C08E-E5D4-5091-0F76-8F393F8449BC}"/>
                    </a:ext>
                  </a:extLst>
                </p:cNvPr>
                <p:cNvCxnSpPr>
                  <a:cxnSpLocks/>
                  <a:stCxn id="72" idx="6"/>
                  <a:endCxn id="87" idx="0"/>
                </p:cNvCxnSpPr>
                <p:nvPr/>
              </p:nvCxnSpPr>
              <p:spPr>
                <a:xfrm flipH="1">
                  <a:off x="5333998" y="3619500"/>
                  <a:ext cx="2791691" cy="0"/>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61C5206B-1BCF-81E8-1BA4-4462C9DE2B6A}"/>
                  </a:ext>
                </a:extLst>
              </p:cNvPr>
              <p:cNvGrpSpPr/>
              <p:nvPr/>
            </p:nvGrpSpPr>
            <p:grpSpPr>
              <a:xfrm>
                <a:off x="5486400" y="1600200"/>
                <a:ext cx="2209800" cy="2209800"/>
                <a:chOff x="5486400" y="1600200"/>
                <a:chExt cx="2209800" cy="2209800"/>
              </a:xfrm>
            </p:grpSpPr>
            <p:sp>
              <p:nvSpPr>
                <p:cNvPr id="48" name="Oval 47">
                  <a:extLst>
                    <a:ext uri="{FF2B5EF4-FFF2-40B4-BE49-F238E27FC236}">
                      <a16:creationId xmlns:a16="http://schemas.microsoft.com/office/drawing/2014/main" id="{4EB6A23B-E21F-1BFC-B218-C8C889EF461A}"/>
                    </a:ext>
                  </a:extLst>
                </p:cNvPr>
                <p:cNvSpPr/>
                <p:nvPr/>
              </p:nvSpPr>
              <p:spPr>
                <a:xfrm>
                  <a:off x="54864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9" name="Oval 48">
                  <a:extLst>
                    <a:ext uri="{FF2B5EF4-FFF2-40B4-BE49-F238E27FC236}">
                      <a16:creationId xmlns:a16="http://schemas.microsoft.com/office/drawing/2014/main" id="{145ECC5C-0E5E-3A35-1D4C-111B75B7C97C}"/>
                    </a:ext>
                  </a:extLst>
                </p:cNvPr>
                <p:cNvSpPr/>
                <p:nvPr/>
              </p:nvSpPr>
              <p:spPr>
                <a:xfrm>
                  <a:off x="59436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0" name="Oval 49">
                  <a:extLst>
                    <a:ext uri="{FF2B5EF4-FFF2-40B4-BE49-F238E27FC236}">
                      <a16:creationId xmlns:a16="http://schemas.microsoft.com/office/drawing/2014/main" id="{D5CC8AD4-22BA-AF1E-88D3-F938B222919D}"/>
                    </a:ext>
                  </a:extLst>
                </p:cNvPr>
                <p:cNvSpPr/>
                <p:nvPr/>
              </p:nvSpPr>
              <p:spPr>
                <a:xfrm>
                  <a:off x="64008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1" name="Oval 50">
                  <a:extLst>
                    <a:ext uri="{FF2B5EF4-FFF2-40B4-BE49-F238E27FC236}">
                      <a16:creationId xmlns:a16="http://schemas.microsoft.com/office/drawing/2014/main" id="{A31F1B34-98CF-F08A-26BB-2A93CEEC5D86}"/>
                    </a:ext>
                  </a:extLst>
                </p:cNvPr>
                <p:cNvSpPr/>
                <p:nvPr/>
              </p:nvSpPr>
              <p:spPr>
                <a:xfrm>
                  <a:off x="68580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2" name="Oval 51">
                  <a:extLst>
                    <a:ext uri="{FF2B5EF4-FFF2-40B4-BE49-F238E27FC236}">
                      <a16:creationId xmlns:a16="http://schemas.microsoft.com/office/drawing/2014/main" id="{DD117D24-6291-C8DD-407E-60262A9CA729}"/>
                    </a:ext>
                  </a:extLst>
                </p:cNvPr>
                <p:cNvSpPr/>
                <p:nvPr/>
              </p:nvSpPr>
              <p:spPr>
                <a:xfrm>
                  <a:off x="73152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3" name="Oval 52">
                  <a:extLst>
                    <a:ext uri="{FF2B5EF4-FFF2-40B4-BE49-F238E27FC236}">
                      <a16:creationId xmlns:a16="http://schemas.microsoft.com/office/drawing/2014/main" id="{FBBF477A-3DA5-D3ED-5E12-659A7F9B64CE}"/>
                    </a:ext>
                  </a:extLst>
                </p:cNvPr>
                <p:cNvSpPr/>
                <p:nvPr/>
              </p:nvSpPr>
              <p:spPr>
                <a:xfrm>
                  <a:off x="54864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4" name="Oval 53">
                  <a:extLst>
                    <a:ext uri="{FF2B5EF4-FFF2-40B4-BE49-F238E27FC236}">
                      <a16:creationId xmlns:a16="http://schemas.microsoft.com/office/drawing/2014/main" id="{082FFC42-416E-06C2-2740-F73810ACE1BD}"/>
                    </a:ext>
                  </a:extLst>
                </p:cNvPr>
                <p:cNvSpPr/>
                <p:nvPr/>
              </p:nvSpPr>
              <p:spPr>
                <a:xfrm>
                  <a:off x="59436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5" name="Oval 54">
                  <a:extLst>
                    <a:ext uri="{FF2B5EF4-FFF2-40B4-BE49-F238E27FC236}">
                      <a16:creationId xmlns:a16="http://schemas.microsoft.com/office/drawing/2014/main" id="{64EB960E-3728-A0E2-88DE-1DADA09D3FD1}"/>
                    </a:ext>
                  </a:extLst>
                </p:cNvPr>
                <p:cNvSpPr/>
                <p:nvPr/>
              </p:nvSpPr>
              <p:spPr>
                <a:xfrm>
                  <a:off x="64008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6" name="Oval 55">
                  <a:extLst>
                    <a:ext uri="{FF2B5EF4-FFF2-40B4-BE49-F238E27FC236}">
                      <a16:creationId xmlns:a16="http://schemas.microsoft.com/office/drawing/2014/main" id="{D847835E-912D-F1FB-0466-EBAFDFFF0BB1}"/>
                    </a:ext>
                  </a:extLst>
                </p:cNvPr>
                <p:cNvSpPr/>
                <p:nvPr/>
              </p:nvSpPr>
              <p:spPr>
                <a:xfrm>
                  <a:off x="68580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7" name="Oval 56">
                  <a:extLst>
                    <a:ext uri="{FF2B5EF4-FFF2-40B4-BE49-F238E27FC236}">
                      <a16:creationId xmlns:a16="http://schemas.microsoft.com/office/drawing/2014/main" id="{3C0BB32F-AF5A-AA97-5E38-C9B051AFE918}"/>
                    </a:ext>
                  </a:extLst>
                </p:cNvPr>
                <p:cNvSpPr/>
                <p:nvPr/>
              </p:nvSpPr>
              <p:spPr>
                <a:xfrm>
                  <a:off x="73152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8" name="Oval 57">
                  <a:extLst>
                    <a:ext uri="{FF2B5EF4-FFF2-40B4-BE49-F238E27FC236}">
                      <a16:creationId xmlns:a16="http://schemas.microsoft.com/office/drawing/2014/main" id="{F663A745-C0DB-8514-DF21-C364A41D082A}"/>
                    </a:ext>
                  </a:extLst>
                </p:cNvPr>
                <p:cNvSpPr/>
                <p:nvPr/>
              </p:nvSpPr>
              <p:spPr>
                <a:xfrm>
                  <a:off x="54864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9" name="Oval 58">
                  <a:extLst>
                    <a:ext uri="{FF2B5EF4-FFF2-40B4-BE49-F238E27FC236}">
                      <a16:creationId xmlns:a16="http://schemas.microsoft.com/office/drawing/2014/main" id="{EBA7D112-5B09-748D-924E-820104A27353}"/>
                    </a:ext>
                  </a:extLst>
                </p:cNvPr>
                <p:cNvSpPr/>
                <p:nvPr/>
              </p:nvSpPr>
              <p:spPr>
                <a:xfrm>
                  <a:off x="59436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0" name="Oval 59">
                  <a:extLst>
                    <a:ext uri="{FF2B5EF4-FFF2-40B4-BE49-F238E27FC236}">
                      <a16:creationId xmlns:a16="http://schemas.microsoft.com/office/drawing/2014/main" id="{F9922C48-BD88-C62E-DE17-2115FE04768A}"/>
                    </a:ext>
                  </a:extLst>
                </p:cNvPr>
                <p:cNvSpPr/>
                <p:nvPr/>
              </p:nvSpPr>
              <p:spPr>
                <a:xfrm>
                  <a:off x="64008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1" name="Oval 60">
                  <a:extLst>
                    <a:ext uri="{FF2B5EF4-FFF2-40B4-BE49-F238E27FC236}">
                      <a16:creationId xmlns:a16="http://schemas.microsoft.com/office/drawing/2014/main" id="{A6588373-1FE5-7906-A451-2C492472EBF6}"/>
                    </a:ext>
                  </a:extLst>
                </p:cNvPr>
                <p:cNvSpPr/>
                <p:nvPr/>
              </p:nvSpPr>
              <p:spPr>
                <a:xfrm>
                  <a:off x="68580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2" name="Oval 61">
                  <a:extLst>
                    <a:ext uri="{FF2B5EF4-FFF2-40B4-BE49-F238E27FC236}">
                      <a16:creationId xmlns:a16="http://schemas.microsoft.com/office/drawing/2014/main" id="{BA9DE898-9EB0-202F-CE79-8C2CE1368663}"/>
                    </a:ext>
                  </a:extLst>
                </p:cNvPr>
                <p:cNvSpPr/>
                <p:nvPr/>
              </p:nvSpPr>
              <p:spPr>
                <a:xfrm>
                  <a:off x="73152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3" name="Oval 62">
                  <a:extLst>
                    <a:ext uri="{FF2B5EF4-FFF2-40B4-BE49-F238E27FC236}">
                      <a16:creationId xmlns:a16="http://schemas.microsoft.com/office/drawing/2014/main" id="{23C04505-1098-8497-05C9-71D04D03092A}"/>
                    </a:ext>
                  </a:extLst>
                </p:cNvPr>
                <p:cNvSpPr/>
                <p:nvPr/>
              </p:nvSpPr>
              <p:spPr>
                <a:xfrm>
                  <a:off x="54864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4" name="Oval 63">
                  <a:extLst>
                    <a:ext uri="{FF2B5EF4-FFF2-40B4-BE49-F238E27FC236}">
                      <a16:creationId xmlns:a16="http://schemas.microsoft.com/office/drawing/2014/main" id="{931E1731-EEDD-1863-2A1D-C2362A56B588}"/>
                    </a:ext>
                  </a:extLst>
                </p:cNvPr>
                <p:cNvSpPr/>
                <p:nvPr/>
              </p:nvSpPr>
              <p:spPr>
                <a:xfrm>
                  <a:off x="59436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5" name="Oval 64">
                  <a:extLst>
                    <a:ext uri="{FF2B5EF4-FFF2-40B4-BE49-F238E27FC236}">
                      <a16:creationId xmlns:a16="http://schemas.microsoft.com/office/drawing/2014/main" id="{BFB28012-B1A3-820E-9B66-3260FBEC174C}"/>
                    </a:ext>
                  </a:extLst>
                </p:cNvPr>
                <p:cNvSpPr/>
                <p:nvPr/>
              </p:nvSpPr>
              <p:spPr>
                <a:xfrm>
                  <a:off x="64008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6" name="Oval 65">
                  <a:extLst>
                    <a:ext uri="{FF2B5EF4-FFF2-40B4-BE49-F238E27FC236}">
                      <a16:creationId xmlns:a16="http://schemas.microsoft.com/office/drawing/2014/main" id="{0D2A470A-0810-67CB-E410-F59E72543E63}"/>
                    </a:ext>
                  </a:extLst>
                </p:cNvPr>
                <p:cNvSpPr/>
                <p:nvPr/>
              </p:nvSpPr>
              <p:spPr>
                <a:xfrm>
                  <a:off x="68580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7" name="Oval 66">
                  <a:extLst>
                    <a:ext uri="{FF2B5EF4-FFF2-40B4-BE49-F238E27FC236}">
                      <a16:creationId xmlns:a16="http://schemas.microsoft.com/office/drawing/2014/main" id="{D63881CE-37A7-DF70-4D13-19E36BC65D19}"/>
                    </a:ext>
                  </a:extLst>
                </p:cNvPr>
                <p:cNvSpPr/>
                <p:nvPr/>
              </p:nvSpPr>
              <p:spPr>
                <a:xfrm>
                  <a:off x="73152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8" name="Oval 67">
                  <a:extLst>
                    <a:ext uri="{FF2B5EF4-FFF2-40B4-BE49-F238E27FC236}">
                      <a16:creationId xmlns:a16="http://schemas.microsoft.com/office/drawing/2014/main" id="{98EFB973-63D5-EC0A-2CD6-239F5FED16FC}"/>
                    </a:ext>
                  </a:extLst>
                </p:cNvPr>
                <p:cNvSpPr/>
                <p:nvPr/>
              </p:nvSpPr>
              <p:spPr>
                <a:xfrm>
                  <a:off x="54864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9" name="Oval 68">
                  <a:extLst>
                    <a:ext uri="{FF2B5EF4-FFF2-40B4-BE49-F238E27FC236}">
                      <a16:creationId xmlns:a16="http://schemas.microsoft.com/office/drawing/2014/main" id="{C3118CC3-1E40-F0F9-BF29-E3A402E5CEAC}"/>
                    </a:ext>
                  </a:extLst>
                </p:cNvPr>
                <p:cNvSpPr/>
                <p:nvPr/>
              </p:nvSpPr>
              <p:spPr>
                <a:xfrm>
                  <a:off x="59436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0" name="Oval 69">
                  <a:extLst>
                    <a:ext uri="{FF2B5EF4-FFF2-40B4-BE49-F238E27FC236}">
                      <a16:creationId xmlns:a16="http://schemas.microsoft.com/office/drawing/2014/main" id="{D4567EC0-AC1B-487F-58E3-3513775F9259}"/>
                    </a:ext>
                  </a:extLst>
                </p:cNvPr>
                <p:cNvSpPr/>
                <p:nvPr/>
              </p:nvSpPr>
              <p:spPr>
                <a:xfrm>
                  <a:off x="64008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1" name="Oval 70">
                  <a:extLst>
                    <a:ext uri="{FF2B5EF4-FFF2-40B4-BE49-F238E27FC236}">
                      <a16:creationId xmlns:a16="http://schemas.microsoft.com/office/drawing/2014/main" id="{3FE89DBC-22BF-792D-5D49-B43E61E22712}"/>
                    </a:ext>
                  </a:extLst>
                </p:cNvPr>
                <p:cNvSpPr/>
                <p:nvPr/>
              </p:nvSpPr>
              <p:spPr>
                <a:xfrm>
                  <a:off x="68580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2" name="Oval 71">
                  <a:extLst>
                    <a:ext uri="{FF2B5EF4-FFF2-40B4-BE49-F238E27FC236}">
                      <a16:creationId xmlns:a16="http://schemas.microsoft.com/office/drawing/2014/main" id="{5AE3634B-B001-0F61-BA62-DD575A176B16}"/>
                    </a:ext>
                  </a:extLst>
                </p:cNvPr>
                <p:cNvSpPr/>
                <p:nvPr/>
              </p:nvSpPr>
              <p:spPr>
                <a:xfrm>
                  <a:off x="73152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grpSp>
          <p:nvGrpSpPr>
            <p:cNvPr id="93" name="Group 92">
              <a:extLst>
                <a:ext uri="{FF2B5EF4-FFF2-40B4-BE49-F238E27FC236}">
                  <a16:creationId xmlns:a16="http://schemas.microsoft.com/office/drawing/2014/main" id="{2783E2D4-4B7B-A5C3-528A-9054AAE9AF7D}"/>
                </a:ext>
              </a:extLst>
            </p:cNvPr>
            <p:cNvGrpSpPr/>
            <p:nvPr/>
          </p:nvGrpSpPr>
          <p:grpSpPr>
            <a:xfrm>
              <a:off x="3292364" y="2404844"/>
              <a:ext cx="1414038" cy="1414038"/>
              <a:chOff x="4876800" y="1600199"/>
              <a:chExt cx="2819401" cy="2819401"/>
            </a:xfrm>
          </p:grpSpPr>
          <p:grpSp>
            <p:nvGrpSpPr>
              <p:cNvPr id="94" name="Group 93">
                <a:extLst>
                  <a:ext uri="{FF2B5EF4-FFF2-40B4-BE49-F238E27FC236}">
                    <a16:creationId xmlns:a16="http://schemas.microsoft.com/office/drawing/2014/main" id="{BE4CFFF3-C198-34B9-77A7-2E8EDD83BF31}"/>
                  </a:ext>
                </a:extLst>
              </p:cNvPr>
              <p:cNvGrpSpPr/>
              <p:nvPr/>
            </p:nvGrpSpPr>
            <p:grpSpPr>
              <a:xfrm>
                <a:off x="5486400" y="3962400"/>
                <a:ext cx="2209800" cy="457200"/>
                <a:chOff x="5486400" y="3962400"/>
                <a:chExt cx="2209800" cy="457200"/>
              </a:xfrm>
            </p:grpSpPr>
            <p:sp>
              <p:nvSpPr>
                <p:cNvPr id="139" name="DRAM">
                  <a:extLst>
                    <a:ext uri="{FF2B5EF4-FFF2-40B4-BE49-F238E27FC236}">
                      <a16:creationId xmlns:a16="http://schemas.microsoft.com/office/drawing/2014/main" id="{670427BC-7C66-2F42-5270-AEE9B3E926DD}"/>
                    </a:ext>
                  </a:extLst>
                </p:cNvPr>
                <p:cNvSpPr/>
                <p:nvPr/>
              </p:nvSpPr>
              <p:spPr>
                <a:xfrm>
                  <a:off x="54864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40" name="DRAM">
                  <a:extLst>
                    <a:ext uri="{FF2B5EF4-FFF2-40B4-BE49-F238E27FC236}">
                      <a16:creationId xmlns:a16="http://schemas.microsoft.com/office/drawing/2014/main" id="{EB14B13C-CA85-555C-B95D-11F7160CA03F}"/>
                    </a:ext>
                  </a:extLst>
                </p:cNvPr>
                <p:cNvSpPr/>
                <p:nvPr/>
              </p:nvSpPr>
              <p:spPr>
                <a:xfrm>
                  <a:off x="59436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41" name="DRAM">
                  <a:extLst>
                    <a:ext uri="{FF2B5EF4-FFF2-40B4-BE49-F238E27FC236}">
                      <a16:creationId xmlns:a16="http://schemas.microsoft.com/office/drawing/2014/main" id="{575FA4C6-1D88-AD55-B697-49A9DF02B211}"/>
                    </a:ext>
                  </a:extLst>
                </p:cNvPr>
                <p:cNvSpPr/>
                <p:nvPr/>
              </p:nvSpPr>
              <p:spPr>
                <a:xfrm>
                  <a:off x="64008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42" name="DRAM">
                  <a:extLst>
                    <a:ext uri="{FF2B5EF4-FFF2-40B4-BE49-F238E27FC236}">
                      <a16:creationId xmlns:a16="http://schemas.microsoft.com/office/drawing/2014/main" id="{4A26A8C0-C614-4EF4-3BD8-DCF890656442}"/>
                    </a:ext>
                  </a:extLst>
                </p:cNvPr>
                <p:cNvSpPr/>
                <p:nvPr/>
              </p:nvSpPr>
              <p:spPr>
                <a:xfrm>
                  <a:off x="68580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43" name="DRAM">
                  <a:extLst>
                    <a:ext uri="{FF2B5EF4-FFF2-40B4-BE49-F238E27FC236}">
                      <a16:creationId xmlns:a16="http://schemas.microsoft.com/office/drawing/2014/main" id="{3255DFBC-CDC2-9E52-186D-4E69C977D837}"/>
                    </a:ext>
                  </a:extLst>
                </p:cNvPr>
                <p:cNvSpPr/>
                <p:nvPr/>
              </p:nvSpPr>
              <p:spPr>
                <a:xfrm>
                  <a:off x="73152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95" name="Group 94">
                <a:extLst>
                  <a:ext uri="{FF2B5EF4-FFF2-40B4-BE49-F238E27FC236}">
                    <a16:creationId xmlns:a16="http://schemas.microsoft.com/office/drawing/2014/main" id="{8F43EC00-64BC-0989-173D-8E0AC614328E}"/>
                  </a:ext>
                </a:extLst>
              </p:cNvPr>
              <p:cNvGrpSpPr/>
              <p:nvPr/>
            </p:nvGrpSpPr>
            <p:grpSpPr>
              <a:xfrm>
                <a:off x="4876800" y="1600200"/>
                <a:ext cx="457200" cy="2209800"/>
                <a:chOff x="4876800" y="1600200"/>
                <a:chExt cx="457200" cy="2209800"/>
              </a:xfrm>
            </p:grpSpPr>
            <p:sp>
              <p:nvSpPr>
                <p:cNvPr id="134" name="DRAM">
                  <a:extLst>
                    <a:ext uri="{FF2B5EF4-FFF2-40B4-BE49-F238E27FC236}">
                      <a16:creationId xmlns:a16="http://schemas.microsoft.com/office/drawing/2014/main" id="{5DC91F9D-1908-BF6E-8F1F-7A069AF2004A}"/>
                    </a:ext>
                  </a:extLst>
                </p:cNvPr>
                <p:cNvSpPr/>
                <p:nvPr/>
              </p:nvSpPr>
              <p:spPr>
                <a:xfrm rot="5400000">
                  <a:off x="4914900" y="15621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5" name="DRAM">
                  <a:extLst>
                    <a:ext uri="{FF2B5EF4-FFF2-40B4-BE49-F238E27FC236}">
                      <a16:creationId xmlns:a16="http://schemas.microsoft.com/office/drawing/2014/main" id="{A7C28B5B-4600-596E-A98A-0C12BF723FA3}"/>
                    </a:ext>
                  </a:extLst>
                </p:cNvPr>
                <p:cNvSpPr/>
                <p:nvPr/>
              </p:nvSpPr>
              <p:spPr>
                <a:xfrm rot="5400000">
                  <a:off x="4914900" y="20193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6" name="DRAM">
                  <a:extLst>
                    <a:ext uri="{FF2B5EF4-FFF2-40B4-BE49-F238E27FC236}">
                      <a16:creationId xmlns:a16="http://schemas.microsoft.com/office/drawing/2014/main" id="{666C9543-8010-4053-4AE9-B016B5468F9E}"/>
                    </a:ext>
                  </a:extLst>
                </p:cNvPr>
                <p:cNvSpPr/>
                <p:nvPr/>
              </p:nvSpPr>
              <p:spPr>
                <a:xfrm rot="5400000">
                  <a:off x="4914900" y="24765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7" name="DRAM">
                  <a:extLst>
                    <a:ext uri="{FF2B5EF4-FFF2-40B4-BE49-F238E27FC236}">
                      <a16:creationId xmlns:a16="http://schemas.microsoft.com/office/drawing/2014/main" id="{01CA6ACD-43B3-8556-41C3-FAC951F1C02E}"/>
                    </a:ext>
                  </a:extLst>
                </p:cNvPr>
                <p:cNvSpPr/>
                <p:nvPr/>
              </p:nvSpPr>
              <p:spPr>
                <a:xfrm rot="5400000">
                  <a:off x="4914900" y="29337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8" name="DRAM">
                  <a:extLst>
                    <a:ext uri="{FF2B5EF4-FFF2-40B4-BE49-F238E27FC236}">
                      <a16:creationId xmlns:a16="http://schemas.microsoft.com/office/drawing/2014/main" id="{3A18F551-740B-9D45-4A83-B139D705A4F2}"/>
                    </a:ext>
                  </a:extLst>
                </p:cNvPr>
                <p:cNvSpPr/>
                <p:nvPr/>
              </p:nvSpPr>
              <p:spPr>
                <a:xfrm rot="5400000">
                  <a:off x="4914900" y="33909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96" name="Group 95">
                <a:extLst>
                  <a:ext uri="{FF2B5EF4-FFF2-40B4-BE49-F238E27FC236}">
                    <a16:creationId xmlns:a16="http://schemas.microsoft.com/office/drawing/2014/main" id="{4B07564D-8AC0-6F1C-4FCC-B7C1EADB32FE}"/>
                  </a:ext>
                </a:extLst>
              </p:cNvPr>
              <p:cNvGrpSpPr/>
              <p:nvPr/>
            </p:nvGrpSpPr>
            <p:grpSpPr>
              <a:xfrm>
                <a:off x="5676900" y="1600199"/>
                <a:ext cx="1828800" cy="2362201"/>
                <a:chOff x="5676900" y="1170708"/>
                <a:chExt cx="1828800" cy="2791692"/>
              </a:xfrm>
            </p:grpSpPr>
            <p:cxnSp>
              <p:nvCxnSpPr>
                <p:cNvPr id="129" name="Straight Connector 128">
                  <a:extLst>
                    <a:ext uri="{FF2B5EF4-FFF2-40B4-BE49-F238E27FC236}">
                      <a16:creationId xmlns:a16="http://schemas.microsoft.com/office/drawing/2014/main" id="{AC2F68FE-101E-D2C2-7F76-63B1BECE2BE0}"/>
                    </a:ext>
                  </a:extLst>
                </p:cNvPr>
                <p:cNvCxnSpPr>
                  <a:cxnSpLocks/>
                  <a:stCxn id="99" idx="0"/>
                  <a:endCxn id="139" idx="0"/>
                </p:cNvCxnSpPr>
                <p:nvPr/>
              </p:nvCxnSpPr>
              <p:spPr>
                <a:xfrm>
                  <a:off x="5676900" y="1170708"/>
                  <a:ext cx="0" cy="279169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240FC6C6-992D-DB9A-954A-19E0E60DDD9B}"/>
                    </a:ext>
                  </a:extLst>
                </p:cNvPr>
                <p:cNvCxnSpPr>
                  <a:cxnSpLocks/>
                  <a:stCxn id="101" idx="0"/>
                  <a:endCxn id="141" idx="0"/>
                </p:cNvCxnSpPr>
                <p:nvPr/>
              </p:nvCxnSpPr>
              <p:spPr>
                <a:xfrm>
                  <a:off x="6591299" y="1170708"/>
                  <a:ext cx="0" cy="279169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8C4B01FC-172C-8A06-65CF-B51924C7529E}"/>
                    </a:ext>
                  </a:extLst>
                </p:cNvPr>
                <p:cNvCxnSpPr>
                  <a:cxnSpLocks/>
                  <a:stCxn id="102" idx="0"/>
                  <a:endCxn id="142" idx="0"/>
                </p:cNvCxnSpPr>
                <p:nvPr/>
              </p:nvCxnSpPr>
              <p:spPr>
                <a:xfrm>
                  <a:off x="7048500" y="1170708"/>
                  <a:ext cx="0" cy="279169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66230244-9B96-60B3-E1FB-41EEDA9741BF}"/>
                    </a:ext>
                  </a:extLst>
                </p:cNvPr>
                <p:cNvCxnSpPr>
                  <a:cxnSpLocks/>
                  <a:stCxn id="103" idx="0"/>
                  <a:endCxn id="143" idx="0"/>
                </p:cNvCxnSpPr>
                <p:nvPr/>
              </p:nvCxnSpPr>
              <p:spPr>
                <a:xfrm>
                  <a:off x="7505700" y="1170710"/>
                  <a:ext cx="0" cy="2791690"/>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81BCBBD-BA95-9B41-B013-A4FE221D9ADB}"/>
                    </a:ext>
                  </a:extLst>
                </p:cNvPr>
                <p:cNvCxnSpPr>
                  <a:cxnSpLocks/>
                  <a:stCxn id="100" idx="0"/>
                  <a:endCxn id="140" idx="0"/>
                </p:cNvCxnSpPr>
                <p:nvPr/>
              </p:nvCxnSpPr>
              <p:spPr>
                <a:xfrm>
                  <a:off x="6134100" y="1170708"/>
                  <a:ext cx="0" cy="279169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C437C2FF-0C67-2A82-B5C7-B4B2C80AA53F}"/>
                  </a:ext>
                </a:extLst>
              </p:cNvPr>
              <p:cNvGrpSpPr/>
              <p:nvPr/>
            </p:nvGrpSpPr>
            <p:grpSpPr>
              <a:xfrm>
                <a:off x="5334000" y="1790700"/>
                <a:ext cx="2362201" cy="1828800"/>
                <a:chOff x="5333998" y="1790700"/>
                <a:chExt cx="2791691" cy="1828800"/>
              </a:xfrm>
            </p:grpSpPr>
            <p:cxnSp>
              <p:nvCxnSpPr>
                <p:cNvPr id="124" name="Straight Connector 123">
                  <a:extLst>
                    <a:ext uri="{FF2B5EF4-FFF2-40B4-BE49-F238E27FC236}">
                      <a16:creationId xmlns:a16="http://schemas.microsoft.com/office/drawing/2014/main" id="{0F6E7298-A584-7D4C-9936-88D6D3CB0463}"/>
                    </a:ext>
                  </a:extLst>
                </p:cNvPr>
                <p:cNvCxnSpPr>
                  <a:cxnSpLocks/>
                  <a:stCxn id="103" idx="6"/>
                  <a:endCxn id="134" idx="0"/>
                </p:cNvCxnSpPr>
                <p:nvPr/>
              </p:nvCxnSpPr>
              <p:spPr>
                <a:xfrm flipH="1">
                  <a:off x="5333998" y="1790700"/>
                  <a:ext cx="2791691" cy="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052A0F7E-1743-0FAC-0A78-A5D15761C27A}"/>
                    </a:ext>
                  </a:extLst>
                </p:cNvPr>
                <p:cNvCxnSpPr>
                  <a:cxnSpLocks/>
                  <a:stCxn id="108" idx="6"/>
                  <a:endCxn id="135" idx="0"/>
                </p:cNvCxnSpPr>
                <p:nvPr/>
              </p:nvCxnSpPr>
              <p:spPr>
                <a:xfrm flipH="1">
                  <a:off x="5333998" y="2247899"/>
                  <a:ext cx="2791691" cy="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A0A9550A-9F89-E7CC-76E1-180812620BF4}"/>
                    </a:ext>
                  </a:extLst>
                </p:cNvPr>
                <p:cNvCxnSpPr>
                  <a:cxnSpLocks/>
                  <a:endCxn id="136" idx="0"/>
                </p:cNvCxnSpPr>
                <p:nvPr/>
              </p:nvCxnSpPr>
              <p:spPr>
                <a:xfrm flipH="1">
                  <a:off x="5333998" y="2705100"/>
                  <a:ext cx="2791686" cy="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D8BAD754-2730-E899-7D60-3DB9649327B0}"/>
                    </a:ext>
                  </a:extLst>
                </p:cNvPr>
                <p:cNvCxnSpPr>
                  <a:cxnSpLocks/>
                  <a:stCxn id="118" idx="6"/>
                  <a:endCxn id="137" idx="0"/>
                </p:cNvCxnSpPr>
                <p:nvPr/>
              </p:nvCxnSpPr>
              <p:spPr>
                <a:xfrm flipH="1">
                  <a:off x="5333998" y="3162299"/>
                  <a:ext cx="2791691" cy="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3451FF34-6832-7998-D72D-066FA74737B4}"/>
                    </a:ext>
                  </a:extLst>
                </p:cNvPr>
                <p:cNvCxnSpPr>
                  <a:cxnSpLocks/>
                  <a:stCxn id="123" idx="6"/>
                  <a:endCxn id="138" idx="0"/>
                </p:cNvCxnSpPr>
                <p:nvPr/>
              </p:nvCxnSpPr>
              <p:spPr>
                <a:xfrm flipH="1">
                  <a:off x="5333998" y="3619500"/>
                  <a:ext cx="2791691" cy="0"/>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98" name="Group 97">
                <a:extLst>
                  <a:ext uri="{FF2B5EF4-FFF2-40B4-BE49-F238E27FC236}">
                    <a16:creationId xmlns:a16="http://schemas.microsoft.com/office/drawing/2014/main" id="{6BD6955A-02AC-1DBF-0AC2-5714CD487BED}"/>
                  </a:ext>
                </a:extLst>
              </p:cNvPr>
              <p:cNvGrpSpPr/>
              <p:nvPr/>
            </p:nvGrpSpPr>
            <p:grpSpPr>
              <a:xfrm>
                <a:off x="5486400" y="1600200"/>
                <a:ext cx="2209800" cy="2209800"/>
                <a:chOff x="5486400" y="1600200"/>
                <a:chExt cx="2209800" cy="2209800"/>
              </a:xfrm>
            </p:grpSpPr>
            <p:sp>
              <p:nvSpPr>
                <p:cNvPr id="99" name="Oval 98">
                  <a:extLst>
                    <a:ext uri="{FF2B5EF4-FFF2-40B4-BE49-F238E27FC236}">
                      <a16:creationId xmlns:a16="http://schemas.microsoft.com/office/drawing/2014/main" id="{E2E96AFF-18D9-7F4E-3104-8BA118649E4D}"/>
                    </a:ext>
                  </a:extLst>
                </p:cNvPr>
                <p:cNvSpPr/>
                <p:nvPr/>
              </p:nvSpPr>
              <p:spPr>
                <a:xfrm>
                  <a:off x="54864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0" name="Oval 99">
                  <a:extLst>
                    <a:ext uri="{FF2B5EF4-FFF2-40B4-BE49-F238E27FC236}">
                      <a16:creationId xmlns:a16="http://schemas.microsoft.com/office/drawing/2014/main" id="{1111E40D-46CE-88BA-A5BE-9DB3709782BD}"/>
                    </a:ext>
                  </a:extLst>
                </p:cNvPr>
                <p:cNvSpPr/>
                <p:nvPr/>
              </p:nvSpPr>
              <p:spPr>
                <a:xfrm>
                  <a:off x="59436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1" name="Oval 100">
                  <a:extLst>
                    <a:ext uri="{FF2B5EF4-FFF2-40B4-BE49-F238E27FC236}">
                      <a16:creationId xmlns:a16="http://schemas.microsoft.com/office/drawing/2014/main" id="{055B2F10-4BC3-B140-0F1B-702BC9E9C253}"/>
                    </a:ext>
                  </a:extLst>
                </p:cNvPr>
                <p:cNvSpPr/>
                <p:nvPr/>
              </p:nvSpPr>
              <p:spPr>
                <a:xfrm>
                  <a:off x="64008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2" name="Oval 101">
                  <a:extLst>
                    <a:ext uri="{FF2B5EF4-FFF2-40B4-BE49-F238E27FC236}">
                      <a16:creationId xmlns:a16="http://schemas.microsoft.com/office/drawing/2014/main" id="{AA434ECF-071B-46A5-0ED4-3DCB2CA18618}"/>
                    </a:ext>
                  </a:extLst>
                </p:cNvPr>
                <p:cNvSpPr/>
                <p:nvPr/>
              </p:nvSpPr>
              <p:spPr>
                <a:xfrm>
                  <a:off x="68580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3" name="Oval 102">
                  <a:extLst>
                    <a:ext uri="{FF2B5EF4-FFF2-40B4-BE49-F238E27FC236}">
                      <a16:creationId xmlns:a16="http://schemas.microsoft.com/office/drawing/2014/main" id="{7F7CA0DA-D681-064F-B62B-5A0F73AC3FBE}"/>
                    </a:ext>
                  </a:extLst>
                </p:cNvPr>
                <p:cNvSpPr/>
                <p:nvPr/>
              </p:nvSpPr>
              <p:spPr>
                <a:xfrm>
                  <a:off x="73152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4" name="Oval 103">
                  <a:extLst>
                    <a:ext uri="{FF2B5EF4-FFF2-40B4-BE49-F238E27FC236}">
                      <a16:creationId xmlns:a16="http://schemas.microsoft.com/office/drawing/2014/main" id="{79016DE4-9DE6-C26C-3DE9-75B2B6C08BE6}"/>
                    </a:ext>
                  </a:extLst>
                </p:cNvPr>
                <p:cNvSpPr/>
                <p:nvPr/>
              </p:nvSpPr>
              <p:spPr>
                <a:xfrm>
                  <a:off x="54864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5" name="Oval 104">
                  <a:extLst>
                    <a:ext uri="{FF2B5EF4-FFF2-40B4-BE49-F238E27FC236}">
                      <a16:creationId xmlns:a16="http://schemas.microsoft.com/office/drawing/2014/main" id="{2A6CEE03-F3C2-E006-3939-F70EC377A770}"/>
                    </a:ext>
                  </a:extLst>
                </p:cNvPr>
                <p:cNvSpPr/>
                <p:nvPr/>
              </p:nvSpPr>
              <p:spPr>
                <a:xfrm>
                  <a:off x="59436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6" name="Oval 105">
                  <a:extLst>
                    <a:ext uri="{FF2B5EF4-FFF2-40B4-BE49-F238E27FC236}">
                      <a16:creationId xmlns:a16="http://schemas.microsoft.com/office/drawing/2014/main" id="{950961A5-8745-72BC-25B6-ABBE68C00ED8}"/>
                    </a:ext>
                  </a:extLst>
                </p:cNvPr>
                <p:cNvSpPr/>
                <p:nvPr/>
              </p:nvSpPr>
              <p:spPr>
                <a:xfrm>
                  <a:off x="64008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7" name="Oval 106">
                  <a:extLst>
                    <a:ext uri="{FF2B5EF4-FFF2-40B4-BE49-F238E27FC236}">
                      <a16:creationId xmlns:a16="http://schemas.microsoft.com/office/drawing/2014/main" id="{929A77F5-2067-910D-4484-A9E4A9167D41}"/>
                    </a:ext>
                  </a:extLst>
                </p:cNvPr>
                <p:cNvSpPr/>
                <p:nvPr/>
              </p:nvSpPr>
              <p:spPr>
                <a:xfrm>
                  <a:off x="68580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8" name="Oval 107">
                  <a:extLst>
                    <a:ext uri="{FF2B5EF4-FFF2-40B4-BE49-F238E27FC236}">
                      <a16:creationId xmlns:a16="http://schemas.microsoft.com/office/drawing/2014/main" id="{58920EC1-62E4-32E0-457C-4B921E1092CF}"/>
                    </a:ext>
                  </a:extLst>
                </p:cNvPr>
                <p:cNvSpPr/>
                <p:nvPr/>
              </p:nvSpPr>
              <p:spPr>
                <a:xfrm>
                  <a:off x="73152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9" name="Oval 108">
                  <a:extLst>
                    <a:ext uri="{FF2B5EF4-FFF2-40B4-BE49-F238E27FC236}">
                      <a16:creationId xmlns:a16="http://schemas.microsoft.com/office/drawing/2014/main" id="{26E1BC4C-C03D-141D-0D63-2D7DDF0F0CB4}"/>
                    </a:ext>
                  </a:extLst>
                </p:cNvPr>
                <p:cNvSpPr/>
                <p:nvPr/>
              </p:nvSpPr>
              <p:spPr>
                <a:xfrm>
                  <a:off x="54864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0" name="Oval 109">
                  <a:extLst>
                    <a:ext uri="{FF2B5EF4-FFF2-40B4-BE49-F238E27FC236}">
                      <a16:creationId xmlns:a16="http://schemas.microsoft.com/office/drawing/2014/main" id="{E0EB5301-60D5-F3C9-7B32-06B3D87DEFE9}"/>
                    </a:ext>
                  </a:extLst>
                </p:cNvPr>
                <p:cNvSpPr/>
                <p:nvPr/>
              </p:nvSpPr>
              <p:spPr>
                <a:xfrm>
                  <a:off x="59436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1" name="Oval 110">
                  <a:extLst>
                    <a:ext uri="{FF2B5EF4-FFF2-40B4-BE49-F238E27FC236}">
                      <a16:creationId xmlns:a16="http://schemas.microsoft.com/office/drawing/2014/main" id="{4F7BFFE4-FDFF-2C42-FF44-54E42367FD39}"/>
                    </a:ext>
                  </a:extLst>
                </p:cNvPr>
                <p:cNvSpPr/>
                <p:nvPr/>
              </p:nvSpPr>
              <p:spPr>
                <a:xfrm>
                  <a:off x="64008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2" name="Oval 111">
                  <a:extLst>
                    <a:ext uri="{FF2B5EF4-FFF2-40B4-BE49-F238E27FC236}">
                      <a16:creationId xmlns:a16="http://schemas.microsoft.com/office/drawing/2014/main" id="{8C67AB20-2E0C-ADE8-0B03-7C7E2A2DA000}"/>
                    </a:ext>
                  </a:extLst>
                </p:cNvPr>
                <p:cNvSpPr/>
                <p:nvPr/>
              </p:nvSpPr>
              <p:spPr>
                <a:xfrm>
                  <a:off x="68580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3" name="Oval 112">
                  <a:extLst>
                    <a:ext uri="{FF2B5EF4-FFF2-40B4-BE49-F238E27FC236}">
                      <a16:creationId xmlns:a16="http://schemas.microsoft.com/office/drawing/2014/main" id="{8C7A3023-E31B-6A1C-6884-2EECC22EAC4A}"/>
                    </a:ext>
                  </a:extLst>
                </p:cNvPr>
                <p:cNvSpPr/>
                <p:nvPr/>
              </p:nvSpPr>
              <p:spPr>
                <a:xfrm>
                  <a:off x="73152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4" name="Oval 113">
                  <a:extLst>
                    <a:ext uri="{FF2B5EF4-FFF2-40B4-BE49-F238E27FC236}">
                      <a16:creationId xmlns:a16="http://schemas.microsoft.com/office/drawing/2014/main" id="{968A603D-6BB9-1B0A-82FC-2D67E86803F2}"/>
                    </a:ext>
                  </a:extLst>
                </p:cNvPr>
                <p:cNvSpPr/>
                <p:nvPr/>
              </p:nvSpPr>
              <p:spPr>
                <a:xfrm>
                  <a:off x="54864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5" name="Oval 114">
                  <a:extLst>
                    <a:ext uri="{FF2B5EF4-FFF2-40B4-BE49-F238E27FC236}">
                      <a16:creationId xmlns:a16="http://schemas.microsoft.com/office/drawing/2014/main" id="{327C0F8A-3487-9C06-F1E3-CBC48E1A0106}"/>
                    </a:ext>
                  </a:extLst>
                </p:cNvPr>
                <p:cNvSpPr/>
                <p:nvPr/>
              </p:nvSpPr>
              <p:spPr>
                <a:xfrm>
                  <a:off x="59436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6" name="Oval 115">
                  <a:extLst>
                    <a:ext uri="{FF2B5EF4-FFF2-40B4-BE49-F238E27FC236}">
                      <a16:creationId xmlns:a16="http://schemas.microsoft.com/office/drawing/2014/main" id="{47311FD2-C9CE-9707-C3B1-5D48C731FCC8}"/>
                    </a:ext>
                  </a:extLst>
                </p:cNvPr>
                <p:cNvSpPr/>
                <p:nvPr/>
              </p:nvSpPr>
              <p:spPr>
                <a:xfrm>
                  <a:off x="64008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7" name="Oval 116">
                  <a:extLst>
                    <a:ext uri="{FF2B5EF4-FFF2-40B4-BE49-F238E27FC236}">
                      <a16:creationId xmlns:a16="http://schemas.microsoft.com/office/drawing/2014/main" id="{BEE6E1E8-9FC9-CE8E-53AF-ED992243FA8B}"/>
                    </a:ext>
                  </a:extLst>
                </p:cNvPr>
                <p:cNvSpPr/>
                <p:nvPr/>
              </p:nvSpPr>
              <p:spPr>
                <a:xfrm>
                  <a:off x="68580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8" name="Oval 117">
                  <a:extLst>
                    <a:ext uri="{FF2B5EF4-FFF2-40B4-BE49-F238E27FC236}">
                      <a16:creationId xmlns:a16="http://schemas.microsoft.com/office/drawing/2014/main" id="{C41D48C7-9B79-8E77-C62F-C9E807A543E2}"/>
                    </a:ext>
                  </a:extLst>
                </p:cNvPr>
                <p:cNvSpPr/>
                <p:nvPr/>
              </p:nvSpPr>
              <p:spPr>
                <a:xfrm>
                  <a:off x="73152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9" name="Oval 118">
                  <a:extLst>
                    <a:ext uri="{FF2B5EF4-FFF2-40B4-BE49-F238E27FC236}">
                      <a16:creationId xmlns:a16="http://schemas.microsoft.com/office/drawing/2014/main" id="{EDBCEBA4-CD80-EA45-D360-D6D163F6EFDA}"/>
                    </a:ext>
                  </a:extLst>
                </p:cNvPr>
                <p:cNvSpPr/>
                <p:nvPr/>
              </p:nvSpPr>
              <p:spPr>
                <a:xfrm>
                  <a:off x="54864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0" name="Oval 119">
                  <a:extLst>
                    <a:ext uri="{FF2B5EF4-FFF2-40B4-BE49-F238E27FC236}">
                      <a16:creationId xmlns:a16="http://schemas.microsoft.com/office/drawing/2014/main" id="{AD8CD8CC-B57C-5118-F200-96E3F6071368}"/>
                    </a:ext>
                  </a:extLst>
                </p:cNvPr>
                <p:cNvSpPr/>
                <p:nvPr/>
              </p:nvSpPr>
              <p:spPr>
                <a:xfrm>
                  <a:off x="59436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1" name="Oval 120">
                  <a:extLst>
                    <a:ext uri="{FF2B5EF4-FFF2-40B4-BE49-F238E27FC236}">
                      <a16:creationId xmlns:a16="http://schemas.microsoft.com/office/drawing/2014/main" id="{8494856E-CF73-78B9-7421-775418ABFF4D}"/>
                    </a:ext>
                  </a:extLst>
                </p:cNvPr>
                <p:cNvSpPr/>
                <p:nvPr/>
              </p:nvSpPr>
              <p:spPr>
                <a:xfrm>
                  <a:off x="64008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2" name="Oval 121">
                  <a:extLst>
                    <a:ext uri="{FF2B5EF4-FFF2-40B4-BE49-F238E27FC236}">
                      <a16:creationId xmlns:a16="http://schemas.microsoft.com/office/drawing/2014/main" id="{D89AD7D8-3140-B0A8-A329-35836087ACFC}"/>
                    </a:ext>
                  </a:extLst>
                </p:cNvPr>
                <p:cNvSpPr/>
                <p:nvPr/>
              </p:nvSpPr>
              <p:spPr>
                <a:xfrm>
                  <a:off x="68580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3" name="Oval 122">
                  <a:extLst>
                    <a:ext uri="{FF2B5EF4-FFF2-40B4-BE49-F238E27FC236}">
                      <a16:creationId xmlns:a16="http://schemas.microsoft.com/office/drawing/2014/main" id="{652E5A97-1F7F-0204-431B-06A05A1F14C4}"/>
                    </a:ext>
                  </a:extLst>
                </p:cNvPr>
                <p:cNvSpPr/>
                <p:nvPr/>
              </p:nvSpPr>
              <p:spPr>
                <a:xfrm>
                  <a:off x="73152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grpSp>
          <p:nvGrpSpPr>
            <p:cNvPr id="144" name="Group 143">
              <a:extLst>
                <a:ext uri="{FF2B5EF4-FFF2-40B4-BE49-F238E27FC236}">
                  <a16:creationId xmlns:a16="http://schemas.microsoft.com/office/drawing/2014/main" id="{C4E51658-9E53-D50F-6C1E-60CF1E56FDA4}"/>
                </a:ext>
              </a:extLst>
            </p:cNvPr>
            <p:cNvGrpSpPr/>
            <p:nvPr/>
          </p:nvGrpSpPr>
          <p:grpSpPr>
            <a:xfrm>
              <a:off x="4859036" y="2404844"/>
              <a:ext cx="1414038" cy="1414038"/>
              <a:chOff x="4876800" y="1600199"/>
              <a:chExt cx="2819401" cy="2819401"/>
            </a:xfrm>
          </p:grpSpPr>
          <p:grpSp>
            <p:nvGrpSpPr>
              <p:cNvPr id="145" name="Group 144">
                <a:extLst>
                  <a:ext uri="{FF2B5EF4-FFF2-40B4-BE49-F238E27FC236}">
                    <a16:creationId xmlns:a16="http://schemas.microsoft.com/office/drawing/2014/main" id="{1749F50E-E2D9-E4DD-1562-412C30EFDE7B}"/>
                  </a:ext>
                </a:extLst>
              </p:cNvPr>
              <p:cNvGrpSpPr/>
              <p:nvPr/>
            </p:nvGrpSpPr>
            <p:grpSpPr>
              <a:xfrm>
                <a:off x="5486400" y="3962400"/>
                <a:ext cx="2209800" cy="457200"/>
                <a:chOff x="5486400" y="3962400"/>
                <a:chExt cx="2209800" cy="457200"/>
              </a:xfrm>
            </p:grpSpPr>
            <p:sp>
              <p:nvSpPr>
                <p:cNvPr id="190" name="DRAM">
                  <a:extLst>
                    <a:ext uri="{FF2B5EF4-FFF2-40B4-BE49-F238E27FC236}">
                      <a16:creationId xmlns:a16="http://schemas.microsoft.com/office/drawing/2014/main" id="{2E0CF908-4C85-B006-AD25-F4BD0699CF55}"/>
                    </a:ext>
                  </a:extLst>
                </p:cNvPr>
                <p:cNvSpPr/>
                <p:nvPr/>
              </p:nvSpPr>
              <p:spPr>
                <a:xfrm>
                  <a:off x="54864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91" name="DRAM">
                  <a:extLst>
                    <a:ext uri="{FF2B5EF4-FFF2-40B4-BE49-F238E27FC236}">
                      <a16:creationId xmlns:a16="http://schemas.microsoft.com/office/drawing/2014/main" id="{6BD1B3C4-81E7-D537-5D9D-0CEE0A240BED}"/>
                    </a:ext>
                  </a:extLst>
                </p:cNvPr>
                <p:cNvSpPr/>
                <p:nvPr/>
              </p:nvSpPr>
              <p:spPr>
                <a:xfrm>
                  <a:off x="59436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92" name="DRAM">
                  <a:extLst>
                    <a:ext uri="{FF2B5EF4-FFF2-40B4-BE49-F238E27FC236}">
                      <a16:creationId xmlns:a16="http://schemas.microsoft.com/office/drawing/2014/main" id="{97FBD6AD-14F4-1969-52E2-0DB84DC1FEDF}"/>
                    </a:ext>
                  </a:extLst>
                </p:cNvPr>
                <p:cNvSpPr/>
                <p:nvPr/>
              </p:nvSpPr>
              <p:spPr>
                <a:xfrm>
                  <a:off x="64008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93" name="DRAM">
                  <a:extLst>
                    <a:ext uri="{FF2B5EF4-FFF2-40B4-BE49-F238E27FC236}">
                      <a16:creationId xmlns:a16="http://schemas.microsoft.com/office/drawing/2014/main" id="{8E73C6B4-87B8-ED4B-2234-B35017EFF2FD}"/>
                    </a:ext>
                  </a:extLst>
                </p:cNvPr>
                <p:cNvSpPr/>
                <p:nvPr/>
              </p:nvSpPr>
              <p:spPr>
                <a:xfrm>
                  <a:off x="68580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94" name="DRAM">
                  <a:extLst>
                    <a:ext uri="{FF2B5EF4-FFF2-40B4-BE49-F238E27FC236}">
                      <a16:creationId xmlns:a16="http://schemas.microsoft.com/office/drawing/2014/main" id="{577BC0B2-D111-A6FF-5308-0C8C0A8BDC76}"/>
                    </a:ext>
                  </a:extLst>
                </p:cNvPr>
                <p:cNvSpPr/>
                <p:nvPr/>
              </p:nvSpPr>
              <p:spPr>
                <a:xfrm>
                  <a:off x="73152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146" name="Group 145">
                <a:extLst>
                  <a:ext uri="{FF2B5EF4-FFF2-40B4-BE49-F238E27FC236}">
                    <a16:creationId xmlns:a16="http://schemas.microsoft.com/office/drawing/2014/main" id="{73303815-9EC0-646F-F075-98F680EB342F}"/>
                  </a:ext>
                </a:extLst>
              </p:cNvPr>
              <p:cNvGrpSpPr/>
              <p:nvPr/>
            </p:nvGrpSpPr>
            <p:grpSpPr>
              <a:xfrm>
                <a:off x="4876800" y="1600200"/>
                <a:ext cx="457200" cy="2209800"/>
                <a:chOff x="4876800" y="1600200"/>
                <a:chExt cx="457200" cy="2209800"/>
              </a:xfrm>
            </p:grpSpPr>
            <p:sp>
              <p:nvSpPr>
                <p:cNvPr id="185" name="DRAM">
                  <a:extLst>
                    <a:ext uri="{FF2B5EF4-FFF2-40B4-BE49-F238E27FC236}">
                      <a16:creationId xmlns:a16="http://schemas.microsoft.com/office/drawing/2014/main" id="{9D0B5397-1CF1-4AEA-6487-6CB294D25AB0}"/>
                    </a:ext>
                  </a:extLst>
                </p:cNvPr>
                <p:cNvSpPr/>
                <p:nvPr/>
              </p:nvSpPr>
              <p:spPr>
                <a:xfrm rot="5400000">
                  <a:off x="4914900" y="15621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6" name="DRAM">
                  <a:extLst>
                    <a:ext uri="{FF2B5EF4-FFF2-40B4-BE49-F238E27FC236}">
                      <a16:creationId xmlns:a16="http://schemas.microsoft.com/office/drawing/2014/main" id="{CC8A7418-7B7F-33D3-440E-2E4F68ECF330}"/>
                    </a:ext>
                  </a:extLst>
                </p:cNvPr>
                <p:cNvSpPr/>
                <p:nvPr/>
              </p:nvSpPr>
              <p:spPr>
                <a:xfrm rot="5400000">
                  <a:off x="4914900" y="20193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7" name="DRAM">
                  <a:extLst>
                    <a:ext uri="{FF2B5EF4-FFF2-40B4-BE49-F238E27FC236}">
                      <a16:creationId xmlns:a16="http://schemas.microsoft.com/office/drawing/2014/main" id="{AD0F01C4-53A1-4165-7914-5CA34F8F381F}"/>
                    </a:ext>
                  </a:extLst>
                </p:cNvPr>
                <p:cNvSpPr/>
                <p:nvPr/>
              </p:nvSpPr>
              <p:spPr>
                <a:xfrm rot="5400000">
                  <a:off x="4914900" y="24765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8" name="DRAM">
                  <a:extLst>
                    <a:ext uri="{FF2B5EF4-FFF2-40B4-BE49-F238E27FC236}">
                      <a16:creationId xmlns:a16="http://schemas.microsoft.com/office/drawing/2014/main" id="{643484C7-6F86-6726-1CD9-36AA3DB02B70}"/>
                    </a:ext>
                  </a:extLst>
                </p:cNvPr>
                <p:cNvSpPr/>
                <p:nvPr/>
              </p:nvSpPr>
              <p:spPr>
                <a:xfrm rot="5400000">
                  <a:off x="4914900" y="29337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9" name="DRAM">
                  <a:extLst>
                    <a:ext uri="{FF2B5EF4-FFF2-40B4-BE49-F238E27FC236}">
                      <a16:creationId xmlns:a16="http://schemas.microsoft.com/office/drawing/2014/main" id="{0C515D3C-C7DC-356E-267E-C8C807DAB077}"/>
                    </a:ext>
                  </a:extLst>
                </p:cNvPr>
                <p:cNvSpPr/>
                <p:nvPr/>
              </p:nvSpPr>
              <p:spPr>
                <a:xfrm rot="5400000">
                  <a:off x="4914900" y="33909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147" name="Group 146">
                <a:extLst>
                  <a:ext uri="{FF2B5EF4-FFF2-40B4-BE49-F238E27FC236}">
                    <a16:creationId xmlns:a16="http://schemas.microsoft.com/office/drawing/2014/main" id="{8495A8C9-194B-8852-EA3A-238453C8F424}"/>
                  </a:ext>
                </a:extLst>
              </p:cNvPr>
              <p:cNvGrpSpPr/>
              <p:nvPr/>
            </p:nvGrpSpPr>
            <p:grpSpPr>
              <a:xfrm>
                <a:off x="5676900" y="1600199"/>
                <a:ext cx="1828800" cy="2362201"/>
                <a:chOff x="5676900" y="1170708"/>
                <a:chExt cx="1828800" cy="2791692"/>
              </a:xfrm>
            </p:grpSpPr>
            <p:cxnSp>
              <p:nvCxnSpPr>
                <p:cNvPr id="180" name="Straight Connector 179">
                  <a:extLst>
                    <a:ext uri="{FF2B5EF4-FFF2-40B4-BE49-F238E27FC236}">
                      <a16:creationId xmlns:a16="http://schemas.microsoft.com/office/drawing/2014/main" id="{5F551A4E-DABA-1624-8145-B4B872BC37EB}"/>
                    </a:ext>
                  </a:extLst>
                </p:cNvPr>
                <p:cNvCxnSpPr>
                  <a:cxnSpLocks/>
                  <a:stCxn id="150" idx="0"/>
                  <a:endCxn id="190" idx="0"/>
                </p:cNvCxnSpPr>
                <p:nvPr/>
              </p:nvCxnSpPr>
              <p:spPr>
                <a:xfrm>
                  <a:off x="5676900" y="1170708"/>
                  <a:ext cx="0" cy="279169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14712531-3CD5-3770-490B-4E594D885BC6}"/>
                    </a:ext>
                  </a:extLst>
                </p:cNvPr>
                <p:cNvCxnSpPr>
                  <a:cxnSpLocks/>
                  <a:stCxn id="152" idx="0"/>
                  <a:endCxn id="192" idx="0"/>
                </p:cNvCxnSpPr>
                <p:nvPr/>
              </p:nvCxnSpPr>
              <p:spPr>
                <a:xfrm>
                  <a:off x="6591299" y="1170708"/>
                  <a:ext cx="0" cy="279169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C997FDAC-8545-3894-3FF7-FE0D7E3A47DB}"/>
                    </a:ext>
                  </a:extLst>
                </p:cNvPr>
                <p:cNvCxnSpPr>
                  <a:cxnSpLocks/>
                  <a:stCxn id="153" idx="0"/>
                  <a:endCxn id="193" idx="0"/>
                </p:cNvCxnSpPr>
                <p:nvPr/>
              </p:nvCxnSpPr>
              <p:spPr>
                <a:xfrm>
                  <a:off x="7048500" y="1170708"/>
                  <a:ext cx="0" cy="279169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60AF2128-0AD5-8AD9-D753-9EA3ED2CDEFC}"/>
                    </a:ext>
                  </a:extLst>
                </p:cNvPr>
                <p:cNvCxnSpPr>
                  <a:cxnSpLocks/>
                  <a:stCxn id="154" idx="0"/>
                  <a:endCxn id="194" idx="0"/>
                </p:cNvCxnSpPr>
                <p:nvPr/>
              </p:nvCxnSpPr>
              <p:spPr>
                <a:xfrm>
                  <a:off x="7505700" y="1170710"/>
                  <a:ext cx="0" cy="2791690"/>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A8665E1C-05C4-ED01-A109-F642F0B9E8C2}"/>
                    </a:ext>
                  </a:extLst>
                </p:cNvPr>
                <p:cNvCxnSpPr>
                  <a:cxnSpLocks/>
                  <a:stCxn id="151" idx="0"/>
                  <a:endCxn id="191" idx="0"/>
                </p:cNvCxnSpPr>
                <p:nvPr/>
              </p:nvCxnSpPr>
              <p:spPr>
                <a:xfrm>
                  <a:off x="6134100" y="1170708"/>
                  <a:ext cx="0" cy="279169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148" name="Group 147">
                <a:extLst>
                  <a:ext uri="{FF2B5EF4-FFF2-40B4-BE49-F238E27FC236}">
                    <a16:creationId xmlns:a16="http://schemas.microsoft.com/office/drawing/2014/main" id="{28F78054-B2C6-43CD-DB50-9A1E6C80212F}"/>
                  </a:ext>
                </a:extLst>
              </p:cNvPr>
              <p:cNvGrpSpPr/>
              <p:nvPr/>
            </p:nvGrpSpPr>
            <p:grpSpPr>
              <a:xfrm>
                <a:off x="5334000" y="1790700"/>
                <a:ext cx="2362201" cy="1828800"/>
                <a:chOff x="5333998" y="1790700"/>
                <a:chExt cx="2791691" cy="1828800"/>
              </a:xfrm>
            </p:grpSpPr>
            <p:cxnSp>
              <p:nvCxnSpPr>
                <p:cNvPr id="175" name="Straight Connector 174">
                  <a:extLst>
                    <a:ext uri="{FF2B5EF4-FFF2-40B4-BE49-F238E27FC236}">
                      <a16:creationId xmlns:a16="http://schemas.microsoft.com/office/drawing/2014/main" id="{12BC0B34-3CE8-0303-72B8-106F597863D4}"/>
                    </a:ext>
                  </a:extLst>
                </p:cNvPr>
                <p:cNvCxnSpPr>
                  <a:cxnSpLocks/>
                  <a:stCxn id="154" idx="6"/>
                  <a:endCxn id="185" idx="0"/>
                </p:cNvCxnSpPr>
                <p:nvPr/>
              </p:nvCxnSpPr>
              <p:spPr>
                <a:xfrm flipH="1">
                  <a:off x="5333998" y="1790700"/>
                  <a:ext cx="2791691" cy="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158A22C4-384C-C35C-DAF8-825853D5E0C3}"/>
                    </a:ext>
                  </a:extLst>
                </p:cNvPr>
                <p:cNvCxnSpPr>
                  <a:cxnSpLocks/>
                  <a:stCxn id="159" idx="6"/>
                  <a:endCxn id="186" idx="0"/>
                </p:cNvCxnSpPr>
                <p:nvPr/>
              </p:nvCxnSpPr>
              <p:spPr>
                <a:xfrm flipH="1">
                  <a:off x="5333998" y="2247899"/>
                  <a:ext cx="2791691" cy="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1FF03A3D-F697-8C9A-3463-F5A8B9DF7D71}"/>
                    </a:ext>
                  </a:extLst>
                </p:cNvPr>
                <p:cNvCxnSpPr>
                  <a:cxnSpLocks/>
                  <a:stCxn id="164" idx="6"/>
                  <a:endCxn id="187" idx="0"/>
                </p:cNvCxnSpPr>
                <p:nvPr/>
              </p:nvCxnSpPr>
              <p:spPr>
                <a:xfrm flipH="1">
                  <a:off x="5333998" y="2705100"/>
                  <a:ext cx="2791691" cy="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28168EC7-F886-D064-54BE-C37C02EA35FB}"/>
                    </a:ext>
                  </a:extLst>
                </p:cNvPr>
                <p:cNvCxnSpPr>
                  <a:cxnSpLocks/>
                  <a:stCxn id="169" idx="6"/>
                  <a:endCxn id="188" idx="0"/>
                </p:cNvCxnSpPr>
                <p:nvPr/>
              </p:nvCxnSpPr>
              <p:spPr>
                <a:xfrm flipH="1">
                  <a:off x="5333998" y="3162299"/>
                  <a:ext cx="2791691" cy="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48010A1E-0A39-54F2-5E08-7436F1357862}"/>
                    </a:ext>
                  </a:extLst>
                </p:cNvPr>
                <p:cNvCxnSpPr>
                  <a:cxnSpLocks/>
                  <a:stCxn id="174" idx="6"/>
                  <a:endCxn id="189" idx="0"/>
                </p:cNvCxnSpPr>
                <p:nvPr/>
              </p:nvCxnSpPr>
              <p:spPr>
                <a:xfrm flipH="1">
                  <a:off x="5333998" y="3619500"/>
                  <a:ext cx="2791691" cy="0"/>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149" name="Group 148">
                <a:extLst>
                  <a:ext uri="{FF2B5EF4-FFF2-40B4-BE49-F238E27FC236}">
                    <a16:creationId xmlns:a16="http://schemas.microsoft.com/office/drawing/2014/main" id="{9EC456F5-39E2-DC3B-C917-AE4DAB18F5C4}"/>
                  </a:ext>
                </a:extLst>
              </p:cNvPr>
              <p:cNvGrpSpPr/>
              <p:nvPr/>
            </p:nvGrpSpPr>
            <p:grpSpPr>
              <a:xfrm>
                <a:off x="5486400" y="1600200"/>
                <a:ext cx="2209800" cy="2209800"/>
                <a:chOff x="5486400" y="1600200"/>
                <a:chExt cx="2209800" cy="2209800"/>
              </a:xfrm>
            </p:grpSpPr>
            <p:sp>
              <p:nvSpPr>
                <p:cNvPr id="150" name="Oval 149">
                  <a:extLst>
                    <a:ext uri="{FF2B5EF4-FFF2-40B4-BE49-F238E27FC236}">
                      <a16:creationId xmlns:a16="http://schemas.microsoft.com/office/drawing/2014/main" id="{A26DC501-7073-6656-221F-1B09B9CAA49F}"/>
                    </a:ext>
                  </a:extLst>
                </p:cNvPr>
                <p:cNvSpPr/>
                <p:nvPr/>
              </p:nvSpPr>
              <p:spPr>
                <a:xfrm>
                  <a:off x="54864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1" name="Oval 150">
                  <a:extLst>
                    <a:ext uri="{FF2B5EF4-FFF2-40B4-BE49-F238E27FC236}">
                      <a16:creationId xmlns:a16="http://schemas.microsoft.com/office/drawing/2014/main" id="{71FC9210-B71D-4374-B1EA-88319B920D8D}"/>
                    </a:ext>
                  </a:extLst>
                </p:cNvPr>
                <p:cNvSpPr/>
                <p:nvPr/>
              </p:nvSpPr>
              <p:spPr>
                <a:xfrm>
                  <a:off x="59436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2" name="Oval 151">
                  <a:extLst>
                    <a:ext uri="{FF2B5EF4-FFF2-40B4-BE49-F238E27FC236}">
                      <a16:creationId xmlns:a16="http://schemas.microsoft.com/office/drawing/2014/main" id="{002AD0FD-2AC9-B6D6-206C-2D5058821695}"/>
                    </a:ext>
                  </a:extLst>
                </p:cNvPr>
                <p:cNvSpPr/>
                <p:nvPr/>
              </p:nvSpPr>
              <p:spPr>
                <a:xfrm>
                  <a:off x="64008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3" name="Oval 152">
                  <a:extLst>
                    <a:ext uri="{FF2B5EF4-FFF2-40B4-BE49-F238E27FC236}">
                      <a16:creationId xmlns:a16="http://schemas.microsoft.com/office/drawing/2014/main" id="{61F971F0-665C-AF9A-36A4-9FCF0F130B9A}"/>
                    </a:ext>
                  </a:extLst>
                </p:cNvPr>
                <p:cNvSpPr/>
                <p:nvPr/>
              </p:nvSpPr>
              <p:spPr>
                <a:xfrm>
                  <a:off x="68580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4" name="Oval 153">
                  <a:extLst>
                    <a:ext uri="{FF2B5EF4-FFF2-40B4-BE49-F238E27FC236}">
                      <a16:creationId xmlns:a16="http://schemas.microsoft.com/office/drawing/2014/main" id="{F2775BAF-CD12-3880-C4EB-4629A8198D20}"/>
                    </a:ext>
                  </a:extLst>
                </p:cNvPr>
                <p:cNvSpPr/>
                <p:nvPr/>
              </p:nvSpPr>
              <p:spPr>
                <a:xfrm>
                  <a:off x="73152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5" name="Oval 154">
                  <a:extLst>
                    <a:ext uri="{FF2B5EF4-FFF2-40B4-BE49-F238E27FC236}">
                      <a16:creationId xmlns:a16="http://schemas.microsoft.com/office/drawing/2014/main" id="{F048658A-00E6-59B8-D2F9-8F4E687C86D8}"/>
                    </a:ext>
                  </a:extLst>
                </p:cNvPr>
                <p:cNvSpPr/>
                <p:nvPr/>
              </p:nvSpPr>
              <p:spPr>
                <a:xfrm>
                  <a:off x="54864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6" name="Oval 155">
                  <a:extLst>
                    <a:ext uri="{FF2B5EF4-FFF2-40B4-BE49-F238E27FC236}">
                      <a16:creationId xmlns:a16="http://schemas.microsoft.com/office/drawing/2014/main" id="{8393092B-8169-65BC-EB26-0824CAFD7102}"/>
                    </a:ext>
                  </a:extLst>
                </p:cNvPr>
                <p:cNvSpPr/>
                <p:nvPr/>
              </p:nvSpPr>
              <p:spPr>
                <a:xfrm>
                  <a:off x="59436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7" name="Oval 156">
                  <a:extLst>
                    <a:ext uri="{FF2B5EF4-FFF2-40B4-BE49-F238E27FC236}">
                      <a16:creationId xmlns:a16="http://schemas.microsoft.com/office/drawing/2014/main" id="{B3FE84AE-79D8-931E-8FFA-A61CE0898545}"/>
                    </a:ext>
                  </a:extLst>
                </p:cNvPr>
                <p:cNvSpPr/>
                <p:nvPr/>
              </p:nvSpPr>
              <p:spPr>
                <a:xfrm>
                  <a:off x="64008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8" name="Oval 157">
                  <a:extLst>
                    <a:ext uri="{FF2B5EF4-FFF2-40B4-BE49-F238E27FC236}">
                      <a16:creationId xmlns:a16="http://schemas.microsoft.com/office/drawing/2014/main" id="{D463743C-17A8-B2CD-3A0B-A75B9070B45A}"/>
                    </a:ext>
                  </a:extLst>
                </p:cNvPr>
                <p:cNvSpPr/>
                <p:nvPr/>
              </p:nvSpPr>
              <p:spPr>
                <a:xfrm>
                  <a:off x="68580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9" name="Oval 158">
                  <a:extLst>
                    <a:ext uri="{FF2B5EF4-FFF2-40B4-BE49-F238E27FC236}">
                      <a16:creationId xmlns:a16="http://schemas.microsoft.com/office/drawing/2014/main" id="{01263591-1F55-1507-3D32-394EEBE543FC}"/>
                    </a:ext>
                  </a:extLst>
                </p:cNvPr>
                <p:cNvSpPr/>
                <p:nvPr/>
              </p:nvSpPr>
              <p:spPr>
                <a:xfrm>
                  <a:off x="73152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0" name="Oval 159">
                  <a:extLst>
                    <a:ext uri="{FF2B5EF4-FFF2-40B4-BE49-F238E27FC236}">
                      <a16:creationId xmlns:a16="http://schemas.microsoft.com/office/drawing/2014/main" id="{019F1A6F-066F-C47B-920F-9EF5F7B85E2C}"/>
                    </a:ext>
                  </a:extLst>
                </p:cNvPr>
                <p:cNvSpPr/>
                <p:nvPr/>
              </p:nvSpPr>
              <p:spPr>
                <a:xfrm>
                  <a:off x="54864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1" name="Oval 160">
                  <a:extLst>
                    <a:ext uri="{FF2B5EF4-FFF2-40B4-BE49-F238E27FC236}">
                      <a16:creationId xmlns:a16="http://schemas.microsoft.com/office/drawing/2014/main" id="{4351BC5B-499D-15ED-3FF2-00E5A8BC57D3}"/>
                    </a:ext>
                  </a:extLst>
                </p:cNvPr>
                <p:cNvSpPr/>
                <p:nvPr/>
              </p:nvSpPr>
              <p:spPr>
                <a:xfrm>
                  <a:off x="59436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2" name="Oval 161">
                  <a:extLst>
                    <a:ext uri="{FF2B5EF4-FFF2-40B4-BE49-F238E27FC236}">
                      <a16:creationId xmlns:a16="http://schemas.microsoft.com/office/drawing/2014/main" id="{8597CB80-7A26-2AE0-B36D-C55E6A80C3D1}"/>
                    </a:ext>
                  </a:extLst>
                </p:cNvPr>
                <p:cNvSpPr/>
                <p:nvPr/>
              </p:nvSpPr>
              <p:spPr>
                <a:xfrm>
                  <a:off x="64008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3" name="Oval 162">
                  <a:extLst>
                    <a:ext uri="{FF2B5EF4-FFF2-40B4-BE49-F238E27FC236}">
                      <a16:creationId xmlns:a16="http://schemas.microsoft.com/office/drawing/2014/main" id="{C35B9952-33AE-CB12-252D-FECD818DD1D8}"/>
                    </a:ext>
                  </a:extLst>
                </p:cNvPr>
                <p:cNvSpPr/>
                <p:nvPr/>
              </p:nvSpPr>
              <p:spPr>
                <a:xfrm>
                  <a:off x="68580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4" name="Oval 163">
                  <a:extLst>
                    <a:ext uri="{FF2B5EF4-FFF2-40B4-BE49-F238E27FC236}">
                      <a16:creationId xmlns:a16="http://schemas.microsoft.com/office/drawing/2014/main" id="{B8A0BDDE-946C-43A4-6838-B312D3E5A2BD}"/>
                    </a:ext>
                  </a:extLst>
                </p:cNvPr>
                <p:cNvSpPr/>
                <p:nvPr/>
              </p:nvSpPr>
              <p:spPr>
                <a:xfrm>
                  <a:off x="73152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5" name="Oval 164">
                  <a:extLst>
                    <a:ext uri="{FF2B5EF4-FFF2-40B4-BE49-F238E27FC236}">
                      <a16:creationId xmlns:a16="http://schemas.microsoft.com/office/drawing/2014/main" id="{916C0F1B-298D-5195-EB16-88A2B0C88805}"/>
                    </a:ext>
                  </a:extLst>
                </p:cNvPr>
                <p:cNvSpPr/>
                <p:nvPr/>
              </p:nvSpPr>
              <p:spPr>
                <a:xfrm>
                  <a:off x="54864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6" name="Oval 165">
                  <a:extLst>
                    <a:ext uri="{FF2B5EF4-FFF2-40B4-BE49-F238E27FC236}">
                      <a16:creationId xmlns:a16="http://schemas.microsoft.com/office/drawing/2014/main" id="{8E415426-C638-88E5-898A-7E439BB36600}"/>
                    </a:ext>
                  </a:extLst>
                </p:cNvPr>
                <p:cNvSpPr/>
                <p:nvPr/>
              </p:nvSpPr>
              <p:spPr>
                <a:xfrm>
                  <a:off x="59436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7" name="Oval 166">
                  <a:extLst>
                    <a:ext uri="{FF2B5EF4-FFF2-40B4-BE49-F238E27FC236}">
                      <a16:creationId xmlns:a16="http://schemas.microsoft.com/office/drawing/2014/main" id="{C59A5030-A5AD-F8A0-32F5-BDCE8D271818}"/>
                    </a:ext>
                  </a:extLst>
                </p:cNvPr>
                <p:cNvSpPr/>
                <p:nvPr/>
              </p:nvSpPr>
              <p:spPr>
                <a:xfrm>
                  <a:off x="64008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8" name="Oval 167">
                  <a:extLst>
                    <a:ext uri="{FF2B5EF4-FFF2-40B4-BE49-F238E27FC236}">
                      <a16:creationId xmlns:a16="http://schemas.microsoft.com/office/drawing/2014/main" id="{941D6CAF-4FBB-9709-83BB-157A94739F5F}"/>
                    </a:ext>
                  </a:extLst>
                </p:cNvPr>
                <p:cNvSpPr/>
                <p:nvPr/>
              </p:nvSpPr>
              <p:spPr>
                <a:xfrm>
                  <a:off x="68580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9" name="Oval 168">
                  <a:extLst>
                    <a:ext uri="{FF2B5EF4-FFF2-40B4-BE49-F238E27FC236}">
                      <a16:creationId xmlns:a16="http://schemas.microsoft.com/office/drawing/2014/main" id="{045A807F-C6C0-5B20-F8A1-B22466BE1840}"/>
                    </a:ext>
                  </a:extLst>
                </p:cNvPr>
                <p:cNvSpPr/>
                <p:nvPr/>
              </p:nvSpPr>
              <p:spPr>
                <a:xfrm>
                  <a:off x="73152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0" name="Oval 169">
                  <a:extLst>
                    <a:ext uri="{FF2B5EF4-FFF2-40B4-BE49-F238E27FC236}">
                      <a16:creationId xmlns:a16="http://schemas.microsoft.com/office/drawing/2014/main" id="{2948053B-4D72-9A15-945E-C5A33F65F7DC}"/>
                    </a:ext>
                  </a:extLst>
                </p:cNvPr>
                <p:cNvSpPr/>
                <p:nvPr/>
              </p:nvSpPr>
              <p:spPr>
                <a:xfrm>
                  <a:off x="54864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1" name="Oval 170">
                  <a:extLst>
                    <a:ext uri="{FF2B5EF4-FFF2-40B4-BE49-F238E27FC236}">
                      <a16:creationId xmlns:a16="http://schemas.microsoft.com/office/drawing/2014/main" id="{2397014C-64F3-C88F-F2C2-4B4F4315CC82}"/>
                    </a:ext>
                  </a:extLst>
                </p:cNvPr>
                <p:cNvSpPr/>
                <p:nvPr/>
              </p:nvSpPr>
              <p:spPr>
                <a:xfrm>
                  <a:off x="59436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2" name="Oval 171">
                  <a:extLst>
                    <a:ext uri="{FF2B5EF4-FFF2-40B4-BE49-F238E27FC236}">
                      <a16:creationId xmlns:a16="http://schemas.microsoft.com/office/drawing/2014/main" id="{551C1DE4-FF9C-CE75-6DD0-F178E9F1F3DA}"/>
                    </a:ext>
                  </a:extLst>
                </p:cNvPr>
                <p:cNvSpPr/>
                <p:nvPr/>
              </p:nvSpPr>
              <p:spPr>
                <a:xfrm>
                  <a:off x="64008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3" name="Oval 172">
                  <a:extLst>
                    <a:ext uri="{FF2B5EF4-FFF2-40B4-BE49-F238E27FC236}">
                      <a16:creationId xmlns:a16="http://schemas.microsoft.com/office/drawing/2014/main" id="{6B2523C2-BEF1-3FD7-E6A7-533902EFE25B}"/>
                    </a:ext>
                  </a:extLst>
                </p:cNvPr>
                <p:cNvSpPr/>
                <p:nvPr/>
              </p:nvSpPr>
              <p:spPr>
                <a:xfrm>
                  <a:off x="68580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4" name="Oval 173">
                  <a:extLst>
                    <a:ext uri="{FF2B5EF4-FFF2-40B4-BE49-F238E27FC236}">
                      <a16:creationId xmlns:a16="http://schemas.microsoft.com/office/drawing/2014/main" id="{71B04847-0969-4CAD-79AC-B077DD2C135F}"/>
                    </a:ext>
                  </a:extLst>
                </p:cNvPr>
                <p:cNvSpPr/>
                <p:nvPr/>
              </p:nvSpPr>
              <p:spPr>
                <a:xfrm>
                  <a:off x="73152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grpSp>
          <p:nvGrpSpPr>
            <p:cNvPr id="195" name="Group 194">
              <a:extLst>
                <a:ext uri="{FF2B5EF4-FFF2-40B4-BE49-F238E27FC236}">
                  <a16:creationId xmlns:a16="http://schemas.microsoft.com/office/drawing/2014/main" id="{4EC4FF00-D584-A34A-4087-A847031C8A9B}"/>
                </a:ext>
              </a:extLst>
            </p:cNvPr>
            <p:cNvGrpSpPr/>
            <p:nvPr/>
          </p:nvGrpSpPr>
          <p:grpSpPr>
            <a:xfrm>
              <a:off x="6416564" y="2404844"/>
              <a:ext cx="1414038" cy="1414038"/>
              <a:chOff x="4876800" y="1600199"/>
              <a:chExt cx="2819401" cy="2819401"/>
            </a:xfrm>
          </p:grpSpPr>
          <p:grpSp>
            <p:nvGrpSpPr>
              <p:cNvPr id="196" name="Group 195">
                <a:extLst>
                  <a:ext uri="{FF2B5EF4-FFF2-40B4-BE49-F238E27FC236}">
                    <a16:creationId xmlns:a16="http://schemas.microsoft.com/office/drawing/2014/main" id="{A8FB7BDE-80D7-43EE-DCE7-BF939E439120}"/>
                  </a:ext>
                </a:extLst>
              </p:cNvPr>
              <p:cNvGrpSpPr/>
              <p:nvPr/>
            </p:nvGrpSpPr>
            <p:grpSpPr>
              <a:xfrm>
                <a:off x="5486400" y="3962400"/>
                <a:ext cx="2209800" cy="457200"/>
                <a:chOff x="5486400" y="3962400"/>
                <a:chExt cx="2209800" cy="457200"/>
              </a:xfrm>
            </p:grpSpPr>
            <p:sp>
              <p:nvSpPr>
                <p:cNvPr id="241" name="DRAM">
                  <a:extLst>
                    <a:ext uri="{FF2B5EF4-FFF2-40B4-BE49-F238E27FC236}">
                      <a16:creationId xmlns:a16="http://schemas.microsoft.com/office/drawing/2014/main" id="{C5BC4393-6C52-5043-0669-5A2B8D474F35}"/>
                    </a:ext>
                  </a:extLst>
                </p:cNvPr>
                <p:cNvSpPr/>
                <p:nvPr/>
              </p:nvSpPr>
              <p:spPr>
                <a:xfrm>
                  <a:off x="54864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42" name="DRAM">
                  <a:extLst>
                    <a:ext uri="{FF2B5EF4-FFF2-40B4-BE49-F238E27FC236}">
                      <a16:creationId xmlns:a16="http://schemas.microsoft.com/office/drawing/2014/main" id="{A52DD2B9-1AF6-F21B-8334-291743A5BAEF}"/>
                    </a:ext>
                  </a:extLst>
                </p:cNvPr>
                <p:cNvSpPr/>
                <p:nvPr/>
              </p:nvSpPr>
              <p:spPr>
                <a:xfrm>
                  <a:off x="59436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43" name="DRAM">
                  <a:extLst>
                    <a:ext uri="{FF2B5EF4-FFF2-40B4-BE49-F238E27FC236}">
                      <a16:creationId xmlns:a16="http://schemas.microsoft.com/office/drawing/2014/main" id="{AE3DC105-0E5E-1983-3F1F-3ACCA48075F9}"/>
                    </a:ext>
                  </a:extLst>
                </p:cNvPr>
                <p:cNvSpPr/>
                <p:nvPr/>
              </p:nvSpPr>
              <p:spPr>
                <a:xfrm>
                  <a:off x="64008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44" name="DRAM">
                  <a:extLst>
                    <a:ext uri="{FF2B5EF4-FFF2-40B4-BE49-F238E27FC236}">
                      <a16:creationId xmlns:a16="http://schemas.microsoft.com/office/drawing/2014/main" id="{2BE45464-3905-932F-DB30-7C6EBFC59DD9}"/>
                    </a:ext>
                  </a:extLst>
                </p:cNvPr>
                <p:cNvSpPr/>
                <p:nvPr/>
              </p:nvSpPr>
              <p:spPr>
                <a:xfrm>
                  <a:off x="68580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45" name="DRAM">
                  <a:extLst>
                    <a:ext uri="{FF2B5EF4-FFF2-40B4-BE49-F238E27FC236}">
                      <a16:creationId xmlns:a16="http://schemas.microsoft.com/office/drawing/2014/main" id="{F9FDE31D-9CB1-D7FF-1053-6370ED54C883}"/>
                    </a:ext>
                  </a:extLst>
                </p:cNvPr>
                <p:cNvSpPr/>
                <p:nvPr/>
              </p:nvSpPr>
              <p:spPr>
                <a:xfrm>
                  <a:off x="73152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197" name="Group 196">
                <a:extLst>
                  <a:ext uri="{FF2B5EF4-FFF2-40B4-BE49-F238E27FC236}">
                    <a16:creationId xmlns:a16="http://schemas.microsoft.com/office/drawing/2014/main" id="{6280FF14-1340-D42E-5844-175C5F548245}"/>
                  </a:ext>
                </a:extLst>
              </p:cNvPr>
              <p:cNvGrpSpPr/>
              <p:nvPr/>
            </p:nvGrpSpPr>
            <p:grpSpPr>
              <a:xfrm>
                <a:off x="4876800" y="1600200"/>
                <a:ext cx="457200" cy="2209800"/>
                <a:chOff x="4876800" y="1600200"/>
                <a:chExt cx="457200" cy="2209800"/>
              </a:xfrm>
            </p:grpSpPr>
            <p:sp>
              <p:nvSpPr>
                <p:cNvPr id="236" name="DRAM">
                  <a:extLst>
                    <a:ext uri="{FF2B5EF4-FFF2-40B4-BE49-F238E27FC236}">
                      <a16:creationId xmlns:a16="http://schemas.microsoft.com/office/drawing/2014/main" id="{9E77BCEA-0EF1-81E8-1E2C-20BADAC410F6}"/>
                    </a:ext>
                  </a:extLst>
                </p:cNvPr>
                <p:cNvSpPr/>
                <p:nvPr/>
              </p:nvSpPr>
              <p:spPr>
                <a:xfrm rot="5400000">
                  <a:off x="4914900" y="15621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37" name="DRAM">
                  <a:extLst>
                    <a:ext uri="{FF2B5EF4-FFF2-40B4-BE49-F238E27FC236}">
                      <a16:creationId xmlns:a16="http://schemas.microsoft.com/office/drawing/2014/main" id="{B02E2ED5-347C-8114-6C17-6C09BD473C4D}"/>
                    </a:ext>
                  </a:extLst>
                </p:cNvPr>
                <p:cNvSpPr/>
                <p:nvPr/>
              </p:nvSpPr>
              <p:spPr>
                <a:xfrm rot="5400000">
                  <a:off x="4914900" y="20193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38" name="DRAM">
                  <a:extLst>
                    <a:ext uri="{FF2B5EF4-FFF2-40B4-BE49-F238E27FC236}">
                      <a16:creationId xmlns:a16="http://schemas.microsoft.com/office/drawing/2014/main" id="{72C5DCE3-EB9C-A3E1-A1E0-140BDF112570}"/>
                    </a:ext>
                  </a:extLst>
                </p:cNvPr>
                <p:cNvSpPr/>
                <p:nvPr/>
              </p:nvSpPr>
              <p:spPr>
                <a:xfrm rot="5400000">
                  <a:off x="4914900" y="24765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39" name="DRAM">
                  <a:extLst>
                    <a:ext uri="{FF2B5EF4-FFF2-40B4-BE49-F238E27FC236}">
                      <a16:creationId xmlns:a16="http://schemas.microsoft.com/office/drawing/2014/main" id="{B2118B83-CC22-1D89-3B52-9581E6BB8A43}"/>
                    </a:ext>
                  </a:extLst>
                </p:cNvPr>
                <p:cNvSpPr/>
                <p:nvPr/>
              </p:nvSpPr>
              <p:spPr>
                <a:xfrm rot="5400000">
                  <a:off x="4914900" y="29337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40" name="DRAM">
                  <a:extLst>
                    <a:ext uri="{FF2B5EF4-FFF2-40B4-BE49-F238E27FC236}">
                      <a16:creationId xmlns:a16="http://schemas.microsoft.com/office/drawing/2014/main" id="{35FC7C83-9B83-3A05-78B5-767467FB2715}"/>
                    </a:ext>
                  </a:extLst>
                </p:cNvPr>
                <p:cNvSpPr/>
                <p:nvPr/>
              </p:nvSpPr>
              <p:spPr>
                <a:xfrm rot="5400000">
                  <a:off x="4914900" y="33909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198" name="Group 197">
                <a:extLst>
                  <a:ext uri="{FF2B5EF4-FFF2-40B4-BE49-F238E27FC236}">
                    <a16:creationId xmlns:a16="http://schemas.microsoft.com/office/drawing/2014/main" id="{8EC6AFE0-1909-2C53-6139-7B9054AE9E7B}"/>
                  </a:ext>
                </a:extLst>
              </p:cNvPr>
              <p:cNvGrpSpPr/>
              <p:nvPr/>
            </p:nvGrpSpPr>
            <p:grpSpPr>
              <a:xfrm>
                <a:off x="5676900" y="1600199"/>
                <a:ext cx="1828800" cy="2362201"/>
                <a:chOff x="5676900" y="1170708"/>
                <a:chExt cx="1828800" cy="2791692"/>
              </a:xfrm>
            </p:grpSpPr>
            <p:cxnSp>
              <p:nvCxnSpPr>
                <p:cNvPr id="231" name="Straight Connector 230">
                  <a:extLst>
                    <a:ext uri="{FF2B5EF4-FFF2-40B4-BE49-F238E27FC236}">
                      <a16:creationId xmlns:a16="http://schemas.microsoft.com/office/drawing/2014/main" id="{7F933C80-6ABB-3DE1-9583-EAA17D2170B4}"/>
                    </a:ext>
                  </a:extLst>
                </p:cNvPr>
                <p:cNvCxnSpPr>
                  <a:cxnSpLocks/>
                  <a:stCxn id="201" idx="0"/>
                  <a:endCxn id="241" idx="0"/>
                </p:cNvCxnSpPr>
                <p:nvPr/>
              </p:nvCxnSpPr>
              <p:spPr>
                <a:xfrm>
                  <a:off x="5676900" y="1170708"/>
                  <a:ext cx="0" cy="279169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2CD6BBBE-BE70-7798-6FB4-D0FA8240EC83}"/>
                    </a:ext>
                  </a:extLst>
                </p:cNvPr>
                <p:cNvCxnSpPr>
                  <a:cxnSpLocks/>
                  <a:stCxn id="203" idx="0"/>
                  <a:endCxn id="243" idx="0"/>
                </p:cNvCxnSpPr>
                <p:nvPr/>
              </p:nvCxnSpPr>
              <p:spPr>
                <a:xfrm>
                  <a:off x="6591299" y="1170708"/>
                  <a:ext cx="0" cy="279169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9AB500E5-EC03-7E9A-495B-1DB3D08F486A}"/>
                    </a:ext>
                  </a:extLst>
                </p:cNvPr>
                <p:cNvCxnSpPr>
                  <a:cxnSpLocks/>
                  <a:stCxn id="204" idx="0"/>
                  <a:endCxn id="244" idx="0"/>
                </p:cNvCxnSpPr>
                <p:nvPr/>
              </p:nvCxnSpPr>
              <p:spPr>
                <a:xfrm>
                  <a:off x="7048500" y="1170708"/>
                  <a:ext cx="0" cy="279169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213B5CCE-FD92-8AFE-53FC-F708185A64C0}"/>
                    </a:ext>
                  </a:extLst>
                </p:cNvPr>
                <p:cNvCxnSpPr>
                  <a:cxnSpLocks/>
                  <a:stCxn id="205" idx="0"/>
                  <a:endCxn id="245" idx="0"/>
                </p:cNvCxnSpPr>
                <p:nvPr/>
              </p:nvCxnSpPr>
              <p:spPr>
                <a:xfrm>
                  <a:off x="7505700" y="1170710"/>
                  <a:ext cx="0" cy="2791690"/>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557CD708-FE88-89FA-5769-5B752FA19EEE}"/>
                    </a:ext>
                  </a:extLst>
                </p:cNvPr>
                <p:cNvCxnSpPr>
                  <a:cxnSpLocks/>
                  <a:stCxn id="202" idx="0"/>
                  <a:endCxn id="242" idx="0"/>
                </p:cNvCxnSpPr>
                <p:nvPr/>
              </p:nvCxnSpPr>
              <p:spPr>
                <a:xfrm>
                  <a:off x="6134100" y="1170708"/>
                  <a:ext cx="0" cy="279169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199" name="Group 198">
                <a:extLst>
                  <a:ext uri="{FF2B5EF4-FFF2-40B4-BE49-F238E27FC236}">
                    <a16:creationId xmlns:a16="http://schemas.microsoft.com/office/drawing/2014/main" id="{EDA48996-2A24-743A-2823-1310A30FFCC3}"/>
                  </a:ext>
                </a:extLst>
              </p:cNvPr>
              <p:cNvGrpSpPr/>
              <p:nvPr/>
            </p:nvGrpSpPr>
            <p:grpSpPr>
              <a:xfrm>
                <a:off x="5334000" y="1790700"/>
                <a:ext cx="2362201" cy="1828800"/>
                <a:chOff x="5333998" y="1790700"/>
                <a:chExt cx="2791691" cy="1828800"/>
              </a:xfrm>
            </p:grpSpPr>
            <p:cxnSp>
              <p:nvCxnSpPr>
                <p:cNvPr id="226" name="Straight Connector 225">
                  <a:extLst>
                    <a:ext uri="{FF2B5EF4-FFF2-40B4-BE49-F238E27FC236}">
                      <a16:creationId xmlns:a16="http://schemas.microsoft.com/office/drawing/2014/main" id="{3900A5A3-7A1D-EC32-EAB5-E0965E911A1B}"/>
                    </a:ext>
                  </a:extLst>
                </p:cNvPr>
                <p:cNvCxnSpPr>
                  <a:cxnSpLocks/>
                  <a:stCxn id="205" idx="6"/>
                  <a:endCxn id="236" idx="0"/>
                </p:cNvCxnSpPr>
                <p:nvPr/>
              </p:nvCxnSpPr>
              <p:spPr>
                <a:xfrm flipH="1">
                  <a:off x="5333998" y="1790700"/>
                  <a:ext cx="2791691" cy="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47A4D077-A388-1161-64E8-87A49EBB1814}"/>
                    </a:ext>
                  </a:extLst>
                </p:cNvPr>
                <p:cNvCxnSpPr>
                  <a:cxnSpLocks/>
                  <a:stCxn id="210" idx="6"/>
                  <a:endCxn id="237" idx="0"/>
                </p:cNvCxnSpPr>
                <p:nvPr/>
              </p:nvCxnSpPr>
              <p:spPr>
                <a:xfrm flipH="1">
                  <a:off x="5333998" y="2247899"/>
                  <a:ext cx="2791691" cy="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6E9AFFE6-99CD-4E16-0C4F-974510DFE2C5}"/>
                    </a:ext>
                  </a:extLst>
                </p:cNvPr>
                <p:cNvCxnSpPr>
                  <a:cxnSpLocks/>
                  <a:stCxn id="215" idx="6"/>
                  <a:endCxn id="238" idx="0"/>
                </p:cNvCxnSpPr>
                <p:nvPr/>
              </p:nvCxnSpPr>
              <p:spPr>
                <a:xfrm flipH="1">
                  <a:off x="5333998" y="2705100"/>
                  <a:ext cx="2791691" cy="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C7BAA1D3-05FE-6C16-30AC-5BEE7FB37EF0}"/>
                    </a:ext>
                  </a:extLst>
                </p:cNvPr>
                <p:cNvCxnSpPr>
                  <a:cxnSpLocks/>
                  <a:stCxn id="220" idx="6"/>
                  <a:endCxn id="239" idx="0"/>
                </p:cNvCxnSpPr>
                <p:nvPr/>
              </p:nvCxnSpPr>
              <p:spPr>
                <a:xfrm flipH="1">
                  <a:off x="5333998" y="3162299"/>
                  <a:ext cx="2791691" cy="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BDE965E7-FED3-1886-7232-993CCFB234EE}"/>
                    </a:ext>
                  </a:extLst>
                </p:cNvPr>
                <p:cNvCxnSpPr>
                  <a:cxnSpLocks/>
                  <a:stCxn id="225" idx="6"/>
                  <a:endCxn id="240" idx="0"/>
                </p:cNvCxnSpPr>
                <p:nvPr/>
              </p:nvCxnSpPr>
              <p:spPr>
                <a:xfrm flipH="1">
                  <a:off x="5333998" y="3619500"/>
                  <a:ext cx="2791691" cy="0"/>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200" name="Group 199">
                <a:extLst>
                  <a:ext uri="{FF2B5EF4-FFF2-40B4-BE49-F238E27FC236}">
                    <a16:creationId xmlns:a16="http://schemas.microsoft.com/office/drawing/2014/main" id="{DCD184B0-2CE6-1CEB-5571-92C2C93C1BAE}"/>
                  </a:ext>
                </a:extLst>
              </p:cNvPr>
              <p:cNvGrpSpPr/>
              <p:nvPr/>
            </p:nvGrpSpPr>
            <p:grpSpPr>
              <a:xfrm>
                <a:off x="5486400" y="1600200"/>
                <a:ext cx="2209800" cy="2209800"/>
                <a:chOff x="5486400" y="1600200"/>
                <a:chExt cx="2209800" cy="2209800"/>
              </a:xfrm>
            </p:grpSpPr>
            <p:sp>
              <p:nvSpPr>
                <p:cNvPr id="201" name="Oval 200">
                  <a:extLst>
                    <a:ext uri="{FF2B5EF4-FFF2-40B4-BE49-F238E27FC236}">
                      <a16:creationId xmlns:a16="http://schemas.microsoft.com/office/drawing/2014/main" id="{76D7DEB2-C1CF-914E-96DC-837AC0AFFC65}"/>
                    </a:ext>
                  </a:extLst>
                </p:cNvPr>
                <p:cNvSpPr/>
                <p:nvPr/>
              </p:nvSpPr>
              <p:spPr>
                <a:xfrm>
                  <a:off x="54864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02" name="Oval 201">
                  <a:extLst>
                    <a:ext uri="{FF2B5EF4-FFF2-40B4-BE49-F238E27FC236}">
                      <a16:creationId xmlns:a16="http://schemas.microsoft.com/office/drawing/2014/main" id="{0CBD3366-BB2A-C453-4B58-50778D5AF6A1}"/>
                    </a:ext>
                  </a:extLst>
                </p:cNvPr>
                <p:cNvSpPr/>
                <p:nvPr/>
              </p:nvSpPr>
              <p:spPr>
                <a:xfrm>
                  <a:off x="59436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03" name="Oval 202">
                  <a:extLst>
                    <a:ext uri="{FF2B5EF4-FFF2-40B4-BE49-F238E27FC236}">
                      <a16:creationId xmlns:a16="http://schemas.microsoft.com/office/drawing/2014/main" id="{242F14EB-B35D-5178-25CE-3B0126B1930D}"/>
                    </a:ext>
                  </a:extLst>
                </p:cNvPr>
                <p:cNvSpPr/>
                <p:nvPr/>
              </p:nvSpPr>
              <p:spPr>
                <a:xfrm>
                  <a:off x="64008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04" name="Oval 203">
                  <a:extLst>
                    <a:ext uri="{FF2B5EF4-FFF2-40B4-BE49-F238E27FC236}">
                      <a16:creationId xmlns:a16="http://schemas.microsoft.com/office/drawing/2014/main" id="{64D7E63B-D60F-7ECE-28F7-BC9AB4704D79}"/>
                    </a:ext>
                  </a:extLst>
                </p:cNvPr>
                <p:cNvSpPr/>
                <p:nvPr/>
              </p:nvSpPr>
              <p:spPr>
                <a:xfrm>
                  <a:off x="68580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05" name="Oval 204">
                  <a:extLst>
                    <a:ext uri="{FF2B5EF4-FFF2-40B4-BE49-F238E27FC236}">
                      <a16:creationId xmlns:a16="http://schemas.microsoft.com/office/drawing/2014/main" id="{BF2C33A3-F428-4C0D-5102-C1320D4A5ACE}"/>
                    </a:ext>
                  </a:extLst>
                </p:cNvPr>
                <p:cNvSpPr/>
                <p:nvPr/>
              </p:nvSpPr>
              <p:spPr>
                <a:xfrm>
                  <a:off x="73152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06" name="Oval 205">
                  <a:extLst>
                    <a:ext uri="{FF2B5EF4-FFF2-40B4-BE49-F238E27FC236}">
                      <a16:creationId xmlns:a16="http://schemas.microsoft.com/office/drawing/2014/main" id="{603A67E7-286F-26C9-7D52-3662F3179E2D}"/>
                    </a:ext>
                  </a:extLst>
                </p:cNvPr>
                <p:cNvSpPr/>
                <p:nvPr/>
              </p:nvSpPr>
              <p:spPr>
                <a:xfrm>
                  <a:off x="54864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07" name="Oval 206">
                  <a:extLst>
                    <a:ext uri="{FF2B5EF4-FFF2-40B4-BE49-F238E27FC236}">
                      <a16:creationId xmlns:a16="http://schemas.microsoft.com/office/drawing/2014/main" id="{0B1C1432-E114-00A7-C72A-41B9FD26F497}"/>
                    </a:ext>
                  </a:extLst>
                </p:cNvPr>
                <p:cNvSpPr/>
                <p:nvPr/>
              </p:nvSpPr>
              <p:spPr>
                <a:xfrm>
                  <a:off x="59436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08" name="Oval 207">
                  <a:extLst>
                    <a:ext uri="{FF2B5EF4-FFF2-40B4-BE49-F238E27FC236}">
                      <a16:creationId xmlns:a16="http://schemas.microsoft.com/office/drawing/2014/main" id="{83FC3257-F763-9638-B6B5-2A7BD0CBA5A4}"/>
                    </a:ext>
                  </a:extLst>
                </p:cNvPr>
                <p:cNvSpPr/>
                <p:nvPr/>
              </p:nvSpPr>
              <p:spPr>
                <a:xfrm>
                  <a:off x="64008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09" name="Oval 208">
                  <a:extLst>
                    <a:ext uri="{FF2B5EF4-FFF2-40B4-BE49-F238E27FC236}">
                      <a16:creationId xmlns:a16="http://schemas.microsoft.com/office/drawing/2014/main" id="{ED5A75E6-82B1-8534-B60E-9F2FB98A9A8F}"/>
                    </a:ext>
                  </a:extLst>
                </p:cNvPr>
                <p:cNvSpPr/>
                <p:nvPr/>
              </p:nvSpPr>
              <p:spPr>
                <a:xfrm>
                  <a:off x="68580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10" name="Oval 209">
                  <a:extLst>
                    <a:ext uri="{FF2B5EF4-FFF2-40B4-BE49-F238E27FC236}">
                      <a16:creationId xmlns:a16="http://schemas.microsoft.com/office/drawing/2014/main" id="{06648DE4-B280-6564-08F3-19E75EEFC69B}"/>
                    </a:ext>
                  </a:extLst>
                </p:cNvPr>
                <p:cNvSpPr/>
                <p:nvPr/>
              </p:nvSpPr>
              <p:spPr>
                <a:xfrm>
                  <a:off x="73152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11" name="Oval 210">
                  <a:extLst>
                    <a:ext uri="{FF2B5EF4-FFF2-40B4-BE49-F238E27FC236}">
                      <a16:creationId xmlns:a16="http://schemas.microsoft.com/office/drawing/2014/main" id="{C9436D50-EE14-EB52-81EB-C8AB1DF6FE18}"/>
                    </a:ext>
                  </a:extLst>
                </p:cNvPr>
                <p:cNvSpPr/>
                <p:nvPr/>
              </p:nvSpPr>
              <p:spPr>
                <a:xfrm>
                  <a:off x="54864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12" name="Oval 211">
                  <a:extLst>
                    <a:ext uri="{FF2B5EF4-FFF2-40B4-BE49-F238E27FC236}">
                      <a16:creationId xmlns:a16="http://schemas.microsoft.com/office/drawing/2014/main" id="{47CDC196-174E-296D-28A9-AA872978B025}"/>
                    </a:ext>
                  </a:extLst>
                </p:cNvPr>
                <p:cNvSpPr/>
                <p:nvPr/>
              </p:nvSpPr>
              <p:spPr>
                <a:xfrm>
                  <a:off x="59436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13" name="Oval 212">
                  <a:extLst>
                    <a:ext uri="{FF2B5EF4-FFF2-40B4-BE49-F238E27FC236}">
                      <a16:creationId xmlns:a16="http://schemas.microsoft.com/office/drawing/2014/main" id="{F83ACF42-C3BA-855F-406C-ACE15B5FD48E}"/>
                    </a:ext>
                  </a:extLst>
                </p:cNvPr>
                <p:cNvSpPr/>
                <p:nvPr/>
              </p:nvSpPr>
              <p:spPr>
                <a:xfrm>
                  <a:off x="64008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14" name="Oval 213">
                  <a:extLst>
                    <a:ext uri="{FF2B5EF4-FFF2-40B4-BE49-F238E27FC236}">
                      <a16:creationId xmlns:a16="http://schemas.microsoft.com/office/drawing/2014/main" id="{143925FE-3E9A-ECBE-1292-B0865E279D84}"/>
                    </a:ext>
                  </a:extLst>
                </p:cNvPr>
                <p:cNvSpPr/>
                <p:nvPr/>
              </p:nvSpPr>
              <p:spPr>
                <a:xfrm>
                  <a:off x="68580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15" name="Oval 214">
                  <a:extLst>
                    <a:ext uri="{FF2B5EF4-FFF2-40B4-BE49-F238E27FC236}">
                      <a16:creationId xmlns:a16="http://schemas.microsoft.com/office/drawing/2014/main" id="{0889C259-2136-775E-DCD4-E4E5E2DC2235}"/>
                    </a:ext>
                  </a:extLst>
                </p:cNvPr>
                <p:cNvSpPr/>
                <p:nvPr/>
              </p:nvSpPr>
              <p:spPr>
                <a:xfrm>
                  <a:off x="73152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16" name="Oval 215">
                  <a:extLst>
                    <a:ext uri="{FF2B5EF4-FFF2-40B4-BE49-F238E27FC236}">
                      <a16:creationId xmlns:a16="http://schemas.microsoft.com/office/drawing/2014/main" id="{2C0D2C83-0A7F-FE89-373F-BFD5B715D52A}"/>
                    </a:ext>
                  </a:extLst>
                </p:cNvPr>
                <p:cNvSpPr/>
                <p:nvPr/>
              </p:nvSpPr>
              <p:spPr>
                <a:xfrm>
                  <a:off x="54864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17" name="Oval 216">
                  <a:extLst>
                    <a:ext uri="{FF2B5EF4-FFF2-40B4-BE49-F238E27FC236}">
                      <a16:creationId xmlns:a16="http://schemas.microsoft.com/office/drawing/2014/main" id="{6864133D-B8E1-987A-71BB-AEA6DC47E6DB}"/>
                    </a:ext>
                  </a:extLst>
                </p:cNvPr>
                <p:cNvSpPr/>
                <p:nvPr/>
              </p:nvSpPr>
              <p:spPr>
                <a:xfrm>
                  <a:off x="59436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18" name="Oval 217">
                  <a:extLst>
                    <a:ext uri="{FF2B5EF4-FFF2-40B4-BE49-F238E27FC236}">
                      <a16:creationId xmlns:a16="http://schemas.microsoft.com/office/drawing/2014/main" id="{667A358E-622B-18B9-3129-E6B78F251C8C}"/>
                    </a:ext>
                  </a:extLst>
                </p:cNvPr>
                <p:cNvSpPr/>
                <p:nvPr/>
              </p:nvSpPr>
              <p:spPr>
                <a:xfrm>
                  <a:off x="64008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19" name="Oval 218">
                  <a:extLst>
                    <a:ext uri="{FF2B5EF4-FFF2-40B4-BE49-F238E27FC236}">
                      <a16:creationId xmlns:a16="http://schemas.microsoft.com/office/drawing/2014/main" id="{194ADC5D-7891-76FE-0D85-875C974D39FA}"/>
                    </a:ext>
                  </a:extLst>
                </p:cNvPr>
                <p:cNvSpPr/>
                <p:nvPr/>
              </p:nvSpPr>
              <p:spPr>
                <a:xfrm>
                  <a:off x="68580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20" name="Oval 219">
                  <a:extLst>
                    <a:ext uri="{FF2B5EF4-FFF2-40B4-BE49-F238E27FC236}">
                      <a16:creationId xmlns:a16="http://schemas.microsoft.com/office/drawing/2014/main" id="{EA1C510D-1B6F-7749-1A07-5E81ACEABE86}"/>
                    </a:ext>
                  </a:extLst>
                </p:cNvPr>
                <p:cNvSpPr/>
                <p:nvPr/>
              </p:nvSpPr>
              <p:spPr>
                <a:xfrm>
                  <a:off x="73152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21" name="Oval 220">
                  <a:extLst>
                    <a:ext uri="{FF2B5EF4-FFF2-40B4-BE49-F238E27FC236}">
                      <a16:creationId xmlns:a16="http://schemas.microsoft.com/office/drawing/2014/main" id="{5440A0EF-A7A0-4F22-832A-A80F9EF9DBEC}"/>
                    </a:ext>
                  </a:extLst>
                </p:cNvPr>
                <p:cNvSpPr/>
                <p:nvPr/>
              </p:nvSpPr>
              <p:spPr>
                <a:xfrm>
                  <a:off x="54864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22" name="Oval 221">
                  <a:extLst>
                    <a:ext uri="{FF2B5EF4-FFF2-40B4-BE49-F238E27FC236}">
                      <a16:creationId xmlns:a16="http://schemas.microsoft.com/office/drawing/2014/main" id="{7587145F-AFD0-0DB7-161E-692B0CA53F94}"/>
                    </a:ext>
                  </a:extLst>
                </p:cNvPr>
                <p:cNvSpPr/>
                <p:nvPr/>
              </p:nvSpPr>
              <p:spPr>
                <a:xfrm>
                  <a:off x="59436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23" name="Oval 222">
                  <a:extLst>
                    <a:ext uri="{FF2B5EF4-FFF2-40B4-BE49-F238E27FC236}">
                      <a16:creationId xmlns:a16="http://schemas.microsoft.com/office/drawing/2014/main" id="{6B4634DA-B825-D9B3-29FE-BA94B5378925}"/>
                    </a:ext>
                  </a:extLst>
                </p:cNvPr>
                <p:cNvSpPr/>
                <p:nvPr/>
              </p:nvSpPr>
              <p:spPr>
                <a:xfrm>
                  <a:off x="64008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24" name="Oval 223">
                  <a:extLst>
                    <a:ext uri="{FF2B5EF4-FFF2-40B4-BE49-F238E27FC236}">
                      <a16:creationId xmlns:a16="http://schemas.microsoft.com/office/drawing/2014/main" id="{F651C720-F7ED-E541-C1B5-F1E9DBECB2C2}"/>
                    </a:ext>
                  </a:extLst>
                </p:cNvPr>
                <p:cNvSpPr/>
                <p:nvPr/>
              </p:nvSpPr>
              <p:spPr>
                <a:xfrm>
                  <a:off x="68580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25" name="Oval 224">
                  <a:extLst>
                    <a:ext uri="{FF2B5EF4-FFF2-40B4-BE49-F238E27FC236}">
                      <a16:creationId xmlns:a16="http://schemas.microsoft.com/office/drawing/2014/main" id="{EB7582B2-9D30-3A8C-B887-7AF3AC9411AF}"/>
                    </a:ext>
                  </a:extLst>
                </p:cNvPr>
                <p:cNvSpPr/>
                <p:nvPr/>
              </p:nvSpPr>
              <p:spPr>
                <a:xfrm>
                  <a:off x="73152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sp>
          <p:nvSpPr>
            <p:cNvPr id="246" name="Rectangle 245">
              <a:extLst>
                <a:ext uri="{FF2B5EF4-FFF2-40B4-BE49-F238E27FC236}">
                  <a16:creationId xmlns:a16="http://schemas.microsoft.com/office/drawing/2014/main" id="{5E059F33-1874-C73D-CBE3-D1064EB4886E}"/>
                </a:ext>
              </a:extLst>
            </p:cNvPr>
            <p:cNvSpPr/>
            <p:nvPr/>
          </p:nvSpPr>
          <p:spPr>
            <a:xfrm>
              <a:off x="1582435" y="2066282"/>
              <a:ext cx="6477000" cy="1905000"/>
            </a:xfrm>
            <a:prstGeom prst="rect">
              <a:avLst/>
            </a:prstGeom>
            <a:solidFill>
              <a:schemeClr val="bg1">
                <a:alpha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endParaRPr kumimoji="0" lang="en-US" sz="2400" b="0" i="0" u="none" strike="noStrike" kern="1200" cap="none" spc="-8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47" name="Rectangle 246">
              <a:extLst>
                <a:ext uri="{FF2B5EF4-FFF2-40B4-BE49-F238E27FC236}">
                  <a16:creationId xmlns:a16="http://schemas.microsoft.com/office/drawing/2014/main" id="{681752D1-110B-5EF3-007C-6C0898135794}"/>
                </a:ext>
              </a:extLst>
            </p:cNvPr>
            <p:cNvSpPr/>
            <p:nvPr/>
          </p:nvSpPr>
          <p:spPr>
            <a:xfrm>
              <a:off x="1582435" y="2066282"/>
              <a:ext cx="6477000" cy="1905000"/>
            </a:xfrm>
            <a:prstGeom prst="rect">
              <a:avLst/>
            </a:prstGeom>
            <a:solidFill>
              <a:schemeClr val="bg1">
                <a:alpha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endParaRPr kumimoji="0" lang="en-US" sz="2400" b="0" i="0" u="none" strike="noStrike" kern="1200" cap="none" spc="-8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248" name="Straight Connector 247">
              <a:extLst>
                <a:ext uri="{FF2B5EF4-FFF2-40B4-BE49-F238E27FC236}">
                  <a16:creationId xmlns:a16="http://schemas.microsoft.com/office/drawing/2014/main" id="{0E59EC32-6BF6-5D86-5010-042A5993C859}"/>
                </a:ext>
              </a:extLst>
            </p:cNvPr>
            <p:cNvCxnSpPr/>
            <p:nvPr/>
          </p:nvCxnSpPr>
          <p:spPr>
            <a:xfrm flipH="1">
              <a:off x="1506235" y="2218682"/>
              <a:ext cx="6403145" cy="0"/>
            </a:xfrm>
            <a:prstGeom prst="line">
              <a:avLst/>
            </a:prstGeom>
            <a:solidFill>
              <a:schemeClr val="tx1">
                <a:lumMod val="65000"/>
                <a:lumOff val="35000"/>
              </a:schemeClr>
            </a:solidFill>
            <a:ln w="38100" cap="rnd">
              <a:solidFill>
                <a:schemeClr val="tx1"/>
              </a:solidFill>
              <a:round/>
              <a:headEnd type="none"/>
              <a:tailEnd w="lg" len="sm"/>
            </a:ln>
          </p:spPr>
          <p:style>
            <a:lnRef idx="1">
              <a:schemeClr val="accent1"/>
            </a:lnRef>
            <a:fillRef idx="0">
              <a:schemeClr val="accent1"/>
            </a:fillRef>
            <a:effectRef idx="0">
              <a:schemeClr val="accent1"/>
            </a:effectRef>
            <a:fontRef idx="minor">
              <a:schemeClr val="tx1"/>
            </a:fontRef>
          </p:style>
        </p:cxnSp>
        <p:grpSp>
          <p:nvGrpSpPr>
            <p:cNvPr id="249" name="Group 248">
              <a:extLst>
                <a:ext uri="{FF2B5EF4-FFF2-40B4-BE49-F238E27FC236}">
                  <a16:creationId xmlns:a16="http://schemas.microsoft.com/office/drawing/2014/main" id="{1F5DE0C3-2ED6-FFA2-434F-068D39F7FAFF}"/>
                </a:ext>
              </a:extLst>
            </p:cNvPr>
            <p:cNvGrpSpPr/>
            <p:nvPr/>
          </p:nvGrpSpPr>
          <p:grpSpPr>
            <a:xfrm>
              <a:off x="1851480" y="2218682"/>
              <a:ext cx="4671060" cy="1219201"/>
              <a:chOff x="2174045" y="1143000"/>
              <a:chExt cx="4671060" cy="1219201"/>
            </a:xfrm>
          </p:grpSpPr>
          <p:cxnSp>
            <p:nvCxnSpPr>
              <p:cNvPr id="250" name="Straight Connector 249">
                <a:extLst>
                  <a:ext uri="{FF2B5EF4-FFF2-40B4-BE49-F238E27FC236}">
                    <a16:creationId xmlns:a16="http://schemas.microsoft.com/office/drawing/2014/main" id="{B45A3D08-BB2E-134B-8CFF-63A8563223AD}"/>
                  </a:ext>
                </a:extLst>
              </p:cNvPr>
              <p:cNvCxnSpPr/>
              <p:nvPr/>
            </p:nvCxnSpPr>
            <p:spPr>
              <a:xfrm flipV="1">
                <a:off x="2174045" y="1143000"/>
                <a:ext cx="0" cy="1219201"/>
              </a:xfrm>
              <a:prstGeom prst="line">
                <a:avLst/>
              </a:prstGeom>
              <a:solidFill>
                <a:schemeClr val="tx1">
                  <a:lumMod val="65000"/>
                  <a:lumOff val="35000"/>
                </a:schemeClr>
              </a:solidFill>
              <a:ln w="38100" cap="rnd">
                <a:solidFill>
                  <a:schemeClr val="tx1"/>
                </a:solidFill>
                <a:round/>
                <a:headEnd type="none" w="lg" len="sm"/>
                <a:tailEnd type="none" w="lg" len="sm"/>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7F912D22-56D3-F09D-90B4-FB1237360B3C}"/>
                  </a:ext>
                </a:extLst>
              </p:cNvPr>
              <p:cNvCxnSpPr/>
              <p:nvPr/>
            </p:nvCxnSpPr>
            <p:spPr>
              <a:xfrm flipV="1">
                <a:off x="3730049" y="1143000"/>
                <a:ext cx="0" cy="1219201"/>
              </a:xfrm>
              <a:prstGeom prst="line">
                <a:avLst/>
              </a:prstGeom>
              <a:solidFill>
                <a:schemeClr val="tx1">
                  <a:lumMod val="65000"/>
                  <a:lumOff val="35000"/>
                </a:schemeClr>
              </a:solidFill>
              <a:ln w="38100" cap="rnd">
                <a:solidFill>
                  <a:schemeClr val="tx1"/>
                </a:solidFill>
                <a:round/>
                <a:headEnd type="none" w="lg" len="sm"/>
                <a:tailEnd type="none" w="lg" len="sm"/>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5CDB9090-271E-9F1F-7F2F-F2F6CB6149F3}"/>
                  </a:ext>
                </a:extLst>
              </p:cNvPr>
              <p:cNvCxnSpPr/>
              <p:nvPr/>
            </p:nvCxnSpPr>
            <p:spPr>
              <a:xfrm flipV="1">
                <a:off x="5303325" y="1143000"/>
                <a:ext cx="0" cy="1219201"/>
              </a:xfrm>
              <a:prstGeom prst="line">
                <a:avLst/>
              </a:prstGeom>
              <a:solidFill>
                <a:schemeClr val="tx1">
                  <a:lumMod val="65000"/>
                  <a:lumOff val="35000"/>
                </a:schemeClr>
              </a:solidFill>
              <a:ln w="38100" cap="rnd">
                <a:solidFill>
                  <a:schemeClr val="tx1"/>
                </a:solidFill>
                <a:round/>
                <a:headEnd type="none" w="lg" len="sm"/>
                <a:tailEnd type="none" w="lg" len="sm"/>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25D67956-5303-3EA7-9592-DF86E4A3B742}"/>
                  </a:ext>
                </a:extLst>
              </p:cNvPr>
              <p:cNvCxnSpPr/>
              <p:nvPr/>
            </p:nvCxnSpPr>
            <p:spPr>
              <a:xfrm flipV="1">
                <a:off x="6845105" y="1143000"/>
                <a:ext cx="0" cy="1219201"/>
              </a:xfrm>
              <a:prstGeom prst="line">
                <a:avLst/>
              </a:prstGeom>
              <a:solidFill>
                <a:schemeClr val="tx1">
                  <a:lumMod val="65000"/>
                  <a:lumOff val="35000"/>
                </a:schemeClr>
              </a:solidFill>
              <a:ln w="38100" cap="rnd">
                <a:solidFill>
                  <a:schemeClr val="tx1"/>
                </a:solidFill>
                <a:round/>
                <a:headEnd type="none" w="lg" len="sm"/>
                <a:tailEnd type="none" w="lg" len="sm"/>
              </a:ln>
            </p:spPr>
            <p:style>
              <a:lnRef idx="1">
                <a:schemeClr val="accent1"/>
              </a:lnRef>
              <a:fillRef idx="0">
                <a:schemeClr val="accent1"/>
              </a:fillRef>
              <a:effectRef idx="0">
                <a:schemeClr val="accent1"/>
              </a:effectRef>
              <a:fontRef idx="minor">
                <a:schemeClr val="tx1"/>
              </a:fontRef>
            </p:style>
          </p:cxnSp>
        </p:grpSp>
        <p:cxnSp>
          <p:nvCxnSpPr>
            <p:cNvPr id="254" name="Straight Connector 253">
              <a:extLst>
                <a:ext uri="{FF2B5EF4-FFF2-40B4-BE49-F238E27FC236}">
                  <a16:creationId xmlns:a16="http://schemas.microsoft.com/office/drawing/2014/main" id="{7952D91E-834D-78AA-E338-40E696881AF8}"/>
                </a:ext>
              </a:extLst>
            </p:cNvPr>
            <p:cNvCxnSpPr/>
            <p:nvPr/>
          </p:nvCxnSpPr>
          <p:spPr>
            <a:xfrm flipH="1">
              <a:off x="1508580" y="2218682"/>
              <a:ext cx="6403145" cy="0"/>
            </a:xfrm>
            <a:prstGeom prst="line">
              <a:avLst/>
            </a:prstGeom>
            <a:solidFill>
              <a:schemeClr val="tx1">
                <a:lumMod val="65000"/>
                <a:lumOff val="35000"/>
              </a:schemeClr>
            </a:solidFill>
            <a:ln w="50800" cap="rnd">
              <a:solidFill>
                <a:schemeClr val="tx1"/>
              </a:solidFill>
              <a:round/>
              <a:headEnd type="none"/>
              <a:tailEnd w="lg" len="sm"/>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EBE841DF-6A75-FA3B-25E2-40D3C0A0A397}"/>
                </a:ext>
              </a:extLst>
            </p:cNvPr>
            <p:cNvCxnSpPr/>
            <p:nvPr/>
          </p:nvCxnSpPr>
          <p:spPr>
            <a:xfrm flipV="1">
              <a:off x="1853825" y="2218682"/>
              <a:ext cx="0" cy="911587"/>
            </a:xfrm>
            <a:prstGeom prst="line">
              <a:avLst/>
            </a:prstGeom>
            <a:solidFill>
              <a:schemeClr val="tx1">
                <a:lumMod val="65000"/>
                <a:lumOff val="35000"/>
              </a:schemeClr>
            </a:solidFill>
            <a:ln w="50800" cap="rnd">
              <a:solidFill>
                <a:schemeClr val="tx1"/>
              </a:solidFill>
              <a:round/>
              <a:headEnd type="arrow" w="med" len="sm"/>
              <a:tailEnd type="none" w="lg" len="sm"/>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8552ACCA-585B-25F2-122B-A0881A3B371D}"/>
                </a:ext>
              </a:extLst>
            </p:cNvPr>
            <p:cNvCxnSpPr/>
            <p:nvPr/>
          </p:nvCxnSpPr>
          <p:spPr>
            <a:xfrm flipV="1">
              <a:off x="3407924" y="2218682"/>
              <a:ext cx="0" cy="911587"/>
            </a:xfrm>
            <a:prstGeom prst="line">
              <a:avLst/>
            </a:prstGeom>
            <a:solidFill>
              <a:schemeClr val="tx1">
                <a:lumMod val="65000"/>
                <a:lumOff val="35000"/>
              </a:schemeClr>
            </a:solidFill>
            <a:ln w="50800" cap="rnd">
              <a:solidFill>
                <a:schemeClr val="tx1"/>
              </a:solidFill>
              <a:round/>
              <a:headEnd type="arrow" w="med" len="sm"/>
              <a:tailEnd type="none" w="lg" len="sm"/>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DABF2317-E48F-6515-88B0-F3400170A999}"/>
                </a:ext>
              </a:extLst>
            </p:cNvPr>
            <p:cNvCxnSpPr/>
            <p:nvPr/>
          </p:nvCxnSpPr>
          <p:spPr>
            <a:xfrm flipV="1">
              <a:off x="4983105" y="2218682"/>
              <a:ext cx="0" cy="911587"/>
            </a:xfrm>
            <a:prstGeom prst="line">
              <a:avLst/>
            </a:prstGeom>
            <a:solidFill>
              <a:schemeClr val="tx1">
                <a:lumMod val="65000"/>
                <a:lumOff val="35000"/>
              </a:schemeClr>
            </a:solidFill>
            <a:ln w="50800" cap="rnd">
              <a:solidFill>
                <a:schemeClr val="tx1"/>
              </a:solidFill>
              <a:round/>
              <a:headEnd type="arrow" w="med" len="sm"/>
              <a:tailEnd type="none" w="lg" len="sm"/>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D723D343-21E3-C4AC-69B2-2B418A7BF675}"/>
                </a:ext>
              </a:extLst>
            </p:cNvPr>
            <p:cNvCxnSpPr/>
            <p:nvPr/>
          </p:nvCxnSpPr>
          <p:spPr>
            <a:xfrm flipV="1">
              <a:off x="6524885" y="2218682"/>
              <a:ext cx="0" cy="911587"/>
            </a:xfrm>
            <a:prstGeom prst="line">
              <a:avLst/>
            </a:prstGeom>
            <a:solidFill>
              <a:schemeClr val="tx1">
                <a:lumMod val="65000"/>
                <a:lumOff val="35000"/>
              </a:schemeClr>
            </a:solidFill>
            <a:ln w="50800" cap="rnd">
              <a:solidFill>
                <a:schemeClr val="tx1"/>
              </a:solidFill>
              <a:round/>
              <a:headEnd type="arrow" w="med" len="sm"/>
              <a:tailEnd type="none" w="lg" len="sm"/>
            </a:ln>
          </p:spPr>
          <p:style>
            <a:lnRef idx="1">
              <a:schemeClr val="accent1"/>
            </a:lnRef>
            <a:fillRef idx="0">
              <a:schemeClr val="accent1"/>
            </a:fillRef>
            <a:effectRef idx="0">
              <a:schemeClr val="accent1"/>
            </a:effectRef>
            <a:fontRef idx="minor">
              <a:schemeClr val="tx1"/>
            </a:fontRef>
          </p:style>
        </p:cxnSp>
        <p:sp>
          <p:nvSpPr>
            <p:cNvPr id="259" name="DRAM">
              <a:extLst>
                <a:ext uri="{FF2B5EF4-FFF2-40B4-BE49-F238E27FC236}">
                  <a16:creationId xmlns:a16="http://schemas.microsoft.com/office/drawing/2014/main" id="{F80C765A-39D1-1292-8B96-F47E382B7462}"/>
                </a:ext>
              </a:extLst>
            </p:cNvPr>
            <p:cNvSpPr/>
            <p:nvPr/>
          </p:nvSpPr>
          <p:spPr>
            <a:xfrm rot="16200000">
              <a:off x="249481" y="2789636"/>
              <a:ext cx="2057400" cy="458292"/>
            </a:xfrm>
            <a:prstGeom prst="roundRect">
              <a:avLst>
                <a:gd name="adj" fmla="val 11319"/>
              </a:avLst>
            </a:prstGeom>
            <a:solidFill>
              <a:schemeClr val="bg1">
                <a:lumMod val="65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5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row decoder</a:t>
              </a:r>
            </a:p>
          </p:txBody>
        </p:sp>
        <p:grpSp>
          <p:nvGrpSpPr>
            <p:cNvPr id="260" name="Group 259">
              <a:extLst>
                <a:ext uri="{FF2B5EF4-FFF2-40B4-BE49-F238E27FC236}">
                  <a16:creationId xmlns:a16="http://schemas.microsoft.com/office/drawing/2014/main" id="{DB1965DB-9326-E29D-64AE-6B3D318F73AD}"/>
                </a:ext>
              </a:extLst>
            </p:cNvPr>
            <p:cNvGrpSpPr/>
            <p:nvPr/>
          </p:nvGrpSpPr>
          <p:grpSpPr>
            <a:xfrm>
              <a:off x="2040573" y="2414997"/>
              <a:ext cx="5790027" cy="1402792"/>
              <a:chOff x="2134538" y="2243328"/>
              <a:chExt cx="5790027" cy="1490472"/>
            </a:xfrm>
          </p:grpSpPr>
          <p:grpSp>
            <p:nvGrpSpPr>
              <p:cNvPr id="261" name="Group 260">
                <a:extLst>
                  <a:ext uri="{FF2B5EF4-FFF2-40B4-BE49-F238E27FC236}">
                    <a16:creationId xmlns:a16="http://schemas.microsoft.com/office/drawing/2014/main" id="{790D4B14-F334-0B62-638F-61A7CDEA071C}"/>
                  </a:ext>
                </a:extLst>
              </p:cNvPr>
              <p:cNvGrpSpPr/>
              <p:nvPr/>
            </p:nvGrpSpPr>
            <p:grpSpPr>
              <a:xfrm>
                <a:off x="2134538" y="2243328"/>
                <a:ext cx="1108299" cy="1490472"/>
                <a:chOff x="2134538" y="2243328"/>
                <a:chExt cx="1108299" cy="1490472"/>
              </a:xfrm>
            </p:grpSpPr>
            <p:grpSp>
              <p:nvGrpSpPr>
                <p:cNvPr id="301" name="Group 300">
                  <a:extLst>
                    <a:ext uri="{FF2B5EF4-FFF2-40B4-BE49-F238E27FC236}">
                      <a16:creationId xmlns:a16="http://schemas.microsoft.com/office/drawing/2014/main" id="{49FA501A-7081-9267-B340-FD30F2AFC561}"/>
                    </a:ext>
                  </a:extLst>
                </p:cNvPr>
                <p:cNvGrpSpPr/>
                <p:nvPr/>
              </p:nvGrpSpPr>
              <p:grpSpPr>
                <a:xfrm>
                  <a:off x="2134538" y="3504497"/>
                  <a:ext cx="1108299" cy="229303"/>
                  <a:chOff x="5486400" y="3962400"/>
                  <a:chExt cx="2209800" cy="457200"/>
                </a:xfrm>
              </p:grpSpPr>
              <p:sp>
                <p:nvSpPr>
                  <p:cNvPr id="308" name="DRAM">
                    <a:extLst>
                      <a:ext uri="{FF2B5EF4-FFF2-40B4-BE49-F238E27FC236}">
                        <a16:creationId xmlns:a16="http://schemas.microsoft.com/office/drawing/2014/main" id="{C12FC364-C0FA-1FA7-0455-C137D2416BD4}"/>
                      </a:ext>
                    </a:extLst>
                  </p:cNvPr>
                  <p:cNvSpPr/>
                  <p:nvPr/>
                </p:nvSpPr>
                <p:spPr>
                  <a:xfrm>
                    <a:off x="54864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09" name="DRAM">
                    <a:extLst>
                      <a:ext uri="{FF2B5EF4-FFF2-40B4-BE49-F238E27FC236}">
                        <a16:creationId xmlns:a16="http://schemas.microsoft.com/office/drawing/2014/main" id="{43182555-905C-309B-6EAB-A1CDCD50A018}"/>
                      </a:ext>
                    </a:extLst>
                  </p:cNvPr>
                  <p:cNvSpPr/>
                  <p:nvPr/>
                </p:nvSpPr>
                <p:spPr>
                  <a:xfrm>
                    <a:off x="59436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10" name="DRAM">
                    <a:extLst>
                      <a:ext uri="{FF2B5EF4-FFF2-40B4-BE49-F238E27FC236}">
                        <a16:creationId xmlns:a16="http://schemas.microsoft.com/office/drawing/2014/main" id="{2B4114CF-1ED1-5683-01C7-A5DE20FA4771}"/>
                      </a:ext>
                    </a:extLst>
                  </p:cNvPr>
                  <p:cNvSpPr/>
                  <p:nvPr/>
                </p:nvSpPr>
                <p:spPr>
                  <a:xfrm>
                    <a:off x="64008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11" name="DRAM">
                    <a:extLst>
                      <a:ext uri="{FF2B5EF4-FFF2-40B4-BE49-F238E27FC236}">
                        <a16:creationId xmlns:a16="http://schemas.microsoft.com/office/drawing/2014/main" id="{373A2027-C28D-F2D6-AB2F-7E184DF77DD3}"/>
                      </a:ext>
                    </a:extLst>
                  </p:cNvPr>
                  <p:cNvSpPr/>
                  <p:nvPr/>
                </p:nvSpPr>
                <p:spPr>
                  <a:xfrm>
                    <a:off x="68580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12" name="DRAM">
                    <a:extLst>
                      <a:ext uri="{FF2B5EF4-FFF2-40B4-BE49-F238E27FC236}">
                        <a16:creationId xmlns:a16="http://schemas.microsoft.com/office/drawing/2014/main" id="{023587F1-AF75-CBB4-1B67-BF30E358E970}"/>
                      </a:ext>
                    </a:extLst>
                  </p:cNvPr>
                  <p:cNvSpPr/>
                  <p:nvPr/>
                </p:nvSpPr>
                <p:spPr>
                  <a:xfrm>
                    <a:off x="73152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302" name="Group 301">
                  <a:extLst>
                    <a:ext uri="{FF2B5EF4-FFF2-40B4-BE49-F238E27FC236}">
                      <a16:creationId xmlns:a16="http://schemas.microsoft.com/office/drawing/2014/main" id="{3A204BED-D11B-EF44-3454-56A448A6B174}"/>
                    </a:ext>
                  </a:extLst>
                </p:cNvPr>
                <p:cNvGrpSpPr/>
                <p:nvPr/>
              </p:nvGrpSpPr>
              <p:grpSpPr>
                <a:xfrm>
                  <a:off x="2230081" y="2243328"/>
                  <a:ext cx="917213" cy="1261169"/>
                  <a:chOff x="5676900" y="990600"/>
                  <a:chExt cx="1828800" cy="2971800"/>
                </a:xfrm>
              </p:grpSpPr>
              <p:cxnSp>
                <p:nvCxnSpPr>
                  <p:cNvPr id="303" name="Straight Connector 302">
                    <a:extLst>
                      <a:ext uri="{FF2B5EF4-FFF2-40B4-BE49-F238E27FC236}">
                        <a16:creationId xmlns:a16="http://schemas.microsoft.com/office/drawing/2014/main" id="{014692C2-3CF2-FA0F-FE2A-1E8E43BDDE07}"/>
                      </a:ext>
                    </a:extLst>
                  </p:cNvPr>
                  <p:cNvCxnSpPr>
                    <a:cxnSpLocks/>
                    <a:endCxn id="308" idx="0"/>
                  </p:cNvCxnSpPr>
                  <p:nvPr/>
                </p:nvCxnSpPr>
                <p:spPr>
                  <a:xfrm>
                    <a:off x="5676900"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22F3362A-813B-4930-06CB-4051E842BB05}"/>
                      </a:ext>
                    </a:extLst>
                  </p:cNvPr>
                  <p:cNvCxnSpPr>
                    <a:cxnSpLocks/>
                    <a:endCxn id="310" idx="0"/>
                  </p:cNvCxnSpPr>
                  <p:nvPr/>
                </p:nvCxnSpPr>
                <p:spPr>
                  <a:xfrm>
                    <a:off x="6591299"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A88A9908-2203-D954-5EAB-FDDD7522147D}"/>
                      </a:ext>
                    </a:extLst>
                  </p:cNvPr>
                  <p:cNvCxnSpPr>
                    <a:cxnSpLocks/>
                    <a:endCxn id="311" idx="0"/>
                  </p:cNvCxnSpPr>
                  <p:nvPr/>
                </p:nvCxnSpPr>
                <p:spPr>
                  <a:xfrm>
                    <a:off x="7048500"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EFD7FE8B-2684-C6CD-01AA-B084E30675EC}"/>
                      </a:ext>
                    </a:extLst>
                  </p:cNvPr>
                  <p:cNvCxnSpPr>
                    <a:cxnSpLocks/>
                    <a:endCxn id="312" idx="0"/>
                  </p:cNvCxnSpPr>
                  <p:nvPr/>
                </p:nvCxnSpPr>
                <p:spPr>
                  <a:xfrm>
                    <a:off x="7505700"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374DFA3A-06FB-5F4C-D1D7-681E57E2C742}"/>
                      </a:ext>
                    </a:extLst>
                  </p:cNvPr>
                  <p:cNvCxnSpPr>
                    <a:cxnSpLocks/>
                    <a:endCxn id="309" idx="0"/>
                  </p:cNvCxnSpPr>
                  <p:nvPr/>
                </p:nvCxnSpPr>
                <p:spPr>
                  <a:xfrm>
                    <a:off x="6134100"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grpSp>
            <p:nvGrpSpPr>
              <p:cNvPr id="262" name="Group 261">
                <a:extLst>
                  <a:ext uri="{FF2B5EF4-FFF2-40B4-BE49-F238E27FC236}">
                    <a16:creationId xmlns:a16="http://schemas.microsoft.com/office/drawing/2014/main" id="{0DF0FB33-C349-6525-CFD4-F1DDE8521575}"/>
                  </a:ext>
                </a:extLst>
              </p:cNvPr>
              <p:cNvGrpSpPr/>
              <p:nvPr/>
            </p:nvGrpSpPr>
            <p:grpSpPr>
              <a:xfrm>
                <a:off x="3692066" y="2243328"/>
                <a:ext cx="1108299" cy="1490472"/>
                <a:chOff x="3692066" y="2243328"/>
                <a:chExt cx="1108299" cy="1490472"/>
              </a:xfrm>
            </p:grpSpPr>
            <p:grpSp>
              <p:nvGrpSpPr>
                <p:cNvPr id="289" name="Group 288">
                  <a:extLst>
                    <a:ext uri="{FF2B5EF4-FFF2-40B4-BE49-F238E27FC236}">
                      <a16:creationId xmlns:a16="http://schemas.microsoft.com/office/drawing/2014/main" id="{1115C570-2593-B96C-4F08-325B71D8D365}"/>
                    </a:ext>
                  </a:extLst>
                </p:cNvPr>
                <p:cNvGrpSpPr/>
                <p:nvPr/>
              </p:nvGrpSpPr>
              <p:grpSpPr>
                <a:xfrm>
                  <a:off x="3692066" y="3504497"/>
                  <a:ext cx="1108299" cy="229303"/>
                  <a:chOff x="5486400" y="3962400"/>
                  <a:chExt cx="2209800" cy="457200"/>
                </a:xfrm>
              </p:grpSpPr>
              <p:sp>
                <p:nvSpPr>
                  <p:cNvPr id="296" name="DRAM">
                    <a:extLst>
                      <a:ext uri="{FF2B5EF4-FFF2-40B4-BE49-F238E27FC236}">
                        <a16:creationId xmlns:a16="http://schemas.microsoft.com/office/drawing/2014/main" id="{F4580710-D6D1-3705-0648-E14A28DEE0E7}"/>
                      </a:ext>
                    </a:extLst>
                  </p:cNvPr>
                  <p:cNvSpPr/>
                  <p:nvPr/>
                </p:nvSpPr>
                <p:spPr>
                  <a:xfrm>
                    <a:off x="54864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97" name="DRAM">
                    <a:extLst>
                      <a:ext uri="{FF2B5EF4-FFF2-40B4-BE49-F238E27FC236}">
                        <a16:creationId xmlns:a16="http://schemas.microsoft.com/office/drawing/2014/main" id="{6120571F-B95A-94B1-286D-107B89C9D7DE}"/>
                      </a:ext>
                    </a:extLst>
                  </p:cNvPr>
                  <p:cNvSpPr/>
                  <p:nvPr/>
                </p:nvSpPr>
                <p:spPr>
                  <a:xfrm>
                    <a:off x="59436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98" name="DRAM">
                    <a:extLst>
                      <a:ext uri="{FF2B5EF4-FFF2-40B4-BE49-F238E27FC236}">
                        <a16:creationId xmlns:a16="http://schemas.microsoft.com/office/drawing/2014/main" id="{67E93715-B0E6-8451-DF37-0246A382BA7E}"/>
                      </a:ext>
                    </a:extLst>
                  </p:cNvPr>
                  <p:cNvSpPr/>
                  <p:nvPr/>
                </p:nvSpPr>
                <p:spPr>
                  <a:xfrm>
                    <a:off x="64008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99" name="DRAM">
                    <a:extLst>
                      <a:ext uri="{FF2B5EF4-FFF2-40B4-BE49-F238E27FC236}">
                        <a16:creationId xmlns:a16="http://schemas.microsoft.com/office/drawing/2014/main" id="{922F55CC-E26A-1DB8-8CA5-A558A472FC89}"/>
                      </a:ext>
                    </a:extLst>
                  </p:cNvPr>
                  <p:cNvSpPr/>
                  <p:nvPr/>
                </p:nvSpPr>
                <p:spPr>
                  <a:xfrm>
                    <a:off x="68580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00" name="DRAM">
                    <a:extLst>
                      <a:ext uri="{FF2B5EF4-FFF2-40B4-BE49-F238E27FC236}">
                        <a16:creationId xmlns:a16="http://schemas.microsoft.com/office/drawing/2014/main" id="{3B1B135F-FCC5-0D63-E615-E407D24E5C22}"/>
                      </a:ext>
                    </a:extLst>
                  </p:cNvPr>
                  <p:cNvSpPr/>
                  <p:nvPr/>
                </p:nvSpPr>
                <p:spPr>
                  <a:xfrm>
                    <a:off x="73152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290" name="Group 289">
                  <a:extLst>
                    <a:ext uri="{FF2B5EF4-FFF2-40B4-BE49-F238E27FC236}">
                      <a16:creationId xmlns:a16="http://schemas.microsoft.com/office/drawing/2014/main" id="{8649FA99-B9E2-C73D-A8AC-D64507A3D47A}"/>
                    </a:ext>
                  </a:extLst>
                </p:cNvPr>
                <p:cNvGrpSpPr/>
                <p:nvPr/>
              </p:nvGrpSpPr>
              <p:grpSpPr>
                <a:xfrm>
                  <a:off x="3787609" y="2243328"/>
                  <a:ext cx="917213" cy="1261169"/>
                  <a:chOff x="5676900" y="990600"/>
                  <a:chExt cx="1828800" cy="2971800"/>
                </a:xfrm>
              </p:grpSpPr>
              <p:cxnSp>
                <p:nvCxnSpPr>
                  <p:cNvPr id="291" name="Straight Connector 290">
                    <a:extLst>
                      <a:ext uri="{FF2B5EF4-FFF2-40B4-BE49-F238E27FC236}">
                        <a16:creationId xmlns:a16="http://schemas.microsoft.com/office/drawing/2014/main" id="{8C0277A4-6E04-146C-1DDC-5CFCB29A4923}"/>
                      </a:ext>
                    </a:extLst>
                  </p:cNvPr>
                  <p:cNvCxnSpPr>
                    <a:endCxn id="296" idx="0"/>
                  </p:cNvCxnSpPr>
                  <p:nvPr/>
                </p:nvCxnSpPr>
                <p:spPr>
                  <a:xfrm>
                    <a:off x="5676900"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C8495BF5-CA3D-1501-C596-710E77CCC7C8}"/>
                      </a:ext>
                    </a:extLst>
                  </p:cNvPr>
                  <p:cNvCxnSpPr>
                    <a:endCxn id="298" idx="0"/>
                  </p:cNvCxnSpPr>
                  <p:nvPr/>
                </p:nvCxnSpPr>
                <p:spPr>
                  <a:xfrm>
                    <a:off x="6591300"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2D473D55-5DDE-E433-CAE2-20DFD27E9AE2}"/>
                      </a:ext>
                    </a:extLst>
                  </p:cNvPr>
                  <p:cNvCxnSpPr>
                    <a:endCxn id="299" idx="0"/>
                  </p:cNvCxnSpPr>
                  <p:nvPr/>
                </p:nvCxnSpPr>
                <p:spPr>
                  <a:xfrm>
                    <a:off x="7048500"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72AF5462-7B6D-8E0E-F8BD-D98DD60BD6F6}"/>
                      </a:ext>
                    </a:extLst>
                  </p:cNvPr>
                  <p:cNvCxnSpPr>
                    <a:endCxn id="300" idx="0"/>
                  </p:cNvCxnSpPr>
                  <p:nvPr/>
                </p:nvCxnSpPr>
                <p:spPr>
                  <a:xfrm>
                    <a:off x="7505700"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D53226F6-169F-107C-79CE-A261CAAF1D58}"/>
                      </a:ext>
                    </a:extLst>
                  </p:cNvPr>
                  <p:cNvCxnSpPr>
                    <a:endCxn id="297" idx="0"/>
                  </p:cNvCxnSpPr>
                  <p:nvPr/>
                </p:nvCxnSpPr>
                <p:spPr>
                  <a:xfrm>
                    <a:off x="6134100"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grpSp>
            <p:nvGrpSpPr>
              <p:cNvPr id="263" name="Group 262">
                <a:extLst>
                  <a:ext uri="{FF2B5EF4-FFF2-40B4-BE49-F238E27FC236}">
                    <a16:creationId xmlns:a16="http://schemas.microsoft.com/office/drawing/2014/main" id="{B9CCA083-E450-78A6-9D17-C57764C13702}"/>
                  </a:ext>
                </a:extLst>
              </p:cNvPr>
              <p:cNvGrpSpPr/>
              <p:nvPr/>
            </p:nvGrpSpPr>
            <p:grpSpPr>
              <a:xfrm>
                <a:off x="5258738" y="2243328"/>
                <a:ext cx="1108299" cy="1490472"/>
                <a:chOff x="5258738" y="2243328"/>
                <a:chExt cx="1108299" cy="1490472"/>
              </a:xfrm>
            </p:grpSpPr>
            <p:grpSp>
              <p:nvGrpSpPr>
                <p:cNvPr id="277" name="Group 276">
                  <a:extLst>
                    <a:ext uri="{FF2B5EF4-FFF2-40B4-BE49-F238E27FC236}">
                      <a16:creationId xmlns:a16="http://schemas.microsoft.com/office/drawing/2014/main" id="{E19900CA-AEBA-921B-617F-234D7521E5A1}"/>
                    </a:ext>
                  </a:extLst>
                </p:cNvPr>
                <p:cNvGrpSpPr/>
                <p:nvPr/>
              </p:nvGrpSpPr>
              <p:grpSpPr>
                <a:xfrm>
                  <a:off x="5258738" y="3504497"/>
                  <a:ext cx="1108299" cy="229303"/>
                  <a:chOff x="5486400" y="3962400"/>
                  <a:chExt cx="2209800" cy="457200"/>
                </a:xfrm>
              </p:grpSpPr>
              <p:sp>
                <p:nvSpPr>
                  <p:cNvPr id="284" name="DRAM">
                    <a:extLst>
                      <a:ext uri="{FF2B5EF4-FFF2-40B4-BE49-F238E27FC236}">
                        <a16:creationId xmlns:a16="http://schemas.microsoft.com/office/drawing/2014/main" id="{7F2E9A1B-3858-024F-3634-84A67F221632}"/>
                      </a:ext>
                    </a:extLst>
                  </p:cNvPr>
                  <p:cNvSpPr/>
                  <p:nvPr/>
                </p:nvSpPr>
                <p:spPr>
                  <a:xfrm>
                    <a:off x="54864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85" name="DRAM">
                    <a:extLst>
                      <a:ext uri="{FF2B5EF4-FFF2-40B4-BE49-F238E27FC236}">
                        <a16:creationId xmlns:a16="http://schemas.microsoft.com/office/drawing/2014/main" id="{359DB4C4-7674-CE4E-F4BF-B56BFFC3CFFA}"/>
                      </a:ext>
                    </a:extLst>
                  </p:cNvPr>
                  <p:cNvSpPr/>
                  <p:nvPr/>
                </p:nvSpPr>
                <p:spPr>
                  <a:xfrm>
                    <a:off x="59436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86" name="DRAM">
                    <a:extLst>
                      <a:ext uri="{FF2B5EF4-FFF2-40B4-BE49-F238E27FC236}">
                        <a16:creationId xmlns:a16="http://schemas.microsoft.com/office/drawing/2014/main" id="{BA733497-6C2A-D6E7-34A7-586A37D21D60}"/>
                      </a:ext>
                    </a:extLst>
                  </p:cNvPr>
                  <p:cNvSpPr/>
                  <p:nvPr/>
                </p:nvSpPr>
                <p:spPr>
                  <a:xfrm>
                    <a:off x="64008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87" name="DRAM">
                    <a:extLst>
                      <a:ext uri="{FF2B5EF4-FFF2-40B4-BE49-F238E27FC236}">
                        <a16:creationId xmlns:a16="http://schemas.microsoft.com/office/drawing/2014/main" id="{CEF0FB14-E4F3-2ED5-312A-3497531B0796}"/>
                      </a:ext>
                    </a:extLst>
                  </p:cNvPr>
                  <p:cNvSpPr/>
                  <p:nvPr/>
                </p:nvSpPr>
                <p:spPr>
                  <a:xfrm>
                    <a:off x="68580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88" name="DRAM">
                    <a:extLst>
                      <a:ext uri="{FF2B5EF4-FFF2-40B4-BE49-F238E27FC236}">
                        <a16:creationId xmlns:a16="http://schemas.microsoft.com/office/drawing/2014/main" id="{A402564F-1271-7001-D12F-42512CE5A570}"/>
                      </a:ext>
                    </a:extLst>
                  </p:cNvPr>
                  <p:cNvSpPr/>
                  <p:nvPr/>
                </p:nvSpPr>
                <p:spPr>
                  <a:xfrm>
                    <a:off x="73152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278" name="Group 277">
                  <a:extLst>
                    <a:ext uri="{FF2B5EF4-FFF2-40B4-BE49-F238E27FC236}">
                      <a16:creationId xmlns:a16="http://schemas.microsoft.com/office/drawing/2014/main" id="{F26A71D0-DDFC-92AD-9E9E-68F857752939}"/>
                    </a:ext>
                  </a:extLst>
                </p:cNvPr>
                <p:cNvGrpSpPr/>
                <p:nvPr/>
              </p:nvGrpSpPr>
              <p:grpSpPr>
                <a:xfrm>
                  <a:off x="5354281" y="2243328"/>
                  <a:ext cx="917213" cy="1261169"/>
                  <a:chOff x="5676900" y="990600"/>
                  <a:chExt cx="1828800" cy="2971800"/>
                </a:xfrm>
              </p:grpSpPr>
              <p:cxnSp>
                <p:nvCxnSpPr>
                  <p:cNvPr id="279" name="Straight Connector 278">
                    <a:extLst>
                      <a:ext uri="{FF2B5EF4-FFF2-40B4-BE49-F238E27FC236}">
                        <a16:creationId xmlns:a16="http://schemas.microsoft.com/office/drawing/2014/main" id="{65D086D2-1413-2C71-3C4D-0527EC130E08}"/>
                      </a:ext>
                    </a:extLst>
                  </p:cNvPr>
                  <p:cNvCxnSpPr>
                    <a:endCxn id="284" idx="0"/>
                  </p:cNvCxnSpPr>
                  <p:nvPr/>
                </p:nvCxnSpPr>
                <p:spPr>
                  <a:xfrm>
                    <a:off x="5676900"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96DAD7EE-2611-DE2A-4714-D06735A90D39}"/>
                      </a:ext>
                    </a:extLst>
                  </p:cNvPr>
                  <p:cNvCxnSpPr>
                    <a:endCxn id="286" idx="0"/>
                  </p:cNvCxnSpPr>
                  <p:nvPr/>
                </p:nvCxnSpPr>
                <p:spPr>
                  <a:xfrm>
                    <a:off x="6591300"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476AA2CA-CF79-2F8E-28DA-D0CC01627ACA}"/>
                      </a:ext>
                    </a:extLst>
                  </p:cNvPr>
                  <p:cNvCxnSpPr>
                    <a:endCxn id="287" idx="0"/>
                  </p:cNvCxnSpPr>
                  <p:nvPr/>
                </p:nvCxnSpPr>
                <p:spPr>
                  <a:xfrm>
                    <a:off x="7048500"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85EC2EB7-9284-1B5C-EBA8-530469D11B84}"/>
                      </a:ext>
                    </a:extLst>
                  </p:cNvPr>
                  <p:cNvCxnSpPr>
                    <a:endCxn id="288" idx="0"/>
                  </p:cNvCxnSpPr>
                  <p:nvPr/>
                </p:nvCxnSpPr>
                <p:spPr>
                  <a:xfrm>
                    <a:off x="7505700"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89D381BB-8D82-FE32-02A0-6A8980097F2D}"/>
                      </a:ext>
                    </a:extLst>
                  </p:cNvPr>
                  <p:cNvCxnSpPr>
                    <a:endCxn id="285" idx="0"/>
                  </p:cNvCxnSpPr>
                  <p:nvPr/>
                </p:nvCxnSpPr>
                <p:spPr>
                  <a:xfrm>
                    <a:off x="6134100"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grpSp>
            <p:nvGrpSpPr>
              <p:cNvPr id="264" name="Group 263">
                <a:extLst>
                  <a:ext uri="{FF2B5EF4-FFF2-40B4-BE49-F238E27FC236}">
                    <a16:creationId xmlns:a16="http://schemas.microsoft.com/office/drawing/2014/main" id="{421DC59F-0979-06AC-DCEF-D53DDAC0E988}"/>
                  </a:ext>
                </a:extLst>
              </p:cNvPr>
              <p:cNvGrpSpPr/>
              <p:nvPr/>
            </p:nvGrpSpPr>
            <p:grpSpPr>
              <a:xfrm>
                <a:off x="6816266" y="2243328"/>
                <a:ext cx="1108299" cy="1490472"/>
                <a:chOff x="6816266" y="2243328"/>
                <a:chExt cx="1108299" cy="1490472"/>
              </a:xfrm>
            </p:grpSpPr>
            <p:grpSp>
              <p:nvGrpSpPr>
                <p:cNvPr id="265" name="Group 264">
                  <a:extLst>
                    <a:ext uri="{FF2B5EF4-FFF2-40B4-BE49-F238E27FC236}">
                      <a16:creationId xmlns:a16="http://schemas.microsoft.com/office/drawing/2014/main" id="{62ACDA11-DFBD-7817-976F-4F2CD3E40B37}"/>
                    </a:ext>
                  </a:extLst>
                </p:cNvPr>
                <p:cNvGrpSpPr/>
                <p:nvPr/>
              </p:nvGrpSpPr>
              <p:grpSpPr>
                <a:xfrm>
                  <a:off x="6816266" y="3504497"/>
                  <a:ext cx="1108299" cy="229303"/>
                  <a:chOff x="5486400" y="3962400"/>
                  <a:chExt cx="2209800" cy="457200"/>
                </a:xfrm>
              </p:grpSpPr>
              <p:sp>
                <p:nvSpPr>
                  <p:cNvPr id="272" name="DRAM">
                    <a:extLst>
                      <a:ext uri="{FF2B5EF4-FFF2-40B4-BE49-F238E27FC236}">
                        <a16:creationId xmlns:a16="http://schemas.microsoft.com/office/drawing/2014/main" id="{42DD98CC-F95B-9159-CA36-2053BB0C54E0}"/>
                      </a:ext>
                    </a:extLst>
                  </p:cNvPr>
                  <p:cNvSpPr/>
                  <p:nvPr/>
                </p:nvSpPr>
                <p:spPr>
                  <a:xfrm>
                    <a:off x="54864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73" name="DRAM">
                    <a:extLst>
                      <a:ext uri="{FF2B5EF4-FFF2-40B4-BE49-F238E27FC236}">
                        <a16:creationId xmlns:a16="http://schemas.microsoft.com/office/drawing/2014/main" id="{819F92B6-6579-BFEF-4A68-BD9AAD165002}"/>
                      </a:ext>
                    </a:extLst>
                  </p:cNvPr>
                  <p:cNvSpPr/>
                  <p:nvPr/>
                </p:nvSpPr>
                <p:spPr>
                  <a:xfrm>
                    <a:off x="59436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74" name="DRAM">
                    <a:extLst>
                      <a:ext uri="{FF2B5EF4-FFF2-40B4-BE49-F238E27FC236}">
                        <a16:creationId xmlns:a16="http://schemas.microsoft.com/office/drawing/2014/main" id="{1B11DD0A-1E19-CA2A-CDA8-C730810D0E57}"/>
                      </a:ext>
                    </a:extLst>
                  </p:cNvPr>
                  <p:cNvSpPr/>
                  <p:nvPr/>
                </p:nvSpPr>
                <p:spPr>
                  <a:xfrm>
                    <a:off x="64008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75" name="DRAM">
                    <a:extLst>
                      <a:ext uri="{FF2B5EF4-FFF2-40B4-BE49-F238E27FC236}">
                        <a16:creationId xmlns:a16="http://schemas.microsoft.com/office/drawing/2014/main" id="{F2EF644E-7264-45FB-5917-370B0EEDFC7F}"/>
                      </a:ext>
                    </a:extLst>
                  </p:cNvPr>
                  <p:cNvSpPr/>
                  <p:nvPr/>
                </p:nvSpPr>
                <p:spPr>
                  <a:xfrm>
                    <a:off x="68580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76" name="DRAM">
                    <a:extLst>
                      <a:ext uri="{FF2B5EF4-FFF2-40B4-BE49-F238E27FC236}">
                        <a16:creationId xmlns:a16="http://schemas.microsoft.com/office/drawing/2014/main" id="{A87ABAA0-8341-762E-C435-64193DBE734A}"/>
                      </a:ext>
                    </a:extLst>
                  </p:cNvPr>
                  <p:cNvSpPr/>
                  <p:nvPr/>
                </p:nvSpPr>
                <p:spPr>
                  <a:xfrm>
                    <a:off x="73152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266" name="Group 265">
                  <a:extLst>
                    <a:ext uri="{FF2B5EF4-FFF2-40B4-BE49-F238E27FC236}">
                      <a16:creationId xmlns:a16="http://schemas.microsoft.com/office/drawing/2014/main" id="{D526C981-11FF-E788-5781-1EEF4C62D2B8}"/>
                    </a:ext>
                  </a:extLst>
                </p:cNvPr>
                <p:cNvGrpSpPr/>
                <p:nvPr/>
              </p:nvGrpSpPr>
              <p:grpSpPr>
                <a:xfrm>
                  <a:off x="6911809" y="2243328"/>
                  <a:ext cx="917213" cy="1261169"/>
                  <a:chOff x="5676900" y="990600"/>
                  <a:chExt cx="1828800" cy="2971800"/>
                </a:xfrm>
              </p:grpSpPr>
              <p:cxnSp>
                <p:nvCxnSpPr>
                  <p:cNvPr id="267" name="Straight Connector 266">
                    <a:extLst>
                      <a:ext uri="{FF2B5EF4-FFF2-40B4-BE49-F238E27FC236}">
                        <a16:creationId xmlns:a16="http://schemas.microsoft.com/office/drawing/2014/main" id="{53D911DE-8B03-3BA7-9425-57945DF1EC3B}"/>
                      </a:ext>
                    </a:extLst>
                  </p:cNvPr>
                  <p:cNvCxnSpPr>
                    <a:endCxn id="272" idx="0"/>
                  </p:cNvCxnSpPr>
                  <p:nvPr/>
                </p:nvCxnSpPr>
                <p:spPr>
                  <a:xfrm>
                    <a:off x="5676900"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A4917A69-921D-D14F-95F4-ABBB59E779E1}"/>
                      </a:ext>
                    </a:extLst>
                  </p:cNvPr>
                  <p:cNvCxnSpPr>
                    <a:endCxn id="274" idx="0"/>
                  </p:cNvCxnSpPr>
                  <p:nvPr/>
                </p:nvCxnSpPr>
                <p:spPr>
                  <a:xfrm>
                    <a:off x="6591300"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37A252CA-497E-BE4A-F9B7-496219EBB818}"/>
                      </a:ext>
                    </a:extLst>
                  </p:cNvPr>
                  <p:cNvCxnSpPr>
                    <a:endCxn id="275" idx="0"/>
                  </p:cNvCxnSpPr>
                  <p:nvPr/>
                </p:nvCxnSpPr>
                <p:spPr>
                  <a:xfrm>
                    <a:off x="7048500"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B94A0C8B-D38A-B3C3-FDBB-C7640A0F6EAD}"/>
                      </a:ext>
                    </a:extLst>
                  </p:cNvPr>
                  <p:cNvCxnSpPr>
                    <a:endCxn id="276" idx="0"/>
                  </p:cNvCxnSpPr>
                  <p:nvPr/>
                </p:nvCxnSpPr>
                <p:spPr>
                  <a:xfrm>
                    <a:off x="7505700"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B137F6C2-D095-FC03-0DFF-F9759B8EBDDA}"/>
                      </a:ext>
                    </a:extLst>
                  </p:cNvPr>
                  <p:cNvCxnSpPr>
                    <a:endCxn id="273" idx="0"/>
                  </p:cNvCxnSpPr>
                  <p:nvPr/>
                </p:nvCxnSpPr>
                <p:spPr>
                  <a:xfrm>
                    <a:off x="6134100"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grpSp>
        <p:grpSp>
          <p:nvGrpSpPr>
            <p:cNvPr id="313" name="Group 312">
              <a:extLst>
                <a:ext uri="{FF2B5EF4-FFF2-40B4-BE49-F238E27FC236}">
                  <a16:creationId xmlns:a16="http://schemas.microsoft.com/office/drawing/2014/main" id="{1D168937-794E-0F38-95C7-91DBC0F78657}"/>
                </a:ext>
              </a:extLst>
            </p:cNvPr>
            <p:cNvGrpSpPr/>
            <p:nvPr/>
          </p:nvGrpSpPr>
          <p:grpSpPr>
            <a:xfrm>
              <a:off x="1734834" y="3092754"/>
              <a:ext cx="1414038" cy="191087"/>
              <a:chOff x="1828799" y="2017072"/>
              <a:chExt cx="1414038" cy="191087"/>
            </a:xfrm>
            <a:solidFill>
              <a:srgbClr val="1A82C4"/>
            </a:solidFill>
          </p:grpSpPr>
          <p:sp>
            <p:nvSpPr>
              <p:cNvPr id="314" name="DRAM">
                <a:extLst>
                  <a:ext uri="{FF2B5EF4-FFF2-40B4-BE49-F238E27FC236}">
                    <a16:creationId xmlns:a16="http://schemas.microsoft.com/office/drawing/2014/main" id="{EB5575FA-D537-0E38-9FE0-E6F5C6FE0B72}"/>
                  </a:ext>
                </a:extLst>
              </p:cNvPr>
              <p:cNvSpPr/>
              <p:nvPr/>
            </p:nvSpPr>
            <p:spPr>
              <a:xfrm rot="5400000">
                <a:off x="1847908" y="1997964"/>
                <a:ext cx="191086" cy="229303"/>
              </a:xfrm>
              <a:prstGeom prst="roundRect">
                <a:avLst>
                  <a:gd name="adj" fmla="val 11319"/>
                </a:avLst>
              </a:prstGeom>
              <a:solidFill>
                <a:schemeClr val="accent1">
                  <a:lumMod val="60000"/>
                  <a:lumOff val="40000"/>
                </a:schemeClr>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315" name="Straight Connector 314">
                <a:extLst>
                  <a:ext uri="{FF2B5EF4-FFF2-40B4-BE49-F238E27FC236}">
                    <a16:creationId xmlns:a16="http://schemas.microsoft.com/office/drawing/2014/main" id="{6FB83221-F3D6-F103-EEBE-BC2B20097AB3}"/>
                  </a:ext>
                </a:extLst>
              </p:cNvPr>
              <p:cNvCxnSpPr>
                <a:cxnSpLocks/>
                <a:stCxn id="320" idx="6"/>
                <a:endCxn id="314" idx="0"/>
              </p:cNvCxnSpPr>
              <p:nvPr/>
            </p:nvCxnSpPr>
            <p:spPr>
              <a:xfrm flipH="1">
                <a:off x="2058103" y="2112615"/>
                <a:ext cx="1184734" cy="1"/>
              </a:xfrm>
              <a:prstGeom prst="line">
                <a:avLst/>
              </a:prstGeom>
              <a:grp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316" name="Oval 315">
                <a:extLst>
                  <a:ext uri="{FF2B5EF4-FFF2-40B4-BE49-F238E27FC236}">
                    <a16:creationId xmlns:a16="http://schemas.microsoft.com/office/drawing/2014/main" id="{B0827575-48A5-B47D-2BD6-3185A54C76DE}"/>
                  </a:ext>
                </a:extLst>
              </p:cNvPr>
              <p:cNvSpPr/>
              <p:nvPr/>
            </p:nvSpPr>
            <p:spPr>
              <a:xfrm>
                <a:off x="2134538"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17" name="Oval 316">
                <a:extLst>
                  <a:ext uri="{FF2B5EF4-FFF2-40B4-BE49-F238E27FC236}">
                    <a16:creationId xmlns:a16="http://schemas.microsoft.com/office/drawing/2014/main" id="{F71BFD60-56B3-3199-B01F-CD65ACEB91F0}"/>
                  </a:ext>
                </a:extLst>
              </p:cNvPr>
              <p:cNvSpPr/>
              <p:nvPr/>
            </p:nvSpPr>
            <p:spPr>
              <a:xfrm>
                <a:off x="2363841"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18" name="Oval 317">
                <a:extLst>
                  <a:ext uri="{FF2B5EF4-FFF2-40B4-BE49-F238E27FC236}">
                    <a16:creationId xmlns:a16="http://schemas.microsoft.com/office/drawing/2014/main" id="{C379396C-033A-F38C-CB3B-E5F8A89D8072}"/>
                  </a:ext>
                </a:extLst>
              </p:cNvPr>
              <p:cNvSpPr/>
              <p:nvPr/>
            </p:nvSpPr>
            <p:spPr>
              <a:xfrm>
                <a:off x="2593144"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19" name="Oval 318">
                <a:extLst>
                  <a:ext uri="{FF2B5EF4-FFF2-40B4-BE49-F238E27FC236}">
                    <a16:creationId xmlns:a16="http://schemas.microsoft.com/office/drawing/2014/main" id="{BC9A3A8E-A222-C64E-DD70-E73325D99D47}"/>
                  </a:ext>
                </a:extLst>
              </p:cNvPr>
              <p:cNvSpPr/>
              <p:nvPr/>
            </p:nvSpPr>
            <p:spPr>
              <a:xfrm>
                <a:off x="2822448"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20" name="Oval 319">
                <a:extLst>
                  <a:ext uri="{FF2B5EF4-FFF2-40B4-BE49-F238E27FC236}">
                    <a16:creationId xmlns:a16="http://schemas.microsoft.com/office/drawing/2014/main" id="{7DC791CE-520C-8939-3CF7-70830771C366}"/>
                  </a:ext>
                </a:extLst>
              </p:cNvPr>
              <p:cNvSpPr/>
              <p:nvPr/>
            </p:nvSpPr>
            <p:spPr>
              <a:xfrm>
                <a:off x="3051751"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321" name="Group 320">
              <a:extLst>
                <a:ext uri="{FF2B5EF4-FFF2-40B4-BE49-F238E27FC236}">
                  <a16:creationId xmlns:a16="http://schemas.microsoft.com/office/drawing/2014/main" id="{F2242908-6057-D18F-58BB-3EF3C1CE903D}"/>
                </a:ext>
              </a:extLst>
            </p:cNvPr>
            <p:cNvGrpSpPr/>
            <p:nvPr/>
          </p:nvGrpSpPr>
          <p:grpSpPr>
            <a:xfrm>
              <a:off x="3292362" y="3092754"/>
              <a:ext cx="1414038" cy="191087"/>
              <a:chOff x="3386327" y="2017072"/>
              <a:chExt cx="1414038" cy="191087"/>
            </a:xfrm>
            <a:solidFill>
              <a:srgbClr val="1A82C4"/>
            </a:solidFill>
          </p:grpSpPr>
          <p:sp>
            <p:nvSpPr>
              <p:cNvPr id="322" name="DRAM">
                <a:extLst>
                  <a:ext uri="{FF2B5EF4-FFF2-40B4-BE49-F238E27FC236}">
                    <a16:creationId xmlns:a16="http://schemas.microsoft.com/office/drawing/2014/main" id="{1815C48E-8129-812C-A4A7-6F03D99A4038}"/>
                  </a:ext>
                </a:extLst>
              </p:cNvPr>
              <p:cNvSpPr/>
              <p:nvPr/>
            </p:nvSpPr>
            <p:spPr>
              <a:xfrm rot="5400000">
                <a:off x="3405436" y="1997964"/>
                <a:ext cx="191086" cy="229303"/>
              </a:xfrm>
              <a:prstGeom prst="roundRect">
                <a:avLst>
                  <a:gd name="adj" fmla="val 11319"/>
                </a:avLst>
              </a:prstGeom>
              <a:solidFill>
                <a:schemeClr val="accent1">
                  <a:lumMod val="60000"/>
                  <a:lumOff val="40000"/>
                </a:schemeClr>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323" name="Straight Connector 322">
                <a:extLst>
                  <a:ext uri="{FF2B5EF4-FFF2-40B4-BE49-F238E27FC236}">
                    <a16:creationId xmlns:a16="http://schemas.microsoft.com/office/drawing/2014/main" id="{756945CB-E129-DFB3-2AD1-76C0B6D94794}"/>
                  </a:ext>
                </a:extLst>
              </p:cNvPr>
              <p:cNvCxnSpPr>
                <a:cxnSpLocks/>
                <a:endCxn id="322" idx="0"/>
              </p:cNvCxnSpPr>
              <p:nvPr/>
            </p:nvCxnSpPr>
            <p:spPr>
              <a:xfrm flipH="1" flipV="1">
                <a:off x="3615631" y="2112616"/>
                <a:ext cx="1184734" cy="1"/>
              </a:xfrm>
              <a:prstGeom prst="line">
                <a:avLst/>
              </a:prstGeom>
              <a:grp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324" name="Oval 323">
                <a:extLst>
                  <a:ext uri="{FF2B5EF4-FFF2-40B4-BE49-F238E27FC236}">
                    <a16:creationId xmlns:a16="http://schemas.microsoft.com/office/drawing/2014/main" id="{59188900-A632-027C-1089-2F191C6295EF}"/>
                  </a:ext>
                </a:extLst>
              </p:cNvPr>
              <p:cNvSpPr/>
              <p:nvPr/>
            </p:nvSpPr>
            <p:spPr>
              <a:xfrm>
                <a:off x="3692066"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25" name="Oval 324">
                <a:extLst>
                  <a:ext uri="{FF2B5EF4-FFF2-40B4-BE49-F238E27FC236}">
                    <a16:creationId xmlns:a16="http://schemas.microsoft.com/office/drawing/2014/main" id="{4901578D-5AFC-D380-C6A2-CD01885269F6}"/>
                  </a:ext>
                </a:extLst>
              </p:cNvPr>
              <p:cNvSpPr/>
              <p:nvPr/>
            </p:nvSpPr>
            <p:spPr>
              <a:xfrm>
                <a:off x="3921369"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26" name="Oval 325">
                <a:extLst>
                  <a:ext uri="{FF2B5EF4-FFF2-40B4-BE49-F238E27FC236}">
                    <a16:creationId xmlns:a16="http://schemas.microsoft.com/office/drawing/2014/main" id="{611F417C-8C7A-CCD1-6D0B-299099D89DAE}"/>
                  </a:ext>
                </a:extLst>
              </p:cNvPr>
              <p:cNvSpPr/>
              <p:nvPr/>
            </p:nvSpPr>
            <p:spPr>
              <a:xfrm>
                <a:off x="4150672"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27" name="Oval 326">
                <a:extLst>
                  <a:ext uri="{FF2B5EF4-FFF2-40B4-BE49-F238E27FC236}">
                    <a16:creationId xmlns:a16="http://schemas.microsoft.com/office/drawing/2014/main" id="{5744D1AD-676B-9B08-97D7-4DAA24075245}"/>
                  </a:ext>
                </a:extLst>
              </p:cNvPr>
              <p:cNvSpPr/>
              <p:nvPr/>
            </p:nvSpPr>
            <p:spPr>
              <a:xfrm>
                <a:off x="4379976"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28" name="Oval 327">
                <a:extLst>
                  <a:ext uri="{FF2B5EF4-FFF2-40B4-BE49-F238E27FC236}">
                    <a16:creationId xmlns:a16="http://schemas.microsoft.com/office/drawing/2014/main" id="{6A210150-E765-66E6-A2F8-F441CFE24C35}"/>
                  </a:ext>
                </a:extLst>
              </p:cNvPr>
              <p:cNvSpPr/>
              <p:nvPr/>
            </p:nvSpPr>
            <p:spPr>
              <a:xfrm>
                <a:off x="4609279"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329" name="Group 328">
              <a:extLst>
                <a:ext uri="{FF2B5EF4-FFF2-40B4-BE49-F238E27FC236}">
                  <a16:creationId xmlns:a16="http://schemas.microsoft.com/office/drawing/2014/main" id="{35B82A5F-C726-DBAD-DDB3-ACCFFFDED19D}"/>
                </a:ext>
              </a:extLst>
            </p:cNvPr>
            <p:cNvGrpSpPr/>
            <p:nvPr/>
          </p:nvGrpSpPr>
          <p:grpSpPr>
            <a:xfrm>
              <a:off x="4859034" y="3092754"/>
              <a:ext cx="1414038" cy="191087"/>
              <a:chOff x="4952999" y="2017072"/>
              <a:chExt cx="1414038" cy="191087"/>
            </a:xfrm>
            <a:solidFill>
              <a:srgbClr val="1A82C4"/>
            </a:solidFill>
          </p:grpSpPr>
          <p:sp>
            <p:nvSpPr>
              <p:cNvPr id="330" name="DRAM">
                <a:extLst>
                  <a:ext uri="{FF2B5EF4-FFF2-40B4-BE49-F238E27FC236}">
                    <a16:creationId xmlns:a16="http://schemas.microsoft.com/office/drawing/2014/main" id="{18EA97E1-F30A-0041-E49B-974138F4B78F}"/>
                  </a:ext>
                </a:extLst>
              </p:cNvPr>
              <p:cNvSpPr/>
              <p:nvPr/>
            </p:nvSpPr>
            <p:spPr>
              <a:xfrm rot="5400000">
                <a:off x="4972108" y="1997964"/>
                <a:ext cx="191086" cy="229303"/>
              </a:xfrm>
              <a:prstGeom prst="roundRect">
                <a:avLst>
                  <a:gd name="adj" fmla="val 11319"/>
                </a:avLst>
              </a:prstGeom>
              <a:solidFill>
                <a:schemeClr val="accent1">
                  <a:lumMod val="60000"/>
                  <a:lumOff val="40000"/>
                </a:schemeClr>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331" name="Straight Connector 330">
                <a:extLst>
                  <a:ext uri="{FF2B5EF4-FFF2-40B4-BE49-F238E27FC236}">
                    <a16:creationId xmlns:a16="http://schemas.microsoft.com/office/drawing/2014/main" id="{3FEEBFAC-2EFC-B0FB-DE8C-7CFE74EB01F4}"/>
                  </a:ext>
                </a:extLst>
              </p:cNvPr>
              <p:cNvCxnSpPr>
                <a:cxnSpLocks/>
                <a:stCxn id="336" idx="6"/>
                <a:endCxn id="330" idx="0"/>
              </p:cNvCxnSpPr>
              <p:nvPr/>
            </p:nvCxnSpPr>
            <p:spPr>
              <a:xfrm flipH="1">
                <a:off x="5182303" y="2112615"/>
                <a:ext cx="1184734" cy="1"/>
              </a:xfrm>
              <a:prstGeom prst="line">
                <a:avLst/>
              </a:prstGeom>
              <a:grp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332" name="Oval 331">
                <a:extLst>
                  <a:ext uri="{FF2B5EF4-FFF2-40B4-BE49-F238E27FC236}">
                    <a16:creationId xmlns:a16="http://schemas.microsoft.com/office/drawing/2014/main" id="{A08FDD25-037A-198D-155F-59E181FF1FDC}"/>
                  </a:ext>
                </a:extLst>
              </p:cNvPr>
              <p:cNvSpPr/>
              <p:nvPr/>
            </p:nvSpPr>
            <p:spPr>
              <a:xfrm>
                <a:off x="5258738"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33" name="Oval 332">
                <a:extLst>
                  <a:ext uri="{FF2B5EF4-FFF2-40B4-BE49-F238E27FC236}">
                    <a16:creationId xmlns:a16="http://schemas.microsoft.com/office/drawing/2014/main" id="{8AF09852-AA58-EED5-0CAB-F31FBC4AAD47}"/>
                  </a:ext>
                </a:extLst>
              </p:cNvPr>
              <p:cNvSpPr/>
              <p:nvPr/>
            </p:nvSpPr>
            <p:spPr>
              <a:xfrm>
                <a:off x="5488041"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34" name="Oval 333">
                <a:extLst>
                  <a:ext uri="{FF2B5EF4-FFF2-40B4-BE49-F238E27FC236}">
                    <a16:creationId xmlns:a16="http://schemas.microsoft.com/office/drawing/2014/main" id="{094F40F7-FEDD-E761-4E00-C3A2F6A886AA}"/>
                  </a:ext>
                </a:extLst>
              </p:cNvPr>
              <p:cNvSpPr/>
              <p:nvPr/>
            </p:nvSpPr>
            <p:spPr>
              <a:xfrm>
                <a:off x="5717344"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35" name="Oval 334">
                <a:extLst>
                  <a:ext uri="{FF2B5EF4-FFF2-40B4-BE49-F238E27FC236}">
                    <a16:creationId xmlns:a16="http://schemas.microsoft.com/office/drawing/2014/main" id="{EA6190CC-E359-86B6-C1FF-ACF446750052}"/>
                  </a:ext>
                </a:extLst>
              </p:cNvPr>
              <p:cNvSpPr/>
              <p:nvPr/>
            </p:nvSpPr>
            <p:spPr>
              <a:xfrm>
                <a:off x="5946648"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36" name="Oval 335">
                <a:extLst>
                  <a:ext uri="{FF2B5EF4-FFF2-40B4-BE49-F238E27FC236}">
                    <a16:creationId xmlns:a16="http://schemas.microsoft.com/office/drawing/2014/main" id="{A101AEF8-7073-15B2-B5CE-58229EE25861}"/>
                  </a:ext>
                </a:extLst>
              </p:cNvPr>
              <p:cNvSpPr/>
              <p:nvPr/>
            </p:nvSpPr>
            <p:spPr>
              <a:xfrm>
                <a:off x="6175951"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337" name="Group 336">
              <a:extLst>
                <a:ext uri="{FF2B5EF4-FFF2-40B4-BE49-F238E27FC236}">
                  <a16:creationId xmlns:a16="http://schemas.microsoft.com/office/drawing/2014/main" id="{BE583BC9-7B3A-E67A-2184-79E4D36609F6}"/>
                </a:ext>
              </a:extLst>
            </p:cNvPr>
            <p:cNvGrpSpPr/>
            <p:nvPr/>
          </p:nvGrpSpPr>
          <p:grpSpPr>
            <a:xfrm>
              <a:off x="6416562" y="3092754"/>
              <a:ext cx="1414038" cy="191087"/>
              <a:chOff x="6510527" y="2017072"/>
              <a:chExt cx="1414038" cy="191087"/>
            </a:xfrm>
            <a:solidFill>
              <a:srgbClr val="1A82C4"/>
            </a:solidFill>
          </p:grpSpPr>
          <p:sp>
            <p:nvSpPr>
              <p:cNvPr id="338" name="DRAM">
                <a:extLst>
                  <a:ext uri="{FF2B5EF4-FFF2-40B4-BE49-F238E27FC236}">
                    <a16:creationId xmlns:a16="http://schemas.microsoft.com/office/drawing/2014/main" id="{AA4962BA-328A-844F-6472-2F40AEDDF942}"/>
                  </a:ext>
                </a:extLst>
              </p:cNvPr>
              <p:cNvSpPr/>
              <p:nvPr/>
            </p:nvSpPr>
            <p:spPr>
              <a:xfrm rot="5400000">
                <a:off x="6529636" y="1997964"/>
                <a:ext cx="191086" cy="229303"/>
              </a:xfrm>
              <a:prstGeom prst="roundRect">
                <a:avLst>
                  <a:gd name="adj" fmla="val 11319"/>
                </a:avLst>
              </a:prstGeom>
              <a:solidFill>
                <a:schemeClr val="accent1">
                  <a:lumMod val="60000"/>
                  <a:lumOff val="40000"/>
                </a:schemeClr>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339" name="Straight Connector 338">
                <a:extLst>
                  <a:ext uri="{FF2B5EF4-FFF2-40B4-BE49-F238E27FC236}">
                    <a16:creationId xmlns:a16="http://schemas.microsoft.com/office/drawing/2014/main" id="{2B82A98C-CA17-4A20-DF1A-BD05F312BC0B}"/>
                  </a:ext>
                </a:extLst>
              </p:cNvPr>
              <p:cNvCxnSpPr>
                <a:cxnSpLocks/>
                <a:stCxn id="344" idx="6"/>
                <a:endCxn id="338" idx="0"/>
              </p:cNvCxnSpPr>
              <p:nvPr/>
            </p:nvCxnSpPr>
            <p:spPr>
              <a:xfrm flipH="1">
                <a:off x="6739831" y="2112615"/>
                <a:ext cx="1184734" cy="1"/>
              </a:xfrm>
              <a:prstGeom prst="line">
                <a:avLst/>
              </a:prstGeom>
              <a:grp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340" name="Oval 339">
                <a:extLst>
                  <a:ext uri="{FF2B5EF4-FFF2-40B4-BE49-F238E27FC236}">
                    <a16:creationId xmlns:a16="http://schemas.microsoft.com/office/drawing/2014/main" id="{AB49B26E-B1DC-29DE-A269-110C283A65F1}"/>
                  </a:ext>
                </a:extLst>
              </p:cNvPr>
              <p:cNvSpPr/>
              <p:nvPr/>
            </p:nvSpPr>
            <p:spPr>
              <a:xfrm>
                <a:off x="6816266"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41" name="Oval 340">
                <a:extLst>
                  <a:ext uri="{FF2B5EF4-FFF2-40B4-BE49-F238E27FC236}">
                    <a16:creationId xmlns:a16="http://schemas.microsoft.com/office/drawing/2014/main" id="{444ACC74-BE90-2033-E6ED-8FE40D487975}"/>
                  </a:ext>
                </a:extLst>
              </p:cNvPr>
              <p:cNvSpPr/>
              <p:nvPr/>
            </p:nvSpPr>
            <p:spPr>
              <a:xfrm>
                <a:off x="7045569"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42" name="Oval 341">
                <a:extLst>
                  <a:ext uri="{FF2B5EF4-FFF2-40B4-BE49-F238E27FC236}">
                    <a16:creationId xmlns:a16="http://schemas.microsoft.com/office/drawing/2014/main" id="{FACEFBAD-4971-865E-53FC-A411E4782953}"/>
                  </a:ext>
                </a:extLst>
              </p:cNvPr>
              <p:cNvSpPr/>
              <p:nvPr/>
            </p:nvSpPr>
            <p:spPr>
              <a:xfrm>
                <a:off x="7274872"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43" name="Oval 342">
                <a:extLst>
                  <a:ext uri="{FF2B5EF4-FFF2-40B4-BE49-F238E27FC236}">
                    <a16:creationId xmlns:a16="http://schemas.microsoft.com/office/drawing/2014/main" id="{31CF4F39-8D59-30A9-A580-D710985822DF}"/>
                  </a:ext>
                </a:extLst>
              </p:cNvPr>
              <p:cNvSpPr/>
              <p:nvPr/>
            </p:nvSpPr>
            <p:spPr>
              <a:xfrm>
                <a:off x="7504176"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44" name="Oval 343">
                <a:extLst>
                  <a:ext uri="{FF2B5EF4-FFF2-40B4-BE49-F238E27FC236}">
                    <a16:creationId xmlns:a16="http://schemas.microsoft.com/office/drawing/2014/main" id="{5F693AC7-040B-DF48-5BA4-14379C66DF10}"/>
                  </a:ext>
                </a:extLst>
              </p:cNvPr>
              <p:cNvSpPr/>
              <p:nvPr/>
            </p:nvSpPr>
            <p:spPr>
              <a:xfrm>
                <a:off x="7733479"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sp>
        <p:nvSpPr>
          <p:cNvPr id="351" name="Rounded Rectangle 350">
            <a:extLst>
              <a:ext uri="{FF2B5EF4-FFF2-40B4-BE49-F238E27FC236}">
                <a16:creationId xmlns:a16="http://schemas.microsoft.com/office/drawing/2014/main" id="{509BCA77-3D37-93E6-BC0B-20340BF0D5D2}"/>
              </a:ext>
            </a:extLst>
          </p:cNvPr>
          <p:cNvSpPr/>
          <p:nvPr/>
        </p:nvSpPr>
        <p:spPr>
          <a:xfrm>
            <a:off x="2115224" y="4857789"/>
            <a:ext cx="1605876" cy="441624"/>
          </a:xfrm>
          <a:prstGeom prst="roundRect">
            <a:avLst>
              <a:gd name="adj" fmla="val 37268"/>
            </a:avLst>
          </a:prstGeom>
          <a:solidFill>
            <a:schemeClr val="accent1">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Bytes 0-7</a:t>
            </a:r>
          </a:p>
        </p:txBody>
      </p:sp>
      <p:sp>
        <p:nvSpPr>
          <p:cNvPr id="360" name="TextBox 359">
            <a:extLst>
              <a:ext uri="{FF2B5EF4-FFF2-40B4-BE49-F238E27FC236}">
                <a16:creationId xmlns:a16="http://schemas.microsoft.com/office/drawing/2014/main" id="{43BD6E35-EAF5-E385-B6F7-27ABE9BFB1C1}"/>
              </a:ext>
            </a:extLst>
          </p:cNvPr>
          <p:cNvSpPr txBox="1"/>
          <p:nvPr/>
        </p:nvSpPr>
        <p:spPr>
          <a:xfrm rot="16200000">
            <a:off x="-286526" y="2761148"/>
            <a:ext cx="1917513" cy="523220"/>
          </a:xfrm>
          <a:prstGeom prst="rect">
            <a:avLst/>
          </a:prstGeom>
          <a:noFill/>
        </p:spPr>
        <p:txBody>
          <a:bodyPr wrap="none" rtlCol="0">
            <a:spAutoFit/>
          </a:bodyPr>
          <a:lstStyle/>
          <a:p>
            <a:pPr algn="l"/>
            <a:r>
              <a:rPr lang="en-CH" sz="2800"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Chips 0-7</a:t>
            </a:r>
          </a:p>
        </p:txBody>
      </p:sp>
      <p:grpSp>
        <p:nvGrpSpPr>
          <p:cNvPr id="361" name="Group 360">
            <a:extLst>
              <a:ext uri="{FF2B5EF4-FFF2-40B4-BE49-F238E27FC236}">
                <a16:creationId xmlns:a16="http://schemas.microsoft.com/office/drawing/2014/main" id="{35D81E5A-4117-D314-593C-CAF4FFDDFA04}"/>
              </a:ext>
            </a:extLst>
          </p:cNvPr>
          <p:cNvGrpSpPr/>
          <p:nvPr/>
        </p:nvGrpSpPr>
        <p:grpSpPr>
          <a:xfrm>
            <a:off x="1092558" y="2159715"/>
            <a:ext cx="7154807" cy="2279561"/>
            <a:chOff x="940158" y="1880315"/>
            <a:chExt cx="7154807" cy="2279561"/>
          </a:xfrm>
        </p:grpSpPr>
        <p:sp>
          <p:nvSpPr>
            <p:cNvPr id="362" name="Rectangle 361">
              <a:extLst>
                <a:ext uri="{FF2B5EF4-FFF2-40B4-BE49-F238E27FC236}">
                  <a16:creationId xmlns:a16="http://schemas.microsoft.com/office/drawing/2014/main" id="{A89BFE21-25D1-0E20-1918-A2786605347C}"/>
                </a:ext>
              </a:extLst>
            </p:cNvPr>
            <p:cNvSpPr/>
            <p:nvPr/>
          </p:nvSpPr>
          <p:spPr>
            <a:xfrm>
              <a:off x="940158" y="1880315"/>
              <a:ext cx="7154807" cy="2279561"/>
            </a:xfrm>
            <a:prstGeom prst="rect">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grpSp>
          <p:nvGrpSpPr>
            <p:cNvPr id="363" name="Group 362">
              <a:extLst>
                <a:ext uri="{FF2B5EF4-FFF2-40B4-BE49-F238E27FC236}">
                  <a16:creationId xmlns:a16="http://schemas.microsoft.com/office/drawing/2014/main" id="{4DD103AC-506E-4517-9A8F-258AA01B8F85}"/>
                </a:ext>
              </a:extLst>
            </p:cNvPr>
            <p:cNvGrpSpPr/>
            <p:nvPr/>
          </p:nvGrpSpPr>
          <p:grpSpPr>
            <a:xfrm>
              <a:off x="1734836" y="2404844"/>
              <a:ext cx="1414038" cy="1414038"/>
              <a:chOff x="4876800" y="1600199"/>
              <a:chExt cx="2819401" cy="2819401"/>
            </a:xfrm>
          </p:grpSpPr>
          <p:grpSp>
            <p:nvGrpSpPr>
              <p:cNvPr id="616" name="Group 615">
                <a:extLst>
                  <a:ext uri="{FF2B5EF4-FFF2-40B4-BE49-F238E27FC236}">
                    <a16:creationId xmlns:a16="http://schemas.microsoft.com/office/drawing/2014/main" id="{016680F9-98C8-1F68-22E9-B48AC2B6DD0C}"/>
                  </a:ext>
                </a:extLst>
              </p:cNvPr>
              <p:cNvGrpSpPr/>
              <p:nvPr/>
            </p:nvGrpSpPr>
            <p:grpSpPr>
              <a:xfrm>
                <a:off x="5486400" y="3962400"/>
                <a:ext cx="2209800" cy="457200"/>
                <a:chOff x="5486400" y="3962400"/>
                <a:chExt cx="2209800" cy="457200"/>
              </a:xfrm>
            </p:grpSpPr>
            <p:sp>
              <p:nvSpPr>
                <p:cNvPr id="661" name="DRAM">
                  <a:extLst>
                    <a:ext uri="{FF2B5EF4-FFF2-40B4-BE49-F238E27FC236}">
                      <a16:creationId xmlns:a16="http://schemas.microsoft.com/office/drawing/2014/main" id="{EF6441F4-62FB-E5E0-FCFA-DEFCAF514A8F}"/>
                    </a:ext>
                  </a:extLst>
                </p:cNvPr>
                <p:cNvSpPr/>
                <p:nvPr/>
              </p:nvSpPr>
              <p:spPr>
                <a:xfrm>
                  <a:off x="54864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62" name="DRAM">
                  <a:extLst>
                    <a:ext uri="{FF2B5EF4-FFF2-40B4-BE49-F238E27FC236}">
                      <a16:creationId xmlns:a16="http://schemas.microsoft.com/office/drawing/2014/main" id="{03DA9C6E-C422-180B-4EF9-D05AA78F3344}"/>
                    </a:ext>
                  </a:extLst>
                </p:cNvPr>
                <p:cNvSpPr/>
                <p:nvPr/>
              </p:nvSpPr>
              <p:spPr>
                <a:xfrm>
                  <a:off x="59436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63" name="DRAM">
                  <a:extLst>
                    <a:ext uri="{FF2B5EF4-FFF2-40B4-BE49-F238E27FC236}">
                      <a16:creationId xmlns:a16="http://schemas.microsoft.com/office/drawing/2014/main" id="{51B79B12-DF24-CC38-8930-47973A737067}"/>
                    </a:ext>
                  </a:extLst>
                </p:cNvPr>
                <p:cNvSpPr/>
                <p:nvPr/>
              </p:nvSpPr>
              <p:spPr>
                <a:xfrm>
                  <a:off x="64008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64" name="DRAM">
                  <a:extLst>
                    <a:ext uri="{FF2B5EF4-FFF2-40B4-BE49-F238E27FC236}">
                      <a16:creationId xmlns:a16="http://schemas.microsoft.com/office/drawing/2014/main" id="{CF9AB45D-1DB1-2A06-A547-4A3CD1B84DC6}"/>
                    </a:ext>
                  </a:extLst>
                </p:cNvPr>
                <p:cNvSpPr/>
                <p:nvPr/>
              </p:nvSpPr>
              <p:spPr>
                <a:xfrm>
                  <a:off x="68580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65" name="DRAM">
                  <a:extLst>
                    <a:ext uri="{FF2B5EF4-FFF2-40B4-BE49-F238E27FC236}">
                      <a16:creationId xmlns:a16="http://schemas.microsoft.com/office/drawing/2014/main" id="{BC93D351-98F1-3664-2E29-30F0C2AF2B13}"/>
                    </a:ext>
                  </a:extLst>
                </p:cNvPr>
                <p:cNvSpPr/>
                <p:nvPr/>
              </p:nvSpPr>
              <p:spPr>
                <a:xfrm>
                  <a:off x="73152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617" name="Group 616">
                <a:extLst>
                  <a:ext uri="{FF2B5EF4-FFF2-40B4-BE49-F238E27FC236}">
                    <a16:creationId xmlns:a16="http://schemas.microsoft.com/office/drawing/2014/main" id="{360091AF-23C3-9B31-595B-C3D3A1D66CEB}"/>
                  </a:ext>
                </a:extLst>
              </p:cNvPr>
              <p:cNvGrpSpPr/>
              <p:nvPr/>
            </p:nvGrpSpPr>
            <p:grpSpPr>
              <a:xfrm>
                <a:off x="4876800" y="1600200"/>
                <a:ext cx="457200" cy="2209800"/>
                <a:chOff x="4876800" y="1600200"/>
                <a:chExt cx="457200" cy="2209800"/>
              </a:xfrm>
            </p:grpSpPr>
            <p:sp>
              <p:nvSpPr>
                <p:cNvPr id="656" name="DRAM">
                  <a:extLst>
                    <a:ext uri="{FF2B5EF4-FFF2-40B4-BE49-F238E27FC236}">
                      <a16:creationId xmlns:a16="http://schemas.microsoft.com/office/drawing/2014/main" id="{58A00D24-2BD4-5244-0DA3-E9ED169E66A5}"/>
                    </a:ext>
                  </a:extLst>
                </p:cNvPr>
                <p:cNvSpPr/>
                <p:nvPr/>
              </p:nvSpPr>
              <p:spPr>
                <a:xfrm rot="5400000">
                  <a:off x="4914900" y="15621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57" name="DRAM">
                  <a:extLst>
                    <a:ext uri="{FF2B5EF4-FFF2-40B4-BE49-F238E27FC236}">
                      <a16:creationId xmlns:a16="http://schemas.microsoft.com/office/drawing/2014/main" id="{5ED02C84-478C-5A16-50F2-1470F527B480}"/>
                    </a:ext>
                  </a:extLst>
                </p:cNvPr>
                <p:cNvSpPr/>
                <p:nvPr/>
              </p:nvSpPr>
              <p:spPr>
                <a:xfrm rot="5400000">
                  <a:off x="4914900" y="20193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58" name="DRAM">
                  <a:extLst>
                    <a:ext uri="{FF2B5EF4-FFF2-40B4-BE49-F238E27FC236}">
                      <a16:creationId xmlns:a16="http://schemas.microsoft.com/office/drawing/2014/main" id="{EA32F259-341C-AD27-E75B-5E04D8E04BF2}"/>
                    </a:ext>
                  </a:extLst>
                </p:cNvPr>
                <p:cNvSpPr/>
                <p:nvPr/>
              </p:nvSpPr>
              <p:spPr>
                <a:xfrm rot="5400000">
                  <a:off x="4914900" y="24765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59" name="DRAM">
                  <a:extLst>
                    <a:ext uri="{FF2B5EF4-FFF2-40B4-BE49-F238E27FC236}">
                      <a16:creationId xmlns:a16="http://schemas.microsoft.com/office/drawing/2014/main" id="{68F167CA-7F0B-5774-2110-9EF243503FDB}"/>
                    </a:ext>
                  </a:extLst>
                </p:cNvPr>
                <p:cNvSpPr/>
                <p:nvPr/>
              </p:nvSpPr>
              <p:spPr>
                <a:xfrm rot="5400000">
                  <a:off x="4914900" y="29337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60" name="DRAM">
                  <a:extLst>
                    <a:ext uri="{FF2B5EF4-FFF2-40B4-BE49-F238E27FC236}">
                      <a16:creationId xmlns:a16="http://schemas.microsoft.com/office/drawing/2014/main" id="{231E4962-33A4-A9D5-3E2F-86D9D2712BBA}"/>
                    </a:ext>
                  </a:extLst>
                </p:cNvPr>
                <p:cNvSpPr/>
                <p:nvPr/>
              </p:nvSpPr>
              <p:spPr>
                <a:xfrm rot="5400000">
                  <a:off x="4914900" y="33909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618" name="Group 617">
                <a:extLst>
                  <a:ext uri="{FF2B5EF4-FFF2-40B4-BE49-F238E27FC236}">
                    <a16:creationId xmlns:a16="http://schemas.microsoft.com/office/drawing/2014/main" id="{5BD220B8-51F9-E7E7-0EAE-DAE96A6FA63B}"/>
                  </a:ext>
                </a:extLst>
              </p:cNvPr>
              <p:cNvGrpSpPr/>
              <p:nvPr/>
            </p:nvGrpSpPr>
            <p:grpSpPr>
              <a:xfrm>
                <a:off x="5676900" y="1600199"/>
                <a:ext cx="1828800" cy="2362201"/>
                <a:chOff x="5676900" y="1170708"/>
                <a:chExt cx="1828800" cy="2791692"/>
              </a:xfrm>
            </p:grpSpPr>
            <p:cxnSp>
              <p:nvCxnSpPr>
                <p:cNvPr id="651" name="Straight Connector 650">
                  <a:extLst>
                    <a:ext uri="{FF2B5EF4-FFF2-40B4-BE49-F238E27FC236}">
                      <a16:creationId xmlns:a16="http://schemas.microsoft.com/office/drawing/2014/main" id="{D6C04B3A-906B-7024-9DDE-3F2C7CF5F370}"/>
                    </a:ext>
                  </a:extLst>
                </p:cNvPr>
                <p:cNvCxnSpPr>
                  <a:cxnSpLocks/>
                  <a:stCxn id="621" idx="0"/>
                  <a:endCxn id="661" idx="0"/>
                </p:cNvCxnSpPr>
                <p:nvPr/>
              </p:nvCxnSpPr>
              <p:spPr>
                <a:xfrm>
                  <a:off x="5676900" y="1170708"/>
                  <a:ext cx="0" cy="279169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52" name="Straight Connector 651">
                  <a:extLst>
                    <a:ext uri="{FF2B5EF4-FFF2-40B4-BE49-F238E27FC236}">
                      <a16:creationId xmlns:a16="http://schemas.microsoft.com/office/drawing/2014/main" id="{F3487550-4B5D-56F6-C2FC-98758AF0812C}"/>
                    </a:ext>
                  </a:extLst>
                </p:cNvPr>
                <p:cNvCxnSpPr>
                  <a:cxnSpLocks/>
                  <a:stCxn id="623" idx="0"/>
                  <a:endCxn id="663" idx="0"/>
                </p:cNvCxnSpPr>
                <p:nvPr/>
              </p:nvCxnSpPr>
              <p:spPr>
                <a:xfrm>
                  <a:off x="6591299" y="1170708"/>
                  <a:ext cx="0" cy="279169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53" name="Straight Connector 652">
                  <a:extLst>
                    <a:ext uri="{FF2B5EF4-FFF2-40B4-BE49-F238E27FC236}">
                      <a16:creationId xmlns:a16="http://schemas.microsoft.com/office/drawing/2014/main" id="{1C87C8F3-F887-982D-DA3A-09C20CA166BF}"/>
                    </a:ext>
                  </a:extLst>
                </p:cNvPr>
                <p:cNvCxnSpPr>
                  <a:cxnSpLocks/>
                  <a:stCxn id="624" idx="0"/>
                  <a:endCxn id="664" idx="0"/>
                </p:cNvCxnSpPr>
                <p:nvPr/>
              </p:nvCxnSpPr>
              <p:spPr>
                <a:xfrm>
                  <a:off x="7048500" y="1170708"/>
                  <a:ext cx="0" cy="279169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54" name="Straight Connector 653">
                  <a:extLst>
                    <a:ext uri="{FF2B5EF4-FFF2-40B4-BE49-F238E27FC236}">
                      <a16:creationId xmlns:a16="http://schemas.microsoft.com/office/drawing/2014/main" id="{555B4C78-F38C-779F-B281-D4E5DAF93B8A}"/>
                    </a:ext>
                  </a:extLst>
                </p:cNvPr>
                <p:cNvCxnSpPr>
                  <a:cxnSpLocks/>
                  <a:stCxn id="625" idx="0"/>
                  <a:endCxn id="665" idx="0"/>
                </p:cNvCxnSpPr>
                <p:nvPr/>
              </p:nvCxnSpPr>
              <p:spPr>
                <a:xfrm>
                  <a:off x="7505700" y="1170710"/>
                  <a:ext cx="0" cy="2791690"/>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55" name="Straight Connector 654">
                  <a:extLst>
                    <a:ext uri="{FF2B5EF4-FFF2-40B4-BE49-F238E27FC236}">
                      <a16:creationId xmlns:a16="http://schemas.microsoft.com/office/drawing/2014/main" id="{F0955875-E52B-E3FE-D608-B701040DE3A7}"/>
                    </a:ext>
                  </a:extLst>
                </p:cNvPr>
                <p:cNvCxnSpPr>
                  <a:cxnSpLocks/>
                  <a:stCxn id="622" idx="0"/>
                  <a:endCxn id="662" idx="0"/>
                </p:cNvCxnSpPr>
                <p:nvPr/>
              </p:nvCxnSpPr>
              <p:spPr>
                <a:xfrm>
                  <a:off x="6134100" y="1170708"/>
                  <a:ext cx="0" cy="279169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619" name="Group 618">
                <a:extLst>
                  <a:ext uri="{FF2B5EF4-FFF2-40B4-BE49-F238E27FC236}">
                    <a16:creationId xmlns:a16="http://schemas.microsoft.com/office/drawing/2014/main" id="{1AF5E077-DB88-4131-8237-AA74B4EE1AA8}"/>
                  </a:ext>
                </a:extLst>
              </p:cNvPr>
              <p:cNvGrpSpPr/>
              <p:nvPr/>
            </p:nvGrpSpPr>
            <p:grpSpPr>
              <a:xfrm>
                <a:off x="5334000" y="1790700"/>
                <a:ext cx="2362201" cy="1828800"/>
                <a:chOff x="5333998" y="1790700"/>
                <a:chExt cx="2791691" cy="1828800"/>
              </a:xfrm>
            </p:grpSpPr>
            <p:cxnSp>
              <p:nvCxnSpPr>
                <p:cNvPr id="646" name="Straight Connector 645">
                  <a:extLst>
                    <a:ext uri="{FF2B5EF4-FFF2-40B4-BE49-F238E27FC236}">
                      <a16:creationId xmlns:a16="http://schemas.microsoft.com/office/drawing/2014/main" id="{C08FBD50-1E0E-7EC3-9422-FD6341568E32}"/>
                    </a:ext>
                  </a:extLst>
                </p:cNvPr>
                <p:cNvCxnSpPr>
                  <a:cxnSpLocks/>
                  <a:stCxn id="625" idx="6"/>
                  <a:endCxn id="656" idx="0"/>
                </p:cNvCxnSpPr>
                <p:nvPr/>
              </p:nvCxnSpPr>
              <p:spPr>
                <a:xfrm flipH="1">
                  <a:off x="5333998" y="1790700"/>
                  <a:ext cx="2791691" cy="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47" name="Straight Connector 646">
                  <a:extLst>
                    <a:ext uri="{FF2B5EF4-FFF2-40B4-BE49-F238E27FC236}">
                      <a16:creationId xmlns:a16="http://schemas.microsoft.com/office/drawing/2014/main" id="{9A8D1CE0-DE79-77B7-703D-AA953DB45205}"/>
                    </a:ext>
                  </a:extLst>
                </p:cNvPr>
                <p:cNvCxnSpPr>
                  <a:cxnSpLocks/>
                  <a:stCxn id="630" idx="6"/>
                  <a:endCxn id="657" idx="0"/>
                </p:cNvCxnSpPr>
                <p:nvPr/>
              </p:nvCxnSpPr>
              <p:spPr>
                <a:xfrm flipH="1">
                  <a:off x="5333998" y="2247899"/>
                  <a:ext cx="2791691" cy="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48" name="Straight Connector 647">
                  <a:extLst>
                    <a:ext uri="{FF2B5EF4-FFF2-40B4-BE49-F238E27FC236}">
                      <a16:creationId xmlns:a16="http://schemas.microsoft.com/office/drawing/2014/main" id="{855DDFC7-8A25-52DA-2DB7-C10428FA7F8F}"/>
                    </a:ext>
                  </a:extLst>
                </p:cNvPr>
                <p:cNvCxnSpPr>
                  <a:cxnSpLocks/>
                  <a:stCxn id="635" idx="6"/>
                  <a:endCxn id="658" idx="0"/>
                </p:cNvCxnSpPr>
                <p:nvPr/>
              </p:nvCxnSpPr>
              <p:spPr>
                <a:xfrm flipH="1">
                  <a:off x="5333998" y="2705100"/>
                  <a:ext cx="2791691" cy="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49" name="Straight Connector 648">
                  <a:extLst>
                    <a:ext uri="{FF2B5EF4-FFF2-40B4-BE49-F238E27FC236}">
                      <a16:creationId xmlns:a16="http://schemas.microsoft.com/office/drawing/2014/main" id="{BAF7BA4C-D436-5669-EB7E-39808B783642}"/>
                    </a:ext>
                  </a:extLst>
                </p:cNvPr>
                <p:cNvCxnSpPr>
                  <a:cxnSpLocks/>
                  <a:stCxn id="640" idx="6"/>
                  <a:endCxn id="659" idx="0"/>
                </p:cNvCxnSpPr>
                <p:nvPr/>
              </p:nvCxnSpPr>
              <p:spPr>
                <a:xfrm flipH="1">
                  <a:off x="5333998" y="3162299"/>
                  <a:ext cx="2791691" cy="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50" name="Straight Connector 649">
                  <a:extLst>
                    <a:ext uri="{FF2B5EF4-FFF2-40B4-BE49-F238E27FC236}">
                      <a16:creationId xmlns:a16="http://schemas.microsoft.com/office/drawing/2014/main" id="{A6B11655-A198-E23F-21FB-554AA9131DB5}"/>
                    </a:ext>
                  </a:extLst>
                </p:cNvPr>
                <p:cNvCxnSpPr>
                  <a:cxnSpLocks/>
                  <a:stCxn id="645" idx="6"/>
                  <a:endCxn id="660" idx="0"/>
                </p:cNvCxnSpPr>
                <p:nvPr/>
              </p:nvCxnSpPr>
              <p:spPr>
                <a:xfrm flipH="1">
                  <a:off x="5333998" y="3619500"/>
                  <a:ext cx="2791691" cy="0"/>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620" name="Group 619">
                <a:extLst>
                  <a:ext uri="{FF2B5EF4-FFF2-40B4-BE49-F238E27FC236}">
                    <a16:creationId xmlns:a16="http://schemas.microsoft.com/office/drawing/2014/main" id="{F698C8CE-978A-908F-EAB7-E0189A359D8B}"/>
                  </a:ext>
                </a:extLst>
              </p:cNvPr>
              <p:cNvGrpSpPr/>
              <p:nvPr/>
            </p:nvGrpSpPr>
            <p:grpSpPr>
              <a:xfrm>
                <a:off x="5486400" y="1600200"/>
                <a:ext cx="2209800" cy="2209800"/>
                <a:chOff x="5486400" y="1600200"/>
                <a:chExt cx="2209800" cy="2209800"/>
              </a:xfrm>
            </p:grpSpPr>
            <p:sp>
              <p:nvSpPr>
                <p:cNvPr id="621" name="Oval 620">
                  <a:extLst>
                    <a:ext uri="{FF2B5EF4-FFF2-40B4-BE49-F238E27FC236}">
                      <a16:creationId xmlns:a16="http://schemas.microsoft.com/office/drawing/2014/main" id="{F2352123-7BDC-AB32-3B3E-32B445F8F7C9}"/>
                    </a:ext>
                  </a:extLst>
                </p:cNvPr>
                <p:cNvSpPr/>
                <p:nvPr/>
              </p:nvSpPr>
              <p:spPr>
                <a:xfrm>
                  <a:off x="54864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22" name="Oval 621">
                  <a:extLst>
                    <a:ext uri="{FF2B5EF4-FFF2-40B4-BE49-F238E27FC236}">
                      <a16:creationId xmlns:a16="http://schemas.microsoft.com/office/drawing/2014/main" id="{55CF4D9D-160E-F473-E8C2-2E7781DBA30A}"/>
                    </a:ext>
                  </a:extLst>
                </p:cNvPr>
                <p:cNvSpPr/>
                <p:nvPr/>
              </p:nvSpPr>
              <p:spPr>
                <a:xfrm>
                  <a:off x="59436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23" name="Oval 622">
                  <a:extLst>
                    <a:ext uri="{FF2B5EF4-FFF2-40B4-BE49-F238E27FC236}">
                      <a16:creationId xmlns:a16="http://schemas.microsoft.com/office/drawing/2014/main" id="{B9C78512-7BF1-3DBD-EC13-3406057F2690}"/>
                    </a:ext>
                  </a:extLst>
                </p:cNvPr>
                <p:cNvSpPr/>
                <p:nvPr/>
              </p:nvSpPr>
              <p:spPr>
                <a:xfrm>
                  <a:off x="64008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24" name="Oval 623">
                  <a:extLst>
                    <a:ext uri="{FF2B5EF4-FFF2-40B4-BE49-F238E27FC236}">
                      <a16:creationId xmlns:a16="http://schemas.microsoft.com/office/drawing/2014/main" id="{4F7B1273-3ED1-DD1D-F20D-1DD22216B2E8}"/>
                    </a:ext>
                  </a:extLst>
                </p:cNvPr>
                <p:cNvSpPr/>
                <p:nvPr/>
              </p:nvSpPr>
              <p:spPr>
                <a:xfrm>
                  <a:off x="68580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25" name="Oval 624">
                  <a:extLst>
                    <a:ext uri="{FF2B5EF4-FFF2-40B4-BE49-F238E27FC236}">
                      <a16:creationId xmlns:a16="http://schemas.microsoft.com/office/drawing/2014/main" id="{9BF5F7A9-42F6-43CA-EAEA-863FD6083941}"/>
                    </a:ext>
                  </a:extLst>
                </p:cNvPr>
                <p:cNvSpPr/>
                <p:nvPr/>
              </p:nvSpPr>
              <p:spPr>
                <a:xfrm>
                  <a:off x="73152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26" name="Oval 625">
                  <a:extLst>
                    <a:ext uri="{FF2B5EF4-FFF2-40B4-BE49-F238E27FC236}">
                      <a16:creationId xmlns:a16="http://schemas.microsoft.com/office/drawing/2014/main" id="{EE9707D6-3C0C-79D4-15BF-7F04D4C00C0A}"/>
                    </a:ext>
                  </a:extLst>
                </p:cNvPr>
                <p:cNvSpPr/>
                <p:nvPr/>
              </p:nvSpPr>
              <p:spPr>
                <a:xfrm>
                  <a:off x="54864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27" name="Oval 626">
                  <a:extLst>
                    <a:ext uri="{FF2B5EF4-FFF2-40B4-BE49-F238E27FC236}">
                      <a16:creationId xmlns:a16="http://schemas.microsoft.com/office/drawing/2014/main" id="{D8CBB4C3-9113-A4F9-88C5-BB6652CB5379}"/>
                    </a:ext>
                  </a:extLst>
                </p:cNvPr>
                <p:cNvSpPr/>
                <p:nvPr/>
              </p:nvSpPr>
              <p:spPr>
                <a:xfrm>
                  <a:off x="59436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28" name="Oval 627">
                  <a:extLst>
                    <a:ext uri="{FF2B5EF4-FFF2-40B4-BE49-F238E27FC236}">
                      <a16:creationId xmlns:a16="http://schemas.microsoft.com/office/drawing/2014/main" id="{781B7822-7369-B913-1DE6-9FD05BE02F7D}"/>
                    </a:ext>
                  </a:extLst>
                </p:cNvPr>
                <p:cNvSpPr/>
                <p:nvPr/>
              </p:nvSpPr>
              <p:spPr>
                <a:xfrm>
                  <a:off x="64008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29" name="Oval 628">
                  <a:extLst>
                    <a:ext uri="{FF2B5EF4-FFF2-40B4-BE49-F238E27FC236}">
                      <a16:creationId xmlns:a16="http://schemas.microsoft.com/office/drawing/2014/main" id="{51D6CFCC-D723-5D2B-5F23-F53CDEEFE5C0}"/>
                    </a:ext>
                  </a:extLst>
                </p:cNvPr>
                <p:cNvSpPr/>
                <p:nvPr/>
              </p:nvSpPr>
              <p:spPr>
                <a:xfrm>
                  <a:off x="68580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30" name="Oval 629">
                  <a:extLst>
                    <a:ext uri="{FF2B5EF4-FFF2-40B4-BE49-F238E27FC236}">
                      <a16:creationId xmlns:a16="http://schemas.microsoft.com/office/drawing/2014/main" id="{55F19895-CAE0-2205-C9A7-2771D77C7A65}"/>
                    </a:ext>
                  </a:extLst>
                </p:cNvPr>
                <p:cNvSpPr/>
                <p:nvPr/>
              </p:nvSpPr>
              <p:spPr>
                <a:xfrm>
                  <a:off x="73152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31" name="Oval 630">
                  <a:extLst>
                    <a:ext uri="{FF2B5EF4-FFF2-40B4-BE49-F238E27FC236}">
                      <a16:creationId xmlns:a16="http://schemas.microsoft.com/office/drawing/2014/main" id="{0A3EA69F-6C4B-4A25-7312-AB019639A471}"/>
                    </a:ext>
                  </a:extLst>
                </p:cNvPr>
                <p:cNvSpPr/>
                <p:nvPr/>
              </p:nvSpPr>
              <p:spPr>
                <a:xfrm>
                  <a:off x="54864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32" name="Oval 631">
                  <a:extLst>
                    <a:ext uri="{FF2B5EF4-FFF2-40B4-BE49-F238E27FC236}">
                      <a16:creationId xmlns:a16="http://schemas.microsoft.com/office/drawing/2014/main" id="{96B9A15F-83B6-A414-80A8-1D4B1C1B9CC4}"/>
                    </a:ext>
                  </a:extLst>
                </p:cNvPr>
                <p:cNvSpPr/>
                <p:nvPr/>
              </p:nvSpPr>
              <p:spPr>
                <a:xfrm>
                  <a:off x="59436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33" name="Oval 632">
                  <a:extLst>
                    <a:ext uri="{FF2B5EF4-FFF2-40B4-BE49-F238E27FC236}">
                      <a16:creationId xmlns:a16="http://schemas.microsoft.com/office/drawing/2014/main" id="{36184665-730F-7679-99BF-53FC17FF863B}"/>
                    </a:ext>
                  </a:extLst>
                </p:cNvPr>
                <p:cNvSpPr/>
                <p:nvPr/>
              </p:nvSpPr>
              <p:spPr>
                <a:xfrm>
                  <a:off x="64008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34" name="Oval 633">
                  <a:extLst>
                    <a:ext uri="{FF2B5EF4-FFF2-40B4-BE49-F238E27FC236}">
                      <a16:creationId xmlns:a16="http://schemas.microsoft.com/office/drawing/2014/main" id="{A03D72DA-372B-E381-6D30-054F6821DCEB}"/>
                    </a:ext>
                  </a:extLst>
                </p:cNvPr>
                <p:cNvSpPr/>
                <p:nvPr/>
              </p:nvSpPr>
              <p:spPr>
                <a:xfrm>
                  <a:off x="68580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35" name="Oval 634">
                  <a:extLst>
                    <a:ext uri="{FF2B5EF4-FFF2-40B4-BE49-F238E27FC236}">
                      <a16:creationId xmlns:a16="http://schemas.microsoft.com/office/drawing/2014/main" id="{7FCA4EDC-6DE9-E5BC-C452-BB2E13A52E3B}"/>
                    </a:ext>
                  </a:extLst>
                </p:cNvPr>
                <p:cNvSpPr/>
                <p:nvPr/>
              </p:nvSpPr>
              <p:spPr>
                <a:xfrm>
                  <a:off x="73152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36" name="Oval 635">
                  <a:extLst>
                    <a:ext uri="{FF2B5EF4-FFF2-40B4-BE49-F238E27FC236}">
                      <a16:creationId xmlns:a16="http://schemas.microsoft.com/office/drawing/2014/main" id="{5AACC0F4-6DCA-7CC7-F2A9-5099DBB40038}"/>
                    </a:ext>
                  </a:extLst>
                </p:cNvPr>
                <p:cNvSpPr/>
                <p:nvPr/>
              </p:nvSpPr>
              <p:spPr>
                <a:xfrm>
                  <a:off x="54864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37" name="Oval 636">
                  <a:extLst>
                    <a:ext uri="{FF2B5EF4-FFF2-40B4-BE49-F238E27FC236}">
                      <a16:creationId xmlns:a16="http://schemas.microsoft.com/office/drawing/2014/main" id="{957F8524-F0C2-4161-5409-06BA20FFAD67}"/>
                    </a:ext>
                  </a:extLst>
                </p:cNvPr>
                <p:cNvSpPr/>
                <p:nvPr/>
              </p:nvSpPr>
              <p:spPr>
                <a:xfrm>
                  <a:off x="59436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38" name="Oval 637">
                  <a:extLst>
                    <a:ext uri="{FF2B5EF4-FFF2-40B4-BE49-F238E27FC236}">
                      <a16:creationId xmlns:a16="http://schemas.microsoft.com/office/drawing/2014/main" id="{47DB4905-BF9D-0079-B516-A3C2498A6C65}"/>
                    </a:ext>
                  </a:extLst>
                </p:cNvPr>
                <p:cNvSpPr/>
                <p:nvPr/>
              </p:nvSpPr>
              <p:spPr>
                <a:xfrm>
                  <a:off x="64008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39" name="Oval 638">
                  <a:extLst>
                    <a:ext uri="{FF2B5EF4-FFF2-40B4-BE49-F238E27FC236}">
                      <a16:creationId xmlns:a16="http://schemas.microsoft.com/office/drawing/2014/main" id="{E7737CE2-ED18-D890-8E4E-6F0F9E9EB856}"/>
                    </a:ext>
                  </a:extLst>
                </p:cNvPr>
                <p:cNvSpPr/>
                <p:nvPr/>
              </p:nvSpPr>
              <p:spPr>
                <a:xfrm>
                  <a:off x="68580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40" name="Oval 639">
                  <a:extLst>
                    <a:ext uri="{FF2B5EF4-FFF2-40B4-BE49-F238E27FC236}">
                      <a16:creationId xmlns:a16="http://schemas.microsoft.com/office/drawing/2014/main" id="{7E91841F-3DE5-392F-07DC-95B244C25065}"/>
                    </a:ext>
                  </a:extLst>
                </p:cNvPr>
                <p:cNvSpPr/>
                <p:nvPr/>
              </p:nvSpPr>
              <p:spPr>
                <a:xfrm>
                  <a:off x="73152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41" name="Oval 640">
                  <a:extLst>
                    <a:ext uri="{FF2B5EF4-FFF2-40B4-BE49-F238E27FC236}">
                      <a16:creationId xmlns:a16="http://schemas.microsoft.com/office/drawing/2014/main" id="{2572B15E-40FE-5E04-975D-AE01DB1691DD}"/>
                    </a:ext>
                  </a:extLst>
                </p:cNvPr>
                <p:cNvSpPr/>
                <p:nvPr/>
              </p:nvSpPr>
              <p:spPr>
                <a:xfrm>
                  <a:off x="54864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42" name="Oval 641">
                  <a:extLst>
                    <a:ext uri="{FF2B5EF4-FFF2-40B4-BE49-F238E27FC236}">
                      <a16:creationId xmlns:a16="http://schemas.microsoft.com/office/drawing/2014/main" id="{C0E062E1-4534-50C8-ACA4-56FB138A900F}"/>
                    </a:ext>
                  </a:extLst>
                </p:cNvPr>
                <p:cNvSpPr/>
                <p:nvPr/>
              </p:nvSpPr>
              <p:spPr>
                <a:xfrm>
                  <a:off x="59436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43" name="Oval 642">
                  <a:extLst>
                    <a:ext uri="{FF2B5EF4-FFF2-40B4-BE49-F238E27FC236}">
                      <a16:creationId xmlns:a16="http://schemas.microsoft.com/office/drawing/2014/main" id="{E01E76F4-587B-2E04-899C-1442AB050EA0}"/>
                    </a:ext>
                  </a:extLst>
                </p:cNvPr>
                <p:cNvSpPr/>
                <p:nvPr/>
              </p:nvSpPr>
              <p:spPr>
                <a:xfrm>
                  <a:off x="64008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44" name="Oval 643">
                  <a:extLst>
                    <a:ext uri="{FF2B5EF4-FFF2-40B4-BE49-F238E27FC236}">
                      <a16:creationId xmlns:a16="http://schemas.microsoft.com/office/drawing/2014/main" id="{0095728E-3933-8957-305F-D80B40F87F5E}"/>
                    </a:ext>
                  </a:extLst>
                </p:cNvPr>
                <p:cNvSpPr/>
                <p:nvPr/>
              </p:nvSpPr>
              <p:spPr>
                <a:xfrm>
                  <a:off x="68580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45" name="Oval 644">
                  <a:extLst>
                    <a:ext uri="{FF2B5EF4-FFF2-40B4-BE49-F238E27FC236}">
                      <a16:creationId xmlns:a16="http://schemas.microsoft.com/office/drawing/2014/main" id="{F5E07A76-D03F-C20C-D6E9-DC249446F4D3}"/>
                    </a:ext>
                  </a:extLst>
                </p:cNvPr>
                <p:cNvSpPr/>
                <p:nvPr/>
              </p:nvSpPr>
              <p:spPr>
                <a:xfrm>
                  <a:off x="73152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grpSp>
          <p:nvGrpSpPr>
            <p:cNvPr id="364" name="Group 363">
              <a:extLst>
                <a:ext uri="{FF2B5EF4-FFF2-40B4-BE49-F238E27FC236}">
                  <a16:creationId xmlns:a16="http://schemas.microsoft.com/office/drawing/2014/main" id="{DA6BC226-10E7-3B1C-6890-B9D75D5D0FD3}"/>
                </a:ext>
              </a:extLst>
            </p:cNvPr>
            <p:cNvGrpSpPr/>
            <p:nvPr/>
          </p:nvGrpSpPr>
          <p:grpSpPr>
            <a:xfrm>
              <a:off x="3292364" y="2404844"/>
              <a:ext cx="1414038" cy="1414038"/>
              <a:chOff x="4876800" y="1600199"/>
              <a:chExt cx="2819401" cy="2819401"/>
            </a:xfrm>
          </p:grpSpPr>
          <p:grpSp>
            <p:nvGrpSpPr>
              <p:cNvPr id="566" name="Group 565">
                <a:extLst>
                  <a:ext uri="{FF2B5EF4-FFF2-40B4-BE49-F238E27FC236}">
                    <a16:creationId xmlns:a16="http://schemas.microsoft.com/office/drawing/2014/main" id="{D08A8CDA-9406-C87C-0AF5-FE4BEF631DCD}"/>
                  </a:ext>
                </a:extLst>
              </p:cNvPr>
              <p:cNvGrpSpPr/>
              <p:nvPr/>
            </p:nvGrpSpPr>
            <p:grpSpPr>
              <a:xfrm>
                <a:off x="5486400" y="3962400"/>
                <a:ext cx="2209800" cy="457200"/>
                <a:chOff x="5486400" y="3962400"/>
                <a:chExt cx="2209800" cy="457200"/>
              </a:xfrm>
            </p:grpSpPr>
            <p:sp>
              <p:nvSpPr>
                <p:cNvPr id="611" name="DRAM">
                  <a:extLst>
                    <a:ext uri="{FF2B5EF4-FFF2-40B4-BE49-F238E27FC236}">
                      <a16:creationId xmlns:a16="http://schemas.microsoft.com/office/drawing/2014/main" id="{160D52D8-929C-9579-D6BC-6F71AF74F48D}"/>
                    </a:ext>
                  </a:extLst>
                </p:cNvPr>
                <p:cNvSpPr/>
                <p:nvPr/>
              </p:nvSpPr>
              <p:spPr>
                <a:xfrm>
                  <a:off x="54864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12" name="DRAM">
                  <a:extLst>
                    <a:ext uri="{FF2B5EF4-FFF2-40B4-BE49-F238E27FC236}">
                      <a16:creationId xmlns:a16="http://schemas.microsoft.com/office/drawing/2014/main" id="{77072ECD-A34B-4370-A7AB-F2EA7A32B23A}"/>
                    </a:ext>
                  </a:extLst>
                </p:cNvPr>
                <p:cNvSpPr/>
                <p:nvPr/>
              </p:nvSpPr>
              <p:spPr>
                <a:xfrm>
                  <a:off x="59436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13" name="DRAM">
                  <a:extLst>
                    <a:ext uri="{FF2B5EF4-FFF2-40B4-BE49-F238E27FC236}">
                      <a16:creationId xmlns:a16="http://schemas.microsoft.com/office/drawing/2014/main" id="{E52D6932-7BDC-37F9-F4F9-89158F08DEC9}"/>
                    </a:ext>
                  </a:extLst>
                </p:cNvPr>
                <p:cNvSpPr/>
                <p:nvPr/>
              </p:nvSpPr>
              <p:spPr>
                <a:xfrm>
                  <a:off x="64008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14" name="DRAM">
                  <a:extLst>
                    <a:ext uri="{FF2B5EF4-FFF2-40B4-BE49-F238E27FC236}">
                      <a16:creationId xmlns:a16="http://schemas.microsoft.com/office/drawing/2014/main" id="{80EAD940-3E9A-4B34-E49E-374A477E3678}"/>
                    </a:ext>
                  </a:extLst>
                </p:cNvPr>
                <p:cNvSpPr/>
                <p:nvPr/>
              </p:nvSpPr>
              <p:spPr>
                <a:xfrm>
                  <a:off x="68580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15" name="DRAM">
                  <a:extLst>
                    <a:ext uri="{FF2B5EF4-FFF2-40B4-BE49-F238E27FC236}">
                      <a16:creationId xmlns:a16="http://schemas.microsoft.com/office/drawing/2014/main" id="{72EF9441-6D05-41D7-8A0D-6096F25F333D}"/>
                    </a:ext>
                  </a:extLst>
                </p:cNvPr>
                <p:cNvSpPr/>
                <p:nvPr/>
              </p:nvSpPr>
              <p:spPr>
                <a:xfrm>
                  <a:off x="73152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567" name="Group 566">
                <a:extLst>
                  <a:ext uri="{FF2B5EF4-FFF2-40B4-BE49-F238E27FC236}">
                    <a16:creationId xmlns:a16="http://schemas.microsoft.com/office/drawing/2014/main" id="{6D2AB184-45E6-1C30-0CFC-B26700997D78}"/>
                  </a:ext>
                </a:extLst>
              </p:cNvPr>
              <p:cNvGrpSpPr/>
              <p:nvPr/>
            </p:nvGrpSpPr>
            <p:grpSpPr>
              <a:xfrm>
                <a:off x="4876800" y="1600200"/>
                <a:ext cx="457200" cy="2209800"/>
                <a:chOff x="4876800" y="1600200"/>
                <a:chExt cx="457200" cy="2209800"/>
              </a:xfrm>
            </p:grpSpPr>
            <p:sp>
              <p:nvSpPr>
                <p:cNvPr id="606" name="DRAM">
                  <a:extLst>
                    <a:ext uri="{FF2B5EF4-FFF2-40B4-BE49-F238E27FC236}">
                      <a16:creationId xmlns:a16="http://schemas.microsoft.com/office/drawing/2014/main" id="{18E6F271-8872-0F3A-2FCE-0BA65B31F802}"/>
                    </a:ext>
                  </a:extLst>
                </p:cNvPr>
                <p:cNvSpPr/>
                <p:nvPr/>
              </p:nvSpPr>
              <p:spPr>
                <a:xfrm rot="5400000">
                  <a:off x="4914900" y="15621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07" name="DRAM">
                  <a:extLst>
                    <a:ext uri="{FF2B5EF4-FFF2-40B4-BE49-F238E27FC236}">
                      <a16:creationId xmlns:a16="http://schemas.microsoft.com/office/drawing/2014/main" id="{A53E1EE1-C1F0-45F7-FB92-3ECDFD146BCE}"/>
                    </a:ext>
                  </a:extLst>
                </p:cNvPr>
                <p:cNvSpPr/>
                <p:nvPr/>
              </p:nvSpPr>
              <p:spPr>
                <a:xfrm rot="5400000">
                  <a:off x="4914900" y="20193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08" name="DRAM">
                  <a:extLst>
                    <a:ext uri="{FF2B5EF4-FFF2-40B4-BE49-F238E27FC236}">
                      <a16:creationId xmlns:a16="http://schemas.microsoft.com/office/drawing/2014/main" id="{92F8367C-A59F-8DBD-2BF9-7CEE6A96791B}"/>
                    </a:ext>
                  </a:extLst>
                </p:cNvPr>
                <p:cNvSpPr/>
                <p:nvPr/>
              </p:nvSpPr>
              <p:spPr>
                <a:xfrm rot="5400000">
                  <a:off x="4914900" y="24765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09" name="DRAM">
                  <a:extLst>
                    <a:ext uri="{FF2B5EF4-FFF2-40B4-BE49-F238E27FC236}">
                      <a16:creationId xmlns:a16="http://schemas.microsoft.com/office/drawing/2014/main" id="{E9E7D356-377F-3E0C-F7AC-1710FE3BD3CB}"/>
                    </a:ext>
                  </a:extLst>
                </p:cNvPr>
                <p:cNvSpPr/>
                <p:nvPr/>
              </p:nvSpPr>
              <p:spPr>
                <a:xfrm rot="5400000">
                  <a:off x="4914900" y="29337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10" name="DRAM">
                  <a:extLst>
                    <a:ext uri="{FF2B5EF4-FFF2-40B4-BE49-F238E27FC236}">
                      <a16:creationId xmlns:a16="http://schemas.microsoft.com/office/drawing/2014/main" id="{4A5E40CD-EB24-567C-677F-9BF78947DDAD}"/>
                    </a:ext>
                  </a:extLst>
                </p:cNvPr>
                <p:cNvSpPr/>
                <p:nvPr/>
              </p:nvSpPr>
              <p:spPr>
                <a:xfrm rot="5400000">
                  <a:off x="4914900" y="33909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568" name="Group 567">
                <a:extLst>
                  <a:ext uri="{FF2B5EF4-FFF2-40B4-BE49-F238E27FC236}">
                    <a16:creationId xmlns:a16="http://schemas.microsoft.com/office/drawing/2014/main" id="{0BE3370E-6C9E-B124-44FF-B132EC31C2B0}"/>
                  </a:ext>
                </a:extLst>
              </p:cNvPr>
              <p:cNvGrpSpPr/>
              <p:nvPr/>
            </p:nvGrpSpPr>
            <p:grpSpPr>
              <a:xfrm>
                <a:off x="5676900" y="1600199"/>
                <a:ext cx="1828800" cy="2362201"/>
                <a:chOff x="5676900" y="1170708"/>
                <a:chExt cx="1828800" cy="2791692"/>
              </a:xfrm>
            </p:grpSpPr>
            <p:cxnSp>
              <p:nvCxnSpPr>
                <p:cNvPr id="601" name="Straight Connector 600">
                  <a:extLst>
                    <a:ext uri="{FF2B5EF4-FFF2-40B4-BE49-F238E27FC236}">
                      <a16:creationId xmlns:a16="http://schemas.microsoft.com/office/drawing/2014/main" id="{FAFDC87F-C167-BEE5-24EA-DC30F4AEC4C6}"/>
                    </a:ext>
                  </a:extLst>
                </p:cNvPr>
                <p:cNvCxnSpPr>
                  <a:cxnSpLocks/>
                  <a:stCxn id="571" idx="0"/>
                  <a:endCxn id="611" idx="0"/>
                </p:cNvCxnSpPr>
                <p:nvPr/>
              </p:nvCxnSpPr>
              <p:spPr>
                <a:xfrm>
                  <a:off x="5676900" y="1170708"/>
                  <a:ext cx="0" cy="279169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02" name="Straight Connector 601">
                  <a:extLst>
                    <a:ext uri="{FF2B5EF4-FFF2-40B4-BE49-F238E27FC236}">
                      <a16:creationId xmlns:a16="http://schemas.microsoft.com/office/drawing/2014/main" id="{5C76A32E-AF29-A834-F6EB-E352216EBEF0}"/>
                    </a:ext>
                  </a:extLst>
                </p:cNvPr>
                <p:cNvCxnSpPr>
                  <a:cxnSpLocks/>
                  <a:stCxn id="573" idx="0"/>
                  <a:endCxn id="613" idx="0"/>
                </p:cNvCxnSpPr>
                <p:nvPr/>
              </p:nvCxnSpPr>
              <p:spPr>
                <a:xfrm>
                  <a:off x="6591299" y="1170708"/>
                  <a:ext cx="0" cy="279169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03" name="Straight Connector 602">
                  <a:extLst>
                    <a:ext uri="{FF2B5EF4-FFF2-40B4-BE49-F238E27FC236}">
                      <a16:creationId xmlns:a16="http://schemas.microsoft.com/office/drawing/2014/main" id="{7244D812-66FE-36CD-E3D1-81D936EA5985}"/>
                    </a:ext>
                  </a:extLst>
                </p:cNvPr>
                <p:cNvCxnSpPr>
                  <a:cxnSpLocks/>
                  <a:stCxn id="574" idx="0"/>
                  <a:endCxn id="614" idx="0"/>
                </p:cNvCxnSpPr>
                <p:nvPr/>
              </p:nvCxnSpPr>
              <p:spPr>
                <a:xfrm>
                  <a:off x="7048500" y="1170708"/>
                  <a:ext cx="0" cy="279169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04" name="Straight Connector 603">
                  <a:extLst>
                    <a:ext uri="{FF2B5EF4-FFF2-40B4-BE49-F238E27FC236}">
                      <a16:creationId xmlns:a16="http://schemas.microsoft.com/office/drawing/2014/main" id="{F9214563-FAC2-DEFE-EE38-168D6596B39E}"/>
                    </a:ext>
                  </a:extLst>
                </p:cNvPr>
                <p:cNvCxnSpPr>
                  <a:cxnSpLocks/>
                  <a:stCxn id="575" idx="0"/>
                  <a:endCxn id="615" idx="0"/>
                </p:cNvCxnSpPr>
                <p:nvPr/>
              </p:nvCxnSpPr>
              <p:spPr>
                <a:xfrm>
                  <a:off x="7505700" y="1170710"/>
                  <a:ext cx="0" cy="2791690"/>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05" name="Straight Connector 604">
                  <a:extLst>
                    <a:ext uri="{FF2B5EF4-FFF2-40B4-BE49-F238E27FC236}">
                      <a16:creationId xmlns:a16="http://schemas.microsoft.com/office/drawing/2014/main" id="{4BF77FEF-D91A-E20E-7EEC-13B9E485D27B}"/>
                    </a:ext>
                  </a:extLst>
                </p:cNvPr>
                <p:cNvCxnSpPr>
                  <a:cxnSpLocks/>
                  <a:stCxn id="572" idx="0"/>
                  <a:endCxn id="612" idx="0"/>
                </p:cNvCxnSpPr>
                <p:nvPr/>
              </p:nvCxnSpPr>
              <p:spPr>
                <a:xfrm>
                  <a:off x="6134100" y="1170708"/>
                  <a:ext cx="0" cy="279169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569" name="Group 568">
                <a:extLst>
                  <a:ext uri="{FF2B5EF4-FFF2-40B4-BE49-F238E27FC236}">
                    <a16:creationId xmlns:a16="http://schemas.microsoft.com/office/drawing/2014/main" id="{94822DA0-3132-8A60-99F3-7D970FAB9501}"/>
                  </a:ext>
                </a:extLst>
              </p:cNvPr>
              <p:cNvGrpSpPr/>
              <p:nvPr/>
            </p:nvGrpSpPr>
            <p:grpSpPr>
              <a:xfrm>
                <a:off x="5334000" y="1790700"/>
                <a:ext cx="2362201" cy="1828800"/>
                <a:chOff x="5333998" y="1790700"/>
                <a:chExt cx="2791691" cy="1828800"/>
              </a:xfrm>
            </p:grpSpPr>
            <p:cxnSp>
              <p:nvCxnSpPr>
                <p:cNvPr id="596" name="Straight Connector 595">
                  <a:extLst>
                    <a:ext uri="{FF2B5EF4-FFF2-40B4-BE49-F238E27FC236}">
                      <a16:creationId xmlns:a16="http://schemas.microsoft.com/office/drawing/2014/main" id="{41E6245B-1C03-61DC-83DA-EBB01CBFA0A2}"/>
                    </a:ext>
                  </a:extLst>
                </p:cNvPr>
                <p:cNvCxnSpPr>
                  <a:cxnSpLocks/>
                  <a:stCxn id="575" idx="6"/>
                  <a:endCxn id="606" idx="0"/>
                </p:cNvCxnSpPr>
                <p:nvPr/>
              </p:nvCxnSpPr>
              <p:spPr>
                <a:xfrm flipH="1">
                  <a:off x="5333998" y="1790700"/>
                  <a:ext cx="2791691" cy="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97" name="Straight Connector 596">
                  <a:extLst>
                    <a:ext uri="{FF2B5EF4-FFF2-40B4-BE49-F238E27FC236}">
                      <a16:creationId xmlns:a16="http://schemas.microsoft.com/office/drawing/2014/main" id="{D7FF466B-3627-1168-2568-241EC237DABA}"/>
                    </a:ext>
                  </a:extLst>
                </p:cNvPr>
                <p:cNvCxnSpPr>
                  <a:cxnSpLocks/>
                  <a:stCxn id="580" idx="6"/>
                  <a:endCxn id="607" idx="0"/>
                </p:cNvCxnSpPr>
                <p:nvPr/>
              </p:nvCxnSpPr>
              <p:spPr>
                <a:xfrm flipH="1">
                  <a:off x="5333998" y="2247899"/>
                  <a:ext cx="2791691" cy="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98" name="Straight Connector 597">
                  <a:extLst>
                    <a:ext uri="{FF2B5EF4-FFF2-40B4-BE49-F238E27FC236}">
                      <a16:creationId xmlns:a16="http://schemas.microsoft.com/office/drawing/2014/main" id="{1D986DCE-C53C-25C4-AE40-C3DD6F4D9C87}"/>
                    </a:ext>
                  </a:extLst>
                </p:cNvPr>
                <p:cNvCxnSpPr>
                  <a:cxnSpLocks/>
                  <a:endCxn id="608" idx="0"/>
                </p:cNvCxnSpPr>
                <p:nvPr/>
              </p:nvCxnSpPr>
              <p:spPr>
                <a:xfrm flipH="1">
                  <a:off x="5333998" y="2705100"/>
                  <a:ext cx="2791686" cy="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99" name="Straight Connector 598">
                  <a:extLst>
                    <a:ext uri="{FF2B5EF4-FFF2-40B4-BE49-F238E27FC236}">
                      <a16:creationId xmlns:a16="http://schemas.microsoft.com/office/drawing/2014/main" id="{7FB051D5-3B17-450D-8C9D-9C0D9F95FFB7}"/>
                    </a:ext>
                  </a:extLst>
                </p:cNvPr>
                <p:cNvCxnSpPr>
                  <a:cxnSpLocks/>
                  <a:stCxn id="590" idx="6"/>
                  <a:endCxn id="609" idx="0"/>
                </p:cNvCxnSpPr>
                <p:nvPr/>
              </p:nvCxnSpPr>
              <p:spPr>
                <a:xfrm flipH="1">
                  <a:off x="5333998" y="3162299"/>
                  <a:ext cx="2791691" cy="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00" name="Straight Connector 599">
                  <a:extLst>
                    <a:ext uri="{FF2B5EF4-FFF2-40B4-BE49-F238E27FC236}">
                      <a16:creationId xmlns:a16="http://schemas.microsoft.com/office/drawing/2014/main" id="{13A033BB-31AA-0255-975D-35A0F6F61775}"/>
                    </a:ext>
                  </a:extLst>
                </p:cNvPr>
                <p:cNvCxnSpPr>
                  <a:cxnSpLocks/>
                  <a:stCxn id="595" idx="6"/>
                  <a:endCxn id="610" idx="0"/>
                </p:cNvCxnSpPr>
                <p:nvPr/>
              </p:nvCxnSpPr>
              <p:spPr>
                <a:xfrm flipH="1">
                  <a:off x="5333998" y="3619500"/>
                  <a:ext cx="2791691" cy="0"/>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570" name="Group 569">
                <a:extLst>
                  <a:ext uri="{FF2B5EF4-FFF2-40B4-BE49-F238E27FC236}">
                    <a16:creationId xmlns:a16="http://schemas.microsoft.com/office/drawing/2014/main" id="{541CC291-50F7-62A5-D066-22214C58FB8A}"/>
                  </a:ext>
                </a:extLst>
              </p:cNvPr>
              <p:cNvGrpSpPr/>
              <p:nvPr/>
            </p:nvGrpSpPr>
            <p:grpSpPr>
              <a:xfrm>
                <a:off x="5486400" y="1600200"/>
                <a:ext cx="2209800" cy="2209800"/>
                <a:chOff x="5486400" y="1600200"/>
                <a:chExt cx="2209800" cy="2209800"/>
              </a:xfrm>
            </p:grpSpPr>
            <p:sp>
              <p:nvSpPr>
                <p:cNvPr id="571" name="Oval 570">
                  <a:extLst>
                    <a:ext uri="{FF2B5EF4-FFF2-40B4-BE49-F238E27FC236}">
                      <a16:creationId xmlns:a16="http://schemas.microsoft.com/office/drawing/2014/main" id="{EA293E5C-39EE-F3B8-4A25-0D32626F1D41}"/>
                    </a:ext>
                  </a:extLst>
                </p:cNvPr>
                <p:cNvSpPr/>
                <p:nvPr/>
              </p:nvSpPr>
              <p:spPr>
                <a:xfrm>
                  <a:off x="54864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72" name="Oval 571">
                  <a:extLst>
                    <a:ext uri="{FF2B5EF4-FFF2-40B4-BE49-F238E27FC236}">
                      <a16:creationId xmlns:a16="http://schemas.microsoft.com/office/drawing/2014/main" id="{3C2F2E81-CE08-FB72-C09F-C61AC3E8CB77}"/>
                    </a:ext>
                  </a:extLst>
                </p:cNvPr>
                <p:cNvSpPr/>
                <p:nvPr/>
              </p:nvSpPr>
              <p:spPr>
                <a:xfrm>
                  <a:off x="59436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73" name="Oval 572">
                  <a:extLst>
                    <a:ext uri="{FF2B5EF4-FFF2-40B4-BE49-F238E27FC236}">
                      <a16:creationId xmlns:a16="http://schemas.microsoft.com/office/drawing/2014/main" id="{DF8FC9B8-41EF-75CD-626E-C0F6C79BBC31}"/>
                    </a:ext>
                  </a:extLst>
                </p:cNvPr>
                <p:cNvSpPr/>
                <p:nvPr/>
              </p:nvSpPr>
              <p:spPr>
                <a:xfrm>
                  <a:off x="64008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74" name="Oval 573">
                  <a:extLst>
                    <a:ext uri="{FF2B5EF4-FFF2-40B4-BE49-F238E27FC236}">
                      <a16:creationId xmlns:a16="http://schemas.microsoft.com/office/drawing/2014/main" id="{F6BEE324-0DC6-AA0F-D238-62F2E6D64656}"/>
                    </a:ext>
                  </a:extLst>
                </p:cNvPr>
                <p:cNvSpPr/>
                <p:nvPr/>
              </p:nvSpPr>
              <p:spPr>
                <a:xfrm>
                  <a:off x="68580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75" name="Oval 574">
                  <a:extLst>
                    <a:ext uri="{FF2B5EF4-FFF2-40B4-BE49-F238E27FC236}">
                      <a16:creationId xmlns:a16="http://schemas.microsoft.com/office/drawing/2014/main" id="{606950E2-6A68-3288-D7A7-748534C804CD}"/>
                    </a:ext>
                  </a:extLst>
                </p:cNvPr>
                <p:cNvSpPr/>
                <p:nvPr/>
              </p:nvSpPr>
              <p:spPr>
                <a:xfrm>
                  <a:off x="73152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76" name="Oval 575">
                  <a:extLst>
                    <a:ext uri="{FF2B5EF4-FFF2-40B4-BE49-F238E27FC236}">
                      <a16:creationId xmlns:a16="http://schemas.microsoft.com/office/drawing/2014/main" id="{6CD3BE69-E7CD-426D-B9BA-3EC168A8459E}"/>
                    </a:ext>
                  </a:extLst>
                </p:cNvPr>
                <p:cNvSpPr/>
                <p:nvPr/>
              </p:nvSpPr>
              <p:spPr>
                <a:xfrm>
                  <a:off x="54864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77" name="Oval 576">
                  <a:extLst>
                    <a:ext uri="{FF2B5EF4-FFF2-40B4-BE49-F238E27FC236}">
                      <a16:creationId xmlns:a16="http://schemas.microsoft.com/office/drawing/2014/main" id="{EB86A557-AEB2-2B68-09B9-D6F48AF6EC58}"/>
                    </a:ext>
                  </a:extLst>
                </p:cNvPr>
                <p:cNvSpPr/>
                <p:nvPr/>
              </p:nvSpPr>
              <p:spPr>
                <a:xfrm>
                  <a:off x="59436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78" name="Oval 577">
                  <a:extLst>
                    <a:ext uri="{FF2B5EF4-FFF2-40B4-BE49-F238E27FC236}">
                      <a16:creationId xmlns:a16="http://schemas.microsoft.com/office/drawing/2014/main" id="{88C4E3F7-52DA-084E-AE1D-C4E6F58F3B8E}"/>
                    </a:ext>
                  </a:extLst>
                </p:cNvPr>
                <p:cNvSpPr/>
                <p:nvPr/>
              </p:nvSpPr>
              <p:spPr>
                <a:xfrm>
                  <a:off x="64008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79" name="Oval 578">
                  <a:extLst>
                    <a:ext uri="{FF2B5EF4-FFF2-40B4-BE49-F238E27FC236}">
                      <a16:creationId xmlns:a16="http://schemas.microsoft.com/office/drawing/2014/main" id="{C93DAA9A-A75D-5CC8-6BC6-80DC07482D19}"/>
                    </a:ext>
                  </a:extLst>
                </p:cNvPr>
                <p:cNvSpPr/>
                <p:nvPr/>
              </p:nvSpPr>
              <p:spPr>
                <a:xfrm>
                  <a:off x="68580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80" name="Oval 579">
                  <a:extLst>
                    <a:ext uri="{FF2B5EF4-FFF2-40B4-BE49-F238E27FC236}">
                      <a16:creationId xmlns:a16="http://schemas.microsoft.com/office/drawing/2014/main" id="{D985B0CC-C9E5-2BF6-B0D5-49A9AFA43F54}"/>
                    </a:ext>
                  </a:extLst>
                </p:cNvPr>
                <p:cNvSpPr/>
                <p:nvPr/>
              </p:nvSpPr>
              <p:spPr>
                <a:xfrm>
                  <a:off x="73152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81" name="Oval 580">
                  <a:extLst>
                    <a:ext uri="{FF2B5EF4-FFF2-40B4-BE49-F238E27FC236}">
                      <a16:creationId xmlns:a16="http://schemas.microsoft.com/office/drawing/2014/main" id="{AEAD83DD-C69D-747A-ACC2-BDA224F134EB}"/>
                    </a:ext>
                  </a:extLst>
                </p:cNvPr>
                <p:cNvSpPr/>
                <p:nvPr/>
              </p:nvSpPr>
              <p:spPr>
                <a:xfrm>
                  <a:off x="54864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82" name="Oval 581">
                  <a:extLst>
                    <a:ext uri="{FF2B5EF4-FFF2-40B4-BE49-F238E27FC236}">
                      <a16:creationId xmlns:a16="http://schemas.microsoft.com/office/drawing/2014/main" id="{165567D0-6582-E286-79AF-531BADC7B344}"/>
                    </a:ext>
                  </a:extLst>
                </p:cNvPr>
                <p:cNvSpPr/>
                <p:nvPr/>
              </p:nvSpPr>
              <p:spPr>
                <a:xfrm>
                  <a:off x="59436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83" name="Oval 582">
                  <a:extLst>
                    <a:ext uri="{FF2B5EF4-FFF2-40B4-BE49-F238E27FC236}">
                      <a16:creationId xmlns:a16="http://schemas.microsoft.com/office/drawing/2014/main" id="{30D46270-3039-9688-5749-77ED7E9B0FAC}"/>
                    </a:ext>
                  </a:extLst>
                </p:cNvPr>
                <p:cNvSpPr/>
                <p:nvPr/>
              </p:nvSpPr>
              <p:spPr>
                <a:xfrm>
                  <a:off x="64008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84" name="Oval 583">
                  <a:extLst>
                    <a:ext uri="{FF2B5EF4-FFF2-40B4-BE49-F238E27FC236}">
                      <a16:creationId xmlns:a16="http://schemas.microsoft.com/office/drawing/2014/main" id="{A9460270-7EA3-1F01-0E8B-99CA4006FB58}"/>
                    </a:ext>
                  </a:extLst>
                </p:cNvPr>
                <p:cNvSpPr/>
                <p:nvPr/>
              </p:nvSpPr>
              <p:spPr>
                <a:xfrm>
                  <a:off x="68580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85" name="Oval 584">
                  <a:extLst>
                    <a:ext uri="{FF2B5EF4-FFF2-40B4-BE49-F238E27FC236}">
                      <a16:creationId xmlns:a16="http://schemas.microsoft.com/office/drawing/2014/main" id="{FAE4570F-321F-D467-69F5-E2066858EBC5}"/>
                    </a:ext>
                  </a:extLst>
                </p:cNvPr>
                <p:cNvSpPr/>
                <p:nvPr/>
              </p:nvSpPr>
              <p:spPr>
                <a:xfrm>
                  <a:off x="73152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86" name="Oval 585">
                  <a:extLst>
                    <a:ext uri="{FF2B5EF4-FFF2-40B4-BE49-F238E27FC236}">
                      <a16:creationId xmlns:a16="http://schemas.microsoft.com/office/drawing/2014/main" id="{A48AAE33-4E26-7658-3A8D-AF5F79A1997B}"/>
                    </a:ext>
                  </a:extLst>
                </p:cNvPr>
                <p:cNvSpPr/>
                <p:nvPr/>
              </p:nvSpPr>
              <p:spPr>
                <a:xfrm>
                  <a:off x="54864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87" name="Oval 586">
                  <a:extLst>
                    <a:ext uri="{FF2B5EF4-FFF2-40B4-BE49-F238E27FC236}">
                      <a16:creationId xmlns:a16="http://schemas.microsoft.com/office/drawing/2014/main" id="{D405CB85-E63A-6FD4-ECD6-74A4EB817D8A}"/>
                    </a:ext>
                  </a:extLst>
                </p:cNvPr>
                <p:cNvSpPr/>
                <p:nvPr/>
              </p:nvSpPr>
              <p:spPr>
                <a:xfrm>
                  <a:off x="59436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88" name="Oval 587">
                  <a:extLst>
                    <a:ext uri="{FF2B5EF4-FFF2-40B4-BE49-F238E27FC236}">
                      <a16:creationId xmlns:a16="http://schemas.microsoft.com/office/drawing/2014/main" id="{5749C45C-EFC8-1753-0C70-1142F6946DE0}"/>
                    </a:ext>
                  </a:extLst>
                </p:cNvPr>
                <p:cNvSpPr/>
                <p:nvPr/>
              </p:nvSpPr>
              <p:spPr>
                <a:xfrm>
                  <a:off x="64008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89" name="Oval 588">
                  <a:extLst>
                    <a:ext uri="{FF2B5EF4-FFF2-40B4-BE49-F238E27FC236}">
                      <a16:creationId xmlns:a16="http://schemas.microsoft.com/office/drawing/2014/main" id="{B8E055B2-BC6E-14A0-96E2-4A8864F14103}"/>
                    </a:ext>
                  </a:extLst>
                </p:cNvPr>
                <p:cNvSpPr/>
                <p:nvPr/>
              </p:nvSpPr>
              <p:spPr>
                <a:xfrm>
                  <a:off x="68580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90" name="Oval 589">
                  <a:extLst>
                    <a:ext uri="{FF2B5EF4-FFF2-40B4-BE49-F238E27FC236}">
                      <a16:creationId xmlns:a16="http://schemas.microsoft.com/office/drawing/2014/main" id="{540A357B-C204-8D86-60F0-43021FE3975D}"/>
                    </a:ext>
                  </a:extLst>
                </p:cNvPr>
                <p:cNvSpPr/>
                <p:nvPr/>
              </p:nvSpPr>
              <p:spPr>
                <a:xfrm>
                  <a:off x="73152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91" name="Oval 590">
                  <a:extLst>
                    <a:ext uri="{FF2B5EF4-FFF2-40B4-BE49-F238E27FC236}">
                      <a16:creationId xmlns:a16="http://schemas.microsoft.com/office/drawing/2014/main" id="{DE94816C-4E20-4A19-7518-0AA69B3059AD}"/>
                    </a:ext>
                  </a:extLst>
                </p:cNvPr>
                <p:cNvSpPr/>
                <p:nvPr/>
              </p:nvSpPr>
              <p:spPr>
                <a:xfrm>
                  <a:off x="54864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92" name="Oval 591">
                  <a:extLst>
                    <a:ext uri="{FF2B5EF4-FFF2-40B4-BE49-F238E27FC236}">
                      <a16:creationId xmlns:a16="http://schemas.microsoft.com/office/drawing/2014/main" id="{C08815E4-726F-8F84-D0C4-B218BDA2BAB6}"/>
                    </a:ext>
                  </a:extLst>
                </p:cNvPr>
                <p:cNvSpPr/>
                <p:nvPr/>
              </p:nvSpPr>
              <p:spPr>
                <a:xfrm>
                  <a:off x="59436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93" name="Oval 592">
                  <a:extLst>
                    <a:ext uri="{FF2B5EF4-FFF2-40B4-BE49-F238E27FC236}">
                      <a16:creationId xmlns:a16="http://schemas.microsoft.com/office/drawing/2014/main" id="{C9F8D3E5-11CB-59D5-CE60-17726C35F237}"/>
                    </a:ext>
                  </a:extLst>
                </p:cNvPr>
                <p:cNvSpPr/>
                <p:nvPr/>
              </p:nvSpPr>
              <p:spPr>
                <a:xfrm>
                  <a:off x="64008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94" name="Oval 593">
                  <a:extLst>
                    <a:ext uri="{FF2B5EF4-FFF2-40B4-BE49-F238E27FC236}">
                      <a16:creationId xmlns:a16="http://schemas.microsoft.com/office/drawing/2014/main" id="{2C1C095E-E0A6-1D5C-95BF-7B53DBB6B0AD}"/>
                    </a:ext>
                  </a:extLst>
                </p:cNvPr>
                <p:cNvSpPr/>
                <p:nvPr/>
              </p:nvSpPr>
              <p:spPr>
                <a:xfrm>
                  <a:off x="68580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95" name="Oval 594">
                  <a:extLst>
                    <a:ext uri="{FF2B5EF4-FFF2-40B4-BE49-F238E27FC236}">
                      <a16:creationId xmlns:a16="http://schemas.microsoft.com/office/drawing/2014/main" id="{282FD64C-B9D5-C0D6-73A4-E55CB38CC46F}"/>
                    </a:ext>
                  </a:extLst>
                </p:cNvPr>
                <p:cNvSpPr/>
                <p:nvPr/>
              </p:nvSpPr>
              <p:spPr>
                <a:xfrm>
                  <a:off x="73152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grpSp>
          <p:nvGrpSpPr>
            <p:cNvPr id="365" name="Group 364">
              <a:extLst>
                <a:ext uri="{FF2B5EF4-FFF2-40B4-BE49-F238E27FC236}">
                  <a16:creationId xmlns:a16="http://schemas.microsoft.com/office/drawing/2014/main" id="{3B3647E2-550F-5748-043E-0BF61E3EDCD4}"/>
                </a:ext>
              </a:extLst>
            </p:cNvPr>
            <p:cNvGrpSpPr/>
            <p:nvPr/>
          </p:nvGrpSpPr>
          <p:grpSpPr>
            <a:xfrm>
              <a:off x="4859036" y="2404844"/>
              <a:ext cx="1414038" cy="1414038"/>
              <a:chOff x="4876800" y="1600199"/>
              <a:chExt cx="2819401" cy="2819401"/>
            </a:xfrm>
          </p:grpSpPr>
          <p:grpSp>
            <p:nvGrpSpPr>
              <p:cNvPr id="516" name="Group 515">
                <a:extLst>
                  <a:ext uri="{FF2B5EF4-FFF2-40B4-BE49-F238E27FC236}">
                    <a16:creationId xmlns:a16="http://schemas.microsoft.com/office/drawing/2014/main" id="{780F6547-5A3A-0695-08FB-07E28F6DEFFF}"/>
                  </a:ext>
                </a:extLst>
              </p:cNvPr>
              <p:cNvGrpSpPr/>
              <p:nvPr/>
            </p:nvGrpSpPr>
            <p:grpSpPr>
              <a:xfrm>
                <a:off x="5486400" y="3962400"/>
                <a:ext cx="2209800" cy="457200"/>
                <a:chOff x="5486400" y="3962400"/>
                <a:chExt cx="2209800" cy="457200"/>
              </a:xfrm>
            </p:grpSpPr>
            <p:sp>
              <p:nvSpPr>
                <p:cNvPr id="561" name="DRAM">
                  <a:extLst>
                    <a:ext uri="{FF2B5EF4-FFF2-40B4-BE49-F238E27FC236}">
                      <a16:creationId xmlns:a16="http://schemas.microsoft.com/office/drawing/2014/main" id="{271C8385-44AD-4DC7-B18B-285985B64E20}"/>
                    </a:ext>
                  </a:extLst>
                </p:cNvPr>
                <p:cNvSpPr/>
                <p:nvPr/>
              </p:nvSpPr>
              <p:spPr>
                <a:xfrm>
                  <a:off x="54864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62" name="DRAM">
                  <a:extLst>
                    <a:ext uri="{FF2B5EF4-FFF2-40B4-BE49-F238E27FC236}">
                      <a16:creationId xmlns:a16="http://schemas.microsoft.com/office/drawing/2014/main" id="{DFE2C8E8-2ADA-3BDB-2359-1624BB207F26}"/>
                    </a:ext>
                  </a:extLst>
                </p:cNvPr>
                <p:cNvSpPr/>
                <p:nvPr/>
              </p:nvSpPr>
              <p:spPr>
                <a:xfrm>
                  <a:off x="59436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63" name="DRAM">
                  <a:extLst>
                    <a:ext uri="{FF2B5EF4-FFF2-40B4-BE49-F238E27FC236}">
                      <a16:creationId xmlns:a16="http://schemas.microsoft.com/office/drawing/2014/main" id="{FFD4CE9F-5E3E-A722-F044-BED304C13FD8}"/>
                    </a:ext>
                  </a:extLst>
                </p:cNvPr>
                <p:cNvSpPr/>
                <p:nvPr/>
              </p:nvSpPr>
              <p:spPr>
                <a:xfrm>
                  <a:off x="64008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64" name="DRAM">
                  <a:extLst>
                    <a:ext uri="{FF2B5EF4-FFF2-40B4-BE49-F238E27FC236}">
                      <a16:creationId xmlns:a16="http://schemas.microsoft.com/office/drawing/2014/main" id="{0CD7B0A2-CE69-1E14-E05F-CD4E221191BB}"/>
                    </a:ext>
                  </a:extLst>
                </p:cNvPr>
                <p:cNvSpPr/>
                <p:nvPr/>
              </p:nvSpPr>
              <p:spPr>
                <a:xfrm>
                  <a:off x="68580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65" name="DRAM">
                  <a:extLst>
                    <a:ext uri="{FF2B5EF4-FFF2-40B4-BE49-F238E27FC236}">
                      <a16:creationId xmlns:a16="http://schemas.microsoft.com/office/drawing/2014/main" id="{8D3DF780-AF7C-B9E7-6B98-AD3CE274A0FF}"/>
                    </a:ext>
                  </a:extLst>
                </p:cNvPr>
                <p:cNvSpPr/>
                <p:nvPr/>
              </p:nvSpPr>
              <p:spPr>
                <a:xfrm>
                  <a:off x="73152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517" name="Group 516">
                <a:extLst>
                  <a:ext uri="{FF2B5EF4-FFF2-40B4-BE49-F238E27FC236}">
                    <a16:creationId xmlns:a16="http://schemas.microsoft.com/office/drawing/2014/main" id="{05096535-39BE-301C-3DEF-46E524C4AFAA}"/>
                  </a:ext>
                </a:extLst>
              </p:cNvPr>
              <p:cNvGrpSpPr/>
              <p:nvPr/>
            </p:nvGrpSpPr>
            <p:grpSpPr>
              <a:xfrm>
                <a:off x="4876800" y="1600200"/>
                <a:ext cx="457200" cy="2209800"/>
                <a:chOff x="4876800" y="1600200"/>
                <a:chExt cx="457200" cy="2209800"/>
              </a:xfrm>
            </p:grpSpPr>
            <p:sp>
              <p:nvSpPr>
                <p:cNvPr id="556" name="DRAM">
                  <a:extLst>
                    <a:ext uri="{FF2B5EF4-FFF2-40B4-BE49-F238E27FC236}">
                      <a16:creationId xmlns:a16="http://schemas.microsoft.com/office/drawing/2014/main" id="{B338924C-40E8-69D0-E266-9D941C68492F}"/>
                    </a:ext>
                  </a:extLst>
                </p:cNvPr>
                <p:cNvSpPr/>
                <p:nvPr/>
              </p:nvSpPr>
              <p:spPr>
                <a:xfrm rot="5400000">
                  <a:off x="4914900" y="15621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57" name="DRAM">
                  <a:extLst>
                    <a:ext uri="{FF2B5EF4-FFF2-40B4-BE49-F238E27FC236}">
                      <a16:creationId xmlns:a16="http://schemas.microsoft.com/office/drawing/2014/main" id="{C5DD28F6-0A35-D31D-7722-7929432602A2}"/>
                    </a:ext>
                  </a:extLst>
                </p:cNvPr>
                <p:cNvSpPr/>
                <p:nvPr/>
              </p:nvSpPr>
              <p:spPr>
                <a:xfrm rot="5400000">
                  <a:off x="4914900" y="20193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58" name="DRAM">
                  <a:extLst>
                    <a:ext uri="{FF2B5EF4-FFF2-40B4-BE49-F238E27FC236}">
                      <a16:creationId xmlns:a16="http://schemas.microsoft.com/office/drawing/2014/main" id="{CE8B3471-3002-50B2-10FD-CD21D224880E}"/>
                    </a:ext>
                  </a:extLst>
                </p:cNvPr>
                <p:cNvSpPr/>
                <p:nvPr/>
              </p:nvSpPr>
              <p:spPr>
                <a:xfrm rot="5400000">
                  <a:off x="4914900" y="24765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59" name="DRAM">
                  <a:extLst>
                    <a:ext uri="{FF2B5EF4-FFF2-40B4-BE49-F238E27FC236}">
                      <a16:creationId xmlns:a16="http://schemas.microsoft.com/office/drawing/2014/main" id="{5BE04F23-0266-0F96-FB0E-4D13EF7562E4}"/>
                    </a:ext>
                  </a:extLst>
                </p:cNvPr>
                <p:cNvSpPr/>
                <p:nvPr/>
              </p:nvSpPr>
              <p:spPr>
                <a:xfrm rot="5400000">
                  <a:off x="4914900" y="29337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60" name="DRAM">
                  <a:extLst>
                    <a:ext uri="{FF2B5EF4-FFF2-40B4-BE49-F238E27FC236}">
                      <a16:creationId xmlns:a16="http://schemas.microsoft.com/office/drawing/2014/main" id="{0E0C42FF-818B-065F-5C03-3BE2B46CF104}"/>
                    </a:ext>
                  </a:extLst>
                </p:cNvPr>
                <p:cNvSpPr/>
                <p:nvPr/>
              </p:nvSpPr>
              <p:spPr>
                <a:xfrm rot="5400000">
                  <a:off x="4914900" y="33909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518" name="Group 517">
                <a:extLst>
                  <a:ext uri="{FF2B5EF4-FFF2-40B4-BE49-F238E27FC236}">
                    <a16:creationId xmlns:a16="http://schemas.microsoft.com/office/drawing/2014/main" id="{37C5A4EC-5058-7F29-2FA8-C4D8D7D2B17A}"/>
                  </a:ext>
                </a:extLst>
              </p:cNvPr>
              <p:cNvGrpSpPr/>
              <p:nvPr/>
            </p:nvGrpSpPr>
            <p:grpSpPr>
              <a:xfrm>
                <a:off x="5676900" y="1600199"/>
                <a:ext cx="1828800" cy="2362201"/>
                <a:chOff x="5676900" y="1170708"/>
                <a:chExt cx="1828800" cy="2791692"/>
              </a:xfrm>
            </p:grpSpPr>
            <p:cxnSp>
              <p:nvCxnSpPr>
                <p:cNvPr id="551" name="Straight Connector 550">
                  <a:extLst>
                    <a:ext uri="{FF2B5EF4-FFF2-40B4-BE49-F238E27FC236}">
                      <a16:creationId xmlns:a16="http://schemas.microsoft.com/office/drawing/2014/main" id="{C87A271C-1CDE-8AE7-5DD5-608FE5BEB38A}"/>
                    </a:ext>
                  </a:extLst>
                </p:cNvPr>
                <p:cNvCxnSpPr>
                  <a:cxnSpLocks/>
                  <a:stCxn id="521" idx="0"/>
                  <a:endCxn id="561" idx="0"/>
                </p:cNvCxnSpPr>
                <p:nvPr/>
              </p:nvCxnSpPr>
              <p:spPr>
                <a:xfrm>
                  <a:off x="5676900" y="1170708"/>
                  <a:ext cx="0" cy="279169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52" name="Straight Connector 551">
                  <a:extLst>
                    <a:ext uri="{FF2B5EF4-FFF2-40B4-BE49-F238E27FC236}">
                      <a16:creationId xmlns:a16="http://schemas.microsoft.com/office/drawing/2014/main" id="{5ED6DCB1-EC47-0FCB-9F90-F95483A9C853}"/>
                    </a:ext>
                  </a:extLst>
                </p:cNvPr>
                <p:cNvCxnSpPr>
                  <a:cxnSpLocks/>
                  <a:stCxn id="523" idx="0"/>
                  <a:endCxn id="563" idx="0"/>
                </p:cNvCxnSpPr>
                <p:nvPr/>
              </p:nvCxnSpPr>
              <p:spPr>
                <a:xfrm>
                  <a:off x="6591299" y="1170708"/>
                  <a:ext cx="0" cy="279169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53" name="Straight Connector 552">
                  <a:extLst>
                    <a:ext uri="{FF2B5EF4-FFF2-40B4-BE49-F238E27FC236}">
                      <a16:creationId xmlns:a16="http://schemas.microsoft.com/office/drawing/2014/main" id="{7C41FC14-9A87-C727-BDC3-43CCCB6F60C9}"/>
                    </a:ext>
                  </a:extLst>
                </p:cNvPr>
                <p:cNvCxnSpPr>
                  <a:cxnSpLocks/>
                  <a:stCxn id="524" idx="0"/>
                  <a:endCxn id="564" idx="0"/>
                </p:cNvCxnSpPr>
                <p:nvPr/>
              </p:nvCxnSpPr>
              <p:spPr>
                <a:xfrm>
                  <a:off x="7048500" y="1170708"/>
                  <a:ext cx="0" cy="279169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54" name="Straight Connector 553">
                  <a:extLst>
                    <a:ext uri="{FF2B5EF4-FFF2-40B4-BE49-F238E27FC236}">
                      <a16:creationId xmlns:a16="http://schemas.microsoft.com/office/drawing/2014/main" id="{8EAB5ACB-E011-DD6F-F6B6-118DD3D8B832}"/>
                    </a:ext>
                  </a:extLst>
                </p:cNvPr>
                <p:cNvCxnSpPr>
                  <a:cxnSpLocks/>
                  <a:stCxn id="525" idx="0"/>
                  <a:endCxn id="565" idx="0"/>
                </p:cNvCxnSpPr>
                <p:nvPr/>
              </p:nvCxnSpPr>
              <p:spPr>
                <a:xfrm>
                  <a:off x="7505700" y="1170710"/>
                  <a:ext cx="0" cy="2791690"/>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55" name="Straight Connector 554">
                  <a:extLst>
                    <a:ext uri="{FF2B5EF4-FFF2-40B4-BE49-F238E27FC236}">
                      <a16:creationId xmlns:a16="http://schemas.microsoft.com/office/drawing/2014/main" id="{08F0A1F8-A060-C94C-B8A6-8302637EA08C}"/>
                    </a:ext>
                  </a:extLst>
                </p:cNvPr>
                <p:cNvCxnSpPr>
                  <a:cxnSpLocks/>
                  <a:stCxn id="522" idx="0"/>
                  <a:endCxn id="562" idx="0"/>
                </p:cNvCxnSpPr>
                <p:nvPr/>
              </p:nvCxnSpPr>
              <p:spPr>
                <a:xfrm>
                  <a:off x="6134100" y="1170708"/>
                  <a:ext cx="0" cy="279169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519" name="Group 518">
                <a:extLst>
                  <a:ext uri="{FF2B5EF4-FFF2-40B4-BE49-F238E27FC236}">
                    <a16:creationId xmlns:a16="http://schemas.microsoft.com/office/drawing/2014/main" id="{A1C39764-FD97-9E43-3E8D-F7F2ED74A48B}"/>
                  </a:ext>
                </a:extLst>
              </p:cNvPr>
              <p:cNvGrpSpPr/>
              <p:nvPr/>
            </p:nvGrpSpPr>
            <p:grpSpPr>
              <a:xfrm>
                <a:off x="5334000" y="1790700"/>
                <a:ext cx="2362201" cy="1828800"/>
                <a:chOff x="5333998" y="1790700"/>
                <a:chExt cx="2791691" cy="1828800"/>
              </a:xfrm>
            </p:grpSpPr>
            <p:cxnSp>
              <p:nvCxnSpPr>
                <p:cNvPr id="546" name="Straight Connector 545">
                  <a:extLst>
                    <a:ext uri="{FF2B5EF4-FFF2-40B4-BE49-F238E27FC236}">
                      <a16:creationId xmlns:a16="http://schemas.microsoft.com/office/drawing/2014/main" id="{B1DF78F3-B457-334D-623A-5B47208D1BD2}"/>
                    </a:ext>
                  </a:extLst>
                </p:cNvPr>
                <p:cNvCxnSpPr>
                  <a:cxnSpLocks/>
                  <a:stCxn id="525" idx="6"/>
                  <a:endCxn id="556" idx="0"/>
                </p:cNvCxnSpPr>
                <p:nvPr/>
              </p:nvCxnSpPr>
              <p:spPr>
                <a:xfrm flipH="1">
                  <a:off x="5333998" y="1790700"/>
                  <a:ext cx="2791691" cy="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47" name="Straight Connector 546">
                  <a:extLst>
                    <a:ext uri="{FF2B5EF4-FFF2-40B4-BE49-F238E27FC236}">
                      <a16:creationId xmlns:a16="http://schemas.microsoft.com/office/drawing/2014/main" id="{E3E367A0-95B0-F895-6A34-22E53403E9A5}"/>
                    </a:ext>
                  </a:extLst>
                </p:cNvPr>
                <p:cNvCxnSpPr>
                  <a:cxnSpLocks/>
                  <a:stCxn id="530" idx="6"/>
                  <a:endCxn id="557" idx="0"/>
                </p:cNvCxnSpPr>
                <p:nvPr/>
              </p:nvCxnSpPr>
              <p:spPr>
                <a:xfrm flipH="1">
                  <a:off x="5333998" y="2247899"/>
                  <a:ext cx="2791691" cy="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48" name="Straight Connector 547">
                  <a:extLst>
                    <a:ext uri="{FF2B5EF4-FFF2-40B4-BE49-F238E27FC236}">
                      <a16:creationId xmlns:a16="http://schemas.microsoft.com/office/drawing/2014/main" id="{A79A424D-DDB2-7B5A-B3C6-C00951077355}"/>
                    </a:ext>
                  </a:extLst>
                </p:cNvPr>
                <p:cNvCxnSpPr>
                  <a:cxnSpLocks/>
                  <a:stCxn id="535" idx="6"/>
                  <a:endCxn id="558" idx="0"/>
                </p:cNvCxnSpPr>
                <p:nvPr/>
              </p:nvCxnSpPr>
              <p:spPr>
                <a:xfrm flipH="1">
                  <a:off x="5333998" y="2705100"/>
                  <a:ext cx="2791691" cy="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49" name="Straight Connector 548">
                  <a:extLst>
                    <a:ext uri="{FF2B5EF4-FFF2-40B4-BE49-F238E27FC236}">
                      <a16:creationId xmlns:a16="http://schemas.microsoft.com/office/drawing/2014/main" id="{EFE8AAB4-C61B-CBF7-7633-2ED9EB4AD294}"/>
                    </a:ext>
                  </a:extLst>
                </p:cNvPr>
                <p:cNvCxnSpPr>
                  <a:cxnSpLocks/>
                  <a:stCxn id="540" idx="6"/>
                  <a:endCxn id="559" idx="0"/>
                </p:cNvCxnSpPr>
                <p:nvPr/>
              </p:nvCxnSpPr>
              <p:spPr>
                <a:xfrm flipH="1">
                  <a:off x="5333998" y="3162299"/>
                  <a:ext cx="2791691" cy="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50" name="Straight Connector 549">
                  <a:extLst>
                    <a:ext uri="{FF2B5EF4-FFF2-40B4-BE49-F238E27FC236}">
                      <a16:creationId xmlns:a16="http://schemas.microsoft.com/office/drawing/2014/main" id="{86D43FDF-1DD4-9E10-B5C0-A6C563D2040B}"/>
                    </a:ext>
                  </a:extLst>
                </p:cNvPr>
                <p:cNvCxnSpPr>
                  <a:cxnSpLocks/>
                  <a:stCxn id="545" idx="6"/>
                  <a:endCxn id="560" idx="0"/>
                </p:cNvCxnSpPr>
                <p:nvPr/>
              </p:nvCxnSpPr>
              <p:spPr>
                <a:xfrm flipH="1">
                  <a:off x="5333998" y="3619500"/>
                  <a:ext cx="2791691" cy="0"/>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520" name="Group 519">
                <a:extLst>
                  <a:ext uri="{FF2B5EF4-FFF2-40B4-BE49-F238E27FC236}">
                    <a16:creationId xmlns:a16="http://schemas.microsoft.com/office/drawing/2014/main" id="{96E5BC73-7798-6E7B-4D1A-4729B9973F02}"/>
                  </a:ext>
                </a:extLst>
              </p:cNvPr>
              <p:cNvGrpSpPr/>
              <p:nvPr/>
            </p:nvGrpSpPr>
            <p:grpSpPr>
              <a:xfrm>
                <a:off x="5486400" y="1600200"/>
                <a:ext cx="2209800" cy="2209800"/>
                <a:chOff x="5486400" y="1600200"/>
                <a:chExt cx="2209800" cy="2209800"/>
              </a:xfrm>
            </p:grpSpPr>
            <p:sp>
              <p:nvSpPr>
                <p:cNvPr id="521" name="Oval 520">
                  <a:extLst>
                    <a:ext uri="{FF2B5EF4-FFF2-40B4-BE49-F238E27FC236}">
                      <a16:creationId xmlns:a16="http://schemas.microsoft.com/office/drawing/2014/main" id="{3AED7B8C-94D2-9111-8C05-8FEB2641AFC8}"/>
                    </a:ext>
                  </a:extLst>
                </p:cNvPr>
                <p:cNvSpPr/>
                <p:nvPr/>
              </p:nvSpPr>
              <p:spPr>
                <a:xfrm>
                  <a:off x="54864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22" name="Oval 521">
                  <a:extLst>
                    <a:ext uri="{FF2B5EF4-FFF2-40B4-BE49-F238E27FC236}">
                      <a16:creationId xmlns:a16="http://schemas.microsoft.com/office/drawing/2014/main" id="{1F9D7524-434C-E50C-62AC-9D647FAAA951}"/>
                    </a:ext>
                  </a:extLst>
                </p:cNvPr>
                <p:cNvSpPr/>
                <p:nvPr/>
              </p:nvSpPr>
              <p:spPr>
                <a:xfrm>
                  <a:off x="59436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23" name="Oval 522">
                  <a:extLst>
                    <a:ext uri="{FF2B5EF4-FFF2-40B4-BE49-F238E27FC236}">
                      <a16:creationId xmlns:a16="http://schemas.microsoft.com/office/drawing/2014/main" id="{C7EFB450-C667-8358-0977-E606FE5AEA12}"/>
                    </a:ext>
                  </a:extLst>
                </p:cNvPr>
                <p:cNvSpPr/>
                <p:nvPr/>
              </p:nvSpPr>
              <p:spPr>
                <a:xfrm>
                  <a:off x="64008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24" name="Oval 523">
                  <a:extLst>
                    <a:ext uri="{FF2B5EF4-FFF2-40B4-BE49-F238E27FC236}">
                      <a16:creationId xmlns:a16="http://schemas.microsoft.com/office/drawing/2014/main" id="{BE03D58E-7D5E-DD90-F7BF-E0F82D6103E7}"/>
                    </a:ext>
                  </a:extLst>
                </p:cNvPr>
                <p:cNvSpPr/>
                <p:nvPr/>
              </p:nvSpPr>
              <p:spPr>
                <a:xfrm>
                  <a:off x="68580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25" name="Oval 524">
                  <a:extLst>
                    <a:ext uri="{FF2B5EF4-FFF2-40B4-BE49-F238E27FC236}">
                      <a16:creationId xmlns:a16="http://schemas.microsoft.com/office/drawing/2014/main" id="{82A3BF68-03A3-5E84-0EB5-80CB27724B21}"/>
                    </a:ext>
                  </a:extLst>
                </p:cNvPr>
                <p:cNvSpPr/>
                <p:nvPr/>
              </p:nvSpPr>
              <p:spPr>
                <a:xfrm>
                  <a:off x="73152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26" name="Oval 525">
                  <a:extLst>
                    <a:ext uri="{FF2B5EF4-FFF2-40B4-BE49-F238E27FC236}">
                      <a16:creationId xmlns:a16="http://schemas.microsoft.com/office/drawing/2014/main" id="{BA727029-EC8C-BF8F-E066-115AF31FA88B}"/>
                    </a:ext>
                  </a:extLst>
                </p:cNvPr>
                <p:cNvSpPr/>
                <p:nvPr/>
              </p:nvSpPr>
              <p:spPr>
                <a:xfrm>
                  <a:off x="54864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27" name="Oval 526">
                  <a:extLst>
                    <a:ext uri="{FF2B5EF4-FFF2-40B4-BE49-F238E27FC236}">
                      <a16:creationId xmlns:a16="http://schemas.microsoft.com/office/drawing/2014/main" id="{5A74A426-8A7D-E01A-364A-EDA80401ECDB}"/>
                    </a:ext>
                  </a:extLst>
                </p:cNvPr>
                <p:cNvSpPr/>
                <p:nvPr/>
              </p:nvSpPr>
              <p:spPr>
                <a:xfrm>
                  <a:off x="59436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28" name="Oval 527">
                  <a:extLst>
                    <a:ext uri="{FF2B5EF4-FFF2-40B4-BE49-F238E27FC236}">
                      <a16:creationId xmlns:a16="http://schemas.microsoft.com/office/drawing/2014/main" id="{A1E52D12-2349-DD93-5D61-1362FE488792}"/>
                    </a:ext>
                  </a:extLst>
                </p:cNvPr>
                <p:cNvSpPr/>
                <p:nvPr/>
              </p:nvSpPr>
              <p:spPr>
                <a:xfrm>
                  <a:off x="64008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29" name="Oval 528">
                  <a:extLst>
                    <a:ext uri="{FF2B5EF4-FFF2-40B4-BE49-F238E27FC236}">
                      <a16:creationId xmlns:a16="http://schemas.microsoft.com/office/drawing/2014/main" id="{00E7D288-A8BB-EFBC-AF51-0B3D7632DD36}"/>
                    </a:ext>
                  </a:extLst>
                </p:cNvPr>
                <p:cNvSpPr/>
                <p:nvPr/>
              </p:nvSpPr>
              <p:spPr>
                <a:xfrm>
                  <a:off x="68580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30" name="Oval 529">
                  <a:extLst>
                    <a:ext uri="{FF2B5EF4-FFF2-40B4-BE49-F238E27FC236}">
                      <a16:creationId xmlns:a16="http://schemas.microsoft.com/office/drawing/2014/main" id="{EA2EABDB-EA4B-7D16-6B03-F3C59E594BF6}"/>
                    </a:ext>
                  </a:extLst>
                </p:cNvPr>
                <p:cNvSpPr/>
                <p:nvPr/>
              </p:nvSpPr>
              <p:spPr>
                <a:xfrm>
                  <a:off x="73152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31" name="Oval 530">
                  <a:extLst>
                    <a:ext uri="{FF2B5EF4-FFF2-40B4-BE49-F238E27FC236}">
                      <a16:creationId xmlns:a16="http://schemas.microsoft.com/office/drawing/2014/main" id="{9EA27EC1-1F9A-0D30-C1D7-7F5E332F1D16}"/>
                    </a:ext>
                  </a:extLst>
                </p:cNvPr>
                <p:cNvSpPr/>
                <p:nvPr/>
              </p:nvSpPr>
              <p:spPr>
                <a:xfrm>
                  <a:off x="54864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32" name="Oval 531">
                  <a:extLst>
                    <a:ext uri="{FF2B5EF4-FFF2-40B4-BE49-F238E27FC236}">
                      <a16:creationId xmlns:a16="http://schemas.microsoft.com/office/drawing/2014/main" id="{E7EDE52E-0521-A233-704F-B8ED546F557A}"/>
                    </a:ext>
                  </a:extLst>
                </p:cNvPr>
                <p:cNvSpPr/>
                <p:nvPr/>
              </p:nvSpPr>
              <p:spPr>
                <a:xfrm>
                  <a:off x="59436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33" name="Oval 532">
                  <a:extLst>
                    <a:ext uri="{FF2B5EF4-FFF2-40B4-BE49-F238E27FC236}">
                      <a16:creationId xmlns:a16="http://schemas.microsoft.com/office/drawing/2014/main" id="{7CCEA47F-82E6-F933-DF45-6945502FF9CB}"/>
                    </a:ext>
                  </a:extLst>
                </p:cNvPr>
                <p:cNvSpPr/>
                <p:nvPr/>
              </p:nvSpPr>
              <p:spPr>
                <a:xfrm>
                  <a:off x="64008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34" name="Oval 533">
                  <a:extLst>
                    <a:ext uri="{FF2B5EF4-FFF2-40B4-BE49-F238E27FC236}">
                      <a16:creationId xmlns:a16="http://schemas.microsoft.com/office/drawing/2014/main" id="{89E061DD-5E89-AA16-1A7A-CB6A83C0EB96}"/>
                    </a:ext>
                  </a:extLst>
                </p:cNvPr>
                <p:cNvSpPr/>
                <p:nvPr/>
              </p:nvSpPr>
              <p:spPr>
                <a:xfrm>
                  <a:off x="68580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35" name="Oval 534">
                  <a:extLst>
                    <a:ext uri="{FF2B5EF4-FFF2-40B4-BE49-F238E27FC236}">
                      <a16:creationId xmlns:a16="http://schemas.microsoft.com/office/drawing/2014/main" id="{0E6A2A08-8F1C-49E7-B52D-3A154A2B89AF}"/>
                    </a:ext>
                  </a:extLst>
                </p:cNvPr>
                <p:cNvSpPr/>
                <p:nvPr/>
              </p:nvSpPr>
              <p:spPr>
                <a:xfrm>
                  <a:off x="73152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36" name="Oval 535">
                  <a:extLst>
                    <a:ext uri="{FF2B5EF4-FFF2-40B4-BE49-F238E27FC236}">
                      <a16:creationId xmlns:a16="http://schemas.microsoft.com/office/drawing/2014/main" id="{4C5D382B-527A-4775-C4B5-4850A0DE8A92}"/>
                    </a:ext>
                  </a:extLst>
                </p:cNvPr>
                <p:cNvSpPr/>
                <p:nvPr/>
              </p:nvSpPr>
              <p:spPr>
                <a:xfrm>
                  <a:off x="54864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37" name="Oval 536">
                  <a:extLst>
                    <a:ext uri="{FF2B5EF4-FFF2-40B4-BE49-F238E27FC236}">
                      <a16:creationId xmlns:a16="http://schemas.microsoft.com/office/drawing/2014/main" id="{0D11F453-8375-BA87-CE3B-51ACBC7173E6}"/>
                    </a:ext>
                  </a:extLst>
                </p:cNvPr>
                <p:cNvSpPr/>
                <p:nvPr/>
              </p:nvSpPr>
              <p:spPr>
                <a:xfrm>
                  <a:off x="59436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38" name="Oval 537">
                  <a:extLst>
                    <a:ext uri="{FF2B5EF4-FFF2-40B4-BE49-F238E27FC236}">
                      <a16:creationId xmlns:a16="http://schemas.microsoft.com/office/drawing/2014/main" id="{353A8031-D8F3-3058-6BDD-0F667C6C61DC}"/>
                    </a:ext>
                  </a:extLst>
                </p:cNvPr>
                <p:cNvSpPr/>
                <p:nvPr/>
              </p:nvSpPr>
              <p:spPr>
                <a:xfrm>
                  <a:off x="64008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39" name="Oval 538">
                  <a:extLst>
                    <a:ext uri="{FF2B5EF4-FFF2-40B4-BE49-F238E27FC236}">
                      <a16:creationId xmlns:a16="http://schemas.microsoft.com/office/drawing/2014/main" id="{17D82B9C-E791-6442-C8E5-A77E9FE5B6A0}"/>
                    </a:ext>
                  </a:extLst>
                </p:cNvPr>
                <p:cNvSpPr/>
                <p:nvPr/>
              </p:nvSpPr>
              <p:spPr>
                <a:xfrm>
                  <a:off x="68580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40" name="Oval 539">
                  <a:extLst>
                    <a:ext uri="{FF2B5EF4-FFF2-40B4-BE49-F238E27FC236}">
                      <a16:creationId xmlns:a16="http://schemas.microsoft.com/office/drawing/2014/main" id="{4174A01B-C93A-8087-CB56-EACD42ECE658}"/>
                    </a:ext>
                  </a:extLst>
                </p:cNvPr>
                <p:cNvSpPr/>
                <p:nvPr/>
              </p:nvSpPr>
              <p:spPr>
                <a:xfrm>
                  <a:off x="73152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41" name="Oval 540">
                  <a:extLst>
                    <a:ext uri="{FF2B5EF4-FFF2-40B4-BE49-F238E27FC236}">
                      <a16:creationId xmlns:a16="http://schemas.microsoft.com/office/drawing/2014/main" id="{CF5187BB-A80C-8086-D2B1-57CD6EE8654D}"/>
                    </a:ext>
                  </a:extLst>
                </p:cNvPr>
                <p:cNvSpPr/>
                <p:nvPr/>
              </p:nvSpPr>
              <p:spPr>
                <a:xfrm>
                  <a:off x="54864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42" name="Oval 541">
                  <a:extLst>
                    <a:ext uri="{FF2B5EF4-FFF2-40B4-BE49-F238E27FC236}">
                      <a16:creationId xmlns:a16="http://schemas.microsoft.com/office/drawing/2014/main" id="{788D6C52-06A8-A31C-22CC-5DAE05C4787F}"/>
                    </a:ext>
                  </a:extLst>
                </p:cNvPr>
                <p:cNvSpPr/>
                <p:nvPr/>
              </p:nvSpPr>
              <p:spPr>
                <a:xfrm>
                  <a:off x="59436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43" name="Oval 542">
                  <a:extLst>
                    <a:ext uri="{FF2B5EF4-FFF2-40B4-BE49-F238E27FC236}">
                      <a16:creationId xmlns:a16="http://schemas.microsoft.com/office/drawing/2014/main" id="{28C668DD-AC40-9F6E-200D-0F9DABD9731E}"/>
                    </a:ext>
                  </a:extLst>
                </p:cNvPr>
                <p:cNvSpPr/>
                <p:nvPr/>
              </p:nvSpPr>
              <p:spPr>
                <a:xfrm>
                  <a:off x="64008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44" name="Oval 543">
                  <a:extLst>
                    <a:ext uri="{FF2B5EF4-FFF2-40B4-BE49-F238E27FC236}">
                      <a16:creationId xmlns:a16="http://schemas.microsoft.com/office/drawing/2014/main" id="{8AFEE177-EBFD-3F7C-479F-66223892455D}"/>
                    </a:ext>
                  </a:extLst>
                </p:cNvPr>
                <p:cNvSpPr/>
                <p:nvPr/>
              </p:nvSpPr>
              <p:spPr>
                <a:xfrm>
                  <a:off x="68580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45" name="Oval 544">
                  <a:extLst>
                    <a:ext uri="{FF2B5EF4-FFF2-40B4-BE49-F238E27FC236}">
                      <a16:creationId xmlns:a16="http://schemas.microsoft.com/office/drawing/2014/main" id="{4314E17D-2C7A-AE68-B94A-36932F66EBB9}"/>
                    </a:ext>
                  </a:extLst>
                </p:cNvPr>
                <p:cNvSpPr/>
                <p:nvPr/>
              </p:nvSpPr>
              <p:spPr>
                <a:xfrm>
                  <a:off x="73152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grpSp>
          <p:nvGrpSpPr>
            <p:cNvPr id="366" name="Group 365">
              <a:extLst>
                <a:ext uri="{FF2B5EF4-FFF2-40B4-BE49-F238E27FC236}">
                  <a16:creationId xmlns:a16="http://schemas.microsoft.com/office/drawing/2014/main" id="{D6A6A46C-C499-0D92-AE7D-4EFC1422EC91}"/>
                </a:ext>
              </a:extLst>
            </p:cNvPr>
            <p:cNvGrpSpPr/>
            <p:nvPr/>
          </p:nvGrpSpPr>
          <p:grpSpPr>
            <a:xfrm>
              <a:off x="6416564" y="2404844"/>
              <a:ext cx="1414038" cy="1414038"/>
              <a:chOff x="4876800" y="1600199"/>
              <a:chExt cx="2819401" cy="2819401"/>
            </a:xfrm>
          </p:grpSpPr>
          <p:grpSp>
            <p:nvGrpSpPr>
              <p:cNvPr id="466" name="Group 465">
                <a:extLst>
                  <a:ext uri="{FF2B5EF4-FFF2-40B4-BE49-F238E27FC236}">
                    <a16:creationId xmlns:a16="http://schemas.microsoft.com/office/drawing/2014/main" id="{A3F21961-FF84-3E35-096B-B26D97E2A298}"/>
                  </a:ext>
                </a:extLst>
              </p:cNvPr>
              <p:cNvGrpSpPr/>
              <p:nvPr/>
            </p:nvGrpSpPr>
            <p:grpSpPr>
              <a:xfrm>
                <a:off x="5486400" y="3962400"/>
                <a:ext cx="2209800" cy="457200"/>
                <a:chOff x="5486400" y="3962400"/>
                <a:chExt cx="2209800" cy="457200"/>
              </a:xfrm>
            </p:grpSpPr>
            <p:sp>
              <p:nvSpPr>
                <p:cNvPr id="511" name="DRAM">
                  <a:extLst>
                    <a:ext uri="{FF2B5EF4-FFF2-40B4-BE49-F238E27FC236}">
                      <a16:creationId xmlns:a16="http://schemas.microsoft.com/office/drawing/2014/main" id="{4A182048-133D-D4DB-5958-D4A810B2680B}"/>
                    </a:ext>
                  </a:extLst>
                </p:cNvPr>
                <p:cNvSpPr/>
                <p:nvPr/>
              </p:nvSpPr>
              <p:spPr>
                <a:xfrm>
                  <a:off x="54864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12" name="DRAM">
                  <a:extLst>
                    <a:ext uri="{FF2B5EF4-FFF2-40B4-BE49-F238E27FC236}">
                      <a16:creationId xmlns:a16="http://schemas.microsoft.com/office/drawing/2014/main" id="{7D55E960-ECBE-366F-AA05-E68B047689AE}"/>
                    </a:ext>
                  </a:extLst>
                </p:cNvPr>
                <p:cNvSpPr/>
                <p:nvPr/>
              </p:nvSpPr>
              <p:spPr>
                <a:xfrm>
                  <a:off x="59436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13" name="DRAM">
                  <a:extLst>
                    <a:ext uri="{FF2B5EF4-FFF2-40B4-BE49-F238E27FC236}">
                      <a16:creationId xmlns:a16="http://schemas.microsoft.com/office/drawing/2014/main" id="{2AF5787A-826B-0B85-7801-4DCA760CC81D}"/>
                    </a:ext>
                  </a:extLst>
                </p:cNvPr>
                <p:cNvSpPr/>
                <p:nvPr/>
              </p:nvSpPr>
              <p:spPr>
                <a:xfrm>
                  <a:off x="64008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14" name="DRAM">
                  <a:extLst>
                    <a:ext uri="{FF2B5EF4-FFF2-40B4-BE49-F238E27FC236}">
                      <a16:creationId xmlns:a16="http://schemas.microsoft.com/office/drawing/2014/main" id="{4D789D0D-6DF7-D279-9BE5-59CB791573EB}"/>
                    </a:ext>
                  </a:extLst>
                </p:cNvPr>
                <p:cNvSpPr/>
                <p:nvPr/>
              </p:nvSpPr>
              <p:spPr>
                <a:xfrm>
                  <a:off x="68580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15" name="DRAM">
                  <a:extLst>
                    <a:ext uri="{FF2B5EF4-FFF2-40B4-BE49-F238E27FC236}">
                      <a16:creationId xmlns:a16="http://schemas.microsoft.com/office/drawing/2014/main" id="{AEB0B3AB-FD9A-E13F-1384-AEE08D7004C5}"/>
                    </a:ext>
                  </a:extLst>
                </p:cNvPr>
                <p:cNvSpPr/>
                <p:nvPr/>
              </p:nvSpPr>
              <p:spPr>
                <a:xfrm>
                  <a:off x="73152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467" name="Group 466">
                <a:extLst>
                  <a:ext uri="{FF2B5EF4-FFF2-40B4-BE49-F238E27FC236}">
                    <a16:creationId xmlns:a16="http://schemas.microsoft.com/office/drawing/2014/main" id="{692683A6-9ABA-5659-BBF6-4539E8D21A76}"/>
                  </a:ext>
                </a:extLst>
              </p:cNvPr>
              <p:cNvGrpSpPr/>
              <p:nvPr/>
            </p:nvGrpSpPr>
            <p:grpSpPr>
              <a:xfrm>
                <a:off x="4876800" y="1600200"/>
                <a:ext cx="457200" cy="2209800"/>
                <a:chOff x="4876800" y="1600200"/>
                <a:chExt cx="457200" cy="2209800"/>
              </a:xfrm>
            </p:grpSpPr>
            <p:sp>
              <p:nvSpPr>
                <p:cNvPr id="506" name="DRAM">
                  <a:extLst>
                    <a:ext uri="{FF2B5EF4-FFF2-40B4-BE49-F238E27FC236}">
                      <a16:creationId xmlns:a16="http://schemas.microsoft.com/office/drawing/2014/main" id="{DA79647B-70B7-3580-9A08-97DF93C27558}"/>
                    </a:ext>
                  </a:extLst>
                </p:cNvPr>
                <p:cNvSpPr/>
                <p:nvPr/>
              </p:nvSpPr>
              <p:spPr>
                <a:xfrm rot="5400000">
                  <a:off x="4914900" y="15621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07" name="DRAM">
                  <a:extLst>
                    <a:ext uri="{FF2B5EF4-FFF2-40B4-BE49-F238E27FC236}">
                      <a16:creationId xmlns:a16="http://schemas.microsoft.com/office/drawing/2014/main" id="{BFE81419-E540-3E25-E513-0384BA683EE3}"/>
                    </a:ext>
                  </a:extLst>
                </p:cNvPr>
                <p:cNvSpPr/>
                <p:nvPr/>
              </p:nvSpPr>
              <p:spPr>
                <a:xfrm rot="5400000">
                  <a:off x="4914900" y="20193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08" name="DRAM">
                  <a:extLst>
                    <a:ext uri="{FF2B5EF4-FFF2-40B4-BE49-F238E27FC236}">
                      <a16:creationId xmlns:a16="http://schemas.microsoft.com/office/drawing/2014/main" id="{C3E469E5-32AD-3A54-FF80-4A76D76A2AAE}"/>
                    </a:ext>
                  </a:extLst>
                </p:cNvPr>
                <p:cNvSpPr/>
                <p:nvPr/>
              </p:nvSpPr>
              <p:spPr>
                <a:xfrm rot="5400000">
                  <a:off x="4914900" y="24765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09" name="DRAM">
                  <a:extLst>
                    <a:ext uri="{FF2B5EF4-FFF2-40B4-BE49-F238E27FC236}">
                      <a16:creationId xmlns:a16="http://schemas.microsoft.com/office/drawing/2014/main" id="{DBD5CCA2-4990-8D36-7CF4-FAA86982F19B}"/>
                    </a:ext>
                  </a:extLst>
                </p:cNvPr>
                <p:cNvSpPr/>
                <p:nvPr/>
              </p:nvSpPr>
              <p:spPr>
                <a:xfrm rot="5400000">
                  <a:off x="4914900" y="29337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10" name="DRAM">
                  <a:extLst>
                    <a:ext uri="{FF2B5EF4-FFF2-40B4-BE49-F238E27FC236}">
                      <a16:creationId xmlns:a16="http://schemas.microsoft.com/office/drawing/2014/main" id="{EA4AC95C-20F6-0D27-1C81-4BC3E9A01BD1}"/>
                    </a:ext>
                  </a:extLst>
                </p:cNvPr>
                <p:cNvSpPr/>
                <p:nvPr/>
              </p:nvSpPr>
              <p:spPr>
                <a:xfrm rot="5400000">
                  <a:off x="4914900" y="33909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468" name="Group 467">
                <a:extLst>
                  <a:ext uri="{FF2B5EF4-FFF2-40B4-BE49-F238E27FC236}">
                    <a16:creationId xmlns:a16="http://schemas.microsoft.com/office/drawing/2014/main" id="{1DB44D14-29AC-7049-0FDC-3AD7EF407AB5}"/>
                  </a:ext>
                </a:extLst>
              </p:cNvPr>
              <p:cNvGrpSpPr/>
              <p:nvPr/>
            </p:nvGrpSpPr>
            <p:grpSpPr>
              <a:xfrm>
                <a:off x="5676900" y="1600199"/>
                <a:ext cx="1828800" cy="2362201"/>
                <a:chOff x="5676900" y="1170708"/>
                <a:chExt cx="1828800" cy="2791692"/>
              </a:xfrm>
            </p:grpSpPr>
            <p:cxnSp>
              <p:nvCxnSpPr>
                <p:cNvPr id="501" name="Straight Connector 500">
                  <a:extLst>
                    <a:ext uri="{FF2B5EF4-FFF2-40B4-BE49-F238E27FC236}">
                      <a16:creationId xmlns:a16="http://schemas.microsoft.com/office/drawing/2014/main" id="{0B525A43-9DD9-03DA-53AA-A91850041652}"/>
                    </a:ext>
                  </a:extLst>
                </p:cNvPr>
                <p:cNvCxnSpPr>
                  <a:cxnSpLocks/>
                  <a:stCxn id="471" idx="0"/>
                  <a:endCxn id="511" idx="0"/>
                </p:cNvCxnSpPr>
                <p:nvPr/>
              </p:nvCxnSpPr>
              <p:spPr>
                <a:xfrm>
                  <a:off x="5676900" y="1170708"/>
                  <a:ext cx="0" cy="279169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02" name="Straight Connector 501">
                  <a:extLst>
                    <a:ext uri="{FF2B5EF4-FFF2-40B4-BE49-F238E27FC236}">
                      <a16:creationId xmlns:a16="http://schemas.microsoft.com/office/drawing/2014/main" id="{79AAFA24-D11C-52EC-8F3F-274C76FBEBE7}"/>
                    </a:ext>
                  </a:extLst>
                </p:cNvPr>
                <p:cNvCxnSpPr>
                  <a:cxnSpLocks/>
                  <a:stCxn id="473" idx="0"/>
                  <a:endCxn id="513" idx="0"/>
                </p:cNvCxnSpPr>
                <p:nvPr/>
              </p:nvCxnSpPr>
              <p:spPr>
                <a:xfrm>
                  <a:off x="6591299" y="1170708"/>
                  <a:ext cx="0" cy="279169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03" name="Straight Connector 502">
                  <a:extLst>
                    <a:ext uri="{FF2B5EF4-FFF2-40B4-BE49-F238E27FC236}">
                      <a16:creationId xmlns:a16="http://schemas.microsoft.com/office/drawing/2014/main" id="{DC1A9FCD-8426-8807-F775-F1270C6A1266}"/>
                    </a:ext>
                  </a:extLst>
                </p:cNvPr>
                <p:cNvCxnSpPr>
                  <a:cxnSpLocks/>
                  <a:stCxn id="474" idx="0"/>
                  <a:endCxn id="514" idx="0"/>
                </p:cNvCxnSpPr>
                <p:nvPr/>
              </p:nvCxnSpPr>
              <p:spPr>
                <a:xfrm>
                  <a:off x="7048500" y="1170708"/>
                  <a:ext cx="0" cy="279169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04" name="Straight Connector 503">
                  <a:extLst>
                    <a:ext uri="{FF2B5EF4-FFF2-40B4-BE49-F238E27FC236}">
                      <a16:creationId xmlns:a16="http://schemas.microsoft.com/office/drawing/2014/main" id="{A4AC6017-DB7C-F948-177B-0ED6F8FA744B}"/>
                    </a:ext>
                  </a:extLst>
                </p:cNvPr>
                <p:cNvCxnSpPr>
                  <a:cxnSpLocks/>
                  <a:stCxn id="475" idx="0"/>
                  <a:endCxn id="515" idx="0"/>
                </p:cNvCxnSpPr>
                <p:nvPr/>
              </p:nvCxnSpPr>
              <p:spPr>
                <a:xfrm>
                  <a:off x="7505700" y="1170710"/>
                  <a:ext cx="0" cy="2791690"/>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05" name="Straight Connector 504">
                  <a:extLst>
                    <a:ext uri="{FF2B5EF4-FFF2-40B4-BE49-F238E27FC236}">
                      <a16:creationId xmlns:a16="http://schemas.microsoft.com/office/drawing/2014/main" id="{32C4F533-9A9B-1191-C5E5-DCFDE0C16C94}"/>
                    </a:ext>
                  </a:extLst>
                </p:cNvPr>
                <p:cNvCxnSpPr>
                  <a:cxnSpLocks/>
                  <a:stCxn id="472" idx="0"/>
                  <a:endCxn id="512" idx="0"/>
                </p:cNvCxnSpPr>
                <p:nvPr/>
              </p:nvCxnSpPr>
              <p:spPr>
                <a:xfrm>
                  <a:off x="6134100" y="1170708"/>
                  <a:ext cx="0" cy="279169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469" name="Group 468">
                <a:extLst>
                  <a:ext uri="{FF2B5EF4-FFF2-40B4-BE49-F238E27FC236}">
                    <a16:creationId xmlns:a16="http://schemas.microsoft.com/office/drawing/2014/main" id="{90BC5957-76F5-D317-5996-9DF67D82A4A4}"/>
                  </a:ext>
                </a:extLst>
              </p:cNvPr>
              <p:cNvGrpSpPr/>
              <p:nvPr/>
            </p:nvGrpSpPr>
            <p:grpSpPr>
              <a:xfrm>
                <a:off x="5334000" y="1790700"/>
                <a:ext cx="2362201" cy="1828800"/>
                <a:chOff x="5333998" y="1790700"/>
                <a:chExt cx="2791691" cy="1828800"/>
              </a:xfrm>
            </p:grpSpPr>
            <p:cxnSp>
              <p:nvCxnSpPr>
                <p:cNvPr id="496" name="Straight Connector 495">
                  <a:extLst>
                    <a:ext uri="{FF2B5EF4-FFF2-40B4-BE49-F238E27FC236}">
                      <a16:creationId xmlns:a16="http://schemas.microsoft.com/office/drawing/2014/main" id="{ACDDBB34-09CA-EAF3-11CC-CC4ABDDCCAAA}"/>
                    </a:ext>
                  </a:extLst>
                </p:cNvPr>
                <p:cNvCxnSpPr>
                  <a:cxnSpLocks/>
                  <a:stCxn id="475" idx="6"/>
                  <a:endCxn id="506" idx="0"/>
                </p:cNvCxnSpPr>
                <p:nvPr/>
              </p:nvCxnSpPr>
              <p:spPr>
                <a:xfrm flipH="1">
                  <a:off x="5333998" y="1790700"/>
                  <a:ext cx="2791691" cy="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497" name="Straight Connector 496">
                  <a:extLst>
                    <a:ext uri="{FF2B5EF4-FFF2-40B4-BE49-F238E27FC236}">
                      <a16:creationId xmlns:a16="http://schemas.microsoft.com/office/drawing/2014/main" id="{E289FF1F-40BC-0783-68B1-18B5A4ED49E9}"/>
                    </a:ext>
                  </a:extLst>
                </p:cNvPr>
                <p:cNvCxnSpPr>
                  <a:cxnSpLocks/>
                  <a:stCxn id="480" idx="6"/>
                  <a:endCxn id="507" idx="0"/>
                </p:cNvCxnSpPr>
                <p:nvPr/>
              </p:nvCxnSpPr>
              <p:spPr>
                <a:xfrm flipH="1">
                  <a:off x="5333998" y="2247899"/>
                  <a:ext cx="2791691" cy="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498" name="Straight Connector 497">
                  <a:extLst>
                    <a:ext uri="{FF2B5EF4-FFF2-40B4-BE49-F238E27FC236}">
                      <a16:creationId xmlns:a16="http://schemas.microsoft.com/office/drawing/2014/main" id="{75EF4F87-DCC3-A8A0-5031-280C8672F04D}"/>
                    </a:ext>
                  </a:extLst>
                </p:cNvPr>
                <p:cNvCxnSpPr>
                  <a:cxnSpLocks/>
                  <a:stCxn id="485" idx="6"/>
                  <a:endCxn id="508" idx="0"/>
                </p:cNvCxnSpPr>
                <p:nvPr/>
              </p:nvCxnSpPr>
              <p:spPr>
                <a:xfrm flipH="1">
                  <a:off x="5333998" y="2705100"/>
                  <a:ext cx="2791691" cy="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499" name="Straight Connector 498">
                  <a:extLst>
                    <a:ext uri="{FF2B5EF4-FFF2-40B4-BE49-F238E27FC236}">
                      <a16:creationId xmlns:a16="http://schemas.microsoft.com/office/drawing/2014/main" id="{61673A8E-8F96-20EE-9C92-5E4D977C70CB}"/>
                    </a:ext>
                  </a:extLst>
                </p:cNvPr>
                <p:cNvCxnSpPr>
                  <a:cxnSpLocks/>
                  <a:stCxn id="490" idx="6"/>
                  <a:endCxn id="509" idx="0"/>
                </p:cNvCxnSpPr>
                <p:nvPr/>
              </p:nvCxnSpPr>
              <p:spPr>
                <a:xfrm flipH="1">
                  <a:off x="5333998" y="3162299"/>
                  <a:ext cx="2791691" cy="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00" name="Straight Connector 499">
                  <a:extLst>
                    <a:ext uri="{FF2B5EF4-FFF2-40B4-BE49-F238E27FC236}">
                      <a16:creationId xmlns:a16="http://schemas.microsoft.com/office/drawing/2014/main" id="{B2D1D11D-5CD0-DC35-19CD-225BFBD34ADD}"/>
                    </a:ext>
                  </a:extLst>
                </p:cNvPr>
                <p:cNvCxnSpPr>
                  <a:cxnSpLocks/>
                  <a:stCxn id="495" idx="6"/>
                  <a:endCxn id="510" idx="0"/>
                </p:cNvCxnSpPr>
                <p:nvPr/>
              </p:nvCxnSpPr>
              <p:spPr>
                <a:xfrm flipH="1">
                  <a:off x="5333998" y="3619500"/>
                  <a:ext cx="2791691" cy="0"/>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470" name="Group 469">
                <a:extLst>
                  <a:ext uri="{FF2B5EF4-FFF2-40B4-BE49-F238E27FC236}">
                    <a16:creationId xmlns:a16="http://schemas.microsoft.com/office/drawing/2014/main" id="{8034BF98-0FEF-E4A8-6B3E-00593E211FF6}"/>
                  </a:ext>
                </a:extLst>
              </p:cNvPr>
              <p:cNvGrpSpPr/>
              <p:nvPr/>
            </p:nvGrpSpPr>
            <p:grpSpPr>
              <a:xfrm>
                <a:off x="5486400" y="1600200"/>
                <a:ext cx="2209800" cy="2209800"/>
                <a:chOff x="5486400" y="1600200"/>
                <a:chExt cx="2209800" cy="2209800"/>
              </a:xfrm>
            </p:grpSpPr>
            <p:sp>
              <p:nvSpPr>
                <p:cNvPr id="471" name="Oval 470">
                  <a:extLst>
                    <a:ext uri="{FF2B5EF4-FFF2-40B4-BE49-F238E27FC236}">
                      <a16:creationId xmlns:a16="http://schemas.microsoft.com/office/drawing/2014/main" id="{CBD08425-7702-2787-91E1-139DFB6B2503}"/>
                    </a:ext>
                  </a:extLst>
                </p:cNvPr>
                <p:cNvSpPr/>
                <p:nvPr/>
              </p:nvSpPr>
              <p:spPr>
                <a:xfrm>
                  <a:off x="54864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72" name="Oval 471">
                  <a:extLst>
                    <a:ext uri="{FF2B5EF4-FFF2-40B4-BE49-F238E27FC236}">
                      <a16:creationId xmlns:a16="http://schemas.microsoft.com/office/drawing/2014/main" id="{07FB3710-6489-B81C-BFC0-0B858DA7277F}"/>
                    </a:ext>
                  </a:extLst>
                </p:cNvPr>
                <p:cNvSpPr/>
                <p:nvPr/>
              </p:nvSpPr>
              <p:spPr>
                <a:xfrm>
                  <a:off x="59436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73" name="Oval 472">
                  <a:extLst>
                    <a:ext uri="{FF2B5EF4-FFF2-40B4-BE49-F238E27FC236}">
                      <a16:creationId xmlns:a16="http://schemas.microsoft.com/office/drawing/2014/main" id="{B1D60F3B-1F11-8638-58C4-C364B0011F74}"/>
                    </a:ext>
                  </a:extLst>
                </p:cNvPr>
                <p:cNvSpPr/>
                <p:nvPr/>
              </p:nvSpPr>
              <p:spPr>
                <a:xfrm>
                  <a:off x="64008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74" name="Oval 473">
                  <a:extLst>
                    <a:ext uri="{FF2B5EF4-FFF2-40B4-BE49-F238E27FC236}">
                      <a16:creationId xmlns:a16="http://schemas.microsoft.com/office/drawing/2014/main" id="{F8BA65E0-ADA9-C3DE-B613-A5BB24DD9658}"/>
                    </a:ext>
                  </a:extLst>
                </p:cNvPr>
                <p:cNvSpPr/>
                <p:nvPr/>
              </p:nvSpPr>
              <p:spPr>
                <a:xfrm>
                  <a:off x="68580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75" name="Oval 474">
                  <a:extLst>
                    <a:ext uri="{FF2B5EF4-FFF2-40B4-BE49-F238E27FC236}">
                      <a16:creationId xmlns:a16="http://schemas.microsoft.com/office/drawing/2014/main" id="{F3CA6B54-AAB8-FCB7-3A20-7ADF84523124}"/>
                    </a:ext>
                  </a:extLst>
                </p:cNvPr>
                <p:cNvSpPr/>
                <p:nvPr/>
              </p:nvSpPr>
              <p:spPr>
                <a:xfrm>
                  <a:off x="73152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76" name="Oval 475">
                  <a:extLst>
                    <a:ext uri="{FF2B5EF4-FFF2-40B4-BE49-F238E27FC236}">
                      <a16:creationId xmlns:a16="http://schemas.microsoft.com/office/drawing/2014/main" id="{DC77BBCC-4EEF-76F2-8EC3-5796C3A96B0C}"/>
                    </a:ext>
                  </a:extLst>
                </p:cNvPr>
                <p:cNvSpPr/>
                <p:nvPr/>
              </p:nvSpPr>
              <p:spPr>
                <a:xfrm>
                  <a:off x="54864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77" name="Oval 476">
                  <a:extLst>
                    <a:ext uri="{FF2B5EF4-FFF2-40B4-BE49-F238E27FC236}">
                      <a16:creationId xmlns:a16="http://schemas.microsoft.com/office/drawing/2014/main" id="{3A2B36D1-BE6C-1A43-1543-5367A0C8138E}"/>
                    </a:ext>
                  </a:extLst>
                </p:cNvPr>
                <p:cNvSpPr/>
                <p:nvPr/>
              </p:nvSpPr>
              <p:spPr>
                <a:xfrm>
                  <a:off x="59436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78" name="Oval 477">
                  <a:extLst>
                    <a:ext uri="{FF2B5EF4-FFF2-40B4-BE49-F238E27FC236}">
                      <a16:creationId xmlns:a16="http://schemas.microsoft.com/office/drawing/2014/main" id="{54BB2EFA-5E52-A56C-DD2B-6642A0824D31}"/>
                    </a:ext>
                  </a:extLst>
                </p:cNvPr>
                <p:cNvSpPr/>
                <p:nvPr/>
              </p:nvSpPr>
              <p:spPr>
                <a:xfrm>
                  <a:off x="64008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79" name="Oval 478">
                  <a:extLst>
                    <a:ext uri="{FF2B5EF4-FFF2-40B4-BE49-F238E27FC236}">
                      <a16:creationId xmlns:a16="http://schemas.microsoft.com/office/drawing/2014/main" id="{10A4EDFD-FAF0-D96A-9225-E2AB2E568870}"/>
                    </a:ext>
                  </a:extLst>
                </p:cNvPr>
                <p:cNvSpPr/>
                <p:nvPr/>
              </p:nvSpPr>
              <p:spPr>
                <a:xfrm>
                  <a:off x="68580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80" name="Oval 479">
                  <a:extLst>
                    <a:ext uri="{FF2B5EF4-FFF2-40B4-BE49-F238E27FC236}">
                      <a16:creationId xmlns:a16="http://schemas.microsoft.com/office/drawing/2014/main" id="{E740AB46-9DC8-A553-DDA8-95E17D112ED7}"/>
                    </a:ext>
                  </a:extLst>
                </p:cNvPr>
                <p:cNvSpPr/>
                <p:nvPr/>
              </p:nvSpPr>
              <p:spPr>
                <a:xfrm>
                  <a:off x="73152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81" name="Oval 480">
                  <a:extLst>
                    <a:ext uri="{FF2B5EF4-FFF2-40B4-BE49-F238E27FC236}">
                      <a16:creationId xmlns:a16="http://schemas.microsoft.com/office/drawing/2014/main" id="{269E2326-9A27-63B3-73EB-BD9339785809}"/>
                    </a:ext>
                  </a:extLst>
                </p:cNvPr>
                <p:cNvSpPr/>
                <p:nvPr/>
              </p:nvSpPr>
              <p:spPr>
                <a:xfrm>
                  <a:off x="54864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82" name="Oval 481">
                  <a:extLst>
                    <a:ext uri="{FF2B5EF4-FFF2-40B4-BE49-F238E27FC236}">
                      <a16:creationId xmlns:a16="http://schemas.microsoft.com/office/drawing/2014/main" id="{F11E4809-018D-1377-9243-A1FE4181430C}"/>
                    </a:ext>
                  </a:extLst>
                </p:cNvPr>
                <p:cNvSpPr/>
                <p:nvPr/>
              </p:nvSpPr>
              <p:spPr>
                <a:xfrm>
                  <a:off x="59436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83" name="Oval 482">
                  <a:extLst>
                    <a:ext uri="{FF2B5EF4-FFF2-40B4-BE49-F238E27FC236}">
                      <a16:creationId xmlns:a16="http://schemas.microsoft.com/office/drawing/2014/main" id="{4867C498-C630-2F29-2E38-467F3927D9B5}"/>
                    </a:ext>
                  </a:extLst>
                </p:cNvPr>
                <p:cNvSpPr/>
                <p:nvPr/>
              </p:nvSpPr>
              <p:spPr>
                <a:xfrm>
                  <a:off x="64008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84" name="Oval 483">
                  <a:extLst>
                    <a:ext uri="{FF2B5EF4-FFF2-40B4-BE49-F238E27FC236}">
                      <a16:creationId xmlns:a16="http://schemas.microsoft.com/office/drawing/2014/main" id="{5D5484C0-AB7A-73AD-1DD7-2A9623AC4008}"/>
                    </a:ext>
                  </a:extLst>
                </p:cNvPr>
                <p:cNvSpPr/>
                <p:nvPr/>
              </p:nvSpPr>
              <p:spPr>
                <a:xfrm>
                  <a:off x="68580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85" name="Oval 484">
                  <a:extLst>
                    <a:ext uri="{FF2B5EF4-FFF2-40B4-BE49-F238E27FC236}">
                      <a16:creationId xmlns:a16="http://schemas.microsoft.com/office/drawing/2014/main" id="{DDDFE527-DD85-0C1B-E564-BDEEE7381257}"/>
                    </a:ext>
                  </a:extLst>
                </p:cNvPr>
                <p:cNvSpPr/>
                <p:nvPr/>
              </p:nvSpPr>
              <p:spPr>
                <a:xfrm>
                  <a:off x="73152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86" name="Oval 485">
                  <a:extLst>
                    <a:ext uri="{FF2B5EF4-FFF2-40B4-BE49-F238E27FC236}">
                      <a16:creationId xmlns:a16="http://schemas.microsoft.com/office/drawing/2014/main" id="{C92E1D84-4457-799C-A49E-0ECB6223A3DC}"/>
                    </a:ext>
                  </a:extLst>
                </p:cNvPr>
                <p:cNvSpPr/>
                <p:nvPr/>
              </p:nvSpPr>
              <p:spPr>
                <a:xfrm>
                  <a:off x="54864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87" name="Oval 486">
                  <a:extLst>
                    <a:ext uri="{FF2B5EF4-FFF2-40B4-BE49-F238E27FC236}">
                      <a16:creationId xmlns:a16="http://schemas.microsoft.com/office/drawing/2014/main" id="{B0473C86-66F4-6314-84B9-A579644934F7}"/>
                    </a:ext>
                  </a:extLst>
                </p:cNvPr>
                <p:cNvSpPr/>
                <p:nvPr/>
              </p:nvSpPr>
              <p:spPr>
                <a:xfrm>
                  <a:off x="59436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88" name="Oval 487">
                  <a:extLst>
                    <a:ext uri="{FF2B5EF4-FFF2-40B4-BE49-F238E27FC236}">
                      <a16:creationId xmlns:a16="http://schemas.microsoft.com/office/drawing/2014/main" id="{B34EF3ED-3F5C-5BEF-5FD3-8D67BE99847A}"/>
                    </a:ext>
                  </a:extLst>
                </p:cNvPr>
                <p:cNvSpPr/>
                <p:nvPr/>
              </p:nvSpPr>
              <p:spPr>
                <a:xfrm>
                  <a:off x="64008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89" name="Oval 488">
                  <a:extLst>
                    <a:ext uri="{FF2B5EF4-FFF2-40B4-BE49-F238E27FC236}">
                      <a16:creationId xmlns:a16="http://schemas.microsoft.com/office/drawing/2014/main" id="{F49CF8AF-01D1-BE98-50A7-18431A5398D6}"/>
                    </a:ext>
                  </a:extLst>
                </p:cNvPr>
                <p:cNvSpPr/>
                <p:nvPr/>
              </p:nvSpPr>
              <p:spPr>
                <a:xfrm>
                  <a:off x="68580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90" name="Oval 489">
                  <a:extLst>
                    <a:ext uri="{FF2B5EF4-FFF2-40B4-BE49-F238E27FC236}">
                      <a16:creationId xmlns:a16="http://schemas.microsoft.com/office/drawing/2014/main" id="{7F2D7752-4248-8C04-9728-C71517B2053F}"/>
                    </a:ext>
                  </a:extLst>
                </p:cNvPr>
                <p:cNvSpPr/>
                <p:nvPr/>
              </p:nvSpPr>
              <p:spPr>
                <a:xfrm>
                  <a:off x="73152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91" name="Oval 490">
                  <a:extLst>
                    <a:ext uri="{FF2B5EF4-FFF2-40B4-BE49-F238E27FC236}">
                      <a16:creationId xmlns:a16="http://schemas.microsoft.com/office/drawing/2014/main" id="{967D58AD-6B92-7337-98B2-AA29E20AC4FA}"/>
                    </a:ext>
                  </a:extLst>
                </p:cNvPr>
                <p:cNvSpPr/>
                <p:nvPr/>
              </p:nvSpPr>
              <p:spPr>
                <a:xfrm>
                  <a:off x="54864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92" name="Oval 491">
                  <a:extLst>
                    <a:ext uri="{FF2B5EF4-FFF2-40B4-BE49-F238E27FC236}">
                      <a16:creationId xmlns:a16="http://schemas.microsoft.com/office/drawing/2014/main" id="{BC5A3927-83EB-3CB8-43E3-8D28B54CC9E0}"/>
                    </a:ext>
                  </a:extLst>
                </p:cNvPr>
                <p:cNvSpPr/>
                <p:nvPr/>
              </p:nvSpPr>
              <p:spPr>
                <a:xfrm>
                  <a:off x="59436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93" name="Oval 492">
                  <a:extLst>
                    <a:ext uri="{FF2B5EF4-FFF2-40B4-BE49-F238E27FC236}">
                      <a16:creationId xmlns:a16="http://schemas.microsoft.com/office/drawing/2014/main" id="{B929F175-24C5-7A7A-B158-279935668910}"/>
                    </a:ext>
                  </a:extLst>
                </p:cNvPr>
                <p:cNvSpPr/>
                <p:nvPr/>
              </p:nvSpPr>
              <p:spPr>
                <a:xfrm>
                  <a:off x="64008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94" name="Oval 493">
                  <a:extLst>
                    <a:ext uri="{FF2B5EF4-FFF2-40B4-BE49-F238E27FC236}">
                      <a16:creationId xmlns:a16="http://schemas.microsoft.com/office/drawing/2014/main" id="{A3DB8FD5-8894-10E0-5F9A-39535A3E2915}"/>
                    </a:ext>
                  </a:extLst>
                </p:cNvPr>
                <p:cNvSpPr/>
                <p:nvPr/>
              </p:nvSpPr>
              <p:spPr>
                <a:xfrm>
                  <a:off x="68580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95" name="Oval 494">
                  <a:extLst>
                    <a:ext uri="{FF2B5EF4-FFF2-40B4-BE49-F238E27FC236}">
                      <a16:creationId xmlns:a16="http://schemas.microsoft.com/office/drawing/2014/main" id="{0AB470B0-C35F-CAEB-9038-2A342C443A9A}"/>
                    </a:ext>
                  </a:extLst>
                </p:cNvPr>
                <p:cNvSpPr/>
                <p:nvPr/>
              </p:nvSpPr>
              <p:spPr>
                <a:xfrm>
                  <a:off x="73152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sp>
          <p:nvSpPr>
            <p:cNvPr id="367" name="Rectangle 366">
              <a:extLst>
                <a:ext uri="{FF2B5EF4-FFF2-40B4-BE49-F238E27FC236}">
                  <a16:creationId xmlns:a16="http://schemas.microsoft.com/office/drawing/2014/main" id="{1C8794D4-9B1F-2CA0-B0C3-921C703D77C0}"/>
                </a:ext>
              </a:extLst>
            </p:cNvPr>
            <p:cNvSpPr/>
            <p:nvPr/>
          </p:nvSpPr>
          <p:spPr>
            <a:xfrm>
              <a:off x="1582435" y="2066282"/>
              <a:ext cx="6477000" cy="1905000"/>
            </a:xfrm>
            <a:prstGeom prst="rect">
              <a:avLst/>
            </a:prstGeom>
            <a:solidFill>
              <a:schemeClr val="bg1">
                <a:alpha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endParaRPr kumimoji="0" lang="en-US" sz="2400" b="0" i="0" u="none" strike="noStrike" kern="1200" cap="none" spc="-8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68" name="Rectangle 367">
              <a:extLst>
                <a:ext uri="{FF2B5EF4-FFF2-40B4-BE49-F238E27FC236}">
                  <a16:creationId xmlns:a16="http://schemas.microsoft.com/office/drawing/2014/main" id="{F6B2F3AB-A275-DEFD-2827-9FBBD6BD4BBC}"/>
                </a:ext>
              </a:extLst>
            </p:cNvPr>
            <p:cNvSpPr/>
            <p:nvPr/>
          </p:nvSpPr>
          <p:spPr>
            <a:xfrm>
              <a:off x="1582435" y="2066282"/>
              <a:ext cx="6477000" cy="1905000"/>
            </a:xfrm>
            <a:prstGeom prst="rect">
              <a:avLst/>
            </a:prstGeom>
            <a:solidFill>
              <a:schemeClr val="bg1">
                <a:alpha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endParaRPr kumimoji="0" lang="en-US" sz="2400" b="0" i="0" u="none" strike="noStrike" kern="1200" cap="none" spc="-8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369" name="Straight Connector 368">
              <a:extLst>
                <a:ext uri="{FF2B5EF4-FFF2-40B4-BE49-F238E27FC236}">
                  <a16:creationId xmlns:a16="http://schemas.microsoft.com/office/drawing/2014/main" id="{6A4CA846-2D84-D948-72DC-7CC50AF0AEDF}"/>
                </a:ext>
              </a:extLst>
            </p:cNvPr>
            <p:cNvCxnSpPr/>
            <p:nvPr/>
          </p:nvCxnSpPr>
          <p:spPr>
            <a:xfrm flipH="1">
              <a:off x="1506235" y="2218682"/>
              <a:ext cx="6403145" cy="0"/>
            </a:xfrm>
            <a:prstGeom prst="line">
              <a:avLst/>
            </a:prstGeom>
            <a:solidFill>
              <a:schemeClr val="tx1">
                <a:lumMod val="65000"/>
                <a:lumOff val="35000"/>
              </a:schemeClr>
            </a:solidFill>
            <a:ln w="38100" cap="rnd">
              <a:solidFill>
                <a:schemeClr val="tx1"/>
              </a:solidFill>
              <a:round/>
              <a:headEnd type="none"/>
              <a:tailEnd w="lg" len="sm"/>
            </a:ln>
          </p:spPr>
          <p:style>
            <a:lnRef idx="1">
              <a:schemeClr val="accent1"/>
            </a:lnRef>
            <a:fillRef idx="0">
              <a:schemeClr val="accent1"/>
            </a:fillRef>
            <a:effectRef idx="0">
              <a:schemeClr val="accent1"/>
            </a:effectRef>
            <a:fontRef idx="minor">
              <a:schemeClr val="tx1"/>
            </a:fontRef>
          </p:style>
        </p:cxnSp>
        <p:grpSp>
          <p:nvGrpSpPr>
            <p:cNvPr id="370" name="Group 369">
              <a:extLst>
                <a:ext uri="{FF2B5EF4-FFF2-40B4-BE49-F238E27FC236}">
                  <a16:creationId xmlns:a16="http://schemas.microsoft.com/office/drawing/2014/main" id="{C9379C83-0C19-8CE3-F296-C32003D24A21}"/>
                </a:ext>
              </a:extLst>
            </p:cNvPr>
            <p:cNvGrpSpPr/>
            <p:nvPr/>
          </p:nvGrpSpPr>
          <p:grpSpPr>
            <a:xfrm>
              <a:off x="1851480" y="2218682"/>
              <a:ext cx="4671060" cy="1219201"/>
              <a:chOff x="2174045" y="1143000"/>
              <a:chExt cx="4671060" cy="1219201"/>
            </a:xfrm>
          </p:grpSpPr>
          <p:cxnSp>
            <p:nvCxnSpPr>
              <p:cNvPr id="462" name="Straight Connector 461">
                <a:extLst>
                  <a:ext uri="{FF2B5EF4-FFF2-40B4-BE49-F238E27FC236}">
                    <a16:creationId xmlns:a16="http://schemas.microsoft.com/office/drawing/2014/main" id="{8E3CEEE8-3550-F599-2199-440088F13890}"/>
                  </a:ext>
                </a:extLst>
              </p:cNvPr>
              <p:cNvCxnSpPr/>
              <p:nvPr/>
            </p:nvCxnSpPr>
            <p:spPr>
              <a:xfrm flipV="1">
                <a:off x="2174045" y="1143000"/>
                <a:ext cx="0" cy="1219201"/>
              </a:xfrm>
              <a:prstGeom prst="line">
                <a:avLst/>
              </a:prstGeom>
              <a:solidFill>
                <a:schemeClr val="tx1">
                  <a:lumMod val="65000"/>
                  <a:lumOff val="35000"/>
                </a:schemeClr>
              </a:solidFill>
              <a:ln w="38100" cap="rnd">
                <a:solidFill>
                  <a:schemeClr val="tx1"/>
                </a:solidFill>
                <a:round/>
                <a:headEnd type="none" w="lg" len="sm"/>
                <a:tailEnd type="none" w="lg" len="sm"/>
              </a:ln>
            </p:spPr>
            <p:style>
              <a:lnRef idx="1">
                <a:schemeClr val="accent1"/>
              </a:lnRef>
              <a:fillRef idx="0">
                <a:schemeClr val="accent1"/>
              </a:fillRef>
              <a:effectRef idx="0">
                <a:schemeClr val="accent1"/>
              </a:effectRef>
              <a:fontRef idx="minor">
                <a:schemeClr val="tx1"/>
              </a:fontRef>
            </p:style>
          </p:cxnSp>
          <p:cxnSp>
            <p:nvCxnSpPr>
              <p:cNvPr id="463" name="Straight Connector 462">
                <a:extLst>
                  <a:ext uri="{FF2B5EF4-FFF2-40B4-BE49-F238E27FC236}">
                    <a16:creationId xmlns:a16="http://schemas.microsoft.com/office/drawing/2014/main" id="{8BCDDED9-1482-C284-D26C-639D7CC537D2}"/>
                  </a:ext>
                </a:extLst>
              </p:cNvPr>
              <p:cNvCxnSpPr/>
              <p:nvPr/>
            </p:nvCxnSpPr>
            <p:spPr>
              <a:xfrm flipV="1">
                <a:off x="3730049" y="1143000"/>
                <a:ext cx="0" cy="1219201"/>
              </a:xfrm>
              <a:prstGeom prst="line">
                <a:avLst/>
              </a:prstGeom>
              <a:solidFill>
                <a:schemeClr val="tx1">
                  <a:lumMod val="65000"/>
                  <a:lumOff val="35000"/>
                </a:schemeClr>
              </a:solidFill>
              <a:ln w="38100" cap="rnd">
                <a:solidFill>
                  <a:schemeClr val="tx1"/>
                </a:solidFill>
                <a:round/>
                <a:headEnd type="none" w="lg" len="sm"/>
                <a:tailEnd type="none" w="lg" len="sm"/>
              </a:ln>
            </p:spPr>
            <p:style>
              <a:lnRef idx="1">
                <a:schemeClr val="accent1"/>
              </a:lnRef>
              <a:fillRef idx="0">
                <a:schemeClr val="accent1"/>
              </a:fillRef>
              <a:effectRef idx="0">
                <a:schemeClr val="accent1"/>
              </a:effectRef>
              <a:fontRef idx="minor">
                <a:schemeClr val="tx1"/>
              </a:fontRef>
            </p:style>
          </p:cxnSp>
          <p:cxnSp>
            <p:nvCxnSpPr>
              <p:cNvPr id="464" name="Straight Connector 463">
                <a:extLst>
                  <a:ext uri="{FF2B5EF4-FFF2-40B4-BE49-F238E27FC236}">
                    <a16:creationId xmlns:a16="http://schemas.microsoft.com/office/drawing/2014/main" id="{A4934E7E-4E7D-EAEB-32F6-C7FFA7FB4936}"/>
                  </a:ext>
                </a:extLst>
              </p:cNvPr>
              <p:cNvCxnSpPr/>
              <p:nvPr/>
            </p:nvCxnSpPr>
            <p:spPr>
              <a:xfrm flipV="1">
                <a:off x="5303325" y="1143000"/>
                <a:ext cx="0" cy="1219201"/>
              </a:xfrm>
              <a:prstGeom prst="line">
                <a:avLst/>
              </a:prstGeom>
              <a:solidFill>
                <a:schemeClr val="tx1">
                  <a:lumMod val="65000"/>
                  <a:lumOff val="35000"/>
                </a:schemeClr>
              </a:solidFill>
              <a:ln w="38100" cap="rnd">
                <a:solidFill>
                  <a:schemeClr val="tx1"/>
                </a:solidFill>
                <a:round/>
                <a:headEnd type="none" w="lg" len="sm"/>
                <a:tailEnd type="none" w="lg" len="sm"/>
              </a:ln>
            </p:spPr>
            <p:style>
              <a:lnRef idx="1">
                <a:schemeClr val="accent1"/>
              </a:lnRef>
              <a:fillRef idx="0">
                <a:schemeClr val="accent1"/>
              </a:fillRef>
              <a:effectRef idx="0">
                <a:schemeClr val="accent1"/>
              </a:effectRef>
              <a:fontRef idx="minor">
                <a:schemeClr val="tx1"/>
              </a:fontRef>
            </p:style>
          </p:cxnSp>
          <p:cxnSp>
            <p:nvCxnSpPr>
              <p:cNvPr id="465" name="Straight Connector 464">
                <a:extLst>
                  <a:ext uri="{FF2B5EF4-FFF2-40B4-BE49-F238E27FC236}">
                    <a16:creationId xmlns:a16="http://schemas.microsoft.com/office/drawing/2014/main" id="{19E07CC5-4B11-DD26-819E-661F3936F515}"/>
                  </a:ext>
                </a:extLst>
              </p:cNvPr>
              <p:cNvCxnSpPr/>
              <p:nvPr/>
            </p:nvCxnSpPr>
            <p:spPr>
              <a:xfrm flipV="1">
                <a:off x="6845105" y="1143000"/>
                <a:ext cx="0" cy="1219201"/>
              </a:xfrm>
              <a:prstGeom prst="line">
                <a:avLst/>
              </a:prstGeom>
              <a:solidFill>
                <a:schemeClr val="tx1">
                  <a:lumMod val="65000"/>
                  <a:lumOff val="35000"/>
                </a:schemeClr>
              </a:solidFill>
              <a:ln w="38100" cap="rnd">
                <a:solidFill>
                  <a:schemeClr val="tx1"/>
                </a:solidFill>
                <a:round/>
                <a:headEnd type="none" w="lg" len="sm"/>
                <a:tailEnd type="none" w="lg" len="sm"/>
              </a:ln>
            </p:spPr>
            <p:style>
              <a:lnRef idx="1">
                <a:schemeClr val="accent1"/>
              </a:lnRef>
              <a:fillRef idx="0">
                <a:schemeClr val="accent1"/>
              </a:fillRef>
              <a:effectRef idx="0">
                <a:schemeClr val="accent1"/>
              </a:effectRef>
              <a:fontRef idx="minor">
                <a:schemeClr val="tx1"/>
              </a:fontRef>
            </p:style>
          </p:cxnSp>
        </p:grpSp>
        <p:cxnSp>
          <p:nvCxnSpPr>
            <p:cNvPr id="371" name="Straight Connector 370">
              <a:extLst>
                <a:ext uri="{FF2B5EF4-FFF2-40B4-BE49-F238E27FC236}">
                  <a16:creationId xmlns:a16="http://schemas.microsoft.com/office/drawing/2014/main" id="{6A41ED75-DE98-DA09-A156-A1D48812F075}"/>
                </a:ext>
              </a:extLst>
            </p:cNvPr>
            <p:cNvCxnSpPr/>
            <p:nvPr/>
          </p:nvCxnSpPr>
          <p:spPr>
            <a:xfrm flipH="1">
              <a:off x="1508580" y="2218682"/>
              <a:ext cx="6403145" cy="0"/>
            </a:xfrm>
            <a:prstGeom prst="line">
              <a:avLst/>
            </a:prstGeom>
            <a:solidFill>
              <a:schemeClr val="tx1">
                <a:lumMod val="65000"/>
                <a:lumOff val="35000"/>
              </a:schemeClr>
            </a:solidFill>
            <a:ln w="50800" cap="rnd">
              <a:solidFill>
                <a:schemeClr val="tx1"/>
              </a:solidFill>
              <a:round/>
              <a:headEnd type="none"/>
              <a:tailEnd w="lg" len="sm"/>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F4A9088F-9E5D-43E9-F557-B8E3B52AA4CC}"/>
                </a:ext>
              </a:extLst>
            </p:cNvPr>
            <p:cNvCxnSpPr/>
            <p:nvPr/>
          </p:nvCxnSpPr>
          <p:spPr>
            <a:xfrm flipV="1">
              <a:off x="1853825" y="2218682"/>
              <a:ext cx="0" cy="911587"/>
            </a:xfrm>
            <a:prstGeom prst="line">
              <a:avLst/>
            </a:prstGeom>
            <a:solidFill>
              <a:schemeClr val="tx1">
                <a:lumMod val="65000"/>
                <a:lumOff val="35000"/>
              </a:schemeClr>
            </a:solidFill>
            <a:ln w="50800" cap="rnd">
              <a:solidFill>
                <a:schemeClr val="tx1"/>
              </a:solidFill>
              <a:round/>
              <a:headEnd type="arrow" w="med" len="sm"/>
              <a:tailEnd type="none" w="lg" len="sm"/>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B37608C8-B9D9-4797-DC70-9F7BA38950A4}"/>
                </a:ext>
              </a:extLst>
            </p:cNvPr>
            <p:cNvCxnSpPr/>
            <p:nvPr/>
          </p:nvCxnSpPr>
          <p:spPr>
            <a:xfrm flipV="1">
              <a:off x="3407924" y="2218682"/>
              <a:ext cx="0" cy="911587"/>
            </a:xfrm>
            <a:prstGeom prst="line">
              <a:avLst/>
            </a:prstGeom>
            <a:solidFill>
              <a:schemeClr val="tx1">
                <a:lumMod val="65000"/>
                <a:lumOff val="35000"/>
              </a:schemeClr>
            </a:solidFill>
            <a:ln w="50800" cap="rnd">
              <a:solidFill>
                <a:schemeClr val="tx1"/>
              </a:solidFill>
              <a:round/>
              <a:headEnd type="arrow" w="med" len="sm"/>
              <a:tailEnd type="none" w="lg" len="sm"/>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AB48A9BC-41BD-24F8-8245-438AA1BF27B0}"/>
                </a:ext>
              </a:extLst>
            </p:cNvPr>
            <p:cNvCxnSpPr/>
            <p:nvPr/>
          </p:nvCxnSpPr>
          <p:spPr>
            <a:xfrm flipV="1">
              <a:off x="4983105" y="2218682"/>
              <a:ext cx="0" cy="911587"/>
            </a:xfrm>
            <a:prstGeom prst="line">
              <a:avLst/>
            </a:prstGeom>
            <a:solidFill>
              <a:schemeClr val="tx1">
                <a:lumMod val="65000"/>
                <a:lumOff val="35000"/>
              </a:schemeClr>
            </a:solidFill>
            <a:ln w="50800" cap="rnd">
              <a:solidFill>
                <a:schemeClr val="tx1"/>
              </a:solidFill>
              <a:round/>
              <a:headEnd type="arrow" w="med" len="sm"/>
              <a:tailEnd type="none" w="lg" len="sm"/>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AC29A4DF-BD02-F22F-DC7A-66AEBAD744F6}"/>
                </a:ext>
              </a:extLst>
            </p:cNvPr>
            <p:cNvCxnSpPr/>
            <p:nvPr/>
          </p:nvCxnSpPr>
          <p:spPr>
            <a:xfrm flipV="1">
              <a:off x="6524885" y="2218682"/>
              <a:ext cx="0" cy="911587"/>
            </a:xfrm>
            <a:prstGeom prst="line">
              <a:avLst/>
            </a:prstGeom>
            <a:solidFill>
              <a:schemeClr val="tx1">
                <a:lumMod val="65000"/>
                <a:lumOff val="35000"/>
              </a:schemeClr>
            </a:solidFill>
            <a:ln w="50800" cap="rnd">
              <a:solidFill>
                <a:schemeClr val="tx1"/>
              </a:solidFill>
              <a:round/>
              <a:headEnd type="arrow" w="med" len="sm"/>
              <a:tailEnd type="none" w="lg" len="sm"/>
            </a:ln>
          </p:spPr>
          <p:style>
            <a:lnRef idx="1">
              <a:schemeClr val="accent1"/>
            </a:lnRef>
            <a:fillRef idx="0">
              <a:schemeClr val="accent1"/>
            </a:fillRef>
            <a:effectRef idx="0">
              <a:schemeClr val="accent1"/>
            </a:effectRef>
            <a:fontRef idx="minor">
              <a:schemeClr val="tx1"/>
            </a:fontRef>
          </p:style>
        </p:cxnSp>
        <p:sp>
          <p:nvSpPr>
            <p:cNvPr id="376" name="DRAM">
              <a:extLst>
                <a:ext uri="{FF2B5EF4-FFF2-40B4-BE49-F238E27FC236}">
                  <a16:creationId xmlns:a16="http://schemas.microsoft.com/office/drawing/2014/main" id="{1886479E-72DF-7969-BF45-9627D3CA4743}"/>
                </a:ext>
              </a:extLst>
            </p:cNvPr>
            <p:cNvSpPr/>
            <p:nvPr/>
          </p:nvSpPr>
          <p:spPr>
            <a:xfrm rot="16200000">
              <a:off x="249481" y="2789636"/>
              <a:ext cx="2057400" cy="458292"/>
            </a:xfrm>
            <a:prstGeom prst="roundRect">
              <a:avLst>
                <a:gd name="adj" fmla="val 11319"/>
              </a:avLst>
            </a:prstGeom>
            <a:solidFill>
              <a:schemeClr val="bg1">
                <a:lumMod val="65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5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row decoder</a:t>
              </a:r>
            </a:p>
          </p:txBody>
        </p:sp>
        <p:grpSp>
          <p:nvGrpSpPr>
            <p:cNvPr id="377" name="Group 376">
              <a:extLst>
                <a:ext uri="{FF2B5EF4-FFF2-40B4-BE49-F238E27FC236}">
                  <a16:creationId xmlns:a16="http://schemas.microsoft.com/office/drawing/2014/main" id="{879C7535-BABD-B8ED-5771-197A012D02C4}"/>
                </a:ext>
              </a:extLst>
            </p:cNvPr>
            <p:cNvGrpSpPr/>
            <p:nvPr/>
          </p:nvGrpSpPr>
          <p:grpSpPr>
            <a:xfrm>
              <a:off x="2040573" y="2414997"/>
              <a:ext cx="5790027" cy="1402792"/>
              <a:chOff x="2134538" y="2243328"/>
              <a:chExt cx="5790027" cy="1490472"/>
            </a:xfrm>
          </p:grpSpPr>
          <p:grpSp>
            <p:nvGrpSpPr>
              <p:cNvPr id="410" name="Group 409">
                <a:extLst>
                  <a:ext uri="{FF2B5EF4-FFF2-40B4-BE49-F238E27FC236}">
                    <a16:creationId xmlns:a16="http://schemas.microsoft.com/office/drawing/2014/main" id="{399059CD-9B85-33E4-EF90-5AEDE0BEE0D0}"/>
                  </a:ext>
                </a:extLst>
              </p:cNvPr>
              <p:cNvGrpSpPr/>
              <p:nvPr/>
            </p:nvGrpSpPr>
            <p:grpSpPr>
              <a:xfrm>
                <a:off x="2134538" y="2243328"/>
                <a:ext cx="1108299" cy="1490472"/>
                <a:chOff x="2134538" y="2243328"/>
                <a:chExt cx="1108299" cy="1490472"/>
              </a:xfrm>
            </p:grpSpPr>
            <p:grpSp>
              <p:nvGrpSpPr>
                <p:cNvPr id="450" name="Group 449">
                  <a:extLst>
                    <a:ext uri="{FF2B5EF4-FFF2-40B4-BE49-F238E27FC236}">
                      <a16:creationId xmlns:a16="http://schemas.microsoft.com/office/drawing/2014/main" id="{7697C032-895A-C31A-211E-6E43AA53DD1F}"/>
                    </a:ext>
                  </a:extLst>
                </p:cNvPr>
                <p:cNvGrpSpPr/>
                <p:nvPr/>
              </p:nvGrpSpPr>
              <p:grpSpPr>
                <a:xfrm>
                  <a:off x="2134538" y="3504497"/>
                  <a:ext cx="1108299" cy="229303"/>
                  <a:chOff x="5486400" y="3962400"/>
                  <a:chExt cx="2209800" cy="457200"/>
                </a:xfrm>
              </p:grpSpPr>
              <p:sp>
                <p:nvSpPr>
                  <p:cNvPr id="457" name="DRAM">
                    <a:extLst>
                      <a:ext uri="{FF2B5EF4-FFF2-40B4-BE49-F238E27FC236}">
                        <a16:creationId xmlns:a16="http://schemas.microsoft.com/office/drawing/2014/main" id="{7FC9C80B-F270-73A2-5CBD-C367675C21BC}"/>
                      </a:ext>
                    </a:extLst>
                  </p:cNvPr>
                  <p:cNvSpPr/>
                  <p:nvPr/>
                </p:nvSpPr>
                <p:spPr>
                  <a:xfrm>
                    <a:off x="54864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58" name="DRAM">
                    <a:extLst>
                      <a:ext uri="{FF2B5EF4-FFF2-40B4-BE49-F238E27FC236}">
                        <a16:creationId xmlns:a16="http://schemas.microsoft.com/office/drawing/2014/main" id="{46CB7FE0-B3B0-B7C1-C9CB-6C054286E197}"/>
                      </a:ext>
                    </a:extLst>
                  </p:cNvPr>
                  <p:cNvSpPr/>
                  <p:nvPr/>
                </p:nvSpPr>
                <p:spPr>
                  <a:xfrm>
                    <a:off x="59436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59" name="DRAM">
                    <a:extLst>
                      <a:ext uri="{FF2B5EF4-FFF2-40B4-BE49-F238E27FC236}">
                        <a16:creationId xmlns:a16="http://schemas.microsoft.com/office/drawing/2014/main" id="{85C26225-4898-EAC0-8B74-6EC6F979B43E}"/>
                      </a:ext>
                    </a:extLst>
                  </p:cNvPr>
                  <p:cNvSpPr/>
                  <p:nvPr/>
                </p:nvSpPr>
                <p:spPr>
                  <a:xfrm>
                    <a:off x="64008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60" name="DRAM">
                    <a:extLst>
                      <a:ext uri="{FF2B5EF4-FFF2-40B4-BE49-F238E27FC236}">
                        <a16:creationId xmlns:a16="http://schemas.microsoft.com/office/drawing/2014/main" id="{14BB161F-B723-7A56-D074-2ECBA41302FD}"/>
                      </a:ext>
                    </a:extLst>
                  </p:cNvPr>
                  <p:cNvSpPr/>
                  <p:nvPr/>
                </p:nvSpPr>
                <p:spPr>
                  <a:xfrm>
                    <a:off x="68580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61" name="DRAM">
                    <a:extLst>
                      <a:ext uri="{FF2B5EF4-FFF2-40B4-BE49-F238E27FC236}">
                        <a16:creationId xmlns:a16="http://schemas.microsoft.com/office/drawing/2014/main" id="{B0BE3E3F-7581-AB74-3409-F4A8B1FC590D}"/>
                      </a:ext>
                    </a:extLst>
                  </p:cNvPr>
                  <p:cNvSpPr/>
                  <p:nvPr/>
                </p:nvSpPr>
                <p:spPr>
                  <a:xfrm>
                    <a:off x="73152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451" name="Group 450">
                  <a:extLst>
                    <a:ext uri="{FF2B5EF4-FFF2-40B4-BE49-F238E27FC236}">
                      <a16:creationId xmlns:a16="http://schemas.microsoft.com/office/drawing/2014/main" id="{E9D6CB16-4885-E727-458B-2C17786C70F9}"/>
                    </a:ext>
                  </a:extLst>
                </p:cNvPr>
                <p:cNvGrpSpPr/>
                <p:nvPr/>
              </p:nvGrpSpPr>
              <p:grpSpPr>
                <a:xfrm>
                  <a:off x="2230081" y="2243328"/>
                  <a:ext cx="917213" cy="1261169"/>
                  <a:chOff x="5676900" y="990600"/>
                  <a:chExt cx="1828800" cy="2971800"/>
                </a:xfrm>
              </p:grpSpPr>
              <p:cxnSp>
                <p:nvCxnSpPr>
                  <p:cNvPr id="452" name="Straight Connector 451">
                    <a:extLst>
                      <a:ext uri="{FF2B5EF4-FFF2-40B4-BE49-F238E27FC236}">
                        <a16:creationId xmlns:a16="http://schemas.microsoft.com/office/drawing/2014/main" id="{EB1CBA68-0702-F181-66DC-210C38E14196}"/>
                      </a:ext>
                    </a:extLst>
                  </p:cNvPr>
                  <p:cNvCxnSpPr>
                    <a:cxnSpLocks/>
                    <a:endCxn id="457" idx="0"/>
                  </p:cNvCxnSpPr>
                  <p:nvPr/>
                </p:nvCxnSpPr>
                <p:spPr>
                  <a:xfrm>
                    <a:off x="5676900"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453" name="Straight Connector 452">
                    <a:extLst>
                      <a:ext uri="{FF2B5EF4-FFF2-40B4-BE49-F238E27FC236}">
                        <a16:creationId xmlns:a16="http://schemas.microsoft.com/office/drawing/2014/main" id="{527FBA09-069F-10E2-3E97-B6F45D1BA396}"/>
                      </a:ext>
                    </a:extLst>
                  </p:cNvPr>
                  <p:cNvCxnSpPr>
                    <a:cxnSpLocks/>
                    <a:endCxn id="459" idx="0"/>
                  </p:cNvCxnSpPr>
                  <p:nvPr/>
                </p:nvCxnSpPr>
                <p:spPr>
                  <a:xfrm>
                    <a:off x="6591299"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454" name="Straight Connector 453">
                    <a:extLst>
                      <a:ext uri="{FF2B5EF4-FFF2-40B4-BE49-F238E27FC236}">
                        <a16:creationId xmlns:a16="http://schemas.microsoft.com/office/drawing/2014/main" id="{982CB11C-577D-AC0B-A878-9E8FE3EBA03A}"/>
                      </a:ext>
                    </a:extLst>
                  </p:cNvPr>
                  <p:cNvCxnSpPr>
                    <a:cxnSpLocks/>
                    <a:endCxn id="460" idx="0"/>
                  </p:cNvCxnSpPr>
                  <p:nvPr/>
                </p:nvCxnSpPr>
                <p:spPr>
                  <a:xfrm>
                    <a:off x="7048500"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455" name="Straight Connector 454">
                    <a:extLst>
                      <a:ext uri="{FF2B5EF4-FFF2-40B4-BE49-F238E27FC236}">
                        <a16:creationId xmlns:a16="http://schemas.microsoft.com/office/drawing/2014/main" id="{7903067F-CB8F-4601-1C8C-3DF576B6F8E1}"/>
                      </a:ext>
                    </a:extLst>
                  </p:cNvPr>
                  <p:cNvCxnSpPr>
                    <a:cxnSpLocks/>
                    <a:endCxn id="461" idx="0"/>
                  </p:cNvCxnSpPr>
                  <p:nvPr/>
                </p:nvCxnSpPr>
                <p:spPr>
                  <a:xfrm>
                    <a:off x="7505700"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456" name="Straight Connector 455">
                    <a:extLst>
                      <a:ext uri="{FF2B5EF4-FFF2-40B4-BE49-F238E27FC236}">
                        <a16:creationId xmlns:a16="http://schemas.microsoft.com/office/drawing/2014/main" id="{C4D0E5F5-44B3-534F-47EB-CDAA8D40F0DD}"/>
                      </a:ext>
                    </a:extLst>
                  </p:cNvPr>
                  <p:cNvCxnSpPr>
                    <a:cxnSpLocks/>
                    <a:endCxn id="458" idx="0"/>
                  </p:cNvCxnSpPr>
                  <p:nvPr/>
                </p:nvCxnSpPr>
                <p:spPr>
                  <a:xfrm>
                    <a:off x="6134100"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grpSp>
            <p:nvGrpSpPr>
              <p:cNvPr id="411" name="Group 410">
                <a:extLst>
                  <a:ext uri="{FF2B5EF4-FFF2-40B4-BE49-F238E27FC236}">
                    <a16:creationId xmlns:a16="http://schemas.microsoft.com/office/drawing/2014/main" id="{662FED7C-4F4F-A3D6-4970-A066200FE200}"/>
                  </a:ext>
                </a:extLst>
              </p:cNvPr>
              <p:cNvGrpSpPr/>
              <p:nvPr/>
            </p:nvGrpSpPr>
            <p:grpSpPr>
              <a:xfrm>
                <a:off x="3692066" y="2243328"/>
                <a:ext cx="1108299" cy="1490472"/>
                <a:chOff x="3692066" y="2243328"/>
                <a:chExt cx="1108299" cy="1490472"/>
              </a:xfrm>
            </p:grpSpPr>
            <p:grpSp>
              <p:nvGrpSpPr>
                <p:cNvPr id="438" name="Group 437">
                  <a:extLst>
                    <a:ext uri="{FF2B5EF4-FFF2-40B4-BE49-F238E27FC236}">
                      <a16:creationId xmlns:a16="http://schemas.microsoft.com/office/drawing/2014/main" id="{A13BBC12-7958-F98F-CF18-C29B1A70E760}"/>
                    </a:ext>
                  </a:extLst>
                </p:cNvPr>
                <p:cNvGrpSpPr/>
                <p:nvPr/>
              </p:nvGrpSpPr>
              <p:grpSpPr>
                <a:xfrm>
                  <a:off x="3692066" y="3504497"/>
                  <a:ext cx="1108299" cy="229303"/>
                  <a:chOff x="5486400" y="3962400"/>
                  <a:chExt cx="2209800" cy="457200"/>
                </a:xfrm>
              </p:grpSpPr>
              <p:sp>
                <p:nvSpPr>
                  <p:cNvPr id="445" name="DRAM">
                    <a:extLst>
                      <a:ext uri="{FF2B5EF4-FFF2-40B4-BE49-F238E27FC236}">
                        <a16:creationId xmlns:a16="http://schemas.microsoft.com/office/drawing/2014/main" id="{D48AB737-43B2-C0EA-487A-56D1E75A7A1F}"/>
                      </a:ext>
                    </a:extLst>
                  </p:cNvPr>
                  <p:cNvSpPr/>
                  <p:nvPr/>
                </p:nvSpPr>
                <p:spPr>
                  <a:xfrm>
                    <a:off x="54864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46" name="DRAM">
                    <a:extLst>
                      <a:ext uri="{FF2B5EF4-FFF2-40B4-BE49-F238E27FC236}">
                        <a16:creationId xmlns:a16="http://schemas.microsoft.com/office/drawing/2014/main" id="{8BAA050C-2BB6-8174-AA8C-37E0F6077744}"/>
                      </a:ext>
                    </a:extLst>
                  </p:cNvPr>
                  <p:cNvSpPr/>
                  <p:nvPr/>
                </p:nvSpPr>
                <p:spPr>
                  <a:xfrm>
                    <a:off x="59436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47" name="DRAM">
                    <a:extLst>
                      <a:ext uri="{FF2B5EF4-FFF2-40B4-BE49-F238E27FC236}">
                        <a16:creationId xmlns:a16="http://schemas.microsoft.com/office/drawing/2014/main" id="{315385F6-81D8-ED96-91AE-F81E160ED4DD}"/>
                      </a:ext>
                    </a:extLst>
                  </p:cNvPr>
                  <p:cNvSpPr/>
                  <p:nvPr/>
                </p:nvSpPr>
                <p:spPr>
                  <a:xfrm>
                    <a:off x="64008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48" name="DRAM">
                    <a:extLst>
                      <a:ext uri="{FF2B5EF4-FFF2-40B4-BE49-F238E27FC236}">
                        <a16:creationId xmlns:a16="http://schemas.microsoft.com/office/drawing/2014/main" id="{36A142CC-1000-15AF-CD5B-DC54D3589605}"/>
                      </a:ext>
                    </a:extLst>
                  </p:cNvPr>
                  <p:cNvSpPr/>
                  <p:nvPr/>
                </p:nvSpPr>
                <p:spPr>
                  <a:xfrm>
                    <a:off x="68580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49" name="DRAM">
                    <a:extLst>
                      <a:ext uri="{FF2B5EF4-FFF2-40B4-BE49-F238E27FC236}">
                        <a16:creationId xmlns:a16="http://schemas.microsoft.com/office/drawing/2014/main" id="{2D2D1F4F-FCB6-44EF-CF99-FAEEFDC95D7E}"/>
                      </a:ext>
                    </a:extLst>
                  </p:cNvPr>
                  <p:cNvSpPr/>
                  <p:nvPr/>
                </p:nvSpPr>
                <p:spPr>
                  <a:xfrm>
                    <a:off x="73152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439" name="Group 438">
                  <a:extLst>
                    <a:ext uri="{FF2B5EF4-FFF2-40B4-BE49-F238E27FC236}">
                      <a16:creationId xmlns:a16="http://schemas.microsoft.com/office/drawing/2014/main" id="{94033967-87D4-0CE6-1A56-6CE0F9915F65}"/>
                    </a:ext>
                  </a:extLst>
                </p:cNvPr>
                <p:cNvGrpSpPr/>
                <p:nvPr/>
              </p:nvGrpSpPr>
              <p:grpSpPr>
                <a:xfrm>
                  <a:off x="3787609" y="2243328"/>
                  <a:ext cx="917213" cy="1261169"/>
                  <a:chOff x="5676900" y="990600"/>
                  <a:chExt cx="1828800" cy="2971800"/>
                </a:xfrm>
              </p:grpSpPr>
              <p:cxnSp>
                <p:nvCxnSpPr>
                  <p:cNvPr id="440" name="Straight Connector 439">
                    <a:extLst>
                      <a:ext uri="{FF2B5EF4-FFF2-40B4-BE49-F238E27FC236}">
                        <a16:creationId xmlns:a16="http://schemas.microsoft.com/office/drawing/2014/main" id="{EF0CD7F8-3E66-3628-12C1-4B68281242CF}"/>
                      </a:ext>
                    </a:extLst>
                  </p:cNvPr>
                  <p:cNvCxnSpPr>
                    <a:endCxn id="445" idx="0"/>
                  </p:cNvCxnSpPr>
                  <p:nvPr/>
                </p:nvCxnSpPr>
                <p:spPr>
                  <a:xfrm>
                    <a:off x="5676900"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441" name="Straight Connector 440">
                    <a:extLst>
                      <a:ext uri="{FF2B5EF4-FFF2-40B4-BE49-F238E27FC236}">
                        <a16:creationId xmlns:a16="http://schemas.microsoft.com/office/drawing/2014/main" id="{59C650EF-4067-F96B-6B49-947DA8B3A05C}"/>
                      </a:ext>
                    </a:extLst>
                  </p:cNvPr>
                  <p:cNvCxnSpPr>
                    <a:endCxn id="447" idx="0"/>
                  </p:cNvCxnSpPr>
                  <p:nvPr/>
                </p:nvCxnSpPr>
                <p:spPr>
                  <a:xfrm>
                    <a:off x="6591300"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442" name="Straight Connector 441">
                    <a:extLst>
                      <a:ext uri="{FF2B5EF4-FFF2-40B4-BE49-F238E27FC236}">
                        <a16:creationId xmlns:a16="http://schemas.microsoft.com/office/drawing/2014/main" id="{3C9112ED-01A4-BC69-0AEB-6E902E5D9740}"/>
                      </a:ext>
                    </a:extLst>
                  </p:cNvPr>
                  <p:cNvCxnSpPr>
                    <a:endCxn id="448" idx="0"/>
                  </p:cNvCxnSpPr>
                  <p:nvPr/>
                </p:nvCxnSpPr>
                <p:spPr>
                  <a:xfrm>
                    <a:off x="7048500"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443" name="Straight Connector 442">
                    <a:extLst>
                      <a:ext uri="{FF2B5EF4-FFF2-40B4-BE49-F238E27FC236}">
                        <a16:creationId xmlns:a16="http://schemas.microsoft.com/office/drawing/2014/main" id="{E601389F-00F0-714D-69E3-9171A1D0235B}"/>
                      </a:ext>
                    </a:extLst>
                  </p:cNvPr>
                  <p:cNvCxnSpPr>
                    <a:endCxn id="449" idx="0"/>
                  </p:cNvCxnSpPr>
                  <p:nvPr/>
                </p:nvCxnSpPr>
                <p:spPr>
                  <a:xfrm>
                    <a:off x="7505700"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444" name="Straight Connector 443">
                    <a:extLst>
                      <a:ext uri="{FF2B5EF4-FFF2-40B4-BE49-F238E27FC236}">
                        <a16:creationId xmlns:a16="http://schemas.microsoft.com/office/drawing/2014/main" id="{2E86F19D-A611-9B66-E431-E26FFF9A68C8}"/>
                      </a:ext>
                    </a:extLst>
                  </p:cNvPr>
                  <p:cNvCxnSpPr>
                    <a:endCxn id="446" idx="0"/>
                  </p:cNvCxnSpPr>
                  <p:nvPr/>
                </p:nvCxnSpPr>
                <p:spPr>
                  <a:xfrm>
                    <a:off x="6134100"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grpSp>
            <p:nvGrpSpPr>
              <p:cNvPr id="412" name="Group 411">
                <a:extLst>
                  <a:ext uri="{FF2B5EF4-FFF2-40B4-BE49-F238E27FC236}">
                    <a16:creationId xmlns:a16="http://schemas.microsoft.com/office/drawing/2014/main" id="{04004211-DD42-A996-BADB-1048BAC3B99B}"/>
                  </a:ext>
                </a:extLst>
              </p:cNvPr>
              <p:cNvGrpSpPr/>
              <p:nvPr/>
            </p:nvGrpSpPr>
            <p:grpSpPr>
              <a:xfrm>
                <a:off x="5258738" y="2243328"/>
                <a:ext cx="1108299" cy="1490472"/>
                <a:chOff x="5258738" y="2243328"/>
                <a:chExt cx="1108299" cy="1490472"/>
              </a:xfrm>
            </p:grpSpPr>
            <p:grpSp>
              <p:nvGrpSpPr>
                <p:cNvPr id="426" name="Group 425">
                  <a:extLst>
                    <a:ext uri="{FF2B5EF4-FFF2-40B4-BE49-F238E27FC236}">
                      <a16:creationId xmlns:a16="http://schemas.microsoft.com/office/drawing/2014/main" id="{E2450B5C-2988-AD8A-81E6-630DA2AA63CB}"/>
                    </a:ext>
                  </a:extLst>
                </p:cNvPr>
                <p:cNvGrpSpPr/>
                <p:nvPr/>
              </p:nvGrpSpPr>
              <p:grpSpPr>
                <a:xfrm>
                  <a:off x="5258738" y="3504497"/>
                  <a:ext cx="1108299" cy="229303"/>
                  <a:chOff x="5486400" y="3962400"/>
                  <a:chExt cx="2209800" cy="457200"/>
                </a:xfrm>
              </p:grpSpPr>
              <p:sp>
                <p:nvSpPr>
                  <p:cNvPr id="433" name="DRAM">
                    <a:extLst>
                      <a:ext uri="{FF2B5EF4-FFF2-40B4-BE49-F238E27FC236}">
                        <a16:creationId xmlns:a16="http://schemas.microsoft.com/office/drawing/2014/main" id="{F8D0A07F-9B63-1C5E-3245-C7F4B7D1E582}"/>
                      </a:ext>
                    </a:extLst>
                  </p:cNvPr>
                  <p:cNvSpPr/>
                  <p:nvPr/>
                </p:nvSpPr>
                <p:spPr>
                  <a:xfrm>
                    <a:off x="54864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34" name="DRAM">
                    <a:extLst>
                      <a:ext uri="{FF2B5EF4-FFF2-40B4-BE49-F238E27FC236}">
                        <a16:creationId xmlns:a16="http://schemas.microsoft.com/office/drawing/2014/main" id="{9091127F-D2A1-E7E6-8436-92EA9DBF8EED}"/>
                      </a:ext>
                    </a:extLst>
                  </p:cNvPr>
                  <p:cNvSpPr/>
                  <p:nvPr/>
                </p:nvSpPr>
                <p:spPr>
                  <a:xfrm>
                    <a:off x="59436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35" name="DRAM">
                    <a:extLst>
                      <a:ext uri="{FF2B5EF4-FFF2-40B4-BE49-F238E27FC236}">
                        <a16:creationId xmlns:a16="http://schemas.microsoft.com/office/drawing/2014/main" id="{845EB07B-1E3B-9E0F-B69C-858C3229606B}"/>
                      </a:ext>
                    </a:extLst>
                  </p:cNvPr>
                  <p:cNvSpPr/>
                  <p:nvPr/>
                </p:nvSpPr>
                <p:spPr>
                  <a:xfrm>
                    <a:off x="64008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36" name="DRAM">
                    <a:extLst>
                      <a:ext uri="{FF2B5EF4-FFF2-40B4-BE49-F238E27FC236}">
                        <a16:creationId xmlns:a16="http://schemas.microsoft.com/office/drawing/2014/main" id="{E8B9CAAA-359B-160F-36B7-71F2E3270204}"/>
                      </a:ext>
                    </a:extLst>
                  </p:cNvPr>
                  <p:cNvSpPr/>
                  <p:nvPr/>
                </p:nvSpPr>
                <p:spPr>
                  <a:xfrm>
                    <a:off x="68580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37" name="DRAM">
                    <a:extLst>
                      <a:ext uri="{FF2B5EF4-FFF2-40B4-BE49-F238E27FC236}">
                        <a16:creationId xmlns:a16="http://schemas.microsoft.com/office/drawing/2014/main" id="{994D4286-46B8-82A3-665C-F402AFBD1BE1}"/>
                      </a:ext>
                    </a:extLst>
                  </p:cNvPr>
                  <p:cNvSpPr/>
                  <p:nvPr/>
                </p:nvSpPr>
                <p:spPr>
                  <a:xfrm>
                    <a:off x="73152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427" name="Group 426">
                  <a:extLst>
                    <a:ext uri="{FF2B5EF4-FFF2-40B4-BE49-F238E27FC236}">
                      <a16:creationId xmlns:a16="http://schemas.microsoft.com/office/drawing/2014/main" id="{DC06D120-BF6A-773F-D046-3802F2D1BE94}"/>
                    </a:ext>
                  </a:extLst>
                </p:cNvPr>
                <p:cNvGrpSpPr/>
                <p:nvPr/>
              </p:nvGrpSpPr>
              <p:grpSpPr>
                <a:xfrm>
                  <a:off x="5354281" y="2243328"/>
                  <a:ext cx="917213" cy="1261169"/>
                  <a:chOff x="5676900" y="990600"/>
                  <a:chExt cx="1828800" cy="2971800"/>
                </a:xfrm>
              </p:grpSpPr>
              <p:cxnSp>
                <p:nvCxnSpPr>
                  <p:cNvPr id="428" name="Straight Connector 427">
                    <a:extLst>
                      <a:ext uri="{FF2B5EF4-FFF2-40B4-BE49-F238E27FC236}">
                        <a16:creationId xmlns:a16="http://schemas.microsoft.com/office/drawing/2014/main" id="{1802ECBA-1127-D8F8-477A-3CE4CE5C6677}"/>
                      </a:ext>
                    </a:extLst>
                  </p:cNvPr>
                  <p:cNvCxnSpPr>
                    <a:endCxn id="433" idx="0"/>
                  </p:cNvCxnSpPr>
                  <p:nvPr/>
                </p:nvCxnSpPr>
                <p:spPr>
                  <a:xfrm>
                    <a:off x="5676900"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429" name="Straight Connector 428">
                    <a:extLst>
                      <a:ext uri="{FF2B5EF4-FFF2-40B4-BE49-F238E27FC236}">
                        <a16:creationId xmlns:a16="http://schemas.microsoft.com/office/drawing/2014/main" id="{20CFFE4B-714A-4D7F-8776-F98A9C8C609F}"/>
                      </a:ext>
                    </a:extLst>
                  </p:cNvPr>
                  <p:cNvCxnSpPr>
                    <a:endCxn id="435" idx="0"/>
                  </p:cNvCxnSpPr>
                  <p:nvPr/>
                </p:nvCxnSpPr>
                <p:spPr>
                  <a:xfrm>
                    <a:off x="6591300"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430" name="Straight Connector 429">
                    <a:extLst>
                      <a:ext uri="{FF2B5EF4-FFF2-40B4-BE49-F238E27FC236}">
                        <a16:creationId xmlns:a16="http://schemas.microsoft.com/office/drawing/2014/main" id="{959FCB14-79B6-4A6E-44BA-2F34AC275027}"/>
                      </a:ext>
                    </a:extLst>
                  </p:cNvPr>
                  <p:cNvCxnSpPr>
                    <a:endCxn id="436" idx="0"/>
                  </p:cNvCxnSpPr>
                  <p:nvPr/>
                </p:nvCxnSpPr>
                <p:spPr>
                  <a:xfrm>
                    <a:off x="7048500"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431" name="Straight Connector 430">
                    <a:extLst>
                      <a:ext uri="{FF2B5EF4-FFF2-40B4-BE49-F238E27FC236}">
                        <a16:creationId xmlns:a16="http://schemas.microsoft.com/office/drawing/2014/main" id="{49CA5AC3-AA73-C2DC-A554-DC2A6312B111}"/>
                      </a:ext>
                    </a:extLst>
                  </p:cNvPr>
                  <p:cNvCxnSpPr>
                    <a:endCxn id="437" idx="0"/>
                  </p:cNvCxnSpPr>
                  <p:nvPr/>
                </p:nvCxnSpPr>
                <p:spPr>
                  <a:xfrm>
                    <a:off x="7505700"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432" name="Straight Connector 431">
                    <a:extLst>
                      <a:ext uri="{FF2B5EF4-FFF2-40B4-BE49-F238E27FC236}">
                        <a16:creationId xmlns:a16="http://schemas.microsoft.com/office/drawing/2014/main" id="{40B23EF2-8785-EBE3-D034-72A6B6AC2D7A}"/>
                      </a:ext>
                    </a:extLst>
                  </p:cNvPr>
                  <p:cNvCxnSpPr>
                    <a:endCxn id="434" idx="0"/>
                  </p:cNvCxnSpPr>
                  <p:nvPr/>
                </p:nvCxnSpPr>
                <p:spPr>
                  <a:xfrm>
                    <a:off x="6134100"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grpSp>
            <p:nvGrpSpPr>
              <p:cNvPr id="413" name="Group 412">
                <a:extLst>
                  <a:ext uri="{FF2B5EF4-FFF2-40B4-BE49-F238E27FC236}">
                    <a16:creationId xmlns:a16="http://schemas.microsoft.com/office/drawing/2014/main" id="{52ADB3DD-1F04-89A3-9AA5-EBD99283A366}"/>
                  </a:ext>
                </a:extLst>
              </p:cNvPr>
              <p:cNvGrpSpPr/>
              <p:nvPr/>
            </p:nvGrpSpPr>
            <p:grpSpPr>
              <a:xfrm>
                <a:off x="6816266" y="2243328"/>
                <a:ext cx="1108299" cy="1490472"/>
                <a:chOff x="6816266" y="2243328"/>
                <a:chExt cx="1108299" cy="1490472"/>
              </a:xfrm>
            </p:grpSpPr>
            <p:grpSp>
              <p:nvGrpSpPr>
                <p:cNvPr id="414" name="Group 413">
                  <a:extLst>
                    <a:ext uri="{FF2B5EF4-FFF2-40B4-BE49-F238E27FC236}">
                      <a16:creationId xmlns:a16="http://schemas.microsoft.com/office/drawing/2014/main" id="{AFB0FEC0-C433-D172-025D-4013882CFFC2}"/>
                    </a:ext>
                  </a:extLst>
                </p:cNvPr>
                <p:cNvGrpSpPr/>
                <p:nvPr/>
              </p:nvGrpSpPr>
              <p:grpSpPr>
                <a:xfrm>
                  <a:off x="6816266" y="3504497"/>
                  <a:ext cx="1108299" cy="229303"/>
                  <a:chOff x="5486400" y="3962400"/>
                  <a:chExt cx="2209800" cy="457200"/>
                </a:xfrm>
              </p:grpSpPr>
              <p:sp>
                <p:nvSpPr>
                  <p:cNvPr id="421" name="DRAM">
                    <a:extLst>
                      <a:ext uri="{FF2B5EF4-FFF2-40B4-BE49-F238E27FC236}">
                        <a16:creationId xmlns:a16="http://schemas.microsoft.com/office/drawing/2014/main" id="{B4496C16-CCCB-1AB0-288B-D4817B5C93DF}"/>
                      </a:ext>
                    </a:extLst>
                  </p:cNvPr>
                  <p:cNvSpPr/>
                  <p:nvPr/>
                </p:nvSpPr>
                <p:spPr>
                  <a:xfrm>
                    <a:off x="54864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22" name="DRAM">
                    <a:extLst>
                      <a:ext uri="{FF2B5EF4-FFF2-40B4-BE49-F238E27FC236}">
                        <a16:creationId xmlns:a16="http://schemas.microsoft.com/office/drawing/2014/main" id="{37CC049F-5FDE-0C82-07C1-5EABBA085C3D}"/>
                      </a:ext>
                    </a:extLst>
                  </p:cNvPr>
                  <p:cNvSpPr/>
                  <p:nvPr/>
                </p:nvSpPr>
                <p:spPr>
                  <a:xfrm>
                    <a:off x="59436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23" name="DRAM">
                    <a:extLst>
                      <a:ext uri="{FF2B5EF4-FFF2-40B4-BE49-F238E27FC236}">
                        <a16:creationId xmlns:a16="http://schemas.microsoft.com/office/drawing/2014/main" id="{173EFC2A-62AA-5FAF-FA54-202430EB4296}"/>
                      </a:ext>
                    </a:extLst>
                  </p:cNvPr>
                  <p:cNvSpPr/>
                  <p:nvPr/>
                </p:nvSpPr>
                <p:spPr>
                  <a:xfrm>
                    <a:off x="64008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24" name="DRAM">
                    <a:extLst>
                      <a:ext uri="{FF2B5EF4-FFF2-40B4-BE49-F238E27FC236}">
                        <a16:creationId xmlns:a16="http://schemas.microsoft.com/office/drawing/2014/main" id="{2FCBCFAC-1E3C-F344-DA23-2BF7901B0365}"/>
                      </a:ext>
                    </a:extLst>
                  </p:cNvPr>
                  <p:cNvSpPr/>
                  <p:nvPr/>
                </p:nvSpPr>
                <p:spPr>
                  <a:xfrm>
                    <a:off x="68580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25" name="DRAM">
                    <a:extLst>
                      <a:ext uri="{FF2B5EF4-FFF2-40B4-BE49-F238E27FC236}">
                        <a16:creationId xmlns:a16="http://schemas.microsoft.com/office/drawing/2014/main" id="{A53BB622-0C59-354B-0746-FEC47A74111D}"/>
                      </a:ext>
                    </a:extLst>
                  </p:cNvPr>
                  <p:cNvSpPr/>
                  <p:nvPr/>
                </p:nvSpPr>
                <p:spPr>
                  <a:xfrm>
                    <a:off x="73152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415" name="Group 414">
                  <a:extLst>
                    <a:ext uri="{FF2B5EF4-FFF2-40B4-BE49-F238E27FC236}">
                      <a16:creationId xmlns:a16="http://schemas.microsoft.com/office/drawing/2014/main" id="{22A65B42-8062-35EC-A398-A1936102FF0A}"/>
                    </a:ext>
                  </a:extLst>
                </p:cNvPr>
                <p:cNvGrpSpPr/>
                <p:nvPr/>
              </p:nvGrpSpPr>
              <p:grpSpPr>
                <a:xfrm>
                  <a:off x="6911809" y="2243328"/>
                  <a:ext cx="917213" cy="1261169"/>
                  <a:chOff x="5676900" y="990600"/>
                  <a:chExt cx="1828800" cy="2971800"/>
                </a:xfrm>
              </p:grpSpPr>
              <p:cxnSp>
                <p:nvCxnSpPr>
                  <p:cNvPr id="416" name="Straight Connector 415">
                    <a:extLst>
                      <a:ext uri="{FF2B5EF4-FFF2-40B4-BE49-F238E27FC236}">
                        <a16:creationId xmlns:a16="http://schemas.microsoft.com/office/drawing/2014/main" id="{7A7FCC16-D7F8-F6C6-CA1A-468BFA9C4F0E}"/>
                      </a:ext>
                    </a:extLst>
                  </p:cNvPr>
                  <p:cNvCxnSpPr>
                    <a:endCxn id="421" idx="0"/>
                  </p:cNvCxnSpPr>
                  <p:nvPr/>
                </p:nvCxnSpPr>
                <p:spPr>
                  <a:xfrm>
                    <a:off x="5676900"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a16="http://schemas.microsoft.com/office/drawing/2014/main" id="{F143FBC1-3D0E-2CEA-70A4-1782C02722C3}"/>
                      </a:ext>
                    </a:extLst>
                  </p:cNvPr>
                  <p:cNvCxnSpPr>
                    <a:endCxn id="423" idx="0"/>
                  </p:cNvCxnSpPr>
                  <p:nvPr/>
                </p:nvCxnSpPr>
                <p:spPr>
                  <a:xfrm>
                    <a:off x="6591300"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75D939D1-53DA-6941-6C0B-DF89231DDD49}"/>
                      </a:ext>
                    </a:extLst>
                  </p:cNvPr>
                  <p:cNvCxnSpPr>
                    <a:endCxn id="424" idx="0"/>
                  </p:cNvCxnSpPr>
                  <p:nvPr/>
                </p:nvCxnSpPr>
                <p:spPr>
                  <a:xfrm>
                    <a:off x="7048500"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419" name="Straight Connector 418">
                    <a:extLst>
                      <a:ext uri="{FF2B5EF4-FFF2-40B4-BE49-F238E27FC236}">
                        <a16:creationId xmlns:a16="http://schemas.microsoft.com/office/drawing/2014/main" id="{55B43922-7BBB-817C-B7D4-2B18EF1402DC}"/>
                      </a:ext>
                    </a:extLst>
                  </p:cNvPr>
                  <p:cNvCxnSpPr>
                    <a:endCxn id="425" idx="0"/>
                  </p:cNvCxnSpPr>
                  <p:nvPr/>
                </p:nvCxnSpPr>
                <p:spPr>
                  <a:xfrm>
                    <a:off x="7505700"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420" name="Straight Connector 419">
                    <a:extLst>
                      <a:ext uri="{FF2B5EF4-FFF2-40B4-BE49-F238E27FC236}">
                        <a16:creationId xmlns:a16="http://schemas.microsoft.com/office/drawing/2014/main" id="{3C45CBE7-C3EC-30B3-2EC2-4A5F8092BB5B}"/>
                      </a:ext>
                    </a:extLst>
                  </p:cNvPr>
                  <p:cNvCxnSpPr>
                    <a:endCxn id="422" idx="0"/>
                  </p:cNvCxnSpPr>
                  <p:nvPr/>
                </p:nvCxnSpPr>
                <p:spPr>
                  <a:xfrm>
                    <a:off x="6134100"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grpSp>
        <p:grpSp>
          <p:nvGrpSpPr>
            <p:cNvPr id="378" name="Group 377">
              <a:extLst>
                <a:ext uri="{FF2B5EF4-FFF2-40B4-BE49-F238E27FC236}">
                  <a16:creationId xmlns:a16="http://schemas.microsoft.com/office/drawing/2014/main" id="{1FCBF642-A9A7-BD65-D773-0B99708581E5}"/>
                </a:ext>
              </a:extLst>
            </p:cNvPr>
            <p:cNvGrpSpPr/>
            <p:nvPr/>
          </p:nvGrpSpPr>
          <p:grpSpPr>
            <a:xfrm>
              <a:off x="1734834" y="3092754"/>
              <a:ext cx="1414038" cy="191087"/>
              <a:chOff x="1828799" y="2017072"/>
              <a:chExt cx="1414038" cy="191087"/>
            </a:xfrm>
            <a:solidFill>
              <a:srgbClr val="1A82C4"/>
            </a:solidFill>
          </p:grpSpPr>
          <p:sp>
            <p:nvSpPr>
              <p:cNvPr id="403" name="DRAM">
                <a:extLst>
                  <a:ext uri="{FF2B5EF4-FFF2-40B4-BE49-F238E27FC236}">
                    <a16:creationId xmlns:a16="http://schemas.microsoft.com/office/drawing/2014/main" id="{679EA8FF-97AB-7A58-ACDD-B0605692D846}"/>
                  </a:ext>
                </a:extLst>
              </p:cNvPr>
              <p:cNvSpPr/>
              <p:nvPr/>
            </p:nvSpPr>
            <p:spPr>
              <a:xfrm rot="5400000">
                <a:off x="1847908" y="1997964"/>
                <a:ext cx="191086" cy="229303"/>
              </a:xfrm>
              <a:prstGeom prst="roundRect">
                <a:avLst>
                  <a:gd name="adj" fmla="val 11319"/>
                </a:avLst>
              </a:prstGeom>
              <a:solidFill>
                <a:schemeClr val="accent1">
                  <a:lumMod val="60000"/>
                  <a:lumOff val="40000"/>
                </a:schemeClr>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404" name="Straight Connector 403">
                <a:extLst>
                  <a:ext uri="{FF2B5EF4-FFF2-40B4-BE49-F238E27FC236}">
                    <a16:creationId xmlns:a16="http://schemas.microsoft.com/office/drawing/2014/main" id="{B2CE9262-747A-CF7A-0704-63159F82C77F}"/>
                  </a:ext>
                </a:extLst>
              </p:cNvPr>
              <p:cNvCxnSpPr>
                <a:cxnSpLocks/>
                <a:stCxn id="409" idx="6"/>
                <a:endCxn id="403" idx="0"/>
              </p:cNvCxnSpPr>
              <p:nvPr/>
            </p:nvCxnSpPr>
            <p:spPr>
              <a:xfrm flipH="1">
                <a:off x="2058103" y="2112615"/>
                <a:ext cx="1184734" cy="1"/>
              </a:xfrm>
              <a:prstGeom prst="line">
                <a:avLst/>
              </a:prstGeom>
              <a:grp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405" name="Oval 404">
                <a:extLst>
                  <a:ext uri="{FF2B5EF4-FFF2-40B4-BE49-F238E27FC236}">
                    <a16:creationId xmlns:a16="http://schemas.microsoft.com/office/drawing/2014/main" id="{7A8C5BD8-BE19-8E53-9432-803FB09E1B59}"/>
                  </a:ext>
                </a:extLst>
              </p:cNvPr>
              <p:cNvSpPr/>
              <p:nvPr/>
            </p:nvSpPr>
            <p:spPr>
              <a:xfrm>
                <a:off x="2134538"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06" name="Oval 405">
                <a:extLst>
                  <a:ext uri="{FF2B5EF4-FFF2-40B4-BE49-F238E27FC236}">
                    <a16:creationId xmlns:a16="http://schemas.microsoft.com/office/drawing/2014/main" id="{05CE5C09-DCE5-6459-69F9-BB7A06025EE7}"/>
                  </a:ext>
                </a:extLst>
              </p:cNvPr>
              <p:cNvSpPr/>
              <p:nvPr/>
            </p:nvSpPr>
            <p:spPr>
              <a:xfrm>
                <a:off x="2363841"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07" name="Oval 406">
                <a:extLst>
                  <a:ext uri="{FF2B5EF4-FFF2-40B4-BE49-F238E27FC236}">
                    <a16:creationId xmlns:a16="http://schemas.microsoft.com/office/drawing/2014/main" id="{BA6FB0DE-06BD-FDF9-D1C0-30A959043EC3}"/>
                  </a:ext>
                </a:extLst>
              </p:cNvPr>
              <p:cNvSpPr/>
              <p:nvPr/>
            </p:nvSpPr>
            <p:spPr>
              <a:xfrm>
                <a:off x="2593144"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08" name="Oval 407">
                <a:extLst>
                  <a:ext uri="{FF2B5EF4-FFF2-40B4-BE49-F238E27FC236}">
                    <a16:creationId xmlns:a16="http://schemas.microsoft.com/office/drawing/2014/main" id="{56862516-172F-971F-E37F-684FE1719A8F}"/>
                  </a:ext>
                </a:extLst>
              </p:cNvPr>
              <p:cNvSpPr/>
              <p:nvPr/>
            </p:nvSpPr>
            <p:spPr>
              <a:xfrm>
                <a:off x="2822448"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09" name="Oval 408">
                <a:extLst>
                  <a:ext uri="{FF2B5EF4-FFF2-40B4-BE49-F238E27FC236}">
                    <a16:creationId xmlns:a16="http://schemas.microsoft.com/office/drawing/2014/main" id="{D9D1E6D0-985D-BE74-C869-14E5436D5A0A}"/>
                  </a:ext>
                </a:extLst>
              </p:cNvPr>
              <p:cNvSpPr/>
              <p:nvPr/>
            </p:nvSpPr>
            <p:spPr>
              <a:xfrm>
                <a:off x="3051751"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379" name="Group 378">
              <a:extLst>
                <a:ext uri="{FF2B5EF4-FFF2-40B4-BE49-F238E27FC236}">
                  <a16:creationId xmlns:a16="http://schemas.microsoft.com/office/drawing/2014/main" id="{D730528E-441B-97C9-D5CC-383B50BA25F4}"/>
                </a:ext>
              </a:extLst>
            </p:cNvPr>
            <p:cNvGrpSpPr/>
            <p:nvPr/>
          </p:nvGrpSpPr>
          <p:grpSpPr>
            <a:xfrm>
              <a:off x="3292362" y="3092754"/>
              <a:ext cx="1414038" cy="191087"/>
              <a:chOff x="3386327" y="2017072"/>
              <a:chExt cx="1414038" cy="191087"/>
            </a:xfrm>
            <a:solidFill>
              <a:srgbClr val="1A82C4"/>
            </a:solidFill>
          </p:grpSpPr>
          <p:sp>
            <p:nvSpPr>
              <p:cNvPr id="396" name="DRAM">
                <a:extLst>
                  <a:ext uri="{FF2B5EF4-FFF2-40B4-BE49-F238E27FC236}">
                    <a16:creationId xmlns:a16="http://schemas.microsoft.com/office/drawing/2014/main" id="{26035338-F399-E8D6-BF7A-6F01DFFFFE28}"/>
                  </a:ext>
                </a:extLst>
              </p:cNvPr>
              <p:cNvSpPr/>
              <p:nvPr/>
            </p:nvSpPr>
            <p:spPr>
              <a:xfrm rot="5400000">
                <a:off x="3405436" y="1997964"/>
                <a:ext cx="191086" cy="229303"/>
              </a:xfrm>
              <a:prstGeom prst="roundRect">
                <a:avLst>
                  <a:gd name="adj" fmla="val 11319"/>
                </a:avLst>
              </a:prstGeom>
              <a:solidFill>
                <a:schemeClr val="accent1">
                  <a:lumMod val="60000"/>
                  <a:lumOff val="40000"/>
                </a:schemeClr>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397" name="Straight Connector 396">
                <a:extLst>
                  <a:ext uri="{FF2B5EF4-FFF2-40B4-BE49-F238E27FC236}">
                    <a16:creationId xmlns:a16="http://schemas.microsoft.com/office/drawing/2014/main" id="{0F65AEDC-9DAB-61B9-9457-DC1A143E354A}"/>
                  </a:ext>
                </a:extLst>
              </p:cNvPr>
              <p:cNvCxnSpPr>
                <a:cxnSpLocks/>
                <a:endCxn id="396" idx="0"/>
              </p:cNvCxnSpPr>
              <p:nvPr/>
            </p:nvCxnSpPr>
            <p:spPr>
              <a:xfrm flipH="1" flipV="1">
                <a:off x="3615631" y="2112616"/>
                <a:ext cx="1184734" cy="1"/>
              </a:xfrm>
              <a:prstGeom prst="line">
                <a:avLst/>
              </a:prstGeom>
              <a:grp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398" name="Oval 397">
                <a:extLst>
                  <a:ext uri="{FF2B5EF4-FFF2-40B4-BE49-F238E27FC236}">
                    <a16:creationId xmlns:a16="http://schemas.microsoft.com/office/drawing/2014/main" id="{7E473B44-3C04-C45E-E0CB-418464E345E5}"/>
                  </a:ext>
                </a:extLst>
              </p:cNvPr>
              <p:cNvSpPr/>
              <p:nvPr/>
            </p:nvSpPr>
            <p:spPr>
              <a:xfrm>
                <a:off x="3692066"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99" name="Oval 398">
                <a:extLst>
                  <a:ext uri="{FF2B5EF4-FFF2-40B4-BE49-F238E27FC236}">
                    <a16:creationId xmlns:a16="http://schemas.microsoft.com/office/drawing/2014/main" id="{DD7E7E14-E1FD-450A-FBA2-44A605E5DE00}"/>
                  </a:ext>
                </a:extLst>
              </p:cNvPr>
              <p:cNvSpPr/>
              <p:nvPr/>
            </p:nvSpPr>
            <p:spPr>
              <a:xfrm>
                <a:off x="3921369"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00" name="Oval 399">
                <a:extLst>
                  <a:ext uri="{FF2B5EF4-FFF2-40B4-BE49-F238E27FC236}">
                    <a16:creationId xmlns:a16="http://schemas.microsoft.com/office/drawing/2014/main" id="{E27D2C11-536E-770E-7275-F387D67E8BFB}"/>
                  </a:ext>
                </a:extLst>
              </p:cNvPr>
              <p:cNvSpPr/>
              <p:nvPr/>
            </p:nvSpPr>
            <p:spPr>
              <a:xfrm>
                <a:off x="4150672"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01" name="Oval 400">
                <a:extLst>
                  <a:ext uri="{FF2B5EF4-FFF2-40B4-BE49-F238E27FC236}">
                    <a16:creationId xmlns:a16="http://schemas.microsoft.com/office/drawing/2014/main" id="{626F2C7A-9685-4D6F-A77D-5771ADC22A16}"/>
                  </a:ext>
                </a:extLst>
              </p:cNvPr>
              <p:cNvSpPr/>
              <p:nvPr/>
            </p:nvSpPr>
            <p:spPr>
              <a:xfrm>
                <a:off x="4379976"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02" name="Oval 401">
                <a:extLst>
                  <a:ext uri="{FF2B5EF4-FFF2-40B4-BE49-F238E27FC236}">
                    <a16:creationId xmlns:a16="http://schemas.microsoft.com/office/drawing/2014/main" id="{4B4CC76B-74F4-37BE-26D1-F02AFB02FE7C}"/>
                  </a:ext>
                </a:extLst>
              </p:cNvPr>
              <p:cNvSpPr/>
              <p:nvPr/>
            </p:nvSpPr>
            <p:spPr>
              <a:xfrm>
                <a:off x="4609279"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380" name="Group 379">
              <a:extLst>
                <a:ext uri="{FF2B5EF4-FFF2-40B4-BE49-F238E27FC236}">
                  <a16:creationId xmlns:a16="http://schemas.microsoft.com/office/drawing/2014/main" id="{C53CE02F-34D6-4DD7-528F-75BFC9153E43}"/>
                </a:ext>
              </a:extLst>
            </p:cNvPr>
            <p:cNvGrpSpPr/>
            <p:nvPr/>
          </p:nvGrpSpPr>
          <p:grpSpPr>
            <a:xfrm>
              <a:off x="4859034" y="3092754"/>
              <a:ext cx="1414038" cy="191087"/>
              <a:chOff x="4952999" y="2017072"/>
              <a:chExt cx="1414038" cy="191087"/>
            </a:xfrm>
            <a:solidFill>
              <a:srgbClr val="1A82C4"/>
            </a:solidFill>
          </p:grpSpPr>
          <p:sp>
            <p:nvSpPr>
              <p:cNvPr id="389" name="DRAM">
                <a:extLst>
                  <a:ext uri="{FF2B5EF4-FFF2-40B4-BE49-F238E27FC236}">
                    <a16:creationId xmlns:a16="http://schemas.microsoft.com/office/drawing/2014/main" id="{80E07705-4CCD-5641-B0D6-C71909A5522F}"/>
                  </a:ext>
                </a:extLst>
              </p:cNvPr>
              <p:cNvSpPr/>
              <p:nvPr/>
            </p:nvSpPr>
            <p:spPr>
              <a:xfrm rot="5400000">
                <a:off x="4972108" y="1997964"/>
                <a:ext cx="191086" cy="229303"/>
              </a:xfrm>
              <a:prstGeom prst="roundRect">
                <a:avLst>
                  <a:gd name="adj" fmla="val 11319"/>
                </a:avLst>
              </a:prstGeom>
              <a:solidFill>
                <a:schemeClr val="accent1">
                  <a:lumMod val="60000"/>
                  <a:lumOff val="40000"/>
                </a:schemeClr>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390" name="Straight Connector 389">
                <a:extLst>
                  <a:ext uri="{FF2B5EF4-FFF2-40B4-BE49-F238E27FC236}">
                    <a16:creationId xmlns:a16="http://schemas.microsoft.com/office/drawing/2014/main" id="{227185D8-F7FA-566D-6715-B5F902635F4A}"/>
                  </a:ext>
                </a:extLst>
              </p:cNvPr>
              <p:cNvCxnSpPr>
                <a:cxnSpLocks/>
                <a:stCxn id="395" idx="6"/>
                <a:endCxn id="389" idx="0"/>
              </p:cNvCxnSpPr>
              <p:nvPr/>
            </p:nvCxnSpPr>
            <p:spPr>
              <a:xfrm flipH="1">
                <a:off x="5182303" y="2112615"/>
                <a:ext cx="1184734" cy="1"/>
              </a:xfrm>
              <a:prstGeom prst="line">
                <a:avLst/>
              </a:prstGeom>
              <a:grp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391" name="Oval 390">
                <a:extLst>
                  <a:ext uri="{FF2B5EF4-FFF2-40B4-BE49-F238E27FC236}">
                    <a16:creationId xmlns:a16="http://schemas.microsoft.com/office/drawing/2014/main" id="{A170D8DE-FCF5-ADF4-53AB-E2CF4306EF3D}"/>
                  </a:ext>
                </a:extLst>
              </p:cNvPr>
              <p:cNvSpPr/>
              <p:nvPr/>
            </p:nvSpPr>
            <p:spPr>
              <a:xfrm>
                <a:off x="5258738"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92" name="Oval 391">
                <a:extLst>
                  <a:ext uri="{FF2B5EF4-FFF2-40B4-BE49-F238E27FC236}">
                    <a16:creationId xmlns:a16="http://schemas.microsoft.com/office/drawing/2014/main" id="{B1A7CD7F-7F61-B924-4690-8F68CA60643B}"/>
                  </a:ext>
                </a:extLst>
              </p:cNvPr>
              <p:cNvSpPr/>
              <p:nvPr/>
            </p:nvSpPr>
            <p:spPr>
              <a:xfrm>
                <a:off x="5488041"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93" name="Oval 392">
                <a:extLst>
                  <a:ext uri="{FF2B5EF4-FFF2-40B4-BE49-F238E27FC236}">
                    <a16:creationId xmlns:a16="http://schemas.microsoft.com/office/drawing/2014/main" id="{CD69F0E4-3707-DD82-F3B4-9E3E2808C243}"/>
                  </a:ext>
                </a:extLst>
              </p:cNvPr>
              <p:cNvSpPr/>
              <p:nvPr/>
            </p:nvSpPr>
            <p:spPr>
              <a:xfrm>
                <a:off x="5717344"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94" name="Oval 393">
                <a:extLst>
                  <a:ext uri="{FF2B5EF4-FFF2-40B4-BE49-F238E27FC236}">
                    <a16:creationId xmlns:a16="http://schemas.microsoft.com/office/drawing/2014/main" id="{7D2EF420-CDE8-8894-B261-2C2D28C1500B}"/>
                  </a:ext>
                </a:extLst>
              </p:cNvPr>
              <p:cNvSpPr/>
              <p:nvPr/>
            </p:nvSpPr>
            <p:spPr>
              <a:xfrm>
                <a:off x="5946648"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95" name="Oval 394">
                <a:extLst>
                  <a:ext uri="{FF2B5EF4-FFF2-40B4-BE49-F238E27FC236}">
                    <a16:creationId xmlns:a16="http://schemas.microsoft.com/office/drawing/2014/main" id="{15CCB90C-6A1D-05AA-7347-201BAFC18FF6}"/>
                  </a:ext>
                </a:extLst>
              </p:cNvPr>
              <p:cNvSpPr/>
              <p:nvPr/>
            </p:nvSpPr>
            <p:spPr>
              <a:xfrm>
                <a:off x="6175951"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381" name="Group 380">
              <a:extLst>
                <a:ext uri="{FF2B5EF4-FFF2-40B4-BE49-F238E27FC236}">
                  <a16:creationId xmlns:a16="http://schemas.microsoft.com/office/drawing/2014/main" id="{55C6FDC7-D41A-1875-3D1B-E893BCEF72BF}"/>
                </a:ext>
              </a:extLst>
            </p:cNvPr>
            <p:cNvGrpSpPr/>
            <p:nvPr/>
          </p:nvGrpSpPr>
          <p:grpSpPr>
            <a:xfrm>
              <a:off x="6416562" y="3092754"/>
              <a:ext cx="1414038" cy="191087"/>
              <a:chOff x="6510527" y="2017072"/>
              <a:chExt cx="1414038" cy="191087"/>
            </a:xfrm>
            <a:solidFill>
              <a:srgbClr val="1A82C4"/>
            </a:solidFill>
          </p:grpSpPr>
          <p:sp>
            <p:nvSpPr>
              <p:cNvPr id="382" name="DRAM">
                <a:extLst>
                  <a:ext uri="{FF2B5EF4-FFF2-40B4-BE49-F238E27FC236}">
                    <a16:creationId xmlns:a16="http://schemas.microsoft.com/office/drawing/2014/main" id="{A7E49205-7A19-84F5-F5A1-114BF516AB9C}"/>
                  </a:ext>
                </a:extLst>
              </p:cNvPr>
              <p:cNvSpPr/>
              <p:nvPr/>
            </p:nvSpPr>
            <p:spPr>
              <a:xfrm rot="5400000">
                <a:off x="6529636" y="1997964"/>
                <a:ext cx="191086" cy="229303"/>
              </a:xfrm>
              <a:prstGeom prst="roundRect">
                <a:avLst>
                  <a:gd name="adj" fmla="val 11319"/>
                </a:avLst>
              </a:prstGeom>
              <a:solidFill>
                <a:schemeClr val="accent1">
                  <a:lumMod val="60000"/>
                  <a:lumOff val="40000"/>
                </a:schemeClr>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383" name="Straight Connector 382">
                <a:extLst>
                  <a:ext uri="{FF2B5EF4-FFF2-40B4-BE49-F238E27FC236}">
                    <a16:creationId xmlns:a16="http://schemas.microsoft.com/office/drawing/2014/main" id="{87448484-4D3C-44D2-3131-F9016C906D9E}"/>
                  </a:ext>
                </a:extLst>
              </p:cNvPr>
              <p:cNvCxnSpPr>
                <a:cxnSpLocks/>
                <a:stCxn id="388" idx="6"/>
                <a:endCxn id="382" idx="0"/>
              </p:cNvCxnSpPr>
              <p:nvPr/>
            </p:nvCxnSpPr>
            <p:spPr>
              <a:xfrm flipH="1">
                <a:off x="6739831" y="2112615"/>
                <a:ext cx="1184734" cy="1"/>
              </a:xfrm>
              <a:prstGeom prst="line">
                <a:avLst/>
              </a:prstGeom>
              <a:grp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384" name="Oval 383">
                <a:extLst>
                  <a:ext uri="{FF2B5EF4-FFF2-40B4-BE49-F238E27FC236}">
                    <a16:creationId xmlns:a16="http://schemas.microsoft.com/office/drawing/2014/main" id="{61694BBE-2333-C31C-C3A8-4ACB0CB3293C}"/>
                  </a:ext>
                </a:extLst>
              </p:cNvPr>
              <p:cNvSpPr/>
              <p:nvPr/>
            </p:nvSpPr>
            <p:spPr>
              <a:xfrm>
                <a:off x="6816266"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85" name="Oval 384">
                <a:extLst>
                  <a:ext uri="{FF2B5EF4-FFF2-40B4-BE49-F238E27FC236}">
                    <a16:creationId xmlns:a16="http://schemas.microsoft.com/office/drawing/2014/main" id="{BF54AA7E-2EDD-D316-033A-900E8EE9ABE4}"/>
                  </a:ext>
                </a:extLst>
              </p:cNvPr>
              <p:cNvSpPr/>
              <p:nvPr/>
            </p:nvSpPr>
            <p:spPr>
              <a:xfrm>
                <a:off x="7045569"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86" name="Oval 385">
                <a:extLst>
                  <a:ext uri="{FF2B5EF4-FFF2-40B4-BE49-F238E27FC236}">
                    <a16:creationId xmlns:a16="http://schemas.microsoft.com/office/drawing/2014/main" id="{302C2DB3-D8AE-A002-EB89-96F77D0C1314}"/>
                  </a:ext>
                </a:extLst>
              </p:cNvPr>
              <p:cNvSpPr/>
              <p:nvPr/>
            </p:nvSpPr>
            <p:spPr>
              <a:xfrm>
                <a:off x="7274872"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87" name="Oval 386">
                <a:extLst>
                  <a:ext uri="{FF2B5EF4-FFF2-40B4-BE49-F238E27FC236}">
                    <a16:creationId xmlns:a16="http://schemas.microsoft.com/office/drawing/2014/main" id="{AF2C5640-9A34-BD83-FBD8-5658B29ED2CA}"/>
                  </a:ext>
                </a:extLst>
              </p:cNvPr>
              <p:cNvSpPr/>
              <p:nvPr/>
            </p:nvSpPr>
            <p:spPr>
              <a:xfrm>
                <a:off x="7504176"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88" name="Oval 387">
                <a:extLst>
                  <a:ext uri="{FF2B5EF4-FFF2-40B4-BE49-F238E27FC236}">
                    <a16:creationId xmlns:a16="http://schemas.microsoft.com/office/drawing/2014/main" id="{0C5B9AD7-BD79-DC3D-74F8-A1E8E3E698D8}"/>
                  </a:ext>
                </a:extLst>
              </p:cNvPr>
              <p:cNvSpPr/>
              <p:nvPr/>
            </p:nvSpPr>
            <p:spPr>
              <a:xfrm>
                <a:off x="7733479"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grpSp>
        <p:nvGrpSpPr>
          <p:cNvPr id="971" name="Group 970">
            <a:extLst>
              <a:ext uri="{FF2B5EF4-FFF2-40B4-BE49-F238E27FC236}">
                <a16:creationId xmlns:a16="http://schemas.microsoft.com/office/drawing/2014/main" id="{FD1919A4-8D8A-1747-2CF8-045DF44F4835}"/>
              </a:ext>
            </a:extLst>
          </p:cNvPr>
          <p:cNvGrpSpPr/>
          <p:nvPr/>
        </p:nvGrpSpPr>
        <p:grpSpPr>
          <a:xfrm>
            <a:off x="1397358" y="2464515"/>
            <a:ext cx="7154807" cy="2279561"/>
            <a:chOff x="940158" y="1880315"/>
            <a:chExt cx="7154807" cy="2279561"/>
          </a:xfrm>
        </p:grpSpPr>
        <p:sp>
          <p:nvSpPr>
            <p:cNvPr id="972" name="Rectangle 971">
              <a:extLst>
                <a:ext uri="{FF2B5EF4-FFF2-40B4-BE49-F238E27FC236}">
                  <a16:creationId xmlns:a16="http://schemas.microsoft.com/office/drawing/2014/main" id="{647DA8DD-4CB5-F5FB-270A-97577177B668}"/>
                </a:ext>
              </a:extLst>
            </p:cNvPr>
            <p:cNvSpPr/>
            <p:nvPr/>
          </p:nvSpPr>
          <p:spPr>
            <a:xfrm>
              <a:off x="940158" y="1880315"/>
              <a:ext cx="7154807" cy="2279561"/>
            </a:xfrm>
            <a:prstGeom prst="rect">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grpSp>
          <p:nvGrpSpPr>
            <p:cNvPr id="973" name="Group 972">
              <a:extLst>
                <a:ext uri="{FF2B5EF4-FFF2-40B4-BE49-F238E27FC236}">
                  <a16:creationId xmlns:a16="http://schemas.microsoft.com/office/drawing/2014/main" id="{0BEBBB25-4E03-4E00-B4B1-DF9054D05896}"/>
                </a:ext>
              </a:extLst>
            </p:cNvPr>
            <p:cNvGrpSpPr/>
            <p:nvPr/>
          </p:nvGrpSpPr>
          <p:grpSpPr>
            <a:xfrm>
              <a:off x="1734836" y="2404844"/>
              <a:ext cx="1414038" cy="1414038"/>
              <a:chOff x="4876800" y="1600199"/>
              <a:chExt cx="2819401" cy="2819401"/>
            </a:xfrm>
          </p:grpSpPr>
          <p:grpSp>
            <p:nvGrpSpPr>
              <p:cNvPr id="1226" name="Group 1225">
                <a:extLst>
                  <a:ext uri="{FF2B5EF4-FFF2-40B4-BE49-F238E27FC236}">
                    <a16:creationId xmlns:a16="http://schemas.microsoft.com/office/drawing/2014/main" id="{18BCF1CD-9B7C-62C8-7F0E-978799675422}"/>
                  </a:ext>
                </a:extLst>
              </p:cNvPr>
              <p:cNvGrpSpPr/>
              <p:nvPr/>
            </p:nvGrpSpPr>
            <p:grpSpPr>
              <a:xfrm>
                <a:off x="5486400" y="3962400"/>
                <a:ext cx="2209800" cy="457200"/>
                <a:chOff x="5486400" y="3962400"/>
                <a:chExt cx="2209800" cy="457200"/>
              </a:xfrm>
            </p:grpSpPr>
            <p:sp>
              <p:nvSpPr>
                <p:cNvPr id="1271" name="DRAM">
                  <a:extLst>
                    <a:ext uri="{FF2B5EF4-FFF2-40B4-BE49-F238E27FC236}">
                      <a16:creationId xmlns:a16="http://schemas.microsoft.com/office/drawing/2014/main" id="{D59E6B18-554E-5AB5-DFCD-8EC7A65236A6}"/>
                    </a:ext>
                  </a:extLst>
                </p:cNvPr>
                <p:cNvSpPr/>
                <p:nvPr/>
              </p:nvSpPr>
              <p:spPr>
                <a:xfrm>
                  <a:off x="54864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72" name="DRAM">
                  <a:extLst>
                    <a:ext uri="{FF2B5EF4-FFF2-40B4-BE49-F238E27FC236}">
                      <a16:creationId xmlns:a16="http://schemas.microsoft.com/office/drawing/2014/main" id="{D9846385-43B0-5646-E22A-E9C81ABFF7C3}"/>
                    </a:ext>
                  </a:extLst>
                </p:cNvPr>
                <p:cNvSpPr/>
                <p:nvPr/>
              </p:nvSpPr>
              <p:spPr>
                <a:xfrm>
                  <a:off x="59436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73" name="DRAM">
                  <a:extLst>
                    <a:ext uri="{FF2B5EF4-FFF2-40B4-BE49-F238E27FC236}">
                      <a16:creationId xmlns:a16="http://schemas.microsoft.com/office/drawing/2014/main" id="{9C6EDC04-4F34-A015-A561-18170BAEE635}"/>
                    </a:ext>
                  </a:extLst>
                </p:cNvPr>
                <p:cNvSpPr/>
                <p:nvPr/>
              </p:nvSpPr>
              <p:spPr>
                <a:xfrm>
                  <a:off x="64008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74" name="DRAM">
                  <a:extLst>
                    <a:ext uri="{FF2B5EF4-FFF2-40B4-BE49-F238E27FC236}">
                      <a16:creationId xmlns:a16="http://schemas.microsoft.com/office/drawing/2014/main" id="{E9CF1677-AE0C-66B8-A9AE-565F7CEFD6E0}"/>
                    </a:ext>
                  </a:extLst>
                </p:cNvPr>
                <p:cNvSpPr/>
                <p:nvPr/>
              </p:nvSpPr>
              <p:spPr>
                <a:xfrm>
                  <a:off x="68580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75" name="DRAM">
                  <a:extLst>
                    <a:ext uri="{FF2B5EF4-FFF2-40B4-BE49-F238E27FC236}">
                      <a16:creationId xmlns:a16="http://schemas.microsoft.com/office/drawing/2014/main" id="{589D6B85-E08B-39CC-EF1D-092292CF5C2C}"/>
                    </a:ext>
                  </a:extLst>
                </p:cNvPr>
                <p:cNvSpPr/>
                <p:nvPr/>
              </p:nvSpPr>
              <p:spPr>
                <a:xfrm>
                  <a:off x="73152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1227" name="Group 1226">
                <a:extLst>
                  <a:ext uri="{FF2B5EF4-FFF2-40B4-BE49-F238E27FC236}">
                    <a16:creationId xmlns:a16="http://schemas.microsoft.com/office/drawing/2014/main" id="{9EAF2CA3-1396-AFC0-3114-D61CF054FF6C}"/>
                  </a:ext>
                </a:extLst>
              </p:cNvPr>
              <p:cNvGrpSpPr/>
              <p:nvPr/>
            </p:nvGrpSpPr>
            <p:grpSpPr>
              <a:xfrm>
                <a:off x="4876800" y="1600200"/>
                <a:ext cx="457200" cy="2209800"/>
                <a:chOff x="4876800" y="1600200"/>
                <a:chExt cx="457200" cy="2209800"/>
              </a:xfrm>
            </p:grpSpPr>
            <p:sp>
              <p:nvSpPr>
                <p:cNvPr id="1266" name="DRAM">
                  <a:extLst>
                    <a:ext uri="{FF2B5EF4-FFF2-40B4-BE49-F238E27FC236}">
                      <a16:creationId xmlns:a16="http://schemas.microsoft.com/office/drawing/2014/main" id="{908648B3-1002-B35B-40E7-502B042A836C}"/>
                    </a:ext>
                  </a:extLst>
                </p:cNvPr>
                <p:cNvSpPr/>
                <p:nvPr/>
              </p:nvSpPr>
              <p:spPr>
                <a:xfrm rot="5400000">
                  <a:off x="4914900" y="15621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67" name="DRAM">
                  <a:extLst>
                    <a:ext uri="{FF2B5EF4-FFF2-40B4-BE49-F238E27FC236}">
                      <a16:creationId xmlns:a16="http://schemas.microsoft.com/office/drawing/2014/main" id="{A711D1D6-6E44-8DF8-9B1F-E8F7C84ADB53}"/>
                    </a:ext>
                  </a:extLst>
                </p:cNvPr>
                <p:cNvSpPr/>
                <p:nvPr/>
              </p:nvSpPr>
              <p:spPr>
                <a:xfrm rot="5400000">
                  <a:off x="4914900" y="20193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68" name="DRAM">
                  <a:extLst>
                    <a:ext uri="{FF2B5EF4-FFF2-40B4-BE49-F238E27FC236}">
                      <a16:creationId xmlns:a16="http://schemas.microsoft.com/office/drawing/2014/main" id="{202B4D94-2245-A4FB-A732-AB6FD4164BEA}"/>
                    </a:ext>
                  </a:extLst>
                </p:cNvPr>
                <p:cNvSpPr/>
                <p:nvPr/>
              </p:nvSpPr>
              <p:spPr>
                <a:xfrm rot="5400000">
                  <a:off x="4914900" y="24765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69" name="DRAM">
                  <a:extLst>
                    <a:ext uri="{FF2B5EF4-FFF2-40B4-BE49-F238E27FC236}">
                      <a16:creationId xmlns:a16="http://schemas.microsoft.com/office/drawing/2014/main" id="{070D2D83-6EA4-A0AF-3A19-D9343E9BDEC1}"/>
                    </a:ext>
                  </a:extLst>
                </p:cNvPr>
                <p:cNvSpPr/>
                <p:nvPr/>
              </p:nvSpPr>
              <p:spPr>
                <a:xfrm rot="5400000">
                  <a:off x="4914900" y="29337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70" name="DRAM">
                  <a:extLst>
                    <a:ext uri="{FF2B5EF4-FFF2-40B4-BE49-F238E27FC236}">
                      <a16:creationId xmlns:a16="http://schemas.microsoft.com/office/drawing/2014/main" id="{D755B427-B412-11BF-4419-FFF0E5714591}"/>
                    </a:ext>
                  </a:extLst>
                </p:cNvPr>
                <p:cNvSpPr/>
                <p:nvPr/>
              </p:nvSpPr>
              <p:spPr>
                <a:xfrm rot="5400000">
                  <a:off x="4914900" y="33909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1228" name="Group 1227">
                <a:extLst>
                  <a:ext uri="{FF2B5EF4-FFF2-40B4-BE49-F238E27FC236}">
                    <a16:creationId xmlns:a16="http://schemas.microsoft.com/office/drawing/2014/main" id="{E7617A56-9CFA-05AF-EB28-AEAFEA79DB18}"/>
                  </a:ext>
                </a:extLst>
              </p:cNvPr>
              <p:cNvGrpSpPr/>
              <p:nvPr/>
            </p:nvGrpSpPr>
            <p:grpSpPr>
              <a:xfrm>
                <a:off x="5676900" y="1600199"/>
                <a:ext cx="1828800" cy="2362201"/>
                <a:chOff x="5676900" y="1170708"/>
                <a:chExt cx="1828800" cy="2791692"/>
              </a:xfrm>
            </p:grpSpPr>
            <p:cxnSp>
              <p:nvCxnSpPr>
                <p:cNvPr id="1261" name="Straight Connector 1260">
                  <a:extLst>
                    <a:ext uri="{FF2B5EF4-FFF2-40B4-BE49-F238E27FC236}">
                      <a16:creationId xmlns:a16="http://schemas.microsoft.com/office/drawing/2014/main" id="{E71B9EA4-9665-2BA7-BD66-0AF2FBB80B8D}"/>
                    </a:ext>
                  </a:extLst>
                </p:cNvPr>
                <p:cNvCxnSpPr>
                  <a:cxnSpLocks/>
                  <a:stCxn id="1231" idx="0"/>
                  <a:endCxn id="1271" idx="0"/>
                </p:cNvCxnSpPr>
                <p:nvPr/>
              </p:nvCxnSpPr>
              <p:spPr>
                <a:xfrm>
                  <a:off x="5676900" y="1170708"/>
                  <a:ext cx="0" cy="279169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262" name="Straight Connector 1261">
                  <a:extLst>
                    <a:ext uri="{FF2B5EF4-FFF2-40B4-BE49-F238E27FC236}">
                      <a16:creationId xmlns:a16="http://schemas.microsoft.com/office/drawing/2014/main" id="{5B42D96C-0FC6-C3AA-67E8-B07ECEE0A332}"/>
                    </a:ext>
                  </a:extLst>
                </p:cNvPr>
                <p:cNvCxnSpPr>
                  <a:cxnSpLocks/>
                  <a:stCxn id="1233" idx="0"/>
                  <a:endCxn id="1273" idx="0"/>
                </p:cNvCxnSpPr>
                <p:nvPr/>
              </p:nvCxnSpPr>
              <p:spPr>
                <a:xfrm>
                  <a:off x="6591299" y="1170708"/>
                  <a:ext cx="0" cy="279169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263" name="Straight Connector 1262">
                  <a:extLst>
                    <a:ext uri="{FF2B5EF4-FFF2-40B4-BE49-F238E27FC236}">
                      <a16:creationId xmlns:a16="http://schemas.microsoft.com/office/drawing/2014/main" id="{2C80E1FB-4284-5A9E-A600-276D0DA90CCC}"/>
                    </a:ext>
                  </a:extLst>
                </p:cNvPr>
                <p:cNvCxnSpPr>
                  <a:cxnSpLocks/>
                  <a:stCxn id="1234" idx="0"/>
                  <a:endCxn id="1274" idx="0"/>
                </p:cNvCxnSpPr>
                <p:nvPr/>
              </p:nvCxnSpPr>
              <p:spPr>
                <a:xfrm>
                  <a:off x="7048500" y="1170708"/>
                  <a:ext cx="0" cy="279169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264" name="Straight Connector 1263">
                  <a:extLst>
                    <a:ext uri="{FF2B5EF4-FFF2-40B4-BE49-F238E27FC236}">
                      <a16:creationId xmlns:a16="http://schemas.microsoft.com/office/drawing/2014/main" id="{4D8F6DA0-B3DE-7E8A-405E-195C9E211561}"/>
                    </a:ext>
                  </a:extLst>
                </p:cNvPr>
                <p:cNvCxnSpPr>
                  <a:cxnSpLocks/>
                  <a:stCxn id="1235" idx="0"/>
                  <a:endCxn id="1275" idx="0"/>
                </p:cNvCxnSpPr>
                <p:nvPr/>
              </p:nvCxnSpPr>
              <p:spPr>
                <a:xfrm>
                  <a:off x="7505700" y="1170710"/>
                  <a:ext cx="0" cy="2791690"/>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265" name="Straight Connector 1264">
                  <a:extLst>
                    <a:ext uri="{FF2B5EF4-FFF2-40B4-BE49-F238E27FC236}">
                      <a16:creationId xmlns:a16="http://schemas.microsoft.com/office/drawing/2014/main" id="{BF4FF758-FF3E-E836-EDBE-D90F3970E30D}"/>
                    </a:ext>
                  </a:extLst>
                </p:cNvPr>
                <p:cNvCxnSpPr>
                  <a:cxnSpLocks/>
                  <a:stCxn id="1232" idx="0"/>
                  <a:endCxn id="1272" idx="0"/>
                </p:cNvCxnSpPr>
                <p:nvPr/>
              </p:nvCxnSpPr>
              <p:spPr>
                <a:xfrm>
                  <a:off x="6134100" y="1170708"/>
                  <a:ext cx="0" cy="279169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1229" name="Group 1228">
                <a:extLst>
                  <a:ext uri="{FF2B5EF4-FFF2-40B4-BE49-F238E27FC236}">
                    <a16:creationId xmlns:a16="http://schemas.microsoft.com/office/drawing/2014/main" id="{4EFAE6AD-5C1E-B8D4-9EEF-8D2305013F0A}"/>
                  </a:ext>
                </a:extLst>
              </p:cNvPr>
              <p:cNvGrpSpPr/>
              <p:nvPr/>
            </p:nvGrpSpPr>
            <p:grpSpPr>
              <a:xfrm>
                <a:off x="5334000" y="1790700"/>
                <a:ext cx="2362201" cy="1828800"/>
                <a:chOff x="5333998" y="1790700"/>
                <a:chExt cx="2791691" cy="1828800"/>
              </a:xfrm>
            </p:grpSpPr>
            <p:cxnSp>
              <p:nvCxnSpPr>
                <p:cNvPr id="1256" name="Straight Connector 1255">
                  <a:extLst>
                    <a:ext uri="{FF2B5EF4-FFF2-40B4-BE49-F238E27FC236}">
                      <a16:creationId xmlns:a16="http://schemas.microsoft.com/office/drawing/2014/main" id="{A303B3A7-DE5A-4411-62E5-51747583E5E2}"/>
                    </a:ext>
                  </a:extLst>
                </p:cNvPr>
                <p:cNvCxnSpPr>
                  <a:cxnSpLocks/>
                  <a:stCxn id="1235" idx="6"/>
                  <a:endCxn id="1266" idx="0"/>
                </p:cNvCxnSpPr>
                <p:nvPr/>
              </p:nvCxnSpPr>
              <p:spPr>
                <a:xfrm flipH="1">
                  <a:off x="5333998" y="1790700"/>
                  <a:ext cx="2791691" cy="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257" name="Straight Connector 1256">
                  <a:extLst>
                    <a:ext uri="{FF2B5EF4-FFF2-40B4-BE49-F238E27FC236}">
                      <a16:creationId xmlns:a16="http://schemas.microsoft.com/office/drawing/2014/main" id="{5301FCA3-9258-78E8-7B7F-54F4F22509A6}"/>
                    </a:ext>
                  </a:extLst>
                </p:cNvPr>
                <p:cNvCxnSpPr>
                  <a:cxnSpLocks/>
                  <a:stCxn id="1240" idx="6"/>
                  <a:endCxn id="1267" idx="0"/>
                </p:cNvCxnSpPr>
                <p:nvPr/>
              </p:nvCxnSpPr>
              <p:spPr>
                <a:xfrm flipH="1">
                  <a:off x="5333998" y="2247899"/>
                  <a:ext cx="2791691" cy="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258" name="Straight Connector 1257">
                  <a:extLst>
                    <a:ext uri="{FF2B5EF4-FFF2-40B4-BE49-F238E27FC236}">
                      <a16:creationId xmlns:a16="http://schemas.microsoft.com/office/drawing/2014/main" id="{C6307F96-8105-45C4-933C-B3B38AD8330D}"/>
                    </a:ext>
                  </a:extLst>
                </p:cNvPr>
                <p:cNvCxnSpPr>
                  <a:cxnSpLocks/>
                  <a:stCxn id="1245" idx="6"/>
                  <a:endCxn id="1268" idx="0"/>
                </p:cNvCxnSpPr>
                <p:nvPr/>
              </p:nvCxnSpPr>
              <p:spPr>
                <a:xfrm flipH="1">
                  <a:off x="5333998" y="2705100"/>
                  <a:ext cx="2791691" cy="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259" name="Straight Connector 1258">
                  <a:extLst>
                    <a:ext uri="{FF2B5EF4-FFF2-40B4-BE49-F238E27FC236}">
                      <a16:creationId xmlns:a16="http://schemas.microsoft.com/office/drawing/2014/main" id="{62236FB0-F316-D672-3E97-A673B57B1F27}"/>
                    </a:ext>
                  </a:extLst>
                </p:cNvPr>
                <p:cNvCxnSpPr>
                  <a:cxnSpLocks/>
                  <a:stCxn id="1250" idx="6"/>
                  <a:endCxn id="1269" idx="0"/>
                </p:cNvCxnSpPr>
                <p:nvPr/>
              </p:nvCxnSpPr>
              <p:spPr>
                <a:xfrm flipH="1">
                  <a:off x="5333998" y="3162299"/>
                  <a:ext cx="2791691" cy="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260" name="Straight Connector 1259">
                  <a:extLst>
                    <a:ext uri="{FF2B5EF4-FFF2-40B4-BE49-F238E27FC236}">
                      <a16:creationId xmlns:a16="http://schemas.microsoft.com/office/drawing/2014/main" id="{EAA89288-0165-3FB9-71D5-202E7EF30F50}"/>
                    </a:ext>
                  </a:extLst>
                </p:cNvPr>
                <p:cNvCxnSpPr>
                  <a:cxnSpLocks/>
                  <a:stCxn id="1255" idx="6"/>
                  <a:endCxn id="1270" idx="0"/>
                </p:cNvCxnSpPr>
                <p:nvPr/>
              </p:nvCxnSpPr>
              <p:spPr>
                <a:xfrm flipH="1">
                  <a:off x="5333998" y="3619500"/>
                  <a:ext cx="2791691" cy="0"/>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1230" name="Group 1229">
                <a:extLst>
                  <a:ext uri="{FF2B5EF4-FFF2-40B4-BE49-F238E27FC236}">
                    <a16:creationId xmlns:a16="http://schemas.microsoft.com/office/drawing/2014/main" id="{DA8B3D40-71FA-6411-33AB-58FED2DB63C7}"/>
                  </a:ext>
                </a:extLst>
              </p:cNvPr>
              <p:cNvGrpSpPr/>
              <p:nvPr/>
            </p:nvGrpSpPr>
            <p:grpSpPr>
              <a:xfrm>
                <a:off x="5486400" y="1600200"/>
                <a:ext cx="2209800" cy="2209800"/>
                <a:chOff x="5486400" y="1600200"/>
                <a:chExt cx="2209800" cy="2209800"/>
              </a:xfrm>
            </p:grpSpPr>
            <p:sp>
              <p:nvSpPr>
                <p:cNvPr id="1231" name="Oval 1230">
                  <a:extLst>
                    <a:ext uri="{FF2B5EF4-FFF2-40B4-BE49-F238E27FC236}">
                      <a16:creationId xmlns:a16="http://schemas.microsoft.com/office/drawing/2014/main" id="{CF897270-3200-7873-D655-158723C2BF5F}"/>
                    </a:ext>
                  </a:extLst>
                </p:cNvPr>
                <p:cNvSpPr/>
                <p:nvPr/>
              </p:nvSpPr>
              <p:spPr>
                <a:xfrm>
                  <a:off x="54864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32" name="Oval 1231">
                  <a:extLst>
                    <a:ext uri="{FF2B5EF4-FFF2-40B4-BE49-F238E27FC236}">
                      <a16:creationId xmlns:a16="http://schemas.microsoft.com/office/drawing/2014/main" id="{E00DBBF6-7A3A-EBD6-9BA3-52B6E4EBC74E}"/>
                    </a:ext>
                  </a:extLst>
                </p:cNvPr>
                <p:cNvSpPr/>
                <p:nvPr/>
              </p:nvSpPr>
              <p:spPr>
                <a:xfrm>
                  <a:off x="59436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33" name="Oval 1232">
                  <a:extLst>
                    <a:ext uri="{FF2B5EF4-FFF2-40B4-BE49-F238E27FC236}">
                      <a16:creationId xmlns:a16="http://schemas.microsoft.com/office/drawing/2014/main" id="{7F170408-3C3F-0F02-D4DD-ED071AED7B22}"/>
                    </a:ext>
                  </a:extLst>
                </p:cNvPr>
                <p:cNvSpPr/>
                <p:nvPr/>
              </p:nvSpPr>
              <p:spPr>
                <a:xfrm>
                  <a:off x="64008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34" name="Oval 1233">
                  <a:extLst>
                    <a:ext uri="{FF2B5EF4-FFF2-40B4-BE49-F238E27FC236}">
                      <a16:creationId xmlns:a16="http://schemas.microsoft.com/office/drawing/2014/main" id="{C2BA05C6-D9FE-7200-E25A-4A9604535D02}"/>
                    </a:ext>
                  </a:extLst>
                </p:cNvPr>
                <p:cNvSpPr/>
                <p:nvPr/>
              </p:nvSpPr>
              <p:spPr>
                <a:xfrm>
                  <a:off x="68580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35" name="Oval 1234">
                  <a:extLst>
                    <a:ext uri="{FF2B5EF4-FFF2-40B4-BE49-F238E27FC236}">
                      <a16:creationId xmlns:a16="http://schemas.microsoft.com/office/drawing/2014/main" id="{F60B9497-65D9-DC96-FB62-015E6782DC08}"/>
                    </a:ext>
                  </a:extLst>
                </p:cNvPr>
                <p:cNvSpPr/>
                <p:nvPr/>
              </p:nvSpPr>
              <p:spPr>
                <a:xfrm>
                  <a:off x="73152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36" name="Oval 1235">
                  <a:extLst>
                    <a:ext uri="{FF2B5EF4-FFF2-40B4-BE49-F238E27FC236}">
                      <a16:creationId xmlns:a16="http://schemas.microsoft.com/office/drawing/2014/main" id="{8D048582-2EFD-8E67-B441-DBDCD46A6B63}"/>
                    </a:ext>
                  </a:extLst>
                </p:cNvPr>
                <p:cNvSpPr/>
                <p:nvPr/>
              </p:nvSpPr>
              <p:spPr>
                <a:xfrm>
                  <a:off x="54864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37" name="Oval 1236">
                  <a:extLst>
                    <a:ext uri="{FF2B5EF4-FFF2-40B4-BE49-F238E27FC236}">
                      <a16:creationId xmlns:a16="http://schemas.microsoft.com/office/drawing/2014/main" id="{FE6C975B-FA2A-154C-3349-04349FF8E457}"/>
                    </a:ext>
                  </a:extLst>
                </p:cNvPr>
                <p:cNvSpPr/>
                <p:nvPr/>
              </p:nvSpPr>
              <p:spPr>
                <a:xfrm>
                  <a:off x="59436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38" name="Oval 1237">
                  <a:extLst>
                    <a:ext uri="{FF2B5EF4-FFF2-40B4-BE49-F238E27FC236}">
                      <a16:creationId xmlns:a16="http://schemas.microsoft.com/office/drawing/2014/main" id="{88CFC989-8747-302E-A4E1-12FFCF4B348D}"/>
                    </a:ext>
                  </a:extLst>
                </p:cNvPr>
                <p:cNvSpPr/>
                <p:nvPr/>
              </p:nvSpPr>
              <p:spPr>
                <a:xfrm>
                  <a:off x="64008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39" name="Oval 1238">
                  <a:extLst>
                    <a:ext uri="{FF2B5EF4-FFF2-40B4-BE49-F238E27FC236}">
                      <a16:creationId xmlns:a16="http://schemas.microsoft.com/office/drawing/2014/main" id="{E8313B12-7B68-966F-3E26-1ADF5A7CB2FD}"/>
                    </a:ext>
                  </a:extLst>
                </p:cNvPr>
                <p:cNvSpPr/>
                <p:nvPr/>
              </p:nvSpPr>
              <p:spPr>
                <a:xfrm>
                  <a:off x="68580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40" name="Oval 1239">
                  <a:extLst>
                    <a:ext uri="{FF2B5EF4-FFF2-40B4-BE49-F238E27FC236}">
                      <a16:creationId xmlns:a16="http://schemas.microsoft.com/office/drawing/2014/main" id="{957526DD-06EC-0EAA-75FA-2FC00AF69814}"/>
                    </a:ext>
                  </a:extLst>
                </p:cNvPr>
                <p:cNvSpPr/>
                <p:nvPr/>
              </p:nvSpPr>
              <p:spPr>
                <a:xfrm>
                  <a:off x="73152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41" name="Oval 1240">
                  <a:extLst>
                    <a:ext uri="{FF2B5EF4-FFF2-40B4-BE49-F238E27FC236}">
                      <a16:creationId xmlns:a16="http://schemas.microsoft.com/office/drawing/2014/main" id="{26585F89-C2ED-5A1B-9642-B739D43E4420}"/>
                    </a:ext>
                  </a:extLst>
                </p:cNvPr>
                <p:cNvSpPr/>
                <p:nvPr/>
              </p:nvSpPr>
              <p:spPr>
                <a:xfrm>
                  <a:off x="54864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42" name="Oval 1241">
                  <a:extLst>
                    <a:ext uri="{FF2B5EF4-FFF2-40B4-BE49-F238E27FC236}">
                      <a16:creationId xmlns:a16="http://schemas.microsoft.com/office/drawing/2014/main" id="{2C9F10B6-C3BD-EBB2-65B9-703160FA742A}"/>
                    </a:ext>
                  </a:extLst>
                </p:cNvPr>
                <p:cNvSpPr/>
                <p:nvPr/>
              </p:nvSpPr>
              <p:spPr>
                <a:xfrm>
                  <a:off x="59436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43" name="Oval 1242">
                  <a:extLst>
                    <a:ext uri="{FF2B5EF4-FFF2-40B4-BE49-F238E27FC236}">
                      <a16:creationId xmlns:a16="http://schemas.microsoft.com/office/drawing/2014/main" id="{5E10DE37-1FBC-AA66-FBE4-5CCF58890E9E}"/>
                    </a:ext>
                  </a:extLst>
                </p:cNvPr>
                <p:cNvSpPr/>
                <p:nvPr/>
              </p:nvSpPr>
              <p:spPr>
                <a:xfrm>
                  <a:off x="64008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44" name="Oval 1243">
                  <a:extLst>
                    <a:ext uri="{FF2B5EF4-FFF2-40B4-BE49-F238E27FC236}">
                      <a16:creationId xmlns:a16="http://schemas.microsoft.com/office/drawing/2014/main" id="{9CB7621E-C051-491B-8AAF-59B15EF6AAF9}"/>
                    </a:ext>
                  </a:extLst>
                </p:cNvPr>
                <p:cNvSpPr/>
                <p:nvPr/>
              </p:nvSpPr>
              <p:spPr>
                <a:xfrm>
                  <a:off x="68580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45" name="Oval 1244">
                  <a:extLst>
                    <a:ext uri="{FF2B5EF4-FFF2-40B4-BE49-F238E27FC236}">
                      <a16:creationId xmlns:a16="http://schemas.microsoft.com/office/drawing/2014/main" id="{69624AC4-3105-1C2A-DA67-F5F11AF3B547}"/>
                    </a:ext>
                  </a:extLst>
                </p:cNvPr>
                <p:cNvSpPr/>
                <p:nvPr/>
              </p:nvSpPr>
              <p:spPr>
                <a:xfrm>
                  <a:off x="73152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46" name="Oval 1245">
                  <a:extLst>
                    <a:ext uri="{FF2B5EF4-FFF2-40B4-BE49-F238E27FC236}">
                      <a16:creationId xmlns:a16="http://schemas.microsoft.com/office/drawing/2014/main" id="{CBA3C948-0220-9A15-E009-B98B7B4CFA82}"/>
                    </a:ext>
                  </a:extLst>
                </p:cNvPr>
                <p:cNvSpPr/>
                <p:nvPr/>
              </p:nvSpPr>
              <p:spPr>
                <a:xfrm>
                  <a:off x="54864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47" name="Oval 1246">
                  <a:extLst>
                    <a:ext uri="{FF2B5EF4-FFF2-40B4-BE49-F238E27FC236}">
                      <a16:creationId xmlns:a16="http://schemas.microsoft.com/office/drawing/2014/main" id="{CE273FC4-5B07-DDF1-925D-F99927E59386}"/>
                    </a:ext>
                  </a:extLst>
                </p:cNvPr>
                <p:cNvSpPr/>
                <p:nvPr/>
              </p:nvSpPr>
              <p:spPr>
                <a:xfrm>
                  <a:off x="59436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48" name="Oval 1247">
                  <a:extLst>
                    <a:ext uri="{FF2B5EF4-FFF2-40B4-BE49-F238E27FC236}">
                      <a16:creationId xmlns:a16="http://schemas.microsoft.com/office/drawing/2014/main" id="{948FA7F0-8E88-881D-AA22-283B7DF76CA1}"/>
                    </a:ext>
                  </a:extLst>
                </p:cNvPr>
                <p:cNvSpPr/>
                <p:nvPr/>
              </p:nvSpPr>
              <p:spPr>
                <a:xfrm>
                  <a:off x="64008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49" name="Oval 1248">
                  <a:extLst>
                    <a:ext uri="{FF2B5EF4-FFF2-40B4-BE49-F238E27FC236}">
                      <a16:creationId xmlns:a16="http://schemas.microsoft.com/office/drawing/2014/main" id="{AF6821FF-3050-BA55-0419-EF447075F37A}"/>
                    </a:ext>
                  </a:extLst>
                </p:cNvPr>
                <p:cNvSpPr/>
                <p:nvPr/>
              </p:nvSpPr>
              <p:spPr>
                <a:xfrm>
                  <a:off x="68580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50" name="Oval 1249">
                  <a:extLst>
                    <a:ext uri="{FF2B5EF4-FFF2-40B4-BE49-F238E27FC236}">
                      <a16:creationId xmlns:a16="http://schemas.microsoft.com/office/drawing/2014/main" id="{0F6ACCB6-0EEA-1F9B-180D-B7A22A598C7D}"/>
                    </a:ext>
                  </a:extLst>
                </p:cNvPr>
                <p:cNvSpPr/>
                <p:nvPr/>
              </p:nvSpPr>
              <p:spPr>
                <a:xfrm>
                  <a:off x="73152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51" name="Oval 1250">
                  <a:extLst>
                    <a:ext uri="{FF2B5EF4-FFF2-40B4-BE49-F238E27FC236}">
                      <a16:creationId xmlns:a16="http://schemas.microsoft.com/office/drawing/2014/main" id="{409F3024-CBFF-A92E-1538-7F12728A1AFB}"/>
                    </a:ext>
                  </a:extLst>
                </p:cNvPr>
                <p:cNvSpPr/>
                <p:nvPr/>
              </p:nvSpPr>
              <p:spPr>
                <a:xfrm>
                  <a:off x="54864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52" name="Oval 1251">
                  <a:extLst>
                    <a:ext uri="{FF2B5EF4-FFF2-40B4-BE49-F238E27FC236}">
                      <a16:creationId xmlns:a16="http://schemas.microsoft.com/office/drawing/2014/main" id="{ED7A2BC9-E945-08EC-9D0C-9DA4E7EE0043}"/>
                    </a:ext>
                  </a:extLst>
                </p:cNvPr>
                <p:cNvSpPr/>
                <p:nvPr/>
              </p:nvSpPr>
              <p:spPr>
                <a:xfrm>
                  <a:off x="59436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53" name="Oval 1252">
                  <a:extLst>
                    <a:ext uri="{FF2B5EF4-FFF2-40B4-BE49-F238E27FC236}">
                      <a16:creationId xmlns:a16="http://schemas.microsoft.com/office/drawing/2014/main" id="{D3EC0580-3439-9943-2C8C-800648009A75}"/>
                    </a:ext>
                  </a:extLst>
                </p:cNvPr>
                <p:cNvSpPr/>
                <p:nvPr/>
              </p:nvSpPr>
              <p:spPr>
                <a:xfrm>
                  <a:off x="64008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54" name="Oval 1253">
                  <a:extLst>
                    <a:ext uri="{FF2B5EF4-FFF2-40B4-BE49-F238E27FC236}">
                      <a16:creationId xmlns:a16="http://schemas.microsoft.com/office/drawing/2014/main" id="{B09999D8-1F64-2F4A-8324-9FDB5CE802B1}"/>
                    </a:ext>
                  </a:extLst>
                </p:cNvPr>
                <p:cNvSpPr/>
                <p:nvPr/>
              </p:nvSpPr>
              <p:spPr>
                <a:xfrm>
                  <a:off x="68580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55" name="Oval 1254">
                  <a:extLst>
                    <a:ext uri="{FF2B5EF4-FFF2-40B4-BE49-F238E27FC236}">
                      <a16:creationId xmlns:a16="http://schemas.microsoft.com/office/drawing/2014/main" id="{2676AA7C-7957-3B13-42E4-45AC0D3AC514}"/>
                    </a:ext>
                  </a:extLst>
                </p:cNvPr>
                <p:cNvSpPr/>
                <p:nvPr/>
              </p:nvSpPr>
              <p:spPr>
                <a:xfrm>
                  <a:off x="73152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grpSp>
          <p:nvGrpSpPr>
            <p:cNvPr id="974" name="Group 973">
              <a:extLst>
                <a:ext uri="{FF2B5EF4-FFF2-40B4-BE49-F238E27FC236}">
                  <a16:creationId xmlns:a16="http://schemas.microsoft.com/office/drawing/2014/main" id="{0E7867D7-EC60-241D-D5B3-63ABA4675106}"/>
                </a:ext>
              </a:extLst>
            </p:cNvPr>
            <p:cNvGrpSpPr/>
            <p:nvPr/>
          </p:nvGrpSpPr>
          <p:grpSpPr>
            <a:xfrm>
              <a:off x="3292364" y="2404844"/>
              <a:ext cx="1414038" cy="1414038"/>
              <a:chOff x="4876800" y="1600199"/>
              <a:chExt cx="2819401" cy="2819401"/>
            </a:xfrm>
          </p:grpSpPr>
          <p:grpSp>
            <p:nvGrpSpPr>
              <p:cNvPr id="1176" name="Group 1175">
                <a:extLst>
                  <a:ext uri="{FF2B5EF4-FFF2-40B4-BE49-F238E27FC236}">
                    <a16:creationId xmlns:a16="http://schemas.microsoft.com/office/drawing/2014/main" id="{40821F82-453E-500A-2020-910FA33FA7ED}"/>
                  </a:ext>
                </a:extLst>
              </p:cNvPr>
              <p:cNvGrpSpPr/>
              <p:nvPr/>
            </p:nvGrpSpPr>
            <p:grpSpPr>
              <a:xfrm>
                <a:off x="5486400" y="3962400"/>
                <a:ext cx="2209800" cy="457200"/>
                <a:chOff x="5486400" y="3962400"/>
                <a:chExt cx="2209800" cy="457200"/>
              </a:xfrm>
            </p:grpSpPr>
            <p:sp>
              <p:nvSpPr>
                <p:cNvPr id="1221" name="DRAM">
                  <a:extLst>
                    <a:ext uri="{FF2B5EF4-FFF2-40B4-BE49-F238E27FC236}">
                      <a16:creationId xmlns:a16="http://schemas.microsoft.com/office/drawing/2014/main" id="{D13C3284-C667-9BF7-D867-487D30501BDF}"/>
                    </a:ext>
                  </a:extLst>
                </p:cNvPr>
                <p:cNvSpPr/>
                <p:nvPr/>
              </p:nvSpPr>
              <p:spPr>
                <a:xfrm>
                  <a:off x="54864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22" name="DRAM">
                  <a:extLst>
                    <a:ext uri="{FF2B5EF4-FFF2-40B4-BE49-F238E27FC236}">
                      <a16:creationId xmlns:a16="http://schemas.microsoft.com/office/drawing/2014/main" id="{63AA2940-5565-AC66-B6E1-9EC22335CBFF}"/>
                    </a:ext>
                  </a:extLst>
                </p:cNvPr>
                <p:cNvSpPr/>
                <p:nvPr/>
              </p:nvSpPr>
              <p:spPr>
                <a:xfrm>
                  <a:off x="59436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23" name="DRAM">
                  <a:extLst>
                    <a:ext uri="{FF2B5EF4-FFF2-40B4-BE49-F238E27FC236}">
                      <a16:creationId xmlns:a16="http://schemas.microsoft.com/office/drawing/2014/main" id="{7ABC62A2-6023-749E-EB98-028B2A5F249F}"/>
                    </a:ext>
                  </a:extLst>
                </p:cNvPr>
                <p:cNvSpPr/>
                <p:nvPr/>
              </p:nvSpPr>
              <p:spPr>
                <a:xfrm>
                  <a:off x="64008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24" name="DRAM">
                  <a:extLst>
                    <a:ext uri="{FF2B5EF4-FFF2-40B4-BE49-F238E27FC236}">
                      <a16:creationId xmlns:a16="http://schemas.microsoft.com/office/drawing/2014/main" id="{FF16B926-BCEA-12FE-0873-B09BEFEFC077}"/>
                    </a:ext>
                  </a:extLst>
                </p:cNvPr>
                <p:cNvSpPr/>
                <p:nvPr/>
              </p:nvSpPr>
              <p:spPr>
                <a:xfrm>
                  <a:off x="68580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25" name="DRAM">
                  <a:extLst>
                    <a:ext uri="{FF2B5EF4-FFF2-40B4-BE49-F238E27FC236}">
                      <a16:creationId xmlns:a16="http://schemas.microsoft.com/office/drawing/2014/main" id="{E9C37009-E1A8-6E1A-4EC9-5CDFECD4BF4A}"/>
                    </a:ext>
                  </a:extLst>
                </p:cNvPr>
                <p:cNvSpPr/>
                <p:nvPr/>
              </p:nvSpPr>
              <p:spPr>
                <a:xfrm>
                  <a:off x="73152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1177" name="Group 1176">
                <a:extLst>
                  <a:ext uri="{FF2B5EF4-FFF2-40B4-BE49-F238E27FC236}">
                    <a16:creationId xmlns:a16="http://schemas.microsoft.com/office/drawing/2014/main" id="{1A6A41BE-86F8-A914-8B9A-2E7DFEAA1545}"/>
                  </a:ext>
                </a:extLst>
              </p:cNvPr>
              <p:cNvGrpSpPr/>
              <p:nvPr/>
            </p:nvGrpSpPr>
            <p:grpSpPr>
              <a:xfrm>
                <a:off x="4876800" y="1600200"/>
                <a:ext cx="457200" cy="2209800"/>
                <a:chOff x="4876800" y="1600200"/>
                <a:chExt cx="457200" cy="2209800"/>
              </a:xfrm>
            </p:grpSpPr>
            <p:sp>
              <p:nvSpPr>
                <p:cNvPr id="1216" name="DRAM">
                  <a:extLst>
                    <a:ext uri="{FF2B5EF4-FFF2-40B4-BE49-F238E27FC236}">
                      <a16:creationId xmlns:a16="http://schemas.microsoft.com/office/drawing/2014/main" id="{CFFACE00-4532-B854-944F-2ED80812D885}"/>
                    </a:ext>
                  </a:extLst>
                </p:cNvPr>
                <p:cNvSpPr/>
                <p:nvPr/>
              </p:nvSpPr>
              <p:spPr>
                <a:xfrm rot="5400000">
                  <a:off x="4914900" y="15621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17" name="DRAM">
                  <a:extLst>
                    <a:ext uri="{FF2B5EF4-FFF2-40B4-BE49-F238E27FC236}">
                      <a16:creationId xmlns:a16="http://schemas.microsoft.com/office/drawing/2014/main" id="{1D58E9DC-CBA3-5156-A9D9-B2393228B421}"/>
                    </a:ext>
                  </a:extLst>
                </p:cNvPr>
                <p:cNvSpPr/>
                <p:nvPr/>
              </p:nvSpPr>
              <p:spPr>
                <a:xfrm rot="5400000">
                  <a:off x="4914900" y="20193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18" name="DRAM">
                  <a:extLst>
                    <a:ext uri="{FF2B5EF4-FFF2-40B4-BE49-F238E27FC236}">
                      <a16:creationId xmlns:a16="http://schemas.microsoft.com/office/drawing/2014/main" id="{6B5D72D5-817E-5727-4CF0-70675B425996}"/>
                    </a:ext>
                  </a:extLst>
                </p:cNvPr>
                <p:cNvSpPr/>
                <p:nvPr/>
              </p:nvSpPr>
              <p:spPr>
                <a:xfrm rot="5400000">
                  <a:off x="4914900" y="24765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19" name="DRAM">
                  <a:extLst>
                    <a:ext uri="{FF2B5EF4-FFF2-40B4-BE49-F238E27FC236}">
                      <a16:creationId xmlns:a16="http://schemas.microsoft.com/office/drawing/2014/main" id="{19E7F94D-C9D0-7667-3B9A-A1703AB830CA}"/>
                    </a:ext>
                  </a:extLst>
                </p:cNvPr>
                <p:cNvSpPr/>
                <p:nvPr/>
              </p:nvSpPr>
              <p:spPr>
                <a:xfrm rot="5400000">
                  <a:off x="4914900" y="29337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20" name="DRAM">
                  <a:extLst>
                    <a:ext uri="{FF2B5EF4-FFF2-40B4-BE49-F238E27FC236}">
                      <a16:creationId xmlns:a16="http://schemas.microsoft.com/office/drawing/2014/main" id="{850B59D7-B38A-C0AC-9F05-17A20D67F4E4}"/>
                    </a:ext>
                  </a:extLst>
                </p:cNvPr>
                <p:cNvSpPr/>
                <p:nvPr/>
              </p:nvSpPr>
              <p:spPr>
                <a:xfrm rot="5400000">
                  <a:off x="4914900" y="33909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1178" name="Group 1177">
                <a:extLst>
                  <a:ext uri="{FF2B5EF4-FFF2-40B4-BE49-F238E27FC236}">
                    <a16:creationId xmlns:a16="http://schemas.microsoft.com/office/drawing/2014/main" id="{651F745B-4EE4-29ED-C6FE-FB07DF205A74}"/>
                  </a:ext>
                </a:extLst>
              </p:cNvPr>
              <p:cNvGrpSpPr/>
              <p:nvPr/>
            </p:nvGrpSpPr>
            <p:grpSpPr>
              <a:xfrm>
                <a:off x="5676900" y="1600199"/>
                <a:ext cx="1828800" cy="2362201"/>
                <a:chOff x="5676900" y="1170708"/>
                <a:chExt cx="1828800" cy="2791692"/>
              </a:xfrm>
            </p:grpSpPr>
            <p:cxnSp>
              <p:nvCxnSpPr>
                <p:cNvPr id="1211" name="Straight Connector 1210">
                  <a:extLst>
                    <a:ext uri="{FF2B5EF4-FFF2-40B4-BE49-F238E27FC236}">
                      <a16:creationId xmlns:a16="http://schemas.microsoft.com/office/drawing/2014/main" id="{44F5B159-C191-E21D-EFA9-F77DEE5D09D1}"/>
                    </a:ext>
                  </a:extLst>
                </p:cNvPr>
                <p:cNvCxnSpPr>
                  <a:cxnSpLocks/>
                  <a:stCxn id="1181" idx="0"/>
                  <a:endCxn id="1221" idx="0"/>
                </p:cNvCxnSpPr>
                <p:nvPr/>
              </p:nvCxnSpPr>
              <p:spPr>
                <a:xfrm>
                  <a:off x="5676900" y="1170708"/>
                  <a:ext cx="0" cy="279169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212" name="Straight Connector 1211">
                  <a:extLst>
                    <a:ext uri="{FF2B5EF4-FFF2-40B4-BE49-F238E27FC236}">
                      <a16:creationId xmlns:a16="http://schemas.microsoft.com/office/drawing/2014/main" id="{634A28FB-2CF4-0006-ACB0-806CD99D66C7}"/>
                    </a:ext>
                  </a:extLst>
                </p:cNvPr>
                <p:cNvCxnSpPr>
                  <a:cxnSpLocks/>
                  <a:stCxn id="1183" idx="0"/>
                  <a:endCxn id="1223" idx="0"/>
                </p:cNvCxnSpPr>
                <p:nvPr/>
              </p:nvCxnSpPr>
              <p:spPr>
                <a:xfrm>
                  <a:off x="6591299" y="1170708"/>
                  <a:ext cx="0" cy="279169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213" name="Straight Connector 1212">
                  <a:extLst>
                    <a:ext uri="{FF2B5EF4-FFF2-40B4-BE49-F238E27FC236}">
                      <a16:creationId xmlns:a16="http://schemas.microsoft.com/office/drawing/2014/main" id="{CE6717D5-B638-2098-D0B3-F3789585B409}"/>
                    </a:ext>
                  </a:extLst>
                </p:cNvPr>
                <p:cNvCxnSpPr>
                  <a:cxnSpLocks/>
                  <a:stCxn id="1184" idx="0"/>
                  <a:endCxn id="1224" idx="0"/>
                </p:cNvCxnSpPr>
                <p:nvPr/>
              </p:nvCxnSpPr>
              <p:spPr>
                <a:xfrm>
                  <a:off x="7048500" y="1170708"/>
                  <a:ext cx="0" cy="279169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214" name="Straight Connector 1213">
                  <a:extLst>
                    <a:ext uri="{FF2B5EF4-FFF2-40B4-BE49-F238E27FC236}">
                      <a16:creationId xmlns:a16="http://schemas.microsoft.com/office/drawing/2014/main" id="{591369A0-542B-AFB9-9200-93D2746D2C34}"/>
                    </a:ext>
                  </a:extLst>
                </p:cNvPr>
                <p:cNvCxnSpPr>
                  <a:cxnSpLocks/>
                  <a:stCxn id="1185" idx="0"/>
                  <a:endCxn id="1225" idx="0"/>
                </p:cNvCxnSpPr>
                <p:nvPr/>
              </p:nvCxnSpPr>
              <p:spPr>
                <a:xfrm>
                  <a:off x="7505700" y="1170710"/>
                  <a:ext cx="0" cy="2791690"/>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215" name="Straight Connector 1214">
                  <a:extLst>
                    <a:ext uri="{FF2B5EF4-FFF2-40B4-BE49-F238E27FC236}">
                      <a16:creationId xmlns:a16="http://schemas.microsoft.com/office/drawing/2014/main" id="{A25DC95E-0B20-D97A-AB41-261BC389F953}"/>
                    </a:ext>
                  </a:extLst>
                </p:cNvPr>
                <p:cNvCxnSpPr>
                  <a:cxnSpLocks/>
                  <a:stCxn id="1182" idx="0"/>
                  <a:endCxn id="1222" idx="0"/>
                </p:cNvCxnSpPr>
                <p:nvPr/>
              </p:nvCxnSpPr>
              <p:spPr>
                <a:xfrm>
                  <a:off x="6134100" y="1170708"/>
                  <a:ext cx="0" cy="279169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1179" name="Group 1178">
                <a:extLst>
                  <a:ext uri="{FF2B5EF4-FFF2-40B4-BE49-F238E27FC236}">
                    <a16:creationId xmlns:a16="http://schemas.microsoft.com/office/drawing/2014/main" id="{5BC29F62-C040-82A1-C334-3E8343444A44}"/>
                  </a:ext>
                </a:extLst>
              </p:cNvPr>
              <p:cNvGrpSpPr/>
              <p:nvPr/>
            </p:nvGrpSpPr>
            <p:grpSpPr>
              <a:xfrm>
                <a:off x="5334000" y="1790700"/>
                <a:ext cx="2362201" cy="1828800"/>
                <a:chOff x="5333998" y="1790700"/>
                <a:chExt cx="2791691" cy="1828800"/>
              </a:xfrm>
            </p:grpSpPr>
            <p:cxnSp>
              <p:nvCxnSpPr>
                <p:cNvPr id="1206" name="Straight Connector 1205">
                  <a:extLst>
                    <a:ext uri="{FF2B5EF4-FFF2-40B4-BE49-F238E27FC236}">
                      <a16:creationId xmlns:a16="http://schemas.microsoft.com/office/drawing/2014/main" id="{F27A3F62-46B2-21F6-6C62-B73CECF26795}"/>
                    </a:ext>
                  </a:extLst>
                </p:cNvPr>
                <p:cNvCxnSpPr>
                  <a:cxnSpLocks/>
                  <a:stCxn id="1185" idx="6"/>
                  <a:endCxn id="1216" idx="0"/>
                </p:cNvCxnSpPr>
                <p:nvPr/>
              </p:nvCxnSpPr>
              <p:spPr>
                <a:xfrm flipH="1">
                  <a:off x="5333998" y="1790700"/>
                  <a:ext cx="2791691" cy="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207" name="Straight Connector 1206">
                  <a:extLst>
                    <a:ext uri="{FF2B5EF4-FFF2-40B4-BE49-F238E27FC236}">
                      <a16:creationId xmlns:a16="http://schemas.microsoft.com/office/drawing/2014/main" id="{C506C70B-24AC-EFE3-9833-7136AE6D4976}"/>
                    </a:ext>
                  </a:extLst>
                </p:cNvPr>
                <p:cNvCxnSpPr>
                  <a:cxnSpLocks/>
                  <a:stCxn id="1190" idx="6"/>
                  <a:endCxn id="1217" idx="0"/>
                </p:cNvCxnSpPr>
                <p:nvPr/>
              </p:nvCxnSpPr>
              <p:spPr>
                <a:xfrm flipH="1">
                  <a:off x="5333998" y="2247899"/>
                  <a:ext cx="2791691" cy="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208" name="Straight Connector 1207">
                  <a:extLst>
                    <a:ext uri="{FF2B5EF4-FFF2-40B4-BE49-F238E27FC236}">
                      <a16:creationId xmlns:a16="http://schemas.microsoft.com/office/drawing/2014/main" id="{06CCAA77-4987-6BAA-5D69-D6A056BD3D18}"/>
                    </a:ext>
                  </a:extLst>
                </p:cNvPr>
                <p:cNvCxnSpPr>
                  <a:cxnSpLocks/>
                  <a:endCxn id="1218" idx="0"/>
                </p:cNvCxnSpPr>
                <p:nvPr/>
              </p:nvCxnSpPr>
              <p:spPr>
                <a:xfrm flipH="1">
                  <a:off x="5333998" y="2705100"/>
                  <a:ext cx="2791686" cy="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209" name="Straight Connector 1208">
                  <a:extLst>
                    <a:ext uri="{FF2B5EF4-FFF2-40B4-BE49-F238E27FC236}">
                      <a16:creationId xmlns:a16="http://schemas.microsoft.com/office/drawing/2014/main" id="{9EA7E78E-57EE-9940-4696-45DE2410E630}"/>
                    </a:ext>
                  </a:extLst>
                </p:cNvPr>
                <p:cNvCxnSpPr>
                  <a:cxnSpLocks/>
                  <a:stCxn id="1200" idx="6"/>
                  <a:endCxn id="1219" idx="0"/>
                </p:cNvCxnSpPr>
                <p:nvPr/>
              </p:nvCxnSpPr>
              <p:spPr>
                <a:xfrm flipH="1">
                  <a:off x="5333998" y="3162299"/>
                  <a:ext cx="2791691" cy="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210" name="Straight Connector 1209">
                  <a:extLst>
                    <a:ext uri="{FF2B5EF4-FFF2-40B4-BE49-F238E27FC236}">
                      <a16:creationId xmlns:a16="http://schemas.microsoft.com/office/drawing/2014/main" id="{4101C558-D44E-2C93-4265-390C73FB9685}"/>
                    </a:ext>
                  </a:extLst>
                </p:cNvPr>
                <p:cNvCxnSpPr>
                  <a:cxnSpLocks/>
                  <a:stCxn id="1205" idx="6"/>
                  <a:endCxn id="1220" idx="0"/>
                </p:cNvCxnSpPr>
                <p:nvPr/>
              </p:nvCxnSpPr>
              <p:spPr>
                <a:xfrm flipH="1">
                  <a:off x="5333998" y="3619500"/>
                  <a:ext cx="2791691" cy="0"/>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1180" name="Group 1179">
                <a:extLst>
                  <a:ext uri="{FF2B5EF4-FFF2-40B4-BE49-F238E27FC236}">
                    <a16:creationId xmlns:a16="http://schemas.microsoft.com/office/drawing/2014/main" id="{736CB1C8-2BA4-FA42-5AD3-BDAE32D11D89}"/>
                  </a:ext>
                </a:extLst>
              </p:cNvPr>
              <p:cNvGrpSpPr/>
              <p:nvPr/>
            </p:nvGrpSpPr>
            <p:grpSpPr>
              <a:xfrm>
                <a:off x="5486400" y="1600200"/>
                <a:ext cx="2209800" cy="2209800"/>
                <a:chOff x="5486400" y="1600200"/>
                <a:chExt cx="2209800" cy="2209800"/>
              </a:xfrm>
            </p:grpSpPr>
            <p:sp>
              <p:nvSpPr>
                <p:cNvPr id="1181" name="Oval 1180">
                  <a:extLst>
                    <a:ext uri="{FF2B5EF4-FFF2-40B4-BE49-F238E27FC236}">
                      <a16:creationId xmlns:a16="http://schemas.microsoft.com/office/drawing/2014/main" id="{769B2F1E-F625-7E3C-866F-495F0C03D782}"/>
                    </a:ext>
                  </a:extLst>
                </p:cNvPr>
                <p:cNvSpPr/>
                <p:nvPr/>
              </p:nvSpPr>
              <p:spPr>
                <a:xfrm>
                  <a:off x="54864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82" name="Oval 1181">
                  <a:extLst>
                    <a:ext uri="{FF2B5EF4-FFF2-40B4-BE49-F238E27FC236}">
                      <a16:creationId xmlns:a16="http://schemas.microsoft.com/office/drawing/2014/main" id="{45CD8573-B658-CD67-F123-F2F2BC683888}"/>
                    </a:ext>
                  </a:extLst>
                </p:cNvPr>
                <p:cNvSpPr/>
                <p:nvPr/>
              </p:nvSpPr>
              <p:spPr>
                <a:xfrm>
                  <a:off x="59436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83" name="Oval 1182">
                  <a:extLst>
                    <a:ext uri="{FF2B5EF4-FFF2-40B4-BE49-F238E27FC236}">
                      <a16:creationId xmlns:a16="http://schemas.microsoft.com/office/drawing/2014/main" id="{9E6B7EBD-A50E-40CF-407F-A8EBA3C7569A}"/>
                    </a:ext>
                  </a:extLst>
                </p:cNvPr>
                <p:cNvSpPr/>
                <p:nvPr/>
              </p:nvSpPr>
              <p:spPr>
                <a:xfrm>
                  <a:off x="64008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84" name="Oval 1183">
                  <a:extLst>
                    <a:ext uri="{FF2B5EF4-FFF2-40B4-BE49-F238E27FC236}">
                      <a16:creationId xmlns:a16="http://schemas.microsoft.com/office/drawing/2014/main" id="{C9F21873-22C0-CE07-D788-CE72F924B8FC}"/>
                    </a:ext>
                  </a:extLst>
                </p:cNvPr>
                <p:cNvSpPr/>
                <p:nvPr/>
              </p:nvSpPr>
              <p:spPr>
                <a:xfrm>
                  <a:off x="68580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85" name="Oval 1184">
                  <a:extLst>
                    <a:ext uri="{FF2B5EF4-FFF2-40B4-BE49-F238E27FC236}">
                      <a16:creationId xmlns:a16="http://schemas.microsoft.com/office/drawing/2014/main" id="{C6FBD94B-FA1F-58C6-80D2-B657BFB241A7}"/>
                    </a:ext>
                  </a:extLst>
                </p:cNvPr>
                <p:cNvSpPr/>
                <p:nvPr/>
              </p:nvSpPr>
              <p:spPr>
                <a:xfrm>
                  <a:off x="73152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86" name="Oval 1185">
                  <a:extLst>
                    <a:ext uri="{FF2B5EF4-FFF2-40B4-BE49-F238E27FC236}">
                      <a16:creationId xmlns:a16="http://schemas.microsoft.com/office/drawing/2014/main" id="{AB248315-DC91-0F3E-FF25-75D47350A6D1}"/>
                    </a:ext>
                  </a:extLst>
                </p:cNvPr>
                <p:cNvSpPr/>
                <p:nvPr/>
              </p:nvSpPr>
              <p:spPr>
                <a:xfrm>
                  <a:off x="54864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87" name="Oval 1186">
                  <a:extLst>
                    <a:ext uri="{FF2B5EF4-FFF2-40B4-BE49-F238E27FC236}">
                      <a16:creationId xmlns:a16="http://schemas.microsoft.com/office/drawing/2014/main" id="{4A0804B4-2FE5-7EF5-E606-A9BF08BFB2B5}"/>
                    </a:ext>
                  </a:extLst>
                </p:cNvPr>
                <p:cNvSpPr/>
                <p:nvPr/>
              </p:nvSpPr>
              <p:spPr>
                <a:xfrm>
                  <a:off x="59436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88" name="Oval 1187">
                  <a:extLst>
                    <a:ext uri="{FF2B5EF4-FFF2-40B4-BE49-F238E27FC236}">
                      <a16:creationId xmlns:a16="http://schemas.microsoft.com/office/drawing/2014/main" id="{8F1B06B9-14C7-FC56-2EB6-99B15AA5BE83}"/>
                    </a:ext>
                  </a:extLst>
                </p:cNvPr>
                <p:cNvSpPr/>
                <p:nvPr/>
              </p:nvSpPr>
              <p:spPr>
                <a:xfrm>
                  <a:off x="64008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89" name="Oval 1188">
                  <a:extLst>
                    <a:ext uri="{FF2B5EF4-FFF2-40B4-BE49-F238E27FC236}">
                      <a16:creationId xmlns:a16="http://schemas.microsoft.com/office/drawing/2014/main" id="{BB9EB745-2BEE-1EA6-DF13-26D9481F89EB}"/>
                    </a:ext>
                  </a:extLst>
                </p:cNvPr>
                <p:cNvSpPr/>
                <p:nvPr/>
              </p:nvSpPr>
              <p:spPr>
                <a:xfrm>
                  <a:off x="68580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90" name="Oval 1189">
                  <a:extLst>
                    <a:ext uri="{FF2B5EF4-FFF2-40B4-BE49-F238E27FC236}">
                      <a16:creationId xmlns:a16="http://schemas.microsoft.com/office/drawing/2014/main" id="{E4780050-DC0E-BC7C-C7CF-AC4AD20FD3B6}"/>
                    </a:ext>
                  </a:extLst>
                </p:cNvPr>
                <p:cNvSpPr/>
                <p:nvPr/>
              </p:nvSpPr>
              <p:spPr>
                <a:xfrm>
                  <a:off x="73152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91" name="Oval 1190">
                  <a:extLst>
                    <a:ext uri="{FF2B5EF4-FFF2-40B4-BE49-F238E27FC236}">
                      <a16:creationId xmlns:a16="http://schemas.microsoft.com/office/drawing/2014/main" id="{3E7377C8-D121-3205-6BD1-C1651C672F01}"/>
                    </a:ext>
                  </a:extLst>
                </p:cNvPr>
                <p:cNvSpPr/>
                <p:nvPr/>
              </p:nvSpPr>
              <p:spPr>
                <a:xfrm>
                  <a:off x="54864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92" name="Oval 1191">
                  <a:extLst>
                    <a:ext uri="{FF2B5EF4-FFF2-40B4-BE49-F238E27FC236}">
                      <a16:creationId xmlns:a16="http://schemas.microsoft.com/office/drawing/2014/main" id="{4342ED29-8000-9EDB-A02E-186291371405}"/>
                    </a:ext>
                  </a:extLst>
                </p:cNvPr>
                <p:cNvSpPr/>
                <p:nvPr/>
              </p:nvSpPr>
              <p:spPr>
                <a:xfrm>
                  <a:off x="59436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93" name="Oval 1192">
                  <a:extLst>
                    <a:ext uri="{FF2B5EF4-FFF2-40B4-BE49-F238E27FC236}">
                      <a16:creationId xmlns:a16="http://schemas.microsoft.com/office/drawing/2014/main" id="{0A5BAFE9-00AC-F489-1D2C-77E1C273E0BD}"/>
                    </a:ext>
                  </a:extLst>
                </p:cNvPr>
                <p:cNvSpPr/>
                <p:nvPr/>
              </p:nvSpPr>
              <p:spPr>
                <a:xfrm>
                  <a:off x="64008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94" name="Oval 1193">
                  <a:extLst>
                    <a:ext uri="{FF2B5EF4-FFF2-40B4-BE49-F238E27FC236}">
                      <a16:creationId xmlns:a16="http://schemas.microsoft.com/office/drawing/2014/main" id="{585D17F8-156D-C101-436C-0B613094D388}"/>
                    </a:ext>
                  </a:extLst>
                </p:cNvPr>
                <p:cNvSpPr/>
                <p:nvPr/>
              </p:nvSpPr>
              <p:spPr>
                <a:xfrm>
                  <a:off x="68580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95" name="Oval 1194">
                  <a:extLst>
                    <a:ext uri="{FF2B5EF4-FFF2-40B4-BE49-F238E27FC236}">
                      <a16:creationId xmlns:a16="http://schemas.microsoft.com/office/drawing/2014/main" id="{8C1DC03D-31D0-7E97-A91D-FF1F9E08FD99}"/>
                    </a:ext>
                  </a:extLst>
                </p:cNvPr>
                <p:cNvSpPr/>
                <p:nvPr/>
              </p:nvSpPr>
              <p:spPr>
                <a:xfrm>
                  <a:off x="73152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96" name="Oval 1195">
                  <a:extLst>
                    <a:ext uri="{FF2B5EF4-FFF2-40B4-BE49-F238E27FC236}">
                      <a16:creationId xmlns:a16="http://schemas.microsoft.com/office/drawing/2014/main" id="{CA5B6CAA-CE58-73AF-30B1-1EA1AF70916C}"/>
                    </a:ext>
                  </a:extLst>
                </p:cNvPr>
                <p:cNvSpPr/>
                <p:nvPr/>
              </p:nvSpPr>
              <p:spPr>
                <a:xfrm>
                  <a:off x="54864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97" name="Oval 1196">
                  <a:extLst>
                    <a:ext uri="{FF2B5EF4-FFF2-40B4-BE49-F238E27FC236}">
                      <a16:creationId xmlns:a16="http://schemas.microsoft.com/office/drawing/2014/main" id="{E0AD0D6B-69A8-C39B-153D-71CD58660886}"/>
                    </a:ext>
                  </a:extLst>
                </p:cNvPr>
                <p:cNvSpPr/>
                <p:nvPr/>
              </p:nvSpPr>
              <p:spPr>
                <a:xfrm>
                  <a:off x="59436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98" name="Oval 1197">
                  <a:extLst>
                    <a:ext uri="{FF2B5EF4-FFF2-40B4-BE49-F238E27FC236}">
                      <a16:creationId xmlns:a16="http://schemas.microsoft.com/office/drawing/2014/main" id="{5E2A05D0-C58E-70E0-9BD8-B4A0E87928B1}"/>
                    </a:ext>
                  </a:extLst>
                </p:cNvPr>
                <p:cNvSpPr/>
                <p:nvPr/>
              </p:nvSpPr>
              <p:spPr>
                <a:xfrm>
                  <a:off x="64008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99" name="Oval 1198">
                  <a:extLst>
                    <a:ext uri="{FF2B5EF4-FFF2-40B4-BE49-F238E27FC236}">
                      <a16:creationId xmlns:a16="http://schemas.microsoft.com/office/drawing/2014/main" id="{DA3574FF-71E2-0A8C-849D-FFEB2C76C616}"/>
                    </a:ext>
                  </a:extLst>
                </p:cNvPr>
                <p:cNvSpPr/>
                <p:nvPr/>
              </p:nvSpPr>
              <p:spPr>
                <a:xfrm>
                  <a:off x="68580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00" name="Oval 1199">
                  <a:extLst>
                    <a:ext uri="{FF2B5EF4-FFF2-40B4-BE49-F238E27FC236}">
                      <a16:creationId xmlns:a16="http://schemas.microsoft.com/office/drawing/2014/main" id="{45404493-5718-7188-18BD-563F6AB49944}"/>
                    </a:ext>
                  </a:extLst>
                </p:cNvPr>
                <p:cNvSpPr/>
                <p:nvPr/>
              </p:nvSpPr>
              <p:spPr>
                <a:xfrm>
                  <a:off x="73152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01" name="Oval 1200">
                  <a:extLst>
                    <a:ext uri="{FF2B5EF4-FFF2-40B4-BE49-F238E27FC236}">
                      <a16:creationId xmlns:a16="http://schemas.microsoft.com/office/drawing/2014/main" id="{E1F5A091-DBC2-C6C6-D55E-AAAED135BB43}"/>
                    </a:ext>
                  </a:extLst>
                </p:cNvPr>
                <p:cNvSpPr/>
                <p:nvPr/>
              </p:nvSpPr>
              <p:spPr>
                <a:xfrm>
                  <a:off x="54864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02" name="Oval 1201">
                  <a:extLst>
                    <a:ext uri="{FF2B5EF4-FFF2-40B4-BE49-F238E27FC236}">
                      <a16:creationId xmlns:a16="http://schemas.microsoft.com/office/drawing/2014/main" id="{12CB0D72-380A-BA89-C4F5-0B0921F92499}"/>
                    </a:ext>
                  </a:extLst>
                </p:cNvPr>
                <p:cNvSpPr/>
                <p:nvPr/>
              </p:nvSpPr>
              <p:spPr>
                <a:xfrm>
                  <a:off x="59436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03" name="Oval 1202">
                  <a:extLst>
                    <a:ext uri="{FF2B5EF4-FFF2-40B4-BE49-F238E27FC236}">
                      <a16:creationId xmlns:a16="http://schemas.microsoft.com/office/drawing/2014/main" id="{C0601AA6-7865-C536-C543-CACBDC137EAC}"/>
                    </a:ext>
                  </a:extLst>
                </p:cNvPr>
                <p:cNvSpPr/>
                <p:nvPr/>
              </p:nvSpPr>
              <p:spPr>
                <a:xfrm>
                  <a:off x="64008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04" name="Oval 1203">
                  <a:extLst>
                    <a:ext uri="{FF2B5EF4-FFF2-40B4-BE49-F238E27FC236}">
                      <a16:creationId xmlns:a16="http://schemas.microsoft.com/office/drawing/2014/main" id="{05C54773-D2E6-46C5-F3AC-AA7D4CDBCD91}"/>
                    </a:ext>
                  </a:extLst>
                </p:cNvPr>
                <p:cNvSpPr/>
                <p:nvPr/>
              </p:nvSpPr>
              <p:spPr>
                <a:xfrm>
                  <a:off x="68580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05" name="Oval 1204">
                  <a:extLst>
                    <a:ext uri="{FF2B5EF4-FFF2-40B4-BE49-F238E27FC236}">
                      <a16:creationId xmlns:a16="http://schemas.microsoft.com/office/drawing/2014/main" id="{4F783074-927A-5A53-BAB2-2BAD915BA600}"/>
                    </a:ext>
                  </a:extLst>
                </p:cNvPr>
                <p:cNvSpPr/>
                <p:nvPr/>
              </p:nvSpPr>
              <p:spPr>
                <a:xfrm>
                  <a:off x="73152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grpSp>
          <p:nvGrpSpPr>
            <p:cNvPr id="975" name="Group 974">
              <a:extLst>
                <a:ext uri="{FF2B5EF4-FFF2-40B4-BE49-F238E27FC236}">
                  <a16:creationId xmlns:a16="http://schemas.microsoft.com/office/drawing/2014/main" id="{6B0D8A83-E263-C736-C03E-59C22E4F8C76}"/>
                </a:ext>
              </a:extLst>
            </p:cNvPr>
            <p:cNvGrpSpPr/>
            <p:nvPr/>
          </p:nvGrpSpPr>
          <p:grpSpPr>
            <a:xfrm>
              <a:off x="4859036" y="2404844"/>
              <a:ext cx="1414038" cy="1414038"/>
              <a:chOff x="4876800" y="1600199"/>
              <a:chExt cx="2819401" cy="2819401"/>
            </a:xfrm>
          </p:grpSpPr>
          <p:grpSp>
            <p:nvGrpSpPr>
              <p:cNvPr id="1126" name="Group 1125">
                <a:extLst>
                  <a:ext uri="{FF2B5EF4-FFF2-40B4-BE49-F238E27FC236}">
                    <a16:creationId xmlns:a16="http://schemas.microsoft.com/office/drawing/2014/main" id="{4BBF36EB-CC30-35E9-8155-89E0779885AD}"/>
                  </a:ext>
                </a:extLst>
              </p:cNvPr>
              <p:cNvGrpSpPr/>
              <p:nvPr/>
            </p:nvGrpSpPr>
            <p:grpSpPr>
              <a:xfrm>
                <a:off x="5486400" y="3962400"/>
                <a:ext cx="2209800" cy="457200"/>
                <a:chOff x="5486400" y="3962400"/>
                <a:chExt cx="2209800" cy="457200"/>
              </a:xfrm>
            </p:grpSpPr>
            <p:sp>
              <p:nvSpPr>
                <p:cNvPr id="1171" name="DRAM">
                  <a:extLst>
                    <a:ext uri="{FF2B5EF4-FFF2-40B4-BE49-F238E27FC236}">
                      <a16:creationId xmlns:a16="http://schemas.microsoft.com/office/drawing/2014/main" id="{C1C7686A-BC3C-73BB-D7EB-1208394A9AD1}"/>
                    </a:ext>
                  </a:extLst>
                </p:cNvPr>
                <p:cNvSpPr/>
                <p:nvPr/>
              </p:nvSpPr>
              <p:spPr>
                <a:xfrm>
                  <a:off x="54864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72" name="DRAM">
                  <a:extLst>
                    <a:ext uri="{FF2B5EF4-FFF2-40B4-BE49-F238E27FC236}">
                      <a16:creationId xmlns:a16="http://schemas.microsoft.com/office/drawing/2014/main" id="{5DD32E19-7205-6898-630E-49AF21354905}"/>
                    </a:ext>
                  </a:extLst>
                </p:cNvPr>
                <p:cNvSpPr/>
                <p:nvPr/>
              </p:nvSpPr>
              <p:spPr>
                <a:xfrm>
                  <a:off x="59436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73" name="DRAM">
                  <a:extLst>
                    <a:ext uri="{FF2B5EF4-FFF2-40B4-BE49-F238E27FC236}">
                      <a16:creationId xmlns:a16="http://schemas.microsoft.com/office/drawing/2014/main" id="{559CE0CF-DE9D-6C66-2B4C-9BBAE1A93076}"/>
                    </a:ext>
                  </a:extLst>
                </p:cNvPr>
                <p:cNvSpPr/>
                <p:nvPr/>
              </p:nvSpPr>
              <p:spPr>
                <a:xfrm>
                  <a:off x="64008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74" name="DRAM">
                  <a:extLst>
                    <a:ext uri="{FF2B5EF4-FFF2-40B4-BE49-F238E27FC236}">
                      <a16:creationId xmlns:a16="http://schemas.microsoft.com/office/drawing/2014/main" id="{4F6D5B50-1AD4-481E-FF6D-2F1F7B842654}"/>
                    </a:ext>
                  </a:extLst>
                </p:cNvPr>
                <p:cNvSpPr/>
                <p:nvPr/>
              </p:nvSpPr>
              <p:spPr>
                <a:xfrm>
                  <a:off x="68580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75" name="DRAM">
                  <a:extLst>
                    <a:ext uri="{FF2B5EF4-FFF2-40B4-BE49-F238E27FC236}">
                      <a16:creationId xmlns:a16="http://schemas.microsoft.com/office/drawing/2014/main" id="{2495E9B4-97E2-4DB6-1749-D20F33BF8470}"/>
                    </a:ext>
                  </a:extLst>
                </p:cNvPr>
                <p:cNvSpPr/>
                <p:nvPr/>
              </p:nvSpPr>
              <p:spPr>
                <a:xfrm>
                  <a:off x="73152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1127" name="Group 1126">
                <a:extLst>
                  <a:ext uri="{FF2B5EF4-FFF2-40B4-BE49-F238E27FC236}">
                    <a16:creationId xmlns:a16="http://schemas.microsoft.com/office/drawing/2014/main" id="{80F36102-5170-855D-EE7A-B137200B9E03}"/>
                  </a:ext>
                </a:extLst>
              </p:cNvPr>
              <p:cNvGrpSpPr/>
              <p:nvPr/>
            </p:nvGrpSpPr>
            <p:grpSpPr>
              <a:xfrm>
                <a:off x="4876800" y="1600200"/>
                <a:ext cx="457200" cy="2209800"/>
                <a:chOff x="4876800" y="1600200"/>
                <a:chExt cx="457200" cy="2209800"/>
              </a:xfrm>
            </p:grpSpPr>
            <p:sp>
              <p:nvSpPr>
                <p:cNvPr id="1166" name="DRAM">
                  <a:extLst>
                    <a:ext uri="{FF2B5EF4-FFF2-40B4-BE49-F238E27FC236}">
                      <a16:creationId xmlns:a16="http://schemas.microsoft.com/office/drawing/2014/main" id="{FA9D4675-96E1-C0F7-40D6-2AD899D9EF76}"/>
                    </a:ext>
                  </a:extLst>
                </p:cNvPr>
                <p:cNvSpPr/>
                <p:nvPr/>
              </p:nvSpPr>
              <p:spPr>
                <a:xfrm rot="5400000">
                  <a:off x="4914900" y="15621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67" name="DRAM">
                  <a:extLst>
                    <a:ext uri="{FF2B5EF4-FFF2-40B4-BE49-F238E27FC236}">
                      <a16:creationId xmlns:a16="http://schemas.microsoft.com/office/drawing/2014/main" id="{498B8157-E7FE-EFAB-0EAE-8AD87A706E8F}"/>
                    </a:ext>
                  </a:extLst>
                </p:cNvPr>
                <p:cNvSpPr/>
                <p:nvPr/>
              </p:nvSpPr>
              <p:spPr>
                <a:xfrm rot="5400000">
                  <a:off x="4914900" y="20193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68" name="DRAM">
                  <a:extLst>
                    <a:ext uri="{FF2B5EF4-FFF2-40B4-BE49-F238E27FC236}">
                      <a16:creationId xmlns:a16="http://schemas.microsoft.com/office/drawing/2014/main" id="{2FE07E70-7C14-9F17-1052-A46525B6FEEE}"/>
                    </a:ext>
                  </a:extLst>
                </p:cNvPr>
                <p:cNvSpPr/>
                <p:nvPr/>
              </p:nvSpPr>
              <p:spPr>
                <a:xfrm rot="5400000">
                  <a:off x="4914900" y="24765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69" name="DRAM">
                  <a:extLst>
                    <a:ext uri="{FF2B5EF4-FFF2-40B4-BE49-F238E27FC236}">
                      <a16:creationId xmlns:a16="http://schemas.microsoft.com/office/drawing/2014/main" id="{D7122295-15A6-1587-81C0-622EAA66437F}"/>
                    </a:ext>
                  </a:extLst>
                </p:cNvPr>
                <p:cNvSpPr/>
                <p:nvPr/>
              </p:nvSpPr>
              <p:spPr>
                <a:xfrm rot="5400000">
                  <a:off x="4914900" y="29337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70" name="DRAM">
                  <a:extLst>
                    <a:ext uri="{FF2B5EF4-FFF2-40B4-BE49-F238E27FC236}">
                      <a16:creationId xmlns:a16="http://schemas.microsoft.com/office/drawing/2014/main" id="{2ECF74F4-1F97-3655-562E-702E4763AACD}"/>
                    </a:ext>
                  </a:extLst>
                </p:cNvPr>
                <p:cNvSpPr/>
                <p:nvPr/>
              </p:nvSpPr>
              <p:spPr>
                <a:xfrm rot="5400000">
                  <a:off x="4914900" y="33909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1128" name="Group 1127">
                <a:extLst>
                  <a:ext uri="{FF2B5EF4-FFF2-40B4-BE49-F238E27FC236}">
                    <a16:creationId xmlns:a16="http://schemas.microsoft.com/office/drawing/2014/main" id="{2583A846-1296-2C77-8BD8-FBE56C59783C}"/>
                  </a:ext>
                </a:extLst>
              </p:cNvPr>
              <p:cNvGrpSpPr/>
              <p:nvPr/>
            </p:nvGrpSpPr>
            <p:grpSpPr>
              <a:xfrm>
                <a:off x="5676900" y="1600199"/>
                <a:ext cx="1828800" cy="2362201"/>
                <a:chOff x="5676900" y="1170708"/>
                <a:chExt cx="1828800" cy="2791692"/>
              </a:xfrm>
            </p:grpSpPr>
            <p:cxnSp>
              <p:nvCxnSpPr>
                <p:cNvPr id="1161" name="Straight Connector 1160">
                  <a:extLst>
                    <a:ext uri="{FF2B5EF4-FFF2-40B4-BE49-F238E27FC236}">
                      <a16:creationId xmlns:a16="http://schemas.microsoft.com/office/drawing/2014/main" id="{18469966-E24F-CFAA-007A-649A07BEA41C}"/>
                    </a:ext>
                  </a:extLst>
                </p:cNvPr>
                <p:cNvCxnSpPr>
                  <a:cxnSpLocks/>
                  <a:stCxn id="1131" idx="0"/>
                  <a:endCxn id="1171" idx="0"/>
                </p:cNvCxnSpPr>
                <p:nvPr/>
              </p:nvCxnSpPr>
              <p:spPr>
                <a:xfrm>
                  <a:off x="5676900" y="1170708"/>
                  <a:ext cx="0" cy="279169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162" name="Straight Connector 1161">
                  <a:extLst>
                    <a:ext uri="{FF2B5EF4-FFF2-40B4-BE49-F238E27FC236}">
                      <a16:creationId xmlns:a16="http://schemas.microsoft.com/office/drawing/2014/main" id="{02DAC4EB-D204-0760-99F9-91A7D9E11585}"/>
                    </a:ext>
                  </a:extLst>
                </p:cNvPr>
                <p:cNvCxnSpPr>
                  <a:cxnSpLocks/>
                  <a:stCxn id="1133" idx="0"/>
                  <a:endCxn id="1173" idx="0"/>
                </p:cNvCxnSpPr>
                <p:nvPr/>
              </p:nvCxnSpPr>
              <p:spPr>
                <a:xfrm>
                  <a:off x="6591299" y="1170708"/>
                  <a:ext cx="0" cy="279169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163" name="Straight Connector 1162">
                  <a:extLst>
                    <a:ext uri="{FF2B5EF4-FFF2-40B4-BE49-F238E27FC236}">
                      <a16:creationId xmlns:a16="http://schemas.microsoft.com/office/drawing/2014/main" id="{19270333-C482-BB6C-E868-6E39DF98CCA9}"/>
                    </a:ext>
                  </a:extLst>
                </p:cNvPr>
                <p:cNvCxnSpPr>
                  <a:cxnSpLocks/>
                  <a:stCxn id="1134" idx="0"/>
                  <a:endCxn id="1174" idx="0"/>
                </p:cNvCxnSpPr>
                <p:nvPr/>
              </p:nvCxnSpPr>
              <p:spPr>
                <a:xfrm>
                  <a:off x="7048500" y="1170708"/>
                  <a:ext cx="0" cy="279169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164" name="Straight Connector 1163">
                  <a:extLst>
                    <a:ext uri="{FF2B5EF4-FFF2-40B4-BE49-F238E27FC236}">
                      <a16:creationId xmlns:a16="http://schemas.microsoft.com/office/drawing/2014/main" id="{C99C797A-B428-7AAD-0336-39906AA138D7}"/>
                    </a:ext>
                  </a:extLst>
                </p:cNvPr>
                <p:cNvCxnSpPr>
                  <a:cxnSpLocks/>
                  <a:stCxn id="1135" idx="0"/>
                  <a:endCxn id="1175" idx="0"/>
                </p:cNvCxnSpPr>
                <p:nvPr/>
              </p:nvCxnSpPr>
              <p:spPr>
                <a:xfrm>
                  <a:off x="7505700" y="1170710"/>
                  <a:ext cx="0" cy="2791690"/>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165" name="Straight Connector 1164">
                  <a:extLst>
                    <a:ext uri="{FF2B5EF4-FFF2-40B4-BE49-F238E27FC236}">
                      <a16:creationId xmlns:a16="http://schemas.microsoft.com/office/drawing/2014/main" id="{356907AF-2923-0631-2252-73E8D18ABD55}"/>
                    </a:ext>
                  </a:extLst>
                </p:cNvPr>
                <p:cNvCxnSpPr>
                  <a:cxnSpLocks/>
                  <a:stCxn id="1132" idx="0"/>
                  <a:endCxn id="1172" idx="0"/>
                </p:cNvCxnSpPr>
                <p:nvPr/>
              </p:nvCxnSpPr>
              <p:spPr>
                <a:xfrm>
                  <a:off x="6134100" y="1170708"/>
                  <a:ext cx="0" cy="279169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1129" name="Group 1128">
                <a:extLst>
                  <a:ext uri="{FF2B5EF4-FFF2-40B4-BE49-F238E27FC236}">
                    <a16:creationId xmlns:a16="http://schemas.microsoft.com/office/drawing/2014/main" id="{7F8E3CD7-AD2F-6D7D-D4F0-D80D043A9250}"/>
                  </a:ext>
                </a:extLst>
              </p:cNvPr>
              <p:cNvGrpSpPr/>
              <p:nvPr/>
            </p:nvGrpSpPr>
            <p:grpSpPr>
              <a:xfrm>
                <a:off x="5334000" y="1790700"/>
                <a:ext cx="2362201" cy="1828800"/>
                <a:chOff x="5333998" y="1790700"/>
                <a:chExt cx="2791691" cy="1828800"/>
              </a:xfrm>
            </p:grpSpPr>
            <p:cxnSp>
              <p:nvCxnSpPr>
                <p:cNvPr id="1156" name="Straight Connector 1155">
                  <a:extLst>
                    <a:ext uri="{FF2B5EF4-FFF2-40B4-BE49-F238E27FC236}">
                      <a16:creationId xmlns:a16="http://schemas.microsoft.com/office/drawing/2014/main" id="{07078DD6-1631-ACDA-6246-DD4AC8144616}"/>
                    </a:ext>
                  </a:extLst>
                </p:cNvPr>
                <p:cNvCxnSpPr>
                  <a:cxnSpLocks/>
                  <a:stCxn id="1135" idx="6"/>
                  <a:endCxn id="1166" idx="0"/>
                </p:cNvCxnSpPr>
                <p:nvPr/>
              </p:nvCxnSpPr>
              <p:spPr>
                <a:xfrm flipH="1">
                  <a:off x="5333998" y="1790700"/>
                  <a:ext cx="2791691" cy="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157" name="Straight Connector 1156">
                  <a:extLst>
                    <a:ext uri="{FF2B5EF4-FFF2-40B4-BE49-F238E27FC236}">
                      <a16:creationId xmlns:a16="http://schemas.microsoft.com/office/drawing/2014/main" id="{731A5174-8ED4-DA70-BB05-FBE1C7FAD60A}"/>
                    </a:ext>
                  </a:extLst>
                </p:cNvPr>
                <p:cNvCxnSpPr>
                  <a:cxnSpLocks/>
                  <a:stCxn id="1140" idx="6"/>
                  <a:endCxn id="1167" idx="0"/>
                </p:cNvCxnSpPr>
                <p:nvPr/>
              </p:nvCxnSpPr>
              <p:spPr>
                <a:xfrm flipH="1">
                  <a:off x="5333998" y="2247899"/>
                  <a:ext cx="2791691" cy="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158" name="Straight Connector 1157">
                  <a:extLst>
                    <a:ext uri="{FF2B5EF4-FFF2-40B4-BE49-F238E27FC236}">
                      <a16:creationId xmlns:a16="http://schemas.microsoft.com/office/drawing/2014/main" id="{D185E3D1-2CA6-382A-EC37-4EB8FA7F2111}"/>
                    </a:ext>
                  </a:extLst>
                </p:cNvPr>
                <p:cNvCxnSpPr>
                  <a:cxnSpLocks/>
                  <a:stCxn id="1145" idx="6"/>
                  <a:endCxn id="1168" idx="0"/>
                </p:cNvCxnSpPr>
                <p:nvPr/>
              </p:nvCxnSpPr>
              <p:spPr>
                <a:xfrm flipH="1">
                  <a:off x="5333998" y="2705100"/>
                  <a:ext cx="2791691" cy="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159" name="Straight Connector 1158">
                  <a:extLst>
                    <a:ext uri="{FF2B5EF4-FFF2-40B4-BE49-F238E27FC236}">
                      <a16:creationId xmlns:a16="http://schemas.microsoft.com/office/drawing/2014/main" id="{9B5FC377-1421-3F01-4A56-254129AA8CF4}"/>
                    </a:ext>
                  </a:extLst>
                </p:cNvPr>
                <p:cNvCxnSpPr>
                  <a:cxnSpLocks/>
                  <a:stCxn id="1150" idx="6"/>
                  <a:endCxn id="1169" idx="0"/>
                </p:cNvCxnSpPr>
                <p:nvPr/>
              </p:nvCxnSpPr>
              <p:spPr>
                <a:xfrm flipH="1">
                  <a:off x="5333998" y="3162299"/>
                  <a:ext cx="2791691" cy="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160" name="Straight Connector 1159">
                  <a:extLst>
                    <a:ext uri="{FF2B5EF4-FFF2-40B4-BE49-F238E27FC236}">
                      <a16:creationId xmlns:a16="http://schemas.microsoft.com/office/drawing/2014/main" id="{78C09B55-7276-8B33-2375-228771C8C43F}"/>
                    </a:ext>
                  </a:extLst>
                </p:cNvPr>
                <p:cNvCxnSpPr>
                  <a:cxnSpLocks/>
                  <a:stCxn id="1155" idx="6"/>
                  <a:endCxn id="1170" idx="0"/>
                </p:cNvCxnSpPr>
                <p:nvPr/>
              </p:nvCxnSpPr>
              <p:spPr>
                <a:xfrm flipH="1">
                  <a:off x="5333998" y="3619500"/>
                  <a:ext cx="2791691" cy="0"/>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1130" name="Group 1129">
                <a:extLst>
                  <a:ext uri="{FF2B5EF4-FFF2-40B4-BE49-F238E27FC236}">
                    <a16:creationId xmlns:a16="http://schemas.microsoft.com/office/drawing/2014/main" id="{8EB50843-8803-4F14-9B70-94F10656A1DA}"/>
                  </a:ext>
                </a:extLst>
              </p:cNvPr>
              <p:cNvGrpSpPr/>
              <p:nvPr/>
            </p:nvGrpSpPr>
            <p:grpSpPr>
              <a:xfrm>
                <a:off x="5486400" y="1600200"/>
                <a:ext cx="2209800" cy="2209800"/>
                <a:chOff x="5486400" y="1600200"/>
                <a:chExt cx="2209800" cy="2209800"/>
              </a:xfrm>
            </p:grpSpPr>
            <p:sp>
              <p:nvSpPr>
                <p:cNvPr id="1131" name="Oval 1130">
                  <a:extLst>
                    <a:ext uri="{FF2B5EF4-FFF2-40B4-BE49-F238E27FC236}">
                      <a16:creationId xmlns:a16="http://schemas.microsoft.com/office/drawing/2014/main" id="{3DC1F435-4ADE-4880-06C1-91DB553DEBD2}"/>
                    </a:ext>
                  </a:extLst>
                </p:cNvPr>
                <p:cNvSpPr/>
                <p:nvPr/>
              </p:nvSpPr>
              <p:spPr>
                <a:xfrm>
                  <a:off x="54864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32" name="Oval 1131">
                  <a:extLst>
                    <a:ext uri="{FF2B5EF4-FFF2-40B4-BE49-F238E27FC236}">
                      <a16:creationId xmlns:a16="http://schemas.microsoft.com/office/drawing/2014/main" id="{A10E1247-76F9-3DB7-B64E-351ABEAEB963}"/>
                    </a:ext>
                  </a:extLst>
                </p:cNvPr>
                <p:cNvSpPr/>
                <p:nvPr/>
              </p:nvSpPr>
              <p:spPr>
                <a:xfrm>
                  <a:off x="59436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33" name="Oval 1132">
                  <a:extLst>
                    <a:ext uri="{FF2B5EF4-FFF2-40B4-BE49-F238E27FC236}">
                      <a16:creationId xmlns:a16="http://schemas.microsoft.com/office/drawing/2014/main" id="{4D8942E3-F0B0-3143-309B-3CD85F427378}"/>
                    </a:ext>
                  </a:extLst>
                </p:cNvPr>
                <p:cNvSpPr/>
                <p:nvPr/>
              </p:nvSpPr>
              <p:spPr>
                <a:xfrm>
                  <a:off x="64008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34" name="Oval 1133">
                  <a:extLst>
                    <a:ext uri="{FF2B5EF4-FFF2-40B4-BE49-F238E27FC236}">
                      <a16:creationId xmlns:a16="http://schemas.microsoft.com/office/drawing/2014/main" id="{3CC333FD-8305-5CC8-08B5-4FF7CA8085EB}"/>
                    </a:ext>
                  </a:extLst>
                </p:cNvPr>
                <p:cNvSpPr/>
                <p:nvPr/>
              </p:nvSpPr>
              <p:spPr>
                <a:xfrm>
                  <a:off x="68580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35" name="Oval 1134">
                  <a:extLst>
                    <a:ext uri="{FF2B5EF4-FFF2-40B4-BE49-F238E27FC236}">
                      <a16:creationId xmlns:a16="http://schemas.microsoft.com/office/drawing/2014/main" id="{B74BA44F-7463-44C9-A409-63A767F8CE9E}"/>
                    </a:ext>
                  </a:extLst>
                </p:cNvPr>
                <p:cNvSpPr/>
                <p:nvPr/>
              </p:nvSpPr>
              <p:spPr>
                <a:xfrm>
                  <a:off x="73152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36" name="Oval 1135">
                  <a:extLst>
                    <a:ext uri="{FF2B5EF4-FFF2-40B4-BE49-F238E27FC236}">
                      <a16:creationId xmlns:a16="http://schemas.microsoft.com/office/drawing/2014/main" id="{B3C234E8-4F2C-3CEE-B0B4-ECD978DC9988}"/>
                    </a:ext>
                  </a:extLst>
                </p:cNvPr>
                <p:cNvSpPr/>
                <p:nvPr/>
              </p:nvSpPr>
              <p:spPr>
                <a:xfrm>
                  <a:off x="54864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37" name="Oval 1136">
                  <a:extLst>
                    <a:ext uri="{FF2B5EF4-FFF2-40B4-BE49-F238E27FC236}">
                      <a16:creationId xmlns:a16="http://schemas.microsoft.com/office/drawing/2014/main" id="{39294635-9AFD-42C5-C5F7-F0567ED0052F}"/>
                    </a:ext>
                  </a:extLst>
                </p:cNvPr>
                <p:cNvSpPr/>
                <p:nvPr/>
              </p:nvSpPr>
              <p:spPr>
                <a:xfrm>
                  <a:off x="59436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38" name="Oval 1137">
                  <a:extLst>
                    <a:ext uri="{FF2B5EF4-FFF2-40B4-BE49-F238E27FC236}">
                      <a16:creationId xmlns:a16="http://schemas.microsoft.com/office/drawing/2014/main" id="{4A69FA2B-01EE-6A4F-70D3-1C2CDD01948B}"/>
                    </a:ext>
                  </a:extLst>
                </p:cNvPr>
                <p:cNvSpPr/>
                <p:nvPr/>
              </p:nvSpPr>
              <p:spPr>
                <a:xfrm>
                  <a:off x="64008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39" name="Oval 1138">
                  <a:extLst>
                    <a:ext uri="{FF2B5EF4-FFF2-40B4-BE49-F238E27FC236}">
                      <a16:creationId xmlns:a16="http://schemas.microsoft.com/office/drawing/2014/main" id="{98EF3A35-962E-B14C-FFF3-EE33E1BB59B9}"/>
                    </a:ext>
                  </a:extLst>
                </p:cNvPr>
                <p:cNvSpPr/>
                <p:nvPr/>
              </p:nvSpPr>
              <p:spPr>
                <a:xfrm>
                  <a:off x="68580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40" name="Oval 1139">
                  <a:extLst>
                    <a:ext uri="{FF2B5EF4-FFF2-40B4-BE49-F238E27FC236}">
                      <a16:creationId xmlns:a16="http://schemas.microsoft.com/office/drawing/2014/main" id="{8A7F88CD-E8B9-B0DF-D93C-DD3F6BE58DF6}"/>
                    </a:ext>
                  </a:extLst>
                </p:cNvPr>
                <p:cNvSpPr/>
                <p:nvPr/>
              </p:nvSpPr>
              <p:spPr>
                <a:xfrm>
                  <a:off x="73152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41" name="Oval 1140">
                  <a:extLst>
                    <a:ext uri="{FF2B5EF4-FFF2-40B4-BE49-F238E27FC236}">
                      <a16:creationId xmlns:a16="http://schemas.microsoft.com/office/drawing/2014/main" id="{F3388FCE-D87B-C228-F038-19D8DCF6F9D4}"/>
                    </a:ext>
                  </a:extLst>
                </p:cNvPr>
                <p:cNvSpPr/>
                <p:nvPr/>
              </p:nvSpPr>
              <p:spPr>
                <a:xfrm>
                  <a:off x="54864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42" name="Oval 1141">
                  <a:extLst>
                    <a:ext uri="{FF2B5EF4-FFF2-40B4-BE49-F238E27FC236}">
                      <a16:creationId xmlns:a16="http://schemas.microsoft.com/office/drawing/2014/main" id="{37D4AE4E-1A63-A019-A82C-D2A1237F1966}"/>
                    </a:ext>
                  </a:extLst>
                </p:cNvPr>
                <p:cNvSpPr/>
                <p:nvPr/>
              </p:nvSpPr>
              <p:spPr>
                <a:xfrm>
                  <a:off x="59436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43" name="Oval 1142">
                  <a:extLst>
                    <a:ext uri="{FF2B5EF4-FFF2-40B4-BE49-F238E27FC236}">
                      <a16:creationId xmlns:a16="http://schemas.microsoft.com/office/drawing/2014/main" id="{572689D2-E427-D8D2-0432-297186E640D6}"/>
                    </a:ext>
                  </a:extLst>
                </p:cNvPr>
                <p:cNvSpPr/>
                <p:nvPr/>
              </p:nvSpPr>
              <p:spPr>
                <a:xfrm>
                  <a:off x="64008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44" name="Oval 1143">
                  <a:extLst>
                    <a:ext uri="{FF2B5EF4-FFF2-40B4-BE49-F238E27FC236}">
                      <a16:creationId xmlns:a16="http://schemas.microsoft.com/office/drawing/2014/main" id="{FCCE373D-7EE4-ADA1-8E49-7FE39C95B869}"/>
                    </a:ext>
                  </a:extLst>
                </p:cNvPr>
                <p:cNvSpPr/>
                <p:nvPr/>
              </p:nvSpPr>
              <p:spPr>
                <a:xfrm>
                  <a:off x="68580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45" name="Oval 1144">
                  <a:extLst>
                    <a:ext uri="{FF2B5EF4-FFF2-40B4-BE49-F238E27FC236}">
                      <a16:creationId xmlns:a16="http://schemas.microsoft.com/office/drawing/2014/main" id="{8AB7A489-EF1F-88FB-A220-351B885AA93B}"/>
                    </a:ext>
                  </a:extLst>
                </p:cNvPr>
                <p:cNvSpPr/>
                <p:nvPr/>
              </p:nvSpPr>
              <p:spPr>
                <a:xfrm>
                  <a:off x="73152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46" name="Oval 1145">
                  <a:extLst>
                    <a:ext uri="{FF2B5EF4-FFF2-40B4-BE49-F238E27FC236}">
                      <a16:creationId xmlns:a16="http://schemas.microsoft.com/office/drawing/2014/main" id="{5AD954CC-93F6-C2B3-3DFB-613E968A8598}"/>
                    </a:ext>
                  </a:extLst>
                </p:cNvPr>
                <p:cNvSpPr/>
                <p:nvPr/>
              </p:nvSpPr>
              <p:spPr>
                <a:xfrm>
                  <a:off x="54864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47" name="Oval 1146">
                  <a:extLst>
                    <a:ext uri="{FF2B5EF4-FFF2-40B4-BE49-F238E27FC236}">
                      <a16:creationId xmlns:a16="http://schemas.microsoft.com/office/drawing/2014/main" id="{CA4AF52F-6750-765C-AE39-555314FAC2FE}"/>
                    </a:ext>
                  </a:extLst>
                </p:cNvPr>
                <p:cNvSpPr/>
                <p:nvPr/>
              </p:nvSpPr>
              <p:spPr>
                <a:xfrm>
                  <a:off x="59436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48" name="Oval 1147">
                  <a:extLst>
                    <a:ext uri="{FF2B5EF4-FFF2-40B4-BE49-F238E27FC236}">
                      <a16:creationId xmlns:a16="http://schemas.microsoft.com/office/drawing/2014/main" id="{59C17145-3574-8700-4443-C733A8079BD0}"/>
                    </a:ext>
                  </a:extLst>
                </p:cNvPr>
                <p:cNvSpPr/>
                <p:nvPr/>
              </p:nvSpPr>
              <p:spPr>
                <a:xfrm>
                  <a:off x="64008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49" name="Oval 1148">
                  <a:extLst>
                    <a:ext uri="{FF2B5EF4-FFF2-40B4-BE49-F238E27FC236}">
                      <a16:creationId xmlns:a16="http://schemas.microsoft.com/office/drawing/2014/main" id="{1AD3970D-13DA-31A5-A278-A1B61AD4F9C1}"/>
                    </a:ext>
                  </a:extLst>
                </p:cNvPr>
                <p:cNvSpPr/>
                <p:nvPr/>
              </p:nvSpPr>
              <p:spPr>
                <a:xfrm>
                  <a:off x="68580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50" name="Oval 1149">
                  <a:extLst>
                    <a:ext uri="{FF2B5EF4-FFF2-40B4-BE49-F238E27FC236}">
                      <a16:creationId xmlns:a16="http://schemas.microsoft.com/office/drawing/2014/main" id="{A834484F-FC26-60F3-21F6-16F0A53C41AA}"/>
                    </a:ext>
                  </a:extLst>
                </p:cNvPr>
                <p:cNvSpPr/>
                <p:nvPr/>
              </p:nvSpPr>
              <p:spPr>
                <a:xfrm>
                  <a:off x="73152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51" name="Oval 1150">
                  <a:extLst>
                    <a:ext uri="{FF2B5EF4-FFF2-40B4-BE49-F238E27FC236}">
                      <a16:creationId xmlns:a16="http://schemas.microsoft.com/office/drawing/2014/main" id="{F6784979-CD71-5D1D-D2BF-09E33F4AEAE4}"/>
                    </a:ext>
                  </a:extLst>
                </p:cNvPr>
                <p:cNvSpPr/>
                <p:nvPr/>
              </p:nvSpPr>
              <p:spPr>
                <a:xfrm>
                  <a:off x="54864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52" name="Oval 1151">
                  <a:extLst>
                    <a:ext uri="{FF2B5EF4-FFF2-40B4-BE49-F238E27FC236}">
                      <a16:creationId xmlns:a16="http://schemas.microsoft.com/office/drawing/2014/main" id="{F27E0593-18BA-F7D0-FA81-084CA91C7D60}"/>
                    </a:ext>
                  </a:extLst>
                </p:cNvPr>
                <p:cNvSpPr/>
                <p:nvPr/>
              </p:nvSpPr>
              <p:spPr>
                <a:xfrm>
                  <a:off x="59436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53" name="Oval 1152">
                  <a:extLst>
                    <a:ext uri="{FF2B5EF4-FFF2-40B4-BE49-F238E27FC236}">
                      <a16:creationId xmlns:a16="http://schemas.microsoft.com/office/drawing/2014/main" id="{B0995EF2-5C43-0055-23BB-500251D0A461}"/>
                    </a:ext>
                  </a:extLst>
                </p:cNvPr>
                <p:cNvSpPr/>
                <p:nvPr/>
              </p:nvSpPr>
              <p:spPr>
                <a:xfrm>
                  <a:off x="64008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54" name="Oval 1153">
                  <a:extLst>
                    <a:ext uri="{FF2B5EF4-FFF2-40B4-BE49-F238E27FC236}">
                      <a16:creationId xmlns:a16="http://schemas.microsoft.com/office/drawing/2014/main" id="{E6EFC171-8648-2FA9-2A38-B40AD602A309}"/>
                    </a:ext>
                  </a:extLst>
                </p:cNvPr>
                <p:cNvSpPr/>
                <p:nvPr/>
              </p:nvSpPr>
              <p:spPr>
                <a:xfrm>
                  <a:off x="68580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55" name="Oval 1154">
                  <a:extLst>
                    <a:ext uri="{FF2B5EF4-FFF2-40B4-BE49-F238E27FC236}">
                      <a16:creationId xmlns:a16="http://schemas.microsoft.com/office/drawing/2014/main" id="{8E664E3D-42C4-0BC1-E8B2-9F9055FD5A43}"/>
                    </a:ext>
                  </a:extLst>
                </p:cNvPr>
                <p:cNvSpPr/>
                <p:nvPr/>
              </p:nvSpPr>
              <p:spPr>
                <a:xfrm>
                  <a:off x="73152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grpSp>
          <p:nvGrpSpPr>
            <p:cNvPr id="976" name="Group 975">
              <a:extLst>
                <a:ext uri="{FF2B5EF4-FFF2-40B4-BE49-F238E27FC236}">
                  <a16:creationId xmlns:a16="http://schemas.microsoft.com/office/drawing/2014/main" id="{4EFA8FDE-0457-D7AF-9E51-352F106A478D}"/>
                </a:ext>
              </a:extLst>
            </p:cNvPr>
            <p:cNvGrpSpPr/>
            <p:nvPr/>
          </p:nvGrpSpPr>
          <p:grpSpPr>
            <a:xfrm>
              <a:off x="6416564" y="2404844"/>
              <a:ext cx="1414038" cy="1414038"/>
              <a:chOff x="4876800" y="1600199"/>
              <a:chExt cx="2819401" cy="2819401"/>
            </a:xfrm>
          </p:grpSpPr>
          <p:grpSp>
            <p:nvGrpSpPr>
              <p:cNvPr id="1076" name="Group 1075">
                <a:extLst>
                  <a:ext uri="{FF2B5EF4-FFF2-40B4-BE49-F238E27FC236}">
                    <a16:creationId xmlns:a16="http://schemas.microsoft.com/office/drawing/2014/main" id="{B9472CEE-51FD-59B4-9A84-55FAD1FEE9D5}"/>
                  </a:ext>
                </a:extLst>
              </p:cNvPr>
              <p:cNvGrpSpPr/>
              <p:nvPr/>
            </p:nvGrpSpPr>
            <p:grpSpPr>
              <a:xfrm>
                <a:off x="5486400" y="3962400"/>
                <a:ext cx="2209800" cy="457200"/>
                <a:chOff x="5486400" y="3962400"/>
                <a:chExt cx="2209800" cy="457200"/>
              </a:xfrm>
            </p:grpSpPr>
            <p:sp>
              <p:nvSpPr>
                <p:cNvPr id="1121" name="DRAM">
                  <a:extLst>
                    <a:ext uri="{FF2B5EF4-FFF2-40B4-BE49-F238E27FC236}">
                      <a16:creationId xmlns:a16="http://schemas.microsoft.com/office/drawing/2014/main" id="{255BF9FE-787C-3158-255B-CA4481DB3430}"/>
                    </a:ext>
                  </a:extLst>
                </p:cNvPr>
                <p:cNvSpPr/>
                <p:nvPr/>
              </p:nvSpPr>
              <p:spPr>
                <a:xfrm>
                  <a:off x="54864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22" name="DRAM">
                  <a:extLst>
                    <a:ext uri="{FF2B5EF4-FFF2-40B4-BE49-F238E27FC236}">
                      <a16:creationId xmlns:a16="http://schemas.microsoft.com/office/drawing/2014/main" id="{FC4753C9-E57C-2276-9945-D46B0E884778}"/>
                    </a:ext>
                  </a:extLst>
                </p:cNvPr>
                <p:cNvSpPr/>
                <p:nvPr/>
              </p:nvSpPr>
              <p:spPr>
                <a:xfrm>
                  <a:off x="59436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23" name="DRAM">
                  <a:extLst>
                    <a:ext uri="{FF2B5EF4-FFF2-40B4-BE49-F238E27FC236}">
                      <a16:creationId xmlns:a16="http://schemas.microsoft.com/office/drawing/2014/main" id="{FA86E78B-1C48-B128-9AF6-BA12B0126217}"/>
                    </a:ext>
                  </a:extLst>
                </p:cNvPr>
                <p:cNvSpPr/>
                <p:nvPr/>
              </p:nvSpPr>
              <p:spPr>
                <a:xfrm>
                  <a:off x="64008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24" name="DRAM">
                  <a:extLst>
                    <a:ext uri="{FF2B5EF4-FFF2-40B4-BE49-F238E27FC236}">
                      <a16:creationId xmlns:a16="http://schemas.microsoft.com/office/drawing/2014/main" id="{3192266F-DCDA-FBFD-7018-A142BE63AF37}"/>
                    </a:ext>
                  </a:extLst>
                </p:cNvPr>
                <p:cNvSpPr/>
                <p:nvPr/>
              </p:nvSpPr>
              <p:spPr>
                <a:xfrm>
                  <a:off x="68580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25" name="DRAM">
                  <a:extLst>
                    <a:ext uri="{FF2B5EF4-FFF2-40B4-BE49-F238E27FC236}">
                      <a16:creationId xmlns:a16="http://schemas.microsoft.com/office/drawing/2014/main" id="{34B1E28A-02F8-6E85-8D15-B5F557F34E0D}"/>
                    </a:ext>
                  </a:extLst>
                </p:cNvPr>
                <p:cNvSpPr/>
                <p:nvPr/>
              </p:nvSpPr>
              <p:spPr>
                <a:xfrm>
                  <a:off x="7315200" y="39624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1077" name="Group 1076">
                <a:extLst>
                  <a:ext uri="{FF2B5EF4-FFF2-40B4-BE49-F238E27FC236}">
                    <a16:creationId xmlns:a16="http://schemas.microsoft.com/office/drawing/2014/main" id="{9881D912-B6AF-ADF5-3EAD-4B705B227121}"/>
                  </a:ext>
                </a:extLst>
              </p:cNvPr>
              <p:cNvGrpSpPr/>
              <p:nvPr/>
            </p:nvGrpSpPr>
            <p:grpSpPr>
              <a:xfrm>
                <a:off x="4876800" y="1600200"/>
                <a:ext cx="457200" cy="2209800"/>
                <a:chOff x="4876800" y="1600200"/>
                <a:chExt cx="457200" cy="2209800"/>
              </a:xfrm>
            </p:grpSpPr>
            <p:sp>
              <p:nvSpPr>
                <p:cNvPr id="1116" name="DRAM">
                  <a:extLst>
                    <a:ext uri="{FF2B5EF4-FFF2-40B4-BE49-F238E27FC236}">
                      <a16:creationId xmlns:a16="http://schemas.microsoft.com/office/drawing/2014/main" id="{536617FB-17D2-31AC-52C6-F177D69F4A29}"/>
                    </a:ext>
                  </a:extLst>
                </p:cNvPr>
                <p:cNvSpPr/>
                <p:nvPr/>
              </p:nvSpPr>
              <p:spPr>
                <a:xfrm rot="5400000">
                  <a:off x="4914900" y="15621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17" name="DRAM">
                  <a:extLst>
                    <a:ext uri="{FF2B5EF4-FFF2-40B4-BE49-F238E27FC236}">
                      <a16:creationId xmlns:a16="http://schemas.microsoft.com/office/drawing/2014/main" id="{039D67D6-4E46-09AC-EBD0-E95BF42167B0}"/>
                    </a:ext>
                  </a:extLst>
                </p:cNvPr>
                <p:cNvSpPr/>
                <p:nvPr/>
              </p:nvSpPr>
              <p:spPr>
                <a:xfrm rot="5400000">
                  <a:off x="4914900" y="20193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18" name="DRAM">
                  <a:extLst>
                    <a:ext uri="{FF2B5EF4-FFF2-40B4-BE49-F238E27FC236}">
                      <a16:creationId xmlns:a16="http://schemas.microsoft.com/office/drawing/2014/main" id="{6E7D40AE-145B-6AC3-4650-8861EE4E167E}"/>
                    </a:ext>
                  </a:extLst>
                </p:cNvPr>
                <p:cNvSpPr/>
                <p:nvPr/>
              </p:nvSpPr>
              <p:spPr>
                <a:xfrm rot="5400000">
                  <a:off x="4914900" y="24765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19" name="DRAM">
                  <a:extLst>
                    <a:ext uri="{FF2B5EF4-FFF2-40B4-BE49-F238E27FC236}">
                      <a16:creationId xmlns:a16="http://schemas.microsoft.com/office/drawing/2014/main" id="{D5085080-95D2-3E6A-4ED9-867F7C3E2966}"/>
                    </a:ext>
                  </a:extLst>
                </p:cNvPr>
                <p:cNvSpPr/>
                <p:nvPr/>
              </p:nvSpPr>
              <p:spPr>
                <a:xfrm rot="5400000">
                  <a:off x="4914900" y="29337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20" name="DRAM">
                  <a:extLst>
                    <a:ext uri="{FF2B5EF4-FFF2-40B4-BE49-F238E27FC236}">
                      <a16:creationId xmlns:a16="http://schemas.microsoft.com/office/drawing/2014/main" id="{8CDB9C70-5EF2-8E77-2E07-2064B6DDFA02}"/>
                    </a:ext>
                  </a:extLst>
                </p:cNvPr>
                <p:cNvSpPr/>
                <p:nvPr/>
              </p:nvSpPr>
              <p:spPr>
                <a:xfrm rot="5400000">
                  <a:off x="4914900" y="3390900"/>
                  <a:ext cx="381000" cy="457200"/>
                </a:xfrm>
                <a:prstGeom prst="roundRect">
                  <a:avLst>
                    <a:gd name="adj" fmla="val 11319"/>
                  </a:avLst>
                </a:prstGeom>
                <a:solidFill>
                  <a:schemeClr val="tx1">
                    <a:lumMod val="65000"/>
                    <a:lumOff val="3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1078" name="Group 1077">
                <a:extLst>
                  <a:ext uri="{FF2B5EF4-FFF2-40B4-BE49-F238E27FC236}">
                    <a16:creationId xmlns:a16="http://schemas.microsoft.com/office/drawing/2014/main" id="{53F42A17-8C4A-36C7-656F-0258F3891CA4}"/>
                  </a:ext>
                </a:extLst>
              </p:cNvPr>
              <p:cNvGrpSpPr/>
              <p:nvPr/>
            </p:nvGrpSpPr>
            <p:grpSpPr>
              <a:xfrm>
                <a:off x="5676900" y="1600199"/>
                <a:ext cx="1828800" cy="2362201"/>
                <a:chOff x="5676900" y="1170708"/>
                <a:chExt cx="1828800" cy="2791692"/>
              </a:xfrm>
            </p:grpSpPr>
            <p:cxnSp>
              <p:nvCxnSpPr>
                <p:cNvPr id="1111" name="Straight Connector 1110">
                  <a:extLst>
                    <a:ext uri="{FF2B5EF4-FFF2-40B4-BE49-F238E27FC236}">
                      <a16:creationId xmlns:a16="http://schemas.microsoft.com/office/drawing/2014/main" id="{8EF75004-B53E-C493-3678-583D797A496B}"/>
                    </a:ext>
                  </a:extLst>
                </p:cNvPr>
                <p:cNvCxnSpPr>
                  <a:cxnSpLocks/>
                  <a:stCxn id="1081" idx="0"/>
                  <a:endCxn id="1121" idx="0"/>
                </p:cNvCxnSpPr>
                <p:nvPr/>
              </p:nvCxnSpPr>
              <p:spPr>
                <a:xfrm>
                  <a:off x="5676900" y="1170708"/>
                  <a:ext cx="0" cy="279169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112" name="Straight Connector 1111">
                  <a:extLst>
                    <a:ext uri="{FF2B5EF4-FFF2-40B4-BE49-F238E27FC236}">
                      <a16:creationId xmlns:a16="http://schemas.microsoft.com/office/drawing/2014/main" id="{AA47E0E9-45DB-056E-158D-BA4F2E432A11}"/>
                    </a:ext>
                  </a:extLst>
                </p:cNvPr>
                <p:cNvCxnSpPr>
                  <a:cxnSpLocks/>
                  <a:stCxn id="1083" idx="0"/>
                  <a:endCxn id="1123" idx="0"/>
                </p:cNvCxnSpPr>
                <p:nvPr/>
              </p:nvCxnSpPr>
              <p:spPr>
                <a:xfrm>
                  <a:off x="6591299" y="1170708"/>
                  <a:ext cx="0" cy="279169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113" name="Straight Connector 1112">
                  <a:extLst>
                    <a:ext uri="{FF2B5EF4-FFF2-40B4-BE49-F238E27FC236}">
                      <a16:creationId xmlns:a16="http://schemas.microsoft.com/office/drawing/2014/main" id="{5846E79F-0894-6754-1AAC-0486B4CF3DEB}"/>
                    </a:ext>
                  </a:extLst>
                </p:cNvPr>
                <p:cNvCxnSpPr>
                  <a:cxnSpLocks/>
                  <a:stCxn id="1084" idx="0"/>
                  <a:endCxn id="1124" idx="0"/>
                </p:cNvCxnSpPr>
                <p:nvPr/>
              </p:nvCxnSpPr>
              <p:spPr>
                <a:xfrm>
                  <a:off x="7048500" y="1170708"/>
                  <a:ext cx="0" cy="279169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114" name="Straight Connector 1113">
                  <a:extLst>
                    <a:ext uri="{FF2B5EF4-FFF2-40B4-BE49-F238E27FC236}">
                      <a16:creationId xmlns:a16="http://schemas.microsoft.com/office/drawing/2014/main" id="{99ABD0E6-A3B3-8A45-8AA7-313ADCC38ED9}"/>
                    </a:ext>
                  </a:extLst>
                </p:cNvPr>
                <p:cNvCxnSpPr>
                  <a:cxnSpLocks/>
                  <a:stCxn id="1085" idx="0"/>
                  <a:endCxn id="1125" idx="0"/>
                </p:cNvCxnSpPr>
                <p:nvPr/>
              </p:nvCxnSpPr>
              <p:spPr>
                <a:xfrm>
                  <a:off x="7505700" y="1170710"/>
                  <a:ext cx="0" cy="2791690"/>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115" name="Straight Connector 1114">
                  <a:extLst>
                    <a:ext uri="{FF2B5EF4-FFF2-40B4-BE49-F238E27FC236}">
                      <a16:creationId xmlns:a16="http://schemas.microsoft.com/office/drawing/2014/main" id="{66B74B83-02B0-3C6C-F230-0193F4DB6E36}"/>
                    </a:ext>
                  </a:extLst>
                </p:cNvPr>
                <p:cNvCxnSpPr>
                  <a:cxnSpLocks/>
                  <a:stCxn id="1082" idx="0"/>
                  <a:endCxn id="1122" idx="0"/>
                </p:cNvCxnSpPr>
                <p:nvPr/>
              </p:nvCxnSpPr>
              <p:spPr>
                <a:xfrm>
                  <a:off x="6134100" y="1170708"/>
                  <a:ext cx="0" cy="279169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1079" name="Group 1078">
                <a:extLst>
                  <a:ext uri="{FF2B5EF4-FFF2-40B4-BE49-F238E27FC236}">
                    <a16:creationId xmlns:a16="http://schemas.microsoft.com/office/drawing/2014/main" id="{634D507B-678A-A372-F999-327AB009E998}"/>
                  </a:ext>
                </a:extLst>
              </p:cNvPr>
              <p:cNvGrpSpPr/>
              <p:nvPr/>
            </p:nvGrpSpPr>
            <p:grpSpPr>
              <a:xfrm>
                <a:off x="5334000" y="1790700"/>
                <a:ext cx="2362201" cy="1828800"/>
                <a:chOff x="5333998" y="1790700"/>
                <a:chExt cx="2791691" cy="1828800"/>
              </a:xfrm>
            </p:grpSpPr>
            <p:cxnSp>
              <p:nvCxnSpPr>
                <p:cNvPr id="1106" name="Straight Connector 1105">
                  <a:extLst>
                    <a:ext uri="{FF2B5EF4-FFF2-40B4-BE49-F238E27FC236}">
                      <a16:creationId xmlns:a16="http://schemas.microsoft.com/office/drawing/2014/main" id="{A40A7070-EA05-D120-14B1-DFBA8EBEEFA4}"/>
                    </a:ext>
                  </a:extLst>
                </p:cNvPr>
                <p:cNvCxnSpPr>
                  <a:cxnSpLocks/>
                  <a:stCxn id="1085" idx="6"/>
                  <a:endCxn id="1116" idx="0"/>
                </p:cNvCxnSpPr>
                <p:nvPr/>
              </p:nvCxnSpPr>
              <p:spPr>
                <a:xfrm flipH="1">
                  <a:off x="5333998" y="1790700"/>
                  <a:ext cx="2791691" cy="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107" name="Straight Connector 1106">
                  <a:extLst>
                    <a:ext uri="{FF2B5EF4-FFF2-40B4-BE49-F238E27FC236}">
                      <a16:creationId xmlns:a16="http://schemas.microsoft.com/office/drawing/2014/main" id="{3988FF4A-CF37-DC2E-FACB-4925EEA72D6B}"/>
                    </a:ext>
                  </a:extLst>
                </p:cNvPr>
                <p:cNvCxnSpPr>
                  <a:cxnSpLocks/>
                  <a:stCxn id="1090" idx="6"/>
                  <a:endCxn id="1117" idx="0"/>
                </p:cNvCxnSpPr>
                <p:nvPr/>
              </p:nvCxnSpPr>
              <p:spPr>
                <a:xfrm flipH="1">
                  <a:off x="5333998" y="2247899"/>
                  <a:ext cx="2791691" cy="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108" name="Straight Connector 1107">
                  <a:extLst>
                    <a:ext uri="{FF2B5EF4-FFF2-40B4-BE49-F238E27FC236}">
                      <a16:creationId xmlns:a16="http://schemas.microsoft.com/office/drawing/2014/main" id="{20E74B3D-A176-5C80-DD50-B8CEDF8D5083}"/>
                    </a:ext>
                  </a:extLst>
                </p:cNvPr>
                <p:cNvCxnSpPr>
                  <a:cxnSpLocks/>
                  <a:stCxn id="1095" idx="6"/>
                  <a:endCxn id="1118" idx="0"/>
                </p:cNvCxnSpPr>
                <p:nvPr/>
              </p:nvCxnSpPr>
              <p:spPr>
                <a:xfrm flipH="1">
                  <a:off x="5333998" y="2705100"/>
                  <a:ext cx="2791691" cy="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109" name="Straight Connector 1108">
                  <a:extLst>
                    <a:ext uri="{FF2B5EF4-FFF2-40B4-BE49-F238E27FC236}">
                      <a16:creationId xmlns:a16="http://schemas.microsoft.com/office/drawing/2014/main" id="{DA3A7E30-759C-8156-5A6D-BB2E4C89943F}"/>
                    </a:ext>
                  </a:extLst>
                </p:cNvPr>
                <p:cNvCxnSpPr>
                  <a:cxnSpLocks/>
                  <a:stCxn id="1100" idx="6"/>
                  <a:endCxn id="1119" idx="0"/>
                </p:cNvCxnSpPr>
                <p:nvPr/>
              </p:nvCxnSpPr>
              <p:spPr>
                <a:xfrm flipH="1">
                  <a:off x="5333998" y="3162299"/>
                  <a:ext cx="2791691" cy="2"/>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110" name="Straight Connector 1109">
                  <a:extLst>
                    <a:ext uri="{FF2B5EF4-FFF2-40B4-BE49-F238E27FC236}">
                      <a16:creationId xmlns:a16="http://schemas.microsoft.com/office/drawing/2014/main" id="{0805D320-0070-B451-072D-6FDAFA4A7A3C}"/>
                    </a:ext>
                  </a:extLst>
                </p:cNvPr>
                <p:cNvCxnSpPr>
                  <a:cxnSpLocks/>
                  <a:stCxn id="1105" idx="6"/>
                  <a:endCxn id="1120" idx="0"/>
                </p:cNvCxnSpPr>
                <p:nvPr/>
              </p:nvCxnSpPr>
              <p:spPr>
                <a:xfrm flipH="1">
                  <a:off x="5333998" y="3619500"/>
                  <a:ext cx="2791691" cy="0"/>
                </a:xfrm>
                <a:prstGeom prst="line">
                  <a:avLst/>
                </a:prstGeom>
                <a:solidFill>
                  <a:schemeClr val="tx1">
                    <a:lumMod val="65000"/>
                    <a:lumOff val="35000"/>
                  </a:schemeClr>
                </a:solidFill>
                <a:ln w="12700"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1080" name="Group 1079">
                <a:extLst>
                  <a:ext uri="{FF2B5EF4-FFF2-40B4-BE49-F238E27FC236}">
                    <a16:creationId xmlns:a16="http://schemas.microsoft.com/office/drawing/2014/main" id="{62471C08-76BB-C0BE-8634-028A812C5671}"/>
                  </a:ext>
                </a:extLst>
              </p:cNvPr>
              <p:cNvGrpSpPr/>
              <p:nvPr/>
            </p:nvGrpSpPr>
            <p:grpSpPr>
              <a:xfrm>
                <a:off x="5486400" y="1600200"/>
                <a:ext cx="2209800" cy="2209800"/>
                <a:chOff x="5486400" y="1600200"/>
                <a:chExt cx="2209800" cy="2209800"/>
              </a:xfrm>
            </p:grpSpPr>
            <p:sp>
              <p:nvSpPr>
                <p:cNvPr id="1081" name="Oval 1080">
                  <a:extLst>
                    <a:ext uri="{FF2B5EF4-FFF2-40B4-BE49-F238E27FC236}">
                      <a16:creationId xmlns:a16="http://schemas.microsoft.com/office/drawing/2014/main" id="{11466803-EA0B-991A-8072-A880033FA0F4}"/>
                    </a:ext>
                  </a:extLst>
                </p:cNvPr>
                <p:cNvSpPr/>
                <p:nvPr/>
              </p:nvSpPr>
              <p:spPr>
                <a:xfrm>
                  <a:off x="54864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82" name="Oval 1081">
                  <a:extLst>
                    <a:ext uri="{FF2B5EF4-FFF2-40B4-BE49-F238E27FC236}">
                      <a16:creationId xmlns:a16="http://schemas.microsoft.com/office/drawing/2014/main" id="{704B0272-41D0-2251-CC31-D8C4AC4AB8BF}"/>
                    </a:ext>
                  </a:extLst>
                </p:cNvPr>
                <p:cNvSpPr/>
                <p:nvPr/>
              </p:nvSpPr>
              <p:spPr>
                <a:xfrm>
                  <a:off x="59436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83" name="Oval 1082">
                  <a:extLst>
                    <a:ext uri="{FF2B5EF4-FFF2-40B4-BE49-F238E27FC236}">
                      <a16:creationId xmlns:a16="http://schemas.microsoft.com/office/drawing/2014/main" id="{18DA3172-35F5-D20E-03B7-A977EB8F3BDE}"/>
                    </a:ext>
                  </a:extLst>
                </p:cNvPr>
                <p:cNvSpPr/>
                <p:nvPr/>
              </p:nvSpPr>
              <p:spPr>
                <a:xfrm>
                  <a:off x="64008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84" name="Oval 1083">
                  <a:extLst>
                    <a:ext uri="{FF2B5EF4-FFF2-40B4-BE49-F238E27FC236}">
                      <a16:creationId xmlns:a16="http://schemas.microsoft.com/office/drawing/2014/main" id="{BD44AD44-9BED-5666-B3CA-E21E4B4CB1C8}"/>
                    </a:ext>
                  </a:extLst>
                </p:cNvPr>
                <p:cNvSpPr/>
                <p:nvPr/>
              </p:nvSpPr>
              <p:spPr>
                <a:xfrm>
                  <a:off x="68580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85" name="Oval 1084">
                  <a:extLst>
                    <a:ext uri="{FF2B5EF4-FFF2-40B4-BE49-F238E27FC236}">
                      <a16:creationId xmlns:a16="http://schemas.microsoft.com/office/drawing/2014/main" id="{49693E40-6B81-B007-4C99-363869B11F9D}"/>
                    </a:ext>
                  </a:extLst>
                </p:cNvPr>
                <p:cNvSpPr/>
                <p:nvPr/>
              </p:nvSpPr>
              <p:spPr>
                <a:xfrm>
                  <a:off x="73152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86" name="Oval 1085">
                  <a:extLst>
                    <a:ext uri="{FF2B5EF4-FFF2-40B4-BE49-F238E27FC236}">
                      <a16:creationId xmlns:a16="http://schemas.microsoft.com/office/drawing/2014/main" id="{14AD0262-2435-3280-3B3B-8FA1A1BF6BD6}"/>
                    </a:ext>
                  </a:extLst>
                </p:cNvPr>
                <p:cNvSpPr/>
                <p:nvPr/>
              </p:nvSpPr>
              <p:spPr>
                <a:xfrm>
                  <a:off x="54864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87" name="Oval 1086">
                  <a:extLst>
                    <a:ext uri="{FF2B5EF4-FFF2-40B4-BE49-F238E27FC236}">
                      <a16:creationId xmlns:a16="http://schemas.microsoft.com/office/drawing/2014/main" id="{E713EE3C-6D0C-31C3-276E-4BED686A5DE3}"/>
                    </a:ext>
                  </a:extLst>
                </p:cNvPr>
                <p:cNvSpPr/>
                <p:nvPr/>
              </p:nvSpPr>
              <p:spPr>
                <a:xfrm>
                  <a:off x="59436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88" name="Oval 1087">
                  <a:extLst>
                    <a:ext uri="{FF2B5EF4-FFF2-40B4-BE49-F238E27FC236}">
                      <a16:creationId xmlns:a16="http://schemas.microsoft.com/office/drawing/2014/main" id="{BFBA7FA8-4D8E-7FC3-4680-42AA1087343C}"/>
                    </a:ext>
                  </a:extLst>
                </p:cNvPr>
                <p:cNvSpPr/>
                <p:nvPr/>
              </p:nvSpPr>
              <p:spPr>
                <a:xfrm>
                  <a:off x="64008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89" name="Oval 1088">
                  <a:extLst>
                    <a:ext uri="{FF2B5EF4-FFF2-40B4-BE49-F238E27FC236}">
                      <a16:creationId xmlns:a16="http://schemas.microsoft.com/office/drawing/2014/main" id="{2AEF358D-094F-E931-ED28-3680E77D8D55}"/>
                    </a:ext>
                  </a:extLst>
                </p:cNvPr>
                <p:cNvSpPr/>
                <p:nvPr/>
              </p:nvSpPr>
              <p:spPr>
                <a:xfrm>
                  <a:off x="68580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90" name="Oval 1089">
                  <a:extLst>
                    <a:ext uri="{FF2B5EF4-FFF2-40B4-BE49-F238E27FC236}">
                      <a16:creationId xmlns:a16="http://schemas.microsoft.com/office/drawing/2014/main" id="{D71B68E9-6D7D-5A01-A76F-FD6B3470EAAE}"/>
                    </a:ext>
                  </a:extLst>
                </p:cNvPr>
                <p:cNvSpPr/>
                <p:nvPr/>
              </p:nvSpPr>
              <p:spPr>
                <a:xfrm>
                  <a:off x="73152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91" name="Oval 1090">
                  <a:extLst>
                    <a:ext uri="{FF2B5EF4-FFF2-40B4-BE49-F238E27FC236}">
                      <a16:creationId xmlns:a16="http://schemas.microsoft.com/office/drawing/2014/main" id="{12AADEB4-3BF2-BE9C-3C7F-1FFA94C698CF}"/>
                    </a:ext>
                  </a:extLst>
                </p:cNvPr>
                <p:cNvSpPr/>
                <p:nvPr/>
              </p:nvSpPr>
              <p:spPr>
                <a:xfrm>
                  <a:off x="54864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92" name="Oval 1091">
                  <a:extLst>
                    <a:ext uri="{FF2B5EF4-FFF2-40B4-BE49-F238E27FC236}">
                      <a16:creationId xmlns:a16="http://schemas.microsoft.com/office/drawing/2014/main" id="{38F47FAC-6B28-BD2C-3682-3B2AF75544C5}"/>
                    </a:ext>
                  </a:extLst>
                </p:cNvPr>
                <p:cNvSpPr/>
                <p:nvPr/>
              </p:nvSpPr>
              <p:spPr>
                <a:xfrm>
                  <a:off x="59436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93" name="Oval 1092">
                  <a:extLst>
                    <a:ext uri="{FF2B5EF4-FFF2-40B4-BE49-F238E27FC236}">
                      <a16:creationId xmlns:a16="http://schemas.microsoft.com/office/drawing/2014/main" id="{8E9F69DC-0F2E-2719-8148-B8AF34C4FC78}"/>
                    </a:ext>
                  </a:extLst>
                </p:cNvPr>
                <p:cNvSpPr/>
                <p:nvPr/>
              </p:nvSpPr>
              <p:spPr>
                <a:xfrm>
                  <a:off x="64008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94" name="Oval 1093">
                  <a:extLst>
                    <a:ext uri="{FF2B5EF4-FFF2-40B4-BE49-F238E27FC236}">
                      <a16:creationId xmlns:a16="http://schemas.microsoft.com/office/drawing/2014/main" id="{C58EB66C-8E98-CB8D-FB31-FAE72171856B}"/>
                    </a:ext>
                  </a:extLst>
                </p:cNvPr>
                <p:cNvSpPr/>
                <p:nvPr/>
              </p:nvSpPr>
              <p:spPr>
                <a:xfrm>
                  <a:off x="68580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95" name="Oval 1094">
                  <a:extLst>
                    <a:ext uri="{FF2B5EF4-FFF2-40B4-BE49-F238E27FC236}">
                      <a16:creationId xmlns:a16="http://schemas.microsoft.com/office/drawing/2014/main" id="{D76D8338-554E-531C-ACF6-724DB55DE847}"/>
                    </a:ext>
                  </a:extLst>
                </p:cNvPr>
                <p:cNvSpPr/>
                <p:nvPr/>
              </p:nvSpPr>
              <p:spPr>
                <a:xfrm>
                  <a:off x="73152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96" name="Oval 1095">
                  <a:extLst>
                    <a:ext uri="{FF2B5EF4-FFF2-40B4-BE49-F238E27FC236}">
                      <a16:creationId xmlns:a16="http://schemas.microsoft.com/office/drawing/2014/main" id="{6B4F9BF8-36DC-5B1F-E8BB-3A59F9390018}"/>
                    </a:ext>
                  </a:extLst>
                </p:cNvPr>
                <p:cNvSpPr/>
                <p:nvPr/>
              </p:nvSpPr>
              <p:spPr>
                <a:xfrm>
                  <a:off x="54864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97" name="Oval 1096">
                  <a:extLst>
                    <a:ext uri="{FF2B5EF4-FFF2-40B4-BE49-F238E27FC236}">
                      <a16:creationId xmlns:a16="http://schemas.microsoft.com/office/drawing/2014/main" id="{566A2558-B3A3-E402-9990-BBCE1631CFF1}"/>
                    </a:ext>
                  </a:extLst>
                </p:cNvPr>
                <p:cNvSpPr/>
                <p:nvPr/>
              </p:nvSpPr>
              <p:spPr>
                <a:xfrm>
                  <a:off x="59436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98" name="Oval 1097">
                  <a:extLst>
                    <a:ext uri="{FF2B5EF4-FFF2-40B4-BE49-F238E27FC236}">
                      <a16:creationId xmlns:a16="http://schemas.microsoft.com/office/drawing/2014/main" id="{36296A04-B6BE-C732-B646-6C9DD16774BE}"/>
                    </a:ext>
                  </a:extLst>
                </p:cNvPr>
                <p:cNvSpPr/>
                <p:nvPr/>
              </p:nvSpPr>
              <p:spPr>
                <a:xfrm>
                  <a:off x="64008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99" name="Oval 1098">
                  <a:extLst>
                    <a:ext uri="{FF2B5EF4-FFF2-40B4-BE49-F238E27FC236}">
                      <a16:creationId xmlns:a16="http://schemas.microsoft.com/office/drawing/2014/main" id="{924FBBAB-B2B9-D16B-9405-61F1F6D3FDC3}"/>
                    </a:ext>
                  </a:extLst>
                </p:cNvPr>
                <p:cNvSpPr/>
                <p:nvPr/>
              </p:nvSpPr>
              <p:spPr>
                <a:xfrm>
                  <a:off x="68580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00" name="Oval 1099">
                  <a:extLst>
                    <a:ext uri="{FF2B5EF4-FFF2-40B4-BE49-F238E27FC236}">
                      <a16:creationId xmlns:a16="http://schemas.microsoft.com/office/drawing/2014/main" id="{E12A389C-E2C9-4789-B051-D4B538D0CAC6}"/>
                    </a:ext>
                  </a:extLst>
                </p:cNvPr>
                <p:cNvSpPr/>
                <p:nvPr/>
              </p:nvSpPr>
              <p:spPr>
                <a:xfrm>
                  <a:off x="73152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01" name="Oval 1100">
                  <a:extLst>
                    <a:ext uri="{FF2B5EF4-FFF2-40B4-BE49-F238E27FC236}">
                      <a16:creationId xmlns:a16="http://schemas.microsoft.com/office/drawing/2014/main" id="{2FFA349E-B214-774B-A737-D154194357E8}"/>
                    </a:ext>
                  </a:extLst>
                </p:cNvPr>
                <p:cNvSpPr/>
                <p:nvPr/>
              </p:nvSpPr>
              <p:spPr>
                <a:xfrm>
                  <a:off x="54864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02" name="Oval 1101">
                  <a:extLst>
                    <a:ext uri="{FF2B5EF4-FFF2-40B4-BE49-F238E27FC236}">
                      <a16:creationId xmlns:a16="http://schemas.microsoft.com/office/drawing/2014/main" id="{9EACBEAD-A871-252B-14EA-4105BF848D22}"/>
                    </a:ext>
                  </a:extLst>
                </p:cNvPr>
                <p:cNvSpPr/>
                <p:nvPr/>
              </p:nvSpPr>
              <p:spPr>
                <a:xfrm>
                  <a:off x="59436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03" name="Oval 1102">
                  <a:extLst>
                    <a:ext uri="{FF2B5EF4-FFF2-40B4-BE49-F238E27FC236}">
                      <a16:creationId xmlns:a16="http://schemas.microsoft.com/office/drawing/2014/main" id="{7446465F-1073-D53A-BFEC-3F2B23B0D261}"/>
                    </a:ext>
                  </a:extLst>
                </p:cNvPr>
                <p:cNvSpPr/>
                <p:nvPr/>
              </p:nvSpPr>
              <p:spPr>
                <a:xfrm>
                  <a:off x="64008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04" name="Oval 1103">
                  <a:extLst>
                    <a:ext uri="{FF2B5EF4-FFF2-40B4-BE49-F238E27FC236}">
                      <a16:creationId xmlns:a16="http://schemas.microsoft.com/office/drawing/2014/main" id="{1910E910-E4FC-61C6-89BA-8FF821DA8E28}"/>
                    </a:ext>
                  </a:extLst>
                </p:cNvPr>
                <p:cNvSpPr/>
                <p:nvPr/>
              </p:nvSpPr>
              <p:spPr>
                <a:xfrm>
                  <a:off x="68580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05" name="Oval 1104">
                  <a:extLst>
                    <a:ext uri="{FF2B5EF4-FFF2-40B4-BE49-F238E27FC236}">
                      <a16:creationId xmlns:a16="http://schemas.microsoft.com/office/drawing/2014/main" id="{145494C8-2EEB-2B6B-DB5A-CF26D78161C8}"/>
                    </a:ext>
                  </a:extLst>
                </p:cNvPr>
                <p:cNvSpPr/>
                <p:nvPr/>
              </p:nvSpPr>
              <p:spPr>
                <a:xfrm>
                  <a:off x="73152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sp>
          <p:nvSpPr>
            <p:cNvPr id="977" name="Rectangle 976">
              <a:extLst>
                <a:ext uri="{FF2B5EF4-FFF2-40B4-BE49-F238E27FC236}">
                  <a16:creationId xmlns:a16="http://schemas.microsoft.com/office/drawing/2014/main" id="{609F1617-4F2B-0A3A-5F79-713DB2916F94}"/>
                </a:ext>
              </a:extLst>
            </p:cNvPr>
            <p:cNvSpPr/>
            <p:nvPr/>
          </p:nvSpPr>
          <p:spPr>
            <a:xfrm>
              <a:off x="1582435" y="2066282"/>
              <a:ext cx="6477000" cy="1905000"/>
            </a:xfrm>
            <a:prstGeom prst="rect">
              <a:avLst/>
            </a:prstGeom>
            <a:solidFill>
              <a:schemeClr val="bg1">
                <a:alpha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endParaRPr kumimoji="0" lang="en-US" sz="2400" b="0" i="0" u="none" strike="noStrike" kern="1200" cap="none" spc="-8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78" name="Rectangle 977">
              <a:extLst>
                <a:ext uri="{FF2B5EF4-FFF2-40B4-BE49-F238E27FC236}">
                  <a16:creationId xmlns:a16="http://schemas.microsoft.com/office/drawing/2014/main" id="{322EFA55-FFF8-DA65-ED97-6E8987BDBFEE}"/>
                </a:ext>
              </a:extLst>
            </p:cNvPr>
            <p:cNvSpPr/>
            <p:nvPr/>
          </p:nvSpPr>
          <p:spPr>
            <a:xfrm>
              <a:off x="1582435" y="2066282"/>
              <a:ext cx="6477000" cy="1905000"/>
            </a:xfrm>
            <a:prstGeom prst="rect">
              <a:avLst/>
            </a:prstGeom>
            <a:solidFill>
              <a:schemeClr val="bg1">
                <a:alpha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endParaRPr kumimoji="0" lang="en-US" sz="2400" b="0" i="0" u="none" strike="noStrike" kern="1200" cap="none" spc="-8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979" name="Straight Connector 978">
              <a:extLst>
                <a:ext uri="{FF2B5EF4-FFF2-40B4-BE49-F238E27FC236}">
                  <a16:creationId xmlns:a16="http://schemas.microsoft.com/office/drawing/2014/main" id="{27393741-7EE8-6981-8123-87BA2A8DBF07}"/>
                </a:ext>
              </a:extLst>
            </p:cNvPr>
            <p:cNvCxnSpPr/>
            <p:nvPr/>
          </p:nvCxnSpPr>
          <p:spPr>
            <a:xfrm flipH="1">
              <a:off x="1506235" y="2218682"/>
              <a:ext cx="6403145" cy="0"/>
            </a:xfrm>
            <a:prstGeom prst="line">
              <a:avLst/>
            </a:prstGeom>
            <a:solidFill>
              <a:schemeClr val="tx1">
                <a:lumMod val="65000"/>
                <a:lumOff val="35000"/>
              </a:schemeClr>
            </a:solidFill>
            <a:ln w="38100" cap="rnd">
              <a:solidFill>
                <a:schemeClr val="tx1"/>
              </a:solidFill>
              <a:round/>
              <a:headEnd type="none"/>
              <a:tailEnd w="lg" len="sm"/>
            </a:ln>
          </p:spPr>
          <p:style>
            <a:lnRef idx="1">
              <a:schemeClr val="accent1"/>
            </a:lnRef>
            <a:fillRef idx="0">
              <a:schemeClr val="accent1"/>
            </a:fillRef>
            <a:effectRef idx="0">
              <a:schemeClr val="accent1"/>
            </a:effectRef>
            <a:fontRef idx="minor">
              <a:schemeClr val="tx1"/>
            </a:fontRef>
          </p:style>
        </p:cxnSp>
        <p:grpSp>
          <p:nvGrpSpPr>
            <p:cNvPr id="980" name="Group 979">
              <a:extLst>
                <a:ext uri="{FF2B5EF4-FFF2-40B4-BE49-F238E27FC236}">
                  <a16:creationId xmlns:a16="http://schemas.microsoft.com/office/drawing/2014/main" id="{6D0668FA-2EDE-1130-5A38-D9403192D5F8}"/>
                </a:ext>
              </a:extLst>
            </p:cNvPr>
            <p:cNvGrpSpPr/>
            <p:nvPr/>
          </p:nvGrpSpPr>
          <p:grpSpPr>
            <a:xfrm>
              <a:off x="1851480" y="2218682"/>
              <a:ext cx="4671060" cy="1219201"/>
              <a:chOff x="2174045" y="1143000"/>
              <a:chExt cx="4671060" cy="1219201"/>
            </a:xfrm>
          </p:grpSpPr>
          <p:cxnSp>
            <p:nvCxnSpPr>
              <p:cNvPr id="1072" name="Straight Connector 1071">
                <a:extLst>
                  <a:ext uri="{FF2B5EF4-FFF2-40B4-BE49-F238E27FC236}">
                    <a16:creationId xmlns:a16="http://schemas.microsoft.com/office/drawing/2014/main" id="{18D2772B-23DA-6743-7BB6-E4D64C50D824}"/>
                  </a:ext>
                </a:extLst>
              </p:cNvPr>
              <p:cNvCxnSpPr/>
              <p:nvPr/>
            </p:nvCxnSpPr>
            <p:spPr>
              <a:xfrm flipV="1">
                <a:off x="2174045" y="1143000"/>
                <a:ext cx="0" cy="1219201"/>
              </a:xfrm>
              <a:prstGeom prst="line">
                <a:avLst/>
              </a:prstGeom>
              <a:solidFill>
                <a:schemeClr val="tx1">
                  <a:lumMod val="65000"/>
                  <a:lumOff val="35000"/>
                </a:schemeClr>
              </a:solidFill>
              <a:ln w="38100" cap="rnd">
                <a:solidFill>
                  <a:schemeClr val="tx1"/>
                </a:solidFill>
                <a:round/>
                <a:headEnd type="none" w="lg" len="sm"/>
                <a:tailEnd type="none" w="lg" len="sm"/>
              </a:ln>
            </p:spPr>
            <p:style>
              <a:lnRef idx="1">
                <a:schemeClr val="accent1"/>
              </a:lnRef>
              <a:fillRef idx="0">
                <a:schemeClr val="accent1"/>
              </a:fillRef>
              <a:effectRef idx="0">
                <a:schemeClr val="accent1"/>
              </a:effectRef>
              <a:fontRef idx="minor">
                <a:schemeClr val="tx1"/>
              </a:fontRef>
            </p:style>
          </p:cxnSp>
          <p:cxnSp>
            <p:nvCxnSpPr>
              <p:cNvPr id="1073" name="Straight Connector 1072">
                <a:extLst>
                  <a:ext uri="{FF2B5EF4-FFF2-40B4-BE49-F238E27FC236}">
                    <a16:creationId xmlns:a16="http://schemas.microsoft.com/office/drawing/2014/main" id="{FE4E095B-D1E7-032E-D238-07B79CEE30F7}"/>
                  </a:ext>
                </a:extLst>
              </p:cNvPr>
              <p:cNvCxnSpPr/>
              <p:nvPr/>
            </p:nvCxnSpPr>
            <p:spPr>
              <a:xfrm flipV="1">
                <a:off x="3730049" y="1143000"/>
                <a:ext cx="0" cy="1219201"/>
              </a:xfrm>
              <a:prstGeom prst="line">
                <a:avLst/>
              </a:prstGeom>
              <a:solidFill>
                <a:schemeClr val="tx1">
                  <a:lumMod val="65000"/>
                  <a:lumOff val="35000"/>
                </a:schemeClr>
              </a:solidFill>
              <a:ln w="38100" cap="rnd">
                <a:solidFill>
                  <a:schemeClr val="tx1"/>
                </a:solidFill>
                <a:round/>
                <a:headEnd type="none" w="lg" len="sm"/>
                <a:tailEnd type="none" w="lg" len="sm"/>
              </a:ln>
            </p:spPr>
            <p:style>
              <a:lnRef idx="1">
                <a:schemeClr val="accent1"/>
              </a:lnRef>
              <a:fillRef idx="0">
                <a:schemeClr val="accent1"/>
              </a:fillRef>
              <a:effectRef idx="0">
                <a:schemeClr val="accent1"/>
              </a:effectRef>
              <a:fontRef idx="minor">
                <a:schemeClr val="tx1"/>
              </a:fontRef>
            </p:style>
          </p:cxnSp>
          <p:cxnSp>
            <p:nvCxnSpPr>
              <p:cNvPr id="1074" name="Straight Connector 1073">
                <a:extLst>
                  <a:ext uri="{FF2B5EF4-FFF2-40B4-BE49-F238E27FC236}">
                    <a16:creationId xmlns:a16="http://schemas.microsoft.com/office/drawing/2014/main" id="{51CA57A9-7BCA-114B-9F32-B4C29F83E58A}"/>
                  </a:ext>
                </a:extLst>
              </p:cNvPr>
              <p:cNvCxnSpPr/>
              <p:nvPr/>
            </p:nvCxnSpPr>
            <p:spPr>
              <a:xfrm flipV="1">
                <a:off x="5303325" y="1143000"/>
                <a:ext cx="0" cy="1219201"/>
              </a:xfrm>
              <a:prstGeom prst="line">
                <a:avLst/>
              </a:prstGeom>
              <a:solidFill>
                <a:schemeClr val="tx1">
                  <a:lumMod val="65000"/>
                  <a:lumOff val="35000"/>
                </a:schemeClr>
              </a:solidFill>
              <a:ln w="38100" cap="rnd">
                <a:solidFill>
                  <a:schemeClr val="tx1"/>
                </a:solidFill>
                <a:round/>
                <a:headEnd type="none" w="lg" len="sm"/>
                <a:tailEnd type="none" w="lg" len="sm"/>
              </a:ln>
            </p:spPr>
            <p:style>
              <a:lnRef idx="1">
                <a:schemeClr val="accent1"/>
              </a:lnRef>
              <a:fillRef idx="0">
                <a:schemeClr val="accent1"/>
              </a:fillRef>
              <a:effectRef idx="0">
                <a:schemeClr val="accent1"/>
              </a:effectRef>
              <a:fontRef idx="minor">
                <a:schemeClr val="tx1"/>
              </a:fontRef>
            </p:style>
          </p:cxnSp>
          <p:cxnSp>
            <p:nvCxnSpPr>
              <p:cNvPr id="1075" name="Straight Connector 1074">
                <a:extLst>
                  <a:ext uri="{FF2B5EF4-FFF2-40B4-BE49-F238E27FC236}">
                    <a16:creationId xmlns:a16="http://schemas.microsoft.com/office/drawing/2014/main" id="{A5862EDA-23F7-31AC-BB37-76A058D69F15}"/>
                  </a:ext>
                </a:extLst>
              </p:cNvPr>
              <p:cNvCxnSpPr/>
              <p:nvPr/>
            </p:nvCxnSpPr>
            <p:spPr>
              <a:xfrm flipV="1">
                <a:off x="6845105" y="1143000"/>
                <a:ext cx="0" cy="1219201"/>
              </a:xfrm>
              <a:prstGeom prst="line">
                <a:avLst/>
              </a:prstGeom>
              <a:solidFill>
                <a:schemeClr val="tx1">
                  <a:lumMod val="65000"/>
                  <a:lumOff val="35000"/>
                </a:schemeClr>
              </a:solidFill>
              <a:ln w="38100" cap="rnd">
                <a:solidFill>
                  <a:schemeClr val="tx1"/>
                </a:solidFill>
                <a:round/>
                <a:headEnd type="none" w="lg" len="sm"/>
                <a:tailEnd type="none" w="lg" len="sm"/>
              </a:ln>
            </p:spPr>
            <p:style>
              <a:lnRef idx="1">
                <a:schemeClr val="accent1"/>
              </a:lnRef>
              <a:fillRef idx="0">
                <a:schemeClr val="accent1"/>
              </a:fillRef>
              <a:effectRef idx="0">
                <a:schemeClr val="accent1"/>
              </a:effectRef>
              <a:fontRef idx="minor">
                <a:schemeClr val="tx1"/>
              </a:fontRef>
            </p:style>
          </p:cxnSp>
        </p:grpSp>
        <p:cxnSp>
          <p:nvCxnSpPr>
            <p:cNvPr id="981" name="Straight Connector 980">
              <a:extLst>
                <a:ext uri="{FF2B5EF4-FFF2-40B4-BE49-F238E27FC236}">
                  <a16:creationId xmlns:a16="http://schemas.microsoft.com/office/drawing/2014/main" id="{B32339C4-F282-C6EF-39B9-598501223B9B}"/>
                </a:ext>
              </a:extLst>
            </p:cNvPr>
            <p:cNvCxnSpPr/>
            <p:nvPr/>
          </p:nvCxnSpPr>
          <p:spPr>
            <a:xfrm flipH="1">
              <a:off x="1508580" y="2218682"/>
              <a:ext cx="6403145" cy="0"/>
            </a:xfrm>
            <a:prstGeom prst="line">
              <a:avLst/>
            </a:prstGeom>
            <a:solidFill>
              <a:schemeClr val="tx1">
                <a:lumMod val="65000"/>
                <a:lumOff val="35000"/>
              </a:schemeClr>
            </a:solidFill>
            <a:ln w="50800" cap="rnd">
              <a:solidFill>
                <a:schemeClr val="tx1"/>
              </a:solidFill>
              <a:round/>
              <a:headEnd type="none"/>
              <a:tailEnd w="lg" len="sm"/>
            </a:ln>
          </p:spPr>
          <p:style>
            <a:lnRef idx="1">
              <a:schemeClr val="accent1"/>
            </a:lnRef>
            <a:fillRef idx="0">
              <a:schemeClr val="accent1"/>
            </a:fillRef>
            <a:effectRef idx="0">
              <a:schemeClr val="accent1"/>
            </a:effectRef>
            <a:fontRef idx="minor">
              <a:schemeClr val="tx1"/>
            </a:fontRef>
          </p:style>
        </p:cxnSp>
        <p:cxnSp>
          <p:nvCxnSpPr>
            <p:cNvPr id="982" name="Straight Connector 981">
              <a:extLst>
                <a:ext uri="{FF2B5EF4-FFF2-40B4-BE49-F238E27FC236}">
                  <a16:creationId xmlns:a16="http://schemas.microsoft.com/office/drawing/2014/main" id="{91D209BC-1D33-D69C-C661-13499BA64C01}"/>
                </a:ext>
              </a:extLst>
            </p:cNvPr>
            <p:cNvCxnSpPr/>
            <p:nvPr/>
          </p:nvCxnSpPr>
          <p:spPr>
            <a:xfrm flipV="1">
              <a:off x="1853825" y="2218682"/>
              <a:ext cx="0" cy="911587"/>
            </a:xfrm>
            <a:prstGeom prst="line">
              <a:avLst/>
            </a:prstGeom>
            <a:solidFill>
              <a:schemeClr val="tx1">
                <a:lumMod val="65000"/>
                <a:lumOff val="35000"/>
              </a:schemeClr>
            </a:solidFill>
            <a:ln w="50800" cap="rnd">
              <a:solidFill>
                <a:schemeClr val="tx1"/>
              </a:solidFill>
              <a:round/>
              <a:headEnd type="arrow" w="med" len="sm"/>
              <a:tailEnd type="none" w="lg" len="sm"/>
            </a:ln>
          </p:spPr>
          <p:style>
            <a:lnRef idx="1">
              <a:schemeClr val="accent1"/>
            </a:lnRef>
            <a:fillRef idx="0">
              <a:schemeClr val="accent1"/>
            </a:fillRef>
            <a:effectRef idx="0">
              <a:schemeClr val="accent1"/>
            </a:effectRef>
            <a:fontRef idx="minor">
              <a:schemeClr val="tx1"/>
            </a:fontRef>
          </p:style>
        </p:cxnSp>
        <p:cxnSp>
          <p:nvCxnSpPr>
            <p:cNvPr id="983" name="Straight Connector 982">
              <a:extLst>
                <a:ext uri="{FF2B5EF4-FFF2-40B4-BE49-F238E27FC236}">
                  <a16:creationId xmlns:a16="http://schemas.microsoft.com/office/drawing/2014/main" id="{BB4C9788-9D69-2F24-23D4-8EAB44396CD5}"/>
                </a:ext>
              </a:extLst>
            </p:cNvPr>
            <p:cNvCxnSpPr/>
            <p:nvPr/>
          </p:nvCxnSpPr>
          <p:spPr>
            <a:xfrm flipV="1">
              <a:off x="3407924" y="2218682"/>
              <a:ext cx="0" cy="911587"/>
            </a:xfrm>
            <a:prstGeom prst="line">
              <a:avLst/>
            </a:prstGeom>
            <a:solidFill>
              <a:schemeClr val="tx1">
                <a:lumMod val="65000"/>
                <a:lumOff val="35000"/>
              </a:schemeClr>
            </a:solidFill>
            <a:ln w="50800" cap="rnd">
              <a:solidFill>
                <a:schemeClr val="tx1"/>
              </a:solidFill>
              <a:round/>
              <a:headEnd type="arrow" w="med" len="sm"/>
              <a:tailEnd type="none" w="lg" len="sm"/>
            </a:ln>
          </p:spPr>
          <p:style>
            <a:lnRef idx="1">
              <a:schemeClr val="accent1"/>
            </a:lnRef>
            <a:fillRef idx="0">
              <a:schemeClr val="accent1"/>
            </a:fillRef>
            <a:effectRef idx="0">
              <a:schemeClr val="accent1"/>
            </a:effectRef>
            <a:fontRef idx="minor">
              <a:schemeClr val="tx1"/>
            </a:fontRef>
          </p:style>
        </p:cxnSp>
        <p:cxnSp>
          <p:nvCxnSpPr>
            <p:cNvPr id="984" name="Straight Connector 983">
              <a:extLst>
                <a:ext uri="{FF2B5EF4-FFF2-40B4-BE49-F238E27FC236}">
                  <a16:creationId xmlns:a16="http://schemas.microsoft.com/office/drawing/2014/main" id="{7E046449-2445-148B-9FE5-D7FBBB2B3F9A}"/>
                </a:ext>
              </a:extLst>
            </p:cNvPr>
            <p:cNvCxnSpPr/>
            <p:nvPr/>
          </p:nvCxnSpPr>
          <p:spPr>
            <a:xfrm flipV="1">
              <a:off x="4983105" y="2218682"/>
              <a:ext cx="0" cy="911587"/>
            </a:xfrm>
            <a:prstGeom prst="line">
              <a:avLst/>
            </a:prstGeom>
            <a:solidFill>
              <a:schemeClr val="tx1">
                <a:lumMod val="65000"/>
                <a:lumOff val="35000"/>
              </a:schemeClr>
            </a:solidFill>
            <a:ln w="50800" cap="rnd">
              <a:solidFill>
                <a:schemeClr val="tx1"/>
              </a:solidFill>
              <a:round/>
              <a:headEnd type="arrow" w="med" len="sm"/>
              <a:tailEnd type="none" w="lg" len="sm"/>
            </a:ln>
          </p:spPr>
          <p:style>
            <a:lnRef idx="1">
              <a:schemeClr val="accent1"/>
            </a:lnRef>
            <a:fillRef idx="0">
              <a:schemeClr val="accent1"/>
            </a:fillRef>
            <a:effectRef idx="0">
              <a:schemeClr val="accent1"/>
            </a:effectRef>
            <a:fontRef idx="minor">
              <a:schemeClr val="tx1"/>
            </a:fontRef>
          </p:style>
        </p:cxnSp>
        <p:cxnSp>
          <p:nvCxnSpPr>
            <p:cNvPr id="985" name="Straight Connector 984">
              <a:extLst>
                <a:ext uri="{FF2B5EF4-FFF2-40B4-BE49-F238E27FC236}">
                  <a16:creationId xmlns:a16="http://schemas.microsoft.com/office/drawing/2014/main" id="{A7AB4799-1403-0C11-A621-B8BEA8869308}"/>
                </a:ext>
              </a:extLst>
            </p:cNvPr>
            <p:cNvCxnSpPr/>
            <p:nvPr/>
          </p:nvCxnSpPr>
          <p:spPr>
            <a:xfrm flipV="1">
              <a:off x="6524885" y="2218682"/>
              <a:ext cx="0" cy="911587"/>
            </a:xfrm>
            <a:prstGeom prst="line">
              <a:avLst/>
            </a:prstGeom>
            <a:solidFill>
              <a:schemeClr val="tx1">
                <a:lumMod val="65000"/>
                <a:lumOff val="35000"/>
              </a:schemeClr>
            </a:solidFill>
            <a:ln w="50800" cap="rnd">
              <a:solidFill>
                <a:schemeClr val="tx1"/>
              </a:solidFill>
              <a:round/>
              <a:headEnd type="arrow" w="med" len="sm"/>
              <a:tailEnd type="none" w="lg" len="sm"/>
            </a:ln>
          </p:spPr>
          <p:style>
            <a:lnRef idx="1">
              <a:schemeClr val="accent1"/>
            </a:lnRef>
            <a:fillRef idx="0">
              <a:schemeClr val="accent1"/>
            </a:fillRef>
            <a:effectRef idx="0">
              <a:schemeClr val="accent1"/>
            </a:effectRef>
            <a:fontRef idx="minor">
              <a:schemeClr val="tx1"/>
            </a:fontRef>
          </p:style>
        </p:cxnSp>
        <p:sp>
          <p:nvSpPr>
            <p:cNvPr id="986" name="DRAM">
              <a:extLst>
                <a:ext uri="{FF2B5EF4-FFF2-40B4-BE49-F238E27FC236}">
                  <a16:creationId xmlns:a16="http://schemas.microsoft.com/office/drawing/2014/main" id="{1F7CF188-FA1F-CB81-7A9E-4A0996E58EB0}"/>
                </a:ext>
              </a:extLst>
            </p:cNvPr>
            <p:cNvSpPr/>
            <p:nvPr/>
          </p:nvSpPr>
          <p:spPr>
            <a:xfrm rot="16200000">
              <a:off x="249481" y="2789636"/>
              <a:ext cx="2057400" cy="458292"/>
            </a:xfrm>
            <a:prstGeom prst="roundRect">
              <a:avLst>
                <a:gd name="adj" fmla="val 11319"/>
              </a:avLst>
            </a:prstGeom>
            <a:solidFill>
              <a:schemeClr val="bg1">
                <a:lumMod val="65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5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row decoder</a:t>
              </a:r>
            </a:p>
          </p:txBody>
        </p:sp>
        <p:grpSp>
          <p:nvGrpSpPr>
            <p:cNvPr id="987" name="Group 986">
              <a:extLst>
                <a:ext uri="{FF2B5EF4-FFF2-40B4-BE49-F238E27FC236}">
                  <a16:creationId xmlns:a16="http://schemas.microsoft.com/office/drawing/2014/main" id="{D083455F-6765-B454-530E-A103AD430F34}"/>
                </a:ext>
              </a:extLst>
            </p:cNvPr>
            <p:cNvGrpSpPr/>
            <p:nvPr/>
          </p:nvGrpSpPr>
          <p:grpSpPr>
            <a:xfrm>
              <a:off x="2040573" y="2414997"/>
              <a:ext cx="5790027" cy="1402792"/>
              <a:chOff x="2134538" y="2243328"/>
              <a:chExt cx="5790027" cy="1490472"/>
            </a:xfrm>
          </p:grpSpPr>
          <p:grpSp>
            <p:nvGrpSpPr>
              <p:cNvPr id="1020" name="Group 1019">
                <a:extLst>
                  <a:ext uri="{FF2B5EF4-FFF2-40B4-BE49-F238E27FC236}">
                    <a16:creationId xmlns:a16="http://schemas.microsoft.com/office/drawing/2014/main" id="{4C840265-A863-A0DF-AFF2-E9646A22CF84}"/>
                  </a:ext>
                </a:extLst>
              </p:cNvPr>
              <p:cNvGrpSpPr/>
              <p:nvPr/>
            </p:nvGrpSpPr>
            <p:grpSpPr>
              <a:xfrm>
                <a:off x="2134538" y="2243328"/>
                <a:ext cx="1108299" cy="1490472"/>
                <a:chOff x="2134538" y="2243328"/>
                <a:chExt cx="1108299" cy="1490472"/>
              </a:xfrm>
            </p:grpSpPr>
            <p:grpSp>
              <p:nvGrpSpPr>
                <p:cNvPr id="1060" name="Group 1059">
                  <a:extLst>
                    <a:ext uri="{FF2B5EF4-FFF2-40B4-BE49-F238E27FC236}">
                      <a16:creationId xmlns:a16="http://schemas.microsoft.com/office/drawing/2014/main" id="{46282C5E-C0E8-CF99-27ED-188595CD32B2}"/>
                    </a:ext>
                  </a:extLst>
                </p:cNvPr>
                <p:cNvGrpSpPr/>
                <p:nvPr/>
              </p:nvGrpSpPr>
              <p:grpSpPr>
                <a:xfrm>
                  <a:off x="2134538" y="3504497"/>
                  <a:ext cx="1108299" cy="229303"/>
                  <a:chOff x="5486400" y="3962400"/>
                  <a:chExt cx="2209800" cy="457200"/>
                </a:xfrm>
              </p:grpSpPr>
              <p:sp>
                <p:nvSpPr>
                  <p:cNvPr id="1067" name="DRAM">
                    <a:extLst>
                      <a:ext uri="{FF2B5EF4-FFF2-40B4-BE49-F238E27FC236}">
                        <a16:creationId xmlns:a16="http://schemas.microsoft.com/office/drawing/2014/main" id="{8848887C-72BA-F6A0-D334-7CF60B74EF87}"/>
                      </a:ext>
                    </a:extLst>
                  </p:cNvPr>
                  <p:cNvSpPr/>
                  <p:nvPr/>
                </p:nvSpPr>
                <p:spPr>
                  <a:xfrm>
                    <a:off x="54864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68" name="DRAM">
                    <a:extLst>
                      <a:ext uri="{FF2B5EF4-FFF2-40B4-BE49-F238E27FC236}">
                        <a16:creationId xmlns:a16="http://schemas.microsoft.com/office/drawing/2014/main" id="{AF8EA5AC-E5BE-906E-601E-9CFF77DEF74F}"/>
                      </a:ext>
                    </a:extLst>
                  </p:cNvPr>
                  <p:cNvSpPr/>
                  <p:nvPr/>
                </p:nvSpPr>
                <p:spPr>
                  <a:xfrm>
                    <a:off x="59436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69" name="DRAM">
                    <a:extLst>
                      <a:ext uri="{FF2B5EF4-FFF2-40B4-BE49-F238E27FC236}">
                        <a16:creationId xmlns:a16="http://schemas.microsoft.com/office/drawing/2014/main" id="{6B6275E3-5F47-0FDF-69CF-DE52D1A37DF2}"/>
                      </a:ext>
                    </a:extLst>
                  </p:cNvPr>
                  <p:cNvSpPr/>
                  <p:nvPr/>
                </p:nvSpPr>
                <p:spPr>
                  <a:xfrm>
                    <a:off x="64008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70" name="DRAM">
                    <a:extLst>
                      <a:ext uri="{FF2B5EF4-FFF2-40B4-BE49-F238E27FC236}">
                        <a16:creationId xmlns:a16="http://schemas.microsoft.com/office/drawing/2014/main" id="{96A2114E-76D6-F4F1-1ADC-52FEFCCFAAE7}"/>
                      </a:ext>
                    </a:extLst>
                  </p:cNvPr>
                  <p:cNvSpPr/>
                  <p:nvPr/>
                </p:nvSpPr>
                <p:spPr>
                  <a:xfrm>
                    <a:off x="68580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71" name="DRAM">
                    <a:extLst>
                      <a:ext uri="{FF2B5EF4-FFF2-40B4-BE49-F238E27FC236}">
                        <a16:creationId xmlns:a16="http://schemas.microsoft.com/office/drawing/2014/main" id="{09878429-DB5E-4C83-B667-8114BFFB1008}"/>
                      </a:ext>
                    </a:extLst>
                  </p:cNvPr>
                  <p:cNvSpPr/>
                  <p:nvPr/>
                </p:nvSpPr>
                <p:spPr>
                  <a:xfrm>
                    <a:off x="73152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1061" name="Group 1060">
                  <a:extLst>
                    <a:ext uri="{FF2B5EF4-FFF2-40B4-BE49-F238E27FC236}">
                      <a16:creationId xmlns:a16="http://schemas.microsoft.com/office/drawing/2014/main" id="{5C315CF8-AECA-FB21-FDC4-213535700CC8}"/>
                    </a:ext>
                  </a:extLst>
                </p:cNvPr>
                <p:cNvGrpSpPr/>
                <p:nvPr/>
              </p:nvGrpSpPr>
              <p:grpSpPr>
                <a:xfrm>
                  <a:off x="2230081" y="2243328"/>
                  <a:ext cx="917213" cy="1261169"/>
                  <a:chOff x="5676900" y="990600"/>
                  <a:chExt cx="1828800" cy="2971800"/>
                </a:xfrm>
              </p:grpSpPr>
              <p:cxnSp>
                <p:nvCxnSpPr>
                  <p:cNvPr id="1062" name="Straight Connector 1061">
                    <a:extLst>
                      <a:ext uri="{FF2B5EF4-FFF2-40B4-BE49-F238E27FC236}">
                        <a16:creationId xmlns:a16="http://schemas.microsoft.com/office/drawing/2014/main" id="{C034C376-139E-BB52-676F-32DBAFCC6898}"/>
                      </a:ext>
                    </a:extLst>
                  </p:cNvPr>
                  <p:cNvCxnSpPr>
                    <a:cxnSpLocks/>
                    <a:endCxn id="1067" idx="0"/>
                  </p:cNvCxnSpPr>
                  <p:nvPr/>
                </p:nvCxnSpPr>
                <p:spPr>
                  <a:xfrm>
                    <a:off x="5676900"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063" name="Straight Connector 1062">
                    <a:extLst>
                      <a:ext uri="{FF2B5EF4-FFF2-40B4-BE49-F238E27FC236}">
                        <a16:creationId xmlns:a16="http://schemas.microsoft.com/office/drawing/2014/main" id="{414FDCC5-E906-CFEF-473C-FEF2F6451768}"/>
                      </a:ext>
                    </a:extLst>
                  </p:cNvPr>
                  <p:cNvCxnSpPr>
                    <a:cxnSpLocks/>
                    <a:endCxn id="1069" idx="0"/>
                  </p:cNvCxnSpPr>
                  <p:nvPr/>
                </p:nvCxnSpPr>
                <p:spPr>
                  <a:xfrm>
                    <a:off x="6591299"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064" name="Straight Connector 1063">
                    <a:extLst>
                      <a:ext uri="{FF2B5EF4-FFF2-40B4-BE49-F238E27FC236}">
                        <a16:creationId xmlns:a16="http://schemas.microsoft.com/office/drawing/2014/main" id="{88326227-4F3B-4104-8AAE-085600052F96}"/>
                      </a:ext>
                    </a:extLst>
                  </p:cNvPr>
                  <p:cNvCxnSpPr>
                    <a:cxnSpLocks/>
                    <a:endCxn id="1070" idx="0"/>
                  </p:cNvCxnSpPr>
                  <p:nvPr/>
                </p:nvCxnSpPr>
                <p:spPr>
                  <a:xfrm>
                    <a:off x="7048500"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065" name="Straight Connector 1064">
                    <a:extLst>
                      <a:ext uri="{FF2B5EF4-FFF2-40B4-BE49-F238E27FC236}">
                        <a16:creationId xmlns:a16="http://schemas.microsoft.com/office/drawing/2014/main" id="{22DFC471-D5C8-34A6-51E1-2630E97D5FE1}"/>
                      </a:ext>
                    </a:extLst>
                  </p:cNvPr>
                  <p:cNvCxnSpPr>
                    <a:cxnSpLocks/>
                    <a:endCxn id="1071" idx="0"/>
                  </p:cNvCxnSpPr>
                  <p:nvPr/>
                </p:nvCxnSpPr>
                <p:spPr>
                  <a:xfrm>
                    <a:off x="7505700"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066" name="Straight Connector 1065">
                    <a:extLst>
                      <a:ext uri="{FF2B5EF4-FFF2-40B4-BE49-F238E27FC236}">
                        <a16:creationId xmlns:a16="http://schemas.microsoft.com/office/drawing/2014/main" id="{726021DE-1D4D-66DF-5F13-F572FAB7FB2A}"/>
                      </a:ext>
                    </a:extLst>
                  </p:cNvPr>
                  <p:cNvCxnSpPr>
                    <a:cxnSpLocks/>
                    <a:endCxn id="1068" idx="0"/>
                  </p:cNvCxnSpPr>
                  <p:nvPr/>
                </p:nvCxnSpPr>
                <p:spPr>
                  <a:xfrm>
                    <a:off x="6134100"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grpSp>
            <p:nvGrpSpPr>
              <p:cNvPr id="1021" name="Group 1020">
                <a:extLst>
                  <a:ext uri="{FF2B5EF4-FFF2-40B4-BE49-F238E27FC236}">
                    <a16:creationId xmlns:a16="http://schemas.microsoft.com/office/drawing/2014/main" id="{9CCAC5DF-358F-4A3E-B534-F154C601BAEB}"/>
                  </a:ext>
                </a:extLst>
              </p:cNvPr>
              <p:cNvGrpSpPr/>
              <p:nvPr/>
            </p:nvGrpSpPr>
            <p:grpSpPr>
              <a:xfrm>
                <a:off x="3692066" y="2243328"/>
                <a:ext cx="1108299" cy="1490472"/>
                <a:chOff x="3692066" y="2243328"/>
                <a:chExt cx="1108299" cy="1490472"/>
              </a:xfrm>
            </p:grpSpPr>
            <p:grpSp>
              <p:nvGrpSpPr>
                <p:cNvPr id="1048" name="Group 1047">
                  <a:extLst>
                    <a:ext uri="{FF2B5EF4-FFF2-40B4-BE49-F238E27FC236}">
                      <a16:creationId xmlns:a16="http://schemas.microsoft.com/office/drawing/2014/main" id="{39F06F45-5F03-8558-C9D7-5031F39432CF}"/>
                    </a:ext>
                  </a:extLst>
                </p:cNvPr>
                <p:cNvGrpSpPr/>
                <p:nvPr/>
              </p:nvGrpSpPr>
              <p:grpSpPr>
                <a:xfrm>
                  <a:off x="3692066" y="3504497"/>
                  <a:ext cx="1108299" cy="229303"/>
                  <a:chOff x="5486400" y="3962400"/>
                  <a:chExt cx="2209800" cy="457200"/>
                </a:xfrm>
              </p:grpSpPr>
              <p:sp>
                <p:nvSpPr>
                  <p:cNvPr id="1055" name="DRAM">
                    <a:extLst>
                      <a:ext uri="{FF2B5EF4-FFF2-40B4-BE49-F238E27FC236}">
                        <a16:creationId xmlns:a16="http://schemas.microsoft.com/office/drawing/2014/main" id="{98388483-05F4-D61D-18B9-7B5EB9923395}"/>
                      </a:ext>
                    </a:extLst>
                  </p:cNvPr>
                  <p:cNvSpPr/>
                  <p:nvPr/>
                </p:nvSpPr>
                <p:spPr>
                  <a:xfrm>
                    <a:off x="54864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56" name="DRAM">
                    <a:extLst>
                      <a:ext uri="{FF2B5EF4-FFF2-40B4-BE49-F238E27FC236}">
                        <a16:creationId xmlns:a16="http://schemas.microsoft.com/office/drawing/2014/main" id="{0D6AE2A3-6DAC-F0CD-7828-DEF16C56C61B}"/>
                      </a:ext>
                    </a:extLst>
                  </p:cNvPr>
                  <p:cNvSpPr/>
                  <p:nvPr/>
                </p:nvSpPr>
                <p:spPr>
                  <a:xfrm>
                    <a:off x="59436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57" name="DRAM">
                    <a:extLst>
                      <a:ext uri="{FF2B5EF4-FFF2-40B4-BE49-F238E27FC236}">
                        <a16:creationId xmlns:a16="http://schemas.microsoft.com/office/drawing/2014/main" id="{4283C930-6CD8-5D8D-CF0C-5D6434B6F82B}"/>
                      </a:ext>
                    </a:extLst>
                  </p:cNvPr>
                  <p:cNvSpPr/>
                  <p:nvPr/>
                </p:nvSpPr>
                <p:spPr>
                  <a:xfrm>
                    <a:off x="64008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58" name="DRAM">
                    <a:extLst>
                      <a:ext uri="{FF2B5EF4-FFF2-40B4-BE49-F238E27FC236}">
                        <a16:creationId xmlns:a16="http://schemas.microsoft.com/office/drawing/2014/main" id="{4EE83BC9-A4B8-73D0-7ADF-4AA557AF0676}"/>
                      </a:ext>
                    </a:extLst>
                  </p:cNvPr>
                  <p:cNvSpPr/>
                  <p:nvPr/>
                </p:nvSpPr>
                <p:spPr>
                  <a:xfrm>
                    <a:off x="68580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59" name="DRAM">
                    <a:extLst>
                      <a:ext uri="{FF2B5EF4-FFF2-40B4-BE49-F238E27FC236}">
                        <a16:creationId xmlns:a16="http://schemas.microsoft.com/office/drawing/2014/main" id="{7169D9D0-ED5D-058A-5FDD-4B3BCE0AB403}"/>
                      </a:ext>
                    </a:extLst>
                  </p:cNvPr>
                  <p:cNvSpPr/>
                  <p:nvPr/>
                </p:nvSpPr>
                <p:spPr>
                  <a:xfrm>
                    <a:off x="73152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1049" name="Group 1048">
                  <a:extLst>
                    <a:ext uri="{FF2B5EF4-FFF2-40B4-BE49-F238E27FC236}">
                      <a16:creationId xmlns:a16="http://schemas.microsoft.com/office/drawing/2014/main" id="{C1B52857-7663-0042-C457-7E9786338D36}"/>
                    </a:ext>
                  </a:extLst>
                </p:cNvPr>
                <p:cNvGrpSpPr/>
                <p:nvPr/>
              </p:nvGrpSpPr>
              <p:grpSpPr>
                <a:xfrm>
                  <a:off x="3787609" y="2243328"/>
                  <a:ext cx="917213" cy="1261169"/>
                  <a:chOff x="5676900" y="990600"/>
                  <a:chExt cx="1828800" cy="2971800"/>
                </a:xfrm>
              </p:grpSpPr>
              <p:cxnSp>
                <p:nvCxnSpPr>
                  <p:cNvPr id="1050" name="Straight Connector 1049">
                    <a:extLst>
                      <a:ext uri="{FF2B5EF4-FFF2-40B4-BE49-F238E27FC236}">
                        <a16:creationId xmlns:a16="http://schemas.microsoft.com/office/drawing/2014/main" id="{089F4EF2-A4BF-FDDF-1B03-8B4F7921B2B0}"/>
                      </a:ext>
                    </a:extLst>
                  </p:cNvPr>
                  <p:cNvCxnSpPr>
                    <a:endCxn id="1055" idx="0"/>
                  </p:cNvCxnSpPr>
                  <p:nvPr/>
                </p:nvCxnSpPr>
                <p:spPr>
                  <a:xfrm>
                    <a:off x="5676900"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051" name="Straight Connector 1050">
                    <a:extLst>
                      <a:ext uri="{FF2B5EF4-FFF2-40B4-BE49-F238E27FC236}">
                        <a16:creationId xmlns:a16="http://schemas.microsoft.com/office/drawing/2014/main" id="{6F12644F-A10C-C8B7-9A68-11EE55DE9514}"/>
                      </a:ext>
                    </a:extLst>
                  </p:cNvPr>
                  <p:cNvCxnSpPr>
                    <a:endCxn id="1057" idx="0"/>
                  </p:cNvCxnSpPr>
                  <p:nvPr/>
                </p:nvCxnSpPr>
                <p:spPr>
                  <a:xfrm>
                    <a:off x="6591300"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052" name="Straight Connector 1051">
                    <a:extLst>
                      <a:ext uri="{FF2B5EF4-FFF2-40B4-BE49-F238E27FC236}">
                        <a16:creationId xmlns:a16="http://schemas.microsoft.com/office/drawing/2014/main" id="{04C723B1-B06C-E92B-7EE3-A21811806583}"/>
                      </a:ext>
                    </a:extLst>
                  </p:cNvPr>
                  <p:cNvCxnSpPr>
                    <a:endCxn id="1058" idx="0"/>
                  </p:cNvCxnSpPr>
                  <p:nvPr/>
                </p:nvCxnSpPr>
                <p:spPr>
                  <a:xfrm>
                    <a:off x="7048500"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053" name="Straight Connector 1052">
                    <a:extLst>
                      <a:ext uri="{FF2B5EF4-FFF2-40B4-BE49-F238E27FC236}">
                        <a16:creationId xmlns:a16="http://schemas.microsoft.com/office/drawing/2014/main" id="{74CA91B5-C9C9-0C21-4439-73093FC07329}"/>
                      </a:ext>
                    </a:extLst>
                  </p:cNvPr>
                  <p:cNvCxnSpPr>
                    <a:endCxn id="1059" idx="0"/>
                  </p:cNvCxnSpPr>
                  <p:nvPr/>
                </p:nvCxnSpPr>
                <p:spPr>
                  <a:xfrm>
                    <a:off x="7505700"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054" name="Straight Connector 1053">
                    <a:extLst>
                      <a:ext uri="{FF2B5EF4-FFF2-40B4-BE49-F238E27FC236}">
                        <a16:creationId xmlns:a16="http://schemas.microsoft.com/office/drawing/2014/main" id="{D65138C9-DDF5-4F64-F846-25B33F61B421}"/>
                      </a:ext>
                    </a:extLst>
                  </p:cNvPr>
                  <p:cNvCxnSpPr>
                    <a:endCxn id="1056" idx="0"/>
                  </p:cNvCxnSpPr>
                  <p:nvPr/>
                </p:nvCxnSpPr>
                <p:spPr>
                  <a:xfrm>
                    <a:off x="6134100"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grpSp>
            <p:nvGrpSpPr>
              <p:cNvPr id="1022" name="Group 1021">
                <a:extLst>
                  <a:ext uri="{FF2B5EF4-FFF2-40B4-BE49-F238E27FC236}">
                    <a16:creationId xmlns:a16="http://schemas.microsoft.com/office/drawing/2014/main" id="{71A9F938-97D9-83EE-8EAF-99D1DF2356C6}"/>
                  </a:ext>
                </a:extLst>
              </p:cNvPr>
              <p:cNvGrpSpPr/>
              <p:nvPr/>
            </p:nvGrpSpPr>
            <p:grpSpPr>
              <a:xfrm>
                <a:off x="5258738" y="2243328"/>
                <a:ext cx="1108299" cy="1490472"/>
                <a:chOff x="5258738" y="2243328"/>
                <a:chExt cx="1108299" cy="1490472"/>
              </a:xfrm>
            </p:grpSpPr>
            <p:grpSp>
              <p:nvGrpSpPr>
                <p:cNvPr id="1036" name="Group 1035">
                  <a:extLst>
                    <a:ext uri="{FF2B5EF4-FFF2-40B4-BE49-F238E27FC236}">
                      <a16:creationId xmlns:a16="http://schemas.microsoft.com/office/drawing/2014/main" id="{B3618215-1AE0-BF62-C1BC-D3EEBFD3DB6C}"/>
                    </a:ext>
                  </a:extLst>
                </p:cNvPr>
                <p:cNvGrpSpPr/>
                <p:nvPr/>
              </p:nvGrpSpPr>
              <p:grpSpPr>
                <a:xfrm>
                  <a:off x="5258738" y="3504497"/>
                  <a:ext cx="1108299" cy="229303"/>
                  <a:chOff x="5486400" y="3962400"/>
                  <a:chExt cx="2209800" cy="457200"/>
                </a:xfrm>
              </p:grpSpPr>
              <p:sp>
                <p:nvSpPr>
                  <p:cNvPr id="1043" name="DRAM">
                    <a:extLst>
                      <a:ext uri="{FF2B5EF4-FFF2-40B4-BE49-F238E27FC236}">
                        <a16:creationId xmlns:a16="http://schemas.microsoft.com/office/drawing/2014/main" id="{A31CDF87-6D85-7575-90BA-4C3B32840CBD}"/>
                      </a:ext>
                    </a:extLst>
                  </p:cNvPr>
                  <p:cNvSpPr/>
                  <p:nvPr/>
                </p:nvSpPr>
                <p:spPr>
                  <a:xfrm>
                    <a:off x="54864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44" name="DRAM">
                    <a:extLst>
                      <a:ext uri="{FF2B5EF4-FFF2-40B4-BE49-F238E27FC236}">
                        <a16:creationId xmlns:a16="http://schemas.microsoft.com/office/drawing/2014/main" id="{0DD57CD4-8F0A-B984-E18F-85114A8BEB10}"/>
                      </a:ext>
                    </a:extLst>
                  </p:cNvPr>
                  <p:cNvSpPr/>
                  <p:nvPr/>
                </p:nvSpPr>
                <p:spPr>
                  <a:xfrm>
                    <a:off x="59436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45" name="DRAM">
                    <a:extLst>
                      <a:ext uri="{FF2B5EF4-FFF2-40B4-BE49-F238E27FC236}">
                        <a16:creationId xmlns:a16="http://schemas.microsoft.com/office/drawing/2014/main" id="{F7005A26-4374-473E-6304-FB98170DBC4D}"/>
                      </a:ext>
                    </a:extLst>
                  </p:cNvPr>
                  <p:cNvSpPr/>
                  <p:nvPr/>
                </p:nvSpPr>
                <p:spPr>
                  <a:xfrm>
                    <a:off x="64008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46" name="DRAM">
                    <a:extLst>
                      <a:ext uri="{FF2B5EF4-FFF2-40B4-BE49-F238E27FC236}">
                        <a16:creationId xmlns:a16="http://schemas.microsoft.com/office/drawing/2014/main" id="{EED56D52-4CFD-30AA-E12E-E27EA8219E6F}"/>
                      </a:ext>
                    </a:extLst>
                  </p:cNvPr>
                  <p:cNvSpPr/>
                  <p:nvPr/>
                </p:nvSpPr>
                <p:spPr>
                  <a:xfrm>
                    <a:off x="68580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47" name="DRAM">
                    <a:extLst>
                      <a:ext uri="{FF2B5EF4-FFF2-40B4-BE49-F238E27FC236}">
                        <a16:creationId xmlns:a16="http://schemas.microsoft.com/office/drawing/2014/main" id="{088AA869-3530-680D-849C-ADE6DF8866C8}"/>
                      </a:ext>
                    </a:extLst>
                  </p:cNvPr>
                  <p:cNvSpPr/>
                  <p:nvPr/>
                </p:nvSpPr>
                <p:spPr>
                  <a:xfrm>
                    <a:off x="73152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1037" name="Group 1036">
                  <a:extLst>
                    <a:ext uri="{FF2B5EF4-FFF2-40B4-BE49-F238E27FC236}">
                      <a16:creationId xmlns:a16="http://schemas.microsoft.com/office/drawing/2014/main" id="{1947EA37-E536-390A-9D67-070903C21349}"/>
                    </a:ext>
                  </a:extLst>
                </p:cNvPr>
                <p:cNvGrpSpPr/>
                <p:nvPr/>
              </p:nvGrpSpPr>
              <p:grpSpPr>
                <a:xfrm>
                  <a:off x="5354281" y="2243328"/>
                  <a:ext cx="917213" cy="1261169"/>
                  <a:chOff x="5676900" y="990600"/>
                  <a:chExt cx="1828800" cy="2971800"/>
                </a:xfrm>
              </p:grpSpPr>
              <p:cxnSp>
                <p:nvCxnSpPr>
                  <p:cNvPr id="1038" name="Straight Connector 1037">
                    <a:extLst>
                      <a:ext uri="{FF2B5EF4-FFF2-40B4-BE49-F238E27FC236}">
                        <a16:creationId xmlns:a16="http://schemas.microsoft.com/office/drawing/2014/main" id="{49869433-9588-9ED5-9ED3-708BC4FC36BD}"/>
                      </a:ext>
                    </a:extLst>
                  </p:cNvPr>
                  <p:cNvCxnSpPr>
                    <a:endCxn id="1043" idx="0"/>
                  </p:cNvCxnSpPr>
                  <p:nvPr/>
                </p:nvCxnSpPr>
                <p:spPr>
                  <a:xfrm>
                    <a:off x="5676900"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039" name="Straight Connector 1038">
                    <a:extLst>
                      <a:ext uri="{FF2B5EF4-FFF2-40B4-BE49-F238E27FC236}">
                        <a16:creationId xmlns:a16="http://schemas.microsoft.com/office/drawing/2014/main" id="{3EB033B8-356E-57AC-3CF4-F6105A366DE9}"/>
                      </a:ext>
                    </a:extLst>
                  </p:cNvPr>
                  <p:cNvCxnSpPr>
                    <a:endCxn id="1045" idx="0"/>
                  </p:cNvCxnSpPr>
                  <p:nvPr/>
                </p:nvCxnSpPr>
                <p:spPr>
                  <a:xfrm>
                    <a:off x="6591300"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040" name="Straight Connector 1039">
                    <a:extLst>
                      <a:ext uri="{FF2B5EF4-FFF2-40B4-BE49-F238E27FC236}">
                        <a16:creationId xmlns:a16="http://schemas.microsoft.com/office/drawing/2014/main" id="{1DDFDB87-EBB1-E77E-75C4-20931346828D}"/>
                      </a:ext>
                    </a:extLst>
                  </p:cNvPr>
                  <p:cNvCxnSpPr>
                    <a:endCxn id="1046" idx="0"/>
                  </p:cNvCxnSpPr>
                  <p:nvPr/>
                </p:nvCxnSpPr>
                <p:spPr>
                  <a:xfrm>
                    <a:off x="7048500"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041" name="Straight Connector 1040">
                    <a:extLst>
                      <a:ext uri="{FF2B5EF4-FFF2-40B4-BE49-F238E27FC236}">
                        <a16:creationId xmlns:a16="http://schemas.microsoft.com/office/drawing/2014/main" id="{25CE9F12-6B26-ACB2-C69B-D246B1A87347}"/>
                      </a:ext>
                    </a:extLst>
                  </p:cNvPr>
                  <p:cNvCxnSpPr>
                    <a:endCxn id="1047" idx="0"/>
                  </p:cNvCxnSpPr>
                  <p:nvPr/>
                </p:nvCxnSpPr>
                <p:spPr>
                  <a:xfrm>
                    <a:off x="7505700"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042" name="Straight Connector 1041">
                    <a:extLst>
                      <a:ext uri="{FF2B5EF4-FFF2-40B4-BE49-F238E27FC236}">
                        <a16:creationId xmlns:a16="http://schemas.microsoft.com/office/drawing/2014/main" id="{1B8FC5F2-1E90-99CA-527D-5A11BB233125}"/>
                      </a:ext>
                    </a:extLst>
                  </p:cNvPr>
                  <p:cNvCxnSpPr>
                    <a:endCxn id="1044" idx="0"/>
                  </p:cNvCxnSpPr>
                  <p:nvPr/>
                </p:nvCxnSpPr>
                <p:spPr>
                  <a:xfrm>
                    <a:off x="6134100"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grpSp>
            <p:nvGrpSpPr>
              <p:cNvPr id="1023" name="Group 1022">
                <a:extLst>
                  <a:ext uri="{FF2B5EF4-FFF2-40B4-BE49-F238E27FC236}">
                    <a16:creationId xmlns:a16="http://schemas.microsoft.com/office/drawing/2014/main" id="{5EE3DCF2-FE22-EB13-74F9-AD849CC056C7}"/>
                  </a:ext>
                </a:extLst>
              </p:cNvPr>
              <p:cNvGrpSpPr/>
              <p:nvPr/>
            </p:nvGrpSpPr>
            <p:grpSpPr>
              <a:xfrm>
                <a:off x="6816266" y="2243328"/>
                <a:ext cx="1108299" cy="1490472"/>
                <a:chOff x="6816266" y="2243328"/>
                <a:chExt cx="1108299" cy="1490472"/>
              </a:xfrm>
            </p:grpSpPr>
            <p:grpSp>
              <p:nvGrpSpPr>
                <p:cNvPr id="1024" name="Group 1023">
                  <a:extLst>
                    <a:ext uri="{FF2B5EF4-FFF2-40B4-BE49-F238E27FC236}">
                      <a16:creationId xmlns:a16="http://schemas.microsoft.com/office/drawing/2014/main" id="{C63FF896-8DF5-5676-6763-00F9D62972B2}"/>
                    </a:ext>
                  </a:extLst>
                </p:cNvPr>
                <p:cNvGrpSpPr/>
                <p:nvPr/>
              </p:nvGrpSpPr>
              <p:grpSpPr>
                <a:xfrm>
                  <a:off x="6816266" y="3504497"/>
                  <a:ext cx="1108299" cy="229303"/>
                  <a:chOff x="5486400" y="3962400"/>
                  <a:chExt cx="2209800" cy="457200"/>
                </a:xfrm>
              </p:grpSpPr>
              <p:sp>
                <p:nvSpPr>
                  <p:cNvPr id="1031" name="DRAM">
                    <a:extLst>
                      <a:ext uri="{FF2B5EF4-FFF2-40B4-BE49-F238E27FC236}">
                        <a16:creationId xmlns:a16="http://schemas.microsoft.com/office/drawing/2014/main" id="{6D545927-6BEC-F0A3-E977-3974AE3AB11E}"/>
                      </a:ext>
                    </a:extLst>
                  </p:cNvPr>
                  <p:cNvSpPr/>
                  <p:nvPr/>
                </p:nvSpPr>
                <p:spPr>
                  <a:xfrm>
                    <a:off x="54864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32" name="DRAM">
                    <a:extLst>
                      <a:ext uri="{FF2B5EF4-FFF2-40B4-BE49-F238E27FC236}">
                        <a16:creationId xmlns:a16="http://schemas.microsoft.com/office/drawing/2014/main" id="{C5DA4508-FD1F-D1D7-4124-91026F8907DC}"/>
                      </a:ext>
                    </a:extLst>
                  </p:cNvPr>
                  <p:cNvSpPr/>
                  <p:nvPr/>
                </p:nvSpPr>
                <p:spPr>
                  <a:xfrm>
                    <a:off x="59436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33" name="DRAM">
                    <a:extLst>
                      <a:ext uri="{FF2B5EF4-FFF2-40B4-BE49-F238E27FC236}">
                        <a16:creationId xmlns:a16="http://schemas.microsoft.com/office/drawing/2014/main" id="{E5718223-8630-D422-CBDE-25B83882827C}"/>
                      </a:ext>
                    </a:extLst>
                  </p:cNvPr>
                  <p:cNvSpPr/>
                  <p:nvPr/>
                </p:nvSpPr>
                <p:spPr>
                  <a:xfrm>
                    <a:off x="64008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34" name="DRAM">
                    <a:extLst>
                      <a:ext uri="{FF2B5EF4-FFF2-40B4-BE49-F238E27FC236}">
                        <a16:creationId xmlns:a16="http://schemas.microsoft.com/office/drawing/2014/main" id="{175EF18B-56FA-BD7E-3B85-590096439225}"/>
                      </a:ext>
                    </a:extLst>
                  </p:cNvPr>
                  <p:cNvSpPr/>
                  <p:nvPr/>
                </p:nvSpPr>
                <p:spPr>
                  <a:xfrm>
                    <a:off x="68580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35" name="DRAM">
                    <a:extLst>
                      <a:ext uri="{FF2B5EF4-FFF2-40B4-BE49-F238E27FC236}">
                        <a16:creationId xmlns:a16="http://schemas.microsoft.com/office/drawing/2014/main" id="{FF28D36D-A25D-9471-CCD9-F349DFB532FB}"/>
                      </a:ext>
                    </a:extLst>
                  </p:cNvPr>
                  <p:cNvSpPr/>
                  <p:nvPr/>
                </p:nvSpPr>
                <p:spPr>
                  <a:xfrm>
                    <a:off x="7315200" y="3962400"/>
                    <a:ext cx="381000" cy="457200"/>
                  </a:xfrm>
                  <a:prstGeom prst="roundRect">
                    <a:avLst>
                      <a:gd name="adj" fmla="val 11319"/>
                    </a:avLst>
                  </a:prstGeom>
                  <a:solidFill>
                    <a:srgbClr val="1A82C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1025" name="Group 1024">
                  <a:extLst>
                    <a:ext uri="{FF2B5EF4-FFF2-40B4-BE49-F238E27FC236}">
                      <a16:creationId xmlns:a16="http://schemas.microsoft.com/office/drawing/2014/main" id="{56BCA21C-4B20-B00D-B8F8-F5457C666117}"/>
                    </a:ext>
                  </a:extLst>
                </p:cNvPr>
                <p:cNvGrpSpPr/>
                <p:nvPr/>
              </p:nvGrpSpPr>
              <p:grpSpPr>
                <a:xfrm>
                  <a:off x="6911809" y="2243328"/>
                  <a:ext cx="917213" cy="1261169"/>
                  <a:chOff x="5676900" y="990600"/>
                  <a:chExt cx="1828800" cy="2971800"/>
                </a:xfrm>
              </p:grpSpPr>
              <p:cxnSp>
                <p:nvCxnSpPr>
                  <p:cNvPr id="1026" name="Straight Connector 1025">
                    <a:extLst>
                      <a:ext uri="{FF2B5EF4-FFF2-40B4-BE49-F238E27FC236}">
                        <a16:creationId xmlns:a16="http://schemas.microsoft.com/office/drawing/2014/main" id="{791D5FF7-5AAD-27D9-27F1-A533CB87C0F6}"/>
                      </a:ext>
                    </a:extLst>
                  </p:cNvPr>
                  <p:cNvCxnSpPr>
                    <a:endCxn id="1031" idx="0"/>
                  </p:cNvCxnSpPr>
                  <p:nvPr/>
                </p:nvCxnSpPr>
                <p:spPr>
                  <a:xfrm>
                    <a:off x="5676900"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027" name="Straight Connector 1026">
                    <a:extLst>
                      <a:ext uri="{FF2B5EF4-FFF2-40B4-BE49-F238E27FC236}">
                        <a16:creationId xmlns:a16="http://schemas.microsoft.com/office/drawing/2014/main" id="{BF9D89C0-A965-94DF-7389-CA63A5707E00}"/>
                      </a:ext>
                    </a:extLst>
                  </p:cNvPr>
                  <p:cNvCxnSpPr>
                    <a:endCxn id="1033" idx="0"/>
                  </p:cNvCxnSpPr>
                  <p:nvPr/>
                </p:nvCxnSpPr>
                <p:spPr>
                  <a:xfrm>
                    <a:off x="6591300"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028" name="Straight Connector 1027">
                    <a:extLst>
                      <a:ext uri="{FF2B5EF4-FFF2-40B4-BE49-F238E27FC236}">
                        <a16:creationId xmlns:a16="http://schemas.microsoft.com/office/drawing/2014/main" id="{6EA4E413-2510-28A3-429D-1E8CA8D9178D}"/>
                      </a:ext>
                    </a:extLst>
                  </p:cNvPr>
                  <p:cNvCxnSpPr>
                    <a:endCxn id="1034" idx="0"/>
                  </p:cNvCxnSpPr>
                  <p:nvPr/>
                </p:nvCxnSpPr>
                <p:spPr>
                  <a:xfrm>
                    <a:off x="7048500"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029" name="Straight Connector 1028">
                    <a:extLst>
                      <a:ext uri="{FF2B5EF4-FFF2-40B4-BE49-F238E27FC236}">
                        <a16:creationId xmlns:a16="http://schemas.microsoft.com/office/drawing/2014/main" id="{E91897F1-FD36-C9A3-A970-281EFB67252E}"/>
                      </a:ext>
                    </a:extLst>
                  </p:cNvPr>
                  <p:cNvCxnSpPr>
                    <a:endCxn id="1035" idx="0"/>
                  </p:cNvCxnSpPr>
                  <p:nvPr/>
                </p:nvCxnSpPr>
                <p:spPr>
                  <a:xfrm>
                    <a:off x="7505700"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030" name="Straight Connector 1029">
                    <a:extLst>
                      <a:ext uri="{FF2B5EF4-FFF2-40B4-BE49-F238E27FC236}">
                        <a16:creationId xmlns:a16="http://schemas.microsoft.com/office/drawing/2014/main" id="{58B8ED04-EEE3-3D88-C162-305C248F039F}"/>
                      </a:ext>
                    </a:extLst>
                  </p:cNvPr>
                  <p:cNvCxnSpPr>
                    <a:endCxn id="1032" idx="0"/>
                  </p:cNvCxnSpPr>
                  <p:nvPr/>
                </p:nvCxnSpPr>
                <p:spPr>
                  <a:xfrm>
                    <a:off x="6134100" y="990600"/>
                    <a:ext cx="0" cy="2971800"/>
                  </a:xfrm>
                  <a:prstGeom prst="line">
                    <a:avLst/>
                  </a:prstGeom>
                  <a:solidFill>
                    <a:schemeClr val="tx1">
                      <a:lumMod val="65000"/>
                      <a:lumOff val="35000"/>
                    </a:schemeClr>
                  </a:solid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grpSp>
        <p:grpSp>
          <p:nvGrpSpPr>
            <p:cNvPr id="988" name="Group 987">
              <a:extLst>
                <a:ext uri="{FF2B5EF4-FFF2-40B4-BE49-F238E27FC236}">
                  <a16:creationId xmlns:a16="http://schemas.microsoft.com/office/drawing/2014/main" id="{7FAE653D-DF1B-E3F4-A247-9CDB4C641CFF}"/>
                </a:ext>
              </a:extLst>
            </p:cNvPr>
            <p:cNvGrpSpPr/>
            <p:nvPr/>
          </p:nvGrpSpPr>
          <p:grpSpPr>
            <a:xfrm>
              <a:off x="1734834" y="3092754"/>
              <a:ext cx="1414038" cy="191087"/>
              <a:chOff x="1828799" y="2017072"/>
              <a:chExt cx="1414038" cy="191087"/>
            </a:xfrm>
            <a:solidFill>
              <a:srgbClr val="1A82C4"/>
            </a:solidFill>
          </p:grpSpPr>
          <p:sp>
            <p:nvSpPr>
              <p:cNvPr id="1013" name="DRAM">
                <a:extLst>
                  <a:ext uri="{FF2B5EF4-FFF2-40B4-BE49-F238E27FC236}">
                    <a16:creationId xmlns:a16="http://schemas.microsoft.com/office/drawing/2014/main" id="{0B509E2A-C6E4-83B0-EDA9-CDDDD8532405}"/>
                  </a:ext>
                </a:extLst>
              </p:cNvPr>
              <p:cNvSpPr/>
              <p:nvPr/>
            </p:nvSpPr>
            <p:spPr>
              <a:xfrm rot="5400000">
                <a:off x="1847908" y="1997964"/>
                <a:ext cx="191086" cy="229303"/>
              </a:xfrm>
              <a:prstGeom prst="roundRect">
                <a:avLst>
                  <a:gd name="adj" fmla="val 11319"/>
                </a:avLst>
              </a:prstGeom>
              <a:solidFill>
                <a:schemeClr val="accent1">
                  <a:lumMod val="60000"/>
                  <a:lumOff val="40000"/>
                </a:schemeClr>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1014" name="Straight Connector 1013">
                <a:extLst>
                  <a:ext uri="{FF2B5EF4-FFF2-40B4-BE49-F238E27FC236}">
                    <a16:creationId xmlns:a16="http://schemas.microsoft.com/office/drawing/2014/main" id="{ABC310C9-48CB-9523-0B55-B61D17B87D56}"/>
                  </a:ext>
                </a:extLst>
              </p:cNvPr>
              <p:cNvCxnSpPr>
                <a:cxnSpLocks/>
                <a:stCxn id="1019" idx="6"/>
                <a:endCxn id="1013" idx="0"/>
              </p:cNvCxnSpPr>
              <p:nvPr/>
            </p:nvCxnSpPr>
            <p:spPr>
              <a:xfrm flipH="1">
                <a:off x="2058103" y="2112615"/>
                <a:ext cx="1184734" cy="1"/>
              </a:xfrm>
              <a:prstGeom prst="line">
                <a:avLst/>
              </a:prstGeom>
              <a:grp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1015" name="Oval 1014">
                <a:extLst>
                  <a:ext uri="{FF2B5EF4-FFF2-40B4-BE49-F238E27FC236}">
                    <a16:creationId xmlns:a16="http://schemas.microsoft.com/office/drawing/2014/main" id="{62C594F5-D190-A29E-F513-FF073BE2A6CB}"/>
                  </a:ext>
                </a:extLst>
              </p:cNvPr>
              <p:cNvSpPr/>
              <p:nvPr/>
            </p:nvSpPr>
            <p:spPr>
              <a:xfrm>
                <a:off x="2134538"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16" name="Oval 1015">
                <a:extLst>
                  <a:ext uri="{FF2B5EF4-FFF2-40B4-BE49-F238E27FC236}">
                    <a16:creationId xmlns:a16="http://schemas.microsoft.com/office/drawing/2014/main" id="{ADD4A755-ACC6-0A40-E41D-277F0FAD7C5D}"/>
                  </a:ext>
                </a:extLst>
              </p:cNvPr>
              <p:cNvSpPr/>
              <p:nvPr/>
            </p:nvSpPr>
            <p:spPr>
              <a:xfrm>
                <a:off x="2363841"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17" name="Oval 1016">
                <a:extLst>
                  <a:ext uri="{FF2B5EF4-FFF2-40B4-BE49-F238E27FC236}">
                    <a16:creationId xmlns:a16="http://schemas.microsoft.com/office/drawing/2014/main" id="{37EA5F81-23B4-EE26-BBC0-559BE575D360}"/>
                  </a:ext>
                </a:extLst>
              </p:cNvPr>
              <p:cNvSpPr/>
              <p:nvPr/>
            </p:nvSpPr>
            <p:spPr>
              <a:xfrm>
                <a:off x="2593144"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18" name="Oval 1017">
                <a:extLst>
                  <a:ext uri="{FF2B5EF4-FFF2-40B4-BE49-F238E27FC236}">
                    <a16:creationId xmlns:a16="http://schemas.microsoft.com/office/drawing/2014/main" id="{6B1BF37B-A20F-58B9-7419-368DB2B1A679}"/>
                  </a:ext>
                </a:extLst>
              </p:cNvPr>
              <p:cNvSpPr/>
              <p:nvPr/>
            </p:nvSpPr>
            <p:spPr>
              <a:xfrm>
                <a:off x="2822448"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19" name="Oval 1018">
                <a:extLst>
                  <a:ext uri="{FF2B5EF4-FFF2-40B4-BE49-F238E27FC236}">
                    <a16:creationId xmlns:a16="http://schemas.microsoft.com/office/drawing/2014/main" id="{A1F51FC1-F8D6-9766-BACE-86315BF0B5CD}"/>
                  </a:ext>
                </a:extLst>
              </p:cNvPr>
              <p:cNvSpPr/>
              <p:nvPr/>
            </p:nvSpPr>
            <p:spPr>
              <a:xfrm>
                <a:off x="3051751"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989" name="Group 988">
              <a:extLst>
                <a:ext uri="{FF2B5EF4-FFF2-40B4-BE49-F238E27FC236}">
                  <a16:creationId xmlns:a16="http://schemas.microsoft.com/office/drawing/2014/main" id="{2BA3660E-FECB-C6FF-90DD-8A34032BC169}"/>
                </a:ext>
              </a:extLst>
            </p:cNvPr>
            <p:cNvGrpSpPr/>
            <p:nvPr/>
          </p:nvGrpSpPr>
          <p:grpSpPr>
            <a:xfrm>
              <a:off x="3292362" y="3092754"/>
              <a:ext cx="1414038" cy="191087"/>
              <a:chOff x="3386327" y="2017072"/>
              <a:chExt cx="1414038" cy="191087"/>
            </a:xfrm>
            <a:solidFill>
              <a:srgbClr val="1A82C4"/>
            </a:solidFill>
          </p:grpSpPr>
          <p:sp>
            <p:nvSpPr>
              <p:cNvPr id="1006" name="DRAM">
                <a:extLst>
                  <a:ext uri="{FF2B5EF4-FFF2-40B4-BE49-F238E27FC236}">
                    <a16:creationId xmlns:a16="http://schemas.microsoft.com/office/drawing/2014/main" id="{46B0C922-83D1-FA25-EEF6-22B6FCE19622}"/>
                  </a:ext>
                </a:extLst>
              </p:cNvPr>
              <p:cNvSpPr/>
              <p:nvPr/>
            </p:nvSpPr>
            <p:spPr>
              <a:xfrm rot="5400000">
                <a:off x="3405436" y="1997964"/>
                <a:ext cx="191086" cy="229303"/>
              </a:xfrm>
              <a:prstGeom prst="roundRect">
                <a:avLst>
                  <a:gd name="adj" fmla="val 11319"/>
                </a:avLst>
              </a:prstGeom>
              <a:solidFill>
                <a:schemeClr val="accent1">
                  <a:lumMod val="60000"/>
                  <a:lumOff val="40000"/>
                </a:schemeClr>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1007" name="Straight Connector 1006">
                <a:extLst>
                  <a:ext uri="{FF2B5EF4-FFF2-40B4-BE49-F238E27FC236}">
                    <a16:creationId xmlns:a16="http://schemas.microsoft.com/office/drawing/2014/main" id="{CB049E5C-D917-1E06-AD03-2E5228674E73}"/>
                  </a:ext>
                </a:extLst>
              </p:cNvPr>
              <p:cNvCxnSpPr>
                <a:cxnSpLocks/>
                <a:endCxn id="1006" idx="0"/>
              </p:cNvCxnSpPr>
              <p:nvPr/>
            </p:nvCxnSpPr>
            <p:spPr>
              <a:xfrm flipH="1" flipV="1">
                <a:off x="3615631" y="2112616"/>
                <a:ext cx="1184734" cy="1"/>
              </a:xfrm>
              <a:prstGeom prst="line">
                <a:avLst/>
              </a:prstGeom>
              <a:grp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1008" name="Oval 1007">
                <a:extLst>
                  <a:ext uri="{FF2B5EF4-FFF2-40B4-BE49-F238E27FC236}">
                    <a16:creationId xmlns:a16="http://schemas.microsoft.com/office/drawing/2014/main" id="{1EDC8DCD-8FDB-FB60-0D9E-D36C8D158772}"/>
                  </a:ext>
                </a:extLst>
              </p:cNvPr>
              <p:cNvSpPr/>
              <p:nvPr/>
            </p:nvSpPr>
            <p:spPr>
              <a:xfrm>
                <a:off x="3692066"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09" name="Oval 1008">
                <a:extLst>
                  <a:ext uri="{FF2B5EF4-FFF2-40B4-BE49-F238E27FC236}">
                    <a16:creationId xmlns:a16="http://schemas.microsoft.com/office/drawing/2014/main" id="{A717366E-0196-0257-0595-413C261E1CAE}"/>
                  </a:ext>
                </a:extLst>
              </p:cNvPr>
              <p:cNvSpPr/>
              <p:nvPr/>
            </p:nvSpPr>
            <p:spPr>
              <a:xfrm>
                <a:off x="3921369"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10" name="Oval 1009">
                <a:extLst>
                  <a:ext uri="{FF2B5EF4-FFF2-40B4-BE49-F238E27FC236}">
                    <a16:creationId xmlns:a16="http://schemas.microsoft.com/office/drawing/2014/main" id="{4AB89A0F-F296-DE80-D691-6C74A656BDF9}"/>
                  </a:ext>
                </a:extLst>
              </p:cNvPr>
              <p:cNvSpPr/>
              <p:nvPr/>
            </p:nvSpPr>
            <p:spPr>
              <a:xfrm>
                <a:off x="4150672"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11" name="Oval 1010">
                <a:extLst>
                  <a:ext uri="{FF2B5EF4-FFF2-40B4-BE49-F238E27FC236}">
                    <a16:creationId xmlns:a16="http://schemas.microsoft.com/office/drawing/2014/main" id="{8F96C9AB-673D-0858-EBDC-3C7AE5E5474E}"/>
                  </a:ext>
                </a:extLst>
              </p:cNvPr>
              <p:cNvSpPr/>
              <p:nvPr/>
            </p:nvSpPr>
            <p:spPr>
              <a:xfrm>
                <a:off x="4379976"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12" name="Oval 1011">
                <a:extLst>
                  <a:ext uri="{FF2B5EF4-FFF2-40B4-BE49-F238E27FC236}">
                    <a16:creationId xmlns:a16="http://schemas.microsoft.com/office/drawing/2014/main" id="{56D4D464-1267-0344-5E92-7E77C9CCA661}"/>
                  </a:ext>
                </a:extLst>
              </p:cNvPr>
              <p:cNvSpPr/>
              <p:nvPr/>
            </p:nvSpPr>
            <p:spPr>
              <a:xfrm>
                <a:off x="4609279"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990" name="Group 989">
              <a:extLst>
                <a:ext uri="{FF2B5EF4-FFF2-40B4-BE49-F238E27FC236}">
                  <a16:creationId xmlns:a16="http://schemas.microsoft.com/office/drawing/2014/main" id="{7B515785-449E-7D22-AB03-B36ADDCF3FED}"/>
                </a:ext>
              </a:extLst>
            </p:cNvPr>
            <p:cNvGrpSpPr/>
            <p:nvPr/>
          </p:nvGrpSpPr>
          <p:grpSpPr>
            <a:xfrm>
              <a:off x="4859034" y="3092754"/>
              <a:ext cx="1414038" cy="191087"/>
              <a:chOff x="4952999" y="2017072"/>
              <a:chExt cx="1414038" cy="191087"/>
            </a:xfrm>
            <a:solidFill>
              <a:srgbClr val="1A82C4"/>
            </a:solidFill>
          </p:grpSpPr>
          <p:sp>
            <p:nvSpPr>
              <p:cNvPr id="999" name="DRAM">
                <a:extLst>
                  <a:ext uri="{FF2B5EF4-FFF2-40B4-BE49-F238E27FC236}">
                    <a16:creationId xmlns:a16="http://schemas.microsoft.com/office/drawing/2014/main" id="{29A7D88E-A675-18F4-840F-FA51B8A8B916}"/>
                  </a:ext>
                </a:extLst>
              </p:cNvPr>
              <p:cNvSpPr/>
              <p:nvPr/>
            </p:nvSpPr>
            <p:spPr>
              <a:xfrm rot="5400000">
                <a:off x="4972108" y="1997964"/>
                <a:ext cx="191086" cy="229303"/>
              </a:xfrm>
              <a:prstGeom prst="roundRect">
                <a:avLst>
                  <a:gd name="adj" fmla="val 11319"/>
                </a:avLst>
              </a:prstGeom>
              <a:solidFill>
                <a:schemeClr val="accent1">
                  <a:lumMod val="60000"/>
                  <a:lumOff val="40000"/>
                </a:schemeClr>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1000" name="Straight Connector 999">
                <a:extLst>
                  <a:ext uri="{FF2B5EF4-FFF2-40B4-BE49-F238E27FC236}">
                    <a16:creationId xmlns:a16="http://schemas.microsoft.com/office/drawing/2014/main" id="{2880E27E-5E0C-3AEB-96F2-D5A9A9C672CB}"/>
                  </a:ext>
                </a:extLst>
              </p:cNvPr>
              <p:cNvCxnSpPr>
                <a:cxnSpLocks/>
                <a:stCxn id="1005" idx="6"/>
                <a:endCxn id="999" idx="0"/>
              </p:cNvCxnSpPr>
              <p:nvPr/>
            </p:nvCxnSpPr>
            <p:spPr>
              <a:xfrm flipH="1">
                <a:off x="5182303" y="2112615"/>
                <a:ext cx="1184734" cy="1"/>
              </a:xfrm>
              <a:prstGeom prst="line">
                <a:avLst/>
              </a:prstGeom>
              <a:grp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1001" name="Oval 1000">
                <a:extLst>
                  <a:ext uri="{FF2B5EF4-FFF2-40B4-BE49-F238E27FC236}">
                    <a16:creationId xmlns:a16="http://schemas.microsoft.com/office/drawing/2014/main" id="{B22B1CCA-D52F-9C77-B960-115F4B0C3F4D}"/>
                  </a:ext>
                </a:extLst>
              </p:cNvPr>
              <p:cNvSpPr/>
              <p:nvPr/>
            </p:nvSpPr>
            <p:spPr>
              <a:xfrm>
                <a:off x="5258738"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02" name="Oval 1001">
                <a:extLst>
                  <a:ext uri="{FF2B5EF4-FFF2-40B4-BE49-F238E27FC236}">
                    <a16:creationId xmlns:a16="http://schemas.microsoft.com/office/drawing/2014/main" id="{9E37B32C-91A3-F83F-6A49-9F71F956CCA3}"/>
                  </a:ext>
                </a:extLst>
              </p:cNvPr>
              <p:cNvSpPr/>
              <p:nvPr/>
            </p:nvSpPr>
            <p:spPr>
              <a:xfrm>
                <a:off x="5488041"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03" name="Oval 1002">
                <a:extLst>
                  <a:ext uri="{FF2B5EF4-FFF2-40B4-BE49-F238E27FC236}">
                    <a16:creationId xmlns:a16="http://schemas.microsoft.com/office/drawing/2014/main" id="{A9391FAF-5D74-2B65-4571-E9BC7BE17593}"/>
                  </a:ext>
                </a:extLst>
              </p:cNvPr>
              <p:cNvSpPr/>
              <p:nvPr/>
            </p:nvSpPr>
            <p:spPr>
              <a:xfrm>
                <a:off x="5717344"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04" name="Oval 1003">
                <a:extLst>
                  <a:ext uri="{FF2B5EF4-FFF2-40B4-BE49-F238E27FC236}">
                    <a16:creationId xmlns:a16="http://schemas.microsoft.com/office/drawing/2014/main" id="{01B316BF-3314-9699-02A4-7E6E6339C500}"/>
                  </a:ext>
                </a:extLst>
              </p:cNvPr>
              <p:cNvSpPr/>
              <p:nvPr/>
            </p:nvSpPr>
            <p:spPr>
              <a:xfrm>
                <a:off x="5946648"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05" name="Oval 1004">
                <a:extLst>
                  <a:ext uri="{FF2B5EF4-FFF2-40B4-BE49-F238E27FC236}">
                    <a16:creationId xmlns:a16="http://schemas.microsoft.com/office/drawing/2014/main" id="{92E47184-FAC2-2BE3-992E-E6C0F7D07F59}"/>
                  </a:ext>
                </a:extLst>
              </p:cNvPr>
              <p:cNvSpPr/>
              <p:nvPr/>
            </p:nvSpPr>
            <p:spPr>
              <a:xfrm>
                <a:off x="6175951"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991" name="Group 990">
              <a:extLst>
                <a:ext uri="{FF2B5EF4-FFF2-40B4-BE49-F238E27FC236}">
                  <a16:creationId xmlns:a16="http://schemas.microsoft.com/office/drawing/2014/main" id="{357FAA7E-39CF-507E-9E6B-D41E9007FFC7}"/>
                </a:ext>
              </a:extLst>
            </p:cNvPr>
            <p:cNvGrpSpPr/>
            <p:nvPr/>
          </p:nvGrpSpPr>
          <p:grpSpPr>
            <a:xfrm>
              <a:off x="6416562" y="3092754"/>
              <a:ext cx="1414038" cy="191087"/>
              <a:chOff x="6510527" y="2017072"/>
              <a:chExt cx="1414038" cy="191087"/>
            </a:xfrm>
            <a:solidFill>
              <a:srgbClr val="1A82C4"/>
            </a:solidFill>
          </p:grpSpPr>
          <p:sp>
            <p:nvSpPr>
              <p:cNvPr id="992" name="DRAM">
                <a:extLst>
                  <a:ext uri="{FF2B5EF4-FFF2-40B4-BE49-F238E27FC236}">
                    <a16:creationId xmlns:a16="http://schemas.microsoft.com/office/drawing/2014/main" id="{D9532657-7E1B-EBBB-3864-32169F1CC905}"/>
                  </a:ext>
                </a:extLst>
              </p:cNvPr>
              <p:cNvSpPr/>
              <p:nvPr/>
            </p:nvSpPr>
            <p:spPr>
              <a:xfrm rot="5400000">
                <a:off x="6529636" y="1997964"/>
                <a:ext cx="191086" cy="229303"/>
              </a:xfrm>
              <a:prstGeom prst="roundRect">
                <a:avLst>
                  <a:gd name="adj" fmla="val 11319"/>
                </a:avLst>
              </a:prstGeom>
              <a:solidFill>
                <a:schemeClr val="accent1">
                  <a:lumMod val="60000"/>
                  <a:lumOff val="40000"/>
                </a:schemeClr>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993" name="Straight Connector 992">
                <a:extLst>
                  <a:ext uri="{FF2B5EF4-FFF2-40B4-BE49-F238E27FC236}">
                    <a16:creationId xmlns:a16="http://schemas.microsoft.com/office/drawing/2014/main" id="{682000E1-F033-B013-BF93-30344F5DCBFF}"/>
                  </a:ext>
                </a:extLst>
              </p:cNvPr>
              <p:cNvCxnSpPr>
                <a:cxnSpLocks/>
                <a:stCxn id="998" idx="6"/>
                <a:endCxn id="992" idx="0"/>
              </p:cNvCxnSpPr>
              <p:nvPr/>
            </p:nvCxnSpPr>
            <p:spPr>
              <a:xfrm flipH="1">
                <a:off x="6739831" y="2112615"/>
                <a:ext cx="1184734" cy="1"/>
              </a:xfrm>
              <a:prstGeom prst="line">
                <a:avLst/>
              </a:prstGeom>
              <a:grpFill/>
              <a:ln w="2540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994" name="Oval 993">
                <a:extLst>
                  <a:ext uri="{FF2B5EF4-FFF2-40B4-BE49-F238E27FC236}">
                    <a16:creationId xmlns:a16="http://schemas.microsoft.com/office/drawing/2014/main" id="{0B8AD842-DD43-F857-05FD-977766D2F557}"/>
                  </a:ext>
                </a:extLst>
              </p:cNvPr>
              <p:cNvSpPr/>
              <p:nvPr/>
            </p:nvSpPr>
            <p:spPr>
              <a:xfrm>
                <a:off x="6816266"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95" name="Oval 994">
                <a:extLst>
                  <a:ext uri="{FF2B5EF4-FFF2-40B4-BE49-F238E27FC236}">
                    <a16:creationId xmlns:a16="http://schemas.microsoft.com/office/drawing/2014/main" id="{7CF80F97-CC35-5B7E-367A-7670E642A3E5}"/>
                  </a:ext>
                </a:extLst>
              </p:cNvPr>
              <p:cNvSpPr/>
              <p:nvPr/>
            </p:nvSpPr>
            <p:spPr>
              <a:xfrm>
                <a:off x="7045569"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96" name="Oval 995">
                <a:extLst>
                  <a:ext uri="{FF2B5EF4-FFF2-40B4-BE49-F238E27FC236}">
                    <a16:creationId xmlns:a16="http://schemas.microsoft.com/office/drawing/2014/main" id="{6C5E9800-3232-BAD3-1216-6C182C678C6A}"/>
                  </a:ext>
                </a:extLst>
              </p:cNvPr>
              <p:cNvSpPr/>
              <p:nvPr/>
            </p:nvSpPr>
            <p:spPr>
              <a:xfrm>
                <a:off x="7274872"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97" name="Oval 996">
                <a:extLst>
                  <a:ext uri="{FF2B5EF4-FFF2-40B4-BE49-F238E27FC236}">
                    <a16:creationId xmlns:a16="http://schemas.microsoft.com/office/drawing/2014/main" id="{47439670-64D9-A038-A61B-1C454F2A53E7}"/>
                  </a:ext>
                </a:extLst>
              </p:cNvPr>
              <p:cNvSpPr/>
              <p:nvPr/>
            </p:nvSpPr>
            <p:spPr>
              <a:xfrm>
                <a:off x="7504176"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98" name="Oval 997">
                <a:extLst>
                  <a:ext uri="{FF2B5EF4-FFF2-40B4-BE49-F238E27FC236}">
                    <a16:creationId xmlns:a16="http://schemas.microsoft.com/office/drawing/2014/main" id="{7F268F88-CCA6-344B-2BB6-EC13192511A7}"/>
                  </a:ext>
                </a:extLst>
              </p:cNvPr>
              <p:cNvSpPr/>
              <p:nvPr/>
            </p:nvSpPr>
            <p:spPr>
              <a:xfrm>
                <a:off x="7733479" y="2017072"/>
                <a:ext cx="191086" cy="191086"/>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sp>
        <p:nvSpPr>
          <p:cNvPr id="1277" name="TextBox 1276">
            <a:extLst>
              <a:ext uri="{FF2B5EF4-FFF2-40B4-BE49-F238E27FC236}">
                <a16:creationId xmlns:a16="http://schemas.microsoft.com/office/drawing/2014/main" id="{66C0515D-BF9F-13B6-B4EE-E4B90ECE609F}"/>
              </a:ext>
            </a:extLst>
          </p:cNvPr>
          <p:cNvSpPr txBox="1"/>
          <p:nvPr/>
        </p:nvSpPr>
        <p:spPr>
          <a:xfrm rot="2618504">
            <a:off x="1091346" y="1940901"/>
            <a:ext cx="502061" cy="584775"/>
          </a:xfrm>
          <a:prstGeom prst="rect">
            <a:avLst/>
          </a:prstGeom>
          <a:noFill/>
        </p:spPr>
        <p:txBody>
          <a:bodyPr wrap="none" rtlCol="0">
            <a:spAutoFit/>
          </a:bodyPr>
          <a:lstStyle/>
          <a:p>
            <a:pPr algn="l"/>
            <a:r>
              <a:rPr lang="en-CH" sz="3200" b="1" dirty="0">
                <a:latin typeface="Cambria" panose="02040503050406030204" pitchFamily="18" charset="0"/>
                <a:ea typeface="Cambria" panose="02040503050406030204" pitchFamily="18" charset="0"/>
              </a:rPr>
              <a:t>…</a:t>
            </a:r>
          </a:p>
        </p:txBody>
      </p:sp>
      <p:sp>
        <p:nvSpPr>
          <p:cNvPr id="1278" name="TextBox 1277">
            <a:extLst>
              <a:ext uri="{FF2B5EF4-FFF2-40B4-BE49-F238E27FC236}">
                <a16:creationId xmlns:a16="http://schemas.microsoft.com/office/drawing/2014/main" id="{B5C8519B-553D-A461-B95E-9E68CCCAD737}"/>
              </a:ext>
            </a:extLst>
          </p:cNvPr>
          <p:cNvSpPr txBox="1"/>
          <p:nvPr/>
        </p:nvSpPr>
        <p:spPr>
          <a:xfrm rot="2618504">
            <a:off x="1062025" y="4203641"/>
            <a:ext cx="502061" cy="584775"/>
          </a:xfrm>
          <a:prstGeom prst="rect">
            <a:avLst/>
          </a:prstGeom>
          <a:noFill/>
        </p:spPr>
        <p:txBody>
          <a:bodyPr wrap="none" rtlCol="0">
            <a:spAutoFit/>
          </a:bodyPr>
          <a:lstStyle/>
          <a:p>
            <a:pPr algn="l"/>
            <a:r>
              <a:rPr lang="en-CH" sz="3200" b="1" dirty="0">
                <a:latin typeface="Cambria" panose="02040503050406030204" pitchFamily="18" charset="0"/>
                <a:ea typeface="Cambria" panose="02040503050406030204" pitchFamily="18" charset="0"/>
              </a:rPr>
              <a:t>…</a:t>
            </a:r>
          </a:p>
        </p:txBody>
      </p:sp>
      <p:sp>
        <p:nvSpPr>
          <p:cNvPr id="1279" name="TextBox 1278">
            <a:extLst>
              <a:ext uri="{FF2B5EF4-FFF2-40B4-BE49-F238E27FC236}">
                <a16:creationId xmlns:a16="http://schemas.microsoft.com/office/drawing/2014/main" id="{FAFF9916-3141-6598-B6C4-42F429A29220}"/>
              </a:ext>
            </a:extLst>
          </p:cNvPr>
          <p:cNvSpPr txBox="1"/>
          <p:nvPr/>
        </p:nvSpPr>
        <p:spPr>
          <a:xfrm rot="2618504">
            <a:off x="8231789" y="1925719"/>
            <a:ext cx="502061" cy="584775"/>
          </a:xfrm>
          <a:prstGeom prst="rect">
            <a:avLst/>
          </a:prstGeom>
          <a:noFill/>
        </p:spPr>
        <p:txBody>
          <a:bodyPr wrap="none" rtlCol="0">
            <a:spAutoFit/>
          </a:bodyPr>
          <a:lstStyle/>
          <a:p>
            <a:pPr algn="l"/>
            <a:r>
              <a:rPr lang="en-CH" sz="3200" b="1" dirty="0">
                <a:latin typeface="Cambria" panose="02040503050406030204" pitchFamily="18" charset="0"/>
                <a:ea typeface="Cambria" panose="02040503050406030204" pitchFamily="18" charset="0"/>
              </a:rPr>
              <a:t>…</a:t>
            </a:r>
          </a:p>
        </p:txBody>
      </p:sp>
      <p:sp>
        <p:nvSpPr>
          <p:cNvPr id="1291" name="Freeform 1290">
            <a:extLst>
              <a:ext uri="{FF2B5EF4-FFF2-40B4-BE49-F238E27FC236}">
                <a16:creationId xmlns:a16="http://schemas.microsoft.com/office/drawing/2014/main" id="{FF64CED9-BBF9-F550-3BCA-9A5A30742268}"/>
              </a:ext>
            </a:extLst>
          </p:cNvPr>
          <p:cNvSpPr/>
          <p:nvPr/>
        </p:nvSpPr>
        <p:spPr>
          <a:xfrm>
            <a:off x="1676400" y="1993900"/>
            <a:ext cx="2044700" cy="2755900"/>
          </a:xfrm>
          <a:custGeom>
            <a:avLst/>
            <a:gdLst>
              <a:gd name="connsiteX0" fmla="*/ 0 w 2044700"/>
              <a:gd name="connsiteY0" fmla="*/ 0 h 2755900"/>
              <a:gd name="connsiteX1" fmla="*/ 482600 w 2044700"/>
              <a:gd name="connsiteY1" fmla="*/ 469900 h 2755900"/>
              <a:gd name="connsiteX2" fmla="*/ 482600 w 2044700"/>
              <a:gd name="connsiteY2" fmla="*/ 2743200 h 2755900"/>
              <a:gd name="connsiteX3" fmla="*/ 2044700 w 2044700"/>
              <a:gd name="connsiteY3" fmla="*/ 2755900 h 2755900"/>
              <a:gd name="connsiteX4" fmla="*/ 2032000 w 2044700"/>
              <a:gd name="connsiteY4" fmla="*/ 495300 h 2755900"/>
              <a:gd name="connsiteX5" fmla="*/ 1511300 w 2044700"/>
              <a:gd name="connsiteY5" fmla="*/ 0 h 2755900"/>
              <a:gd name="connsiteX6" fmla="*/ 0 w 2044700"/>
              <a:gd name="connsiteY6" fmla="*/ 0 h 27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4700" h="2755900">
                <a:moveTo>
                  <a:pt x="0" y="0"/>
                </a:moveTo>
                <a:lnTo>
                  <a:pt x="482600" y="469900"/>
                </a:lnTo>
                <a:lnTo>
                  <a:pt x="482600" y="2743200"/>
                </a:lnTo>
                <a:lnTo>
                  <a:pt x="2044700" y="2755900"/>
                </a:lnTo>
                <a:cubicBezTo>
                  <a:pt x="2040467" y="2002367"/>
                  <a:pt x="2036233" y="1248833"/>
                  <a:pt x="2032000" y="495300"/>
                </a:cubicBezTo>
                <a:lnTo>
                  <a:pt x="1511300" y="0"/>
                </a:lnTo>
                <a:lnTo>
                  <a:pt x="0" y="0"/>
                </a:lnTo>
                <a:close/>
              </a:path>
            </a:pathLst>
          </a:custGeom>
          <a:solidFill>
            <a:srgbClr val="21306A">
              <a:alpha val="20000"/>
            </a:srgb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1293" name="Rounded Rectangle 1292">
            <a:extLst>
              <a:ext uri="{FF2B5EF4-FFF2-40B4-BE49-F238E27FC236}">
                <a16:creationId xmlns:a16="http://schemas.microsoft.com/office/drawing/2014/main" id="{35F4B6BA-2661-3018-F450-DB81B20E0D39}"/>
              </a:ext>
            </a:extLst>
          </p:cNvPr>
          <p:cNvSpPr/>
          <p:nvPr/>
        </p:nvSpPr>
        <p:spPr>
          <a:xfrm>
            <a:off x="3789187" y="4845648"/>
            <a:ext cx="1605876" cy="441624"/>
          </a:xfrm>
          <a:prstGeom prst="roundRect">
            <a:avLst>
              <a:gd name="adj" fmla="val 37268"/>
            </a:avLst>
          </a:prstGeom>
          <a:solidFill>
            <a:schemeClr val="accent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Bytes 8-15</a:t>
            </a:r>
          </a:p>
        </p:txBody>
      </p:sp>
      <p:sp>
        <p:nvSpPr>
          <p:cNvPr id="1294" name="Freeform 1293">
            <a:extLst>
              <a:ext uri="{FF2B5EF4-FFF2-40B4-BE49-F238E27FC236}">
                <a16:creationId xmlns:a16="http://schemas.microsoft.com/office/drawing/2014/main" id="{0388757E-04EB-FA6C-D6D4-4D2A55868D68}"/>
              </a:ext>
            </a:extLst>
          </p:cNvPr>
          <p:cNvSpPr/>
          <p:nvPr/>
        </p:nvSpPr>
        <p:spPr>
          <a:xfrm>
            <a:off x="3239675" y="1993900"/>
            <a:ext cx="2044700" cy="2755900"/>
          </a:xfrm>
          <a:custGeom>
            <a:avLst/>
            <a:gdLst>
              <a:gd name="connsiteX0" fmla="*/ 0 w 2044700"/>
              <a:gd name="connsiteY0" fmla="*/ 0 h 2755900"/>
              <a:gd name="connsiteX1" fmla="*/ 482600 w 2044700"/>
              <a:gd name="connsiteY1" fmla="*/ 469900 h 2755900"/>
              <a:gd name="connsiteX2" fmla="*/ 482600 w 2044700"/>
              <a:gd name="connsiteY2" fmla="*/ 2743200 h 2755900"/>
              <a:gd name="connsiteX3" fmla="*/ 2044700 w 2044700"/>
              <a:gd name="connsiteY3" fmla="*/ 2755900 h 2755900"/>
              <a:gd name="connsiteX4" fmla="*/ 2032000 w 2044700"/>
              <a:gd name="connsiteY4" fmla="*/ 495300 h 2755900"/>
              <a:gd name="connsiteX5" fmla="*/ 1511300 w 2044700"/>
              <a:gd name="connsiteY5" fmla="*/ 0 h 2755900"/>
              <a:gd name="connsiteX6" fmla="*/ 0 w 2044700"/>
              <a:gd name="connsiteY6" fmla="*/ 0 h 27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4700" h="2755900">
                <a:moveTo>
                  <a:pt x="0" y="0"/>
                </a:moveTo>
                <a:lnTo>
                  <a:pt x="482600" y="469900"/>
                </a:lnTo>
                <a:lnTo>
                  <a:pt x="482600" y="2743200"/>
                </a:lnTo>
                <a:lnTo>
                  <a:pt x="2044700" y="2755900"/>
                </a:lnTo>
                <a:cubicBezTo>
                  <a:pt x="2040467" y="2002367"/>
                  <a:pt x="2036233" y="1248833"/>
                  <a:pt x="2032000" y="495300"/>
                </a:cubicBezTo>
                <a:lnTo>
                  <a:pt x="1511300" y="0"/>
                </a:lnTo>
                <a:lnTo>
                  <a:pt x="0" y="0"/>
                </a:lnTo>
                <a:close/>
              </a:path>
            </a:pathLst>
          </a:custGeom>
          <a:solidFill>
            <a:schemeClr val="accent1">
              <a:lumMod val="75000"/>
              <a:alpha val="2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1295" name="Freeform 1294">
            <a:extLst>
              <a:ext uri="{FF2B5EF4-FFF2-40B4-BE49-F238E27FC236}">
                <a16:creationId xmlns:a16="http://schemas.microsoft.com/office/drawing/2014/main" id="{6A562146-BD00-4627-03B4-99F2B8837618}"/>
              </a:ext>
            </a:extLst>
          </p:cNvPr>
          <p:cNvSpPr/>
          <p:nvPr/>
        </p:nvSpPr>
        <p:spPr>
          <a:xfrm>
            <a:off x="6352553" y="1993900"/>
            <a:ext cx="2044700" cy="2755900"/>
          </a:xfrm>
          <a:custGeom>
            <a:avLst/>
            <a:gdLst>
              <a:gd name="connsiteX0" fmla="*/ 0 w 2044700"/>
              <a:gd name="connsiteY0" fmla="*/ 0 h 2755900"/>
              <a:gd name="connsiteX1" fmla="*/ 482600 w 2044700"/>
              <a:gd name="connsiteY1" fmla="*/ 469900 h 2755900"/>
              <a:gd name="connsiteX2" fmla="*/ 482600 w 2044700"/>
              <a:gd name="connsiteY2" fmla="*/ 2743200 h 2755900"/>
              <a:gd name="connsiteX3" fmla="*/ 2044700 w 2044700"/>
              <a:gd name="connsiteY3" fmla="*/ 2755900 h 2755900"/>
              <a:gd name="connsiteX4" fmla="*/ 2032000 w 2044700"/>
              <a:gd name="connsiteY4" fmla="*/ 495300 h 2755900"/>
              <a:gd name="connsiteX5" fmla="*/ 1511300 w 2044700"/>
              <a:gd name="connsiteY5" fmla="*/ 0 h 2755900"/>
              <a:gd name="connsiteX6" fmla="*/ 0 w 2044700"/>
              <a:gd name="connsiteY6" fmla="*/ 0 h 27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4700" h="2755900">
                <a:moveTo>
                  <a:pt x="0" y="0"/>
                </a:moveTo>
                <a:lnTo>
                  <a:pt x="482600" y="469900"/>
                </a:lnTo>
                <a:lnTo>
                  <a:pt x="482600" y="2743200"/>
                </a:lnTo>
                <a:lnTo>
                  <a:pt x="2044700" y="2755900"/>
                </a:lnTo>
                <a:cubicBezTo>
                  <a:pt x="2040467" y="2002367"/>
                  <a:pt x="2036233" y="1248833"/>
                  <a:pt x="2032000" y="495300"/>
                </a:cubicBezTo>
                <a:lnTo>
                  <a:pt x="1511300" y="0"/>
                </a:lnTo>
                <a:lnTo>
                  <a:pt x="0" y="0"/>
                </a:lnTo>
                <a:close/>
              </a:path>
            </a:pathLst>
          </a:custGeom>
          <a:solidFill>
            <a:schemeClr val="accent1">
              <a:lumMod val="60000"/>
              <a:lumOff val="40000"/>
              <a:alpha val="2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1296" name="Rounded Rectangle 1295">
            <a:extLst>
              <a:ext uri="{FF2B5EF4-FFF2-40B4-BE49-F238E27FC236}">
                <a16:creationId xmlns:a16="http://schemas.microsoft.com/office/drawing/2014/main" id="{3473F9EB-0E89-88D2-B556-8D544E6CB36B}"/>
              </a:ext>
            </a:extLst>
          </p:cNvPr>
          <p:cNvSpPr/>
          <p:nvPr/>
        </p:nvSpPr>
        <p:spPr>
          <a:xfrm>
            <a:off x="6737553" y="4845648"/>
            <a:ext cx="1779082" cy="441624"/>
          </a:xfrm>
          <a:prstGeom prst="roundRect">
            <a:avLst>
              <a:gd name="adj" fmla="val 37268"/>
            </a:avLst>
          </a:prstGeom>
          <a:solidFill>
            <a:schemeClr val="accent1">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Bytes 24-31</a:t>
            </a:r>
          </a:p>
        </p:txBody>
      </p:sp>
    </p:spTree>
    <p:extLst>
      <p:ext uri="{BB962C8B-B14F-4D97-AF65-F5344CB8AC3E}">
        <p14:creationId xmlns:p14="http://schemas.microsoft.com/office/powerpoint/2010/main" val="336403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7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7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9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9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9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9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9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 grpId="0" animBg="1"/>
      <p:bldP spid="360" grpId="0"/>
      <p:bldP spid="1277" grpId="0"/>
      <p:bldP spid="1278" grpId="0"/>
      <p:bldP spid="1279" grpId="0"/>
      <p:bldP spid="1291" grpId="0" animBg="1"/>
      <p:bldP spid="1293" grpId="0" animBg="1"/>
      <p:bldP spid="1294" grpId="0" animBg="1"/>
      <p:bldP spid="1295" grpId="0" animBg="1"/>
      <p:bldP spid="129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BB948-2D95-FA60-8B9A-A2FCF7F89829}"/>
              </a:ext>
            </a:extLst>
          </p:cNvPr>
          <p:cNvSpPr>
            <a:spLocks noGrp="1"/>
          </p:cNvSpPr>
          <p:nvPr>
            <p:ph type="title"/>
          </p:nvPr>
        </p:nvSpPr>
        <p:spPr>
          <a:xfrm>
            <a:off x="75991" y="67294"/>
            <a:ext cx="8987621" cy="761258"/>
          </a:xfrm>
        </p:spPr>
        <p:txBody>
          <a:bodyPr/>
          <a:lstStyle/>
          <a:p>
            <a:pPr>
              <a:lnSpc>
                <a:spcPct val="80000"/>
              </a:lnSpc>
            </a:pPr>
            <a:r>
              <a:rPr lang="en-CH" sz="3000" dirty="0"/>
              <a:t>Fine-Grained DRAM Can Greatly Improve System Energy Efficiency</a:t>
            </a:r>
          </a:p>
        </p:txBody>
      </p:sp>
      <p:sp>
        <p:nvSpPr>
          <p:cNvPr id="8" name="Content Placeholder 7">
            <a:extLst>
              <a:ext uri="{FF2B5EF4-FFF2-40B4-BE49-F238E27FC236}">
                <a16:creationId xmlns:a16="http://schemas.microsoft.com/office/drawing/2014/main" id="{A70F9089-9999-363D-2E7D-799725F76615}"/>
              </a:ext>
            </a:extLst>
          </p:cNvPr>
          <p:cNvSpPr>
            <a:spLocks noGrp="1"/>
          </p:cNvSpPr>
          <p:nvPr>
            <p:ph idx="1"/>
          </p:nvPr>
        </p:nvSpPr>
        <p:spPr/>
        <p:txBody>
          <a:bodyPr/>
          <a:lstStyle/>
          <a:p>
            <a:pPr marL="0" indent="0">
              <a:buNone/>
            </a:pPr>
            <a:r>
              <a:rPr lang="en-CH" sz="2000" dirty="0">
                <a:solidFill>
                  <a:schemeClr val="accent5">
                    <a:lumMod val="75000"/>
                  </a:schemeClr>
                </a:solidFill>
              </a:rPr>
              <a:t>Fine-DRAM-Access: </a:t>
            </a:r>
            <a:r>
              <a:rPr lang="en-CH" sz="2000" dirty="0"/>
              <a:t>Enable word-sized (8-byte) data transfers</a:t>
            </a:r>
          </a:p>
          <a:p>
            <a:pPr marL="0" indent="0">
              <a:buNone/>
            </a:pPr>
            <a:r>
              <a:rPr lang="en-CH" sz="2000" dirty="0">
                <a:solidFill>
                  <a:schemeClr val="accent6">
                    <a:lumMod val="75000"/>
                  </a:schemeClr>
                </a:solidFill>
              </a:rPr>
              <a:t>Fine-DRAM-Activation: </a:t>
            </a:r>
            <a:r>
              <a:rPr lang="en-CH" sz="2000" dirty="0"/>
              <a:t>Enable per-mat DRAM row activation</a:t>
            </a:r>
          </a:p>
        </p:txBody>
      </p:sp>
      <p:pic>
        <p:nvPicPr>
          <p:cNvPr id="4" name="Picture 3">
            <a:extLst>
              <a:ext uri="{FF2B5EF4-FFF2-40B4-BE49-F238E27FC236}">
                <a16:creationId xmlns:a16="http://schemas.microsoft.com/office/drawing/2014/main" id="{1C2A4214-CF64-15F5-F743-A48BC75F9907}"/>
              </a:ext>
            </a:extLst>
          </p:cNvPr>
          <p:cNvPicPr>
            <a:picLocks noChangeAspect="1"/>
          </p:cNvPicPr>
          <p:nvPr/>
        </p:nvPicPr>
        <p:blipFill>
          <a:blip r:embed="rId3"/>
          <a:stretch>
            <a:fillRect/>
          </a:stretch>
        </p:blipFill>
        <p:spPr>
          <a:xfrm>
            <a:off x="177800" y="2371556"/>
            <a:ext cx="8885812" cy="1950781"/>
          </a:xfrm>
          <a:prstGeom prst="rect">
            <a:avLst/>
          </a:prstGeom>
        </p:spPr>
      </p:pic>
      <p:sp>
        <p:nvSpPr>
          <p:cNvPr id="5" name="Rectangle 4">
            <a:extLst>
              <a:ext uri="{FF2B5EF4-FFF2-40B4-BE49-F238E27FC236}">
                <a16:creationId xmlns:a16="http://schemas.microsoft.com/office/drawing/2014/main" id="{8ABF0305-525B-6BC7-3729-2900FDF4F10C}"/>
              </a:ext>
            </a:extLst>
          </p:cNvPr>
          <p:cNvSpPr/>
          <p:nvPr/>
        </p:nvSpPr>
        <p:spPr>
          <a:xfrm>
            <a:off x="1257300" y="2678628"/>
            <a:ext cx="2413000" cy="1643709"/>
          </a:xfrm>
          <a:prstGeom prst="rect">
            <a:avLst/>
          </a:prstGeom>
          <a:solidFill>
            <a:srgbClr val="FFFFFF">
              <a:alpha val="9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a:extLst>
              <a:ext uri="{FF2B5EF4-FFF2-40B4-BE49-F238E27FC236}">
                <a16:creationId xmlns:a16="http://schemas.microsoft.com/office/drawing/2014/main" id="{B5DE1C66-DBB1-C17D-8FE9-E98CDCAB4716}"/>
              </a:ext>
            </a:extLst>
          </p:cNvPr>
          <p:cNvSpPr/>
          <p:nvPr/>
        </p:nvSpPr>
        <p:spPr>
          <a:xfrm>
            <a:off x="5676900" y="2678628"/>
            <a:ext cx="2413000" cy="1643709"/>
          </a:xfrm>
          <a:prstGeom prst="rect">
            <a:avLst/>
          </a:prstGeom>
          <a:solidFill>
            <a:srgbClr val="FFFFFF">
              <a:alpha val="9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7" name="Content Placeholder 2">
            <a:extLst>
              <a:ext uri="{FF2B5EF4-FFF2-40B4-BE49-F238E27FC236}">
                <a16:creationId xmlns:a16="http://schemas.microsoft.com/office/drawing/2014/main" id="{88FD2FDE-C40D-7BD3-9B7C-1E84B83469BA}"/>
              </a:ext>
            </a:extLst>
          </p:cNvPr>
          <p:cNvSpPr txBox="1">
            <a:spLocks/>
          </p:cNvSpPr>
          <p:nvPr/>
        </p:nvSpPr>
        <p:spPr>
          <a:xfrm>
            <a:off x="-2199" y="4949273"/>
            <a:ext cx="9144000" cy="1023296"/>
          </a:xfrm>
          <a:prstGeom prst="rect">
            <a:avLst/>
          </a:prstGeom>
          <a:solidFill>
            <a:srgbClr val="CDF2FF"/>
          </a:solidFill>
          <a:ln w="28575">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300" dirty="0">
                <a:latin typeface="Verdana" panose="020B0604030504040204" pitchFamily="34" charset="0"/>
                <a:ea typeface="Verdana" panose="020B0604030504040204" pitchFamily="34" charset="0"/>
                <a:cs typeface="Verdana" panose="020B0604030504040204" pitchFamily="34" charset="0"/>
              </a:rPr>
              <a:t>Fine-Grained DRAM can improve </a:t>
            </a:r>
            <a:r>
              <a:rPr lang="en-US" sz="2300" dirty="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rPr>
              <a:t>READ/WRITE </a:t>
            </a:r>
            <a:r>
              <a:rPr lang="en-US" sz="2300" dirty="0">
                <a:latin typeface="Verdana" panose="020B0604030504040204" pitchFamily="34" charset="0"/>
                <a:ea typeface="Verdana" panose="020B0604030504040204" pitchFamily="34" charset="0"/>
                <a:cs typeface="Verdana" panose="020B0604030504040204" pitchFamily="34" charset="0"/>
              </a:rPr>
              <a:t>(</a:t>
            </a:r>
            <a:r>
              <a:rPr lang="en-US" sz="2300"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ACTIVATE</a:t>
            </a:r>
            <a:r>
              <a:rPr lang="en-US" sz="2300" dirty="0">
                <a:latin typeface="Verdana" panose="020B0604030504040204" pitchFamily="34" charset="0"/>
                <a:ea typeface="Verdana" panose="020B0604030504040204" pitchFamily="34" charset="0"/>
                <a:cs typeface="Verdana" panose="020B0604030504040204" pitchFamily="34" charset="0"/>
              </a:rPr>
              <a:t>) </a:t>
            </a:r>
            <a:br>
              <a:rPr lang="en-US" sz="2300" dirty="0">
                <a:latin typeface="Verdana" panose="020B0604030504040204" pitchFamily="34" charset="0"/>
                <a:ea typeface="Verdana" panose="020B0604030504040204" pitchFamily="34" charset="0"/>
                <a:cs typeface="Verdana" panose="020B0604030504040204" pitchFamily="34" charset="0"/>
              </a:rPr>
            </a:br>
            <a:r>
              <a:rPr lang="en-US" sz="2300" dirty="0">
                <a:latin typeface="Verdana" panose="020B0604030504040204" pitchFamily="34" charset="0"/>
                <a:ea typeface="Verdana" panose="020B0604030504040204" pitchFamily="34" charset="0"/>
                <a:cs typeface="Verdana" panose="020B0604030504040204" pitchFamily="34" charset="0"/>
              </a:rPr>
              <a:t>energy by </a:t>
            </a:r>
            <a:r>
              <a:rPr lang="en-US" sz="2300" dirty="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rPr>
              <a:t>27% </a:t>
            </a:r>
            <a:r>
              <a:rPr lang="en-US" sz="2300" dirty="0">
                <a:latin typeface="Verdana" panose="020B0604030504040204" pitchFamily="34" charset="0"/>
                <a:ea typeface="Verdana" panose="020B0604030504040204" pitchFamily="34" charset="0"/>
                <a:cs typeface="Verdana" panose="020B0604030504040204" pitchFamily="34" charset="0"/>
              </a:rPr>
              <a:t>(</a:t>
            </a:r>
            <a:r>
              <a:rPr lang="en-US" sz="2300"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4%</a:t>
            </a:r>
            <a:r>
              <a:rPr lang="en-US" sz="2300" dirty="0">
                <a:latin typeface="Verdana" panose="020B0604030504040204" pitchFamily="34" charset="0"/>
                <a:ea typeface="Verdana" panose="020B0604030504040204" pitchFamily="34" charset="0"/>
                <a:cs typeface="Verdana" panose="020B0604030504040204" pitchFamily="34" charset="0"/>
              </a:rPr>
              <a:t>)</a:t>
            </a:r>
          </a:p>
        </p:txBody>
      </p:sp>
      <p:sp>
        <p:nvSpPr>
          <p:cNvPr id="3" name="Rectangle 2">
            <a:extLst>
              <a:ext uri="{FF2B5EF4-FFF2-40B4-BE49-F238E27FC236}">
                <a16:creationId xmlns:a16="http://schemas.microsoft.com/office/drawing/2014/main" id="{B7AC4E3B-E375-2A6B-E789-8DB8321E66A3}"/>
              </a:ext>
            </a:extLst>
          </p:cNvPr>
          <p:cNvSpPr/>
          <p:nvPr/>
        </p:nvSpPr>
        <p:spPr>
          <a:xfrm>
            <a:off x="4680488" y="2332499"/>
            <a:ext cx="4383124" cy="2028895"/>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0227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1AA23-B682-5D99-68B6-2B460EF4FE10}"/>
              </a:ext>
            </a:extLst>
          </p:cNvPr>
          <p:cNvSpPr>
            <a:spLocks noGrp="1"/>
          </p:cNvSpPr>
          <p:nvPr>
            <p:ph type="title"/>
          </p:nvPr>
        </p:nvSpPr>
        <p:spPr/>
        <p:txBody>
          <a:bodyPr/>
          <a:lstStyle/>
          <a:p>
            <a:r>
              <a:rPr lang="en-CH" sz="2800" dirty="0"/>
              <a:t>Challenges of Enabling Fine-Grained DRAM</a:t>
            </a:r>
          </a:p>
        </p:txBody>
      </p:sp>
      <p:pic>
        <p:nvPicPr>
          <p:cNvPr id="4" name="Picture 3">
            <a:extLst>
              <a:ext uri="{FF2B5EF4-FFF2-40B4-BE49-F238E27FC236}">
                <a16:creationId xmlns:a16="http://schemas.microsoft.com/office/drawing/2014/main" id="{02013D85-29EF-1262-A94B-7BCB9A4A3990}"/>
              </a:ext>
            </a:extLst>
          </p:cNvPr>
          <p:cNvPicPr>
            <a:picLocks noChangeAspect="1"/>
          </p:cNvPicPr>
          <p:nvPr/>
        </p:nvPicPr>
        <p:blipFill rotWithShape="1">
          <a:blip r:embed="rId3"/>
          <a:srcRect b="18695"/>
          <a:stretch/>
        </p:blipFill>
        <p:spPr>
          <a:xfrm>
            <a:off x="623806" y="1014861"/>
            <a:ext cx="7772400" cy="2266433"/>
          </a:xfrm>
          <a:prstGeom prst="rect">
            <a:avLst/>
          </a:prstGeom>
        </p:spPr>
      </p:pic>
      <p:sp>
        <p:nvSpPr>
          <p:cNvPr id="5" name="Rounded Rectangle 4">
            <a:extLst>
              <a:ext uri="{FF2B5EF4-FFF2-40B4-BE49-F238E27FC236}">
                <a16:creationId xmlns:a16="http://schemas.microsoft.com/office/drawing/2014/main" id="{D06DBA97-2092-6E92-DC83-CCE8FC317EF0}"/>
              </a:ext>
            </a:extLst>
          </p:cNvPr>
          <p:cNvSpPr/>
          <p:nvPr/>
        </p:nvSpPr>
        <p:spPr>
          <a:xfrm>
            <a:off x="1236406" y="3923484"/>
            <a:ext cx="7693590" cy="648000"/>
          </a:xfrm>
          <a:prstGeom prst="roundRect">
            <a:avLst/>
          </a:prstGeom>
          <a:solidFill>
            <a:schemeClr val="accent6">
              <a:lumMod val="20000"/>
              <a:lumOff val="80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accent6">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Maintaining high DRAM data transfer throughput</a:t>
            </a:r>
          </a:p>
        </p:txBody>
      </p:sp>
      <p:sp>
        <p:nvSpPr>
          <p:cNvPr id="6" name="Oval 5">
            <a:extLst>
              <a:ext uri="{FF2B5EF4-FFF2-40B4-BE49-F238E27FC236}">
                <a16:creationId xmlns:a16="http://schemas.microsoft.com/office/drawing/2014/main" id="{315F6EDA-0D17-6B91-1B1D-F80F2DFD5D41}"/>
              </a:ext>
            </a:extLst>
          </p:cNvPr>
          <p:cNvSpPr/>
          <p:nvPr/>
        </p:nvSpPr>
        <p:spPr>
          <a:xfrm>
            <a:off x="255721" y="3923484"/>
            <a:ext cx="648000" cy="648000"/>
          </a:xfrm>
          <a:prstGeom prst="ellipse">
            <a:avLst/>
          </a:prstGeom>
          <a:solidFill>
            <a:schemeClr val="accent6">
              <a:lumMod val="20000"/>
              <a:lumOff val="8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36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1</a:t>
            </a:r>
          </a:p>
        </p:txBody>
      </p:sp>
      <p:sp>
        <p:nvSpPr>
          <p:cNvPr id="7" name="Rounded Rectangle 6">
            <a:extLst>
              <a:ext uri="{FF2B5EF4-FFF2-40B4-BE49-F238E27FC236}">
                <a16:creationId xmlns:a16="http://schemas.microsoft.com/office/drawing/2014/main" id="{8F70409B-8FD9-1D02-88B4-1A51AEC695F1}"/>
              </a:ext>
            </a:extLst>
          </p:cNvPr>
          <p:cNvSpPr/>
          <p:nvPr/>
        </p:nvSpPr>
        <p:spPr>
          <a:xfrm>
            <a:off x="1236406" y="4757550"/>
            <a:ext cx="7693590" cy="648000"/>
          </a:xfrm>
          <a:prstGeom prst="roundRect">
            <a:avLst/>
          </a:prstGeom>
          <a:solidFill>
            <a:schemeClr val="accent5">
              <a:lumMod val="20000"/>
              <a:lumOff val="80000"/>
            </a:schemeClr>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accent5">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Incurring low DRAM area overhead</a:t>
            </a:r>
          </a:p>
        </p:txBody>
      </p:sp>
      <p:sp>
        <p:nvSpPr>
          <p:cNvPr id="8" name="Oval 7">
            <a:extLst>
              <a:ext uri="{FF2B5EF4-FFF2-40B4-BE49-F238E27FC236}">
                <a16:creationId xmlns:a16="http://schemas.microsoft.com/office/drawing/2014/main" id="{FC9325CA-71A3-19EE-59A8-446259541322}"/>
              </a:ext>
            </a:extLst>
          </p:cNvPr>
          <p:cNvSpPr/>
          <p:nvPr/>
        </p:nvSpPr>
        <p:spPr>
          <a:xfrm>
            <a:off x="255721" y="4757550"/>
            <a:ext cx="648000" cy="648000"/>
          </a:xfrm>
          <a:prstGeom prst="ellipse">
            <a:avLst/>
          </a:prstGeom>
          <a:solidFill>
            <a:schemeClr val="accent5">
              <a:lumMod val="20000"/>
              <a:lumOff val="8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3600"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2</a:t>
            </a:r>
          </a:p>
        </p:txBody>
      </p:sp>
      <p:sp>
        <p:nvSpPr>
          <p:cNvPr id="9" name="Rounded Rectangle 8">
            <a:extLst>
              <a:ext uri="{FF2B5EF4-FFF2-40B4-BE49-F238E27FC236}">
                <a16:creationId xmlns:a16="http://schemas.microsoft.com/office/drawing/2014/main" id="{E02AB58F-8EFA-75EA-EC0A-BC5A5EAE585E}"/>
              </a:ext>
            </a:extLst>
          </p:cNvPr>
          <p:cNvSpPr/>
          <p:nvPr/>
        </p:nvSpPr>
        <p:spPr>
          <a:xfrm>
            <a:off x="1236406" y="5575015"/>
            <a:ext cx="7693590" cy="648000"/>
          </a:xfrm>
          <a:prstGeom prst="roundRect">
            <a:avLst/>
          </a:prstGeom>
          <a:solidFill>
            <a:schemeClr val="accent1">
              <a:lumMod val="20000"/>
              <a:lumOff val="80000"/>
            </a:schemeClr>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accent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Fully exploiting fine-grained DRAM</a:t>
            </a:r>
          </a:p>
        </p:txBody>
      </p:sp>
      <p:sp>
        <p:nvSpPr>
          <p:cNvPr id="10" name="Oval 9">
            <a:extLst>
              <a:ext uri="{FF2B5EF4-FFF2-40B4-BE49-F238E27FC236}">
                <a16:creationId xmlns:a16="http://schemas.microsoft.com/office/drawing/2014/main" id="{73DD9309-4C9B-535C-60F3-7948C3A2D295}"/>
              </a:ext>
            </a:extLst>
          </p:cNvPr>
          <p:cNvSpPr/>
          <p:nvPr/>
        </p:nvSpPr>
        <p:spPr>
          <a:xfrm>
            <a:off x="255721" y="5575015"/>
            <a:ext cx="648000" cy="648000"/>
          </a:xfrm>
          <a:prstGeom prst="ellipse">
            <a:avLst/>
          </a:prstGeom>
          <a:solidFill>
            <a:schemeClr val="accent1">
              <a:lumMod val="20000"/>
              <a:lumOff val="8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36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3</a:t>
            </a:r>
          </a:p>
        </p:txBody>
      </p:sp>
      <p:sp>
        <p:nvSpPr>
          <p:cNvPr id="11" name="TextBox 10">
            <a:extLst>
              <a:ext uri="{FF2B5EF4-FFF2-40B4-BE49-F238E27FC236}">
                <a16:creationId xmlns:a16="http://schemas.microsoft.com/office/drawing/2014/main" id="{E77DC71B-F15C-3A20-013A-BD9ACF2453BB}"/>
              </a:ext>
            </a:extLst>
          </p:cNvPr>
          <p:cNvSpPr txBox="1"/>
          <p:nvPr/>
        </p:nvSpPr>
        <p:spPr>
          <a:xfrm>
            <a:off x="623806" y="1462994"/>
            <a:ext cx="1449051" cy="369332"/>
          </a:xfrm>
          <a:prstGeom prst="rect">
            <a:avLst/>
          </a:prstGeom>
          <a:noFill/>
        </p:spPr>
        <p:txBody>
          <a:bodyPr wrap="none" rtlCol="0">
            <a:spAutoFit/>
          </a:bodyPr>
          <a:lstStyle/>
          <a:p>
            <a:pPr algn="l"/>
            <a:r>
              <a:rPr lang="en-CH" b="1" dirty="0">
                <a:latin typeface="Cambria" panose="02040503050406030204" pitchFamily="18" charset="0"/>
                <a:ea typeface="Cambria" panose="02040503050406030204" pitchFamily="18" charset="0"/>
              </a:rPr>
              <a:t>Prior works</a:t>
            </a:r>
          </a:p>
        </p:txBody>
      </p:sp>
      <p:sp>
        <p:nvSpPr>
          <p:cNvPr id="14" name="Rectangle 13">
            <a:extLst>
              <a:ext uri="{FF2B5EF4-FFF2-40B4-BE49-F238E27FC236}">
                <a16:creationId xmlns:a16="http://schemas.microsoft.com/office/drawing/2014/main" id="{59672415-2ABC-B388-DEA8-869F0B2D01EA}"/>
              </a:ext>
            </a:extLst>
          </p:cNvPr>
          <p:cNvSpPr/>
          <p:nvPr/>
        </p:nvSpPr>
        <p:spPr>
          <a:xfrm>
            <a:off x="1127336" y="1951139"/>
            <a:ext cx="505655" cy="54957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15" name="Rectangle 14">
            <a:extLst>
              <a:ext uri="{FF2B5EF4-FFF2-40B4-BE49-F238E27FC236}">
                <a16:creationId xmlns:a16="http://schemas.microsoft.com/office/drawing/2014/main" id="{7B13E8F6-B5AE-FDF3-3554-CD1B736069D7}"/>
              </a:ext>
            </a:extLst>
          </p:cNvPr>
          <p:cNvSpPr/>
          <p:nvPr/>
        </p:nvSpPr>
        <p:spPr>
          <a:xfrm>
            <a:off x="1753866" y="2474516"/>
            <a:ext cx="505655" cy="369332"/>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16" name="Rectangle 15">
            <a:extLst>
              <a:ext uri="{FF2B5EF4-FFF2-40B4-BE49-F238E27FC236}">
                <a16:creationId xmlns:a16="http://schemas.microsoft.com/office/drawing/2014/main" id="{B2C44F9C-E8D3-469D-E935-414217189C8E}"/>
              </a:ext>
            </a:extLst>
          </p:cNvPr>
          <p:cNvSpPr/>
          <p:nvPr/>
        </p:nvSpPr>
        <p:spPr>
          <a:xfrm>
            <a:off x="1506006" y="2780504"/>
            <a:ext cx="505655" cy="260369"/>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17" name="Rectangle 16">
            <a:extLst>
              <a:ext uri="{FF2B5EF4-FFF2-40B4-BE49-F238E27FC236}">
                <a16:creationId xmlns:a16="http://schemas.microsoft.com/office/drawing/2014/main" id="{5729722E-C4FA-E02A-A9F4-107F0CE2252F}"/>
              </a:ext>
            </a:extLst>
          </p:cNvPr>
          <p:cNvSpPr/>
          <p:nvPr/>
        </p:nvSpPr>
        <p:spPr>
          <a:xfrm>
            <a:off x="1174834" y="3010951"/>
            <a:ext cx="505655" cy="260369"/>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18" name="Rectangle 17">
            <a:extLst>
              <a:ext uri="{FF2B5EF4-FFF2-40B4-BE49-F238E27FC236}">
                <a16:creationId xmlns:a16="http://schemas.microsoft.com/office/drawing/2014/main" id="{50CE6ACF-865A-961B-9153-865E1C4273C9}"/>
              </a:ext>
            </a:extLst>
          </p:cNvPr>
          <p:cNvSpPr/>
          <p:nvPr/>
        </p:nvSpPr>
        <p:spPr>
          <a:xfrm>
            <a:off x="2450969" y="1150070"/>
            <a:ext cx="1414021" cy="2131224"/>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19" name="Rectangle 18">
            <a:extLst>
              <a:ext uri="{FF2B5EF4-FFF2-40B4-BE49-F238E27FC236}">
                <a16:creationId xmlns:a16="http://schemas.microsoft.com/office/drawing/2014/main" id="{9847AF1A-9AC6-9C94-9C9A-7E6D52EBE0DB}"/>
              </a:ext>
            </a:extLst>
          </p:cNvPr>
          <p:cNvSpPr/>
          <p:nvPr/>
        </p:nvSpPr>
        <p:spPr>
          <a:xfrm>
            <a:off x="3937886" y="1160312"/>
            <a:ext cx="1671063" cy="2131224"/>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20" name="Rectangle 19">
            <a:extLst>
              <a:ext uri="{FF2B5EF4-FFF2-40B4-BE49-F238E27FC236}">
                <a16:creationId xmlns:a16="http://schemas.microsoft.com/office/drawing/2014/main" id="{D0940474-121E-3041-A7E4-2B842B40FA58}"/>
              </a:ext>
            </a:extLst>
          </p:cNvPr>
          <p:cNvSpPr/>
          <p:nvPr/>
        </p:nvSpPr>
        <p:spPr>
          <a:xfrm>
            <a:off x="5681845" y="1150070"/>
            <a:ext cx="2714361" cy="2131224"/>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21" name="Rectangle 20">
            <a:extLst>
              <a:ext uri="{FF2B5EF4-FFF2-40B4-BE49-F238E27FC236}">
                <a16:creationId xmlns:a16="http://schemas.microsoft.com/office/drawing/2014/main" id="{7ECD6E86-DA1B-0132-6E87-AC6E4C6CCED2}"/>
              </a:ext>
            </a:extLst>
          </p:cNvPr>
          <p:cNvSpPr/>
          <p:nvPr/>
        </p:nvSpPr>
        <p:spPr>
          <a:xfrm>
            <a:off x="2515192" y="2481855"/>
            <a:ext cx="1285576" cy="744418"/>
          </a:xfrm>
          <a:prstGeom prst="rect">
            <a:avLst/>
          </a:prstGeom>
          <a:solidFill>
            <a:srgbClr val="FFFFFF">
              <a:alpha val="89804"/>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22" name="Rectangle 21">
            <a:extLst>
              <a:ext uri="{FF2B5EF4-FFF2-40B4-BE49-F238E27FC236}">
                <a16:creationId xmlns:a16="http://schemas.microsoft.com/office/drawing/2014/main" id="{419AC25E-049B-2404-6647-97C0017049FA}"/>
              </a:ext>
            </a:extLst>
          </p:cNvPr>
          <p:cNvSpPr/>
          <p:nvPr/>
        </p:nvSpPr>
        <p:spPr>
          <a:xfrm>
            <a:off x="4232345" y="1917544"/>
            <a:ext cx="1285576" cy="556972"/>
          </a:xfrm>
          <a:prstGeom prst="rect">
            <a:avLst/>
          </a:prstGeom>
          <a:solidFill>
            <a:srgbClr val="FFFFFF">
              <a:alpha val="89804"/>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23" name="Rectangle 22">
            <a:extLst>
              <a:ext uri="{FF2B5EF4-FFF2-40B4-BE49-F238E27FC236}">
                <a16:creationId xmlns:a16="http://schemas.microsoft.com/office/drawing/2014/main" id="{568C7D33-0962-AF55-FE81-1F62A29814F1}"/>
              </a:ext>
            </a:extLst>
          </p:cNvPr>
          <p:cNvSpPr/>
          <p:nvPr/>
        </p:nvSpPr>
        <p:spPr>
          <a:xfrm>
            <a:off x="4232345" y="3010950"/>
            <a:ext cx="1285576" cy="260369"/>
          </a:xfrm>
          <a:prstGeom prst="rect">
            <a:avLst/>
          </a:prstGeom>
          <a:solidFill>
            <a:srgbClr val="FFFFFF">
              <a:alpha val="89804"/>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24" name="Rectangle 23">
            <a:extLst>
              <a:ext uri="{FF2B5EF4-FFF2-40B4-BE49-F238E27FC236}">
                <a16:creationId xmlns:a16="http://schemas.microsoft.com/office/drawing/2014/main" id="{ABCE3290-2915-B279-0E1B-C777C75D254D}"/>
              </a:ext>
            </a:extLst>
          </p:cNvPr>
          <p:cNvSpPr/>
          <p:nvPr/>
        </p:nvSpPr>
        <p:spPr>
          <a:xfrm>
            <a:off x="5893494" y="1938041"/>
            <a:ext cx="1285576" cy="1288232"/>
          </a:xfrm>
          <a:prstGeom prst="rect">
            <a:avLst/>
          </a:prstGeom>
          <a:solidFill>
            <a:srgbClr val="FFFFFF">
              <a:alpha val="89804"/>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25" name="Rectangle 24">
            <a:extLst>
              <a:ext uri="{FF2B5EF4-FFF2-40B4-BE49-F238E27FC236}">
                <a16:creationId xmlns:a16="http://schemas.microsoft.com/office/drawing/2014/main" id="{484C5B76-3C0A-1873-40EF-9DE7C4A0E631}"/>
              </a:ext>
            </a:extLst>
          </p:cNvPr>
          <p:cNvSpPr/>
          <p:nvPr/>
        </p:nvSpPr>
        <p:spPr>
          <a:xfrm>
            <a:off x="5651642" y="1108129"/>
            <a:ext cx="2865440" cy="2634712"/>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26" name="Rectangle 25">
            <a:extLst>
              <a:ext uri="{FF2B5EF4-FFF2-40B4-BE49-F238E27FC236}">
                <a16:creationId xmlns:a16="http://schemas.microsoft.com/office/drawing/2014/main" id="{3F62312D-8188-A4CC-BFF6-D31C2DACDEF7}"/>
              </a:ext>
            </a:extLst>
          </p:cNvPr>
          <p:cNvSpPr/>
          <p:nvPr/>
        </p:nvSpPr>
        <p:spPr>
          <a:xfrm>
            <a:off x="3895193" y="1108129"/>
            <a:ext cx="1786652" cy="2634712"/>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27" name="Rectangle 26">
            <a:extLst>
              <a:ext uri="{FF2B5EF4-FFF2-40B4-BE49-F238E27FC236}">
                <a16:creationId xmlns:a16="http://schemas.microsoft.com/office/drawing/2014/main" id="{371146A3-C656-56A4-8D4C-28DAFB6D30FF}"/>
              </a:ext>
            </a:extLst>
          </p:cNvPr>
          <p:cNvSpPr/>
          <p:nvPr/>
        </p:nvSpPr>
        <p:spPr>
          <a:xfrm>
            <a:off x="2259522" y="1108129"/>
            <a:ext cx="1808136" cy="2634712"/>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8369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xit"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1" animBg="1"/>
      <p:bldP spid="7" grpId="0" animBg="1"/>
      <p:bldP spid="8" grpId="1" animBg="1"/>
      <p:bldP spid="9" grpId="0" animBg="1"/>
      <p:bldP spid="10" grpId="1" animBg="1"/>
      <p:bldP spid="25"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F7A00-B73A-7787-7849-74615E91756F}"/>
              </a:ext>
            </a:extLst>
          </p:cNvPr>
          <p:cNvSpPr>
            <a:spLocks noGrp="1"/>
          </p:cNvSpPr>
          <p:nvPr>
            <p:ph type="title"/>
          </p:nvPr>
        </p:nvSpPr>
        <p:spPr/>
        <p:txBody>
          <a:bodyPr/>
          <a:lstStyle/>
          <a:p>
            <a:r>
              <a:rPr lang="en-CH" dirty="0"/>
              <a:t>Problem and Goal</a:t>
            </a:r>
          </a:p>
        </p:txBody>
      </p:sp>
      <p:sp>
        <p:nvSpPr>
          <p:cNvPr id="4" name="Content Placeholder 2">
            <a:extLst>
              <a:ext uri="{FF2B5EF4-FFF2-40B4-BE49-F238E27FC236}">
                <a16:creationId xmlns:a16="http://schemas.microsoft.com/office/drawing/2014/main" id="{5BB2F27D-35E1-B7E4-F55F-E367BACC9E2E}"/>
              </a:ext>
            </a:extLst>
          </p:cNvPr>
          <p:cNvSpPr txBox="1">
            <a:spLocks/>
          </p:cNvSpPr>
          <p:nvPr/>
        </p:nvSpPr>
        <p:spPr>
          <a:xfrm>
            <a:off x="-12700" y="4819207"/>
            <a:ext cx="9144000" cy="1454593"/>
          </a:xfrm>
          <a:prstGeom prst="rect">
            <a:avLst/>
          </a:prstGeom>
          <a:solidFill>
            <a:schemeClr val="accent3">
              <a:lumMod val="20000"/>
              <a:lumOff val="80000"/>
            </a:schemeClr>
          </a:solidFill>
          <a:ln w="28575">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ts val="600"/>
              </a:spcBef>
              <a:buNone/>
            </a:pPr>
            <a:r>
              <a:rPr lang="en-US" sz="2200" dirty="0">
                <a:solidFill>
                  <a:prstClr val="black"/>
                </a:solidFill>
                <a:latin typeface="Verdana" panose="020B0604030504040204" pitchFamily="34" charset="0"/>
                <a:ea typeface="Verdana" panose="020B0604030504040204" pitchFamily="34" charset="0"/>
                <a:cs typeface="Verdana" panose="020B0604030504040204" pitchFamily="34" charset="0"/>
              </a:rPr>
              <a:t>Develop a new, </a:t>
            </a:r>
            <a:r>
              <a:rPr lang="en-US" sz="22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low-cost, and high-throughput </a:t>
            </a:r>
            <a:r>
              <a:rPr lang="en-US" sz="2200" dirty="0">
                <a:solidFill>
                  <a:prstClr val="black"/>
                </a:solidFill>
                <a:latin typeface="Verdana" panose="020B0604030504040204" pitchFamily="34" charset="0"/>
                <a:ea typeface="Verdana" panose="020B0604030504040204" pitchFamily="34" charset="0"/>
                <a:cs typeface="Verdana" panose="020B0604030504040204" pitchFamily="34" charset="0"/>
              </a:rPr>
              <a:t>DRAM substrate that can </a:t>
            </a:r>
            <a:r>
              <a:rPr lang="en-US" sz="22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mitigate the excessive energy consumption </a:t>
            </a:r>
            <a:br>
              <a:rPr lang="en-US" sz="22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en-US" sz="2200" dirty="0">
                <a:solidFill>
                  <a:prstClr val="black"/>
                </a:solidFill>
                <a:latin typeface="Verdana" panose="020B0604030504040204" pitchFamily="34" charset="0"/>
                <a:ea typeface="Verdana" panose="020B0604030504040204" pitchFamily="34" charset="0"/>
                <a:cs typeface="Verdana" panose="020B0604030504040204" pitchFamily="34" charset="0"/>
              </a:rPr>
              <a:t>of coarse-grained DRAM</a:t>
            </a:r>
          </a:p>
        </p:txBody>
      </p:sp>
      <p:sp>
        <p:nvSpPr>
          <p:cNvPr id="5" name="Dikdörtgen 7">
            <a:extLst>
              <a:ext uri="{FF2B5EF4-FFF2-40B4-BE49-F238E27FC236}">
                <a16:creationId xmlns:a16="http://schemas.microsoft.com/office/drawing/2014/main" id="{E28F2CCB-7DF8-6895-671B-0FB022F27E38}"/>
              </a:ext>
            </a:extLst>
          </p:cNvPr>
          <p:cNvSpPr/>
          <p:nvPr/>
        </p:nvSpPr>
        <p:spPr bwMode="auto">
          <a:xfrm>
            <a:off x="0" y="3435793"/>
            <a:ext cx="9144000" cy="786160"/>
          </a:xfrm>
          <a:prstGeom prst="rect">
            <a:avLst/>
          </a:prstGeom>
          <a:solidFill>
            <a:schemeClr val="accent5">
              <a:lumMod val="20000"/>
              <a:lumOff val="8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200" dirty="0">
                <a:latin typeface="Verdana" panose="020B0604030504040204" pitchFamily="34" charset="0"/>
                <a:ea typeface="Verdana" panose="020B0604030504040204" pitchFamily="34" charset="0"/>
                <a:cs typeface="Verdana" panose="020B0604030504040204" pitchFamily="34" charset="0"/>
              </a:rPr>
              <a:t>No prior work </a:t>
            </a:r>
            <a:r>
              <a:rPr lang="en-US" sz="22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overcomes all three challenges</a:t>
            </a:r>
            <a:endParaRPr kumimoji="0" lang="en-US" sz="2200" i="0" u="none" strike="noStrike" cap="none" normalizeH="0" baseline="0" dirty="0">
              <a:ln>
                <a:noFill/>
              </a:ln>
              <a:solidFill>
                <a:schemeClr val="accent6">
                  <a:lumMod val="75000"/>
                </a:schemeClr>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7" name="Rounded Rectangle 6">
            <a:extLst>
              <a:ext uri="{FF2B5EF4-FFF2-40B4-BE49-F238E27FC236}">
                <a16:creationId xmlns:a16="http://schemas.microsoft.com/office/drawing/2014/main" id="{9DA3C4E7-5798-6B9B-4718-FFA9B1FF8121}"/>
              </a:ext>
            </a:extLst>
          </p:cNvPr>
          <p:cNvSpPr/>
          <p:nvPr/>
        </p:nvSpPr>
        <p:spPr>
          <a:xfrm>
            <a:off x="3465490" y="4549575"/>
            <a:ext cx="2183219" cy="404037"/>
          </a:xfrm>
          <a:prstGeom prst="roundRect">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400" b="1" dirty="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rPr>
              <a:t>Goal</a:t>
            </a:r>
          </a:p>
        </p:txBody>
      </p:sp>
      <p:grpSp>
        <p:nvGrpSpPr>
          <p:cNvPr id="13" name="Group 12">
            <a:extLst>
              <a:ext uri="{FF2B5EF4-FFF2-40B4-BE49-F238E27FC236}">
                <a16:creationId xmlns:a16="http://schemas.microsoft.com/office/drawing/2014/main" id="{57A59370-7D83-D541-A8FD-68793806B9AC}"/>
              </a:ext>
            </a:extLst>
          </p:cNvPr>
          <p:cNvGrpSpPr/>
          <p:nvPr/>
        </p:nvGrpSpPr>
        <p:grpSpPr>
          <a:xfrm>
            <a:off x="888715" y="965575"/>
            <a:ext cx="7362172" cy="1951695"/>
            <a:chOff x="288097" y="1127889"/>
            <a:chExt cx="8674275" cy="2299531"/>
          </a:xfrm>
        </p:grpSpPr>
        <p:sp>
          <p:nvSpPr>
            <p:cNvPr id="6" name="Rounded Rectangle 5">
              <a:extLst>
                <a:ext uri="{FF2B5EF4-FFF2-40B4-BE49-F238E27FC236}">
                  <a16:creationId xmlns:a16="http://schemas.microsoft.com/office/drawing/2014/main" id="{B4D207C8-02BB-92E7-55A9-8568F16E3407}"/>
                </a:ext>
              </a:extLst>
            </p:cNvPr>
            <p:cNvSpPr/>
            <p:nvPr/>
          </p:nvSpPr>
          <p:spPr>
            <a:xfrm>
              <a:off x="3480390" y="2888421"/>
              <a:ext cx="2183219" cy="404037"/>
            </a:xfrm>
            <a:prstGeom prst="roundRect">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Problem</a:t>
              </a:r>
            </a:p>
          </p:txBody>
        </p:sp>
        <p:sp>
          <p:nvSpPr>
            <p:cNvPr id="3" name="Rounded Rectangle 2">
              <a:extLst>
                <a:ext uri="{FF2B5EF4-FFF2-40B4-BE49-F238E27FC236}">
                  <a16:creationId xmlns:a16="http://schemas.microsoft.com/office/drawing/2014/main" id="{9C1E3211-CCAE-E478-4645-C339F76E6381}"/>
                </a:ext>
              </a:extLst>
            </p:cNvPr>
            <p:cNvSpPr/>
            <p:nvPr/>
          </p:nvSpPr>
          <p:spPr>
            <a:xfrm>
              <a:off x="1268782" y="1127889"/>
              <a:ext cx="7693590" cy="648000"/>
            </a:xfrm>
            <a:prstGeom prst="roundRect">
              <a:avLst/>
            </a:prstGeom>
            <a:solidFill>
              <a:schemeClr val="accent6">
                <a:lumMod val="20000"/>
                <a:lumOff val="80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accent6">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Maintaining high DRAM data transfer throughput</a:t>
              </a:r>
            </a:p>
          </p:txBody>
        </p:sp>
        <p:sp>
          <p:nvSpPr>
            <p:cNvPr id="8" name="Oval 7">
              <a:extLst>
                <a:ext uri="{FF2B5EF4-FFF2-40B4-BE49-F238E27FC236}">
                  <a16:creationId xmlns:a16="http://schemas.microsoft.com/office/drawing/2014/main" id="{37F6F07C-1177-B29E-471F-C2A1AB1A4E6F}"/>
                </a:ext>
              </a:extLst>
            </p:cNvPr>
            <p:cNvSpPr/>
            <p:nvPr/>
          </p:nvSpPr>
          <p:spPr>
            <a:xfrm>
              <a:off x="288097" y="1127889"/>
              <a:ext cx="648000" cy="648000"/>
            </a:xfrm>
            <a:prstGeom prst="ellipse">
              <a:avLst/>
            </a:prstGeom>
            <a:solidFill>
              <a:schemeClr val="accent6">
                <a:lumMod val="20000"/>
                <a:lumOff val="8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8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1</a:t>
              </a:r>
            </a:p>
          </p:txBody>
        </p:sp>
        <p:sp>
          <p:nvSpPr>
            <p:cNvPr id="9" name="Rounded Rectangle 8">
              <a:extLst>
                <a:ext uri="{FF2B5EF4-FFF2-40B4-BE49-F238E27FC236}">
                  <a16:creationId xmlns:a16="http://schemas.microsoft.com/office/drawing/2014/main" id="{035D7FEA-B418-0375-8492-47ABF353FD4A}"/>
                </a:ext>
              </a:extLst>
            </p:cNvPr>
            <p:cNvSpPr/>
            <p:nvPr/>
          </p:nvSpPr>
          <p:spPr>
            <a:xfrm>
              <a:off x="1268782" y="1961955"/>
              <a:ext cx="7693590" cy="648000"/>
            </a:xfrm>
            <a:prstGeom prst="roundRect">
              <a:avLst/>
            </a:prstGeom>
            <a:solidFill>
              <a:schemeClr val="accent5">
                <a:lumMod val="20000"/>
                <a:lumOff val="80000"/>
              </a:schemeClr>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accent5">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Incurring low DRAM area overhead</a:t>
              </a:r>
            </a:p>
          </p:txBody>
        </p:sp>
        <p:sp>
          <p:nvSpPr>
            <p:cNvPr id="10" name="Oval 9">
              <a:extLst>
                <a:ext uri="{FF2B5EF4-FFF2-40B4-BE49-F238E27FC236}">
                  <a16:creationId xmlns:a16="http://schemas.microsoft.com/office/drawing/2014/main" id="{21B7E335-4078-7A71-AE1C-DF4C13E6045D}"/>
                </a:ext>
              </a:extLst>
            </p:cNvPr>
            <p:cNvSpPr/>
            <p:nvPr/>
          </p:nvSpPr>
          <p:spPr>
            <a:xfrm>
              <a:off x="288097" y="1961955"/>
              <a:ext cx="648000" cy="648000"/>
            </a:xfrm>
            <a:prstGeom prst="ellipse">
              <a:avLst/>
            </a:prstGeom>
            <a:solidFill>
              <a:schemeClr val="accent5">
                <a:lumMod val="20000"/>
                <a:lumOff val="8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800"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2</a:t>
              </a:r>
            </a:p>
          </p:txBody>
        </p:sp>
        <p:sp>
          <p:nvSpPr>
            <p:cNvPr id="11" name="Rounded Rectangle 10">
              <a:extLst>
                <a:ext uri="{FF2B5EF4-FFF2-40B4-BE49-F238E27FC236}">
                  <a16:creationId xmlns:a16="http://schemas.microsoft.com/office/drawing/2014/main" id="{94D4B96D-F99C-39D7-2D4F-E397607EA997}"/>
                </a:ext>
              </a:extLst>
            </p:cNvPr>
            <p:cNvSpPr/>
            <p:nvPr/>
          </p:nvSpPr>
          <p:spPr>
            <a:xfrm>
              <a:off x="1268782" y="2779420"/>
              <a:ext cx="7693590" cy="648000"/>
            </a:xfrm>
            <a:prstGeom prst="roundRect">
              <a:avLst/>
            </a:prstGeom>
            <a:solidFill>
              <a:schemeClr val="accent1">
                <a:lumMod val="20000"/>
                <a:lumOff val="80000"/>
              </a:schemeClr>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accent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Fully exploiting fine-grained DRAM</a:t>
              </a:r>
            </a:p>
          </p:txBody>
        </p:sp>
        <p:sp>
          <p:nvSpPr>
            <p:cNvPr id="12" name="Oval 11">
              <a:extLst>
                <a:ext uri="{FF2B5EF4-FFF2-40B4-BE49-F238E27FC236}">
                  <a16:creationId xmlns:a16="http://schemas.microsoft.com/office/drawing/2014/main" id="{5B597DC3-2296-1648-79A8-3B6D3239BCF9}"/>
                </a:ext>
              </a:extLst>
            </p:cNvPr>
            <p:cNvSpPr/>
            <p:nvPr/>
          </p:nvSpPr>
          <p:spPr>
            <a:xfrm>
              <a:off x="288097" y="2779420"/>
              <a:ext cx="648000" cy="648000"/>
            </a:xfrm>
            <a:prstGeom prst="ellipse">
              <a:avLst/>
            </a:prstGeom>
            <a:solidFill>
              <a:schemeClr val="accent1">
                <a:lumMod val="20000"/>
                <a:lumOff val="8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8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3</a:t>
              </a:r>
            </a:p>
          </p:txBody>
        </p:sp>
      </p:grpSp>
      <p:sp>
        <p:nvSpPr>
          <p:cNvPr id="14" name="Rounded Rectangle 13">
            <a:extLst>
              <a:ext uri="{FF2B5EF4-FFF2-40B4-BE49-F238E27FC236}">
                <a16:creationId xmlns:a16="http://schemas.microsoft.com/office/drawing/2014/main" id="{D00EB1BF-1A94-F3A2-D974-98AFC09C55A0}"/>
              </a:ext>
            </a:extLst>
          </p:cNvPr>
          <p:cNvSpPr/>
          <p:nvPr/>
        </p:nvSpPr>
        <p:spPr>
          <a:xfrm>
            <a:off x="3465490" y="3212087"/>
            <a:ext cx="2183219" cy="404037"/>
          </a:xfrm>
          <a:prstGeom prst="roundRect">
            <a:avLst/>
          </a:prstGeom>
          <a:solidFill>
            <a:srgbClr val="FFE7D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400" b="1"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Problem</a:t>
            </a:r>
          </a:p>
        </p:txBody>
      </p:sp>
    </p:spTree>
    <p:extLst>
      <p:ext uri="{BB962C8B-B14F-4D97-AF65-F5344CB8AC3E}">
        <p14:creationId xmlns:p14="http://schemas.microsoft.com/office/powerpoint/2010/main" val="28698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FE12D-6C8B-8437-40CD-C3BBFD9166EE}"/>
              </a:ext>
            </a:extLst>
          </p:cNvPr>
          <p:cNvSpPr>
            <a:spLocks noGrp="1"/>
          </p:cNvSpPr>
          <p:nvPr>
            <p:ph type="title"/>
          </p:nvPr>
        </p:nvSpPr>
        <p:spPr/>
        <p:txBody>
          <a:bodyPr/>
          <a:lstStyle/>
          <a:p>
            <a:r>
              <a:rPr lang="en-CH" dirty="0"/>
              <a:t>Outline</a:t>
            </a:r>
          </a:p>
        </p:txBody>
      </p:sp>
      <p:sp>
        <p:nvSpPr>
          <p:cNvPr id="4" name="Rectangle 3">
            <a:extLst>
              <a:ext uri="{FF2B5EF4-FFF2-40B4-BE49-F238E27FC236}">
                <a16:creationId xmlns:a16="http://schemas.microsoft.com/office/drawing/2014/main" id="{C9249CF1-A68E-C0EA-DFC3-9A7E8E9F4326}"/>
              </a:ext>
            </a:extLst>
          </p:cNvPr>
          <p:cNvSpPr/>
          <p:nvPr/>
        </p:nvSpPr>
        <p:spPr>
          <a:xfrm>
            <a:off x="-2199" y="1061368"/>
            <a:ext cx="9144000" cy="9171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dirty="0">
                <a:latin typeface="Verdana" panose="020B0604030504040204" pitchFamily="34" charset="0"/>
                <a:ea typeface="Verdana" panose="020B0604030504040204" pitchFamily="34" charset="0"/>
              </a:rPr>
              <a:t> 1. Background &amp; Motivation</a:t>
            </a:r>
          </a:p>
        </p:txBody>
      </p:sp>
      <p:sp>
        <p:nvSpPr>
          <p:cNvPr id="6" name="Rectangle 5">
            <a:extLst>
              <a:ext uri="{FF2B5EF4-FFF2-40B4-BE49-F238E27FC236}">
                <a16:creationId xmlns:a16="http://schemas.microsoft.com/office/drawing/2014/main" id="{F22C899B-22AC-5210-066B-ADC3C76BDE5A}"/>
              </a:ext>
            </a:extLst>
          </p:cNvPr>
          <p:cNvSpPr/>
          <p:nvPr/>
        </p:nvSpPr>
        <p:spPr>
          <a:xfrm>
            <a:off x="0" y="4265869"/>
            <a:ext cx="9144000" cy="91799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dirty="0">
                <a:latin typeface="Verdana" panose="020B0604030504040204" pitchFamily="34" charset="0"/>
                <a:ea typeface="Verdana" panose="020B0604030504040204" pitchFamily="34" charset="0"/>
              </a:rPr>
              <a:t> 4.</a:t>
            </a:r>
            <a:r>
              <a:rPr lang="tr-TR" sz="3400" dirty="0">
                <a:latin typeface="Verdana" panose="020B0604030504040204" pitchFamily="34" charset="0"/>
                <a:ea typeface="Verdana" panose="020B0604030504040204" pitchFamily="34" charset="0"/>
              </a:rPr>
              <a:t> </a:t>
            </a:r>
            <a:r>
              <a:rPr lang="en-US" sz="3400" dirty="0">
                <a:latin typeface="Verdana" panose="020B0604030504040204" pitchFamily="34" charset="0"/>
                <a:ea typeface="Verdana" panose="020B0604030504040204" pitchFamily="34" charset="0"/>
              </a:rPr>
              <a:t>Evaluation</a:t>
            </a:r>
          </a:p>
        </p:txBody>
      </p:sp>
      <p:sp>
        <p:nvSpPr>
          <p:cNvPr id="7" name="Rectangle 6">
            <a:extLst>
              <a:ext uri="{FF2B5EF4-FFF2-40B4-BE49-F238E27FC236}">
                <a16:creationId xmlns:a16="http://schemas.microsoft.com/office/drawing/2014/main" id="{A7B79601-B19B-A6EF-B7CD-7D8D42F11D01}"/>
              </a:ext>
            </a:extLst>
          </p:cNvPr>
          <p:cNvSpPr/>
          <p:nvPr/>
        </p:nvSpPr>
        <p:spPr>
          <a:xfrm>
            <a:off x="-2199" y="5334897"/>
            <a:ext cx="9144000" cy="91799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dirty="0">
                <a:latin typeface="Verdana" panose="020B0604030504040204" pitchFamily="34" charset="0"/>
                <a:ea typeface="Verdana" panose="020B0604030504040204" pitchFamily="34" charset="0"/>
              </a:rPr>
              <a:t> 5. Conclusion</a:t>
            </a:r>
          </a:p>
        </p:txBody>
      </p:sp>
      <p:sp>
        <p:nvSpPr>
          <p:cNvPr id="3" name="Rectangle 2">
            <a:extLst>
              <a:ext uri="{FF2B5EF4-FFF2-40B4-BE49-F238E27FC236}">
                <a16:creationId xmlns:a16="http://schemas.microsoft.com/office/drawing/2014/main" id="{20FAE6D4-D386-F9AA-C9F0-9C28AECE0B77}"/>
              </a:ext>
            </a:extLst>
          </p:cNvPr>
          <p:cNvSpPr/>
          <p:nvPr/>
        </p:nvSpPr>
        <p:spPr>
          <a:xfrm>
            <a:off x="0" y="2129535"/>
            <a:ext cx="9144000" cy="91713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dirty="0">
                <a:latin typeface="Verdana" panose="020B0604030504040204" pitchFamily="34" charset="0"/>
                <a:ea typeface="Verdana" panose="020B0604030504040204" pitchFamily="34" charset="0"/>
              </a:rPr>
              <a:t> 2. Sectored DRAM: Design</a:t>
            </a:r>
          </a:p>
        </p:txBody>
      </p:sp>
      <p:sp>
        <p:nvSpPr>
          <p:cNvPr id="5" name="Rectangle 4">
            <a:extLst>
              <a:ext uri="{FF2B5EF4-FFF2-40B4-BE49-F238E27FC236}">
                <a16:creationId xmlns:a16="http://schemas.microsoft.com/office/drawing/2014/main" id="{6FFCD6B3-D499-8B67-C9D6-F9446228C352}"/>
              </a:ext>
            </a:extLst>
          </p:cNvPr>
          <p:cNvSpPr/>
          <p:nvPr/>
        </p:nvSpPr>
        <p:spPr>
          <a:xfrm>
            <a:off x="-2199" y="3197702"/>
            <a:ext cx="9144000" cy="917138"/>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dirty="0">
                <a:latin typeface="Verdana" panose="020B0604030504040204" pitchFamily="34" charset="0"/>
                <a:ea typeface="Verdana" panose="020B0604030504040204" pitchFamily="34" charset="0"/>
              </a:rPr>
              <a:t> 3. Sectored DRAM: System Integration</a:t>
            </a:r>
          </a:p>
        </p:txBody>
      </p:sp>
    </p:spTree>
    <p:extLst>
      <p:ext uri="{BB962C8B-B14F-4D97-AF65-F5344CB8AC3E}">
        <p14:creationId xmlns:p14="http://schemas.microsoft.com/office/powerpoint/2010/main" val="46662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FB1A58-3708-73E1-E6C6-E9B93AEADDF4}"/>
              </a:ext>
            </a:extLst>
          </p:cNvPr>
          <p:cNvSpPr>
            <a:spLocks noGrp="1"/>
          </p:cNvSpPr>
          <p:nvPr>
            <p:ph idx="1"/>
          </p:nvPr>
        </p:nvSpPr>
        <p:spPr>
          <a:xfrm>
            <a:off x="96635" y="931023"/>
            <a:ext cx="8964237" cy="5756991"/>
          </a:xfrm>
        </p:spPr>
        <p:txBody>
          <a:bodyPr>
            <a:noAutofit/>
          </a:bodyPr>
          <a:lstStyle/>
          <a:p>
            <a:pPr marL="0" indent="0">
              <a:lnSpc>
                <a:spcPct val="100000"/>
              </a:lnSpc>
              <a:buNone/>
            </a:pPr>
            <a:r>
              <a:rPr lang="en-TR" sz="1700" b="1" dirty="0">
                <a:solidFill>
                  <a:schemeClr val="accent6">
                    <a:lumMod val="75000"/>
                  </a:schemeClr>
                </a:solidFill>
              </a:rPr>
              <a:t>Problem:</a:t>
            </a:r>
            <a:r>
              <a:rPr lang="en-TR" sz="1700" dirty="0"/>
              <a:t> DRAM-based systems suffer from two </a:t>
            </a:r>
            <a:r>
              <a:rPr lang="en-TR" sz="1700" dirty="0">
                <a:solidFill>
                  <a:schemeClr val="accent6">
                    <a:lumMod val="75000"/>
                  </a:schemeClr>
                </a:solidFill>
              </a:rPr>
              <a:t>sources of </a:t>
            </a:r>
            <a:r>
              <a:rPr lang="en-US" sz="1700" dirty="0">
                <a:solidFill>
                  <a:schemeClr val="accent6">
                    <a:lumMod val="75000"/>
                  </a:schemeClr>
                </a:solidFill>
              </a:rPr>
              <a:t>energy </a:t>
            </a:r>
            <a:r>
              <a:rPr lang="en-TR" sz="1700" dirty="0">
                <a:solidFill>
                  <a:schemeClr val="accent6">
                    <a:lumMod val="75000"/>
                  </a:schemeClr>
                </a:solidFill>
              </a:rPr>
              <a:t>inefficien</a:t>
            </a:r>
            <a:r>
              <a:rPr lang="en-US" sz="1700" dirty="0">
                <a:solidFill>
                  <a:schemeClr val="accent6">
                    <a:lumMod val="75000"/>
                  </a:schemeClr>
                </a:solidFill>
              </a:rPr>
              <a:t>c</a:t>
            </a:r>
            <a:r>
              <a:rPr lang="en-TR" sz="1700" dirty="0">
                <a:solidFill>
                  <a:schemeClr val="accent6">
                    <a:lumMod val="75000"/>
                  </a:schemeClr>
                </a:solidFill>
              </a:rPr>
              <a:t>y</a:t>
            </a:r>
          </a:p>
          <a:p>
            <a:pPr marL="342900" indent="-342900">
              <a:lnSpc>
                <a:spcPct val="100000"/>
              </a:lnSpc>
              <a:buClr>
                <a:schemeClr val="tx1"/>
              </a:buClr>
              <a:buFont typeface="+mj-lt"/>
              <a:buAutoNum type="arabicPeriod"/>
            </a:pPr>
            <a:r>
              <a:rPr lang="en-TR" sz="1600" dirty="0">
                <a:solidFill>
                  <a:schemeClr val="accent6">
                    <a:lumMod val="75000"/>
                  </a:schemeClr>
                </a:solidFill>
              </a:rPr>
              <a:t>Coarse-grained </a:t>
            </a:r>
            <a:r>
              <a:rPr lang="en-US" sz="1600" dirty="0"/>
              <a:t>cache-block-sized</a:t>
            </a:r>
            <a:r>
              <a:rPr lang="en-US" sz="1600" dirty="0">
                <a:solidFill>
                  <a:schemeClr val="accent6">
                    <a:lumMod val="75000"/>
                  </a:schemeClr>
                </a:solidFill>
              </a:rPr>
              <a:t> </a:t>
            </a:r>
            <a:r>
              <a:rPr lang="en-TR" sz="1600" dirty="0"/>
              <a:t>(typically 64</a:t>
            </a:r>
            <a:r>
              <a:rPr lang="en-US" sz="1600" dirty="0"/>
              <a:t>-byte</a:t>
            </a:r>
            <a:r>
              <a:rPr lang="en-TR" sz="1600" dirty="0"/>
              <a:t>) data </a:t>
            </a:r>
            <a:r>
              <a:rPr lang="en-US" sz="1600" dirty="0"/>
              <a:t>transfer</a:t>
            </a:r>
            <a:endParaRPr lang="en-TR" sz="1600" dirty="0"/>
          </a:p>
          <a:p>
            <a:pPr marL="342900" indent="-342900">
              <a:lnSpc>
                <a:spcPct val="100000"/>
              </a:lnSpc>
              <a:buClr>
                <a:schemeClr val="tx1"/>
              </a:buClr>
              <a:buFont typeface="+mj-lt"/>
              <a:buAutoNum type="arabicPeriod"/>
            </a:pPr>
            <a:r>
              <a:rPr lang="en-TR" sz="1600" dirty="0">
                <a:solidFill>
                  <a:schemeClr val="accent6">
                    <a:lumMod val="75000"/>
                  </a:schemeClr>
                </a:solidFill>
              </a:rPr>
              <a:t>Coarse-grained </a:t>
            </a:r>
            <a:r>
              <a:rPr lang="en-US" sz="1600" dirty="0"/>
              <a:t>DRAM-row-sized </a:t>
            </a:r>
            <a:r>
              <a:rPr lang="en-TR" sz="1600" dirty="0"/>
              <a:t>(typically 8</a:t>
            </a:r>
            <a:r>
              <a:rPr lang="en-US" sz="1600" dirty="0"/>
              <a:t>-kilobyte</a:t>
            </a:r>
            <a:r>
              <a:rPr lang="en-TR" sz="1600" dirty="0"/>
              <a:t>) activation</a:t>
            </a:r>
          </a:p>
          <a:p>
            <a:pPr marL="0" indent="0">
              <a:lnSpc>
                <a:spcPct val="100000"/>
              </a:lnSpc>
              <a:buNone/>
            </a:pPr>
            <a:r>
              <a:rPr lang="en-US" sz="1700" dirty="0"/>
              <a:t>A workload does </a:t>
            </a:r>
            <a:r>
              <a:rPr lang="en-US" sz="1700" dirty="0">
                <a:solidFill>
                  <a:schemeClr val="accent6">
                    <a:lumMod val="75000"/>
                  </a:schemeClr>
                </a:solidFill>
              </a:rPr>
              <a:t>not</a:t>
            </a:r>
            <a:r>
              <a:rPr lang="en-US" sz="1700" dirty="0">
                <a:solidFill>
                  <a:schemeClr val="accent4">
                    <a:lumMod val="75000"/>
                  </a:schemeClr>
                </a:solidFill>
              </a:rPr>
              <a:t> </a:t>
            </a:r>
            <a:r>
              <a:rPr lang="en-US" sz="1700" dirty="0"/>
              <a:t>use </a:t>
            </a:r>
            <a:r>
              <a:rPr lang="en-US" sz="1700" dirty="0">
                <a:solidFill>
                  <a:schemeClr val="accent6">
                    <a:lumMod val="75000"/>
                  </a:schemeClr>
                </a:solidFill>
              </a:rPr>
              <a:t>all data </a:t>
            </a:r>
            <a:r>
              <a:rPr lang="en-US" sz="1700" dirty="0"/>
              <a:t>fetched from DRAM </a:t>
            </a:r>
            <a:endParaRPr lang="en-TR" sz="1700" dirty="0">
              <a:solidFill>
                <a:schemeClr val="accent4">
                  <a:lumMod val="75000"/>
                </a:schemeClr>
              </a:solidFill>
            </a:endParaRPr>
          </a:p>
          <a:p>
            <a:pPr marL="0" indent="0">
              <a:lnSpc>
                <a:spcPct val="100000"/>
              </a:lnSpc>
              <a:buNone/>
            </a:pPr>
            <a:r>
              <a:rPr lang="en-TR" sz="1700" b="1" dirty="0">
                <a:solidFill>
                  <a:schemeClr val="accent4">
                    <a:lumMod val="50000"/>
                  </a:schemeClr>
                </a:solidFill>
              </a:rPr>
              <a:t>Goal:</a:t>
            </a:r>
            <a:r>
              <a:rPr lang="en-US" sz="1700" b="1" dirty="0">
                <a:solidFill>
                  <a:schemeClr val="accent4">
                    <a:lumMod val="75000"/>
                  </a:schemeClr>
                </a:solidFill>
              </a:rPr>
              <a:t> </a:t>
            </a:r>
            <a:r>
              <a:rPr lang="en-US" sz="1700" dirty="0"/>
              <a:t>Design a </a:t>
            </a:r>
            <a:r>
              <a:rPr lang="en-US" sz="1700" dirty="0">
                <a:solidFill>
                  <a:schemeClr val="accent4">
                    <a:lumMod val="50000"/>
                  </a:schemeClr>
                </a:solidFill>
              </a:rPr>
              <a:t>fine-grained</a:t>
            </a:r>
            <a:r>
              <a:rPr lang="en-US" sz="1700" dirty="0"/>
              <a:t>, </a:t>
            </a:r>
            <a:r>
              <a:rPr lang="en-US" sz="1700" dirty="0">
                <a:solidFill>
                  <a:schemeClr val="accent4">
                    <a:lumMod val="50000"/>
                  </a:schemeClr>
                </a:solidFill>
              </a:rPr>
              <a:t>low-cost</a:t>
            </a:r>
            <a:r>
              <a:rPr lang="en-US" sz="1700" dirty="0"/>
              <a:t>, and </a:t>
            </a:r>
            <a:r>
              <a:rPr lang="en-US" sz="1700" dirty="0">
                <a:solidFill>
                  <a:schemeClr val="accent4">
                    <a:lumMod val="50000"/>
                  </a:schemeClr>
                </a:solidFill>
              </a:rPr>
              <a:t>high-throughput </a:t>
            </a:r>
            <a:r>
              <a:rPr lang="en-US" sz="1700" dirty="0"/>
              <a:t>DRAM substrate</a:t>
            </a:r>
          </a:p>
          <a:p>
            <a:pPr>
              <a:lnSpc>
                <a:spcPct val="100000"/>
              </a:lnSpc>
            </a:pPr>
            <a:r>
              <a:rPr lang="en-US" sz="1600" dirty="0"/>
              <a:t>Mitigate </a:t>
            </a:r>
            <a:r>
              <a:rPr lang="en-TR" sz="1600" dirty="0">
                <a:solidFill>
                  <a:schemeClr val="accent4">
                    <a:lumMod val="50000"/>
                  </a:schemeClr>
                </a:solidFill>
              </a:rPr>
              <a:t>excessive energy consumption </a:t>
            </a:r>
            <a:r>
              <a:rPr lang="en-US" sz="1600" dirty="0"/>
              <a:t>from</a:t>
            </a:r>
            <a:r>
              <a:rPr lang="en-TR" sz="1600" dirty="0"/>
              <a:t> </a:t>
            </a:r>
            <a:r>
              <a:rPr lang="en-TR" sz="1600" dirty="0">
                <a:solidFill>
                  <a:schemeClr val="accent4">
                    <a:lumMod val="50000"/>
                  </a:schemeClr>
                </a:solidFill>
              </a:rPr>
              <a:t>coarse-grained </a:t>
            </a:r>
            <a:r>
              <a:rPr lang="en-US" sz="1600" dirty="0"/>
              <a:t>DRAM</a:t>
            </a:r>
            <a:endParaRPr lang="en-TR" sz="1600" dirty="0"/>
          </a:p>
          <a:p>
            <a:pPr marL="0" indent="0">
              <a:lnSpc>
                <a:spcPct val="100000"/>
              </a:lnSpc>
              <a:buNone/>
            </a:pPr>
            <a:r>
              <a:rPr lang="en-TR" sz="1700" b="1" dirty="0">
                <a:solidFill>
                  <a:schemeClr val="accent1">
                    <a:lumMod val="75000"/>
                  </a:schemeClr>
                </a:solidFill>
              </a:rPr>
              <a:t>Key Idea</a:t>
            </a:r>
            <a:r>
              <a:rPr lang="en-US" sz="1700" b="1" dirty="0">
                <a:solidFill>
                  <a:schemeClr val="accent1">
                    <a:lumMod val="75000"/>
                  </a:schemeClr>
                </a:solidFill>
              </a:rPr>
              <a:t>s</a:t>
            </a:r>
            <a:r>
              <a:rPr lang="en-TR" sz="1700" b="1" dirty="0">
                <a:solidFill>
                  <a:schemeClr val="accent1">
                    <a:lumMod val="75000"/>
                  </a:schemeClr>
                </a:solidFill>
              </a:rPr>
              <a:t>:</a:t>
            </a:r>
            <a:r>
              <a:rPr lang="en-US" sz="1700" b="1" dirty="0">
                <a:solidFill>
                  <a:schemeClr val="accent1">
                    <a:lumMod val="75000"/>
                  </a:schemeClr>
                </a:solidFill>
              </a:rPr>
              <a:t> </a:t>
            </a:r>
            <a:r>
              <a:rPr lang="en-US" sz="1700" dirty="0">
                <a:solidFill>
                  <a:schemeClr val="accent1">
                    <a:lumMod val="75000"/>
                  </a:schemeClr>
                </a:solidFill>
              </a:rPr>
              <a:t>Small modifications </a:t>
            </a:r>
            <a:r>
              <a:rPr lang="en-US" sz="1700" dirty="0"/>
              <a:t>to </a:t>
            </a:r>
            <a:r>
              <a:rPr lang="en-US" sz="1700" dirty="0">
                <a:solidFill>
                  <a:schemeClr val="accent1">
                    <a:lumMod val="75000"/>
                  </a:schemeClr>
                </a:solidFill>
              </a:rPr>
              <a:t>memory controller </a:t>
            </a:r>
            <a:r>
              <a:rPr lang="en-US" sz="1700" dirty="0"/>
              <a:t>and </a:t>
            </a:r>
            <a:r>
              <a:rPr lang="en-US" sz="1700" dirty="0">
                <a:solidFill>
                  <a:schemeClr val="accent1">
                    <a:lumMod val="75000"/>
                  </a:schemeClr>
                </a:solidFill>
              </a:rPr>
              <a:t>DRAM chip </a:t>
            </a:r>
            <a:r>
              <a:rPr lang="en-US" sz="1700" dirty="0"/>
              <a:t>enable</a:t>
            </a:r>
            <a:endParaRPr lang="en-US" sz="1500" dirty="0"/>
          </a:p>
          <a:p>
            <a:pPr marL="342900" indent="-342900">
              <a:lnSpc>
                <a:spcPct val="100000"/>
              </a:lnSpc>
              <a:buAutoNum type="arabicPeriod"/>
            </a:pPr>
            <a:r>
              <a:rPr lang="en-US" sz="1600" dirty="0"/>
              <a:t>Transferring </a:t>
            </a:r>
            <a:r>
              <a:rPr lang="en-US" sz="1600" dirty="0">
                <a:solidFill>
                  <a:schemeClr val="accent1">
                    <a:lumMod val="75000"/>
                  </a:schemeClr>
                </a:solidFill>
              </a:rPr>
              <a:t>sub-cache-block-sized </a:t>
            </a:r>
            <a:r>
              <a:rPr lang="en-US" sz="1600" dirty="0"/>
              <a:t>data in a </a:t>
            </a:r>
            <a:r>
              <a:rPr lang="en-US" sz="1600" dirty="0">
                <a:solidFill>
                  <a:schemeClr val="accent1">
                    <a:lumMod val="75000"/>
                  </a:schemeClr>
                </a:solidFill>
              </a:rPr>
              <a:t>variable number </a:t>
            </a:r>
            <a:r>
              <a:rPr lang="en-US" sz="1600" dirty="0"/>
              <a:t>of clock cycles</a:t>
            </a:r>
          </a:p>
          <a:p>
            <a:pPr marL="342900" indent="-342900">
              <a:lnSpc>
                <a:spcPct val="100000"/>
              </a:lnSpc>
              <a:buClr>
                <a:schemeClr val="tx1"/>
              </a:buClr>
              <a:buAutoNum type="arabicPeriod"/>
            </a:pPr>
            <a:r>
              <a:rPr lang="en-US" sz="1600" dirty="0">
                <a:solidFill>
                  <a:schemeClr val="accent1">
                    <a:lumMod val="75000"/>
                  </a:schemeClr>
                </a:solidFill>
              </a:rPr>
              <a:t>Activating</a:t>
            </a:r>
            <a:r>
              <a:rPr lang="en-US" sz="1600" dirty="0"/>
              <a:t> relatively </a:t>
            </a:r>
            <a:r>
              <a:rPr lang="en-US" sz="1600" dirty="0">
                <a:solidFill>
                  <a:schemeClr val="accent1">
                    <a:lumMod val="75000"/>
                  </a:schemeClr>
                </a:solidFill>
              </a:rPr>
              <a:t>small</a:t>
            </a:r>
            <a:r>
              <a:rPr lang="en-US" sz="1600" dirty="0"/>
              <a:t> </a:t>
            </a:r>
            <a:r>
              <a:rPr lang="en-US" sz="1600" dirty="0">
                <a:solidFill>
                  <a:schemeClr val="accent1">
                    <a:lumMod val="75000"/>
                  </a:schemeClr>
                </a:solidFill>
              </a:rPr>
              <a:t>physically isolated regions </a:t>
            </a:r>
            <a:r>
              <a:rPr lang="en-US" sz="1600" dirty="0"/>
              <a:t>of a DRAM row</a:t>
            </a:r>
          </a:p>
          <a:p>
            <a:pPr marL="0" indent="0">
              <a:lnSpc>
                <a:spcPct val="100000"/>
              </a:lnSpc>
              <a:buNone/>
            </a:pPr>
            <a:r>
              <a:rPr lang="en-US" sz="1700" dirty="0"/>
              <a:t>based on the workload memory access pattern</a:t>
            </a:r>
          </a:p>
          <a:p>
            <a:pPr marL="0" indent="0">
              <a:lnSpc>
                <a:spcPct val="100000"/>
              </a:lnSpc>
              <a:buNone/>
            </a:pPr>
            <a:r>
              <a:rPr lang="en-US" sz="1700" b="1" dirty="0">
                <a:solidFill>
                  <a:schemeClr val="accent5">
                    <a:lumMod val="75000"/>
                  </a:schemeClr>
                </a:solidFill>
              </a:rPr>
              <a:t>Key Results: </a:t>
            </a:r>
            <a:r>
              <a:rPr lang="en-US" sz="1700" dirty="0"/>
              <a:t>For the evaluated memory-intensive workloads, Sectored DRAM</a:t>
            </a:r>
            <a:endParaRPr lang="en-US" sz="1700" b="1" dirty="0">
              <a:solidFill>
                <a:schemeClr val="accent5">
                  <a:lumMod val="75000"/>
                </a:schemeClr>
              </a:solidFill>
            </a:endParaRPr>
          </a:p>
          <a:p>
            <a:pPr>
              <a:lnSpc>
                <a:spcPct val="100000"/>
              </a:lnSpc>
              <a:buClr>
                <a:schemeClr val="tx1"/>
              </a:buClr>
            </a:pPr>
            <a:r>
              <a:rPr lang="en-US" sz="1600" dirty="0">
                <a:solidFill>
                  <a:schemeClr val="accent5">
                    <a:lumMod val="75000"/>
                  </a:schemeClr>
                </a:solidFill>
              </a:rPr>
              <a:t>Improves</a:t>
            </a:r>
            <a:r>
              <a:rPr lang="en-US" sz="1600" dirty="0"/>
              <a:t> </a:t>
            </a:r>
            <a:r>
              <a:rPr lang="en-US" sz="1600" dirty="0">
                <a:solidFill>
                  <a:schemeClr val="accent5">
                    <a:lumMod val="75000"/>
                  </a:schemeClr>
                </a:solidFill>
              </a:rPr>
              <a:t>system energy</a:t>
            </a:r>
            <a:r>
              <a:rPr lang="en-US" sz="1600" dirty="0"/>
              <a:t> consumption by 14%, system performance by 17%</a:t>
            </a:r>
          </a:p>
          <a:p>
            <a:pPr>
              <a:lnSpc>
                <a:spcPct val="100000"/>
              </a:lnSpc>
            </a:pPr>
            <a:r>
              <a:rPr lang="en-US" sz="1600" dirty="0"/>
              <a:t>Incurs 0.39 mm</a:t>
            </a:r>
            <a:r>
              <a:rPr lang="en-US" sz="1600" baseline="30000" dirty="0"/>
              <a:t>2</a:t>
            </a:r>
            <a:r>
              <a:rPr lang="en-US" sz="1600" dirty="0"/>
              <a:t> (</a:t>
            </a:r>
            <a:r>
              <a:rPr lang="en-US" sz="1600" dirty="0">
                <a:solidFill>
                  <a:schemeClr val="accent5">
                    <a:lumMod val="75000"/>
                  </a:schemeClr>
                </a:solidFill>
              </a:rPr>
              <a:t>1.7%</a:t>
            </a:r>
            <a:r>
              <a:rPr lang="en-US" sz="1600" dirty="0"/>
              <a:t>) DRAM </a:t>
            </a:r>
            <a:r>
              <a:rPr lang="en-US" sz="1600" dirty="0">
                <a:solidFill>
                  <a:schemeClr val="accent5">
                    <a:lumMod val="75000"/>
                  </a:schemeClr>
                </a:solidFill>
              </a:rPr>
              <a:t>chip area </a:t>
            </a:r>
            <a:r>
              <a:rPr lang="en-US" sz="1600" dirty="0"/>
              <a:t>overhead</a:t>
            </a:r>
          </a:p>
          <a:p>
            <a:pPr>
              <a:lnSpc>
                <a:spcPct val="100000"/>
              </a:lnSpc>
            </a:pPr>
            <a:r>
              <a:rPr lang="en-US" sz="1600" dirty="0"/>
              <a:t>Performs within 11% of a </a:t>
            </a:r>
            <a:r>
              <a:rPr lang="en-US" sz="1600" dirty="0">
                <a:solidFill>
                  <a:schemeClr val="accent5">
                    <a:lumMod val="75000"/>
                  </a:schemeClr>
                </a:solidFill>
              </a:rPr>
              <a:t>state-of-the-art </a:t>
            </a:r>
            <a:r>
              <a:rPr lang="en-US" sz="1600" dirty="0"/>
              <a:t>prior work (Half-DRAM), </a:t>
            </a:r>
            <a:br>
              <a:rPr lang="en-US" sz="1600" dirty="0"/>
            </a:br>
            <a:r>
              <a:rPr lang="en-US" sz="1600" dirty="0"/>
              <a:t>with 12% smaller DRAM energy and 34% smaller area overhead</a:t>
            </a:r>
            <a:endParaRPr lang="en-TR" sz="1600" dirty="0"/>
          </a:p>
        </p:txBody>
      </p:sp>
      <p:sp>
        <p:nvSpPr>
          <p:cNvPr id="6" name="Title 1">
            <a:extLst>
              <a:ext uri="{FF2B5EF4-FFF2-40B4-BE49-F238E27FC236}">
                <a16:creationId xmlns:a16="http://schemas.microsoft.com/office/drawing/2014/main" id="{84756F24-48EE-9260-2C1D-AB9F8FAEB145}"/>
              </a:ext>
            </a:extLst>
          </p:cNvPr>
          <p:cNvSpPr>
            <a:spLocks noGrp="1"/>
          </p:cNvSpPr>
          <p:nvPr>
            <p:ph type="title"/>
          </p:nvPr>
        </p:nvSpPr>
        <p:spPr>
          <a:xfrm>
            <a:off x="75991" y="11100"/>
            <a:ext cx="8987621" cy="761258"/>
          </a:xfrm>
        </p:spPr>
        <p:txBody>
          <a:bodyPr/>
          <a:lstStyle/>
          <a:p>
            <a:r>
              <a:rPr lang="en-US"/>
              <a:t>Sectored DRAM</a:t>
            </a:r>
            <a:r>
              <a:rPr lang="en-CH"/>
              <a:t> </a:t>
            </a:r>
            <a:r>
              <a:rPr lang="en-CH" dirty="0"/>
              <a:t>Summary</a:t>
            </a:r>
          </a:p>
        </p:txBody>
      </p:sp>
    </p:spTree>
    <p:extLst>
      <p:ext uri="{BB962C8B-B14F-4D97-AF65-F5344CB8AC3E}">
        <p14:creationId xmlns:p14="http://schemas.microsoft.com/office/powerpoint/2010/main" val="103642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8F3C0-A135-4D86-CD13-5504BC0662EC}"/>
              </a:ext>
            </a:extLst>
          </p:cNvPr>
          <p:cNvSpPr>
            <a:spLocks noGrp="1"/>
          </p:cNvSpPr>
          <p:nvPr>
            <p:ph type="title"/>
          </p:nvPr>
        </p:nvSpPr>
        <p:spPr/>
        <p:txBody>
          <a:bodyPr/>
          <a:lstStyle/>
          <a:p>
            <a:r>
              <a:rPr lang="en-CH" dirty="0"/>
              <a:t>Two Key Design Components</a:t>
            </a:r>
          </a:p>
        </p:txBody>
      </p:sp>
      <p:sp>
        <p:nvSpPr>
          <p:cNvPr id="10" name="Content Placeholder 9">
            <a:extLst>
              <a:ext uri="{FF2B5EF4-FFF2-40B4-BE49-F238E27FC236}">
                <a16:creationId xmlns:a16="http://schemas.microsoft.com/office/drawing/2014/main" id="{518E4871-F260-22D3-F2F4-E337765621E8}"/>
              </a:ext>
            </a:extLst>
          </p:cNvPr>
          <p:cNvSpPr>
            <a:spLocks noGrp="1"/>
          </p:cNvSpPr>
          <p:nvPr>
            <p:ph idx="1"/>
          </p:nvPr>
        </p:nvSpPr>
        <p:spPr/>
        <p:txBody>
          <a:bodyPr/>
          <a:lstStyle/>
          <a:p>
            <a:pPr marL="0" indent="0">
              <a:buNone/>
            </a:pPr>
            <a:r>
              <a:rPr lang="en-GB" sz="2500" dirty="0">
                <a:latin typeface="Verdana" panose="020B0604030504040204" pitchFamily="34" charset="0"/>
                <a:ea typeface="Verdana" panose="020B0604030504040204" pitchFamily="34" charset="0"/>
                <a:cs typeface="Verdana" panose="020B0604030504040204" pitchFamily="34" charset="0"/>
              </a:rPr>
              <a:t>Two key observations regarding DRAM chip design</a:t>
            </a:r>
            <a:br>
              <a:rPr lang="en-GB" sz="2500" dirty="0">
                <a:latin typeface="Verdana" panose="020B0604030504040204" pitchFamily="34" charset="0"/>
                <a:ea typeface="Verdana" panose="020B0604030504040204" pitchFamily="34" charset="0"/>
                <a:cs typeface="Verdana" panose="020B0604030504040204" pitchFamily="34" charset="0"/>
              </a:rPr>
            </a:br>
            <a:r>
              <a:rPr lang="en-GB" sz="25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enable</a:t>
            </a:r>
            <a:r>
              <a:rPr lang="en-GB" sz="2500" dirty="0">
                <a:latin typeface="Verdana" panose="020B0604030504040204" pitchFamily="34" charset="0"/>
                <a:ea typeface="Verdana" panose="020B0604030504040204" pitchFamily="34" charset="0"/>
                <a:cs typeface="Verdana" panose="020B0604030504040204" pitchFamily="34" charset="0"/>
              </a:rPr>
              <a:t> Sectored DRAM at </a:t>
            </a:r>
            <a:r>
              <a:rPr lang="en-GB" sz="25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low cost</a:t>
            </a:r>
          </a:p>
          <a:p>
            <a:pPr marL="0" indent="0">
              <a:buNone/>
            </a:pPr>
            <a:endParaRPr lang="en-GB" sz="2500" b="1" dirty="0">
              <a:solidFill>
                <a:schemeClr val="accent4">
                  <a:lumMod val="75000"/>
                </a:schemeClr>
              </a:solidFill>
            </a:endParaRPr>
          </a:p>
          <a:p>
            <a:r>
              <a:rPr lang="en-GB" sz="2500" b="1" dirty="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rPr>
              <a:t>Observation:</a:t>
            </a:r>
            <a:r>
              <a:rPr lang="en-GB" sz="2500" dirty="0">
                <a:latin typeface="Verdana" panose="020B0604030504040204" pitchFamily="34" charset="0"/>
                <a:ea typeface="Verdana" panose="020B0604030504040204" pitchFamily="34" charset="0"/>
                <a:cs typeface="Verdana" panose="020B0604030504040204" pitchFamily="34" charset="0"/>
              </a:rPr>
              <a:t> DRAM mats naturally split DRAM rows</a:t>
            </a:r>
            <a:br>
              <a:rPr lang="en-GB" sz="2500" dirty="0">
                <a:latin typeface="Verdana" panose="020B0604030504040204" pitchFamily="34" charset="0"/>
                <a:ea typeface="Verdana" panose="020B0604030504040204" pitchFamily="34" charset="0"/>
                <a:cs typeface="Verdana" panose="020B0604030504040204" pitchFamily="34" charset="0"/>
              </a:rPr>
            </a:br>
            <a:r>
              <a:rPr lang="en-GB" sz="2500" dirty="0">
                <a:latin typeface="Verdana" panose="020B0604030504040204" pitchFamily="34" charset="0"/>
                <a:ea typeface="Verdana" panose="020B0604030504040204" pitchFamily="34" charset="0"/>
                <a:cs typeface="Verdana" panose="020B0604030504040204" pitchFamily="34" charset="0"/>
              </a:rPr>
              <a:t>into small fixed-size portions</a:t>
            </a:r>
          </a:p>
          <a:p>
            <a:endParaRPr lang="en-GB" sz="2500" dirty="0"/>
          </a:p>
          <a:p>
            <a:endParaRPr lang="en-GB" sz="2500" dirty="0"/>
          </a:p>
          <a:p>
            <a:pPr marL="0" indent="0">
              <a:buNone/>
            </a:pPr>
            <a:endParaRPr lang="en-GB" sz="2500" dirty="0"/>
          </a:p>
          <a:p>
            <a:r>
              <a:rPr lang="en-GB" sz="25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Observation:</a:t>
            </a:r>
            <a:r>
              <a:rPr lang="en-GB" sz="2500" dirty="0">
                <a:latin typeface="Verdana" panose="020B0604030504040204" pitchFamily="34" charset="0"/>
                <a:ea typeface="Verdana" panose="020B0604030504040204" pitchFamily="34" charset="0"/>
                <a:cs typeface="Verdana" panose="020B0604030504040204" pitchFamily="34" charset="0"/>
              </a:rPr>
              <a:t> DRAM I/O circuitry can already transfer a small portion of a cache block in one beat</a:t>
            </a:r>
            <a:endParaRPr lang="en-CH" sz="2500" dirty="0">
              <a:latin typeface="Verdana" panose="020B0604030504040204" pitchFamily="34" charset="0"/>
              <a:ea typeface="Verdana" panose="020B0604030504040204" pitchFamily="34" charset="0"/>
              <a:cs typeface="Verdana" panose="020B0604030504040204" pitchFamily="34" charset="0"/>
            </a:endParaRPr>
          </a:p>
          <a:p>
            <a:endParaRPr lang="en-CH" sz="2500" dirty="0"/>
          </a:p>
        </p:txBody>
      </p:sp>
      <p:sp>
        <p:nvSpPr>
          <p:cNvPr id="4" name="Rounded Rectangle 3">
            <a:extLst>
              <a:ext uri="{FF2B5EF4-FFF2-40B4-BE49-F238E27FC236}">
                <a16:creationId xmlns:a16="http://schemas.microsoft.com/office/drawing/2014/main" id="{2AE6EC51-78E2-A5DA-2290-8BE902404EBB}"/>
              </a:ext>
            </a:extLst>
          </p:cNvPr>
          <p:cNvSpPr/>
          <p:nvPr/>
        </p:nvSpPr>
        <p:spPr>
          <a:xfrm>
            <a:off x="1268782" y="3302576"/>
            <a:ext cx="7693590" cy="648000"/>
          </a:xfrm>
          <a:prstGeom prst="roundRect">
            <a:avLst/>
          </a:prstGeom>
          <a:solidFill>
            <a:schemeClr val="accent4">
              <a:lumMod val="20000"/>
              <a:lumOff val="80000"/>
            </a:schemeClr>
          </a:solid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accent4">
                    <a:lumMod val="50000"/>
                  </a:schemeClr>
                </a:solidFill>
                <a:effectLst/>
                <a:uLnTx/>
                <a:uFillTx/>
                <a:latin typeface="Verdana" panose="020B0604030504040204" pitchFamily="34" charset="0"/>
                <a:ea typeface="Verdana" panose="020B0604030504040204" pitchFamily="34" charset="0"/>
                <a:cs typeface="Verdana" panose="020B0604030504040204" pitchFamily="34" charset="0"/>
              </a:rPr>
              <a:t>Sectored Activation (SA)</a:t>
            </a:r>
          </a:p>
        </p:txBody>
      </p:sp>
      <p:sp>
        <p:nvSpPr>
          <p:cNvPr id="5" name="Oval 4">
            <a:extLst>
              <a:ext uri="{FF2B5EF4-FFF2-40B4-BE49-F238E27FC236}">
                <a16:creationId xmlns:a16="http://schemas.microsoft.com/office/drawing/2014/main" id="{20121083-F7CF-E0C6-180C-45924EAD6B16}"/>
              </a:ext>
            </a:extLst>
          </p:cNvPr>
          <p:cNvSpPr/>
          <p:nvPr/>
        </p:nvSpPr>
        <p:spPr>
          <a:xfrm>
            <a:off x="288097" y="3302576"/>
            <a:ext cx="648000" cy="648000"/>
          </a:xfrm>
          <a:prstGeom prst="ellipse">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3600" dirty="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rPr>
              <a:t>1</a:t>
            </a:r>
          </a:p>
        </p:txBody>
      </p:sp>
      <p:sp>
        <p:nvSpPr>
          <p:cNvPr id="6" name="Rounded Rectangle 5">
            <a:extLst>
              <a:ext uri="{FF2B5EF4-FFF2-40B4-BE49-F238E27FC236}">
                <a16:creationId xmlns:a16="http://schemas.microsoft.com/office/drawing/2014/main" id="{7464DE43-CB42-ED3E-8414-BB0D714C22B0}"/>
              </a:ext>
            </a:extLst>
          </p:cNvPr>
          <p:cNvSpPr/>
          <p:nvPr/>
        </p:nvSpPr>
        <p:spPr>
          <a:xfrm>
            <a:off x="1268782" y="5480814"/>
            <a:ext cx="7693590" cy="648000"/>
          </a:xfrm>
          <a:prstGeom prst="roundRect">
            <a:avLst/>
          </a:prstGeom>
          <a:solidFill>
            <a:schemeClr val="bg2">
              <a:lumMod val="90000"/>
            </a:schemeClr>
          </a:solidFill>
          <a:ln w="762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Verdana" panose="020B0604030504040204" pitchFamily="34" charset="0"/>
              </a:rPr>
              <a:t>Variable Burst Length (VBL)</a:t>
            </a:r>
          </a:p>
        </p:txBody>
      </p:sp>
      <p:sp>
        <p:nvSpPr>
          <p:cNvPr id="7" name="Oval 6">
            <a:extLst>
              <a:ext uri="{FF2B5EF4-FFF2-40B4-BE49-F238E27FC236}">
                <a16:creationId xmlns:a16="http://schemas.microsoft.com/office/drawing/2014/main" id="{BBC2B4D2-E403-9729-2723-F84EC7BE0483}"/>
              </a:ext>
            </a:extLst>
          </p:cNvPr>
          <p:cNvSpPr/>
          <p:nvPr/>
        </p:nvSpPr>
        <p:spPr>
          <a:xfrm>
            <a:off x="288097" y="5480814"/>
            <a:ext cx="648000" cy="648000"/>
          </a:xfrm>
          <a:prstGeom prst="ellipse">
            <a:avLst/>
          </a:prstGeom>
          <a:solidFill>
            <a:schemeClr val="bg2">
              <a:lumMod val="90000"/>
            </a:schemeClr>
          </a:solid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3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2</a:t>
            </a:r>
          </a:p>
        </p:txBody>
      </p:sp>
    </p:spTree>
    <p:extLst>
      <p:ext uri="{BB962C8B-B14F-4D97-AF65-F5344CB8AC3E}">
        <p14:creationId xmlns:p14="http://schemas.microsoft.com/office/powerpoint/2010/main" val="100509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5E558-8621-805B-0923-47FAC48F501C}"/>
              </a:ext>
            </a:extLst>
          </p:cNvPr>
          <p:cNvSpPr>
            <a:spLocks noGrp="1"/>
          </p:cNvSpPr>
          <p:nvPr>
            <p:ph type="title"/>
          </p:nvPr>
        </p:nvSpPr>
        <p:spPr/>
        <p:txBody>
          <a:bodyPr/>
          <a:lstStyle/>
          <a:p>
            <a:r>
              <a:rPr lang="en-CH" sz="3300" dirty="0"/>
              <a:t>Component 1: Sectored Activation</a:t>
            </a:r>
          </a:p>
        </p:txBody>
      </p:sp>
      <p:sp>
        <p:nvSpPr>
          <p:cNvPr id="782" name="Content Placeholder 781">
            <a:extLst>
              <a:ext uri="{FF2B5EF4-FFF2-40B4-BE49-F238E27FC236}">
                <a16:creationId xmlns:a16="http://schemas.microsoft.com/office/drawing/2014/main" id="{F19A8B65-CD2D-C6D9-DA18-F6C2A3650D92}"/>
              </a:ext>
            </a:extLst>
          </p:cNvPr>
          <p:cNvSpPr>
            <a:spLocks noGrp="1"/>
          </p:cNvSpPr>
          <p:nvPr>
            <p:ph idx="1"/>
          </p:nvPr>
        </p:nvSpPr>
        <p:spPr>
          <a:ln>
            <a:noFill/>
          </a:ln>
        </p:spPr>
        <p:txBody>
          <a:bodyPr/>
          <a:lstStyle/>
          <a:p>
            <a:r>
              <a:rPr lang="en-GB" sz="2500" b="1" dirty="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rPr>
              <a:t>Observation:</a:t>
            </a:r>
            <a:r>
              <a:rPr lang="en-GB" sz="2500" dirty="0">
                <a:latin typeface="Verdana" panose="020B0604030504040204" pitchFamily="34" charset="0"/>
                <a:ea typeface="Verdana" panose="020B0604030504040204" pitchFamily="34" charset="0"/>
                <a:cs typeface="Verdana" panose="020B0604030504040204" pitchFamily="34" charset="0"/>
              </a:rPr>
              <a:t> DRAM mats naturally split DRAM rows</a:t>
            </a:r>
            <a:br>
              <a:rPr lang="en-GB" sz="2500" dirty="0">
                <a:latin typeface="Verdana" panose="020B0604030504040204" pitchFamily="34" charset="0"/>
                <a:ea typeface="Verdana" panose="020B0604030504040204" pitchFamily="34" charset="0"/>
                <a:cs typeface="Verdana" panose="020B0604030504040204" pitchFamily="34" charset="0"/>
              </a:rPr>
            </a:br>
            <a:r>
              <a:rPr lang="en-GB" sz="2500" dirty="0">
                <a:latin typeface="Verdana" panose="020B0604030504040204" pitchFamily="34" charset="0"/>
                <a:ea typeface="Verdana" panose="020B0604030504040204" pitchFamily="34" charset="0"/>
                <a:cs typeface="Verdana" panose="020B0604030504040204" pitchFamily="34" charset="0"/>
              </a:rPr>
              <a:t>into small fixed-size portions</a:t>
            </a:r>
          </a:p>
          <a:p>
            <a:endParaRPr lang="en-GB" sz="2500" dirty="0"/>
          </a:p>
          <a:p>
            <a:endParaRPr lang="en-GB" sz="2500" dirty="0">
              <a:latin typeface="Verdana" panose="020B0604030504040204" pitchFamily="34" charset="0"/>
              <a:ea typeface="Verdana" panose="020B0604030504040204" pitchFamily="34" charset="0"/>
              <a:cs typeface="Verdana" panose="020B0604030504040204" pitchFamily="34" charset="0"/>
            </a:endParaRPr>
          </a:p>
          <a:p>
            <a:endParaRPr lang="en-GB" sz="2500" dirty="0"/>
          </a:p>
          <a:p>
            <a:endParaRPr lang="en-GB" sz="2500" dirty="0">
              <a:latin typeface="Verdana" panose="020B0604030504040204" pitchFamily="34" charset="0"/>
              <a:ea typeface="Verdana" panose="020B0604030504040204" pitchFamily="34" charset="0"/>
              <a:cs typeface="Verdana" panose="020B0604030504040204" pitchFamily="34" charset="0"/>
            </a:endParaRPr>
          </a:p>
          <a:p>
            <a:endParaRPr lang="en-GB" sz="2500" dirty="0"/>
          </a:p>
          <a:p>
            <a:pPr marL="0" indent="0">
              <a:buNone/>
            </a:pPr>
            <a:endParaRPr lang="en-GB" sz="25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GB" sz="2500" dirty="0">
              <a:latin typeface="Verdana" panose="020B0604030504040204" pitchFamily="34" charset="0"/>
              <a:ea typeface="Verdana" panose="020B0604030504040204" pitchFamily="34" charset="0"/>
              <a:cs typeface="Verdana" panose="020B0604030504040204" pitchFamily="34" charset="0"/>
            </a:endParaRPr>
          </a:p>
          <a:p>
            <a:r>
              <a:rPr lang="en-GB" sz="2500" dirty="0"/>
              <a:t>To </a:t>
            </a:r>
            <a:r>
              <a:rPr lang="en-GB" sz="2500" dirty="0">
                <a:solidFill>
                  <a:schemeClr val="accent4">
                    <a:lumMod val="50000"/>
                  </a:schemeClr>
                </a:solidFill>
              </a:rPr>
              <a:t>select</a:t>
            </a:r>
            <a:r>
              <a:rPr lang="en-GB" sz="2500" dirty="0">
                <a:solidFill>
                  <a:schemeClr val="accent4">
                    <a:lumMod val="75000"/>
                  </a:schemeClr>
                </a:solidFill>
              </a:rPr>
              <a:t> </a:t>
            </a:r>
            <a:r>
              <a:rPr lang="en-GB" sz="2500" dirty="0"/>
              <a:t>and activate </a:t>
            </a:r>
            <a:r>
              <a:rPr lang="en-GB" sz="2500" dirty="0">
                <a:solidFill>
                  <a:schemeClr val="accent4">
                    <a:lumMod val="50000"/>
                  </a:schemeClr>
                </a:solidFill>
              </a:rPr>
              <a:t>one or multiple mats</a:t>
            </a:r>
            <a:r>
              <a:rPr lang="en-GB" sz="2500" dirty="0"/>
              <a:t>:</a:t>
            </a:r>
          </a:p>
          <a:p>
            <a:pPr marL="800100" lvl="1" indent="-342900">
              <a:buClr>
                <a:schemeClr val="tx1"/>
              </a:buClr>
              <a:buFont typeface="+mj-lt"/>
              <a:buAutoNum type="arabicPeriod"/>
            </a:pPr>
            <a:r>
              <a:rPr lang="en-GB" sz="2000" dirty="0">
                <a:solidFill>
                  <a:schemeClr val="accent4">
                    <a:lumMod val="50000"/>
                  </a:schemeClr>
                </a:solidFill>
              </a:rPr>
              <a:t>Isolate</a:t>
            </a:r>
            <a:r>
              <a:rPr lang="en-GB" sz="2000" dirty="0"/>
              <a:t> the global </a:t>
            </a:r>
            <a:r>
              <a:rPr lang="en-GB" sz="2000" dirty="0" err="1"/>
              <a:t>wordline</a:t>
            </a:r>
            <a:r>
              <a:rPr lang="en-GB" sz="2000" dirty="0"/>
              <a:t> from local </a:t>
            </a:r>
            <a:r>
              <a:rPr lang="en-GB" sz="2000" dirty="0" err="1"/>
              <a:t>wordline</a:t>
            </a:r>
            <a:r>
              <a:rPr lang="en-GB" sz="2000" dirty="0"/>
              <a:t> drivers</a:t>
            </a:r>
          </a:p>
        </p:txBody>
      </p:sp>
      <p:grpSp>
        <p:nvGrpSpPr>
          <p:cNvPr id="522" name="Group 521">
            <a:extLst>
              <a:ext uri="{FF2B5EF4-FFF2-40B4-BE49-F238E27FC236}">
                <a16:creationId xmlns:a16="http://schemas.microsoft.com/office/drawing/2014/main" id="{B733DF76-E16F-64F8-9BFE-2A799B38968C}"/>
              </a:ext>
            </a:extLst>
          </p:cNvPr>
          <p:cNvGrpSpPr/>
          <p:nvPr/>
        </p:nvGrpSpPr>
        <p:grpSpPr>
          <a:xfrm>
            <a:off x="1734836" y="3023598"/>
            <a:ext cx="1414038" cy="1414038"/>
            <a:chOff x="4876800" y="1600199"/>
            <a:chExt cx="2819401" cy="2819401"/>
          </a:xfrm>
        </p:grpSpPr>
        <p:grpSp>
          <p:nvGrpSpPr>
            <p:cNvPr id="523" name="Group 522">
              <a:extLst>
                <a:ext uri="{FF2B5EF4-FFF2-40B4-BE49-F238E27FC236}">
                  <a16:creationId xmlns:a16="http://schemas.microsoft.com/office/drawing/2014/main" id="{464BFCEA-BB71-9225-BB15-795345BAA067}"/>
                </a:ext>
              </a:extLst>
            </p:cNvPr>
            <p:cNvGrpSpPr/>
            <p:nvPr/>
          </p:nvGrpSpPr>
          <p:grpSpPr>
            <a:xfrm>
              <a:off x="5486400" y="3962400"/>
              <a:ext cx="2209800" cy="457200"/>
              <a:chOff x="5486400" y="3962400"/>
              <a:chExt cx="2209800" cy="457200"/>
            </a:xfrm>
          </p:grpSpPr>
          <p:sp>
            <p:nvSpPr>
              <p:cNvPr id="568" name="DRAM">
                <a:extLst>
                  <a:ext uri="{FF2B5EF4-FFF2-40B4-BE49-F238E27FC236}">
                    <a16:creationId xmlns:a16="http://schemas.microsoft.com/office/drawing/2014/main" id="{68FC4942-BDF7-C39C-79BC-2DF6011854FF}"/>
                  </a:ext>
                </a:extLst>
              </p:cNvPr>
              <p:cNvSpPr/>
              <p:nvPr/>
            </p:nvSpPr>
            <p:spPr>
              <a:xfrm>
                <a:off x="54864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69" name="DRAM">
                <a:extLst>
                  <a:ext uri="{FF2B5EF4-FFF2-40B4-BE49-F238E27FC236}">
                    <a16:creationId xmlns:a16="http://schemas.microsoft.com/office/drawing/2014/main" id="{EBC8D499-E9A3-B3B0-D278-0B0F8B6AF895}"/>
                  </a:ext>
                </a:extLst>
              </p:cNvPr>
              <p:cNvSpPr/>
              <p:nvPr/>
            </p:nvSpPr>
            <p:spPr>
              <a:xfrm>
                <a:off x="59436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70" name="DRAM">
                <a:extLst>
                  <a:ext uri="{FF2B5EF4-FFF2-40B4-BE49-F238E27FC236}">
                    <a16:creationId xmlns:a16="http://schemas.microsoft.com/office/drawing/2014/main" id="{D6FBEF2A-898A-87E5-151F-B22FFC3C0ACF}"/>
                  </a:ext>
                </a:extLst>
              </p:cNvPr>
              <p:cNvSpPr/>
              <p:nvPr/>
            </p:nvSpPr>
            <p:spPr>
              <a:xfrm>
                <a:off x="64008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71" name="DRAM">
                <a:extLst>
                  <a:ext uri="{FF2B5EF4-FFF2-40B4-BE49-F238E27FC236}">
                    <a16:creationId xmlns:a16="http://schemas.microsoft.com/office/drawing/2014/main" id="{59320352-A247-A4BA-02C5-AC6979AFEB03}"/>
                  </a:ext>
                </a:extLst>
              </p:cNvPr>
              <p:cNvSpPr/>
              <p:nvPr/>
            </p:nvSpPr>
            <p:spPr>
              <a:xfrm>
                <a:off x="68580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72" name="DRAM">
                <a:extLst>
                  <a:ext uri="{FF2B5EF4-FFF2-40B4-BE49-F238E27FC236}">
                    <a16:creationId xmlns:a16="http://schemas.microsoft.com/office/drawing/2014/main" id="{A92428B7-014B-1306-77C3-0D3473BA6BB3}"/>
                  </a:ext>
                </a:extLst>
              </p:cNvPr>
              <p:cNvSpPr/>
              <p:nvPr/>
            </p:nvSpPr>
            <p:spPr>
              <a:xfrm>
                <a:off x="73152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524" name="Group 523">
              <a:extLst>
                <a:ext uri="{FF2B5EF4-FFF2-40B4-BE49-F238E27FC236}">
                  <a16:creationId xmlns:a16="http://schemas.microsoft.com/office/drawing/2014/main" id="{6CBA8997-1E7D-BD91-655C-AC74AEE7F8E1}"/>
                </a:ext>
              </a:extLst>
            </p:cNvPr>
            <p:cNvGrpSpPr/>
            <p:nvPr/>
          </p:nvGrpSpPr>
          <p:grpSpPr>
            <a:xfrm>
              <a:off x="4876800" y="1600200"/>
              <a:ext cx="457200" cy="2209800"/>
              <a:chOff x="4876800" y="1600200"/>
              <a:chExt cx="457200" cy="2209800"/>
            </a:xfrm>
          </p:grpSpPr>
          <p:sp>
            <p:nvSpPr>
              <p:cNvPr id="563" name="DRAM">
                <a:extLst>
                  <a:ext uri="{FF2B5EF4-FFF2-40B4-BE49-F238E27FC236}">
                    <a16:creationId xmlns:a16="http://schemas.microsoft.com/office/drawing/2014/main" id="{ED86DA83-05BD-3B96-3297-D0D766664C26}"/>
                  </a:ext>
                </a:extLst>
              </p:cNvPr>
              <p:cNvSpPr/>
              <p:nvPr/>
            </p:nvSpPr>
            <p:spPr>
              <a:xfrm rot="5400000">
                <a:off x="4914900" y="15621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64" name="DRAM">
                <a:extLst>
                  <a:ext uri="{FF2B5EF4-FFF2-40B4-BE49-F238E27FC236}">
                    <a16:creationId xmlns:a16="http://schemas.microsoft.com/office/drawing/2014/main" id="{D3287156-2F78-6DD7-8ECB-AE9C0DBC876C}"/>
                  </a:ext>
                </a:extLst>
              </p:cNvPr>
              <p:cNvSpPr/>
              <p:nvPr/>
            </p:nvSpPr>
            <p:spPr>
              <a:xfrm rot="5400000">
                <a:off x="4914900" y="20193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65" name="DRAM">
                <a:extLst>
                  <a:ext uri="{FF2B5EF4-FFF2-40B4-BE49-F238E27FC236}">
                    <a16:creationId xmlns:a16="http://schemas.microsoft.com/office/drawing/2014/main" id="{0A90C65B-A530-706E-487A-41AE29833D98}"/>
                  </a:ext>
                </a:extLst>
              </p:cNvPr>
              <p:cNvSpPr/>
              <p:nvPr/>
            </p:nvSpPr>
            <p:spPr>
              <a:xfrm rot="5400000">
                <a:off x="4914900" y="24765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66" name="DRAM">
                <a:extLst>
                  <a:ext uri="{FF2B5EF4-FFF2-40B4-BE49-F238E27FC236}">
                    <a16:creationId xmlns:a16="http://schemas.microsoft.com/office/drawing/2014/main" id="{F85110F7-3516-40F6-002B-7387D8512C26}"/>
                  </a:ext>
                </a:extLst>
              </p:cNvPr>
              <p:cNvSpPr/>
              <p:nvPr/>
            </p:nvSpPr>
            <p:spPr>
              <a:xfrm rot="5400000">
                <a:off x="4914900" y="29337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67" name="DRAM">
                <a:extLst>
                  <a:ext uri="{FF2B5EF4-FFF2-40B4-BE49-F238E27FC236}">
                    <a16:creationId xmlns:a16="http://schemas.microsoft.com/office/drawing/2014/main" id="{6DC4AA42-A1B8-3686-5CD4-6AFC0516F3E0}"/>
                  </a:ext>
                </a:extLst>
              </p:cNvPr>
              <p:cNvSpPr/>
              <p:nvPr/>
            </p:nvSpPr>
            <p:spPr>
              <a:xfrm rot="5400000">
                <a:off x="4914900" y="33909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525" name="Group 524">
              <a:extLst>
                <a:ext uri="{FF2B5EF4-FFF2-40B4-BE49-F238E27FC236}">
                  <a16:creationId xmlns:a16="http://schemas.microsoft.com/office/drawing/2014/main" id="{CC48DB53-A801-169F-CBC4-4B494D4A797E}"/>
                </a:ext>
              </a:extLst>
            </p:cNvPr>
            <p:cNvGrpSpPr/>
            <p:nvPr/>
          </p:nvGrpSpPr>
          <p:grpSpPr>
            <a:xfrm>
              <a:off x="5676900" y="1600199"/>
              <a:ext cx="1828800" cy="2362201"/>
              <a:chOff x="5676900" y="1170708"/>
              <a:chExt cx="1828800" cy="2791692"/>
            </a:xfrm>
          </p:grpSpPr>
          <p:cxnSp>
            <p:nvCxnSpPr>
              <p:cNvPr id="558" name="Straight Connector 557">
                <a:extLst>
                  <a:ext uri="{FF2B5EF4-FFF2-40B4-BE49-F238E27FC236}">
                    <a16:creationId xmlns:a16="http://schemas.microsoft.com/office/drawing/2014/main" id="{94D4C42A-F9C9-ACA4-3900-DF43EE2913A3}"/>
                  </a:ext>
                </a:extLst>
              </p:cNvPr>
              <p:cNvCxnSpPr>
                <a:cxnSpLocks/>
                <a:stCxn id="528" idx="0"/>
                <a:endCxn id="568" idx="0"/>
              </p:cNvCxnSpPr>
              <p:nvPr/>
            </p:nvCxnSpPr>
            <p:spPr>
              <a:xfrm>
                <a:off x="56769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559" name="Straight Connector 558">
                <a:extLst>
                  <a:ext uri="{FF2B5EF4-FFF2-40B4-BE49-F238E27FC236}">
                    <a16:creationId xmlns:a16="http://schemas.microsoft.com/office/drawing/2014/main" id="{28E003BC-C088-859A-3B11-341BBC336B8A}"/>
                  </a:ext>
                </a:extLst>
              </p:cNvPr>
              <p:cNvCxnSpPr>
                <a:cxnSpLocks/>
                <a:stCxn id="530" idx="0"/>
                <a:endCxn id="570" idx="0"/>
              </p:cNvCxnSpPr>
              <p:nvPr/>
            </p:nvCxnSpPr>
            <p:spPr>
              <a:xfrm>
                <a:off x="6591299"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560" name="Straight Connector 559">
                <a:extLst>
                  <a:ext uri="{FF2B5EF4-FFF2-40B4-BE49-F238E27FC236}">
                    <a16:creationId xmlns:a16="http://schemas.microsoft.com/office/drawing/2014/main" id="{C4C87FD4-A142-1546-D978-CE0EA2D78814}"/>
                  </a:ext>
                </a:extLst>
              </p:cNvPr>
              <p:cNvCxnSpPr>
                <a:cxnSpLocks/>
                <a:stCxn id="531" idx="0"/>
                <a:endCxn id="571" idx="0"/>
              </p:cNvCxnSpPr>
              <p:nvPr/>
            </p:nvCxnSpPr>
            <p:spPr>
              <a:xfrm>
                <a:off x="70485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561" name="Straight Connector 560">
                <a:extLst>
                  <a:ext uri="{FF2B5EF4-FFF2-40B4-BE49-F238E27FC236}">
                    <a16:creationId xmlns:a16="http://schemas.microsoft.com/office/drawing/2014/main" id="{B3373C0F-A6D9-BEF4-F4A0-C4A57ADCA48D}"/>
                  </a:ext>
                </a:extLst>
              </p:cNvPr>
              <p:cNvCxnSpPr>
                <a:cxnSpLocks/>
                <a:stCxn id="532" idx="0"/>
                <a:endCxn id="572" idx="0"/>
              </p:cNvCxnSpPr>
              <p:nvPr/>
            </p:nvCxnSpPr>
            <p:spPr>
              <a:xfrm>
                <a:off x="7505700" y="1170710"/>
                <a:ext cx="0" cy="2791690"/>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562" name="Straight Connector 561">
                <a:extLst>
                  <a:ext uri="{FF2B5EF4-FFF2-40B4-BE49-F238E27FC236}">
                    <a16:creationId xmlns:a16="http://schemas.microsoft.com/office/drawing/2014/main" id="{20858BE1-EF01-5AEA-B35E-D42D634FE780}"/>
                  </a:ext>
                </a:extLst>
              </p:cNvPr>
              <p:cNvCxnSpPr>
                <a:cxnSpLocks/>
                <a:stCxn id="529" idx="0"/>
                <a:endCxn id="569" idx="0"/>
              </p:cNvCxnSpPr>
              <p:nvPr/>
            </p:nvCxnSpPr>
            <p:spPr>
              <a:xfrm>
                <a:off x="61341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526" name="Group 525">
              <a:extLst>
                <a:ext uri="{FF2B5EF4-FFF2-40B4-BE49-F238E27FC236}">
                  <a16:creationId xmlns:a16="http://schemas.microsoft.com/office/drawing/2014/main" id="{8CCA9C32-9251-D35B-DDC6-30E979E6D9C5}"/>
                </a:ext>
              </a:extLst>
            </p:cNvPr>
            <p:cNvGrpSpPr/>
            <p:nvPr/>
          </p:nvGrpSpPr>
          <p:grpSpPr>
            <a:xfrm>
              <a:off x="5334000" y="1790700"/>
              <a:ext cx="2362201" cy="1828800"/>
              <a:chOff x="5333998" y="1790700"/>
              <a:chExt cx="2791691" cy="1828800"/>
            </a:xfrm>
          </p:grpSpPr>
          <p:cxnSp>
            <p:nvCxnSpPr>
              <p:cNvPr id="553" name="Straight Connector 552">
                <a:extLst>
                  <a:ext uri="{FF2B5EF4-FFF2-40B4-BE49-F238E27FC236}">
                    <a16:creationId xmlns:a16="http://schemas.microsoft.com/office/drawing/2014/main" id="{D30D96A8-3102-3D4C-0C04-F8468CF866B0}"/>
                  </a:ext>
                </a:extLst>
              </p:cNvPr>
              <p:cNvCxnSpPr>
                <a:cxnSpLocks/>
                <a:stCxn id="532" idx="6"/>
                <a:endCxn id="563" idx="0"/>
              </p:cNvCxnSpPr>
              <p:nvPr/>
            </p:nvCxnSpPr>
            <p:spPr>
              <a:xfrm flipH="1">
                <a:off x="5333998" y="1790700"/>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554" name="Straight Connector 553">
                <a:extLst>
                  <a:ext uri="{FF2B5EF4-FFF2-40B4-BE49-F238E27FC236}">
                    <a16:creationId xmlns:a16="http://schemas.microsoft.com/office/drawing/2014/main" id="{DE36D497-6AA2-0183-DA75-2E09E2835CA1}"/>
                  </a:ext>
                </a:extLst>
              </p:cNvPr>
              <p:cNvCxnSpPr>
                <a:cxnSpLocks/>
                <a:stCxn id="537" idx="6"/>
                <a:endCxn id="564" idx="0"/>
              </p:cNvCxnSpPr>
              <p:nvPr/>
            </p:nvCxnSpPr>
            <p:spPr>
              <a:xfrm flipH="1">
                <a:off x="5333998" y="2247899"/>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555" name="Straight Connector 554">
                <a:extLst>
                  <a:ext uri="{FF2B5EF4-FFF2-40B4-BE49-F238E27FC236}">
                    <a16:creationId xmlns:a16="http://schemas.microsoft.com/office/drawing/2014/main" id="{A5966709-BF48-D3F3-AA95-F054B82AA287}"/>
                  </a:ext>
                </a:extLst>
              </p:cNvPr>
              <p:cNvCxnSpPr>
                <a:cxnSpLocks/>
                <a:stCxn id="542" idx="6"/>
                <a:endCxn id="565" idx="0"/>
              </p:cNvCxnSpPr>
              <p:nvPr/>
            </p:nvCxnSpPr>
            <p:spPr>
              <a:xfrm flipH="1">
                <a:off x="5333998" y="2705100"/>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556" name="Straight Connector 555">
                <a:extLst>
                  <a:ext uri="{FF2B5EF4-FFF2-40B4-BE49-F238E27FC236}">
                    <a16:creationId xmlns:a16="http://schemas.microsoft.com/office/drawing/2014/main" id="{9BFFE950-A7B6-D193-7F03-0997E633ABC4}"/>
                  </a:ext>
                </a:extLst>
              </p:cNvPr>
              <p:cNvCxnSpPr>
                <a:cxnSpLocks/>
                <a:stCxn id="547" idx="6"/>
                <a:endCxn id="566" idx="0"/>
              </p:cNvCxnSpPr>
              <p:nvPr/>
            </p:nvCxnSpPr>
            <p:spPr>
              <a:xfrm flipH="1">
                <a:off x="5333998" y="3162299"/>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557" name="Straight Connector 556">
                <a:extLst>
                  <a:ext uri="{FF2B5EF4-FFF2-40B4-BE49-F238E27FC236}">
                    <a16:creationId xmlns:a16="http://schemas.microsoft.com/office/drawing/2014/main" id="{A66F2C33-CE5D-16BA-C61D-19EB9332FD9D}"/>
                  </a:ext>
                </a:extLst>
              </p:cNvPr>
              <p:cNvCxnSpPr>
                <a:cxnSpLocks/>
                <a:stCxn id="552" idx="6"/>
                <a:endCxn id="567" idx="0"/>
              </p:cNvCxnSpPr>
              <p:nvPr/>
            </p:nvCxnSpPr>
            <p:spPr>
              <a:xfrm flipH="1">
                <a:off x="5333998" y="3619500"/>
                <a:ext cx="2791691" cy="0"/>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527" name="Group 526">
              <a:extLst>
                <a:ext uri="{FF2B5EF4-FFF2-40B4-BE49-F238E27FC236}">
                  <a16:creationId xmlns:a16="http://schemas.microsoft.com/office/drawing/2014/main" id="{03B5F84A-F4B4-2D9D-6DC8-C6D88C60F853}"/>
                </a:ext>
              </a:extLst>
            </p:cNvPr>
            <p:cNvGrpSpPr/>
            <p:nvPr/>
          </p:nvGrpSpPr>
          <p:grpSpPr>
            <a:xfrm>
              <a:off x="5486400" y="1600200"/>
              <a:ext cx="2209800" cy="2209800"/>
              <a:chOff x="5486400" y="1600200"/>
              <a:chExt cx="2209800" cy="2209800"/>
            </a:xfrm>
          </p:grpSpPr>
          <p:sp>
            <p:nvSpPr>
              <p:cNvPr id="528" name="Oval 527">
                <a:extLst>
                  <a:ext uri="{FF2B5EF4-FFF2-40B4-BE49-F238E27FC236}">
                    <a16:creationId xmlns:a16="http://schemas.microsoft.com/office/drawing/2014/main" id="{B222E6F2-A0B2-5EC5-0FE1-A9CE9B1925ED}"/>
                  </a:ext>
                </a:extLst>
              </p:cNvPr>
              <p:cNvSpPr/>
              <p:nvPr/>
            </p:nvSpPr>
            <p:spPr>
              <a:xfrm>
                <a:off x="54864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29" name="Oval 528">
                <a:extLst>
                  <a:ext uri="{FF2B5EF4-FFF2-40B4-BE49-F238E27FC236}">
                    <a16:creationId xmlns:a16="http://schemas.microsoft.com/office/drawing/2014/main" id="{B2075CDE-109A-C0EF-5477-1595D34FC23A}"/>
                  </a:ext>
                </a:extLst>
              </p:cNvPr>
              <p:cNvSpPr/>
              <p:nvPr/>
            </p:nvSpPr>
            <p:spPr>
              <a:xfrm>
                <a:off x="59436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30" name="Oval 529">
                <a:extLst>
                  <a:ext uri="{FF2B5EF4-FFF2-40B4-BE49-F238E27FC236}">
                    <a16:creationId xmlns:a16="http://schemas.microsoft.com/office/drawing/2014/main" id="{848126B9-12C1-1EF0-9036-6A6CEA35F942}"/>
                  </a:ext>
                </a:extLst>
              </p:cNvPr>
              <p:cNvSpPr/>
              <p:nvPr/>
            </p:nvSpPr>
            <p:spPr>
              <a:xfrm>
                <a:off x="64008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31" name="Oval 530">
                <a:extLst>
                  <a:ext uri="{FF2B5EF4-FFF2-40B4-BE49-F238E27FC236}">
                    <a16:creationId xmlns:a16="http://schemas.microsoft.com/office/drawing/2014/main" id="{225E84D3-B66A-7748-9A3C-099B529F7114}"/>
                  </a:ext>
                </a:extLst>
              </p:cNvPr>
              <p:cNvSpPr/>
              <p:nvPr/>
            </p:nvSpPr>
            <p:spPr>
              <a:xfrm>
                <a:off x="68580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32" name="Oval 531">
                <a:extLst>
                  <a:ext uri="{FF2B5EF4-FFF2-40B4-BE49-F238E27FC236}">
                    <a16:creationId xmlns:a16="http://schemas.microsoft.com/office/drawing/2014/main" id="{7CF5246A-C959-CACB-F4D7-8EA8B1B9BBB8}"/>
                  </a:ext>
                </a:extLst>
              </p:cNvPr>
              <p:cNvSpPr/>
              <p:nvPr/>
            </p:nvSpPr>
            <p:spPr>
              <a:xfrm>
                <a:off x="73152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33" name="Oval 532">
                <a:extLst>
                  <a:ext uri="{FF2B5EF4-FFF2-40B4-BE49-F238E27FC236}">
                    <a16:creationId xmlns:a16="http://schemas.microsoft.com/office/drawing/2014/main" id="{C162DE1C-2E0E-E4D3-B7E2-18A4FC6B50B2}"/>
                  </a:ext>
                </a:extLst>
              </p:cNvPr>
              <p:cNvSpPr/>
              <p:nvPr/>
            </p:nvSpPr>
            <p:spPr>
              <a:xfrm>
                <a:off x="54864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34" name="Oval 533">
                <a:extLst>
                  <a:ext uri="{FF2B5EF4-FFF2-40B4-BE49-F238E27FC236}">
                    <a16:creationId xmlns:a16="http://schemas.microsoft.com/office/drawing/2014/main" id="{B3586DEE-190C-D4C5-691A-6C5D4A950401}"/>
                  </a:ext>
                </a:extLst>
              </p:cNvPr>
              <p:cNvSpPr/>
              <p:nvPr/>
            </p:nvSpPr>
            <p:spPr>
              <a:xfrm>
                <a:off x="59436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35" name="Oval 534">
                <a:extLst>
                  <a:ext uri="{FF2B5EF4-FFF2-40B4-BE49-F238E27FC236}">
                    <a16:creationId xmlns:a16="http://schemas.microsoft.com/office/drawing/2014/main" id="{F647147D-0D36-B90C-E144-F31344254C0B}"/>
                  </a:ext>
                </a:extLst>
              </p:cNvPr>
              <p:cNvSpPr/>
              <p:nvPr/>
            </p:nvSpPr>
            <p:spPr>
              <a:xfrm>
                <a:off x="64008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36" name="Oval 535">
                <a:extLst>
                  <a:ext uri="{FF2B5EF4-FFF2-40B4-BE49-F238E27FC236}">
                    <a16:creationId xmlns:a16="http://schemas.microsoft.com/office/drawing/2014/main" id="{92CAF194-B74B-23E1-AD97-F372F5DA6E1F}"/>
                  </a:ext>
                </a:extLst>
              </p:cNvPr>
              <p:cNvSpPr/>
              <p:nvPr/>
            </p:nvSpPr>
            <p:spPr>
              <a:xfrm>
                <a:off x="68580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37" name="Oval 536">
                <a:extLst>
                  <a:ext uri="{FF2B5EF4-FFF2-40B4-BE49-F238E27FC236}">
                    <a16:creationId xmlns:a16="http://schemas.microsoft.com/office/drawing/2014/main" id="{F7B4B0CE-1366-D43D-4CC9-E6006B73294B}"/>
                  </a:ext>
                </a:extLst>
              </p:cNvPr>
              <p:cNvSpPr/>
              <p:nvPr/>
            </p:nvSpPr>
            <p:spPr>
              <a:xfrm>
                <a:off x="73152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38" name="Oval 537">
                <a:extLst>
                  <a:ext uri="{FF2B5EF4-FFF2-40B4-BE49-F238E27FC236}">
                    <a16:creationId xmlns:a16="http://schemas.microsoft.com/office/drawing/2014/main" id="{CF8F0ED6-956F-BB88-A5DF-D14D2B11A9E2}"/>
                  </a:ext>
                </a:extLst>
              </p:cNvPr>
              <p:cNvSpPr/>
              <p:nvPr/>
            </p:nvSpPr>
            <p:spPr>
              <a:xfrm>
                <a:off x="54864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39" name="Oval 538">
                <a:extLst>
                  <a:ext uri="{FF2B5EF4-FFF2-40B4-BE49-F238E27FC236}">
                    <a16:creationId xmlns:a16="http://schemas.microsoft.com/office/drawing/2014/main" id="{ED64CCBD-CC28-87D5-FABD-E76C57C4E373}"/>
                  </a:ext>
                </a:extLst>
              </p:cNvPr>
              <p:cNvSpPr/>
              <p:nvPr/>
            </p:nvSpPr>
            <p:spPr>
              <a:xfrm>
                <a:off x="59436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40" name="Oval 539">
                <a:extLst>
                  <a:ext uri="{FF2B5EF4-FFF2-40B4-BE49-F238E27FC236}">
                    <a16:creationId xmlns:a16="http://schemas.microsoft.com/office/drawing/2014/main" id="{9253B472-54C2-6DFB-715E-045B0FF0AE1D}"/>
                  </a:ext>
                </a:extLst>
              </p:cNvPr>
              <p:cNvSpPr/>
              <p:nvPr/>
            </p:nvSpPr>
            <p:spPr>
              <a:xfrm>
                <a:off x="64008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41" name="Oval 540">
                <a:extLst>
                  <a:ext uri="{FF2B5EF4-FFF2-40B4-BE49-F238E27FC236}">
                    <a16:creationId xmlns:a16="http://schemas.microsoft.com/office/drawing/2014/main" id="{A9C4B62A-C31E-459C-C3D3-5D6EA2247752}"/>
                  </a:ext>
                </a:extLst>
              </p:cNvPr>
              <p:cNvSpPr/>
              <p:nvPr/>
            </p:nvSpPr>
            <p:spPr>
              <a:xfrm>
                <a:off x="68580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42" name="Oval 541">
                <a:extLst>
                  <a:ext uri="{FF2B5EF4-FFF2-40B4-BE49-F238E27FC236}">
                    <a16:creationId xmlns:a16="http://schemas.microsoft.com/office/drawing/2014/main" id="{D9604E0B-13C5-0E40-8166-7B8D9F2276AA}"/>
                  </a:ext>
                </a:extLst>
              </p:cNvPr>
              <p:cNvSpPr/>
              <p:nvPr/>
            </p:nvSpPr>
            <p:spPr>
              <a:xfrm>
                <a:off x="73152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43" name="Oval 542">
                <a:extLst>
                  <a:ext uri="{FF2B5EF4-FFF2-40B4-BE49-F238E27FC236}">
                    <a16:creationId xmlns:a16="http://schemas.microsoft.com/office/drawing/2014/main" id="{EFBFEEF4-93D3-AE30-D8B5-6DB65351E43B}"/>
                  </a:ext>
                </a:extLst>
              </p:cNvPr>
              <p:cNvSpPr/>
              <p:nvPr/>
            </p:nvSpPr>
            <p:spPr>
              <a:xfrm>
                <a:off x="54864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44" name="Oval 543">
                <a:extLst>
                  <a:ext uri="{FF2B5EF4-FFF2-40B4-BE49-F238E27FC236}">
                    <a16:creationId xmlns:a16="http://schemas.microsoft.com/office/drawing/2014/main" id="{6519249F-5343-5D5B-395E-2D7261E57A4F}"/>
                  </a:ext>
                </a:extLst>
              </p:cNvPr>
              <p:cNvSpPr/>
              <p:nvPr/>
            </p:nvSpPr>
            <p:spPr>
              <a:xfrm>
                <a:off x="59436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45" name="Oval 544">
                <a:extLst>
                  <a:ext uri="{FF2B5EF4-FFF2-40B4-BE49-F238E27FC236}">
                    <a16:creationId xmlns:a16="http://schemas.microsoft.com/office/drawing/2014/main" id="{4A95E1C6-8F34-801A-F254-BF1E2AF5E91A}"/>
                  </a:ext>
                </a:extLst>
              </p:cNvPr>
              <p:cNvSpPr/>
              <p:nvPr/>
            </p:nvSpPr>
            <p:spPr>
              <a:xfrm>
                <a:off x="64008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46" name="Oval 545">
                <a:extLst>
                  <a:ext uri="{FF2B5EF4-FFF2-40B4-BE49-F238E27FC236}">
                    <a16:creationId xmlns:a16="http://schemas.microsoft.com/office/drawing/2014/main" id="{1679E7A7-F395-1ADB-C5A4-F3A93AED23EC}"/>
                  </a:ext>
                </a:extLst>
              </p:cNvPr>
              <p:cNvSpPr/>
              <p:nvPr/>
            </p:nvSpPr>
            <p:spPr>
              <a:xfrm>
                <a:off x="68580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47" name="Oval 546">
                <a:extLst>
                  <a:ext uri="{FF2B5EF4-FFF2-40B4-BE49-F238E27FC236}">
                    <a16:creationId xmlns:a16="http://schemas.microsoft.com/office/drawing/2014/main" id="{54710B11-FC86-AFD8-A716-A55FDC788170}"/>
                  </a:ext>
                </a:extLst>
              </p:cNvPr>
              <p:cNvSpPr/>
              <p:nvPr/>
            </p:nvSpPr>
            <p:spPr>
              <a:xfrm>
                <a:off x="73152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48" name="Oval 547">
                <a:extLst>
                  <a:ext uri="{FF2B5EF4-FFF2-40B4-BE49-F238E27FC236}">
                    <a16:creationId xmlns:a16="http://schemas.microsoft.com/office/drawing/2014/main" id="{6D1D3C00-C5FD-87D6-4C03-74A945DDF4F1}"/>
                  </a:ext>
                </a:extLst>
              </p:cNvPr>
              <p:cNvSpPr/>
              <p:nvPr/>
            </p:nvSpPr>
            <p:spPr>
              <a:xfrm>
                <a:off x="54864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49" name="Oval 548">
                <a:extLst>
                  <a:ext uri="{FF2B5EF4-FFF2-40B4-BE49-F238E27FC236}">
                    <a16:creationId xmlns:a16="http://schemas.microsoft.com/office/drawing/2014/main" id="{707D5D88-D3C8-1663-3D9E-ED85BD89F38C}"/>
                  </a:ext>
                </a:extLst>
              </p:cNvPr>
              <p:cNvSpPr/>
              <p:nvPr/>
            </p:nvSpPr>
            <p:spPr>
              <a:xfrm>
                <a:off x="59436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50" name="Oval 549">
                <a:extLst>
                  <a:ext uri="{FF2B5EF4-FFF2-40B4-BE49-F238E27FC236}">
                    <a16:creationId xmlns:a16="http://schemas.microsoft.com/office/drawing/2014/main" id="{04FD738C-11C0-0895-E52A-824B0B9E2CB0}"/>
                  </a:ext>
                </a:extLst>
              </p:cNvPr>
              <p:cNvSpPr/>
              <p:nvPr/>
            </p:nvSpPr>
            <p:spPr>
              <a:xfrm>
                <a:off x="64008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51" name="Oval 550">
                <a:extLst>
                  <a:ext uri="{FF2B5EF4-FFF2-40B4-BE49-F238E27FC236}">
                    <a16:creationId xmlns:a16="http://schemas.microsoft.com/office/drawing/2014/main" id="{8ED7D603-E996-1064-BB70-A3CB3118D234}"/>
                  </a:ext>
                </a:extLst>
              </p:cNvPr>
              <p:cNvSpPr/>
              <p:nvPr/>
            </p:nvSpPr>
            <p:spPr>
              <a:xfrm>
                <a:off x="68580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52" name="Oval 551">
                <a:extLst>
                  <a:ext uri="{FF2B5EF4-FFF2-40B4-BE49-F238E27FC236}">
                    <a16:creationId xmlns:a16="http://schemas.microsoft.com/office/drawing/2014/main" id="{2B1E3794-481B-A6C4-7715-954A5C92010F}"/>
                  </a:ext>
                </a:extLst>
              </p:cNvPr>
              <p:cNvSpPr/>
              <p:nvPr/>
            </p:nvSpPr>
            <p:spPr>
              <a:xfrm>
                <a:off x="73152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grpSp>
        <p:nvGrpSpPr>
          <p:cNvPr id="573" name="Group 572">
            <a:extLst>
              <a:ext uri="{FF2B5EF4-FFF2-40B4-BE49-F238E27FC236}">
                <a16:creationId xmlns:a16="http://schemas.microsoft.com/office/drawing/2014/main" id="{546DDAB6-B18D-D0D4-4A24-B0A19595A3E9}"/>
              </a:ext>
            </a:extLst>
          </p:cNvPr>
          <p:cNvGrpSpPr/>
          <p:nvPr/>
        </p:nvGrpSpPr>
        <p:grpSpPr>
          <a:xfrm>
            <a:off x="3292364" y="3023598"/>
            <a:ext cx="1414038" cy="1414038"/>
            <a:chOff x="4876800" y="1600199"/>
            <a:chExt cx="2819401" cy="2819401"/>
          </a:xfrm>
        </p:grpSpPr>
        <p:grpSp>
          <p:nvGrpSpPr>
            <p:cNvPr id="574" name="Group 573">
              <a:extLst>
                <a:ext uri="{FF2B5EF4-FFF2-40B4-BE49-F238E27FC236}">
                  <a16:creationId xmlns:a16="http://schemas.microsoft.com/office/drawing/2014/main" id="{F3BA00BE-4045-EFE2-AA9B-C59EC2AD2C65}"/>
                </a:ext>
              </a:extLst>
            </p:cNvPr>
            <p:cNvGrpSpPr/>
            <p:nvPr/>
          </p:nvGrpSpPr>
          <p:grpSpPr>
            <a:xfrm>
              <a:off x="5486400" y="3962400"/>
              <a:ext cx="2209800" cy="457200"/>
              <a:chOff x="5486400" y="3962400"/>
              <a:chExt cx="2209800" cy="457200"/>
            </a:xfrm>
          </p:grpSpPr>
          <p:sp>
            <p:nvSpPr>
              <p:cNvPr id="619" name="DRAM">
                <a:extLst>
                  <a:ext uri="{FF2B5EF4-FFF2-40B4-BE49-F238E27FC236}">
                    <a16:creationId xmlns:a16="http://schemas.microsoft.com/office/drawing/2014/main" id="{69BF66E4-CCAF-5F13-BCC9-1659426F5F2A}"/>
                  </a:ext>
                </a:extLst>
              </p:cNvPr>
              <p:cNvSpPr/>
              <p:nvPr/>
            </p:nvSpPr>
            <p:spPr>
              <a:xfrm>
                <a:off x="54864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20" name="DRAM">
                <a:extLst>
                  <a:ext uri="{FF2B5EF4-FFF2-40B4-BE49-F238E27FC236}">
                    <a16:creationId xmlns:a16="http://schemas.microsoft.com/office/drawing/2014/main" id="{99783059-FF0F-9621-5EF7-A36041A273DE}"/>
                  </a:ext>
                </a:extLst>
              </p:cNvPr>
              <p:cNvSpPr/>
              <p:nvPr/>
            </p:nvSpPr>
            <p:spPr>
              <a:xfrm>
                <a:off x="59436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21" name="DRAM">
                <a:extLst>
                  <a:ext uri="{FF2B5EF4-FFF2-40B4-BE49-F238E27FC236}">
                    <a16:creationId xmlns:a16="http://schemas.microsoft.com/office/drawing/2014/main" id="{5C8FE69A-9B8E-A804-9987-2DFE1CECA73B}"/>
                  </a:ext>
                </a:extLst>
              </p:cNvPr>
              <p:cNvSpPr/>
              <p:nvPr/>
            </p:nvSpPr>
            <p:spPr>
              <a:xfrm>
                <a:off x="64008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22" name="DRAM">
                <a:extLst>
                  <a:ext uri="{FF2B5EF4-FFF2-40B4-BE49-F238E27FC236}">
                    <a16:creationId xmlns:a16="http://schemas.microsoft.com/office/drawing/2014/main" id="{FDD4FBAA-491A-F2DD-C119-47B119CB1E3F}"/>
                  </a:ext>
                </a:extLst>
              </p:cNvPr>
              <p:cNvSpPr/>
              <p:nvPr/>
            </p:nvSpPr>
            <p:spPr>
              <a:xfrm>
                <a:off x="68580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23" name="DRAM">
                <a:extLst>
                  <a:ext uri="{FF2B5EF4-FFF2-40B4-BE49-F238E27FC236}">
                    <a16:creationId xmlns:a16="http://schemas.microsoft.com/office/drawing/2014/main" id="{265547F9-A393-EFAB-A61D-CBBA12E3127B}"/>
                  </a:ext>
                </a:extLst>
              </p:cNvPr>
              <p:cNvSpPr/>
              <p:nvPr/>
            </p:nvSpPr>
            <p:spPr>
              <a:xfrm>
                <a:off x="73152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575" name="Group 574">
              <a:extLst>
                <a:ext uri="{FF2B5EF4-FFF2-40B4-BE49-F238E27FC236}">
                  <a16:creationId xmlns:a16="http://schemas.microsoft.com/office/drawing/2014/main" id="{42A232C9-E938-B26D-B53D-1627DE1C8E45}"/>
                </a:ext>
              </a:extLst>
            </p:cNvPr>
            <p:cNvGrpSpPr/>
            <p:nvPr/>
          </p:nvGrpSpPr>
          <p:grpSpPr>
            <a:xfrm>
              <a:off x="4876800" y="1600200"/>
              <a:ext cx="457200" cy="2209800"/>
              <a:chOff x="4876800" y="1600200"/>
              <a:chExt cx="457200" cy="2209800"/>
            </a:xfrm>
          </p:grpSpPr>
          <p:sp>
            <p:nvSpPr>
              <p:cNvPr id="614" name="DRAM">
                <a:extLst>
                  <a:ext uri="{FF2B5EF4-FFF2-40B4-BE49-F238E27FC236}">
                    <a16:creationId xmlns:a16="http://schemas.microsoft.com/office/drawing/2014/main" id="{1D58B639-858B-0465-AA2D-264A3F5D95A9}"/>
                  </a:ext>
                </a:extLst>
              </p:cNvPr>
              <p:cNvSpPr/>
              <p:nvPr/>
            </p:nvSpPr>
            <p:spPr>
              <a:xfrm rot="5400000">
                <a:off x="4914900" y="15621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15" name="DRAM">
                <a:extLst>
                  <a:ext uri="{FF2B5EF4-FFF2-40B4-BE49-F238E27FC236}">
                    <a16:creationId xmlns:a16="http://schemas.microsoft.com/office/drawing/2014/main" id="{576DE869-FBD1-ED26-E997-9BC8ADFF1A4B}"/>
                  </a:ext>
                </a:extLst>
              </p:cNvPr>
              <p:cNvSpPr/>
              <p:nvPr/>
            </p:nvSpPr>
            <p:spPr>
              <a:xfrm rot="5400000">
                <a:off x="4914900" y="20193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16" name="DRAM">
                <a:extLst>
                  <a:ext uri="{FF2B5EF4-FFF2-40B4-BE49-F238E27FC236}">
                    <a16:creationId xmlns:a16="http://schemas.microsoft.com/office/drawing/2014/main" id="{C0977C9C-C773-690A-E848-3AB511D90893}"/>
                  </a:ext>
                </a:extLst>
              </p:cNvPr>
              <p:cNvSpPr/>
              <p:nvPr/>
            </p:nvSpPr>
            <p:spPr>
              <a:xfrm rot="5400000">
                <a:off x="4914900" y="24765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17" name="DRAM">
                <a:extLst>
                  <a:ext uri="{FF2B5EF4-FFF2-40B4-BE49-F238E27FC236}">
                    <a16:creationId xmlns:a16="http://schemas.microsoft.com/office/drawing/2014/main" id="{CE04BC9E-FCDC-7DFC-111A-F783FF05532C}"/>
                  </a:ext>
                </a:extLst>
              </p:cNvPr>
              <p:cNvSpPr/>
              <p:nvPr/>
            </p:nvSpPr>
            <p:spPr>
              <a:xfrm rot="5400000">
                <a:off x="4914900" y="29337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18" name="DRAM">
                <a:extLst>
                  <a:ext uri="{FF2B5EF4-FFF2-40B4-BE49-F238E27FC236}">
                    <a16:creationId xmlns:a16="http://schemas.microsoft.com/office/drawing/2014/main" id="{5CB1CB94-5468-4014-2901-0BFC4385734F}"/>
                  </a:ext>
                </a:extLst>
              </p:cNvPr>
              <p:cNvSpPr/>
              <p:nvPr/>
            </p:nvSpPr>
            <p:spPr>
              <a:xfrm rot="5400000">
                <a:off x="4914900" y="33909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576" name="Group 575">
              <a:extLst>
                <a:ext uri="{FF2B5EF4-FFF2-40B4-BE49-F238E27FC236}">
                  <a16:creationId xmlns:a16="http://schemas.microsoft.com/office/drawing/2014/main" id="{2E0021C2-4349-A226-DDD5-7CBE1976FA2F}"/>
                </a:ext>
              </a:extLst>
            </p:cNvPr>
            <p:cNvGrpSpPr/>
            <p:nvPr/>
          </p:nvGrpSpPr>
          <p:grpSpPr>
            <a:xfrm>
              <a:off x="5676900" y="1600199"/>
              <a:ext cx="1828800" cy="2362201"/>
              <a:chOff x="5676900" y="1170708"/>
              <a:chExt cx="1828800" cy="2791692"/>
            </a:xfrm>
          </p:grpSpPr>
          <p:cxnSp>
            <p:nvCxnSpPr>
              <p:cNvPr id="609" name="Straight Connector 608">
                <a:extLst>
                  <a:ext uri="{FF2B5EF4-FFF2-40B4-BE49-F238E27FC236}">
                    <a16:creationId xmlns:a16="http://schemas.microsoft.com/office/drawing/2014/main" id="{C355A5D7-00F9-8587-5A2C-1B951EB9760B}"/>
                  </a:ext>
                </a:extLst>
              </p:cNvPr>
              <p:cNvCxnSpPr>
                <a:cxnSpLocks/>
                <a:stCxn id="579" idx="0"/>
                <a:endCxn id="619" idx="0"/>
              </p:cNvCxnSpPr>
              <p:nvPr/>
            </p:nvCxnSpPr>
            <p:spPr>
              <a:xfrm>
                <a:off x="56769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610" name="Straight Connector 609">
                <a:extLst>
                  <a:ext uri="{FF2B5EF4-FFF2-40B4-BE49-F238E27FC236}">
                    <a16:creationId xmlns:a16="http://schemas.microsoft.com/office/drawing/2014/main" id="{2F4DA63D-FD88-1A17-7F04-EB331BF31BEF}"/>
                  </a:ext>
                </a:extLst>
              </p:cNvPr>
              <p:cNvCxnSpPr>
                <a:cxnSpLocks/>
                <a:stCxn id="581" idx="0"/>
                <a:endCxn id="621" idx="0"/>
              </p:cNvCxnSpPr>
              <p:nvPr/>
            </p:nvCxnSpPr>
            <p:spPr>
              <a:xfrm>
                <a:off x="6591299"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611" name="Straight Connector 610">
                <a:extLst>
                  <a:ext uri="{FF2B5EF4-FFF2-40B4-BE49-F238E27FC236}">
                    <a16:creationId xmlns:a16="http://schemas.microsoft.com/office/drawing/2014/main" id="{25071566-4906-72CF-52E7-3C21DA5D3797}"/>
                  </a:ext>
                </a:extLst>
              </p:cNvPr>
              <p:cNvCxnSpPr>
                <a:cxnSpLocks/>
                <a:stCxn id="582" idx="0"/>
                <a:endCxn id="622" idx="0"/>
              </p:cNvCxnSpPr>
              <p:nvPr/>
            </p:nvCxnSpPr>
            <p:spPr>
              <a:xfrm>
                <a:off x="70485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612" name="Straight Connector 611">
                <a:extLst>
                  <a:ext uri="{FF2B5EF4-FFF2-40B4-BE49-F238E27FC236}">
                    <a16:creationId xmlns:a16="http://schemas.microsoft.com/office/drawing/2014/main" id="{2D0402EF-1789-B352-9B1C-214323A3DB90}"/>
                  </a:ext>
                </a:extLst>
              </p:cNvPr>
              <p:cNvCxnSpPr>
                <a:cxnSpLocks/>
                <a:stCxn id="583" idx="0"/>
                <a:endCxn id="623" idx="0"/>
              </p:cNvCxnSpPr>
              <p:nvPr/>
            </p:nvCxnSpPr>
            <p:spPr>
              <a:xfrm>
                <a:off x="7505700" y="1170710"/>
                <a:ext cx="0" cy="2791690"/>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613" name="Straight Connector 612">
                <a:extLst>
                  <a:ext uri="{FF2B5EF4-FFF2-40B4-BE49-F238E27FC236}">
                    <a16:creationId xmlns:a16="http://schemas.microsoft.com/office/drawing/2014/main" id="{D6A362DD-7F3B-F89C-58FD-5CDDF03BAF1F}"/>
                  </a:ext>
                </a:extLst>
              </p:cNvPr>
              <p:cNvCxnSpPr>
                <a:cxnSpLocks/>
                <a:stCxn id="580" idx="0"/>
                <a:endCxn id="620" idx="0"/>
              </p:cNvCxnSpPr>
              <p:nvPr/>
            </p:nvCxnSpPr>
            <p:spPr>
              <a:xfrm>
                <a:off x="61341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577" name="Group 576">
              <a:extLst>
                <a:ext uri="{FF2B5EF4-FFF2-40B4-BE49-F238E27FC236}">
                  <a16:creationId xmlns:a16="http://schemas.microsoft.com/office/drawing/2014/main" id="{544A0EAC-80E6-59D2-4BA3-A00597D0DAAE}"/>
                </a:ext>
              </a:extLst>
            </p:cNvPr>
            <p:cNvGrpSpPr/>
            <p:nvPr/>
          </p:nvGrpSpPr>
          <p:grpSpPr>
            <a:xfrm>
              <a:off x="5334000" y="1790700"/>
              <a:ext cx="2362201" cy="1828800"/>
              <a:chOff x="5333998" y="1790700"/>
              <a:chExt cx="2791691" cy="1828800"/>
            </a:xfrm>
          </p:grpSpPr>
          <p:cxnSp>
            <p:nvCxnSpPr>
              <p:cNvPr id="604" name="Straight Connector 603">
                <a:extLst>
                  <a:ext uri="{FF2B5EF4-FFF2-40B4-BE49-F238E27FC236}">
                    <a16:creationId xmlns:a16="http://schemas.microsoft.com/office/drawing/2014/main" id="{67678A39-A610-9F14-5BE9-FCDD220EBF1F}"/>
                  </a:ext>
                </a:extLst>
              </p:cNvPr>
              <p:cNvCxnSpPr>
                <a:cxnSpLocks/>
                <a:stCxn id="583" idx="6"/>
                <a:endCxn id="614" idx="0"/>
              </p:cNvCxnSpPr>
              <p:nvPr/>
            </p:nvCxnSpPr>
            <p:spPr>
              <a:xfrm flipH="1">
                <a:off x="5333998" y="1790700"/>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605" name="Straight Connector 604">
                <a:extLst>
                  <a:ext uri="{FF2B5EF4-FFF2-40B4-BE49-F238E27FC236}">
                    <a16:creationId xmlns:a16="http://schemas.microsoft.com/office/drawing/2014/main" id="{6F4B996C-FB86-ADA7-B5C0-DB47CBEB4B4B}"/>
                  </a:ext>
                </a:extLst>
              </p:cNvPr>
              <p:cNvCxnSpPr>
                <a:cxnSpLocks/>
                <a:stCxn id="588" idx="6"/>
                <a:endCxn id="615" idx="0"/>
              </p:cNvCxnSpPr>
              <p:nvPr/>
            </p:nvCxnSpPr>
            <p:spPr>
              <a:xfrm flipH="1">
                <a:off x="5333998" y="2247899"/>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606" name="Straight Connector 605">
                <a:extLst>
                  <a:ext uri="{FF2B5EF4-FFF2-40B4-BE49-F238E27FC236}">
                    <a16:creationId xmlns:a16="http://schemas.microsoft.com/office/drawing/2014/main" id="{7D92EB44-74C9-87E2-5921-6966819DB3E3}"/>
                  </a:ext>
                </a:extLst>
              </p:cNvPr>
              <p:cNvCxnSpPr>
                <a:cxnSpLocks/>
                <a:endCxn id="616" idx="0"/>
              </p:cNvCxnSpPr>
              <p:nvPr/>
            </p:nvCxnSpPr>
            <p:spPr>
              <a:xfrm flipH="1">
                <a:off x="5333998" y="2705100"/>
                <a:ext cx="2791686"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607" name="Straight Connector 606">
                <a:extLst>
                  <a:ext uri="{FF2B5EF4-FFF2-40B4-BE49-F238E27FC236}">
                    <a16:creationId xmlns:a16="http://schemas.microsoft.com/office/drawing/2014/main" id="{D94EFDAB-3E46-E8A5-097A-8F735B05D50B}"/>
                  </a:ext>
                </a:extLst>
              </p:cNvPr>
              <p:cNvCxnSpPr>
                <a:cxnSpLocks/>
                <a:stCxn id="598" idx="6"/>
                <a:endCxn id="617" idx="0"/>
              </p:cNvCxnSpPr>
              <p:nvPr/>
            </p:nvCxnSpPr>
            <p:spPr>
              <a:xfrm flipH="1">
                <a:off x="5333998" y="3162299"/>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608" name="Straight Connector 607">
                <a:extLst>
                  <a:ext uri="{FF2B5EF4-FFF2-40B4-BE49-F238E27FC236}">
                    <a16:creationId xmlns:a16="http://schemas.microsoft.com/office/drawing/2014/main" id="{C426F60B-D97B-34DB-1239-BD84FEA702EE}"/>
                  </a:ext>
                </a:extLst>
              </p:cNvPr>
              <p:cNvCxnSpPr>
                <a:cxnSpLocks/>
                <a:stCxn id="603" idx="6"/>
                <a:endCxn id="618" idx="0"/>
              </p:cNvCxnSpPr>
              <p:nvPr/>
            </p:nvCxnSpPr>
            <p:spPr>
              <a:xfrm flipH="1">
                <a:off x="5333998" y="3619500"/>
                <a:ext cx="2791691" cy="0"/>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578" name="Group 577">
              <a:extLst>
                <a:ext uri="{FF2B5EF4-FFF2-40B4-BE49-F238E27FC236}">
                  <a16:creationId xmlns:a16="http://schemas.microsoft.com/office/drawing/2014/main" id="{9E612832-4B7F-F8B1-7D69-4FBE339E8ACA}"/>
                </a:ext>
              </a:extLst>
            </p:cNvPr>
            <p:cNvGrpSpPr/>
            <p:nvPr/>
          </p:nvGrpSpPr>
          <p:grpSpPr>
            <a:xfrm>
              <a:off x="5486400" y="1600200"/>
              <a:ext cx="2209800" cy="2209800"/>
              <a:chOff x="5486400" y="1600200"/>
              <a:chExt cx="2209800" cy="2209800"/>
            </a:xfrm>
          </p:grpSpPr>
          <p:sp>
            <p:nvSpPr>
              <p:cNvPr id="579" name="Oval 578">
                <a:extLst>
                  <a:ext uri="{FF2B5EF4-FFF2-40B4-BE49-F238E27FC236}">
                    <a16:creationId xmlns:a16="http://schemas.microsoft.com/office/drawing/2014/main" id="{FE8E0D93-690B-3567-6DEE-CA1684E44BC2}"/>
                  </a:ext>
                </a:extLst>
              </p:cNvPr>
              <p:cNvSpPr/>
              <p:nvPr/>
            </p:nvSpPr>
            <p:spPr>
              <a:xfrm>
                <a:off x="54864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80" name="Oval 579">
                <a:extLst>
                  <a:ext uri="{FF2B5EF4-FFF2-40B4-BE49-F238E27FC236}">
                    <a16:creationId xmlns:a16="http://schemas.microsoft.com/office/drawing/2014/main" id="{51D44924-7EC7-2956-3D05-F997047415B0}"/>
                  </a:ext>
                </a:extLst>
              </p:cNvPr>
              <p:cNvSpPr/>
              <p:nvPr/>
            </p:nvSpPr>
            <p:spPr>
              <a:xfrm>
                <a:off x="59436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81" name="Oval 580">
                <a:extLst>
                  <a:ext uri="{FF2B5EF4-FFF2-40B4-BE49-F238E27FC236}">
                    <a16:creationId xmlns:a16="http://schemas.microsoft.com/office/drawing/2014/main" id="{541CBB2C-51EB-6274-811C-180AC8D5F2B5}"/>
                  </a:ext>
                </a:extLst>
              </p:cNvPr>
              <p:cNvSpPr/>
              <p:nvPr/>
            </p:nvSpPr>
            <p:spPr>
              <a:xfrm>
                <a:off x="64008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82" name="Oval 581">
                <a:extLst>
                  <a:ext uri="{FF2B5EF4-FFF2-40B4-BE49-F238E27FC236}">
                    <a16:creationId xmlns:a16="http://schemas.microsoft.com/office/drawing/2014/main" id="{175EA0CD-6B7D-D94F-9088-B6AC14550517}"/>
                  </a:ext>
                </a:extLst>
              </p:cNvPr>
              <p:cNvSpPr/>
              <p:nvPr/>
            </p:nvSpPr>
            <p:spPr>
              <a:xfrm>
                <a:off x="68580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83" name="Oval 582">
                <a:extLst>
                  <a:ext uri="{FF2B5EF4-FFF2-40B4-BE49-F238E27FC236}">
                    <a16:creationId xmlns:a16="http://schemas.microsoft.com/office/drawing/2014/main" id="{E1175E2C-5733-3A2E-76AA-2A7DC8273B70}"/>
                  </a:ext>
                </a:extLst>
              </p:cNvPr>
              <p:cNvSpPr/>
              <p:nvPr/>
            </p:nvSpPr>
            <p:spPr>
              <a:xfrm>
                <a:off x="73152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84" name="Oval 583">
                <a:extLst>
                  <a:ext uri="{FF2B5EF4-FFF2-40B4-BE49-F238E27FC236}">
                    <a16:creationId xmlns:a16="http://schemas.microsoft.com/office/drawing/2014/main" id="{78351080-F3A6-3FF9-1CFD-2E198E5055B8}"/>
                  </a:ext>
                </a:extLst>
              </p:cNvPr>
              <p:cNvSpPr/>
              <p:nvPr/>
            </p:nvSpPr>
            <p:spPr>
              <a:xfrm>
                <a:off x="54864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85" name="Oval 584">
                <a:extLst>
                  <a:ext uri="{FF2B5EF4-FFF2-40B4-BE49-F238E27FC236}">
                    <a16:creationId xmlns:a16="http://schemas.microsoft.com/office/drawing/2014/main" id="{4FB90290-8DA6-3E41-96D1-9BDD2F2FD59A}"/>
                  </a:ext>
                </a:extLst>
              </p:cNvPr>
              <p:cNvSpPr/>
              <p:nvPr/>
            </p:nvSpPr>
            <p:spPr>
              <a:xfrm>
                <a:off x="59436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86" name="Oval 585">
                <a:extLst>
                  <a:ext uri="{FF2B5EF4-FFF2-40B4-BE49-F238E27FC236}">
                    <a16:creationId xmlns:a16="http://schemas.microsoft.com/office/drawing/2014/main" id="{1153E53D-C33C-03BA-5EBF-800849A0303C}"/>
                  </a:ext>
                </a:extLst>
              </p:cNvPr>
              <p:cNvSpPr/>
              <p:nvPr/>
            </p:nvSpPr>
            <p:spPr>
              <a:xfrm>
                <a:off x="64008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87" name="Oval 586">
                <a:extLst>
                  <a:ext uri="{FF2B5EF4-FFF2-40B4-BE49-F238E27FC236}">
                    <a16:creationId xmlns:a16="http://schemas.microsoft.com/office/drawing/2014/main" id="{5920BB7B-77B3-93C4-4C42-440166204EB3}"/>
                  </a:ext>
                </a:extLst>
              </p:cNvPr>
              <p:cNvSpPr/>
              <p:nvPr/>
            </p:nvSpPr>
            <p:spPr>
              <a:xfrm>
                <a:off x="68580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88" name="Oval 587">
                <a:extLst>
                  <a:ext uri="{FF2B5EF4-FFF2-40B4-BE49-F238E27FC236}">
                    <a16:creationId xmlns:a16="http://schemas.microsoft.com/office/drawing/2014/main" id="{B3DF19AB-14C8-4006-0F6F-71E8E6980AF9}"/>
                  </a:ext>
                </a:extLst>
              </p:cNvPr>
              <p:cNvSpPr/>
              <p:nvPr/>
            </p:nvSpPr>
            <p:spPr>
              <a:xfrm>
                <a:off x="73152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89" name="Oval 588">
                <a:extLst>
                  <a:ext uri="{FF2B5EF4-FFF2-40B4-BE49-F238E27FC236}">
                    <a16:creationId xmlns:a16="http://schemas.microsoft.com/office/drawing/2014/main" id="{D752180B-00E3-DAB5-5474-324680147849}"/>
                  </a:ext>
                </a:extLst>
              </p:cNvPr>
              <p:cNvSpPr/>
              <p:nvPr/>
            </p:nvSpPr>
            <p:spPr>
              <a:xfrm>
                <a:off x="54864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90" name="Oval 589">
                <a:extLst>
                  <a:ext uri="{FF2B5EF4-FFF2-40B4-BE49-F238E27FC236}">
                    <a16:creationId xmlns:a16="http://schemas.microsoft.com/office/drawing/2014/main" id="{1AE70053-4E9E-AD83-A5FE-358DA4C653A5}"/>
                  </a:ext>
                </a:extLst>
              </p:cNvPr>
              <p:cNvSpPr/>
              <p:nvPr/>
            </p:nvSpPr>
            <p:spPr>
              <a:xfrm>
                <a:off x="59436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91" name="Oval 590">
                <a:extLst>
                  <a:ext uri="{FF2B5EF4-FFF2-40B4-BE49-F238E27FC236}">
                    <a16:creationId xmlns:a16="http://schemas.microsoft.com/office/drawing/2014/main" id="{2D48E9C3-1B3A-A09A-5088-6C21C2173E49}"/>
                  </a:ext>
                </a:extLst>
              </p:cNvPr>
              <p:cNvSpPr/>
              <p:nvPr/>
            </p:nvSpPr>
            <p:spPr>
              <a:xfrm>
                <a:off x="64008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92" name="Oval 591">
                <a:extLst>
                  <a:ext uri="{FF2B5EF4-FFF2-40B4-BE49-F238E27FC236}">
                    <a16:creationId xmlns:a16="http://schemas.microsoft.com/office/drawing/2014/main" id="{38D850E3-B923-2E11-C520-63CA712369ED}"/>
                  </a:ext>
                </a:extLst>
              </p:cNvPr>
              <p:cNvSpPr/>
              <p:nvPr/>
            </p:nvSpPr>
            <p:spPr>
              <a:xfrm>
                <a:off x="68580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93" name="Oval 592">
                <a:extLst>
                  <a:ext uri="{FF2B5EF4-FFF2-40B4-BE49-F238E27FC236}">
                    <a16:creationId xmlns:a16="http://schemas.microsoft.com/office/drawing/2014/main" id="{A2C2E2BA-A19A-A8A0-9F34-51B2B4117604}"/>
                  </a:ext>
                </a:extLst>
              </p:cNvPr>
              <p:cNvSpPr/>
              <p:nvPr/>
            </p:nvSpPr>
            <p:spPr>
              <a:xfrm>
                <a:off x="73152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94" name="Oval 593">
                <a:extLst>
                  <a:ext uri="{FF2B5EF4-FFF2-40B4-BE49-F238E27FC236}">
                    <a16:creationId xmlns:a16="http://schemas.microsoft.com/office/drawing/2014/main" id="{BA75F6AD-BFD7-375C-5CB8-9DF7A8ADDAE8}"/>
                  </a:ext>
                </a:extLst>
              </p:cNvPr>
              <p:cNvSpPr/>
              <p:nvPr/>
            </p:nvSpPr>
            <p:spPr>
              <a:xfrm>
                <a:off x="54864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95" name="Oval 594">
                <a:extLst>
                  <a:ext uri="{FF2B5EF4-FFF2-40B4-BE49-F238E27FC236}">
                    <a16:creationId xmlns:a16="http://schemas.microsoft.com/office/drawing/2014/main" id="{A20C4BF5-3822-8963-8692-9E9F94C29C6C}"/>
                  </a:ext>
                </a:extLst>
              </p:cNvPr>
              <p:cNvSpPr/>
              <p:nvPr/>
            </p:nvSpPr>
            <p:spPr>
              <a:xfrm>
                <a:off x="59436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96" name="Oval 595">
                <a:extLst>
                  <a:ext uri="{FF2B5EF4-FFF2-40B4-BE49-F238E27FC236}">
                    <a16:creationId xmlns:a16="http://schemas.microsoft.com/office/drawing/2014/main" id="{85782E52-B084-B912-44F9-A7C0CCEE30B0}"/>
                  </a:ext>
                </a:extLst>
              </p:cNvPr>
              <p:cNvSpPr/>
              <p:nvPr/>
            </p:nvSpPr>
            <p:spPr>
              <a:xfrm>
                <a:off x="64008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97" name="Oval 596">
                <a:extLst>
                  <a:ext uri="{FF2B5EF4-FFF2-40B4-BE49-F238E27FC236}">
                    <a16:creationId xmlns:a16="http://schemas.microsoft.com/office/drawing/2014/main" id="{CD4815FD-282A-8B52-4DF2-54ADCB0F3D86}"/>
                  </a:ext>
                </a:extLst>
              </p:cNvPr>
              <p:cNvSpPr/>
              <p:nvPr/>
            </p:nvSpPr>
            <p:spPr>
              <a:xfrm>
                <a:off x="68580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98" name="Oval 597">
                <a:extLst>
                  <a:ext uri="{FF2B5EF4-FFF2-40B4-BE49-F238E27FC236}">
                    <a16:creationId xmlns:a16="http://schemas.microsoft.com/office/drawing/2014/main" id="{654C5136-3215-83BA-E13C-08FBE7B6868D}"/>
                  </a:ext>
                </a:extLst>
              </p:cNvPr>
              <p:cNvSpPr/>
              <p:nvPr/>
            </p:nvSpPr>
            <p:spPr>
              <a:xfrm>
                <a:off x="73152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99" name="Oval 598">
                <a:extLst>
                  <a:ext uri="{FF2B5EF4-FFF2-40B4-BE49-F238E27FC236}">
                    <a16:creationId xmlns:a16="http://schemas.microsoft.com/office/drawing/2014/main" id="{1189FCF5-F2C7-54AB-EE61-65E17CC3F9CF}"/>
                  </a:ext>
                </a:extLst>
              </p:cNvPr>
              <p:cNvSpPr/>
              <p:nvPr/>
            </p:nvSpPr>
            <p:spPr>
              <a:xfrm>
                <a:off x="54864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00" name="Oval 599">
                <a:extLst>
                  <a:ext uri="{FF2B5EF4-FFF2-40B4-BE49-F238E27FC236}">
                    <a16:creationId xmlns:a16="http://schemas.microsoft.com/office/drawing/2014/main" id="{D09F278D-8B12-585F-3CA1-91BB0538DC36}"/>
                  </a:ext>
                </a:extLst>
              </p:cNvPr>
              <p:cNvSpPr/>
              <p:nvPr/>
            </p:nvSpPr>
            <p:spPr>
              <a:xfrm>
                <a:off x="59436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01" name="Oval 600">
                <a:extLst>
                  <a:ext uri="{FF2B5EF4-FFF2-40B4-BE49-F238E27FC236}">
                    <a16:creationId xmlns:a16="http://schemas.microsoft.com/office/drawing/2014/main" id="{38981C82-7D8E-4BA8-2A94-72A618F126AA}"/>
                  </a:ext>
                </a:extLst>
              </p:cNvPr>
              <p:cNvSpPr/>
              <p:nvPr/>
            </p:nvSpPr>
            <p:spPr>
              <a:xfrm>
                <a:off x="64008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02" name="Oval 601">
                <a:extLst>
                  <a:ext uri="{FF2B5EF4-FFF2-40B4-BE49-F238E27FC236}">
                    <a16:creationId xmlns:a16="http://schemas.microsoft.com/office/drawing/2014/main" id="{07444767-6445-BC40-5BB8-44E064B1EE44}"/>
                  </a:ext>
                </a:extLst>
              </p:cNvPr>
              <p:cNvSpPr/>
              <p:nvPr/>
            </p:nvSpPr>
            <p:spPr>
              <a:xfrm>
                <a:off x="68580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03" name="Oval 602">
                <a:extLst>
                  <a:ext uri="{FF2B5EF4-FFF2-40B4-BE49-F238E27FC236}">
                    <a16:creationId xmlns:a16="http://schemas.microsoft.com/office/drawing/2014/main" id="{9AB1BAB4-C85F-FC96-BA3C-34801F669CF6}"/>
                  </a:ext>
                </a:extLst>
              </p:cNvPr>
              <p:cNvSpPr/>
              <p:nvPr/>
            </p:nvSpPr>
            <p:spPr>
              <a:xfrm>
                <a:off x="73152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grpSp>
        <p:nvGrpSpPr>
          <p:cNvPr id="624" name="Group 623">
            <a:extLst>
              <a:ext uri="{FF2B5EF4-FFF2-40B4-BE49-F238E27FC236}">
                <a16:creationId xmlns:a16="http://schemas.microsoft.com/office/drawing/2014/main" id="{801D60E4-7FCC-FE06-AD5D-3A1891250DA4}"/>
              </a:ext>
            </a:extLst>
          </p:cNvPr>
          <p:cNvGrpSpPr/>
          <p:nvPr/>
        </p:nvGrpSpPr>
        <p:grpSpPr>
          <a:xfrm>
            <a:off x="4859036" y="3023598"/>
            <a:ext cx="1414038" cy="1414038"/>
            <a:chOff x="4876800" y="1600199"/>
            <a:chExt cx="2819401" cy="2819401"/>
          </a:xfrm>
        </p:grpSpPr>
        <p:grpSp>
          <p:nvGrpSpPr>
            <p:cNvPr id="625" name="Group 624">
              <a:extLst>
                <a:ext uri="{FF2B5EF4-FFF2-40B4-BE49-F238E27FC236}">
                  <a16:creationId xmlns:a16="http://schemas.microsoft.com/office/drawing/2014/main" id="{B7D334FF-993C-581E-1432-FAEF6284962D}"/>
                </a:ext>
              </a:extLst>
            </p:cNvPr>
            <p:cNvGrpSpPr/>
            <p:nvPr/>
          </p:nvGrpSpPr>
          <p:grpSpPr>
            <a:xfrm>
              <a:off x="5486400" y="3962400"/>
              <a:ext cx="2209800" cy="457200"/>
              <a:chOff x="5486400" y="3962400"/>
              <a:chExt cx="2209800" cy="457200"/>
            </a:xfrm>
          </p:grpSpPr>
          <p:sp>
            <p:nvSpPr>
              <p:cNvPr id="670" name="DRAM">
                <a:extLst>
                  <a:ext uri="{FF2B5EF4-FFF2-40B4-BE49-F238E27FC236}">
                    <a16:creationId xmlns:a16="http://schemas.microsoft.com/office/drawing/2014/main" id="{8BFB0441-B48A-F1CD-14DD-08E134AD36CB}"/>
                  </a:ext>
                </a:extLst>
              </p:cNvPr>
              <p:cNvSpPr/>
              <p:nvPr/>
            </p:nvSpPr>
            <p:spPr>
              <a:xfrm>
                <a:off x="54864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71" name="DRAM">
                <a:extLst>
                  <a:ext uri="{FF2B5EF4-FFF2-40B4-BE49-F238E27FC236}">
                    <a16:creationId xmlns:a16="http://schemas.microsoft.com/office/drawing/2014/main" id="{6E0DE5DC-9B79-0D6E-6DF3-381963F2973D}"/>
                  </a:ext>
                </a:extLst>
              </p:cNvPr>
              <p:cNvSpPr/>
              <p:nvPr/>
            </p:nvSpPr>
            <p:spPr>
              <a:xfrm>
                <a:off x="59436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72" name="DRAM">
                <a:extLst>
                  <a:ext uri="{FF2B5EF4-FFF2-40B4-BE49-F238E27FC236}">
                    <a16:creationId xmlns:a16="http://schemas.microsoft.com/office/drawing/2014/main" id="{AE04442E-4EA5-6C63-499C-A02332FE4243}"/>
                  </a:ext>
                </a:extLst>
              </p:cNvPr>
              <p:cNvSpPr/>
              <p:nvPr/>
            </p:nvSpPr>
            <p:spPr>
              <a:xfrm>
                <a:off x="64008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73" name="DRAM">
                <a:extLst>
                  <a:ext uri="{FF2B5EF4-FFF2-40B4-BE49-F238E27FC236}">
                    <a16:creationId xmlns:a16="http://schemas.microsoft.com/office/drawing/2014/main" id="{380A1A14-CC90-2ADD-2BA7-C9185D9DAAED}"/>
                  </a:ext>
                </a:extLst>
              </p:cNvPr>
              <p:cNvSpPr/>
              <p:nvPr/>
            </p:nvSpPr>
            <p:spPr>
              <a:xfrm>
                <a:off x="68580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74" name="DRAM">
                <a:extLst>
                  <a:ext uri="{FF2B5EF4-FFF2-40B4-BE49-F238E27FC236}">
                    <a16:creationId xmlns:a16="http://schemas.microsoft.com/office/drawing/2014/main" id="{E65365F8-22ED-B45F-06A4-850810BD4EA6}"/>
                  </a:ext>
                </a:extLst>
              </p:cNvPr>
              <p:cNvSpPr/>
              <p:nvPr/>
            </p:nvSpPr>
            <p:spPr>
              <a:xfrm>
                <a:off x="73152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626" name="Group 625">
              <a:extLst>
                <a:ext uri="{FF2B5EF4-FFF2-40B4-BE49-F238E27FC236}">
                  <a16:creationId xmlns:a16="http://schemas.microsoft.com/office/drawing/2014/main" id="{535E5973-84F1-0EB0-5E63-B1B2327694BE}"/>
                </a:ext>
              </a:extLst>
            </p:cNvPr>
            <p:cNvGrpSpPr/>
            <p:nvPr/>
          </p:nvGrpSpPr>
          <p:grpSpPr>
            <a:xfrm>
              <a:off x="4876800" y="1600200"/>
              <a:ext cx="457200" cy="2209800"/>
              <a:chOff x="4876800" y="1600200"/>
              <a:chExt cx="457200" cy="2209800"/>
            </a:xfrm>
          </p:grpSpPr>
          <p:sp>
            <p:nvSpPr>
              <p:cNvPr id="665" name="DRAM">
                <a:extLst>
                  <a:ext uri="{FF2B5EF4-FFF2-40B4-BE49-F238E27FC236}">
                    <a16:creationId xmlns:a16="http://schemas.microsoft.com/office/drawing/2014/main" id="{62FC4A9F-67EA-80F7-C370-2103B89D2496}"/>
                  </a:ext>
                </a:extLst>
              </p:cNvPr>
              <p:cNvSpPr/>
              <p:nvPr/>
            </p:nvSpPr>
            <p:spPr>
              <a:xfrm rot="5400000">
                <a:off x="4914900" y="15621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66" name="DRAM">
                <a:extLst>
                  <a:ext uri="{FF2B5EF4-FFF2-40B4-BE49-F238E27FC236}">
                    <a16:creationId xmlns:a16="http://schemas.microsoft.com/office/drawing/2014/main" id="{C7E9B2E4-BF29-4027-8520-9AC259602232}"/>
                  </a:ext>
                </a:extLst>
              </p:cNvPr>
              <p:cNvSpPr/>
              <p:nvPr/>
            </p:nvSpPr>
            <p:spPr>
              <a:xfrm rot="5400000">
                <a:off x="4914900" y="20193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67" name="DRAM">
                <a:extLst>
                  <a:ext uri="{FF2B5EF4-FFF2-40B4-BE49-F238E27FC236}">
                    <a16:creationId xmlns:a16="http://schemas.microsoft.com/office/drawing/2014/main" id="{4593249E-F7C6-1653-7874-1C228A48A882}"/>
                  </a:ext>
                </a:extLst>
              </p:cNvPr>
              <p:cNvSpPr/>
              <p:nvPr/>
            </p:nvSpPr>
            <p:spPr>
              <a:xfrm rot="5400000">
                <a:off x="4914900" y="24765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68" name="DRAM">
                <a:extLst>
                  <a:ext uri="{FF2B5EF4-FFF2-40B4-BE49-F238E27FC236}">
                    <a16:creationId xmlns:a16="http://schemas.microsoft.com/office/drawing/2014/main" id="{E1396719-A2D2-5CC8-8D03-0C980DA3D38B}"/>
                  </a:ext>
                </a:extLst>
              </p:cNvPr>
              <p:cNvSpPr/>
              <p:nvPr/>
            </p:nvSpPr>
            <p:spPr>
              <a:xfrm rot="5400000">
                <a:off x="4914900" y="29337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69" name="DRAM">
                <a:extLst>
                  <a:ext uri="{FF2B5EF4-FFF2-40B4-BE49-F238E27FC236}">
                    <a16:creationId xmlns:a16="http://schemas.microsoft.com/office/drawing/2014/main" id="{2A54FFEC-3081-A017-11E3-5264C9BBA9C0}"/>
                  </a:ext>
                </a:extLst>
              </p:cNvPr>
              <p:cNvSpPr/>
              <p:nvPr/>
            </p:nvSpPr>
            <p:spPr>
              <a:xfrm rot="5400000">
                <a:off x="4914900" y="33909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627" name="Group 626">
              <a:extLst>
                <a:ext uri="{FF2B5EF4-FFF2-40B4-BE49-F238E27FC236}">
                  <a16:creationId xmlns:a16="http://schemas.microsoft.com/office/drawing/2014/main" id="{422D507D-2171-E737-F1A5-B4B07DEE582D}"/>
                </a:ext>
              </a:extLst>
            </p:cNvPr>
            <p:cNvGrpSpPr/>
            <p:nvPr/>
          </p:nvGrpSpPr>
          <p:grpSpPr>
            <a:xfrm>
              <a:off x="5676900" y="1600199"/>
              <a:ext cx="1828800" cy="2362201"/>
              <a:chOff x="5676900" y="1170708"/>
              <a:chExt cx="1828800" cy="2791692"/>
            </a:xfrm>
          </p:grpSpPr>
          <p:cxnSp>
            <p:nvCxnSpPr>
              <p:cNvPr id="660" name="Straight Connector 659">
                <a:extLst>
                  <a:ext uri="{FF2B5EF4-FFF2-40B4-BE49-F238E27FC236}">
                    <a16:creationId xmlns:a16="http://schemas.microsoft.com/office/drawing/2014/main" id="{8E33BA49-98F2-5C59-BFE5-7C7BFCC2DDBC}"/>
                  </a:ext>
                </a:extLst>
              </p:cNvPr>
              <p:cNvCxnSpPr>
                <a:cxnSpLocks/>
                <a:stCxn id="630" idx="0"/>
                <a:endCxn id="670" idx="0"/>
              </p:cNvCxnSpPr>
              <p:nvPr/>
            </p:nvCxnSpPr>
            <p:spPr>
              <a:xfrm>
                <a:off x="56769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661" name="Straight Connector 660">
                <a:extLst>
                  <a:ext uri="{FF2B5EF4-FFF2-40B4-BE49-F238E27FC236}">
                    <a16:creationId xmlns:a16="http://schemas.microsoft.com/office/drawing/2014/main" id="{F942B5F3-22C9-9B81-57F7-B7AE6BE36DD9}"/>
                  </a:ext>
                </a:extLst>
              </p:cNvPr>
              <p:cNvCxnSpPr>
                <a:cxnSpLocks/>
                <a:stCxn id="632" idx="0"/>
                <a:endCxn id="672" idx="0"/>
              </p:cNvCxnSpPr>
              <p:nvPr/>
            </p:nvCxnSpPr>
            <p:spPr>
              <a:xfrm>
                <a:off x="6591299"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662" name="Straight Connector 661">
                <a:extLst>
                  <a:ext uri="{FF2B5EF4-FFF2-40B4-BE49-F238E27FC236}">
                    <a16:creationId xmlns:a16="http://schemas.microsoft.com/office/drawing/2014/main" id="{B3B49169-FC0C-7A39-31B9-3D1701C35BC0}"/>
                  </a:ext>
                </a:extLst>
              </p:cNvPr>
              <p:cNvCxnSpPr>
                <a:cxnSpLocks/>
                <a:stCxn id="633" idx="0"/>
                <a:endCxn id="673" idx="0"/>
              </p:cNvCxnSpPr>
              <p:nvPr/>
            </p:nvCxnSpPr>
            <p:spPr>
              <a:xfrm>
                <a:off x="70485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663" name="Straight Connector 662">
                <a:extLst>
                  <a:ext uri="{FF2B5EF4-FFF2-40B4-BE49-F238E27FC236}">
                    <a16:creationId xmlns:a16="http://schemas.microsoft.com/office/drawing/2014/main" id="{1E3BCCC2-FA00-8D55-EECB-CDD97E8860DC}"/>
                  </a:ext>
                </a:extLst>
              </p:cNvPr>
              <p:cNvCxnSpPr>
                <a:cxnSpLocks/>
                <a:stCxn id="634" idx="0"/>
                <a:endCxn id="674" idx="0"/>
              </p:cNvCxnSpPr>
              <p:nvPr/>
            </p:nvCxnSpPr>
            <p:spPr>
              <a:xfrm>
                <a:off x="7505700" y="1170710"/>
                <a:ext cx="0" cy="2791690"/>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664" name="Straight Connector 663">
                <a:extLst>
                  <a:ext uri="{FF2B5EF4-FFF2-40B4-BE49-F238E27FC236}">
                    <a16:creationId xmlns:a16="http://schemas.microsoft.com/office/drawing/2014/main" id="{925F33A8-AADB-E0D7-4F5C-864F296E08C7}"/>
                  </a:ext>
                </a:extLst>
              </p:cNvPr>
              <p:cNvCxnSpPr>
                <a:cxnSpLocks/>
                <a:stCxn id="631" idx="0"/>
                <a:endCxn id="671" idx="0"/>
              </p:cNvCxnSpPr>
              <p:nvPr/>
            </p:nvCxnSpPr>
            <p:spPr>
              <a:xfrm>
                <a:off x="61341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628" name="Group 627">
              <a:extLst>
                <a:ext uri="{FF2B5EF4-FFF2-40B4-BE49-F238E27FC236}">
                  <a16:creationId xmlns:a16="http://schemas.microsoft.com/office/drawing/2014/main" id="{7DE21E56-F72C-072C-5871-27953A2955D4}"/>
                </a:ext>
              </a:extLst>
            </p:cNvPr>
            <p:cNvGrpSpPr/>
            <p:nvPr/>
          </p:nvGrpSpPr>
          <p:grpSpPr>
            <a:xfrm>
              <a:off x="5334000" y="1790700"/>
              <a:ext cx="2362201" cy="1828800"/>
              <a:chOff x="5333998" y="1790700"/>
              <a:chExt cx="2791691" cy="1828800"/>
            </a:xfrm>
          </p:grpSpPr>
          <p:cxnSp>
            <p:nvCxnSpPr>
              <p:cNvPr id="655" name="Straight Connector 654">
                <a:extLst>
                  <a:ext uri="{FF2B5EF4-FFF2-40B4-BE49-F238E27FC236}">
                    <a16:creationId xmlns:a16="http://schemas.microsoft.com/office/drawing/2014/main" id="{CA360A53-798B-C039-F6BB-91131F549CC7}"/>
                  </a:ext>
                </a:extLst>
              </p:cNvPr>
              <p:cNvCxnSpPr>
                <a:cxnSpLocks/>
                <a:stCxn id="634" idx="6"/>
                <a:endCxn id="665" idx="0"/>
              </p:cNvCxnSpPr>
              <p:nvPr/>
            </p:nvCxnSpPr>
            <p:spPr>
              <a:xfrm flipH="1">
                <a:off x="5333998" y="1790700"/>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656" name="Straight Connector 655">
                <a:extLst>
                  <a:ext uri="{FF2B5EF4-FFF2-40B4-BE49-F238E27FC236}">
                    <a16:creationId xmlns:a16="http://schemas.microsoft.com/office/drawing/2014/main" id="{F10B3D92-0D51-9A72-1171-34740A9FBF79}"/>
                  </a:ext>
                </a:extLst>
              </p:cNvPr>
              <p:cNvCxnSpPr>
                <a:cxnSpLocks/>
                <a:stCxn id="639" idx="6"/>
                <a:endCxn id="666" idx="0"/>
              </p:cNvCxnSpPr>
              <p:nvPr/>
            </p:nvCxnSpPr>
            <p:spPr>
              <a:xfrm flipH="1">
                <a:off x="5333998" y="2247899"/>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657" name="Straight Connector 656">
                <a:extLst>
                  <a:ext uri="{FF2B5EF4-FFF2-40B4-BE49-F238E27FC236}">
                    <a16:creationId xmlns:a16="http://schemas.microsoft.com/office/drawing/2014/main" id="{15719E34-6C84-0956-BBEE-97A390BE0357}"/>
                  </a:ext>
                </a:extLst>
              </p:cNvPr>
              <p:cNvCxnSpPr>
                <a:cxnSpLocks/>
                <a:stCxn id="644" idx="6"/>
                <a:endCxn id="667" idx="0"/>
              </p:cNvCxnSpPr>
              <p:nvPr/>
            </p:nvCxnSpPr>
            <p:spPr>
              <a:xfrm flipH="1">
                <a:off x="5333998" y="2705100"/>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658" name="Straight Connector 657">
                <a:extLst>
                  <a:ext uri="{FF2B5EF4-FFF2-40B4-BE49-F238E27FC236}">
                    <a16:creationId xmlns:a16="http://schemas.microsoft.com/office/drawing/2014/main" id="{AAA91377-781C-E16D-68BA-E97551B60E1D}"/>
                  </a:ext>
                </a:extLst>
              </p:cNvPr>
              <p:cNvCxnSpPr>
                <a:cxnSpLocks/>
                <a:stCxn id="649" idx="6"/>
                <a:endCxn id="668" idx="0"/>
              </p:cNvCxnSpPr>
              <p:nvPr/>
            </p:nvCxnSpPr>
            <p:spPr>
              <a:xfrm flipH="1">
                <a:off x="5333998" y="3162299"/>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659" name="Straight Connector 658">
                <a:extLst>
                  <a:ext uri="{FF2B5EF4-FFF2-40B4-BE49-F238E27FC236}">
                    <a16:creationId xmlns:a16="http://schemas.microsoft.com/office/drawing/2014/main" id="{9368C883-B843-35B1-DE3C-8D59565F975B}"/>
                  </a:ext>
                </a:extLst>
              </p:cNvPr>
              <p:cNvCxnSpPr>
                <a:cxnSpLocks/>
                <a:stCxn id="654" idx="6"/>
                <a:endCxn id="669" idx="0"/>
              </p:cNvCxnSpPr>
              <p:nvPr/>
            </p:nvCxnSpPr>
            <p:spPr>
              <a:xfrm flipH="1">
                <a:off x="5333998" y="3619500"/>
                <a:ext cx="2791691" cy="0"/>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629" name="Group 628">
              <a:extLst>
                <a:ext uri="{FF2B5EF4-FFF2-40B4-BE49-F238E27FC236}">
                  <a16:creationId xmlns:a16="http://schemas.microsoft.com/office/drawing/2014/main" id="{D3576B7D-4A9D-D592-1A42-2CF22ED36491}"/>
                </a:ext>
              </a:extLst>
            </p:cNvPr>
            <p:cNvGrpSpPr/>
            <p:nvPr/>
          </p:nvGrpSpPr>
          <p:grpSpPr>
            <a:xfrm>
              <a:off x="5486400" y="1600200"/>
              <a:ext cx="2209800" cy="2209800"/>
              <a:chOff x="5486400" y="1600200"/>
              <a:chExt cx="2209800" cy="2209800"/>
            </a:xfrm>
          </p:grpSpPr>
          <p:sp>
            <p:nvSpPr>
              <p:cNvPr id="630" name="Oval 629">
                <a:extLst>
                  <a:ext uri="{FF2B5EF4-FFF2-40B4-BE49-F238E27FC236}">
                    <a16:creationId xmlns:a16="http://schemas.microsoft.com/office/drawing/2014/main" id="{D3D595B4-5C03-E1DD-C307-73145312904F}"/>
                  </a:ext>
                </a:extLst>
              </p:cNvPr>
              <p:cNvSpPr/>
              <p:nvPr/>
            </p:nvSpPr>
            <p:spPr>
              <a:xfrm>
                <a:off x="54864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31" name="Oval 630">
                <a:extLst>
                  <a:ext uri="{FF2B5EF4-FFF2-40B4-BE49-F238E27FC236}">
                    <a16:creationId xmlns:a16="http://schemas.microsoft.com/office/drawing/2014/main" id="{FEDB1623-4A3C-E075-491F-C1FB441A2011}"/>
                  </a:ext>
                </a:extLst>
              </p:cNvPr>
              <p:cNvSpPr/>
              <p:nvPr/>
            </p:nvSpPr>
            <p:spPr>
              <a:xfrm>
                <a:off x="59436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32" name="Oval 631">
                <a:extLst>
                  <a:ext uri="{FF2B5EF4-FFF2-40B4-BE49-F238E27FC236}">
                    <a16:creationId xmlns:a16="http://schemas.microsoft.com/office/drawing/2014/main" id="{30DEBF23-7698-D8A1-68E8-D2C3D4B1B162}"/>
                  </a:ext>
                </a:extLst>
              </p:cNvPr>
              <p:cNvSpPr/>
              <p:nvPr/>
            </p:nvSpPr>
            <p:spPr>
              <a:xfrm>
                <a:off x="64008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33" name="Oval 632">
                <a:extLst>
                  <a:ext uri="{FF2B5EF4-FFF2-40B4-BE49-F238E27FC236}">
                    <a16:creationId xmlns:a16="http://schemas.microsoft.com/office/drawing/2014/main" id="{6589B163-F41C-125F-286A-6777B25E3981}"/>
                  </a:ext>
                </a:extLst>
              </p:cNvPr>
              <p:cNvSpPr/>
              <p:nvPr/>
            </p:nvSpPr>
            <p:spPr>
              <a:xfrm>
                <a:off x="68580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34" name="Oval 633">
                <a:extLst>
                  <a:ext uri="{FF2B5EF4-FFF2-40B4-BE49-F238E27FC236}">
                    <a16:creationId xmlns:a16="http://schemas.microsoft.com/office/drawing/2014/main" id="{453BD72F-9817-7652-D4E6-B9F2B4D1FE32}"/>
                  </a:ext>
                </a:extLst>
              </p:cNvPr>
              <p:cNvSpPr/>
              <p:nvPr/>
            </p:nvSpPr>
            <p:spPr>
              <a:xfrm>
                <a:off x="73152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35" name="Oval 634">
                <a:extLst>
                  <a:ext uri="{FF2B5EF4-FFF2-40B4-BE49-F238E27FC236}">
                    <a16:creationId xmlns:a16="http://schemas.microsoft.com/office/drawing/2014/main" id="{CA74977C-7A80-B1E9-982E-9CDA785CEECA}"/>
                  </a:ext>
                </a:extLst>
              </p:cNvPr>
              <p:cNvSpPr/>
              <p:nvPr/>
            </p:nvSpPr>
            <p:spPr>
              <a:xfrm>
                <a:off x="54864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36" name="Oval 635">
                <a:extLst>
                  <a:ext uri="{FF2B5EF4-FFF2-40B4-BE49-F238E27FC236}">
                    <a16:creationId xmlns:a16="http://schemas.microsoft.com/office/drawing/2014/main" id="{C18DD647-889B-82B8-8526-7F7FAF7CAF70}"/>
                  </a:ext>
                </a:extLst>
              </p:cNvPr>
              <p:cNvSpPr/>
              <p:nvPr/>
            </p:nvSpPr>
            <p:spPr>
              <a:xfrm>
                <a:off x="59436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37" name="Oval 636">
                <a:extLst>
                  <a:ext uri="{FF2B5EF4-FFF2-40B4-BE49-F238E27FC236}">
                    <a16:creationId xmlns:a16="http://schemas.microsoft.com/office/drawing/2014/main" id="{E3084DFD-A2F7-DDA3-13BA-E14D49C4BC67}"/>
                  </a:ext>
                </a:extLst>
              </p:cNvPr>
              <p:cNvSpPr/>
              <p:nvPr/>
            </p:nvSpPr>
            <p:spPr>
              <a:xfrm>
                <a:off x="64008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38" name="Oval 637">
                <a:extLst>
                  <a:ext uri="{FF2B5EF4-FFF2-40B4-BE49-F238E27FC236}">
                    <a16:creationId xmlns:a16="http://schemas.microsoft.com/office/drawing/2014/main" id="{385CE17C-FF49-AF07-B81E-24CD1E98B4FC}"/>
                  </a:ext>
                </a:extLst>
              </p:cNvPr>
              <p:cNvSpPr/>
              <p:nvPr/>
            </p:nvSpPr>
            <p:spPr>
              <a:xfrm>
                <a:off x="68580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39" name="Oval 638">
                <a:extLst>
                  <a:ext uri="{FF2B5EF4-FFF2-40B4-BE49-F238E27FC236}">
                    <a16:creationId xmlns:a16="http://schemas.microsoft.com/office/drawing/2014/main" id="{0E5ABE61-641D-8D6E-3C79-4C3CE7547B46}"/>
                  </a:ext>
                </a:extLst>
              </p:cNvPr>
              <p:cNvSpPr/>
              <p:nvPr/>
            </p:nvSpPr>
            <p:spPr>
              <a:xfrm>
                <a:off x="73152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40" name="Oval 639">
                <a:extLst>
                  <a:ext uri="{FF2B5EF4-FFF2-40B4-BE49-F238E27FC236}">
                    <a16:creationId xmlns:a16="http://schemas.microsoft.com/office/drawing/2014/main" id="{84107B11-D277-2E70-ACF1-27C985654C4A}"/>
                  </a:ext>
                </a:extLst>
              </p:cNvPr>
              <p:cNvSpPr/>
              <p:nvPr/>
            </p:nvSpPr>
            <p:spPr>
              <a:xfrm>
                <a:off x="54864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41" name="Oval 640">
                <a:extLst>
                  <a:ext uri="{FF2B5EF4-FFF2-40B4-BE49-F238E27FC236}">
                    <a16:creationId xmlns:a16="http://schemas.microsoft.com/office/drawing/2014/main" id="{F95307CC-2697-C744-EE8F-B92D47EFC140}"/>
                  </a:ext>
                </a:extLst>
              </p:cNvPr>
              <p:cNvSpPr/>
              <p:nvPr/>
            </p:nvSpPr>
            <p:spPr>
              <a:xfrm>
                <a:off x="59436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42" name="Oval 641">
                <a:extLst>
                  <a:ext uri="{FF2B5EF4-FFF2-40B4-BE49-F238E27FC236}">
                    <a16:creationId xmlns:a16="http://schemas.microsoft.com/office/drawing/2014/main" id="{205BC14D-F02C-DD5F-00F2-2EB625FCB8C8}"/>
                  </a:ext>
                </a:extLst>
              </p:cNvPr>
              <p:cNvSpPr/>
              <p:nvPr/>
            </p:nvSpPr>
            <p:spPr>
              <a:xfrm>
                <a:off x="64008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43" name="Oval 642">
                <a:extLst>
                  <a:ext uri="{FF2B5EF4-FFF2-40B4-BE49-F238E27FC236}">
                    <a16:creationId xmlns:a16="http://schemas.microsoft.com/office/drawing/2014/main" id="{E14B6192-F4F0-FB64-6B9D-6458545A558F}"/>
                  </a:ext>
                </a:extLst>
              </p:cNvPr>
              <p:cNvSpPr/>
              <p:nvPr/>
            </p:nvSpPr>
            <p:spPr>
              <a:xfrm>
                <a:off x="68580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44" name="Oval 643">
                <a:extLst>
                  <a:ext uri="{FF2B5EF4-FFF2-40B4-BE49-F238E27FC236}">
                    <a16:creationId xmlns:a16="http://schemas.microsoft.com/office/drawing/2014/main" id="{F2B1F069-D10B-67BD-E751-566E348F70D7}"/>
                  </a:ext>
                </a:extLst>
              </p:cNvPr>
              <p:cNvSpPr/>
              <p:nvPr/>
            </p:nvSpPr>
            <p:spPr>
              <a:xfrm>
                <a:off x="73152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45" name="Oval 644">
                <a:extLst>
                  <a:ext uri="{FF2B5EF4-FFF2-40B4-BE49-F238E27FC236}">
                    <a16:creationId xmlns:a16="http://schemas.microsoft.com/office/drawing/2014/main" id="{5384C2BF-23FB-E86D-5D26-3B69782A6AA1}"/>
                  </a:ext>
                </a:extLst>
              </p:cNvPr>
              <p:cNvSpPr/>
              <p:nvPr/>
            </p:nvSpPr>
            <p:spPr>
              <a:xfrm>
                <a:off x="54864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46" name="Oval 645">
                <a:extLst>
                  <a:ext uri="{FF2B5EF4-FFF2-40B4-BE49-F238E27FC236}">
                    <a16:creationId xmlns:a16="http://schemas.microsoft.com/office/drawing/2014/main" id="{C9364C0B-3E2A-C62B-E718-02AAA07CB437}"/>
                  </a:ext>
                </a:extLst>
              </p:cNvPr>
              <p:cNvSpPr/>
              <p:nvPr/>
            </p:nvSpPr>
            <p:spPr>
              <a:xfrm>
                <a:off x="59436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47" name="Oval 646">
                <a:extLst>
                  <a:ext uri="{FF2B5EF4-FFF2-40B4-BE49-F238E27FC236}">
                    <a16:creationId xmlns:a16="http://schemas.microsoft.com/office/drawing/2014/main" id="{3D9D708A-0393-0E70-BF3A-5E8C6134437C}"/>
                  </a:ext>
                </a:extLst>
              </p:cNvPr>
              <p:cNvSpPr/>
              <p:nvPr/>
            </p:nvSpPr>
            <p:spPr>
              <a:xfrm>
                <a:off x="64008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48" name="Oval 647">
                <a:extLst>
                  <a:ext uri="{FF2B5EF4-FFF2-40B4-BE49-F238E27FC236}">
                    <a16:creationId xmlns:a16="http://schemas.microsoft.com/office/drawing/2014/main" id="{982E9F45-1D19-E42B-9B46-88E06EE33DE9}"/>
                  </a:ext>
                </a:extLst>
              </p:cNvPr>
              <p:cNvSpPr/>
              <p:nvPr/>
            </p:nvSpPr>
            <p:spPr>
              <a:xfrm>
                <a:off x="68580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49" name="Oval 648">
                <a:extLst>
                  <a:ext uri="{FF2B5EF4-FFF2-40B4-BE49-F238E27FC236}">
                    <a16:creationId xmlns:a16="http://schemas.microsoft.com/office/drawing/2014/main" id="{BA2B7954-7924-9CB2-0EBD-D814ACCA399F}"/>
                  </a:ext>
                </a:extLst>
              </p:cNvPr>
              <p:cNvSpPr/>
              <p:nvPr/>
            </p:nvSpPr>
            <p:spPr>
              <a:xfrm>
                <a:off x="73152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50" name="Oval 649">
                <a:extLst>
                  <a:ext uri="{FF2B5EF4-FFF2-40B4-BE49-F238E27FC236}">
                    <a16:creationId xmlns:a16="http://schemas.microsoft.com/office/drawing/2014/main" id="{769ED930-E4F6-4AD0-99A4-E92F2673CE0D}"/>
                  </a:ext>
                </a:extLst>
              </p:cNvPr>
              <p:cNvSpPr/>
              <p:nvPr/>
            </p:nvSpPr>
            <p:spPr>
              <a:xfrm>
                <a:off x="54864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51" name="Oval 650">
                <a:extLst>
                  <a:ext uri="{FF2B5EF4-FFF2-40B4-BE49-F238E27FC236}">
                    <a16:creationId xmlns:a16="http://schemas.microsoft.com/office/drawing/2014/main" id="{49C9C6F5-831E-973E-7502-C9AC3D996DD4}"/>
                  </a:ext>
                </a:extLst>
              </p:cNvPr>
              <p:cNvSpPr/>
              <p:nvPr/>
            </p:nvSpPr>
            <p:spPr>
              <a:xfrm>
                <a:off x="59436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52" name="Oval 651">
                <a:extLst>
                  <a:ext uri="{FF2B5EF4-FFF2-40B4-BE49-F238E27FC236}">
                    <a16:creationId xmlns:a16="http://schemas.microsoft.com/office/drawing/2014/main" id="{CB1991A8-EBB1-F83B-C5FF-C877BA843787}"/>
                  </a:ext>
                </a:extLst>
              </p:cNvPr>
              <p:cNvSpPr/>
              <p:nvPr/>
            </p:nvSpPr>
            <p:spPr>
              <a:xfrm>
                <a:off x="64008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53" name="Oval 652">
                <a:extLst>
                  <a:ext uri="{FF2B5EF4-FFF2-40B4-BE49-F238E27FC236}">
                    <a16:creationId xmlns:a16="http://schemas.microsoft.com/office/drawing/2014/main" id="{AD82966E-B3AE-34B8-D532-62B5DF9FBF64}"/>
                  </a:ext>
                </a:extLst>
              </p:cNvPr>
              <p:cNvSpPr/>
              <p:nvPr/>
            </p:nvSpPr>
            <p:spPr>
              <a:xfrm>
                <a:off x="68580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54" name="Oval 653">
                <a:extLst>
                  <a:ext uri="{FF2B5EF4-FFF2-40B4-BE49-F238E27FC236}">
                    <a16:creationId xmlns:a16="http://schemas.microsoft.com/office/drawing/2014/main" id="{E7040089-09FD-FA00-F95B-2FD0A483E870}"/>
                  </a:ext>
                </a:extLst>
              </p:cNvPr>
              <p:cNvSpPr/>
              <p:nvPr/>
            </p:nvSpPr>
            <p:spPr>
              <a:xfrm>
                <a:off x="73152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grpSp>
        <p:nvGrpSpPr>
          <p:cNvPr id="675" name="Group 674">
            <a:extLst>
              <a:ext uri="{FF2B5EF4-FFF2-40B4-BE49-F238E27FC236}">
                <a16:creationId xmlns:a16="http://schemas.microsoft.com/office/drawing/2014/main" id="{1C9B09C0-3732-074E-687B-060932B1FDCC}"/>
              </a:ext>
            </a:extLst>
          </p:cNvPr>
          <p:cNvGrpSpPr/>
          <p:nvPr/>
        </p:nvGrpSpPr>
        <p:grpSpPr>
          <a:xfrm>
            <a:off x="6416564" y="3023598"/>
            <a:ext cx="1414038" cy="1414038"/>
            <a:chOff x="4876800" y="1600199"/>
            <a:chExt cx="2819401" cy="2819401"/>
          </a:xfrm>
        </p:grpSpPr>
        <p:grpSp>
          <p:nvGrpSpPr>
            <p:cNvPr id="676" name="Group 675">
              <a:extLst>
                <a:ext uri="{FF2B5EF4-FFF2-40B4-BE49-F238E27FC236}">
                  <a16:creationId xmlns:a16="http://schemas.microsoft.com/office/drawing/2014/main" id="{D279CE73-08D0-0BCD-ED73-6EF79602F29C}"/>
                </a:ext>
              </a:extLst>
            </p:cNvPr>
            <p:cNvGrpSpPr/>
            <p:nvPr/>
          </p:nvGrpSpPr>
          <p:grpSpPr>
            <a:xfrm>
              <a:off x="5486400" y="3962400"/>
              <a:ext cx="2209800" cy="457200"/>
              <a:chOff x="5486400" y="3962400"/>
              <a:chExt cx="2209800" cy="457200"/>
            </a:xfrm>
          </p:grpSpPr>
          <p:sp>
            <p:nvSpPr>
              <p:cNvPr id="721" name="DRAM">
                <a:extLst>
                  <a:ext uri="{FF2B5EF4-FFF2-40B4-BE49-F238E27FC236}">
                    <a16:creationId xmlns:a16="http://schemas.microsoft.com/office/drawing/2014/main" id="{A429DDC8-8347-90C7-C3CF-43BB1106647E}"/>
                  </a:ext>
                </a:extLst>
              </p:cNvPr>
              <p:cNvSpPr/>
              <p:nvPr/>
            </p:nvSpPr>
            <p:spPr>
              <a:xfrm>
                <a:off x="54864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22" name="DRAM">
                <a:extLst>
                  <a:ext uri="{FF2B5EF4-FFF2-40B4-BE49-F238E27FC236}">
                    <a16:creationId xmlns:a16="http://schemas.microsoft.com/office/drawing/2014/main" id="{5C89782C-8BC5-103D-3C39-B9BE007C2E0F}"/>
                  </a:ext>
                </a:extLst>
              </p:cNvPr>
              <p:cNvSpPr/>
              <p:nvPr/>
            </p:nvSpPr>
            <p:spPr>
              <a:xfrm>
                <a:off x="59436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23" name="DRAM">
                <a:extLst>
                  <a:ext uri="{FF2B5EF4-FFF2-40B4-BE49-F238E27FC236}">
                    <a16:creationId xmlns:a16="http://schemas.microsoft.com/office/drawing/2014/main" id="{10825CC5-8CC8-F8E8-AEBF-F28A4180FBA7}"/>
                  </a:ext>
                </a:extLst>
              </p:cNvPr>
              <p:cNvSpPr/>
              <p:nvPr/>
            </p:nvSpPr>
            <p:spPr>
              <a:xfrm>
                <a:off x="64008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24" name="DRAM">
                <a:extLst>
                  <a:ext uri="{FF2B5EF4-FFF2-40B4-BE49-F238E27FC236}">
                    <a16:creationId xmlns:a16="http://schemas.microsoft.com/office/drawing/2014/main" id="{DEA20BF2-19A3-7D15-8588-6D01F5FD8D31}"/>
                  </a:ext>
                </a:extLst>
              </p:cNvPr>
              <p:cNvSpPr/>
              <p:nvPr/>
            </p:nvSpPr>
            <p:spPr>
              <a:xfrm>
                <a:off x="68580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25" name="DRAM">
                <a:extLst>
                  <a:ext uri="{FF2B5EF4-FFF2-40B4-BE49-F238E27FC236}">
                    <a16:creationId xmlns:a16="http://schemas.microsoft.com/office/drawing/2014/main" id="{C83EF7CD-B105-2EE9-5760-F01710283A25}"/>
                  </a:ext>
                </a:extLst>
              </p:cNvPr>
              <p:cNvSpPr/>
              <p:nvPr/>
            </p:nvSpPr>
            <p:spPr>
              <a:xfrm>
                <a:off x="73152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677" name="Group 676">
              <a:extLst>
                <a:ext uri="{FF2B5EF4-FFF2-40B4-BE49-F238E27FC236}">
                  <a16:creationId xmlns:a16="http://schemas.microsoft.com/office/drawing/2014/main" id="{824D6530-7EDD-BF2A-A7BE-05B92AF32BC8}"/>
                </a:ext>
              </a:extLst>
            </p:cNvPr>
            <p:cNvGrpSpPr/>
            <p:nvPr/>
          </p:nvGrpSpPr>
          <p:grpSpPr>
            <a:xfrm>
              <a:off x="4876800" y="1600200"/>
              <a:ext cx="457200" cy="2209800"/>
              <a:chOff x="4876800" y="1600200"/>
              <a:chExt cx="457200" cy="2209800"/>
            </a:xfrm>
          </p:grpSpPr>
          <p:sp>
            <p:nvSpPr>
              <p:cNvPr id="716" name="DRAM">
                <a:extLst>
                  <a:ext uri="{FF2B5EF4-FFF2-40B4-BE49-F238E27FC236}">
                    <a16:creationId xmlns:a16="http://schemas.microsoft.com/office/drawing/2014/main" id="{0374C7E8-C543-D813-2D6B-D1CF8050D745}"/>
                  </a:ext>
                </a:extLst>
              </p:cNvPr>
              <p:cNvSpPr/>
              <p:nvPr/>
            </p:nvSpPr>
            <p:spPr>
              <a:xfrm rot="5400000">
                <a:off x="4914900" y="15621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17" name="DRAM">
                <a:extLst>
                  <a:ext uri="{FF2B5EF4-FFF2-40B4-BE49-F238E27FC236}">
                    <a16:creationId xmlns:a16="http://schemas.microsoft.com/office/drawing/2014/main" id="{70AD9645-4087-3413-03FE-03101142082D}"/>
                  </a:ext>
                </a:extLst>
              </p:cNvPr>
              <p:cNvSpPr/>
              <p:nvPr/>
            </p:nvSpPr>
            <p:spPr>
              <a:xfrm rot="5400000">
                <a:off x="4914900" y="20193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18" name="DRAM">
                <a:extLst>
                  <a:ext uri="{FF2B5EF4-FFF2-40B4-BE49-F238E27FC236}">
                    <a16:creationId xmlns:a16="http://schemas.microsoft.com/office/drawing/2014/main" id="{72AAA171-11CD-B4CC-3C3D-10E8B5C799CC}"/>
                  </a:ext>
                </a:extLst>
              </p:cNvPr>
              <p:cNvSpPr/>
              <p:nvPr/>
            </p:nvSpPr>
            <p:spPr>
              <a:xfrm rot="5400000">
                <a:off x="4914900" y="24765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19" name="DRAM">
                <a:extLst>
                  <a:ext uri="{FF2B5EF4-FFF2-40B4-BE49-F238E27FC236}">
                    <a16:creationId xmlns:a16="http://schemas.microsoft.com/office/drawing/2014/main" id="{8F25632C-E971-1625-07BC-4DDCA70321AC}"/>
                  </a:ext>
                </a:extLst>
              </p:cNvPr>
              <p:cNvSpPr/>
              <p:nvPr/>
            </p:nvSpPr>
            <p:spPr>
              <a:xfrm rot="5400000">
                <a:off x="4914900" y="29337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20" name="DRAM">
                <a:extLst>
                  <a:ext uri="{FF2B5EF4-FFF2-40B4-BE49-F238E27FC236}">
                    <a16:creationId xmlns:a16="http://schemas.microsoft.com/office/drawing/2014/main" id="{2A4BFB3C-C479-5B1B-6D47-65FEA3E6A993}"/>
                  </a:ext>
                </a:extLst>
              </p:cNvPr>
              <p:cNvSpPr/>
              <p:nvPr/>
            </p:nvSpPr>
            <p:spPr>
              <a:xfrm rot="5400000">
                <a:off x="4914900" y="33909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678" name="Group 677">
              <a:extLst>
                <a:ext uri="{FF2B5EF4-FFF2-40B4-BE49-F238E27FC236}">
                  <a16:creationId xmlns:a16="http://schemas.microsoft.com/office/drawing/2014/main" id="{A57F986B-A127-720B-C2A5-9EC40DED2E1D}"/>
                </a:ext>
              </a:extLst>
            </p:cNvPr>
            <p:cNvGrpSpPr/>
            <p:nvPr/>
          </p:nvGrpSpPr>
          <p:grpSpPr>
            <a:xfrm>
              <a:off x="5676900" y="1600199"/>
              <a:ext cx="1828800" cy="2362201"/>
              <a:chOff x="5676900" y="1170708"/>
              <a:chExt cx="1828800" cy="2791692"/>
            </a:xfrm>
          </p:grpSpPr>
          <p:cxnSp>
            <p:nvCxnSpPr>
              <p:cNvPr id="711" name="Straight Connector 710">
                <a:extLst>
                  <a:ext uri="{FF2B5EF4-FFF2-40B4-BE49-F238E27FC236}">
                    <a16:creationId xmlns:a16="http://schemas.microsoft.com/office/drawing/2014/main" id="{5F63435D-22F8-E090-130B-DA680EBC0012}"/>
                  </a:ext>
                </a:extLst>
              </p:cNvPr>
              <p:cNvCxnSpPr>
                <a:cxnSpLocks/>
                <a:stCxn id="681" idx="0"/>
                <a:endCxn id="721" idx="0"/>
              </p:cNvCxnSpPr>
              <p:nvPr/>
            </p:nvCxnSpPr>
            <p:spPr>
              <a:xfrm>
                <a:off x="56769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712" name="Straight Connector 711">
                <a:extLst>
                  <a:ext uri="{FF2B5EF4-FFF2-40B4-BE49-F238E27FC236}">
                    <a16:creationId xmlns:a16="http://schemas.microsoft.com/office/drawing/2014/main" id="{B8579C20-0861-5C0C-A0EC-7BFB2E3C3F64}"/>
                  </a:ext>
                </a:extLst>
              </p:cNvPr>
              <p:cNvCxnSpPr>
                <a:cxnSpLocks/>
                <a:stCxn id="683" idx="0"/>
                <a:endCxn id="723" idx="0"/>
              </p:cNvCxnSpPr>
              <p:nvPr/>
            </p:nvCxnSpPr>
            <p:spPr>
              <a:xfrm>
                <a:off x="6591299"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713" name="Straight Connector 712">
                <a:extLst>
                  <a:ext uri="{FF2B5EF4-FFF2-40B4-BE49-F238E27FC236}">
                    <a16:creationId xmlns:a16="http://schemas.microsoft.com/office/drawing/2014/main" id="{5A1AA00F-530D-9496-0B55-369979F08BB6}"/>
                  </a:ext>
                </a:extLst>
              </p:cNvPr>
              <p:cNvCxnSpPr>
                <a:cxnSpLocks/>
                <a:stCxn id="684" idx="0"/>
                <a:endCxn id="724" idx="0"/>
              </p:cNvCxnSpPr>
              <p:nvPr/>
            </p:nvCxnSpPr>
            <p:spPr>
              <a:xfrm>
                <a:off x="70485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714" name="Straight Connector 713">
                <a:extLst>
                  <a:ext uri="{FF2B5EF4-FFF2-40B4-BE49-F238E27FC236}">
                    <a16:creationId xmlns:a16="http://schemas.microsoft.com/office/drawing/2014/main" id="{5D3FDBD0-88A9-4691-EB1C-A05621B86B9C}"/>
                  </a:ext>
                </a:extLst>
              </p:cNvPr>
              <p:cNvCxnSpPr>
                <a:cxnSpLocks/>
                <a:stCxn id="685" idx="0"/>
                <a:endCxn id="725" idx="0"/>
              </p:cNvCxnSpPr>
              <p:nvPr/>
            </p:nvCxnSpPr>
            <p:spPr>
              <a:xfrm>
                <a:off x="7505700" y="1170710"/>
                <a:ext cx="0" cy="2791690"/>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715" name="Straight Connector 714">
                <a:extLst>
                  <a:ext uri="{FF2B5EF4-FFF2-40B4-BE49-F238E27FC236}">
                    <a16:creationId xmlns:a16="http://schemas.microsoft.com/office/drawing/2014/main" id="{5C92A8D2-C684-A02B-5BA0-3AF51A2FAEA5}"/>
                  </a:ext>
                </a:extLst>
              </p:cNvPr>
              <p:cNvCxnSpPr>
                <a:cxnSpLocks/>
                <a:stCxn id="682" idx="0"/>
                <a:endCxn id="722" idx="0"/>
              </p:cNvCxnSpPr>
              <p:nvPr/>
            </p:nvCxnSpPr>
            <p:spPr>
              <a:xfrm>
                <a:off x="61341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679" name="Group 678">
              <a:extLst>
                <a:ext uri="{FF2B5EF4-FFF2-40B4-BE49-F238E27FC236}">
                  <a16:creationId xmlns:a16="http://schemas.microsoft.com/office/drawing/2014/main" id="{5F10BD15-1449-C7CD-3ADE-38BD349CED32}"/>
                </a:ext>
              </a:extLst>
            </p:cNvPr>
            <p:cNvGrpSpPr/>
            <p:nvPr/>
          </p:nvGrpSpPr>
          <p:grpSpPr>
            <a:xfrm>
              <a:off x="5334000" y="1790700"/>
              <a:ext cx="2362201" cy="1828800"/>
              <a:chOff x="5333998" y="1790700"/>
              <a:chExt cx="2791691" cy="1828800"/>
            </a:xfrm>
          </p:grpSpPr>
          <p:cxnSp>
            <p:nvCxnSpPr>
              <p:cNvPr id="706" name="Straight Connector 705">
                <a:extLst>
                  <a:ext uri="{FF2B5EF4-FFF2-40B4-BE49-F238E27FC236}">
                    <a16:creationId xmlns:a16="http://schemas.microsoft.com/office/drawing/2014/main" id="{EBE2D36A-F887-9793-09CA-113E75FA3276}"/>
                  </a:ext>
                </a:extLst>
              </p:cNvPr>
              <p:cNvCxnSpPr>
                <a:cxnSpLocks/>
                <a:stCxn id="685" idx="6"/>
                <a:endCxn id="716" idx="0"/>
              </p:cNvCxnSpPr>
              <p:nvPr/>
            </p:nvCxnSpPr>
            <p:spPr>
              <a:xfrm flipH="1">
                <a:off x="5333998" y="1790700"/>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707" name="Straight Connector 706">
                <a:extLst>
                  <a:ext uri="{FF2B5EF4-FFF2-40B4-BE49-F238E27FC236}">
                    <a16:creationId xmlns:a16="http://schemas.microsoft.com/office/drawing/2014/main" id="{340E15E0-763D-132D-AD9A-43F0F4D187D1}"/>
                  </a:ext>
                </a:extLst>
              </p:cNvPr>
              <p:cNvCxnSpPr>
                <a:cxnSpLocks/>
                <a:stCxn id="690" idx="6"/>
                <a:endCxn id="717" idx="0"/>
              </p:cNvCxnSpPr>
              <p:nvPr/>
            </p:nvCxnSpPr>
            <p:spPr>
              <a:xfrm flipH="1">
                <a:off x="5333998" y="2247899"/>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708" name="Straight Connector 707">
                <a:extLst>
                  <a:ext uri="{FF2B5EF4-FFF2-40B4-BE49-F238E27FC236}">
                    <a16:creationId xmlns:a16="http://schemas.microsoft.com/office/drawing/2014/main" id="{C8402E00-055E-567E-C483-F815948F2997}"/>
                  </a:ext>
                </a:extLst>
              </p:cNvPr>
              <p:cNvCxnSpPr>
                <a:cxnSpLocks/>
                <a:stCxn id="695" idx="6"/>
                <a:endCxn id="718" idx="0"/>
              </p:cNvCxnSpPr>
              <p:nvPr/>
            </p:nvCxnSpPr>
            <p:spPr>
              <a:xfrm flipH="1">
                <a:off x="5333998" y="2705100"/>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709" name="Straight Connector 708">
                <a:extLst>
                  <a:ext uri="{FF2B5EF4-FFF2-40B4-BE49-F238E27FC236}">
                    <a16:creationId xmlns:a16="http://schemas.microsoft.com/office/drawing/2014/main" id="{24D28764-FDED-8C25-D9FD-E4A56A147493}"/>
                  </a:ext>
                </a:extLst>
              </p:cNvPr>
              <p:cNvCxnSpPr>
                <a:cxnSpLocks/>
                <a:stCxn id="700" idx="6"/>
                <a:endCxn id="719" idx="0"/>
              </p:cNvCxnSpPr>
              <p:nvPr/>
            </p:nvCxnSpPr>
            <p:spPr>
              <a:xfrm flipH="1">
                <a:off x="5333998" y="3162299"/>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710" name="Straight Connector 709">
                <a:extLst>
                  <a:ext uri="{FF2B5EF4-FFF2-40B4-BE49-F238E27FC236}">
                    <a16:creationId xmlns:a16="http://schemas.microsoft.com/office/drawing/2014/main" id="{9D6F3D99-2521-B28E-1C0D-1C7FC06659CA}"/>
                  </a:ext>
                </a:extLst>
              </p:cNvPr>
              <p:cNvCxnSpPr>
                <a:cxnSpLocks/>
                <a:stCxn id="705" idx="6"/>
                <a:endCxn id="720" idx="0"/>
              </p:cNvCxnSpPr>
              <p:nvPr/>
            </p:nvCxnSpPr>
            <p:spPr>
              <a:xfrm flipH="1">
                <a:off x="5333998" y="3619500"/>
                <a:ext cx="2791691" cy="0"/>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680" name="Group 679">
              <a:extLst>
                <a:ext uri="{FF2B5EF4-FFF2-40B4-BE49-F238E27FC236}">
                  <a16:creationId xmlns:a16="http://schemas.microsoft.com/office/drawing/2014/main" id="{6C215501-8C04-8993-F80D-0802C5D5DA82}"/>
                </a:ext>
              </a:extLst>
            </p:cNvPr>
            <p:cNvGrpSpPr/>
            <p:nvPr/>
          </p:nvGrpSpPr>
          <p:grpSpPr>
            <a:xfrm>
              <a:off x="5486400" y="1600200"/>
              <a:ext cx="2209800" cy="2209800"/>
              <a:chOff x="5486400" y="1600200"/>
              <a:chExt cx="2209800" cy="2209800"/>
            </a:xfrm>
          </p:grpSpPr>
          <p:sp>
            <p:nvSpPr>
              <p:cNvPr id="681" name="Oval 680">
                <a:extLst>
                  <a:ext uri="{FF2B5EF4-FFF2-40B4-BE49-F238E27FC236}">
                    <a16:creationId xmlns:a16="http://schemas.microsoft.com/office/drawing/2014/main" id="{3411C158-CAD7-7503-A948-7A97B7064AC9}"/>
                  </a:ext>
                </a:extLst>
              </p:cNvPr>
              <p:cNvSpPr/>
              <p:nvPr/>
            </p:nvSpPr>
            <p:spPr>
              <a:xfrm>
                <a:off x="54864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82" name="Oval 681">
                <a:extLst>
                  <a:ext uri="{FF2B5EF4-FFF2-40B4-BE49-F238E27FC236}">
                    <a16:creationId xmlns:a16="http://schemas.microsoft.com/office/drawing/2014/main" id="{17DADDA9-2E21-54F7-9BC7-A1026E9AFB2F}"/>
                  </a:ext>
                </a:extLst>
              </p:cNvPr>
              <p:cNvSpPr/>
              <p:nvPr/>
            </p:nvSpPr>
            <p:spPr>
              <a:xfrm>
                <a:off x="59436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83" name="Oval 682">
                <a:extLst>
                  <a:ext uri="{FF2B5EF4-FFF2-40B4-BE49-F238E27FC236}">
                    <a16:creationId xmlns:a16="http://schemas.microsoft.com/office/drawing/2014/main" id="{78A6DA35-B5D0-E328-711C-A1756B9F8E3C}"/>
                  </a:ext>
                </a:extLst>
              </p:cNvPr>
              <p:cNvSpPr/>
              <p:nvPr/>
            </p:nvSpPr>
            <p:spPr>
              <a:xfrm>
                <a:off x="64008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84" name="Oval 683">
                <a:extLst>
                  <a:ext uri="{FF2B5EF4-FFF2-40B4-BE49-F238E27FC236}">
                    <a16:creationId xmlns:a16="http://schemas.microsoft.com/office/drawing/2014/main" id="{2C7359C6-558E-D0C6-3DBB-32F037417B23}"/>
                  </a:ext>
                </a:extLst>
              </p:cNvPr>
              <p:cNvSpPr/>
              <p:nvPr/>
            </p:nvSpPr>
            <p:spPr>
              <a:xfrm>
                <a:off x="68580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85" name="Oval 684">
                <a:extLst>
                  <a:ext uri="{FF2B5EF4-FFF2-40B4-BE49-F238E27FC236}">
                    <a16:creationId xmlns:a16="http://schemas.microsoft.com/office/drawing/2014/main" id="{3335911C-ED69-5AFB-9281-C83BFBA012FB}"/>
                  </a:ext>
                </a:extLst>
              </p:cNvPr>
              <p:cNvSpPr/>
              <p:nvPr/>
            </p:nvSpPr>
            <p:spPr>
              <a:xfrm>
                <a:off x="73152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86" name="Oval 685">
                <a:extLst>
                  <a:ext uri="{FF2B5EF4-FFF2-40B4-BE49-F238E27FC236}">
                    <a16:creationId xmlns:a16="http://schemas.microsoft.com/office/drawing/2014/main" id="{77ACFDAF-B933-0B9D-20AC-3585C27F529C}"/>
                  </a:ext>
                </a:extLst>
              </p:cNvPr>
              <p:cNvSpPr/>
              <p:nvPr/>
            </p:nvSpPr>
            <p:spPr>
              <a:xfrm>
                <a:off x="54864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87" name="Oval 686">
                <a:extLst>
                  <a:ext uri="{FF2B5EF4-FFF2-40B4-BE49-F238E27FC236}">
                    <a16:creationId xmlns:a16="http://schemas.microsoft.com/office/drawing/2014/main" id="{2E6A1E50-B9F1-AF8A-5D9E-21E9CC5A7F22}"/>
                  </a:ext>
                </a:extLst>
              </p:cNvPr>
              <p:cNvSpPr/>
              <p:nvPr/>
            </p:nvSpPr>
            <p:spPr>
              <a:xfrm>
                <a:off x="59436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88" name="Oval 687">
                <a:extLst>
                  <a:ext uri="{FF2B5EF4-FFF2-40B4-BE49-F238E27FC236}">
                    <a16:creationId xmlns:a16="http://schemas.microsoft.com/office/drawing/2014/main" id="{F59A8A55-57D9-1E47-2445-65C5CCC320FF}"/>
                  </a:ext>
                </a:extLst>
              </p:cNvPr>
              <p:cNvSpPr/>
              <p:nvPr/>
            </p:nvSpPr>
            <p:spPr>
              <a:xfrm>
                <a:off x="64008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89" name="Oval 688">
                <a:extLst>
                  <a:ext uri="{FF2B5EF4-FFF2-40B4-BE49-F238E27FC236}">
                    <a16:creationId xmlns:a16="http://schemas.microsoft.com/office/drawing/2014/main" id="{39DA3824-39D6-1632-E613-5767B87A340A}"/>
                  </a:ext>
                </a:extLst>
              </p:cNvPr>
              <p:cNvSpPr/>
              <p:nvPr/>
            </p:nvSpPr>
            <p:spPr>
              <a:xfrm>
                <a:off x="68580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90" name="Oval 689">
                <a:extLst>
                  <a:ext uri="{FF2B5EF4-FFF2-40B4-BE49-F238E27FC236}">
                    <a16:creationId xmlns:a16="http://schemas.microsoft.com/office/drawing/2014/main" id="{C90E1410-5B34-CB3D-068C-43AE5DFCF52C}"/>
                  </a:ext>
                </a:extLst>
              </p:cNvPr>
              <p:cNvSpPr/>
              <p:nvPr/>
            </p:nvSpPr>
            <p:spPr>
              <a:xfrm>
                <a:off x="73152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91" name="Oval 690">
                <a:extLst>
                  <a:ext uri="{FF2B5EF4-FFF2-40B4-BE49-F238E27FC236}">
                    <a16:creationId xmlns:a16="http://schemas.microsoft.com/office/drawing/2014/main" id="{4AAF5AD1-4841-FE2B-B35E-D83AE702EB26}"/>
                  </a:ext>
                </a:extLst>
              </p:cNvPr>
              <p:cNvSpPr/>
              <p:nvPr/>
            </p:nvSpPr>
            <p:spPr>
              <a:xfrm>
                <a:off x="54864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92" name="Oval 691">
                <a:extLst>
                  <a:ext uri="{FF2B5EF4-FFF2-40B4-BE49-F238E27FC236}">
                    <a16:creationId xmlns:a16="http://schemas.microsoft.com/office/drawing/2014/main" id="{1AF1AAE8-B437-2BB6-06A7-305D9DFAF086}"/>
                  </a:ext>
                </a:extLst>
              </p:cNvPr>
              <p:cNvSpPr/>
              <p:nvPr/>
            </p:nvSpPr>
            <p:spPr>
              <a:xfrm>
                <a:off x="59436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93" name="Oval 692">
                <a:extLst>
                  <a:ext uri="{FF2B5EF4-FFF2-40B4-BE49-F238E27FC236}">
                    <a16:creationId xmlns:a16="http://schemas.microsoft.com/office/drawing/2014/main" id="{89E6AEF0-3EA7-5144-B744-24740294D39C}"/>
                  </a:ext>
                </a:extLst>
              </p:cNvPr>
              <p:cNvSpPr/>
              <p:nvPr/>
            </p:nvSpPr>
            <p:spPr>
              <a:xfrm>
                <a:off x="64008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94" name="Oval 693">
                <a:extLst>
                  <a:ext uri="{FF2B5EF4-FFF2-40B4-BE49-F238E27FC236}">
                    <a16:creationId xmlns:a16="http://schemas.microsoft.com/office/drawing/2014/main" id="{99E1F07A-AACF-9D6B-D94A-50555DE8B2C4}"/>
                  </a:ext>
                </a:extLst>
              </p:cNvPr>
              <p:cNvSpPr/>
              <p:nvPr/>
            </p:nvSpPr>
            <p:spPr>
              <a:xfrm>
                <a:off x="68580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95" name="Oval 694">
                <a:extLst>
                  <a:ext uri="{FF2B5EF4-FFF2-40B4-BE49-F238E27FC236}">
                    <a16:creationId xmlns:a16="http://schemas.microsoft.com/office/drawing/2014/main" id="{96490562-DD3D-E7B2-2BFC-35AD893DAC35}"/>
                  </a:ext>
                </a:extLst>
              </p:cNvPr>
              <p:cNvSpPr/>
              <p:nvPr/>
            </p:nvSpPr>
            <p:spPr>
              <a:xfrm>
                <a:off x="73152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96" name="Oval 695">
                <a:extLst>
                  <a:ext uri="{FF2B5EF4-FFF2-40B4-BE49-F238E27FC236}">
                    <a16:creationId xmlns:a16="http://schemas.microsoft.com/office/drawing/2014/main" id="{40ECE260-D50D-7EF9-850E-C39693BB6F26}"/>
                  </a:ext>
                </a:extLst>
              </p:cNvPr>
              <p:cNvSpPr/>
              <p:nvPr/>
            </p:nvSpPr>
            <p:spPr>
              <a:xfrm>
                <a:off x="54864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97" name="Oval 696">
                <a:extLst>
                  <a:ext uri="{FF2B5EF4-FFF2-40B4-BE49-F238E27FC236}">
                    <a16:creationId xmlns:a16="http://schemas.microsoft.com/office/drawing/2014/main" id="{51C9C2C7-E658-84F1-CF0C-78FE0ED5FC24}"/>
                  </a:ext>
                </a:extLst>
              </p:cNvPr>
              <p:cNvSpPr/>
              <p:nvPr/>
            </p:nvSpPr>
            <p:spPr>
              <a:xfrm>
                <a:off x="59436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98" name="Oval 697">
                <a:extLst>
                  <a:ext uri="{FF2B5EF4-FFF2-40B4-BE49-F238E27FC236}">
                    <a16:creationId xmlns:a16="http://schemas.microsoft.com/office/drawing/2014/main" id="{5C3F2536-B63B-141B-E72F-6E4284D63EA9}"/>
                  </a:ext>
                </a:extLst>
              </p:cNvPr>
              <p:cNvSpPr/>
              <p:nvPr/>
            </p:nvSpPr>
            <p:spPr>
              <a:xfrm>
                <a:off x="64008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99" name="Oval 698">
                <a:extLst>
                  <a:ext uri="{FF2B5EF4-FFF2-40B4-BE49-F238E27FC236}">
                    <a16:creationId xmlns:a16="http://schemas.microsoft.com/office/drawing/2014/main" id="{F017DC10-A884-020F-6F07-489F47F930A6}"/>
                  </a:ext>
                </a:extLst>
              </p:cNvPr>
              <p:cNvSpPr/>
              <p:nvPr/>
            </p:nvSpPr>
            <p:spPr>
              <a:xfrm>
                <a:off x="68580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00" name="Oval 699">
                <a:extLst>
                  <a:ext uri="{FF2B5EF4-FFF2-40B4-BE49-F238E27FC236}">
                    <a16:creationId xmlns:a16="http://schemas.microsoft.com/office/drawing/2014/main" id="{A459DA62-E6E3-41E6-0991-6466358D110A}"/>
                  </a:ext>
                </a:extLst>
              </p:cNvPr>
              <p:cNvSpPr/>
              <p:nvPr/>
            </p:nvSpPr>
            <p:spPr>
              <a:xfrm>
                <a:off x="73152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01" name="Oval 700">
                <a:extLst>
                  <a:ext uri="{FF2B5EF4-FFF2-40B4-BE49-F238E27FC236}">
                    <a16:creationId xmlns:a16="http://schemas.microsoft.com/office/drawing/2014/main" id="{515EB92A-1DF6-3FA5-8DCE-5CD15979ED9F}"/>
                  </a:ext>
                </a:extLst>
              </p:cNvPr>
              <p:cNvSpPr/>
              <p:nvPr/>
            </p:nvSpPr>
            <p:spPr>
              <a:xfrm>
                <a:off x="54864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02" name="Oval 701">
                <a:extLst>
                  <a:ext uri="{FF2B5EF4-FFF2-40B4-BE49-F238E27FC236}">
                    <a16:creationId xmlns:a16="http://schemas.microsoft.com/office/drawing/2014/main" id="{8F438FB8-D609-A165-AE93-89383593E854}"/>
                  </a:ext>
                </a:extLst>
              </p:cNvPr>
              <p:cNvSpPr/>
              <p:nvPr/>
            </p:nvSpPr>
            <p:spPr>
              <a:xfrm>
                <a:off x="59436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03" name="Oval 702">
                <a:extLst>
                  <a:ext uri="{FF2B5EF4-FFF2-40B4-BE49-F238E27FC236}">
                    <a16:creationId xmlns:a16="http://schemas.microsoft.com/office/drawing/2014/main" id="{43E65C93-F35C-F1D2-5C79-752152F480A1}"/>
                  </a:ext>
                </a:extLst>
              </p:cNvPr>
              <p:cNvSpPr/>
              <p:nvPr/>
            </p:nvSpPr>
            <p:spPr>
              <a:xfrm>
                <a:off x="64008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04" name="Oval 703">
                <a:extLst>
                  <a:ext uri="{FF2B5EF4-FFF2-40B4-BE49-F238E27FC236}">
                    <a16:creationId xmlns:a16="http://schemas.microsoft.com/office/drawing/2014/main" id="{CFE8465B-6906-E624-173B-61F4511D5EB6}"/>
                  </a:ext>
                </a:extLst>
              </p:cNvPr>
              <p:cNvSpPr/>
              <p:nvPr/>
            </p:nvSpPr>
            <p:spPr>
              <a:xfrm>
                <a:off x="68580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05" name="Oval 704">
                <a:extLst>
                  <a:ext uri="{FF2B5EF4-FFF2-40B4-BE49-F238E27FC236}">
                    <a16:creationId xmlns:a16="http://schemas.microsoft.com/office/drawing/2014/main" id="{DA83EF6C-5030-EF2F-6C41-CBFE178A9673}"/>
                  </a:ext>
                </a:extLst>
              </p:cNvPr>
              <p:cNvSpPr/>
              <p:nvPr/>
            </p:nvSpPr>
            <p:spPr>
              <a:xfrm>
                <a:off x="73152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sp>
        <p:nvSpPr>
          <p:cNvPr id="727" name="Rectangle 726">
            <a:extLst>
              <a:ext uri="{FF2B5EF4-FFF2-40B4-BE49-F238E27FC236}">
                <a16:creationId xmlns:a16="http://schemas.microsoft.com/office/drawing/2014/main" id="{54B78E69-B958-96E1-2A8E-C5EF3477D926}"/>
              </a:ext>
            </a:extLst>
          </p:cNvPr>
          <p:cNvSpPr/>
          <p:nvPr/>
        </p:nvSpPr>
        <p:spPr>
          <a:xfrm>
            <a:off x="1506235" y="2757734"/>
            <a:ext cx="6477000" cy="1905000"/>
          </a:xfrm>
          <a:prstGeom prst="rect">
            <a:avLst/>
          </a:prstGeom>
          <a:solidFill>
            <a:schemeClr val="bg1">
              <a:alpha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endParaRPr kumimoji="0" lang="en-US" sz="2400" b="0" i="0" u="none" strike="noStrike" kern="1200" cap="none" spc="-8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728" name="Straight Connector 727">
            <a:extLst>
              <a:ext uri="{FF2B5EF4-FFF2-40B4-BE49-F238E27FC236}">
                <a16:creationId xmlns:a16="http://schemas.microsoft.com/office/drawing/2014/main" id="{7ECCF43B-FDB2-D3BC-9415-C5AAF777243F}"/>
              </a:ext>
            </a:extLst>
          </p:cNvPr>
          <p:cNvCxnSpPr/>
          <p:nvPr/>
        </p:nvCxnSpPr>
        <p:spPr>
          <a:xfrm flipH="1">
            <a:off x="1506235" y="2837436"/>
            <a:ext cx="6403145" cy="0"/>
          </a:xfrm>
          <a:prstGeom prst="line">
            <a:avLst/>
          </a:prstGeom>
          <a:solidFill>
            <a:schemeClr val="tx1">
              <a:lumMod val="65000"/>
              <a:lumOff val="35000"/>
            </a:schemeClr>
          </a:solidFill>
          <a:ln w="38100" cap="rnd">
            <a:solidFill>
              <a:schemeClr val="tx1"/>
            </a:solidFill>
            <a:round/>
            <a:headEnd type="none"/>
            <a:tailEnd w="lg" len="sm"/>
          </a:ln>
        </p:spPr>
        <p:style>
          <a:lnRef idx="1">
            <a:schemeClr val="accent1"/>
          </a:lnRef>
          <a:fillRef idx="0">
            <a:schemeClr val="accent1"/>
          </a:fillRef>
          <a:effectRef idx="0">
            <a:schemeClr val="accent1"/>
          </a:effectRef>
          <a:fontRef idx="minor">
            <a:schemeClr val="tx1"/>
          </a:fontRef>
        </p:style>
      </p:cxnSp>
      <p:grpSp>
        <p:nvGrpSpPr>
          <p:cNvPr id="729" name="Group 728">
            <a:extLst>
              <a:ext uri="{FF2B5EF4-FFF2-40B4-BE49-F238E27FC236}">
                <a16:creationId xmlns:a16="http://schemas.microsoft.com/office/drawing/2014/main" id="{1E449390-B160-BAA7-F2E8-3F8D5C0C5955}"/>
              </a:ext>
            </a:extLst>
          </p:cNvPr>
          <p:cNvGrpSpPr/>
          <p:nvPr/>
        </p:nvGrpSpPr>
        <p:grpSpPr>
          <a:xfrm>
            <a:off x="1851480" y="2837436"/>
            <a:ext cx="4671060" cy="1219201"/>
            <a:chOff x="2174045" y="1143000"/>
            <a:chExt cx="4671060" cy="1219201"/>
          </a:xfrm>
        </p:grpSpPr>
        <p:cxnSp>
          <p:nvCxnSpPr>
            <p:cNvPr id="730" name="Straight Connector 729">
              <a:extLst>
                <a:ext uri="{FF2B5EF4-FFF2-40B4-BE49-F238E27FC236}">
                  <a16:creationId xmlns:a16="http://schemas.microsoft.com/office/drawing/2014/main" id="{8162CAC6-78AE-E680-67E6-0DF458EA03C7}"/>
                </a:ext>
              </a:extLst>
            </p:cNvPr>
            <p:cNvCxnSpPr/>
            <p:nvPr/>
          </p:nvCxnSpPr>
          <p:spPr>
            <a:xfrm flipV="1">
              <a:off x="2174045" y="1143000"/>
              <a:ext cx="0" cy="1219201"/>
            </a:xfrm>
            <a:prstGeom prst="line">
              <a:avLst/>
            </a:prstGeom>
            <a:solidFill>
              <a:schemeClr val="tx1">
                <a:lumMod val="65000"/>
                <a:lumOff val="35000"/>
              </a:schemeClr>
            </a:solidFill>
            <a:ln w="38100" cap="rnd">
              <a:solidFill>
                <a:schemeClr val="tx1"/>
              </a:solidFill>
              <a:round/>
              <a:headEnd type="none" w="lg" len="sm"/>
              <a:tailEnd type="none" w="lg" len="sm"/>
            </a:ln>
          </p:spPr>
          <p:style>
            <a:lnRef idx="1">
              <a:schemeClr val="accent1"/>
            </a:lnRef>
            <a:fillRef idx="0">
              <a:schemeClr val="accent1"/>
            </a:fillRef>
            <a:effectRef idx="0">
              <a:schemeClr val="accent1"/>
            </a:effectRef>
            <a:fontRef idx="minor">
              <a:schemeClr val="tx1"/>
            </a:fontRef>
          </p:style>
        </p:cxnSp>
        <p:cxnSp>
          <p:nvCxnSpPr>
            <p:cNvPr id="731" name="Straight Connector 730">
              <a:extLst>
                <a:ext uri="{FF2B5EF4-FFF2-40B4-BE49-F238E27FC236}">
                  <a16:creationId xmlns:a16="http://schemas.microsoft.com/office/drawing/2014/main" id="{3CEBFDE4-F607-FB49-D15D-B73572B58911}"/>
                </a:ext>
              </a:extLst>
            </p:cNvPr>
            <p:cNvCxnSpPr/>
            <p:nvPr/>
          </p:nvCxnSpPr>
          <p:spPr>
            <a:xfrm flipV="1">
              <a:off x="3730049" y="1143000"/>
              <a:ext cx="0" cy="1219201"/>
            </a:xfrm>
            <a:prstGeom prst="line">
              <a:avLst/>
            </a:prstGeom>
            <a:solidFill>
              <a:schemeClr val="tx1">
                <a:lumMod val="65000"/>
                <a:lumOff val="35000"/>
              </a:schemeClr>
            </a:solidFill>
            <a:ln w="38100" cap="rnd">
              <a:solidFill>
                <a:schemeClr val="tx1"/>
              </a:solidFill>
              <a:round/>
              <a:headEnd type="none" w="lg" len="sm"/>
              <a:tailEnd type="none" w="lg" len="sm"/>
            </a:ln>
          </p:spPr>
          <p:style>
            <a:lnRef idx="1">
              <a:schemeClr val="accent1"/>
            </a:lnRef>
            <a:fillRef idx="0">
              <a:schemeClr val="accent1"/>
            </a:fillRef>
            <a:effectRef idx="0">
              <a:schemeClr val="accent1"/>
            </a:effectRef>
            <a:fontRef idx="minor">
              <a:schemeClr val="tx1"/>
            </a:fontRef>
          </p:style>
        </p:cxnSp>
        <p:cxnSp>
          <p:nvCxnSpPr>
            <p:cNvPr id="732" name="Straight Connector 731">
              <a:extLst>
                <a:ext uri="{FF2B5EF4-FFF2-40B4-BE49-F238E27FC236}">
                  <a16:creationId xmlns:a16="http://schemas.microsoft.com/office/drawing/2014/main" id="{EA43EADF-F8CE-8459-1490-D85072A8463A}"/>
                </a:ext>
              </a:extLst>
            </p:cNvPr>
            <p:cNvCxnSpPr/>
            <p:nvPr/>
          </p:nvCxnSpPr>
          <p:spPr>
            <a:xfrm flipV="1">
              <a:off x="5303325" y="1143000"/>
              <a:ext cx="0" cy="1219201"/>
            </a:xfrm>
            <a:prstGeom prst="line">
              <a:avLst/>
            </a:prstGeom>
            <a:solidFill>
              <a:schemeClr val="tx1">
                <a:lumMod val="65000"/>
                <a:lumOff val="35000"/>
              </a:schemeClr>
            </a:solidFill>
            <a:ln w="38100" cap="rnd">
              <a:solidFill>
                <a:schemeClr val="tx1"/>
              </a:solidFill>
              <a:round/>
              <a:headEnd type="none" w="lg" len="sm"/>
              <a:tailEnd type="none" w="lg" len="sm"/>
            </a:ln>
          </p:spPr>
          <p:style>
            <a:lnRef idx="1">
              <a:schemeClr val="accent1"/>
            </a:lnRef>
            <a:fillRef idx="0">
              <a:schemeClr val="accent1"/>
            </a:fillRef>
            <a:effectRef idx="0">
              <a:schemeClr val="accent1"/>
            </a:effectRef>
            <a:fontRef idx="minor">
              <a:schemeClr val="tx1"/>
            </a:fontRef>
          </p:style>
        </p:cxnSp>
        <p:cxnSp>
          <p:nvCxnSpPr>
            <p:cNvPr id="733" name="Straight Connector 732">
              <a:extLst>
                <a:ext uri="{FF2B5EF4-FFF2-40B4-BE49-F238E27FC236}">
                  <a16:creationId xmlns:a16="http://schemas.microsoft.com/office/drawing/2014/main" id="{87BA7018-469F-E9C6-6384-6A10713EA225}"/>
                </a:ext>
              </a:extLst>
            </p:cNvPr>
            <p:cNvCxnSpPr/>
            <p:nvPr/>
          </p:nvCxnSpPr>
          <p:spPr>
            <a:xfrm flipV="1">
              <a:off x="6845105" y="1143000"/>
              <a:ext cx="0" cy="1219201"/>
            </a:xfrm>
            <a:prstGeom prst="line">
              <a:avLst/>
            </a:prstGeom>
            <a:solidFill>
              <a:schemeClr val="tx1">
                <a:lumMod val="65000"/>
                <a:lumOff val="35000"/>
              </a:schemeClr>
            </a:solidFill>
            <a:ln w="38100" cap="rnd">
              <a:solidFill>
                <a:schemeClr val="tx1"/>
              </a:solidFill>
              <a:round/>
              <a:headEnd type="none" w="lg" len="sm"/>
              <a:tailEnd type="none" w="lg" len="sm"/>
            </a:ln>
          </p:spPr>
          <p:style>
            <a:lnRef idx="1">
              <a:schemeClr val="accent1"/>
            </a:lnRef>
            <a:fillRef idx="0">
              <a:schemeClr val="accent1"/>
            </a:fillRef>
            <a:effectRef idx="0">
              <a:schemeClr val="accent1"/>
            </a:effectRef>
            <a:fontRef idx="minor">
              <a:schemeClr val="tx1"/>
            </a:fontRef>
          </p:style>
        </p:cxnSp>
      </p:grpSp>
      <p:cxnSp>
        <p:nvCxnSpPr>
          <p:cNvPr id="734" name="Straight Connector 733">
            <a:extLst>
              <a:ext uri="{FF2B5EF4-FFF2-40B4-BE49-F238E27FC236}">
                <a16:creationId xmlns:a16="http://schemas.microsoft.com/office/drawing/2014/main" id="{315DC1E6-FC55-1295-B844-27BC4841D533}"/>
              </a:ext>
            </a:extLst>
          </p:cNvPr>
          <p:cNvCxnSpPr>
            <a:cxnSpLocks/>
          </p:cNvCxnSpPr>
          <p:nvPr/>
        </p:nvCxnSpPr>
        <p:spPr>
          <a:xfrm flipH="1">
            <a:off x="1508580" y="2837436"/>
            <a:ext cx="6400800" cy="0"/>
          </a:xfrm>
          <a:prstGeom prst="line">
            <a:avLst/>
          </a:prstGeom>
          <a:solidFill>
            <a:schemeClr val="tx1">
              <a:lumMod val="65000"/>
              <a:lumOff val="35000"/>
            </a:schemeClr>
          </a:solidFill>
          <a:ln w="50800" cap="rnd">
            <a:solidFill>
              <a:srgbClr val="C00000"/>
            </a:solidFill>
            <a:round/>
            <a:headEnd type="none"/>
            <a:tailEnd w="lg" len="sm"/>
          </a:ln>
        </p:spPr>
        <p:style>
          <a:lnRef idx="1">
            <a:schemeClr val="accent1"/>
          </a:lnRef>
          <a:fillRef idx="0">
            <a:schemeClr val="accent1"/>
          </a:fillRef>
          <a:effectRef idx="0">
            <a:schemeClr val="accent1"/>
          </a:effectRef>
          <a:fontRef idx="minor">
            <a:schemeClr val="tx1"/>
          </a:fontRef>
        </p:style>
      </p:cxnSp>
      <p:cxnSp>
        <p:nvCxnSpPr>
          <p:cNvPr id="735" name="Straight Connector 734">
            <a:extLst>
              <a:ext uri="{FF2B5EF4-FFF2-40B4-BE49-F238E27FC236}">
                <a16:creationId xmlns:a16="http://schemas.microsoft.com/office/drawing/2014/main" id="{28DA96A8-5C17-8CB9-6557-3363157BB6F1}"/>
              </a:ext>
            </a:extLst>
          </p:cNvPr>
          <p:cNvCxnSpPr/>
          <p:nvPr/>
        </p:nvCxnSpPr>
        <p:spPr>
          <a:xfrm flipV="1">
            <a:off x="1853825" y="2837436"/>
            <a:ext cx="0" cy="911587"/>
          </a:xfrm>
          <a:prstGeom prst="line">
            <a:avLst/>
          </a:prstGeom>
          <a:solidFill>
            <a:schemeClr val="tx1">
              <a:lumMod val="65000"/>
              <a:lumOff val="35000"/>
            </a:schemeClr>
          </a:solidFill>
          <a:ln w="50800" cap="rnd">
            <a:solidFill>
              <a:srgbClr val="C00000"/>
            </a:solidFill>
            <a:round/>
            <a:headEnd type="arrow" w="med" len="sm"/>
            <a:tailEnd type="none" w="lg" len="sm"/>
          </a:ln>
        </p:spPr>
        <p:style>
          <a:lnRef idx="1">
            <a:schemeClr val="accent1"/>
          </a:lnRef>
          <a:fillRef idx="0">
            <a:schemeClr val="accent1"/>
          </a:fillRef>
          <a:effectRef idx="0">
            <a:schemeClr val="accent1"/>
          </a:effectRef>
          <a:fontRef idx="minor">
            <a:schemeClr val="tx1"/>
          </a:fontRef>
        </p:style>
      </p:cxnSp>
      <p:cxnSp>
        <p:nvCxnSpPr>
          <p:cNvPr id="736" name="Straight Connector 735">
            <a:extLst>
              <a:ext uri="{FF2B5EF4-FFF2-40B4-BE49-F238E27FC236}">
                <a16:creationId xmlns:a16="http://schemas.microsoft.com/office/drawing/2014/main" id="{466333F8-D8A2-EAF0-F332-F58B18D7C41B}"/>
              </a:ext>
            </a:extLst>
          </p:cNvPr>
          <p:cNvCxnSpPr/>
          <p:nvPr/>
        </p:nvCxnSpPr>
        <p:spPr>
          <a:xfrm flipV="1">
            <a:off x="3407924" y="2837436"/>
            <a:ext cx="0" cy="911587"/>
          </a:xfrm>
          <a:prstGeom prst="line">
            <a:avLst/>
          </a:prstGeom>
          <a:solidFill>
            <a:schemeClr val="tx1">
              <a:lumMod val="65000"/>
              <a:lumOff val="35000"/>
            </a:schemeClr>
          </a:solidFill>
          <a:ln w="50800" cap="rnd">
            <a:solidFill>
              <a:srgbClr val="C00000"/>
            </a:solidFill>
            <a:round/>
            <a:headEnd type="arrow" w="med" len="sm"/>
            <a:tailEnd type="none" w="lg" len="sm"/>
          </a:ln>
        </p:spPr>
        <p:style>
          <a:lnRef idx="1">
            <a:schemeClr val="accent1"/>
          </a:lnRef>
          <a:fillRef idx="0">
            <a:schemeClr val="accent1"/>
          </a:fillRef>
          <a:effectRef idx="0">
            <a:schemeClr val="accent1"/>
          </a:effectRef>
          <a:fontRef idx="minor">
            <a:schemeClr val="tx1"/>
          </a:fontRef>
        </p:style>
      </p:cxnSp>
      <p:sp>
        <p:nvSpPr>
          <p:cNvPr id="737" name="DRAM">
            <a:extLst>
              <a:ext uri="{FF2B5EF4-FFF2-40B4-BE49-F238E27FC236}">
                <a16:creationId xmlns:a16="http://schemas.microsoft.com/office/drawing/2014/main" id="{DF3BA3CB-3702-D22C-4054-13AFC5C993D0}"/>
              </a:ext>
            </a:extLst>
          </p:cNvPr>
          <p:cNvSpPr/>
          <p:nvPr/>
        </p:nvSpPr>
        <p:spPr>
          <a:xfrm rot="16200000">
            <a:off x="249481" y="3408390"/>
            <a:ext cx="2057400" cy="458292"/>
          </a:xfrm>
          <a:prstGeom prst="roundRect">
            <a:avLst>
              <a:gd name="adj" fmla="val 11319"/>
            </a:avLst>
          </a:prstGeom>
          <a:solidFill>
            <a:schemeClr val="bg1">
              <a:lumMod val="65000"/>
            </a:schemeClr>
          </a:solidFill>
          <a:ln w="1905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5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row decoder</a:t>
            </a:r>
          </a:p>
        </p:txBody>
      </p:sp>
      <p:grpSp>
        <p:nvGrpSpPr>
          <p:cNvPr id="738" name="Group 737">
            <a:extLst>
              <a:ext uri="{FF2B5EF4-FFF2-40B4-BE49-F238E27FC236}">
                <a16:creationId xmlns:a16="http://schemas.microsoft.com/office/drawing/2014/main" id="{4195E030-EA2A-EF98-2CAA-8DD5A96A3E6D}"/>
              </a:ext>
            </a:extLst>
          </p:cNvPr>
          <p:cNvGrpSpPr/>
          <p:nvPr/>
        </p:nvGrpSpPr>
        <p:grpSpPr>
          <a:xfrm>
            <a:off x="2040573" y="3033751"/>
            <a:ext cx="2665827" cy="1402792"/>
            <a:chOff x="2134538" y="2243328"/>
            <a:chExt cx="2665827" cy="1490472"/>
          </a:xfrm>
          <a:solidFill>
            <a:srgbClr val="1A82C4"/>
          </a:solidFill>
        </p:grpSpPr>
        <p:grpSp>
          <p:nvGrpSpPr>
            <p:cNvPr id="739" name="Group 738">
              <a:extLst>
                <a:ext uri="{FF2B5EF4-FFF2-40B4-BE49-F238E27FC236}">
                  <a16:creationId xmlns:a16="http://schemas.microsoft.com/office/drawing/2014/main" id="{2500CD05-6806-19C1-87D9-B4DA41119D2D}"/>
                </a:ext>
              </a:extLst>
            </p:cNvPr>
            <p:cNvGrpSpPr/>
            <p:nvPr/>
          </p:nvGrpSpPr>
          <p:grpSpPr>
            <a:xfrm>
              <a:off x="2134538" y="2243328"/>
              <a:ext cx="1108299" cy="1490472"/>
              <a:chOff x="2134538" y="2243328"/>
              <a:chExt cx="1108299" cy="1490472"/>
            </a:xfrm>
            <a:grpFill/>
          </p:grpSpPr>
          <p:grpSp>
            <p:nvGrpSpPr>
              <p:cNvPr id="753" name="Group 752">
                <a:extLst>
                  <a:ext uri="{FF2B5EF4-FFF2-40B4-BE49-F238E27FC236}">
                    <a16:creationId xmlns:a16="http://schemas.microsoft.com/office/drawing/2014/main" id="{7356E69C-9604-A7BE-EB83-0B43E7058D2A}"/>
                  </a:ext>
                </a:extLst>
              </p:cNvPr>
              <p:cNvGrpSpPr/>
              <p:nvPr/>
            </p:nvGrpSpPr>
            <p:grpSpPr>
              <a:xfrm>
                <a:off x="2134538" y="3504497"/>
                <a:ext cx="1108299" cy="229303"/>
                <a:chOff x="5486400" y="3962400"/>
                <a:chExt cx="2209800" cy="457200"/>
              </a:xfrm>
              <a:grpFill/>
            </p:grpSpPr>
            <p:sp>
              <p:nvSpPr>
                <p:cNvPr id="760" name="DRAM">
                  <a:extLst>
                    <a:ext uri="{FF2B5EF4-FFF2-40B4-BE49-F238E27FC236}">
                      <a16:creationId xmlns:a16="http://schemas.microsoft.com/office/drawing/2014/main" id="{B4E0591D-EEBF-F2A3-1D13-83A383A0A0B8}"/>
                    </a:ext>
                  </a:extLst>
                </p:cNvPr>
                <p:cNvSpPr/>
                <p:nvPr/>
              </p:nvSpPr>
              <p:spPr>
                <a:xfrm>
                  <a:off x="5486400" y="3962400"/>
                  <a:ext cx="381000" cy="457200"/>
                </a:xfrm>
                <a:prstGeom prst="roundRect">
                  <a:avLst>
                    <a:gd name="adj" fmla="val 11319"/>
                  </a:avLst>
                </a:prstGeom>
                <a:grp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61" name="DRAM">
                  <a:extLst>
                    <a:ext uri="{FF2B5EF4-FFF2-40B4-BE49-F238E27FC236}">
                      <a16:creationId xmlns:a16="http://schemas.microsoft.com/office/drawing/2014/main" id="{CBB0C60E-9BC8-8994-4C48-A80863A4BB3D}"/>
                    </a:ext>
                  </a:extLst>
                </p:cNvPr>
                <p:cNvSpPr/>
                <p:nvPr/>
              </p:nvSpPr>
              <p:spPr>
                <a:xfrm>
                  <a:off x="5943600" y="3962400"/>
                  <a:ext cx="381000" cy="457200"/>
                </a:xfrm>
                <a:prstGeom prst="roundRect">
                  <a:avLst>
                    <a:gd name="adj" fmla="val 11319"/>
                  </a:avLst>
                </a:prstGeom>
                <a:grp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62" name="DRAM">
                  <a:extLst>
                    <a:ext uri="{FF2B5EF4-FFF2-40B4-BE49-F238E27FC236}">
                      <a16:creationId xmlns:a16="http://schemas.microsoft.com/office/drawing/2014/main" id="{B8A76C2E-ADF6-E22E-CF2A-C3098CAC72A8}"/>
                    </a:ext>
                  </a:extLst>
                </p:cNvPr>
                <p:cNvSpPr/>
                <p:nvPr/>
              </p:nvSpPr>
              <p:spPr>
                <a:xfrm>
                  <a:off x="6400800" y="3962400"/>
                  <a:ext cx="381000" cy="457200"/>
                </a:xfrm>
                <a:prstGeom prst="roundRect">
                  <a:avLst>
                    <a:gd name="adj" fmla="val 11319"/>
                  </a:avLst>
                </a:prstGeom>
                <a:grp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63" name="DRAM">
                  <a:extLst>
                    <a:ext uri="{FF2B5EF4-FFF2-40B4-BE49-F238E27FC236}">
                      <a16:creationId xmlns:a16="http://schemas.microsoft.com/office/drawing/2014/main" id="{8A4C7F72-3011-91E0-DFF2-0C12F108E192}"/>
                    </a:ext>
                  </a:extLst>
                </p:cNvPr>
                <p:cNvSpPr/>
                <p:nvPr/>
              </p:nvSpPr>
              <p:spPr>
                <a:xfrm>
                  <a:off x="6858000" y="3962400"/>
                  <a:ext cx="381000" cy="457200"/>
                </a:xfrm>
                <a:prstGeom prst="roundRect">
                  <a:avLst>
                    <a:gd name="adj" fmla="val 11319"/>
                  </a:avLst>
                </a:prstGeom>
                <a:grp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64" name="DRAM">
                  <a:extLst>
                    <a:ext uri="{FF2B5EF4-FFF2-40B4-BE49-F238E27FC236}">
                      <a16:creationId xmlns:a16="http://schemas.microsoft.com/office/drawing/2014/main" id="{127E63B8-9328-2A78-BF64-97ADD1604175}"/>
                    </a:ext>
                  </a:extLst>
                </p:cNvPr>
                <p:cNvSpPr/>
                <p:nvPr/>
              </p:nvSpPr>
              <p:spPr>
                <a:xfrm>
                  <a:off x="7315200" y="3962400"/>
                  <a:ext cx="381000" cy="457200"/>
                </a:xfrm>
                <a:prstGeom prst="roundRect">
                  <a:avLst>
                    <a:gd name="adj" fmla="val 11319"/>
                  </a:avLst>
                </a:prstGeom>
                <a:grp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754" name="Group 753">
                <a:extLst>
                  <a:ext uri="{FF2B5EF4-FFF2-40B4-BE49-F238E27FC236}">
                    <a16:creationId xmlns:a16="http://schemas.microsoft.com/office/drawing/2014/main" id="{47ED5BC8-EC4A-21CE-2B6C-4D4890421C88}"/>
                  </a:ext>
                </a:extLst>
              </p:cNvPr>
              <p:cNvGrpSpPr/>
              <p:nvPr/>
            </p:nvGrpSpPr>
            <p:grpSpPr>
              <a:xfrm>
                <a:off x="2230081" y="2243328"/>
                <a:ext cx="917213" cy="1261169"/>
                <a:chOff x="5676900" y="990600"/>
                <a:chExt cx="1828800" cy="2971800"/>
              </a:xfrm>
              <a:grpFill/>
            </p:grpSpPr>
            <p:cxnSp>
              <p:nvCxnSpPr>
                <p:cNvPr id="755" name="Straight Connector 754">
                  <a:extLst>
                    <a:ext uri="{FF2B5EF4-FFF2-40B4-BE49-F238E27FC236}">
                      <a16:creationId xmlns:a16="http://schemas.microsoft.com/office/drawing/2014/main" id="{2810FD8E-0489-9F32-CA54-FAE4A8B9D45A}"/>
                    </a:ext>
                  </a:extLst>
                </p:cNvPr>
                <p:cNvCxnSpPr>
                  <a:cxnSpLocks/>
                  <a:endCxn id="760" idx="0"/>
                </p:cNvCxnSpPr>
                <p:nvPr/>
              </p:nvCxnSpPr>
              <p:spPr>
                <a:xfrm>
                  <a:off x="5676900" y="990600"/>
                  <a:ext cx="0" cy="2971800"/>
                </a:xfrm>
                <a:prstGeom prst="line">
                  <a:avLst/>
                </a:prstGeom>
                <a:grp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756" name="Straight Connector 755">
                  <a:extLst>
                    <a:ext uri="{FF2B5EF4-FFF2-40B4-BE49-F238E27FC236}">
                      <a16:creationId xmlns:a16="http://schemas.microsoft.com/office/drawing/2014/main" id="{5375B032-BC66-3891-6659-42CC6637AA23}"/>
                    </a:ext>
                  </a:extLst>
                </p:cNvPr>
                <p:cNvCxnSpPr>
                  <a:cxnSpLocks/>
                  <a:endCxn id="762" idx="0"/>
                </p:cNvCxnSpPr>
                <p:nvPr/>
              </p:nvCxnSpPr>
              <p:spPr>
                <a:xfrm>
                  <a:off x="6591299" y="990600"/>
                  <a:ext cx="0" cy="2971800"/>
                </a:xfrm>
                <a:prstGeom prst="line">
                  <a:avLst/>
                </a:prstGeom>
                <a:grp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757" name="Straight Connector 756">
                  <a:extLst>
                    <a:ext uri="{FF2B5EF4-FFF2-40B4-BE49-F238E27FC236}">
                      <a16:creationId xmlns:a16="http://schemas.microsoft.com/office/drawing/2014/main" id="{8FA3023C-3A97-1B38-227B-DDE151F66644}"/>
                    </a:ext>
                  </a:extLst>
                </p:cNvPr>
                <p:cNvCxnSpPr>
                  <a:cxnSpLocks/>
                  <a:endCxn id="763" idx="0"/>
                </p:cNvCxnSpPr>
                <p:nvPr/>
              </p:nvCxnSpPr>
              <p:spPr>
                <a:xfrm>
                  <a:off x="7048500" y="990600"/>
                  <a:ext cx="0" cy="2971800"/>
                </a:xfrm>
                <a:prstGeom prst="line">
                  <a:avLst/>
                </a:prstGeom>
                <a:grp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758" name="Straight Connector 757">
                  <a:extLst>
                    <a:ext uri="{FF2B5EF4-FFF2-40B4-BE49-F238E27FC236}">
                      <a16:creationId xmlns:a16="http://schemas.microsoft.com/office/drawing/2014/main" id="{D7316641-48FE-001A-26A1-EBAD1D6B9703}"/>
                    </a:ext>
                  </a:extLst>
                </p:cNvPr>
                <p:cNvCxnSpPr>
                  <a:cxnSpLocks/>
                  <a:endCxn id="764" idx="0"/>
                </p:cNvCxnSpPr>
                <p:nvPr/>
              </p:nvCxnSpPr>
              <p:spPr>
                <a:xfrm>
                  <a:off x="7505700" y="990600"/>
                  <a:ext cx="0" cy="2971800"/>
                </a:xfrm>
                <a:prstGeom prst="line">
                  <a:avLst/>
                </a:prstGeom>
                <a:grp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759" name="Straight Connector 758">
                  <a:extLst>
                    <a:ext uri="{FF2B5EF4-FFF2-40B4-BE49-F238E27FC236}">
                      <a16:creationId xmlns:a16="http://schemas.microsoft.com/office/drawing/2014/main" id="{683CE6FC-4EBE-F589-6359-F014C0313160}"/>
                    </a:ext>
                  </a:extLst>
                </p:cNvPr>
                <p:cNvCxnSpPr>
                  <a:cxnSpLocks/>
                  <a:endCxn id="761" idx="0"/>
                </p:cNvCxnSpPr>
                <p:nvPr/>
              </p:nvCxnSpPr>
              <p:spPr>
                <a:xfrm>
                  <a:off x="6134100" y="990600"/>
                  <a:ext cx="0" cy="2971800"/>
                </a:xfrm>
                <a:prstGeom prst="line">
                  <a:avLst/>
                </a:prstGeom>
                <a:grp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grpSp>
        </p:grpSp>
        <p:grpSp>
          <p:nvGrpSpPr>
            <p:cNvPr id="740" name="Group 739">
              <a:extLst>
                <a:ext uri="{FF2B5EF4-FFF2-40B4-BE49-F238E27FC236}">
                  <a16:creationId xmlns:a16="http://schemas.microsoft.com/office/drawing/2014/main" id="{026FDADB-C081-7311-B989-41D63F05E37A}"/>
                </a:ext>
              </a:extLst>
            </p:cNvPr>
            <p:cNvGrpSpPr/>
            <p:nvPr/>
          </p:nvGrpSpPr>
          <p:grpSpPr>
            <a:xfrm>
              <a:off x="3692066" y="2243328"/>
              <a:ext cx="1108299" cy="1490472"/>
              <a:chOff x="3692066" y="2243328"/>
              <a:chExt cx="1108299" cy="1490472"/>
            </a:xfrm>
            <a:grpFill/>
          </p:grpSpPr>
          <p:grpSp>
            <p:nvGrpSpPr>
              <p:cNvPr id="741" name="Group 740">
                <a:extLst>
                  <a:ext uri="{FF2B5EF4-FFF2-40B4-BE49-F238E27FC236}">
                    <a16:creationId xmlns:a16="http://schemas.microsoft.com/office/drawing/2014/main" id="{508FBC22-E334-F405-5F05-668251793902}"/>
                  </a:ext>
                </a:extLst>
              </p:cNvPr>
              <p:cNvGrpSpPr/>
              <p:nvPr/>
            </p:nvGrpSpPr>
            <p:grpSpPr>
              <a:xfrm>
                <a:off x="3692066" y="3504497"/>
                <a:ext cx="1108299" cy="229303"/>
                <a:chOff x="5486400" y="3962400"/>
                <a:chExt cx="2209800" cy="457200"/>
              </a:xfrm>
              <a:grpFill/>
            </p:grpSpPr>
            <p:sp>
              <p:nvSpPr>
                <p:cNvPr id="748" name="DRAM">
                  <a:extLst>
                    <a:ext uri="{FF2B5EF4-FFF2-40B4-BE49-F238E27FC236}">
                      <a16:creationId xmlns:a16="http://schemas.microsoft.com/office/drawing/2014/main" id="{4BB87097-D7C8-1965-C387-82D5D12AEF23}"/>
                    </a:ext>
                  </a:extLst>
                </p:cNvPr>
                <p:cNvSpPr/>
                <p:nvPr/>
              </p:nvSpPr>
              <p:spPr>
                <a:xfrm>
                  <a:off x="5486400" y="3962400"/>
                  <a:ext cx="381000" cy="457200"/>
                </a:xfrm>
                <a:prstGeom prst="roundRect">
                  <a:avLst>
                    <a:gd name="adj" fmla="val 11319"/>
                  </a:avLst>
                </a:prstGeom>
                <a:grp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49" name="DRAM">
                  <a:extLst>
                    <a:ext uri="{FF2B5EF4-FFF2-40B4-BE49-F238E27FC236}">
                      <a16:creationId xmlns:a16="http://schemas.microsoft.com/office/drawing/2014/main" id="{29772A8C-3FD1-B42A-17DF-94F3BF14298E}"/>
                    </a:ext>
                  </a:extLst>
                </p:cNvPr>
                <p:cNvSpPr/>
                <p:nvPr/>
              </p:nvSpPr>
              <p:spPr>
                <a:xfrm>
                  <a:off x="5943600" y="3962400"/>
                  <a:ext cx="381000" cy="457200"/>
                </a:xfrm>
                <a:prstGeom prst="roundRect">
                  <a:avLst>
                    <a:gd name="adj" fmla="val 11319"/>
                  </a:avLst>
                </a:prstGeom>
                <a:grp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50" name="DRAM">
                  <a:extLst>
                    <a:ext uri="{FF2B5EF4-FFF2-40B4-BE49-F238E27FC236}">
                      <a16:creationId xmlns:a16="http://schemas.microsoft.com/office/drawing/2014/main" id="{CF934C97-6563-8C8B-2FE6-937744DBFEE3}"/>
                    </a:ext>
                  </a:extLst>
                </p:cNvPr>
                <p:cNvSpPr/>
                <p:nvPr/>
              </p:nvSpPr>
              <p:spPr>
                <a:xfrm>
                  <a:off x="6400800" y="3962400"/>
                  <a:ext cx="381000" cy="457200"/>
                </a:xfrm>
                <a:prstGeom prst="roundRect">
                  <a:avLst>
                    <a:gd name="adj" fmla="val 11319"/>
                  </a:avLst>
                </a:prstGeom>
                <a:grp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51" name="DRAM">
                  <a:extLst>
                    <a:ext uri="{FF2B5EF4-FFF2-40B4-BE49-F238E27FC236}">
                      <a16:creationId xmlns:a16="http://schemas.microsoft.com/office/drawing/2014/main" id="{5BE73F85-25AC-5216-AFBB-EDD06CE0698C}"/>
                    </a:ext>
                  </a:extLst>
                </p:cNvPr>
                <p:cNvSpPr/>
                <p:nvPr/>
              </p:nvSpPr>
              <p:spPr>
                <a:xfrm>
                  <a:off x="6858000" y="3962400"/>
                  <a:ext cx="381000" cy="457200"/>
                </a:xfrm>
                <a:prstGeom prst="roundRect">
                  <a:avLst>
                    <a:gd name="adj" fmla="val 11319"/>
                  </a:avLst>
                </a:prstGeom>
                <a:grp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52" name="DRAM">
                  <a:extLst>
                    <a:ext uri="{FF2B5EF4-FFF2-40B4-BE49-F238E27FC236}">
                      <a16:creationId xmlns:a16="http://schemas.microsoft.com/office/drawing/2014/main" id="{323AB570-390A-C893-E34B-5480CB2C9C27}"/>
                    </a:ext>
                  </a:extLst>
                </p:cNvPr>
                <p:cNvSpPr/>
                <p:nvPr/>
              </p:nvSpPr>
              <p:spPr>
                <a:xfrm>
                  <a:off x="7315200" y="3962400"/>
                  <a:ext cx="381000" cy="457200"/>
                </a:xfrm>
                <a:prstGeom prst="roundRect">
                  <a:avLst>
                    <a:gd name="adj" fmla="val 11319"/>
                  </a:avLst>
                </a:prstGeom>
                <a:grp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742" name="Group 741">
                <a:extLst>
                  <a:ext uri="{FF2B5EF4-FFF2-40B4-BE49-F238E27FC236}">
                    <a16:creationId xmlns:a16="http://schemas.microsoft.com/office/drawing/2014/main" id="{8FEB34E3-F1BE-CB97-8BE6-C35A0F6F60AD}"/>
                  </a:ext>
                </a:extLst>
              </p:cNvPr>
              <p:cNvGrpSpPr/>
              <p:nvPr/>
            </p:nvGrpSpPr>
            <p:grpSpPr>
              <a:xfrm>
                <a:off x="3787609" y="2243328"/>
                <a:ext cx="917213" cy="1261169"/>
                <a:chOff x="5676900" y="990600"/>
                <a:chExt cx="1828800" cy="2971800"/>
              </a:xfrm>
              <a:grpFill/>
            </p:grpSpPr>
            <p:cxnSp>
              <p:nvCxnSpPr>
                <p:cNvPr id="743" name="Straight Connector 742">
                  <a:extLst>
                    <a:ext uri="{FF2B5EF4-FFF2-40B4-BE49-F238E27FC236}">
                      <a16:creationId xmlns:a16="http://schemas.microsoft.com/office/drawing/2014/main" id="{35A270A2-F765-F98E-F21E-F39F68B3C069}"/>
                    </a:ext>
                  </a:extLst>
                </p:cNvPr>
                <p:cNvCxnSpPr>
                  <a:endCxn id="748" idx="0"/>
                </p:cNvCxnSpPr>
                <p:nvPr/>
              </p:nvCxnSpPr>
              <p:spPr>
                <a:xfrm>
                  <a:off x="5676900" y="990600"/>
                  <a:ext cx="0" cy="2971800"/>
                </a:xfrm>
                <a:prstGeom prst="line">
                  <a:avLst/>
                </a:prstGeom>
                <a:grp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744" name="Straight Connector 743">
                  <a:extLst>
                    <a:ext uri="{FF2B5EF4-FFF2-40B4-BE49-F238E27FC236}">
                      <a16:creationId xmlns:a16="http://schemas.microsoft.com/office/drawing/2014/main" id="{670B0E02-D29F-FC04-9E03-82990D409527}"/>
                    </a:ext>
                  </a:extLst>
                </p:cNvPr>
                <p:cNvCxnSpPr>
                  <a:endCxn id="750" idx="0"/>
                </p:cNvCxnSpPr>
                <p:nvPr/>
              </p:nvCxnSpPr>
              <p:spPr>
                <a:xfrm>
                  <a:off x="6591300" y="990600"/>
                  <a:ext cx="0" cy="2971800"/>
                </a:xfrm>
                <a:prstGeom prst="line">
                  <a:avLst/>
                </a:prstGeom>
                <a:grp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745" name="Straight Connector 744">
                  <a:extLst>
                    <a:ext uri="{FF2B5EF4-FFF2-40B4-BE49-F238E27FC236}">
                      <a16:creationId xmlns:a16="http://schemas.microsoft.com/office/drawing/2014/main" id="{18B5BB55-B4A2-9E7C-B4F7-29E8F0FAED6A}"/>
                    </a:ext>
                  </a:extLst>
                </p:cNvPr>
                <p:cNvCxnSpPr>
                  <a:endCxn id="751" idx="0"/>
                </p:cNvCxnSpPr>
                <p:nvPr/>
              </p:nvCxnSpPr>
              <p:spPr>
                <a:xfrm>
                  <a:off x="7048500" y="990600"/>
                  <a:ext cx="0" cy="2971800"/>
                </a:xfrm>
                <a:prstGeom prst="line">
                  <a:avLst/>
                </a:prstGeom>
                <a:grp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746" name="Straight Connector 745">
                  <a:extLst>
                    <a:ext uri="{FF2B5EF4-FFF2-40B4-BE49-F238E27FC236}">
                      <a16:creationId xmlns:a16="http://schemas.microsoft.com/office/drawing/2014/main" id="{E60C44D4-8FDB-E17F-3800-C5882A0583AC}"/>
                    </a:ext>
                  </a:extLst>
                </p:cNvPr>
                <p:cNvCxnSpPr>
                  <a:endCxn id="752" idx="0"/>
                </p:cNvCxnSpPr>
                <p:nvPr/>
              </p:nvCxnSpPr>
              <p:spPr>
                <a:xfrm>
                  <a:off x="7505700" y="990600"/>
                  <a:ext cx="0" cy="2971800"/>
                </a:xfrm>
                <a:prstGeom prst="line">
                  <a:avLst/>
                </a:prstGeom>
                <a:grp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747" name="Straight Connector 746">
                  <a:extLst>
                    <a:ext uri="{FF2B5EF4-FFF2-40B4-BE49-F238E27FC236}">
                      <a16:creationId xmlns:a16="http://schemas.microsoft.com/office/drawing/2014/main" id="{18ABEB33-0BC9-083D-CFB4-7F72431A5C3D}"/>
                    </a:ext>
                  </a:extLst>
                </p:cNvPr>
                <p:cNvCxnSpPr>
                  <a:endCxn id="749" idx="0"/>
                </p:cNvCxnSpPr>
                <p:nvPr/>
              </p:nvCxnSpPr>
              <p:spPr>
                <a:xfrm>
                  <a:off x="6134100" y="990600"/>
                  <a:ext cx="0" cy="2971800"/>
                </a:xfrm>
                <a:prstGeom prst="line">
                  <a:avLst/>
                </a:prstGeom>
                <a:grp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grpSp>
        </p:grpSp>
      </p:grpSp>
      <p:grpSp>
        <p:nvGrpSpPr>
          <p:cNvPr id="765" name="Group 764">
            <a:extLst>
              <a:ext uri="{FF2B5EF4-FFF2-40B4-BE49-F238E27FC236}">
                <a16:creationId xmlns:a16="http://schemas.microsoft.com/office/drawing/2014/main" id="{18C823A6-46F5-94A0-67FD-1F6AF11887E4}"/>
              </a:ext>
            </a:extLst>
          </p:cNvPr>
          <p:cNvGrpSpPr/>
          <p:nvPr/>
        </p:nvGrpSpPr>
        <p:grpSpPr>
          <a:xfrm>
            <a:off x="1734834" y="3711508"/>
            <a:ext cx="1414038" cy="191087"/>
            <a:chOff x="1828799" y="2017072"/>
            <a:chExt cx="1414038" cy="191087"/>
          </a:xfrm>
        </p:grpSpPr>
        <p:sp>
          <p:nvSpPr>
            <p:cNvPr id="766" name="DRAM">
              <a:extLst>
                <a:ext uri="{FF2B5EF4-FFF2-40B4-BE49-F238E27FC236}">
                  <a16:creationId xmlns:a16="http://schemas.microsoft.com/office/drawing/2014/main" id="{10F8DFD7-97F2-C139-0ECC-E1E22AF25DCF}"/>
                </a:ext>
              </a:extLst>
            </p:cNvPr>
            <p:cNvSpPr/>
            <p:nvPr/>
          </p:nvSpPr>
          <p:spPr>
            <a:xfrm rot="5400000">
              <a:off x="1847908" y="1997964"/>
              <a:ext cx="191086" cy="229303"/>
            </a:xfrm>
            <a:prstGeom prst="roundRect">
              <a:avLst>
                <a:gd name="adj" fmla="val 11319"/>
              </a:avLst>
            </a:prstGeom>
            <a:solidFill>
              <a:schemeClr val="accent1">
                <a:lumMod val="60000"/>
                <a:lumOff val="40000"/>
              </a:schemeClr>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767" name="Straight Connector 766">
              <a:extLst>
                <a:ext uri="{FF2B5EF4-FFF2-40B4-BE49-F238E27FC236}">
                  <a16:creationId xmlns:a16="http://schemas.microsoft.com/office/drawing/2014/main" id="{86C0B3E5-3325-E9C0-09DF-1A70ABCFB904}"/>
                </a:ext>
              </a:extLst>
            </p:cNvPr>
            <p:cNvCxnSpPr>
              <a:cxnSpLocks/>
              <a:stCxn id="772" idx="6"/>
              <a:endCxn id="766" idx="0"/>
            </p:cNvCxnSpPr>
            <p:nvPr/>
          </p:nvCxnSpPr>
          <p:spPr>
            <a:xfrm flipH="1">
              <a:off x="2058103" y="2112615"/>
              <a:ext cx="1184734" cy="1"/>
            </a:xfrm>
            <a:prstGeom prst="line">
              <a:avLst/>
            </a:prstGeom>
            <a:solidFill>
              <a:schemeClr val="tx1">
                <a:lumMod val="65000"/>
                <a:lumOff val="35000"/>
              </a:schemeClr>
            </a:solid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sp>
          <p:nvSpPr>
            <p:cNvPr id="768" name="Oval 767">
              <a:extLst>
                <a:ext uri="{FF2B5EF4-FFF2-40B4-BE49-F238E27FC236}">
                  <a16:creationId xmlns:a16="http://schemas.microsoft.com/office/drawing/2014/main" id="{18B771B9-E1F2-B4E4-7011-52E5C631A368}"/>
                </a:ext>
              </a:extLst>
            </p:cNvPr>
            <p:cNvSpPr/>
            <p:nvPr/>
          </p:nvSpPr>
          <p:spPr>
            <a:xfrm>
              <a:off x="2134538" y="2017072"/>
              <a:ext cx="191086" cy="191086"/>
            </a:xfrm>
            <a:prstGeom prst="ellipse">
              <a:avLst/>
            </a:prstGeom>
            <a:solidFill>
              <a:srgbClr val="1A82C4"/>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69" name="Oval 768">
              <a:extLst>
                <a:ext uri="{FF2B5EF4-FFF2-40B4-BE49-F238E27FC236}">
                  <a16:creationId xmlns:a16="http://schemas.microsoft.com/office/drawing/2014/main" id="{426DD1E1-9ADC-FBFA-16EB-3B13AC245123}"/>
                </a:ext>
              </a:extLst>
            </p:cNvPr>
            <p:cNvSpPr/>
            <p:nvPr/>
          </p:nvSpPr>
          <p:spPr>
            <a:xfrm>
              <a:off x="2363841" y="2017072"/>
              <a:ext cx="191086" cy="191086"/>
            </a:xfrm>
            <a:prstGeom prst="ellipse">
              <a:avLst/>
            </a:prstGeom>
            <a:solidFill>
              <a:srgbClr val="1A82C4"/>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70" name="Oval 769">
              <a:extLst>
                <a:ext uri="{FF2B5EF4-FFF2-40B4-BE49-F238E27FC236}">
                  <a16:creationId xmlns:a16="http://schemas.microsoft.com/office/drawing/2014/main" id="{907F22DB-323D-010E-6DA8-1F38CB3F5EAA}"/>
                </a:ext>
              </a:extLst>
            </p:cNvPr>
            <p:cNvSpPr/>
            <p:nvPr/>
          </p:nvSpPr>
          <p:spPr>
            <a:xfrm>
              <a:off x="2593144" y="2017072"/>
              <a:ext cx="191086" cy="191086"/>
            </a:xfrm>
            <a:prstGeom prst="ellipse">
              <a:avLst/>
            </a:prstGeom>
            <a:solidFill>
              <a:srgbClr val="1A82C4"/>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71" name="Oval 770">
              <a:extLst>
                <a:ext uri="{FF2B5EF4-FFF2-40B4-BE49-F238E27FC236}">
                  <a16:creationId xmlns:a16="http://schemas.microsoft.com/office/drawing/2014/main" id="{A87D083A-E1AA-E7D0-4131-B6C7C6C5FC87}"/>
                </a:ext>
              </a:extLst>
            </p:cNvPr>
            <p:cNvSpPr/>
            <p:nvPr/>
          </p:nvSpPr>
          <p:spPr>
            <a:xfrm>
              <a:off x="2822448" y="2017072"/>
              <a:ext cx="191086" cy="191086"/>
            </a:xfrm>
            <a:prstGeom prst="ellipse">
              <a:avLst/>
            </a:prstGeom>
            <a:solidFill>
              <a:srgbClr val="1A82C4"/>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72" name="Oval 771">
              <a:extLst>
                <a:ext uri="{FF2B5EF4-FFF2-40B4-BE49-F238E27FC236}">
                  <a16:creationId xmlns:a16="http://schemas.microsoft.com/office/drawing/2014/main" id="{579F15D5-0A8C-90E2-4BF0-07E0850E63A8}"/>
                </a:ext>
              </a:extLst>
            </p:cNvPr>
            <p:cNvSpPr/>
            <p:nvPr/>
          </p:nvSpPr>
          <p:spPr>
            <a:xfrm>
              <a:off x="3051751" y="2017072"/>
              <a:ext cx="191086" cy="191086"/>
            </a:xfrm>
            <a:prstGeom prst="ellipse">
              <a:avLst/>
            </a:prstGeom>
            <a:solidFill>
              <a:srgbClr val="1A82C4"/>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773" name="Group 772">
            <a:extLst>
              <a:ext uri="{FF2B5EF4-FFF2-40B4-BE49-F238E27FC236}">
                <a16:creationId xmlns:a16="http://schemas.microsoft.com/office/drawing/2014/main" id="{4B6B2E28-5422-3424-D236-59364907C704}"/>
              </a:ext>
            </a:extLst>
          </p:cNvPr>
          <p:cNvGrpSpPr/>
          <p:nvPr/>
        </p:nvGrpSpPr>
        <p:grpSpPr>
          <a:xfrm>
            <a:off x="3292362" y="3711508"/>
            <a:ext cx="1414038" cy="191087"/>
            <a:chOff x="3386327" y="2017072"/>
            <a:chExt cx="1414038" cy="191087"/>
          </a:xfrm>
        </p:grpSpPr>
        <p:sp>
          <p:nvSpPr>
            <p:cNvPr id="774" name="DRAM">
              <a:extLst>
                <a:ext uri="{FF2B5EF4-FFF2-40B4-BE49-F238E27FC236}">
                  <a16:creationId xmlns:a16="http://schemas.microsoft.com/office/drawing/2014/main" id="{DB5AD341-B502-08EA-055E-E56C5F86132F}"/>
                </a:ext>
              </a:extLst>
            </p:cNvPr>
            <p:cNvSpPr/>
            <p:nvPr/>
          </p:nvSpPr>
          <p:spPr>
            <a:xfrm rot="5400000">
              <a:off x="3405436" y="1997964"/>
              <a:ext cx="191086" cy="229303"/>
            </a:xfrm>
            <a:prstGeom prst="roundRect">
              <a:avLst>
                <a:gd name="adj" fmla="val 11319"/>
              </a:avLst>
            </a:prstGeom>
            <a:solidFill>
              <a:schemeClr val="accent1">
                <a:lumMod val="60000"/>
                <a:lumOff val="40000"/>
              </a:schemeClr>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775" name="Straight Connector 774">
              <a:extLst>
                <a:ext uri="{FF2B5EF4-FFF2-40B4-BE49-F238E27FC236}">
                  <a16:creationId xmlns:a16="http://schemas.microsoft.com/office/drawing/2014/main" id="{1C113A57-B240-5BF8-1F13-A70565008D63}"/>
                </a:ext>
              </a:extLst>
            </p:cNvPr>
            <p:cNvCxnSpPr>
              <a:cxnSpLocks/>
              <a:endCxn id="774" idx="0"/>
            </p:cNvCxnSpPr>
            <p:nvPr/>
          </p:nvCxnSpPr>
          <p:spPr>
            <a:xfrm flipH="1" flipV="1">
              <a:off x="3615631" y="2112616"/>
              <a:ext cx="1184734" cy="1"/>
            </a:xfrm>
            <a:prstGeom prst="line">
              <a:avLst/>
            </a:prstGeom>
            <a:solidFill>
              <a:schemeClr val="tx1">
                <a:lumMod val="65000"/>
                <a:lumOff val="35000"/>
              </a:schemeClr>
            </a:solid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sp>
          <p:nvSpPr>
            <p:cNvPr id="776" name="Oval 775">
              <a:extLst>
                <a:ext uri="{FF2B5EF4-FFF2-40B4-BE49-F238E27FC236}">
                  <a16:creationId xmlns:a16="http://schemas.microsoft.com/office/drawing/2014/main" id="{CB34D7BF-CDC1-E67C-C37D-FD971B66F0B1}"/>
                </a:ext>
              </a:extLst>
            </p:cNvPr>
            <p:cNvSpPr/>
            <p:nvPr/>
          </p:nvSpPr>
          <p:spPr>
            <a:xfrm>
              <a:off x="3692066" y="2017072"/>
              <a:ext cx="191086" cy="191086"/>
            </a:xfrm>
            <a:prstGeom prst="ellipse">
              <a:avLst/>
            </a:prstGeom>
            <a:solidFill>
              <a:srgbClr val="1A82C4"/>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77" name="Oval 776">
              <a:extLst>
                <a:ext uri="{FF2B5EF4-FFF2-40B4-BE49-F238E27FC236}">
                  <a16:creationId xmlns:a16="http://schemas.microsoft.com/office/drawing/2014/main" id="{0E13A4EB-4876-75F5-19AF-4A20E6F2AE87}"/>
                </a:ext>
              </a:extLst>
            </p:cNvPr>
            <p:cNvSpPr/>
            <p:nvPr/>
          </p:nvSpPr>
          <p:spPr>
            <a:xfrm>
              <a:off x="3921369" y="2017072"/>
              <a:ext cx="191086" cy="191086"/>
            </a:xfrm>
            <a:prstGeom prst="ellipse">
              <a:avLst/>
            </a:prstGeom>
            <a:solidFill>
              <a:srgbClr val="1A82C4"/>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78" name="Oval 777">
              <a:extLst>
                <a:ext uri="{FF2B5EF4-FFF2-40B4-BE49-F238E27FC236}">
                  <a16:creationId xmlns:a16="http://schemas.microsoft.com/office/drawing/2014/main" id="{FE666B99-A2CF-D0B9-DEC9-CC25AA98B5C0}"/>
                </a:ext>
              </a:extLst>
            </p:cNvPr>
            <p:cNvSpPr/>
            <p:nvPr/>
          </p:nvSpPr>
          <p:spPr>
            <a:xfrm>
              <a:off x="4150672" y="2017072"/>
              <a:ext cx="191086" cy="191086"/>
            </a:xfrm>
            <a:prstGeom prst="ellipse">
              <a:avLst/>
            </a:prstGeom>
            <a:solidFill>
              <a:srgbClr val="1A82C4"/>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79" name="Oval 778">
              <a:extLst>
                <a:ext uri="{FF2B5EF4-FFF2-40B4-BE49-F238E27FC236}">
                  <a16:creationId xmlns:a16="http://schemas.microsoft.com/office/drawing/2014/main" id="{60BFAF86-B43E-A456-4B9E-FDC9139DBA29}"/>
                </a:ext>
              </a:extLst>
            </p:cNvPr>
            <p:cNvSpPr/>
            <p:nvPr/>
          </p:nvSpPr>
          <p:spPr>
            <a:xfrm>
              <a:off x="4379976" y="2017072"/>
              <a:ext cx="191086" cy="191086"/>
            </a:xfrm>
            <a:prstGeom prst="ellipse">
              <a:avLst/>
            </a:prstGeom>
            <a:solidFill>
              <a:srgbClr val="1A82C4"/>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80" name="Oval 779">
              <a:extLst>
                <a:ext uri="{FF2B5EF4-FFF2-40B4-BE49-F238E27FC236}">
                  <a16:creationId xmlns:a16="http://schemas.microsoft.com/office/drawing/2014/main" id="{C60521D6-E1A3-51F1-FE41-8D8E9867F8F8}"/>
                </a:ext>
              </a:extLst>
            </p:cNvPr>
            <p:cNvSpPr/>
            <p:nvPr/>
          </p:nvSpPr>
          <p:spPr>
            <a:xfrm>
              <a:off x="4609279" y="2017072"/>
              <a:ext cx="191086" cy="191086"/>
            </a:xfrm>
            <a:prstGeom prst="ellipse">
              <a:avLst/>
            </a:prstGeom>
            <a:solidFill>
              <a:srgbClr val="1A82C4"/>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sp>
        <p:nvSpPr>
          <p:cNvPr id="781" name="TextBox 780">
            <a:extLst>
              <a:ext uri="{FF2B5EF4-FFF2-40B4-BE49-F238E27FC236}">
                <a16:creationId xmlns:a16="http://schemas.microsoft.com/office/drawing/2014/main" id="{861D7CA1-AD31-21AE-8DAE-DCC6D95C0E45}"/>
              </a:ext>
            </a:extLst>
          </p:cNvPr>
          <p:cNvSpPr txBox="1"/>
          <p:nvPr/>
        </p:nvSpPr>
        <p:spPr>
          <a:xfrm>
            <a:off x="5468635" y="2380236"/>
            <a:ext cx="2663952" cy="457200"/>
          </a:xfrm>
          <a:prstGeom prst="rect">
            <a:avLst/>
          </a:prstGeom>
          <a:noFill/>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global </a:t>
            </a:r>
            <a:r>
              <a:rPr kumimoji="0" lang="en-US" sz="24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wordline</a:t>
            </a:r>
            <a:endPar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84" name="TextBox 783">
            <a:extLst>
              <a:ext uri="{FF2B5EF4-FFF2-40B4-BE49-F238E27FC236}">
                <a16:creationId xmlns:a16="http://schemas.microsoft.com/office/drawing/2014/main" id="{E4C0CE04-5067-3087-0445-0F82B6D3D577}"/>
              </a:ext>
            </a:extLst>
          </p:cNvPr>
          <p:cNvSpPr txBox="1"/>
          <p:nvPr/>
        </p:nvSpPr>
        <p:spPr>
          <a:xfrm>
            <a:off x="6111303" y="4758277"/>
            <a:ext cx="2788905" cy="400110"/>
          </a:xfrm>
          <a:prstGeom prst="rect">
            <a:avLst/>
          </a:prstGeom>
          <a:noFill/>
          <a:ln>
            <a:noFill/>
          </a:ln>
        </p:spPr>
        <p:txBody>
          <a:bodyPr wrap="none" rtlCol="0">
            <a:spAutoFit/>
          </a:bodyPr>
          <a:lstStyle/>
          <a:p>
            <a:pPr algn="l"/>
            <a:r>
              <a:rPr lang="en-GB" sz="20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l</a:t>
            </a:r>
            <a:r>
              <a:rPr lang="en-CH" sz="20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ocal wordline driver</a:t>
            </a:r>
          </a:p>
        </p:txBody>
      </p:sp>
      <p:cxnSp>
        <p:nvCxnSpPr>
          <p:cNvPr id="786" name="Curved Connector 785">
            <a:extLst>
              <a:ext uri="{FF2B5EF4-FFF2-40B4-BE49-F238E27FC236}">
                <a16:creationId xmlns:a16="http://schemas.microsoft.com/office/drawing/2014/main" id="{78B7A888-BFB7-C7EC-C709-E48D51F80865}"/>
              </a:ext>
            </a:extLst>
          </p:cNvPr>
          <p:cNvCxnSpPr>
            <a:cxnSpLocks/>
            <a:endCxn id="784" idx="0"/>
          </p:cNvCxnSpPr>
          <p:nvPr/>
        </p:nvCxnSpPr>
        <p:spPr>
          <a:xfrm>
            <a:off x="6654681" y="4036356"/>
            <a:ext cx="851075" cy="721921"/>
          </a:xfrm>
          <a:prstGeom prst="curvedConnector2">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8149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7"/>
                                        </p:tgtEl>
                                        <p:attrNameLst>
                                          <p:attrName>style.visibility</p:attrName>
                                        </p:attrNameLst>
                                      </p:cBhvr>
                                      <p:to>
                                        <p:strVal val="visible"/>
                                      </p:to>
                                    </p:set>
                                    <p:animEffect transition="in" filter="fade">
                                      <p:cBhvr>
                                        <p:cTn id="7" dur="500"/>
                                        <p:tgtEl>
                                          <p:spTgt spid="727"/>
                                        </p:tgtEl>
                                      </p:cBhvr>
                                    </p:animEffect>
                                  </p:childTnLst>
                                </p:cTn>
                              </p:par>
                              <p:par>
                                <p:cTn id="8" presetID="22" presetClass="entr" presetSubtype="8" fill="hold" nodeType="withEffect">
                                  <p:stCondLst>
                                    <p:cond delay="0"/>
                                  </p:stCondLst>
                                  <p:childTnLst>
                                    <p:set>
                                      <p:cBhvr>
                                        <p:cTn id="9" dur="1" fill="hold">
                                          <p:stCondLst>
                                            <p:cond delay="0"/>
                                          </p:stCondLst>
                                        </p:cTn>
                                        <p:tgtEl>
                                          <p:spTgt spid="734"/>
                                        </p:tgtEl>
                                        <p:attrNameLst>
                                          <p:attrName>style.visibility</p:attrName>
                                        </p:attrNameLst>
                                      </p:cBhvr>
                                      <p:to>
                                        <p:strVal val="visible"/>
                                      </p:to>
                                    </p:set>
                                    <p:animEffect transition="in" filter="wipe(left)">
                                      <p:cBhvr>
                                        <p:cTn id="10" dur="500"/>
                                        <p:tgtEl>
                                          <p:spTgt spid="734"/>
                                        </p:tgtEl>
                                      </p:cBhvr>
                                    </p:animEffect>
                                  </p:childTnLst>
                                </p:cTn>
                              </p:par>
                              <p:par>
                                <p:cTn id="11" presetID="22" presetClass="entr" presetSubtype="1" fill="hold" nodeType="withEffect">
                                  <p:stCondLst>
                                    <p:cond delay="0"/>
                                  </p:stCondLst>
                                  <p:childTnLst>
                                    <p:set>
                                      <p:cBhvr>
                                        <p:cTn id="12" dur="1" fill="hold">
                                          <p:stCondLst>
                                            <p:cond delay="0"/>
                                          </p:stCondLst>
                                        </p:cTn>
                                        <p:tgtEl>
                                          <p:spTgt spid="735"/>
                                        </p:tgtEl>
                                        <p:attrNameLst>
                                          <p:attrName>style.visibility</p:attrName>
                                        </p:attrNameLst>
                                      </p:cBhvr>
                                      <p:to>
                                        <p:strVal val="visible"/>
                                      </p:to>
                                    </p:set>
                                    <p:animEffect transition="in" filter="wipe(up)">
                                      <p:cBhvr>
                                        <p:cTn id="13" dur="500"/>
                                        <p:tgtEl>
                                          <p:spTgt spid="735"/>
                                        </p:tgtEl>
                                      </p:cBhvr>
                                    </p:animEffect>
                                  </p:childTnLst>
                                </p:cTn>
                              </p:par>
                              <p:par>
                                <p:cTn id="14" presetID="22" presetClass="entr" presetSubtype="8" fill="hold" nodeType="withEffect">
                                  <p:stCondLst>
                                    <p:cond delay="0"/>
                                  </p:stCondLst>
                                  <p:childTnLst>
                                    <p:set>
                                      <p:cBhvr>
                                        <p:cTn id="15" dur="1" fill="hold">
                                          <p:stCondLst>
                                            <p:cond delay="0"/>
                                          </p:stCondLst>
                                        </p:cTn>
                                        <p:tgtEl>
                                          <p:spTgt spid="765"/>
                                        </p:tgtEl>
                                        <p:attrNameLst>
                                          <p:attrName>style.visibility</p:attrName>
                                        </p:attrNameLst>
                                      </p:cBhvr>
                                      <p:to>
                                        <p:strVal val="visible"/>
                                      </p:to>
                                    </p:set>
                                    <p:animEffect transition="in" filter="wipe(left)">
                                      <p:cBhvr>
                                        <p:cTn id="16" dur="500"/>
                                        <p:tgtEl>
                                          <p:spTgt spid="765"/>
                                        </p:tgtEl>
                                      </p:cBhvr>
                                    </p:animEffect>
                                  </p:childTnLst>
                                </p:cTn>
                              </p:par>
                              <p:par>
                                <p:cTn id="17" presetID="22" presetClass="entr" presetSubtype="1" fill="hold" nodeType="withEffect">
                                  <p:stCondLst>
                                    <p:cond delay="0"/>
                                  </p:stCondLst>
                                  <p:childTnLst>
                                    <p:set>
                                      <p:cBhvr>
                                        <p:cTn id="18" dur="1" fill="hold">
                                          <p:stCondLst>
                                            <p:cond delay="0"/>
                                          </p:stCondLst>
                                        </p:cTn>
                                        <p:tgtEl>
                                          <p:spTgt spid="736"/>
                                        </p:tgtEl>
                                        <p:attrNameLst>
                                          <p:attrName>style.visibility</p:attrName>
                                        </p:attrNameLst>
                                      </p:cBhvr>
                                      <p:to>
                                        <p:strVal val="visible"/>
                                      </p:to>
                                    </p:set>
                                    <p:animEffect transition="in" filter="wipe(up)">
                                      <p:cBhvr>
                                        <p:cTn id="19" dur="500"/>
                                        <p:tgtEl>
                                          <p:spTgt spid="736"/>
                                        </p:tgtEl>
                                      </p:cBhvr>
                                    </p:animEffect>
                                  </p:childTnLst>
                                </p:cTn>
                              </p:par>
                              <p:par>
                                <p:cTn id="20" presetID="22" presetClass="entr" presetSubtype="8" fill="hold" nodeType="withEffect">
                                  <p:stCondLst>
                                    <p:cond delay="0"/>
                                  </p:stCondLst>
                                  <p:childTnLst>
                                    <p:set>
                                      <p:cBhvr>
                                        <p:cTn id="21" dur="1" fill="hold">
                                          <p:stCondLst>
                                            <p:cond delay="0"/>
                                          </p:stCondLst>
                                        </p:cTn>
                                        <p:tgtEl>
                                          <p:spTgt spid="773"/>
                                        </p:tgtEl>
                                        <p:attrNameLst>
                                          <p:attrName>style.visibility</p:attrName>
                                        </p:attrNameLst>
                                      </p:cBhvr>
                                      <p:to>
                                        <p:strVal val="visible"/>
                                      </p:to>
                                    </p:set>
                                    <p:animEffect transition="in" filter="wipe(left)">
                                      <p:cBhvr>
                                        <p:cTn id="22" dur="500"/>
                                        <p:tgtEl>
                                          <p:spTgt spid="773"/>
                                        </p:tgtEl>
                                      </p:cBhvr>
                                    </p:animEffect>
                                  </p:childTnLst>
                                </p:cTn>
                              </p:par>
                              <p:par>
                                <p:cTn id="23" presetID="22" presetClass="entr" presetSubtype="1" fill="hold" nodeType="withEffect">
                                  <p:stCondLst>
                                    <p:cond delay="0"/>
                                  </p:stCondLst>
                                  <p:childTnLst>
                                    <p:set>
                                      <p:cBhvr>
                                        <p:cTn id="24" dur="1" fill="hold">
                                          <p:stCondLst>
                                            <p:cond delay="0"/>
                                          </p:stCondLst>
                                        </p:cTn>
                                        <p:tgtEl>
                                          <p:spTgt spid="738"/>
                                        </p:tgtEl>
                                        <p:attrNameLst>
                                          <p:attrName>style.visibility</p:attrName>
                                        </p:attrNameLst>
                                      </p:cBhvr>
                                      <p:to>
                                        <p:strVal val="visible"/>
                                      </p:to>
                                    </p:set>
                                    <p:animEffect transition="in" filter="wipe(up)">
                                      <p:cBhvr>
                                        <p:cTn id="25" dur="500"/>
                                        <p:tgtEl>
                                          <p:spTgt spid="73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82">
                                            <p:txEl>
                                              <p:pRg st="8" end="8"/>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78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 name="Rounded Rectangle 1134">
            <a:extLst>
              <a:ext uri="{FF2B5EF4-FFF2-40B4-BE49-F238E27FC236}">
                <a16:creationId xmlns:a16="http://schemas.microsoft.com/office/drawing/2014/main" id="{BF2A9C5E-DBB2-5576-AB1D-0C4910DFEA2A}"/>
              </a:ext>
            </a:extLst>
          </p:cNvPr>
          <p:cNvSpPr/>
          <p:nvPr/>
        </p:nvSpPr>
        <p:spPr>
          <a:xfrm>
            <a:off x="6177531" y="1405347"/>
            <a:ext cx="2930778" cy="3599781"/>
          </a:xfrm>
          <a:prstGeom prst="roundRect">
            <a:avLst/>
          </a:prstGeom>
          <a:solidFill>
            <a:schemeClr val="accent5">
              <a:lumMod val="20000"/>
              <a:lumOff val="80000"/>
              <a:alpha val="3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itle 1">
            <a:extLst>
              <a:ext uri="{FF2B5EF4-FFF2-40B4-BE49-F238E27FC236}">
                <a16:creationId xmlns:a16="http://schemas.microsoft.com/office/drawing/2014/main" id="{2095E558-8621-805B-0923-47FAC48F501C}"/>
              </a:ext>
            </a:extLst>
          </p:cNvPr>
          <p:cNvSpPr>
            <a:spLocks noGrp="1"/>
          </p:cNvSpPr>
          <p:nvPr>
            <p:ph type="title"/>
          </p:nvPr>
        </p:nvSpPr>
        <p:spPr/>
        <p:txBody>
          <a:bodyPr/>
          <a:lstStyle/>
          <a:p>
            <a:r>
              <a:rPr lang="en-CH" sz="3300" dirty="0"/>
              <a:t>Component 1: Sectored Activation</a:t>
            </a:r>
          </a:p>
        </p:txBody>
      </p:sp>
      <p:sp>
        <p:nvSpPr>
          <p:cNvPr id="782" name="Content Placeholder 781">
            <a:extLst>
              <a:ext uri="{FF2B5EF4-FFF2-40B4-BE49-F238E27FC236}">
                <a16:creationId xmlns:a16="http://schemas.microsoft.com/office/drawing/2014/main" id="{F19A8B65-CD2D-C6D9-DA18-F6C2A3650D92}"/>
              </a:ext>
            </a:extLst>
          </p:cNvPr>
          <p:cNvSpPr>
            <a:spLocks noGrp="1"/>
          </p:cNvSpPr>
          <p:nvPr>
            <p:ph idx="1"/>
          </p:nvPr>
        </p:nvSpPr>
        <p:spPr>
          <a:ln>
            <a:noFill/>
          </a:ln>
        </p:spPr>
        <p:txBody>
          <a:bodyPr/>
          <a:lstStyle/>
          <a:p>
            <a:r>
              <a:rPr lang="en-GB" sz="2500" b="1" dirty="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rPr>
              <a:t>Observation:</a:t>
            </a:r>
            <a:r>
              <a:rPr lang="en-GB" sz="2500" dirty="0">
                <a:latin typeface="Verdana" panose="020B0604030504040204" pitchFamily="34" charset="0"/>
                <a:ea typeface="Verdana" panose="020B0604030504040204" pitchFamily="34" charset="0"/>
                <a:cs typeface="Verdana" panose="020B0604030504040204" pitchFamily="34" charset="0"/>
              </a:rPr>
              <a:t> DRAM mats naturally split DRAM rows</a:t>
            </a:r>
            <a:br>
              <a:rPr lang="en-GB" sz="2500" dirty="0">
                <a:latin typeface="Verdana" panose="020B0604030504040204" pitchFamily="34" charset="0"/>
                <a:ea typeface="Verdana" panose="020B0604030504040204" pitchFamily="34" charset="0"/>
                <a:cs typeface="Verdana" panose="020B0604030504040204" pitchFamily="34" charset="0"/>
              </a:rPr>
            </a:br>
            <a:r>
              <a:rPr lang="en-GB" sz="2500" dirty="0">
                <a:latin typeface="Verdana" panose="020B0604030504040204" pitchFamily="34" charset="0"/>
                <a:ea typeface="Verdana" panose="020B0604030504040204" pitchFamily="34" charset="0"/>
                <a:cs typeface="Verdana" panose="020B0604030504040204" pitchFamily="34" charset="0"/>
              </a:rPr>
              <a:t>into small fixed-size portions</a:t>
            </a:r>
          </a:p>
          <a:p>
            <a:endParaRPr lang="en-GB" sz="2500" dirty="0"/>
          </a:p>
          <a:p>
            <a:endParaRPr lang="en-GB" sz="2500" dirty="0">
              <a:latin typeface="Verdana" panose="020B0604030504040204" pitchFamily="34" charset="0"/>
              <a:ea typeface="Verdana" panose="020B0604030504040204" pitchFamily="34" charset="0"/>
              <a:cs typeface="Verdana" panose="020B0604030504040204" pitchFamily="34" charset="0"/>
            </a:endParaRPr>
          </a:p>
          <a:p>
            <a:endParaRPr lang="en-GB" sz="2500" dirty="0"/>
          </a:p>
          <a:p>
            <a:endParaRPr lang="en-GB" sz="2500" dirty="0">
              <a:latin typeface="Verdana" panose="020B0604030504040204" pitchFamily="34" charset="0"/>
              <a:ea typeface="Verdana" panose="020B0604030504040204" pitchFamily="34" charset="0"/>
              <a:cs typeface="Verdana" panose="020B0604030504040204" pitchFamily="34" charset="0"/>
            </a:endParaRPr>
          </a:p>
          <a:p>
            <a:endParaRPr lang="en-GB" sz="2500" dirty="0"/>
          </a:p>
          <a:p>
            <a:pPr marL="0" indent="0">
              <a:buNone/>
            </a:pPr>
            <a:endParaRPr lang="en-GB" sz="25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GB" sz="2500" dirty="0">
              <a:latin typeface="Verdana" panose="020B0604030504040204" pitchFamily="34" charset="0"/>
              <a:ea typeface="Verdana" panose="020B0604030504040204" pitchFamily="34" charset="0"/>
              <a:cs typeface="Verdana" panose="020B0604030504040204" pitchFamily="34" charset="0"/>
            </a:endParaRPr>
          </a:p>
          <a:p>
            <a:r>
              <a:rPr lang="en-GB" sz="2500" dirty="0"/>
              <a:t>To </a:t>
            </a:r>
            <a:r>
              <a:rPr lang="en-GB" sz="2500" dirty="0">
                <a:solidFill>
                  <a:schemeClr val="accent4">
                    <a:lumMod val="50000"/>
                  </a:schemeClr>
                </a:solidFill>
              </a:rPr>
              <a:t>select</a:t>
            </a:r>
            <a:r>
              <a:rPr lang="en-GB" sz="2500" dirty="0">
                <a:solidFill>
                  <a:schemeClr val="accent4">
                    <a:lumMod val="75000"/>
                  </a:schemeClr>
                </a:solidFill>
              </a:rPr>
              <a:t> </a:t>
            </a:r>
            <a:r>
              <a:rPr lang="en-GB" sz="2500" dirty="0"/>
              <a:t>and activate </a:t>
            </a:r>
            <a:r>
              <a:rPr lang="en-GB" sz="2500" dirty="0">
                <a:solidFill>
                  <a:schemeClr val="accent4">
                    <a:lumMod val="50000"/>
                  </a:schemeClr>
                </a:solidFill>
              </a:rPr>
              <a:t>one or multiple mats</a:t>
            </a:r>
            <a:r>
              <a:rPr lang="en-GB" sz="2500" dirty="0"/>
              <a:t>:</a:t>
            </a:r>
          </a:p>
          <a:p>
            <a:pPr marL="800100" lvl="1" indent="-342900">
              <a:buClr>
                <a:schemeClr val="tx1"/>
              </a:buClr>
              <a:buFont typeface="+mj-lt"/>
              <a:buAutoNum type="arabicPeriod"/>
            </a:pPr>
            <a:r>
              <a:rPr lang="en-GB" sz="2000" dirty="0">
                <a:solidFill>
                  <a:schemeClr val="accent4">
                    <a:lumMod val="50000"/>
                  </a:schemeClr>
                </a:solidFill>
              </a:rPr>
              <a:t>Isolate</a:t>
            </a:r>
            <a:r>
              <a:rPr lang="en-GB" sz="2000" dirty="0"/>
              <a:t> the global </a:t>
            </a:r>
            <a:r>
              <a:rPr lang="en-GB" sz="2000" dirty="0" err="1"/>
              <a:t>wordline</a:t>
            </a:r>
            <a:r>
              <a:rPr lang="en-GB" sz="2000" dirty="0"/>
              <a:t> from local </a:t>
            </a:r>
            <a:r>
              <a:rPr lang="en-GB" sz="2000" dirty="0" err="1"/>
              <a:t>wordline</a:t>
            </a:r>
            <a:r>
              <a:rPr lang="en-GB" sz="2000" dirty="0"/>
              <a:t> drivers</a:t>
            </a:r>
          </a:p>
          <a:p>
            <a:pPr marL="800100" lvl="1" indent="-342900">
              <a:buFont typeface="+mj-lt"/>
              <a:buAutoNum type="arabicPeriod"/>
            </a:pPr>
            <a:r>
              <a:rPr lang="en-GB" sz="2000" dirty="0"/>
              <a:t>Add a </a:t>
            </a:r>
            <a:r>
              <a:rPr lang="en-GB" sz="2000" dirty="0">
                <a:solidFill>
                  <a:schemeClr val="accent1">
                    <a:lumMod val="75000"/>
                  </a:schemeClr>
                </a:solidFill>
              </a:rPr>
              <a:t>control signal</a:t>
            </a:r>
            <a:r>
              <a:rPr lang="en-GB" sz="2000" dirty="0"/>
              <a:t> (1 bit) for each mat</a:t>
            </a:r>
          </a:p>
          <a:p>
            <a:pPr marL="0" indent="0">
              <a:buNone/>
            </a:pPr>
            <a:endParaRPr lang="en-CH" sz="2500" dirty="0"/>
          </a:p>
        </p:txBody>
      </p:sp>
      <p:grpSp>
        <p:nvGrpSpPr>
          <p:cNvPr id="794" name="Group 793">
            <a:extLst>
              <a:ext uri="{FF2B5EF4-FFF2-40B4-BE49-F238E27FC236}">
                <a16:creationId xmlns:a16="http://schemas.microsoft.com/office/drawing/2014/main" id="{7C80CA94-4316-6E62-5049-7BF42C82154C}"/>
              </a:ext>
            </a:extLst>
          </p:cNvPr>
          <p:cNvGrpSpPr/>
          <p:nvPr/>
        </p:nvGrpSpPr>
        <p:grpSpPr>
          <a:xfrm>
            <a:off x="1734836" y="3023598"/>
            <a:ext cx="1414038" cy="1414038"/>
            <a:chOff x="4876800" y="1600199"/>
            <a:chExt cx="2819401" cy="2819401"/>
          </a:xfrm>
        </p:grpSpPr>
        <p:grpSp>
          <p:nvGrpSpPr>
            <p:cNvPr id="795" name="Group 794">
              <a:extLst>
                <a:ext uri="{FF2B5EF4-FFF2-40B4-BE49-F238E27FC236}">
                  <a16:creationId xmlns:a16="http://schemas.microsoft.com/office/drawing/2014/main" id="{1104EDD4-5463-0FB6-F388-5C3CE3420CDA}"/>
                </a:ext>
              </a:extLst>
            </p:cNvPr>
            <p:cNvGrpSpPr/>
            <p:nvPr/>
          </p:nvGrpSpPr>
          <p:grpSpPr>
            <a:xfrm>
              <a:off x="5486400" y="3962400"/>
              <a:ext cx="2209800" cy="457200"/>
              <a:chOff x="5486400" y="3962400"/>
              <a:chExt cx="2209800" cy="457200"/>
            </a:xfrm>
          </p:grpSpPr>
          <p:sp>
            <p:nvSpPr>
              <p:cNvPr id="840" name="DRAM">
                <a:extLst>
                  <a:ext uri="{FF2B5EF4-FFF2-40B4-BE49-F238E27FC236}">
                    <a16:creationId xmlns:a16="http://schemas.microsoft.com/office/drawing/2014/main" id="{D581E7C1-EDB5-F63E-3FD4-E0F60F2F8904}"/>
                  </a:ext>
                </a:extLst>
              </p:cNvPr>
              <p:cNvSpPr/>
              <p:nvPr/>
            </p:nvSpPr>
            <p:spPr>
              <a:xfrm>
                <a:off x="54864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41" name="DRAM">
                <a:extLst>
                  <a:ext uri="{FF2B5EF4-FFF2-40B4-BE49-F238E27FC236}">
                    <a16:creationId xmlns:a16="http://schemas.microsoft.com/office/drawing/2014/main" id="{DABBA473-3571-08DB-5765-D6EFC851A308}"/>
                  </a:ext>
                </a:extLst>
              </p:cNvPr>
              <p:cNvSpPr/>
              <p:nvPr/>
            </p:nvSpPr>
            <p:spPr>
              <a:xfrm>
                <a:off x="59436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42" name="DRAM">
                <a:extLst>
                  <a:ext uri="{FF2B5EF4-FFF2-40B4-BE49-F238E27FC236}">
                    <a16:creationId xmlns:a16="http://schemas.microsoft.com/office/drawing/2014/main" id="{911B2AB5-CCEA-872E-47BD-BCD19FBFDF3C}"/>
                  </a:ext>
                </a:extLst>
              </p:cNvPr>
              <p:cNvSpPr/>
              <p:nvPr/>
            </p:nvSpPr>
            <p:spPr>
              <a:xfrm>
                <a:off x="64008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43" name="DRAM">
                <a:extLst>
                  <a:ext uri="{FF2B5EF4-FFF2-40B4-BE49-F238E27FC236}">
                    <a16:creationId xmlns:a16="http://schemas.microsoft.com/office/drawing/2014/main" id="{F9E79595-D25B-4B4A-093F-D5D41C939B48}"/>
                  </a:ext>
                </a:extLst>
              </p:cNvPr>
              <p:cNvSpPr/>
              <p:nvPr/>
            </p:nvSpPr>
            <p:spPr>
              <a:xfrm>
                <a:off x="68580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44" name="DRAM">
                <a:extLst>
                  <a:ext uri="{FF2B5EF4-FFF2-40B4-BE49-F238E27FC236}">
                    <a16:creationId xmlns:a16="http://schemas.microsoft.com/office/drawing/2014/main" id="{EBBD16A9-019A-493B-5E24-18247C62DC79}"/>
                  </a:ext>
                </a:extLst>
              </p:cNvPr>
              <p:cNvSpPr/>
              <p:nvPr/>
            </p:nvSpPr>
            <p:spPr>
              <a:xfrm>
                <a:off x="73152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796" name="Group 795">
              <a:extLst>
                <a:ext uri="{FF2B5EF4-FFF2-40B4-BE49-F238E27FC236}">
                  <a16:creationId xmlns:a16="http://schemas.microsoft.com/office/drawing/2014/main" id="{470A501A-0A3E-2117-B979-71E823ECCE13}"/>
                </a:ext>
              </a:extLst>
            </p:cNvPr>
            <p:cNvGrpSpPr/>
            <p:nvPr/>
          </p:nvGrpSpPr>
          <p:grpSpPr>
            <a:xfrm>
              <a:off x="4876800" y="1600200"/>
              <a:ext cx="457200" cy="2209800"/>
              <a:chOff x="4876800" y="1600200"/>
              <a:chExt cx="457200" cy="2209800"/>
            </a:xfrm>
          </p:grpSpPr>
          <p:sp>
            <p:nvSpPr>
              <p:cNvPr id="835" name="DRAM">
                <a:extLst>
                  <a:ext uri="{FF2B5EF4-FFF2-40B4-BE49-F238E27FC236}">
                    <a16:creationId xmlns:a16="http://schemas.microsoft.com/office/drawing/2014/main" id="{29B21485-E15D-A1D1-A9F2-83A51975541D}"/>
                  </a:ext>
                </a:extLst>
              </p:cNvPr>
              <p:cNvSpPr/>
              <p:nvPr/>
            </p:nvSpPr>
            <p:spPr>
              <a:xfrm rot="5400000">
                <a:off x="4914900" y="15621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36" name="DRAM">
                <a:extLst>
                  <a:ext uri="{FF2B5EF4-FFF2-40B4-BE49-F238E27FC236}">
                    <a16:creationId xmlns:a16="http://schemas.microsoft.com/office/drawing/2014/main" id="{6746122D-07C9-F085-C7D0-26E57F886597}"/>
                  </a:ext>
                </a:extLst>
              </p:cNvPr>
              <p:cNvSpPr/>
              <p:nvPr/>
            </p:nvSpPr>
            <p:spPr>
              <a:xfrm rot="5400000">
                <a:off x="4914900" y="20193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37" name="DRAM">
                <a:extLst>
                  <a:ext uri="{FF2B5EF4-FFF2-40B4-BE49-F238E27FC236}">
                    <a16:creationId xmlns:a16="http://schemas.microsoft.com/office/drawing/2014/main" id="{9CD967EC-9268-0192-0B0F-6DC680C2D0DB}"/>
                  </a:ext>
                </a:extLst>
              </p:cNvPr>
              <p:cNvSpPr/>
              <p:nvPr/>
            </p:nvSpPr>
            <p:spPr>
              <a:xfrm rot="5400000">
                <a:off x="4914900" y="24765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38" name="DRAM">
                <a:extLst>
                  <a:ext uri="{FF2B5EF4-FFF2-40B4-BE49-F238E27FC236}">
                    <a16:creationId xmlns:a16="http://schemas.microsoft.com/office/drawing/2014/main" id="{687E0C08-B3A4-A54A-BEFA-73E0111BFE10}"/>
                  </a:ext>
                </a:extLst>
              </p:cNvPr>
              <p:cNvSpPr/>
              <p:nvPr/>
            </p:nvSpPr>
            <p:spPr>
              <a:xfrm rot="5400000">
                <a:off x="4914900" y="29337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39" name="DRAM">
                <a:extLst>
                  <a:ext uri="{FF2B5EF4-FFF2-40B4-BE49-F238E27FC236}">
                    <a16:creationId xmlns:a16="http://schemas.microsoft.com/office/drawing/2014/main" id="{67EB59C3-CB2F-9191-E7E1-CE78414FF336}"/>
                  </a:ext>
                </a:extLst>
              </p:cNvPr>
              <p:cNvSpPr/>
              <p:nvPr/>
            </p:nvSpPr>
            <p:spPr>
              <a:xfrm rot="5400000">
                <a:off x="4914900" y="33909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797" name="Group 796">
              <a:extLst>
                <a:ext uri="{FF2B5EF4-FFF2-40B4-BE49-F238E27FC236}">
                  <a16:creationId xmlns:a16="http://schemas.microsoft.com/office/drawing/2014/main" id="{1163A05F-4F80-E78A-EB30-8D698C17D83F}"/>
                </a:ext>
              </a:extLst>
            </p:cNvPr>
            <p:cNvGrpSpPr/>
            <p:nvPr/>
          </p:nvGrpSpPr>
          <p:grpSpPr>
            <a:xfrm>
              <a:off x="5676900" y="1600199"/>
              <a:ext cx="1828800" cy="2362201"/>
              <a:chOff x="5676900" y="1170708"/>
              <a:chExt cx="1828800" cy="2791692"/>
            </a:xfrm>
          </p:grpSpPr>
          <p:cxnSp>
            <p:nvCxnSpPr>
              <p:cNvPr id="830" name="Straight Connector 829">
                <a:extLst>
                  <a:ext uri="{FF2B5EF4-FFF2-40B4-BE49-F238E27FC236}">
                    <a16:creationId xmlns:a16="http://schemas.microsoft.com/office/drawing/2014/main" id="{8DD8D7DD-FA34-2C9E-9A4A-81A4C5D558D0}"/>
                  </a:ext>
                </a:extLst>
              </p:cNvPr>
              <p:cNvCxnSpPr>
                <a:cxnSpLocks/>
                <a:stCxn id="800" idx="0"/>
                <a:endCxn id="840" idx="0"/>
              </p:cNvCxnSpPr>
              <p:nvPr/>
            </p:nvCxnSpPr>
            <p:spPr>
              <a:xfrm>
                <a:off x="56769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831" name="Straight Connector 830">
                <a:extLst>
                  <a:ext uri="{FF2B5EF4-FFF2-40B4-BE49-F238E27FC236}">
                    <a16:creationId xmlns:a16="http://schemas.microsoft.com/office/drawing/2014/main" id="{41177162-2310-30AC-ECEB-B4EE923A37DE}"/>
                  </a:ext>
                </a:extLst>
              </p:cNvPr>
              <p:cNvCxnSpPr>
                <a:cxnSpLocks/>
                <a:stCxn id="802" idx="0"/>
                <a:endCxn id="842" idx="0"/>
              </p:cNvCxnSpPr>
              <p:nvPr/>
            </p:nvCxnSpPr>
            <p:spPr>
              <a:xfrm>
                <a:off x="6591299"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832" name="Straight Connector 831">
                <a:extLst>
                  <a:ext uri="{FF2B5EF4-FFF2-40B4-BE49-F238E27FC236}">
                    <a16:creationId xmlns:a16="http://schemas.microsoft.com/office/drawing/2014/main" id="{6B97CE07-5720-F849-C237-DAD11D2AA588}"/>
                  </a:ext>
                </a:extLst>
              </p:cNvPr>
              <p:cNvCxnSpPr>
                <a:cxnSpLocks/>
                <a:stCxn id="803" idx="0"/>
                <a:endCxn id="843" idx="0"/>
              </p:cNvCxnSpPr>
              <p:nvPr/>
            </p:nvCxnSpPr>
            <p:spPr>
              <a:xfrm>
                <a:off x="70485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833" name="Straight Connector 832">
                <a:extLst>
                  <a:ext uri="{FF2B5EF4-FFF2-40B4-BE49-F238E27FC236}">
                    <a16:creationId xmlns:a16="http://schemas.microsoft.com/office/drawing/2014/main" id="{12BD1468-CC26-27BF-14A3-53AD629E50C2}"/>
                  </a:ext>
                </a:extLst>
              </p:cNvPr>
              <p:cNvCxnSpPr>
                <a:cxnSpLocks/>
                <a:stCxn id="804" idx="0"/>
                <a:endCxn id="844" idx="0"/>
              </p:cNvCxnSpPr>
              <p:nvPr/>
            </p:nvCxnSpPr>
            <p:spPr>
              <a:xfrm>
                <a:off x="7505700" y="1170710"/>
                <a:ext cx="0" cy="2791690"/>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834" name="Straight Connector 833">
                <a:extLst>
                  <a:ext uri="{FF2B5EF4-FFF2-40B4-BE49-F238E27FC236}">
                    <a16:creationId xmlns:a16="http://schemas.microsoft.com/office/drawing/2014/main" id="{B27EFC4C-3DD6-4F6E-4A74-9F9F09837B95}"/>
                  </a:ext>
                </a:extLst>
              </p:cNvPr>
              <p:cNvCxnSpPr>
                <a:cxnSpLocks/>
                <a:stCxn id="801" idx="0"/>
                <a:endCxn id="841" idx="0"/>
              </p:cNvCxnSpPr>
              <p:nvPr/>
            </p:nvCxnSpPr>
            <p:spPr>
              <a:xfrm>
                <a:off x="61341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798" name="Group 797">
              <a:extLst>
                <a:ext uri="{FF2B5EF4-FFF2-40B4-BE49-F238E27FC236}">
                  <a16:creationId xmlns:a16="http://schemas.microsoft.com/office/drawing/2014/main" id="{5381241D-F23E-E5D9-F5AF-B30FAEAE1460}"/>
                </a:ext>
              </a:extLst>
            </p:cNvPr>
            <p:cNvGrpSpPr/>
            <p:nvPr/>
          </p:nvGrpSpPr>
          <p:grpSpPr>
            <a:xfrm>
              <a:off x="5334000" y="1790700"/>
              <a:ext cx="2362201" cy="1828800"/>
              <a:chOff x="5333998" y="1790700"/>
              <a:chExt cx="2791691" cy="1828800"/>
            </a:xfrm>
          </p:grpSpPr>
          <p:cxnSp>
            <p:nvCxnSpPr>
              <p:cNvPr id="825" name="Straight Connector 824">
                <a:extLst>
                  <a:ext uri="{FF2B5EF4-FFF2-40B4-BE49-F238E27FC236}">
                    <a16:creationId xmlns:a16="http://schemas.microsoft.com/office/drawing/2014/main" id="{8C93F94E-7FF0-888D-44E1-FC0D70F9F55E}"/>
                  </a:ext>
                </a:extLst>
              </p:cNvPr>
              <p:cNvCxnSpPr>
                <a:cxnSpLocks/>
                <a:stCxn id="804" idx="6"/>
                <a:endCxn id="835" idx="0"/>
              </p:cNvCxnSpPr>
              <p:nvPr/>
            </p:nvCxnSpPr>
            <p:spPr>
              <a:xfrm flipH="1">
                <a:off x="5333998" y="1790700"/>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826" name="Straight Connector 825">
                <a:extLst>
                  <a:ext uri="{FF2B5EF4-FFF2-40B4-BE49-F238E27FC236}">
                    <a16:creationId xmlns:a16="http://schemas.microsoft.com/office/drawing/2014/main" id="{7615D215-6B9A-D604-55A1-C805BBF7A1A2}"/>
                  </a:ext>
                </a:extLst>
              </p:cNvPr>
              <p:cNvCxnSpPr>
                <a:cxnSpLocks/>
                <a:stCxn id="809" idx="6"/>
                <a:endCxn id="836" idx="0"/>
              </p:cNvCxnSpPr>
              <p:nvPr/>
            </p:nvCxnSpPr>
            <p:spPr>
              <a:xfrm flipH="1">
                <a:off x="5333998" y="2247899"/>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827" name="Straight Connector 826">
                <a:extLst>
                  <a:ext uri="{FF2B5EF4-FFF2-40B4-BE49-F238E27FC236}">
                    <a16:creationId xmlns:a16="http://schemas.microsoft.com/office/drawing/2014/main" id="{D1BA340A-161C-7C54-1599-2848D0049BA4}"/>
                  </a:ext>
                </a:extLst>
              </p:cNvPr>
              <p:cNvCxnSpPr>
                <a:cxnSpLocks/>
                <a:stCxn id="814" idx="6"/>
                <a:endCxn id="837" idx="0"/>
              </p:cNvCxnSpPr>
              <p:nvPr/>
            </p:nvCxnSpPr>
            <p:spPr>
              <a:xfrm flipH="1">
                <a:off x="5333998" y="2705100"/>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828" name="Straight Connector 827">
                <a:extLst>
                  <a:ext uri="{FF2B5EF4-FFF2-40B4-BE49-F238E27FC236}">
                    <a16:creationId xmlns:a16="http://schemas.microsoft.com/office/drawing/2014/main" id="{E0E39131-C376-4FBD-A9C9-19AD7E94B638}"/>
                  </a:ext>
                </a:extLst>
              </p:cNvPr>
              <p:cNvCxnSpPr>
                <a:cxnSpLocks/>
                <a:stCxn id="819" idx="6"/>
                <a:endCxn id="838" idx="0"/>
              </p:cNvCxnSpPr>
              <p:nvPr/>
            </p:nvCxnSpPr>
            <p:spPr>
              <a:xfrm flipH="1">
                <a:off x="5333998" y="3162299"/>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829" name="Straight Connector 828">
                <a:extLst>
                  <a:ext uri="{FF2B5EF4-FFF2-40B4-BE49-F238E27FC236}">
                    <a16:creationId xmlns:a16="http://schemas.microsoft.com/office/drawing/2014/main" id="{29F31576-CBCA-0F7F-B5C1-1393D80D56F8}"/>
                  </a:ext>
                </a:extLst>
              </p:cNvPr>
              <p:cNvCxnSpPr>
                <a:cxnSpLocks/>
                <a:stCxn id="824" idx="6"/>
                <a:endCxn id="839" idx="0"/>
              </p:cNvCxnSpPr>
              <p:nvPr/>
            </p:nvCxnSpPr>
            <p:spPr>
              <a:xfrm flipH="1">
                <a:off x="5333998" y="3619500"/>
                <a:ext cx="2791691" cy="0"/>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799" name="Group 798">
              <a:extLst>
                <a:ext uri="{FF2B5EF4-FFF2-40B4-BE49-F238E27FC236}">
                  <a16:creationId xmlns:a16="http://schemas.microsoft.com/office/drawing/2014/main" id="{8096C820-DF2B-3756-D7A3-3E5FFAFF6FAF}"/>
                </a:ext>
              </a:extLst>
            </p:cNvPr>
            <p:cNvGrpSpPr/>
            <p:nvPr/>
          </p:nvGrpSpPr>
          <p:grpSpPr>
            <a:xfrm>
              <a:off x="5486400" y="1600200"/>
              <a:ext cx="2209800" cy="2209800"/>
              <a:chOff x="5486400" y="1600200"/>
              <a:chExt cx="2209800" cy="2209800"/>
            </a:xfrm>
          </p:grpSpPr>
          <p:sp>
            <p:nvSpPr>
              <p:cNvPr id="800" name="Oval 799">
                <a:extLst>
                  <a:ext uri="{FF2B5EF4-FFF2-40B4-BE49-F238E27FC236}">
                    <a16:creationId xmlns:a16="http://schemas.microsoft.com/office/drawing/2014/main" id="{B4333135-5DCA-3DE4-3742-0DDA1FD7DCAC}"/>
                  </a:ext>
                </a:extLst>
              </p:cNvPr>
              <p:cNvSpPr/>
              <p:nvPr/>
            </p:nvSpPr>
            <p:spPr>
              <a:xfrm>
                <a:off x="54864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01" name="Oval 800">
                <a:extLst>
                  <a:ext uri="{FF2B5EF4-FFF2-40B4-BE49-F238E27FC236}">
                    <a16:creationId xmlns:a16="http://schemas.microsoft.com/office/drawing/2014/main" id="{67FBA47C-7A13-B895-C3D9-5CFDA6989141}"/>
                  </a:ext>
                </a:extLst>
              </p:cNvPr>
              <p:cNvSpPr/>
              <p:nvPr/>
            </p:nvSpPr>
            <p:spPr>
              <a:xfrm>
                <a:off x="59436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02" name="Oval 801">
                <a:extLst>
                  <a:ext uri="{FF2B5EF4-FFF2-40B4-BE49-F238E27FC236}">
                    <a16:creationId xmlns:a16="http://schemas.microsoft.com/office/drawing/2014/main" id="{C513715F-D509-395C-AC5E-5C4F84A959C6}"/>
                  </a:ext>
                </a:extLst>
              </p:cNvPr>
              <p:cNvSpPr/>
              <p:nvPr/>
            </p:nvSpPr>
            <p:spPr>
              <a:xfrm>
                <a:off x="64008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03" name="Oval 802">
                <a:extLst>
                  <a:ext uri="{FF2B5EF4-FFF2-40B4-BE49-F238E27FC236}">
                    <a16:creationId xmlns:a16="http://schemas.microsoft.com/office/drawing/2014/main" id="{BF563B2F-0CAC-3280-852B-0DCE69DED130}"/>
                  </a:ext>
                </a:extLst>
              </p:cNvPr>
              <p:cNvSpPr/>
              <p:nvPr/>
            </p:nvSpPr>
            <p:spPr>
              <a:xfrm>
                <a:off x="68580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04" name="Oval 803">
                <a:extLst>
                  <a:ext uri="{FF2B5EF4-FFF2-40B4-BE49-F238E27FC236}">
                    <a16:creationId xmlns:a16="http://schemas.microsoft.com/office/drawing/2014/main" id="{FFA2EB31-204B-60D6-8997-7D9AD7458519}"/>
                  </a:ext>
                </a:extLst>
              </p:cNvPr>
              <p:cNvSpPr/>
              <p:nvPr/>
            </p:nvSpPr>
            <p:spPr>
              <a:xfrm>
                <a:off x="73152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05" name="Oval 804">
                <a:extLst>
                  <a:ext uri="{FF2B5EF4-FFF2-40B4-BE49-F238E27FC236}">
                    <a16:creationId xmlns:a16="http://schemas.microsoft.com/office/drawing/2014/main" id="{2A8CE775-96E8-30A5-0D8B-C83AF8298468}"/>
                  </a:ext>
                </a:extLst>
              </p:cNvPr>
              <p:cNvSpPr/>
              <p:nvPr/>
            </p:nvSpPr>
            <p:spPr>
              <a:xfrm>
                <a:off x="54864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06" name="Oval 805">
                <a:extLst>
                  <a:ext uri="{FF2B5EF4-FFF2-40B4-BE49-F238E27FC236}">
                    <a16:creationId xmlns:a16="http://schemas.microsoft.com/office/drawing/2014/main" id="{6566AFF2-3CA1-A88C-A2B7-734ADC1A9E9A}"/>
                  </a:ext>
                </a:extLst>
              </p:cNvPr>
              <p:cNvSpPr/>
              <p:nvPr/>
            </p:nvSpPr>
            <p:spPr>
              <a:xfrm>
                <a:off x="59436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07" name="Oval 806">
                <a:extLst>
                  <a:ext uri="{FF2B5EF4-FFF2-40B4-BE49-F238E27FC236}">
                    <a16:creationId xmlns:a16="http://schemas.microsoft.com/office/drawing/2014/main" id="{E88E7302-E128-1E3D-5357-15A05567E585}"/>
                  </a:ext>
                </a:extLst>
              </p:cNvPr>
              <p:cNvSpPr/>
              <p:nvPr/>
            </p:nvSpPr>
            <p:spPr>
              <a:xfrm>
                <a:off x="64008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08" name="Oval 807">
                <a:extLst>
                  <a:ext uri="{FF2B5EF4-FFF2-40B4-BE49-F238E27FC236}">
                    <a16:creationId xmlns:a16="http://schemas.microsoft.com/office/drawing/2014/main" id="{D354AE14-4F59-3E48-4F3C-9D8AC954537B}"/>
                  </a:ext>
                </a:extLst>
              </p:cNvPr>
              <p:cNvSpPr/>
              <p:nvPr/>
            </p:nvSpPr>
            <p:spPr>
              <a:xfrm>
                <a:off x="68580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09" name="Oval 808">
                <a:extLst>
                  <a:ext uri="{FF2B5EF4-FFF2-40B4-BE49-F238E27FC236}">
                    <a16:creationId xmlns:a16="http://schemas.microsoft.com/office/drawing/2014/main" id="{D7AC73A2-2C42-2D5C-B0C5-C0578A512A4C}"/>
                  </a:ext>
                </a:extLst>
              </p:cNvPr>
              <p:cNvSpPr/>
              <p:nvPr/>
            </p:nvSpPr>
            <p:spPr>
              <a:xfrm>
                <a:off x="73152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10" name="Oval 809">
                <a:extLst>
                  <a:ext uri="{FF2B5EF4-FFF2-40B4-BE49-F238E27FC236}">
                    <a16:creationId xmlns:a16="http://schemas.microsoft.com/office/drawing/2014/main" id="{F30D312B-4311-866A-D827-2415600DA6D2}"/>
                  </a:ext>
                </a:extLst>
              </p:cNvPr>
              <p:cNvSpPr/>
              <p:nvPr/>
            </p:nvSpPr>
            <p:spPr>
              <a:xfrm>
                <a:off x="54864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11" name="Oval 810">
                <a:extLst>
                  <a:ext uri="{FF2B5EF4-FFF2-40B4-BE49-F238E27FC236}">
                    <a16:creationId xmlns:a16="http://schemas.microsoft.com/office/drawing/2014/main" id="{2E275699-0C23-D511-8A21-5B107FA9A1F6}"/>
                  </a:ext>
                </a:extLst>
              </p:cNvPr>
              <p:cNvSpPr/>
              <p:nvPr/>
            </p:nvSpPr>
            <p:spPr>
              <a:xfrm>
                <a:off x="59436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12" name="Oval 811">
                <a:extLst>
                  <a:ext uri="{FF2B5EF4-FFF2-40B4-BE49-F238E27FC236}">
                    <a16:creationId xmlns:a16="http://schemas.microsoft.com/office/drawing/2014/main" id="{63085BF9-CAF4-2BCD-A3D7-3612C24C754E}"/>
                  </a:ext>
                </a:extLst>
              </p:cNvPr>
              <p:cNvSpPr/>
              <p:nvPr/>
            </p:nvSpPr>
            <p:spPr>
              <a:xfrm>
                <a:off x="64008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13" name="Oval 812">
                <a:extLst>
                  <a:ext uri="{FF2B5EF4-FFF2-40B4-BE49-F238E27FC236}">
                    <a16:creationId xmlns:a16="http://schemas.microsoft.com/office/drawing/2014/main" id="{D4D76F95-10A3-9BC8-FC48-EE17E5F8B6CE}"/>
                  </a:ext>
                </a:extLst>
              </p:cNvPr>
              <p:cNvSpPr/>
              <p:nvPr/>
            </p:nvSpPr>
            <p:spPr>
              <a:xfrm>
                <a:off x="68580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14" name="Oval 813">
                <a:extLst>
                  <a:ext uri="{FF2B5EF4-FFF2-40B4-BE49-F238E27FC236}">
                    <a16:creationId xmlns:a16="http://schemas.microsoft.com/office/drawing/2014/main" id="{D68A570E-15AB-E959-AEFC-75F6E5A26334}"/>
                  </a:ext>
                </a:extLst>
              </p:cNvPr>
              <p:cNvSpPr/>
              <p:nvPr/>
            </p:nvSpPr>
            <p:spPr>
              <a:xfrm>
                <a:off x="73152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15" name="Oval 814">
                <a:extLst>
                  <a:ext uri="{FF2B5EF4-FFF2-40B4-BE49-F238E27FC236}">
                    <a16:creationId xmlns:a16="http://schemas.microsoft.com/office/drawing/2014/main" id="{891C4F43-D06E-8EDD-FC95-83C31A0A1610}"/>
                  </a:ext>
                </a:extLst>
              </p:cNvPr>
              <p:cNvSpPr/>
              <p:nvPr/>
            </p:nvSpPr>
            <p:spPr>
              <a:xfrm>
                <a:off x="54864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16" name="Oval 815">
                <a:extLst>
                  <a:ext uri="{FF2B5EF4-FFF2-40B4-BE49-F238E27FC236}">
                    <a16:creationId xmlns:a16="http://schemas.microsoft.com/office/drawing/2014/main" id="{355E6706-7791-D88D-2813-6C3AC574042F}"/>
                  </a:ext>
                </a:extLst>
              </p:cNvPr>
              <p:cNvSpPr/>
              <p:nvPr/>
            </p:nvSpPr>
            <p:spPr>
              <a:xfrm>
                <a:off x="59436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17" name="Oval 816">
                <a:extLst>
                  <a:ext uri="{FF2B5EF4-FFF2-40B4-BE49-F238E27FC236}">
                    <a16:creationId xmlns:a16="http://schemas.microsoft.com/office/drawing/2014/main" id="{857E7E03-34BE-5076-04D5-9777A39B81D4}"/>
                  </a:ext>
                </a:extLst>
              </p:cNvPr>
              <p:cNvSpPr/>
              <p:nvPr/>
            </p:nvSpPr>
            <p:spPr>
              <a:xfrm>
                <a:off x="64008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18" name="Oval 817">
                <a:extLst>
                  <a:ext uri="{FF2B5EF4-FFF2-40B4-BE49-F238E27FC236}">
                    <a16:creationId xmlns:a16="http://schemas.microsoft.com/office/drawing/2014/main" id="{EF9D2B9C-6AF6-19E6-40F2-1A0DBFEE7574}"/>
                  </a:ext>
                </a:extLst>
              </p:cNvPr>
              <p:cNvSpPr/>
              <p:nvPr/>
            </p:nvSpPr>
            <p:spPr>
              <a:xfrm>
                <a:off x="68580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19" name="Oval 818">
                <a:extLst>
                  <a:ext uri="{FF2B5EF4-FFF2-40B4-BE49-F238E27FC236}">
                    <a16:creationId xmlns:a16="http://schemas.microsoft.com/office/drawing/2014/main" id="{86B090AE-2E23-8E9A-4047-8A2CF16F43DE}"/>
                  </a:ext>
                </a:extLst>
              </p:cNvPr>
              <p:cNvSpPr/>
              <p:nvPr/>
            </p:nvSpPr>
            <p:spPr>
              <a:xfrm>
                <a:off x="73152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20" name="Oval 819">
                <a:extLst>
                  <a:ext uri="{FF2B5EF4-FFF2-40B4-BE49-F238E27FC236}">
                    <a16:creationId xmlns:a16="http://schemas.microsoft.com/office/drawing/2014/main" id="{FA6D45F4-3355-AFF4-F746-9972A8006182}"/>
                  </a:ext>
                </a:extLst>
              </p:cNvPr>
              <p:cNvSpPr/>
              <p:nvPr/>
            </p:nvSpPr>
            <p:spPr>
              <a:xfrm>
                <a:off x="54864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21" name="Oval 820">
                <a:extLst>
                  <a:ext uri="{FF2B5EF4-FFF2-40B4-BE49-F238E27FC236}">
                    <a16:creationId xmlns:a16="http://schemas.microsoft.com/office/drawing/2014/main" id="{79D69278-FB13-3EB3-F7D5-889025FC355E}"/>
                  </a:ext>
                </a:extLst>
              </p:cNvPr>
              <p:cNvSpPr/>
              <p:nvPr/>
            </p:nvSpPr>
            <p:spPr>
              <a:xfrm>
                <a:off x="59436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22" name="Oval 821">
                <a:extLst>
                  <a:ext uri="{FF2B5EF4-FFF2-40B4-BE49-F238E27FC236}">
                    <a16:creationId xmlns:a16="http://schemas.microsoft.com/office/drawing/2014/main" id="{FD770684-9FC9-7A0E-588E-39313DA239AD}"/>
                  </a:ext>
                </a:extLst>
              </p:cNvPr>
              <p:cNvSpPr/>
              <p:nvPr/>
            </p:nvSpPr>
            <p:spPr>
              <a:xfrm>
                <a:off x="64008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23" name="Oval 822">
                <a:extLst>
                  <a:ext uri="{FF2B5EF4-FFF2-40B4-BE49-F238E27FC236}">
                    <a16:creationId xmlns:a16="http://schemas.microsoft.com/office/drawing/2014/main" id="{512453F1-0BE2-3457-AFA4-A61986D49DFF}"/>
                  </a:ext>
                </a:extLst>
              </p:cNvPr>
              <p:cNvSpPr/>
              <p:nvPr/>
            </p:nvSpPr>
            <p:spPr>
              <a:xfrm>
                <a:off x="68580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24" name="Oval 823">
                <a:extLst>
                  <a:ext uri="{FF2B5EF4-FFF2-40B4-BE49-F238E27FC236}">
                    <a16:creationId xmlns:a16="http://schemas.microsoft.com/office/drawing/2014/main" id="{22291312-3F6B-2930-E754-47A860E6D024}"/>
                  </a:ext>
                </a:extLst>
              </p:cNvPr>
              <p:cNvSpPr/>
              <p:nvPr/>
            </p:nvSpPr>
            <p:spPr>
              <a:xfrm>
                <a:off x="73152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grpSp>
        <p:nvGrpSpPr>
          <p:cNvPr id="845" name="Group 844">
            <a:extLst>
              <a:ext uri="{FF2B5EF4-FFF2-40B4-BE49-F238E27FC236}">
                <a16:creationId xmlns:a16="http://schemas.microsoft.com/office/drawing/2014/main" id="{7B562854-FE71-FB3B-029B-C220655952AE}"/>
              </a:ext>
            </a:extLst>
          </p:cNvPr>
          <p:cNvGrpSpPr/>
          <p:nvPr/>
        </p:nvGrpSpPr>
        <p:grpSpPr>
          <a:xfrm>
            <a:off x="3292364" y="3023598"/>
            <a:ext cx="1414038" cy="1414038"/>
            <a:chOff x="4876800" y="1600199"/>
            <a:chExt cx="2819401" cy="2819401"/>
          </a:xfrm>
        </p:grpSpPr>
        <p:grpSp>
          <p:nvGrpSpPr>
            <p:cNvPr id="846" name="Group 845">
              <a:extLst>
                <a:ext uri="{FF2B5EF4-FFF2-40B4-BE49-F238E27FC236}">
                  <a16:creationId xmlns:a16="http://schemas.microsoft.com/office/drawing/2014/main" id="{3216AC20-2C16-5846-C63C-D59796382C84}"/>
                </a:ext>
              </a:extLst>
            </p:cNvPr>
            <p:cNvGrpSpPr/>
            <p:nvPr/>
          </p:nvGrpSpPr>
          <p:grpSpPr>
            <a:xfrm>
              <a:off x="5486400" y="3962400"/>
              <a:ext cx="2209800" cy="457200"/>
              <a:chOff x="5486400" y="3962400"/>
              <a:chExt cx="2209800" cy="457200"/>
            </a:xfrm>
          </p:grpSpPr>
          <p:sp>
            <p:nvSpPr>
              <p:cNvPr id="891" name="DRAM">
                <a:extLst>
                  <a:ext uri="{FF2B5EF4-FFF2-40B4-BE49-F238E27FC236}">
                    <a16:creationId xmlns:a16="http://schemas.microsoft.com/office/drawing/2014/main" id="{EF3409D7-0EC5-F6D8-E2B0-E6BAA6F7122B}"/>
                  </a:ext>
                </a:extLst>
              </p:cNvPr>
              <p:cNvSpPr/>
              <p:nvPr/>
            </p:nvSpPr>
            <p:spPr>
              <a:xfrm>
                <a:off x="54864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92" name="DRAM">
                <a:extLst>
                  <a:ext uri="{FF2B5EF4-FFF2-40B4-BE49-F238E27FC236}">
                    <a16:creationId xmlns:a16="http://schemas.microsoft.com/office/drawing/2014/main" id="{AB28F6E6-503B-D28C-8E6F-F1D4B9481004}"/>
                  </a:ext>
                </a:extLst>
              </p:cNvPr>
              <p:cNvSpPr/>
              <p:nvPr/>
            </p:nvSpPr>
            <p:spPr>
              <a:xfrm>
                <a:off x="59436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93" name="DRAM">
                <a:extLst>
                  <a:ext uri="{FF2B5EF4-FFF2-40B4-BE49-F238E27FC236}">
                    <a16:creationId xmlns:a16="http://schemas.microsoft.com/office/drawing/2014/main" id="{BED1B6B3-18FF-7BD9-926E-F8741473F91D}"/>
                  </a:ext>
                </a:extLst>
              </p:cNvPr>
              <p:cNvSpPr/>
              <p:nvPr/>
            </p:nvSpPr>
            <p:spPr>
              <a:xfrm>
                <a:off x="64008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94" name="DRAM">
                <a:extLst>
                  <a:ext uri="{FF2B5EF4-FFF2-40B4-BE49-F238E27FC236}">
                    <a16:creationId xmlns:a16="http://schemas.microsoft.com/office/drawing/2014/main" id="{0FCA8C2E-5EBC-7AD6-F8EB-403F921E037C}"/>
                  </a:ext>
                </a:extLst>
              </p:cNvPr>
              <p:cNvSpPr/>
              <p:nvPr/>
            </p:nvSpPr>
            <p:spPr>
              <a:xfrm>
                <a:off x="68580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95" name="DRAM">
                <a:extLst>
                  <a:ext uri="{FF2B5EF4-FFF2-40B4-BE49-F238E27FC236}">
                    <a16:creationId xmlns:a16="http://schemas.microsoft.com/office/drawing/2014/main" id="{CB6C107A-0AD2-4B91-151C-4E1E28C731C5}"/>
                  </a:ext>
                </a:extLst>
              </p:cNvPr>
              <p:cNvSpPr/>
              <p:nvPr/>
            </p:nvSpPr>
            <p:spPr>
              <a:xfrm>
                <a:off x="73152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847" name="Group 846">
              <a:extLst>
                <a:ext uri="{FF2B5EF4-FFF2-40B4-BE49-F238E27FC236}">
                  <a16:creationId xmlns:a16="http://schemas.microsoft.com/office/drawing/2014/main" id="{FD88FC03-7DA9-1215-71F3-9812BFEE5214}"/>
                </a:ext>
              </a:extLst>
            </p:cNvPr>
            <p:cNvGrpSpPr/>
            <p:nvPr/>
          </p:nvGrpSpPr>
          <p:grpSpPr>
            <a:xfrm>
              <a:off x="4876800" y="1600200"/>
              <a:ext cx="457200" cy="2209800"/>
              <a:chOff x="4876800" y="1600200"/>
              <a:chExt cx="457200" cy="2209800"/>
            </a:xfrm>
          </p:grpSpPr>
          <p:sp>
            <p:nvSpPr>
              <p:cNvPr id="886" name="DRAM">
                <a:extLst>
                  <a:ext uri="{FF2B5EF4-FFF2-40B4-BE49-F238E27FC236}">
                    <a16:creationId xmlns:a16="http://schemas.microsoft.com/office/drawing/2014/main" id="{24690030-EC24-8C66-F3F6-8B82B4C78C77}"/>
                  </a:ext>
                </a:extLst>
              </p:cNvPr>
              <p:cNvSpPr/>
              <p:nvPr/>
            </p:nvSpPr>
            <p:spPr>
              <a:xfrm rot="5400000">
                <a:off x="4914900" y="15621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87" name="DRAM">
                <a:extLst>
                  <a:ext uri="{FF2B5EF4-FFF2-40B4-BE49-F238E27FC236}">
                    <a16:creationId xmlns:a16="http://schemas.microsoft.com/office/drawing/2014/main" id="{CEDC3201-874E-54A0-E746-51371687FC25}"/>
                  </a:ext>
                </a:extLst>
              </p:cNvPr>
              <p:cNvSpPr/>
              <p:nvPr/>
            </p:nvSpPr>
            <p:spPr>
              <a:xfrm rot="5400000">
                <a:off x="4914900" y="20193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88" name="DRAM">
                <a:extLst>
                  <a:ext uri="{FF2B5EF4-FFF2-40B4-BE49-F238E27FC236}">
                    <a16:creationId xmlns:a16="http://schemas.microsoft.com/office/drawing/2014/main" id="{9BDDBA43-6C27-8CDA-E76D-BE3A9FF0929D}"/>
                  </a:ext>
                </a:extLst>
              </p:cNvPr>
              <p:cNvSpPr/>
              <p:nvPr/>
            </p:nvSpPr>
            <p:spPr>
              <a:xfrm rot="5400000">
                <a:off x="4914900" y="24765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89" name="DRAM">
                <a:extLst>
                  <a:ext uri="{FF2B5EF4-FFF2-40B4-BE49-F238E27FC236}">
                    <a16:creationId xmlns:a16="http://schemas.microsoft.com/office/drawing/2014/main" id="{A54B367B-C37F-5EC0-3031-0BCC93E63D3C}"/>
                  </a:ext>
                </a:extLst>
              </p:cNvPr>
              <p:cNvSpPr/>
              <p:nvPr/>
            </p:nvSpPr>
            <p:spPr>
              <a:xfrm rot="5400000">
                <a:off x="4914900" y="29337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90" name="DRAM">
                <a:extLst>
                  <a:ext uri="{FF2B5EF4-FFF2-40B4-BE49-F238E27FC236}">
                    <a16:creationId xmlns:a16="http://schemas.microsoft.com/office/drawing/2014/main" id="{DA98DAB4-512D-5327-D548-ACFFD23E5267}"/>
                  </a:ext>
                </a:extLst>
              </p:cNvPr>
              <p:cNvSpPr/>
              <p:nvPr/>
            </p:nvSpPr>
            <p:spPr>
              <a:xfrm rot="5400000">
                <a:off x="4914900" y="33909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848" name="Group 847">
              <a:extLst>
                <a:ext uri="{FF2B5EF4-FFF2-40B4-BE49-F238E27FC236}">
                  <a16:creationId xmlns:a16="http://schemas.microsoft.com/office/drawing/2014/main" id="{0907B66C-72C3-5470-463D-052F640AFEEB}"/>
                </a:ext>
              </a:extLst>
            </p:cNvPr>
            <p:cNvGrpSpPr/>
            <p:nvPr/>
          </p:nvGrpSpPr>
          <p:grpSpPr>
            <a:xfrm>
              <a:off x="5676900" y="1600199"/>
              <a:ext cx="1828800" cy="2362201"/>
              <a:chOff x="5676900" y="1170708"/>
              <a:chExt cx="1828800" cy="2791692"/>
            </a:xfrm>
          </p:grpSpPr>
          <p:cxnSp>
            <p:nvCxnSpPr>
              <p:cNvPr id="881" name="Straight Connector 880">
                <a:extLst>
                  <a:ext uri="{FF2B5EF4-FFF2-40B4-BE49-F238E27FC236}">
                    <a16:creationId xmlns:a16="http://schemas.microsoft.com/office/drawing/2014/main" id="{13B2EABE-D755-7F15-6624-087DA5D12735}"/>
                  </a:ext>
                </a:extLst>
              </p:cNvPr>
              <p:cNvCxnSpPr>
                <a:cxnSpLocks/>
                <a:stCxn id="851" idx="0"/>
                <a:endCxn id="891" idx="0"/>
              </p:cNvCxnSpPr>
              <p:nvPr/>
            </p:nvCxnSpPr>
            <p:spPr>
              <a:xfrm>
                <a:off x="56769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882" name="Straight Connector 881">
                <a:extLst>
                  <a:ext uri="{FF2B5EF4-FFF2-40B4-BE49-F238E27FC236}">
                    <a16:creationId xmlns:a16="http://schemas.microsoft.com/office/drawing/2014/main" id="{0A8A74E0-EB4C-18F0-EFA4-AE12F7B03DBD}"/>
                  </a:ext>
                </a:extLst>
              </p:cNvPr>
              <p:cNvCxnSpPr>
                <a:cxnSpLocks/>
                <a:stCxn id="853" idx="0"/>
                <a:endCxn id="893" idx="0"/>
              </p:cNvCxnSpPr>
              <p:nvPr/>
            </p:nvCxnSpPr>
            <p:spPr>
              <a:xfrm>
                <a:off x="6591299"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883" name="Straight Connector 882">
                <a:extLst>
                  <a:ext uri="{FF2B5EF4-FFF2-40B4-BE49-F238E27FC236}">
                    <a16:creationId xmlns:a16="http://schemas.microsoft.com/office/drawing/2014/main" id="{5DCE4B91-35BB-C6C0-C2AA-54B0EACF76BB}"/>
                  </a:ext>
                </a:extLst>
              </p:cNvPr>
              <p:cNvCxnSpPr>
                <a:cxnSpLocks/>
                <a:stCxn id="854" idx="0"/>
                <a:endCxn id="894" idx="0"/>
              </p:cNvCxnSpPr>
              <p:nvPr/>
            </p:nvCxnSpPr>
            <p:spPr>
              <a:xfrm>
                <a:off x="70485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884" name="Straight Connector 883">
                <a:extLst>
                  <a:ext uri="{FF2B5EF4-FFF2-40B4-BE49-F238E27FC236}">
                    <a16:creationId xmlns:a16="http://schemas.microsoft.com/office/drawing/2014/main" id="{3F8B627C-3483-77A5-BC33-A30CBAF0293C}"/>
                  </a:ext>
                </a:extLst>
              </p:cNvPr>
              <p:cNvCxnSpPr>
                <a:cxnSpLocks/>
                <a:stCxn id="855" idx="0"/>
                <a:endCxn id="895" idx="0"/>
              </p:cNvCxnSpPr>
              <p:nvPr/>
            </p:nvCxnSpPr>
            <p:spPr>
              <a:xfrm>
                <a:off x="7505700" y="1170710"/>
                <a:ext cx="0" cy="2791690"/>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885" name="Straight Connector 884">
                <a:extLst>
                  <a:ext uri="{FF2B5EF4-FFF2-40B4-BE49-F238E27FC236}">
                    <a16:creationId xmlns:a16="http://schemas.microsoft.com/office/drawing/2014/main" id="{3454B81E-9E1C-07BB-01DD-D441399883D2}"/>
                  </a:ext>
                </a:extLst>
              </p:cNvPr>
              <p:cNvCxnSpPr>
                <a:cxnSpLocks/>
                <a:stCxn id="852" idx="0"/>
                <a:endCxn id="892" idx="0"/>
              </p:cNvCxnSpPr>
              <p:nvPr/>
            </p:nvCxnSpPr>
            <p:spPr>
              <a:xfrm>
                <a:off x="61341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849" name="Group 848">
              <a:extLst>
                <a:ext uri="{FF2B5EF4-FFF2-40B4-BE49-F238E27FC236}">
                  <a16:creationId xmlns:a16="http://schemas.microsoft.com/office/drawing/2014/main" id="{D265285D-16AA-5DCD-1DAD-2CA35F5109F3}"/>
                </a:ext>
              </a:extLst>
            </p:cNvPr>
            <p:cNvGrpSpPr/>
            <p:nvPr/>
          </p:nvGrpSpPr>
          <p:grpSpPr>
            <a:xfrm>
              <a:off x="5334000" y="1790700"/>
              <a:ext cx="2362201" cy="1828800"/>
              <a:chOff x="5333998" y="1790700"/>
              <a:chExt cx="2791691" cy="1828800"/>
            </a:xfrm>
          </p:grpSpPr>
          <p:cxnSp>
            <p:nvCxnSpPr>
              <p:cNvPr id="876" name="Straight Connector 875">
                <a:extLst>
                  <a:ext uri="{FF2B5EF4-FFF2-40B4-BE49-F238E27FC236}">
                    <a16:creationId xmlns:a16="http://schemas.microsoft.com/office/drawing/2014/main" id="{B4FE38BD-0842-AB33-8D13-1D51E3BC1E0C}"/>
                  </a:ext>
                </a:extLst>
              </p:cNvPr>
              <p:cNvCxnSpPr>
                <a:cxnSpLocks/>
                <a:stCxn id="855" idx="6"/>
                <a:endCxn id="886" idx="0"/>
              </p:cNvCxnSpPr>
              <p:nvPr/>
            </p:nvCxnSpPr>
            <p:spPr>
              <a:xfrm flipH="1">
                <a:off x="5333998" y="1790700"/>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877" name="Straight Connector 876">
                <a:extLst>
                  <a:ext uri="{FF2B5EF4-FFF2-40B4-BE49-F238E27FC236}">
                    <a16:creationId xmlns:a16="http://schemas.microsoft.com/office/drawing/2014/main" id="{FBBCE4BE-4BA3-3036-1823-E91B56EC3E5A}"/>
                  </a:ext>
                </a:extLst>
              </p:cNvPr>
              <p:cNvCxnSpPr>
                <a:cxnSpLocks/>
                <a:stCxn id="860" idx="6"/>
                <a:endCxn id="887" idx="0"/>
              </p:cNvCxnSpPr>
              <p:nvPr/>
            </p:nvCxnSpPr>
            <p:spPr>
              <a:xfrm flipH="1">
                <a:off x="5333998" y="2247899"/>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878" name="Straight Connector 877">
                <a:extLst>
                  <a:ext uri="{FF2B5EF4-FFF2-40B4-BE49-F238E27FC236}">
                    <a16:creationId xmlns:a16="http://schemas.microsoft.com/office/drawing/2014/main" id="{0B43CAA2-51AA-E78F-B105-B2F9721A418D}"/>
                  </a:ext>
                </a:extLst>
              </p:cNvPr>
              <p:cNvCxnSpPr>
                <a:cxnSpLocks/>
                <a:endCxn id="888" idx="0"/>
              </p:cNvCxnSpPr>
              <p:nvPr/>
            </p:nvCxnSpPr>
            <p:spPr>
              <a:xfrm flipH="1">
                <a:off x="5333998" y="2705100"/>
                <a:ext cx="2791686"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879" name="Straight Connector 878">
                <a:extLst>
                  <a:ext uri="{FF2B5EF4-FFF2-40B4-BE49-F238E27FC236}">
                    <a16:creationId xmlns:a16="http://schemas.microsoft.com/office/drawing/2014/main" id="{73E90DFC-5E68-B4EC-A4B8-6FF6D33A6CD8}"/>
                  </a:ext>
                </a:extLst>
              </p:cNvPr>
              <p:cNvCxnSpPr>
                <a:cxnSpLocks/>
                <a:stCxn id="870" idx="6"/>
                <a:endCxn id="889" idx="0"/>
              </p:cNvCxnSpPr>
              <p:nvPr/>
            </p:nvCxnSpPr>
            <p:spPr>
              <a:xfrm flipH="1">
                <a:off x="5333998" y="3162299"/>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880" name="Straight Connector 879">
                <a:extLst>
                  <a:ext uri="{FF2B5EF4-FFF2-40B4-BE49-F238E27FC236}">
                    <a16:creationId xmlns:a16="http://schemas.microsoft.com/office/drawing/2014/main" id="{DBFD838E-22AE-FA39-8947-42CB6853C226}"/>
                  </a:ext>
                </a:extLst>
              </p:cNvPr>
              <p:cNvCxnSpPr>
                <a:cxnSpLocks/>
                <a:stCxn id="875" idx="6"/>
                <a:endCxn id="890" idx="0"/>
              </p:cNvCxnSpPr>
              <p:nvPr/>
            </p:nvCxnSpPr>
            <p:spPr>
              <a:xfrm flipH="1">
                <a:off x="5333998" y="3619500"/>
                <a:ext cx="2791691" cy="0"/>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850" name="Group 849">
              <a:extLst>
                <a:ext uri="{FF2B5EF4-FFF2-40B4-BE49-F238E27FC236}">
                  <a16:creationId xmlns:a16="http://schemas.microsoft.com/office/drawing/2014/main" id="{7F3C7AD3-AA87-8EF6-8233-D9740E2C5897}"/>
                </a:ext>
              </a:extLst>
            </p:cNvPr>
            <p:cNvGrpSpPr/>
            <p:nvPr/>
          </p:nvGrpSpPr>
          <p:grpSpPr>
            <a:xfrm>
              <a:off x="5486400" y="1600200"/>
              <a:ext cx="2209800" cy="2209800"/>
              <a:chOff x="5486400" y="1600200"/>
              <a:chExt cx="2209800" cy="2209800"/>
            </a:xfrm>
          </p:grpSpPr>
          <p:sp>
            <p:nvSpPr>
              <p:cNvPr id="851" name="Oval 850">
                <a:extLst>
                  <a:ext uri="{FF2B5EF4-FFF2-40B4-BE49-F238E27FC236}">
                    <a16:creationId xmlns:a16="http://schemas.microsoft.com/office/drawing/2014/main" id="{98784C8D-75BF-F89E-F8FB-FF86BDD052A9}"/>
                  </a:ext>
                </a:extLst>
              </p:cNvPr>
              <p:cNvSpPr/>
              <p:nvPr/>
            </p:nvSpPr>
            <p:spPr>
              <a:xfrm>
                <a:off x="54864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52" name="Oval 851">
                <a:extLst>
                  <a:ext uri="{FF2B5EF4-FFF2-40B4-BE49-F238E27FC236}">
                    <a16:creationId xmlns:a16="http://schemas.microsoft.com/office/drawing/2014/main" id="{BC450C1F-71BB-8C39-C3C2-D85277DBB139}"/>
                  </a:ext>
                </a:extLst>
              </p:cNvPr>
              <p:cNvSpPr/>
              <p:nvPr/>
            </p:nvSpPr>
            <p:spPr>
              <a:xfrm>
                <a:off x="59436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53" name="Oval 852">
                <a:extLst>
                  <a:ext uri="{FF2B5EF4-FFF2-40B4-BE49-F238E27FC236}">
                    <a16:creationId xmlns:a16="http://schemas.microsoft.com/office/drawing/2014/main" id="{D67854C1-6D68-844D-15C1-70472589CD3E}"/>
                  </a:ext>
                </a:extLst>
              </p:cNvPr>
              <p:cNvSpPr/>
              <p:nvPr/>
            </p:nvSpPr>
            <p:spPr>
              <a:xfrm>
                <a:off x="64008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54" name="Oval 853">
                <a:extLst>
                  <a:ext uri="{FF2B5EF4-FFF2-40B4-BE49-F238E27FC236}">
                    <a16:creationId xmlns:a16="http://schemas.microsoft.com/office/drawing/2014/main" id="{8AE0251E-609C-5AE8-5F99-CE3AC48029D7}"/>
                  </a:ext>
                </a:extLst>
              </p:cNvPr>
              <p:cNvSpPr/>
              <p:nvPr/>
            </p:nvSpPr>
            <p:spPr>
              <a:xfrm>
                <a:off x="68580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55" name="Oval 854">
                <a:extLst>
                  <a:ext uri="{FF2B5EF4-FFF2-40B4-BE49-F238E27FC236}">
                    <a16:creationId xmlns:a16="http://schemas.microsoft.com/office/drawing/2014/main" id="{2945E312-812F-4408-40A8-4AF903339F32}"/>
                  </a:ext>
                </a:extLst>
              </p:cNvPr>
              <p:cNvSpPr/>
              <p:nvPr/>
            </p:nvSpPr>
            <p:spPr>
              <a:xfrm>
                <a:off x="73152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56" name="Oval 855">
                <a:extLst>
                  <a:ext uri="{FF2B5EF4-FFF2-40B4-BE49-F238E27FC236}">
                    <a16:creationId xmlns:a16="http://schemas.microsoft.com/office/drawing/2014/main" id="{709B0C63-D73C-E554-4E21-B117BAB54C0A}"/>
                  </a:ext>
                </a:extLst>
              </p:cNvPr>
              <p:cNvSpPr/>
              <p:nvPr/>
            </p:nvSpPr>
            <p:spPr>
              <a:xfrm>
                <a:off x="54864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57" name="Oval 856">
                <a:extLst>
                  <a:ext uri="{FF2B5EF4-FFF2-40B4-BE49-F238E27FC236}">
                    <a16:creationId xmlns:a16="http://schemas.microsoft.com/office/drawing/2014/main" id="{4D77D6F6-1251-D7B7-E1B2-5B6FCC9D1497}"/>
                  </a:ext>
                </a:extLst>
              </p:cNvPr>
              <p:cNvSpPr/>
              <p:nvPr/>
            </p:nvSpPr>
            <p:spPr>
              <a:xfrm>
                <a:off x="59436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58" name="Oval 857">
                <a:extLst>
                  <a:ext uri="{FF2B5EF4-FFF2-40B4-BE49-F238E27FC236}">
                    <a16:creationId xmlns:a16="http://schemas.microsoft.com/office/drawing/2014/main" id="{09B3DFAD-C4D7-AFBB-BA3C-671A39BF8B8D}"/>
                  </a:ext>
                </a:extLst>
              </p:cNvPr>
              <p:cNvSpPr/>
              <p:nvPr/>
            </p:nvSpPr>
            <p:spPr>
              <a:xfrm>
                <a:off x="64008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59" name="Oval 858">
                <a:extLst>
                  <a:ext uri="{FF2B5EF4-FFF2-40B4-BE49-F238E27FC236}">
                    <a16:creationId xmlns:a16="http://schemas.microsoft.com/office/drawing/2014/main" id="{7C6C4F15-847C-3887-E295-E10A66214ED7}"/>
                  </a:ext>
                </a:extLst>
              </p:cNvPr>
              <p:cNvSpPr/>
              <p:nvPr/>
            </p:nvSpPr>
            <p:spPr>
              <a:xfrm>
                <a:off x="68580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60" name="Oval 859">
                <a:extLst>
                  <a:ext uri="{FF2B5EF4-FFF2-40B4-BE49-F238E27FC236}">
                    <a16:creationId xmlns:a16="http://schemas.microsoft.com/office/drawing/2014/main" id="{FB317CCA-B17C-CB01-BE4D-22CE50964DDA}"/>
                  </a:ext>
                </a:extLst>
              </p:cNvPr>
              <p:cNvSpPr/>
              <p:nvPr/>
            </p:nvSpPr>
            <p:spPr>
              <a:xfrm>
                <a:off x="73152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61" name="Oval 860">
                <a:extLst>
                  <a:ext uri="{FF2B5EF4-FFF2-40B4-BE49-F238E27FC236}">
                    <a16:creationId xmlns:a16="http://schemas.microsoft.com/office/drawing/2014/main" id="{B029FE16-465A-DB3D-8E03-994B07D21519}"/>
                  </a:ext>
                </a:extLst>
              </p:cNvPr>
              <p:cNvSpPr/>
              <p:nvPr/>
            </p:nvSpPr>
            <p:spPr>
              <a:xfrm>
                <a:off x="54864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62" name="Oval 861">
                <a:extLst>
                  <a:ext uri="{FF2B5EF4-FFF2-40B4-BE49-F238E27FC236}">
                    <a16:creationId xmlns:a16="http://schemas.microsoft.com/office/drawing/2014/main" id="{05A91A9E-31C5-95BE-4653-292F5E0937B2}"/>
                  </a:ext>
                </a:extLst>
              </p:cNvPr>
              <p:cNvSpPr/>
              <p:nvPr/>
            </p:nvSpPr>
            <p:spPr>
              <a:xfrm>
                <a:off x="59436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63" name="Oval 862">
                <a:extLst>
                  <a:ext uri="{FF2B5EF4-FFF2-40B4-BE49-F238E27FC236}">
                    <a16:creationId xmlns:a16="http://schemas.microsoft.com/office/drawing/2014/main" id="{87BE957C-E7E0-AC1D-9C07-583A01DAD7C4}"/>
                  </a:ext>
                </a:extLst>
              </p:cNvPr>
              <p:cNvSpPr/>
              <p:nvPr/>
            </p:nvSpPr>
            <p:spPr>
              <a:xfrm>
                <a:off x="64008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64" name="Oval 863">
                <a:extLst>
                  <a:ext uri="{FF2B5EF4-FFF2-40B4-BE49-F238E27FC236}">
                    <a16:creationId xmlns:a16="http://schemas.microsoft.com/office/drawing/2014/main" id="{6DD8C412-D0E4-E9FD-AA91-F5376A18C8DB}"/>
                  </a:ext>
                </a:extLst>
              </p:cNvPr>
              <p:cNvSpPr/>
              <p:nvPr/>
            </p:nvSpPr>
            <p:spPr>
              <a:xfrm>
                <a:off x="68580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65" name="Oval 864">
                <a:extLst>
                  <a:ext uri="{FF2B5EF4-FFF2-40B4-BE49-F238E27FC236}">
                    <a16:creationId xmlns:a16="http://schemas.microsoft.com/office/drawing/2014/main" id="{939603BC-C672-F755-98C9-A48073263FC6}"/>
                  </a:ext>
                </a:extLst>
              </p:cNvPr>
              <p:cNvSpPr/>
              <p:nvPr/>
            </p:nvSpPr>
            <p:spPr>
              <a:xfrm>
                <a:off x="73152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66" name="Oval 865">
                <a:extLst>
                  <a:ext uri="{FF2B5EF4-FFF2-40B4-BE49-F238E27FC236}">
                    <a16:creationId xmlns:a16="http://schemas.microsoft.com/office/drawing/2014/main" id="{4779F259-C1D5-1A00-E19F-BAE2E98AAA79}"/>
                  </a:ext>
                </a:extLst>
              </p:cNvPr>
              <p:cNvSpPr/>
              <p:nvPr/>
            </p:nvSpPr>
            <p:spPr>
              <a:xfrm>
                <a:off x="54864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67" name="Oval 866">
                <a:extLst>
                  <a:ext uri="{FF2B5EF4-FFF2-40B4-BE49-F238E27FC236}">
                    <a16:creationId xmlns:a16="http://schemas.microsoft.com/office/drawing/2014/main" id="{6FF3C3D6-11E4-E948-D5B2-C879AA26C532}"/>
                  </a:ext>
                </a:extLst>
              </p:cNvPr>
              <p:cNvSpPr/>
              <p:nvPr/>
            </p:nvSpPr>
            <p:spPr>
              <a:xfrm>
                <a:off x="59436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68" name="Oval 867">
                <a:extLst>
                  <a:ext uri="{FF2B5EF4-FFF2-40B4-BE49-F238E27FC236}">
                    <a16:creationId xmlns:a16="http://schemas.microsoft.com/office/drawing/2014/main" id="{56122722-DE81-8898-E38C-296CDDF13FB6}"/>
                  </a:ext>
                </a:extLst>
              </p:cNvPr>
              <p:cNvSpPr/>
              <p:nvPr/>
            </p:nvSpPr>
            <p:spPr>
              <a:xfrm>
                <a:off x="64008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69" name="Oval 868">
                <a:extLst>
                  <a:ext uri="{FF2B5EF4-FFF2-40B4-BE49-F238E27FC236}">
                    <a16:creationId xmlns:a16="http://schemas.microsoft.com/office/drawing/2014/main" id="{6F9A70F1-FF12-ADA8-D1D7-AC3AD84C624F}"/>
                  </a:ext>
                </a:extLst>
              </p:cNvPr>
              <p:cNvSpPr/>
              <p:nvPr/>
            </p:nvSpPr>
            <p:spPr>
              <a:xfrm>
                <a:off x="68580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70" name="Oval 869">
                <a:extLst>
                  <a:ext uri="{FF2B5EF4-FFF2-40B4-BE49-F238E27FC236}">
                    <a16:creationId xmlns:a16="http://schemas.microsoft.com/office/drawing/2014/main" id="{1E763D03-4634-7FF4-F87D-716D8456A6BB}"/>
                  </a:ext>
                </a:extLst>
              </p:cNvPr>
              <p:cNvSpPr/>
              <p:nvPr/>
            </p:nvSpPr>
            <p:spPr>
              <a:xfrm>
                <a:off x="73152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71" name="Oval 870">
                <a:extLst>
                  <a:ext uri="{FF2B5EF4-FFF2-40B4-BE49-F238E27FC236}">
                    <a16:creationId xmlns:a16="http://schemas.microsoft.com/office/drawing/2014/main" id="{A8D45B2E-C1C6-F1F8-D655-27BC330A4BA6}"/>
                  </a:ext>
                </a:extLst>
              </p:cNvPr>
              <p:cNvSpPr/>
              <p:nvPr/>
            </p:nvSpPr>
            <p:spPr>
              <a:xfrm>
                <a:off x="54864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72" name="Oval 871">
                <a:extLst>
                  <a:ext uri="{FF2B5EF4-FFF2-40B4-BE49-F238E27FC236}">
                    <a16:creationId xmlns:a16="http://schemas.microsoft.com/office/drawing/2014/main" id="{140CC776-8F63-D005-14CD-F22434BA5594}"/>
                  </a:ext>
                </a:extLst>
              </p:cNvPr>
              <p:cNvSpPr/>
              <p:nvPr/>
            </p:nvSpPr>
            <p:spPr>
              <a:xfrm>
                <a:off x="59436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73" name="Oval 872">
                <a:extLst>
                  <a:ext uri="{FF2B5EF4-FFF2-40B4-BE49-F238E27FC236}">
                    <a16:creationId xmlns:a16="http://schemas.microsoft.com/office/drawing/2014/main" id="{8D0708A3-1E9A-49CF-89CB-51E437584014}"/>
                  </a:ext>
                </a:extLst>
              </p:cNvPr>
              <p:cNvSpPr/>
              <p:nvPr/>
            </p:nvSpPr>
            <p:spPr>
              <a:xfrm>
                <a:off x="64008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74" name="Oval 873">
                <a:extLst>
                  <a:ext uri="{FF2B5EF4-FFF2-40B4-BE49-F238E27FC236}">
                    <a16:creationId xmlns:a16="http://schemas.microsoft.com/office/drawing/2014/main" id="{C570CDDA-7D0A-EB2F-C6E8-73BD93D2E6EB}"/>
                  </a:ext>
                </a:extLst>
              </p:cNvPr>
              <p:cNvSpPr/>
              <p:nvPr/>
            </p:nvSpPr>
            <p:spPr>
              <a:xfrm>
                <a:off x="68580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75" name="Oval 874">
                <a:extLst>
                  <a:ext uri="{FF2B5EF4-FFF2-40B4-BE49-F238E27FC236}">
                    <a16:creationId xmlns:a16="http://schemas.microsoft.com/office/drawing/2014/main" id="{C05A29C6-5286-7406-3480-9C4D61F8AF9D}"/>
                  </a:ext>
                </a:extLst>
              </p:cNvPr>
              <p:cNvSpPr/>
              <p:nvPr/>
            </p:nvSpPr>
            <p:spPr>
              <a:xfrm>
                <a:off x="73152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grpSp>
        <p:nvGrpSpPr>
          <p:cNvPr id="896" name="Group 895">
            <a:extLst>
              <a:ext uri="{FF2B5EF4-FFF2-40B4-BE49-F238E27FC236}">
                <a16:creationId xmlns:a16="http://schemas.microsoft.com/office/drawing/2014/main" id="{0B23E32E-2300-12EE-E863-D1B8BC23B266}"/>
              </a:ext>
            </a:extLst>
          </p:cNvPr>
          <p:cNvGrpSpPr/>
          <p:nvPr/>
        </p:nvGrpSpPr>
        <p:grpSpPr>
          <a:xfrm>
            <a:off x="4859036" y="3023598"/>
            <a:ext cx="1414038" cy="1414038"/>
            <a:chOff x="4876800" y="1600199"/>
            <a:chExt cx="2819401" cy="2819401"/>
          </a:xfrm>
        </p:grpSpPr>
        <p:grpSp>
          <p:nvGrpSpPr>
            <p:cNvPr id="897" name="Group 896">
              <a:extLst>
                <a:ext uri="{FF2B5EF4-FFF2-40B4-BE49-F238E27FC236}">
                  <a16:creationId xmlns:a16="http://schemas.microsoft.com/office/drawing/2014/main" id="{ACDA5A99-47A8-6B1F-433D-0E28678E2F2A}"/>
                </a:ext>
              </a:extLst>
            </p:cNvPr>
            <p:cNvGrpSpPr/>
            <p:nvPr/>
          </p:nvGrpSpPr>
          <p:grpSpPr>
            <a:xfrm>
              <a:off x="5486400" y="3962400"/>
              <a:ext cx="2209800" cy="457200"/>
              <a:chOff x="5486400" y="3962400"/>
              <a:chExt cx="2209800" cy="457200"/>
            </a:xfrm>
          </p:grpSpPr>
          <p:sp>
            <p:nvSpPr>
              <p:cNvPr id="942" name="DRAM">
                <a:extLst>
                  <a:ext uri="{FF2B5EF4-FFF2-40B4-BE49-F238E27FC236}">
                    <a16:creationId xmlns:a16="http://schemas.microsoft.com/office/drawing/2014/main" id="{A2950B44-28B4-2917-7BD1-98391DA60919}"/>
                  </a:ext>
                </a:extLst>
              </p:cNvPr>
              <p:cNvSpPr/>
              <p:nvPr/>
            </p:nvSpPr>
            <p:spPr>
              <a:xfrm>
                <a:off x="54864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43" name="DRAM">
                <a:extLst>
                  <a:ext uri="{FF2B5EF4-FFF2-40B4-BE49-F238E27FC236}">
                    <a16:creationId xmlns:a16="http://schemas.microsoft.com/office/drawing/2014/main" id="{65C9B7AC-6137-3FF7-9172-5BE2FF5484B1}"/>
                  </a:ext>
                </a:extLst>
              </p:cNvPr>
              <p:cNvSpPr/>
              <p:nvPr/>
            </p:nvSpPr>
            <p:spPr>
              <a:xfrm>
                <a:off x="59436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44" name="DRAM">
                <a:extLst>
                  <a:ext uri="{FF2B5EF4-FFF2-40B4-BE49-F238E27FC236}">
                    <a16:creationId xmlns:a16="http://schemas.microsoft.com/office/drawing/2014/main" id="{07B40E3D-1791-C8B8-AA6F-DBA958F34842}"/>
                  </a:ext>
                </a:extLst>
              </p:cNvPr>
              <p:cNvSpPr/>
              <p:nvPr/>
            </p:nvSpPr>
            <p:spPr>
              <a:xfrm>
                <a:off x="64008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45" name="DRAM">
                <a:extLst>
                  <a:ext uri="{FF2B5EF4-FFF2-40B4-BE49-F238E27FC236}">
                    <a16:creationId xmlns:a16="http://schemas.microsoft.com/office/drawing/2014/main" id="{336A1B0B-9CB7-1E24-F2EC-F7B5252A3B3A}"/>
                  </a:ext>
                </a:extLst>
              </p:cNvPr>
              <p:cNvSpPr/>
              <p:nvPr/>
            </p:nvSpPr>
            <p:spPr>
              <a:xfrm>
                <a:off x="68580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46" name="DRAM">
                <a:extLst>
                  <a:ext uri="{FF2B5EF4-FFF2-40B4-BE49-F238E27FC236}">
                    <a16:creationId xmlns:a16="http://schemas.microsoft.com/office/drawing/2014/main" id="{E327CAE4-30C7-CE1F-D952-8F4C3535B7F9}"/>
                  </a:ext>
                </a:extLst>
              </p:cNvPr>
              <p:cNvSpPr/>
              <p:nvPr/>
            </p:nvSpPr>
            <p:spPr>
              <a:xfrm>
                <a:off x="73152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898" name="Group 897">
              <a:extLst>
                <a:ext uri="{FF2B5EF4-FFF2-40B4-BE49-F238E27FC236}">
                  <a16:creationId xmlns:a16="http://schemas.microsoft.com/office/drawing/2014/main" id="{D0512785-BD9A-27E2-1201-1887D6E64471}"/>
                </a:ext>
              </a:extLst>
            </p:cNvPr>
            <p:cNvGrpSpPr/>
            <p:nvPr/>
          </p:nvGrpSpPr>
          <p:grpSpPr>
            <a:xfrm>
              <a:off x="4876800" y="1600200"/>
              <a:ext cx="457200" cy="2209800"/>
              <a:chOff x="4876800" y="1600200"/>
              <a:chExt cx="457200" cy="2209800"/>
            </a:xfrm>
          </p:grpSpPr>
          <p:sp>
            <p:nvSpPr>
              <p:cNvPr id="937" name="DRAM">
                <a:extLst>
                  <a:ext uri="{FF2B5EF4-FFF2-40B4-BE49-F238E27FC236}">
                    <a16:creationId xmlns:a16="http://schemas.microsoft.com/office/drawing/2014/main" id="{31D3D8F9-FFE0-483E-31AB-3D940BE5E875}"/>
                  </a:ext>
                </a:extLst>
              </p:cNvPr>
              <p:cNvSpPr/>
              <p:nvPr/>
            </p:nvSpPr>
            <p:spPr>
              <a:xfrm rot="5400000">
                <a:off x="4914900" y="15621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38" name="DRAM">
                <a:extLst>
                  <a:ext uri="{FF2B5EF4-FFF2-40B4-BE49-F238E27FC236}">
                    <a16:creationId xmlns:a16="http://schemas.microsoft.com/office/drawing/2014/main" id="{452B5EBB-E203-5703-FA4D-315B1C8496AB}"/>
                  </a:ext>
                </a:extLst>
              </p:cNvPr>
              <p:cNvSpPr/>
              <p:nvPr/>
            </p:nvSpPr>
            <p:spPr>
              <a:xfrm rot="5400000">
                <a:off x="4914900" y="20193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39" name="DRAM">
                <a:extLst>
                  <a:ext uri="{FF2B5EF4-FFF2-40B4-BE49-F238E27FC236}">
                    <a16:creationId xmlns:a16="http://schemas.microsoft.com/office/drawing/2014/main" id="{DCDCC64E-A2A5-F11C-5AE8-251583FAD42B}"/>
                  </a:ext>
                </a:extLst>
              </p:cNvPr>
              <p:cNvSpPr/>
              <p:nvPr/>
            </p:nvSpPr>
            <p:spPr>
              <a:xfrm rot="5400000">
                <a:off x="4914900" y="24765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40" name="DRAM">
                <a:extLst>
                  <a:ext uri="{FF2B5EF4-FFF2-40B4-BE49-F238E27FC236}">
                    <a16:creationId xmlns:a16="http://schemas.microsoft.com/office/drawing/2014/main" id="{A48442CB-2B9A-060F-D3C4-7912BB6BD7C3}"/>
                  </a:ext>
                </a:extLst>
              </p:cNvPr>
              <p:cNvSpPr/>
              <p:nvPr/>
            </p:nvSpPr>
            <p:spPr>
              <a:xfrm rot="5400000">
                <a:off x="4914900" y="29337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41" name="DRAM">
                <a:extLst>
                  <a:ext uri="{FF2B5EF4-FFF2-40B4-BE49-F238E27FC236}">
                    <a16:creationId xmlns:a16="http://schemas.microsoft.com/office/drawing/2014/main" id="{C25C9EC4-D83E-67AE-0A1C-1ECBCB6A5C99}"/>
                  </a:ext>
                </a:extLst>
              </p:cNvPr>
              <p:cNvSpPr/>
              <p:nvPr/>
            </p:nvSpPr>
            <p:spPr>
              <a:xfrm rot="5400000">
                <a:off x="4914900" y="33909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899" name="Group 898">
              <a:extLst>
                <a:ext uri="{FF2B5EF4-FFF2-40B4-BE49-F238E27FC236}">
                  <a16:creationId xmlns:a16="http://schemas.microsoft.com/office/drawing/2014/main" id="{ADEEC5BC-8221-AE02-D692-E6A558A7F0D0}"/>
                </a:ext>
              </a:extLst>
            </p:cNvPr>
            <p:cNvGrpSpPr/>
            <p:nvPr/>
          </p:nvGrpSpPr>
          <p:grpSpPr>
            <a:xfrm>
              <a:off x="5676900" y="1600199"/>
              <a:ext cx="1828800" cy="2362201"/>
              <a:chOff x="5676900" y="1170708"/>
              <a:chExt cx="1828800" cy="2791692"/>
            </a:xfrm>
          </p:grpSpPr>
          <p:cxnSp>
            <p:nvCxnSpPr>
              <p:cNvPr id="932" name="Straight Connector 931">
                <a:extLst>
                  <a:ext uri="{FF2B5EF4-FFF2-40B4-BE49-F238E27FC236}">
                    <a16:creationId xmlns:a16="http://schemas.microsoft.com/office/drawing/2014/main" id="{90355CDC-9BAD-FFD6-C0E6-6BC7A0996655}"/>
                  </a:ext>
                </a:extLst>
              </p:cNvPr>
              <p:cNvCxnSpPr>
                <a:cxnSpLocks/>
                <a:stCxn id="902" idx="0"/>
                <a:endCxn id="942" idx="0"/>
              </p:cNvCxnSpPr>
              <p:nvPr/>
            </p:nvCxnSpPr>
            <p:spPr>
              <a:xfrm>
                <a:off x="56769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933" name="Straight Connector 932">
                <a:extLst>
                  <a:ext uri="{FF2B5EF4-FFF2-40B4-BE49-F238E27FC236}">
                    <a16:creationId xmlns:a16="http://schemas.microsoft.com/office/drawing/2014/main" id="{398B2596-2D0B-7A24-ACB7-0B9E4D42B2B3}"/>
                  </a:ext>
                </a:extLst>
              </p:cNvPr>
              <p:cNvCxnSpPr>
                <a:cxnSpLocks/>
                <a:stCxn id="904" idx="0"/>
                <a:endCxn id="944" idx="0"/>
              </p:cNvCxnSpPr>
              <p:nvPr/>
            </p:nvCxnSpPr>
            <p:spPr>
              <a:xfrm>
                <a:off x="6591299"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934" name="Straight Connector 933">
                <a:extLst>
                  <a:ext uri="{FF2B5EF4-FFF2-40B4-BE49-F238E27FC236}">
                    <a16:creationId xmlns:a16="http://schemas.microsoft.com/office/drawing/2014/main" id="{ED5DA9C9-B0C9-9ED8-A885-81CB07EFE331}"/>
                  </a:ext>
                </a:extLst>
              </p:cNvPr>
              <p:cNvCxnSpPr>
                <a:cxnSpLocks/>
                <a:stCxn id="905" idx="0"/>
                <a:endCxn id="945" idx="0"/>
              </p:cNvCxnSpPr>
              <p:nvPr/>
            </p:nvCxnSpPr>
            <p:spPr>
              <a:xfrm>
                <a:off x="70485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935" name="Straight Connector 934">
                <a:extLst>
                  <a:ext uri="{FF2B5EF4-FFF2-40B4-BE49-F238E27FC236}">
                    <a16:creationId xmlns:a16="http://schemas.microsoft.com/office/drawing/2014/main" id="{0A2DB82B-6DEB-9E8B-1EAE-9AE57924F655}"/>
                  </a:ext>
                </a:extLst>
              </p:cNvPr>
              <p:cNvCxnSpPr>
                <a:cxnSpLocks/>
                <a:stCxn id="906" idx="0"/>
                <a:endCxn id="946" idx="0"/>
              </p:cNvCxnSpPr>
              <p:nvPr/>
            </p:nvCxnSpPr>
            <p:spPr>
              <a:xfrm>
                <a:off x="7505700" y="1170710"/>
                <a:ext cx="0" cy="2791690"/>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936" name="Straight Connector 935">
                <a:extLst>
                  <a:ext uri="{FF2B5EF4-FFF2-40B4-BE49-F238E27FC236}">
                    <a16:creationId xmlns:a16="http://schemas.microsoft.com/office/drawing/2014/main" id="{CA5F73F4-9E31-7812-FC2D-AB7C6CED1B94}"/>
                  </a:ext>
                </a:extLst>
              </p:cNvPr>
              <p:cNvCxnSpPr>
                <a:cxnSpLocks/>
                <a:stCxn id="903" idx="0"/>
                <a:endCxn id="943" idx="0"/>
              </p:cNvCxnSpPr>
              <p:nvPr/>
            </p:nvCxnSpPr>
            <p:spPr>
              <a:xfrm>
                <a:off x="61341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900" name="Group 899">
              <a:extLst>
                <a:ext uri="{FF2B5EF4-FFF2-40B4-BE49-F238E27FC236}">
                  <a16:creationId xmlns:a16="http://schemas.microsoft.com/office/drawing/2014/main" id="{66B97BF6-EDA7-7684-DAD7-CEB725E36159}"/>
                </a:ext>
              </a:extLst>
            </p:cNvPr>
            <p:cNvGrpSpPr/>
            <p:nvPr/>
          </p:nvGrpSpPr>
          <p:grpSpPr>
            <a:xfrm>
              <a:off x="5334000" y="1790700"/>
              <a:ext cx="2362201" cy="1828800"/>
              <a:chOff x="5333998" y="1790700"/>
              <a:chExt cx="2791691" cy="1828800"/>
            </a:xfrm>
          </p:grpSpPr>
          <p:cxnSp>
            <p:nvCxnSpPr>
              <p:cNvPr id="927" name="Straight Connector 926">
                <a:extLst>
                  <a:ext uri="{FF2B5EF4-FFF2-40B4-BE49-F238E27FC236}">
                    <a16:creationId xmlns:a16="http://schemas.microsoft.com/office/drawing/2014/main" id="{4EF5F00B-5D43-8081-46E7-F4E6F3760195}"/>
                  </a:ext>
                </a:extLst>
              </p:cNvPr>
              <p:cNvCxnSpPr>
                <a:cxnSpLocks/>
                <a:stCxn id="906" idx="6"/>
                <a:endCxn id="937" idx="0"/>
              </p:cNvCxnSpPr>
              <p:nvPr/>
            </p:nvCxnSpPr>
            <p:spPr>
              <a:xfrm flipH="1">
                <a:off x="5333998" y="1790700"/>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928" name="Straight Connector 927">
                <a:extLst>
                  <a:ext uri="{FF2B5EF4-FFF2-40B4-BE49-F238E27FC236}">
                    <a16:creationId xmlns:a16="http://schemas.microsoft.com/office/drawing/2014/main" id="{117EF4FE-9978-3978-C4A1-AB9D73CDBA9A}"/>
                  </a:ext>
                </a:extLst>
              </p:cNvPr>
              <p:cNvCxnSpPr>
                <a:cxnSpLocks/>
                <a:stCxn id="911" idx="6"/>
                <a:endCxn id="938" idx="0"/>
              </p:cNvCxnSpPr>
              <p:nvPr/>
            </p:nvCxnSpPr>
            <p:spPr>
              <a:xfrm flipH="1">
                <a:off x="5333998" y="2247899"/>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929" name="Straight Connector 928">
                <a:extLst>
                  <a:ext uri="{FF2B5EF4-FFF2-40B4-BE49-F238E27FC236}">
                    <a16:creationId xmlns:a16="http://schemas.microsoft.com/office/drawing/2014/main" id="{9165264C-1903-0C7D-B92E-F63A44C865ED}"/>
                  </a:ext>
                </a:extLst>
              </p:cNvPr>
              <p:cNvCxnSpPr>
                <a:cxnSpLocks/>
                <a:stCxn id="916" idx="6"/>
                <a:endCxn id="939" idx="0"/>
              </p:cNvCxnSpPr>
              <p:nvPr/>
            </p:nvCxnSpPr>
            <p:spPr>
              <a:xfrm flipH="1">
                <a:off x="5333998" y="2705100"/>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930" name="Straight Connector 929">
                <a:extLst>
                  <a:ext uri="{FF2B5EF4-FFF2-40B4-BE49-F238E27FC236}">
                    <a16:creationId xmlns:a16="http://schemas.microsoft.com/office/drawing/2014/main" id="{239847B5-4AC2-D4E1-7126-3D74DE7C2272}"/>
                  </a:ext>
                </a:extLst>
              </p:cNvPr>
              <p:cNvCxnSpPr>
                <a:cxnSpLocks/>
                <a:stCxn id="921" idx="6"/>
                <a:endCxn id="940" idx="0"/>
              </p:cNvCxnSpPr>
              <p:nvPr/>
            </p:nvCxnSpPr>
            <p:spPr>
              <a:xfrm flipH="1">
                <a:off x="5333998" y="3162299"/>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931" name="Straight Connector 930">
                <a:extLst>
                  <a:ext uri="{FF2B5EF4-FFF2-40B4-BE49-F238E27FC236}">
                    <a16:creationId xmlns:a16="http://schemas.microsoft.com/office/drawing/2014/main" id="{FC1D8952-BD63-69C6-CBED-25311B17E345}"/>
                  </a:ext>
                </a:extLst>
              </p:cNvPr>
              <p:cNvCxnSpPr>
                <a:cxnSpLocks/>
                <a:stCxn id="926" idx="6"/>
                <a:endCxn id="941" idx="0"/>
              </p:cNvCxnSpPr>
              <p:nvPr/>
            </p:nvCxnSpPr>
            <p:spPr>
              <a:xfrm flipH="1">
                <a:off x="5333998" y="3619500"/>
                <a:ext cx="2791691" cy="0"/>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901" name="Group 900">
              <a:extLst>
                <a:ext uri="{FF2B5EF4-FFF2-40B4-BE49-F238E27FC236}">
                  <a16:creationId xmlns:a16="http://schemas.microsoft.com/office/drawing/2014/main" id="{7EDF74A2-7B33-6E27-6750-518FAFF8C390}"/>
                </a:ext>
              </a:extLst>
            </p:cNvPr>
            <p:cNvGrpSpPr/>
            <p:nvPr/>
          </p:nvGrpSpPr>
          <p:grpSpPr>
            <a:xfrm>
              <a:off x="5486400" y="1600200"/>
              <a:ext cx="2209800" cy="2209800"/>
              <a:chOff x="5486400" y="1600200"/>
              <a:chExt cx="2209800" cy="2209800"/>
            </a:xfrm>
          </p:grpSpPr>
          <p:sp>
            <p:nvSpPr>
              <p:cNvPr id="902" name="Oval 901">
                <a:extLst>
                  <a:ext uri="{FF2B5EF4-FFF2-40B4-BE49-F238E27FC236}">
                    <a16:creationId xmlns:a16="http://schemas.microsoft.com/office/drawing/2014/main" id="{B909993D-B574-FA2C-C7F0-EC6BC7E6C4A4}"/>
                  </a:ext>
                </a:extLst>
              </p:cNvPr>
              <p:cNvSpPr/>
              <p:nvPr/>
            </p:nvSpPr>
            <p:spPr>
              <a:xfrm>
                <a:off x="54864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03" name="Oval 902">
                <a:extLst>
                  <a:ext uri="{FF2B5EF4-FFF2-40B4-BE49-F238E27FC236}">
                    <a16:creationId xmlns:a16="http://schemas.microsoft.com/office/drawing/2014/main" id="{FDE4F5D2-7791-93C5-CC7C-B6C5D7FC9ED3}"/>
                  </a:ext>
                </a:extLst>
              </p:cNvPr>
              <p:cNvSpPr/>
              <p:nvPr/>
            </p:nvSpPr>
            <p:spPr>
              <a:xfrm>
                <a:off x="59436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04" name="Oval 903">
                <a:extLst>
                  <a:ext uri="{FF2B5EF4-FFF2-40B4-BE49-F238E27FC236}">
                    <a16:creationId xmlns:a16="http://schemas.microsoft.com/office/drawing/2014/main" id="{42156560-2932-1CBE-FD8F-C0973F4A4B72}"/>
                  </a:ext>
                </a:extLst>
              </p:cNvPr>
              <p:cNvSpPr/>
              <p:nvPr/>
            </p:nvSpPr>
            <p:spPr>
              <a:xfrm>
                <a:off x="64008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05" name="Oval 904">
                <a:extLst>
                  <a:ext uri="{FF2B5EF4-FFF2-40B4-BE49-F238E27FC236}">
                    <a16:creationId xmlns:a16="http://schemas.microsoft.com/office/drawing/2014/main" id="{8A68A94D-8D96-8740-1754-CCDC40C53664}"/>
                  </a:ext>
                </a:extLst>
              </p:cNvPr>
              <p:cNvSpPr/>
              <p:nvPr/>
            </p:nvSpPr>
            <p:spPr>
              <a:xfrm>
                <a:off x="68580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06" name="Oval 905">
                <a:extLst>
                  <a:ext uri="{FF2B5EF4-FFF2-40B4-BE49-F238E27FC236}">
                    <a16:creationId xmlns:a16="http://schemas.microsoft.com/office/drawing/2014/main" id="{219F1E10-8E7B-55AD-0640-74F28F3343A8}"/>
                  </a:ext>
                </a:extLst>
              </p:cNvPr>
              <p:cNvSpPr/>
              <p:nvPr/>
            </p:nvSpPr>
            <p:spPr>
              <a:xfrm>
                <a:off x="73152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07" name="Oval 906">
                <a:extLst>
                  <a:ext uri="{FF2B5EF4-FFF2-40B4-BE49-F238E27FC236}">
                    <a16:creationId xmlns:a16="http://schemas.microsoft.com/office/drawing/2014/main" id="{61E59962-B380-736D-173A-7ED06CC355D7}"/>
                  </a:ext>
                </a:extLst>
              </p:cNvPr>
              <p:cNvSpPr/>
              <p:nvPr/>
            </p:nvSpPr>
            <p:spPr>
              <a:xfrm>
                <a:off x="54864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08" name="Oval 907">
                <a:extLst>
                  <a:ext uri="{FF2B5EF4-FFF2-40B4-BE49-F238E27FC236}">
                    <a16:creationId xmlns:a16="http://schemas.microsoft.com/office/drawing/2014/main" id="{C7291AB0-F5E9-88E8-B443-3286FB5BAC0A}"/>
                  </a:ext>
                </a:extLst>
              </p:cNvPr>
              <p:cNvSpPr/>
              <p:nvPr/>
            </p:nvSpPr>
            <p:spPr>
              <a:xfrm>
                <a:off x="59436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09" name="Oval 908">
                <a:extLst>
                  <a:ext uri="{FF2B5EF4-FFF2-40B4-BE49-F238E27FC236}">
                    <a16:creationId xmlns:a16="http://schemas.microsoft.com/office/drawing/2014/main" id="{E9544CBE-8FBF-ADCF-A2D7-E1CC90727FCA}"/>
                  </a:ext>
                </a:extLst>
              </p:cNvPr>
              <p:cNvSpPr/>
              <p:nvPr/>
            </p:nvSpPr>
            <p:spPr>
              <a:xfrm>
                <a:off x="64008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10" name="Oval 909">
                <a:extLst>
                  <a:ext uri="{FF2B5EF4-FFF2-40B4-BE49-F238E27FC236}">
                    <a16:creationId xmlns:a16="http://schemas.microsoft.com/office/drawing/2014/main" id="{1E7A2D4C-6B52-3A7F-63C0-0241BE65F920}"/>
                  </a:ext>
                </a:extLst>
              </p:cNvPr>
              <p:cNvSpPr/>
              <p:nvPr/>
            </p:nvSpPr>
            <p:spPr>
              <a:xfrm>
                <a:off x="68580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11" name="Oval 910">
                <a:extLst>
                  <a:ext uri="{FF2B5EF4-FFF2-40B4-BE49-F238E27FC236}">
                    <a16:creationId xmlns:a16="http://schemas.microsoft.com/office/drawing/2014/main" id="{3D1DDC50-06EE-8A9F-BCE5-1901A732A020}"/>
                  </a:ext>
                </a:extLst>
              </p:cNvPr>
              <p:cNvSpPr/>
              <p:nvPr/>
            </p:nvSpPr>
            <p:spPr>
              <a:xfrm>
                <a:off x="73152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12" name="Oval 911">
                <a:extLst>
                  <a:ext uri="{FF2B5EF4-FFF2-40B4-BE49-F238E27FC236}">
                    <a16:creationId xmlns:a16="http://schemas.microsoft.com/office/drawing/2014/main" id="{FB0A2114-555B-FDE0-5FA8-61A1FD4C3385}"/>
                  </a:ext>
                </a:extLst>
              </p:cNvPr>
              <p:cNvSpPr/>
              <p:nvPr/>
            </p:nvSpPr>
            <p:spPr>
              <a:xfrm>
                <a:off x="54864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13" name="Oval 912">
                <a:extLst>
                  <a:ext uri="{FF2B5EF4-FFF2-40B4-BE49-F238E27FC236}">
                    <a16:creationId xmlns:a16="http://schemas.microsoft.com/office/drawing/2014/main" id="{464FC185-40A4-A871-EE00-CB0DC099C956}"/>
                  </a:ext>
                </a:extLst>
              </p:cNvPr>
              <p:cNvSpPr/>
              <p:nvPr/>
            </p:nvSpPr>
            <p:spPr>
              <a:xfrm>
                <a:off x="59436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14" name="Oval 913">
                <a:extLst>
                  <a:ext uri="{FF2B5EF4-FFF2-40B4-BE49-F238E27FC236}">
                    <a16:creationId xmlns:a16="http://schemas.microsoft.com/office/drawing/2014/main" id="{1EB7C6C1-4E1A-B1FA-89AB-1E2E0544A441}"/>
                  </a:ext>
                </a:extLst>
              </p:cNvPr>
              <p:cNvSpPr/>
              <p:nvPr/>
            </p:nvSpPr>
            <p:spPr>
              <a:xfrm>
                <a:off x="64008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15" name="Oval 914">
                <a:extLst>
                  <a:ext uri="{FF2B5EF4-FFF2-40B4-BE49-F238E27FC236}">
                    <a16:creationId xmlns:a16="http://schemas.microsoft.com/office/drawing/2014/main" id="{4DE6D19A-CF3C-E45B-A4BC-D8296FC7CBA4}"/>
                  </a:ext>
                </a:extLst>
              </p:cNvPr>
              <p:cNvSpPr/>
              <p:nvPr/>
            </p:nvSpPr>
            <p:spPr>
              <a:xfrm>
                <a:off x="68580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16" name="Oval 915">
                <a:extLst>
                  <a:ext uri="{FF2B5EF4-FFF2-40B4-BE49-F238E27FC236}">
                    <a16:creationId xmlns:a16="http://schemas.microsoft.com/office/drawing/2014/main" id="{EB8BC89E-05B9-3C63-ED2F-974BE27CDB8E}"/>
                  </a:ext>
                </a:extLst>
              </p:cNvPr>
              <p:cNvSpPr/>
              <p:nvPr/>
            </p:nvSpPr>
            <p:spPr>
              <a:xfrm>
                <a:off x="73152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17" name="Oval 916">
                <a:extLst>
                  <a:ext uri="{FF2B5EF4-FFF2-40B4-BE49-F238E27FC236}">
                    <a16:creationId xmlns:a16="http://schemas.microsoft.com/office/drawing/2014/main" id="{6855164A-F88F-0819-B7C8-BFF6F94C1919}"/>
                  </a:ext>
                </a:extLst>
              </p:cNvPr>
              <p:cNvSpPr/>
              <p:nvPr/>
            </p:nvSpPr>
            <p:spPr>
              <a:xfrm>
                <a:off x="54864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18" name="Oval 917">
                <a:extLst>
                  <a:ext uri="{FF2B5EF4-FFF2-40B4-BE49-F238E27FC236}">
                    <a16:creationId xmlns:a16="http://schemas.microsoft.com/office/drawing/2014/main" id="{D8F7A873-B9B9-4C00-4E71-4E081228B37E}"/>
                  </a:ext>
                </a:extLst>
              </p:cNvPr>
              <p:cNvSpPr/>
              <p:nvPr/>
            </p:nvSpPr>
            <p:spPr>
              <a:xfrm>
                <a:off x="59436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19" name="Oval 918">
                <a:extLst>
                  <a:ext uri="{FF2B5EF4-FFF2-40B4-BE49-F238E27FC236}">
                    <a16:creationId xmlns:a16="http://schemas.microsoft.com/office/drawing/2014/main" id="{E47896ED-26EE-0126-9BEC-D4B58275B2F4}"/>
                  </a:ext>
                </a:extLst>
              </p:cNvPr>
              <p:cNvSpPr/>
              <p:nvPr/>
            </p:nvSpPr>
            <p:spPr>
              <a:xfrm>
                <a:off x="64008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20" name="Oval 919">
                <a:extLst>
                  <a:ext uri="{FF2B5EF4-FFF2-40B4-BE49-F238E27FC236}">
                    <a16:creationId xmlns:a16="http://schemas.microsoft.com/office/drawing/2014/main" id="{2C1B9634-0E27-E537-DA24-722CB8566FDA}"/>
                  </a:ext>
                </a:extLst>
              </p:cNvPr>
              <p:cNvSpPr/>
              <p:nvPr/>
            </p:nvSpPr>
            <p:spPr>
              <a:xfrm>
                <a:off x="68580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21" name="Oval 920">
                <a:extLst>
                  <a:ext uri="{FF2B5EF4-FFF2-40B4-BE49-F238E27FC236}">
                    <a16:creationId xmlns:a16="http://schemas.microsoft.com/office/drawing/2014/main" id="{F483D15E-6C87-8321-FD2F-412B9B4EAC02}"/>
                  </a:ext>
                </a:extLst>
              </p:cNvPr>
              <p:cNvSpPr/>
              <p:nvPr/>
            </p:nvSpPr>
            <p:spPr>
              <a:xfrm>
                <a:off x="73152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22" name="Oval 921">
                <a:extLst>
                  <a:ext uri="{FF2B5EF4-FFF2-40B4-BE49-F238E27FC236}">
                    <a16:creationId xmlns:a16="http://schemas.microsoft.com/office/drawing/2014/main" id="{24760D9B-CB76-9C52-76BA-EB1CA307A220}"/>
                  </a:ext>
                </a:extLst>
              </p:cNvPr>
              <p:cNvSpPr/>
              <p:nvPr/>
            </p:nvSpPr>
            <p:spPr>
              <a:xfrm>
                <a:off x="54864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23" name="Oval 922">
                <a:extLst>
                  <a:ext uri="{FF2B5EF4-FFF2-40B4-BE49-F238E27FC236}">
                    <a16:creationId xmlns:a16="http://schemas.microsoft.com/office/drawing/2014/main" id="{E295F694-FF02-DADD-6CCA-B09BB9A6EC67}"/>
                  </a:ext>
                </a:extLst>
              </p:cNvPr>
              <p:cNvSpPr/>
              <p:nvPr/>
            </p:nvSpPr>
            <p:spPr>
              <a:xfrm>
                <a:off x="59436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24" name="Oval 923">
                <a:extLst>
                  <a:ext uri="{FF2B5EF4-FFF2-40B4-BE49-F238E27FC236}">
                    <a16:creationId xmlns:a16="http://schemas.microsoft.com/office/drawing/2014/main" id="{789CB840-35B4-BE58-20A8-9512D880370C}"/>
                  </a:ext>
                </a:extLst>
              </p:cNvPr>
              <p:cNvSpPr/>
              <p:nvPr/>
            </p:nvSpPr>
            <p:spPr>
              <a:xfrm>
                <a:off x="64008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25" name="Oval 924">
                <a:extLst>
                  <a:ext uri="{FF2B5EF4-FFF2-40B4-BE49-F238E27FC236}">
                    <a16:creationId xmlns:a16="http://schemas.microsoft.com/office/drawing/2014/main" id="{591FCA29-ACD8-9018-9991-7B15BBFD4F0A}"/>
                  </a:ext>
                </a:extLst>
              </p:cNvPr>
              <p:cNvSpPr/>
              <p:nvPr/>
            </p:nvSpPr>
            <p:spPr>
              <a:xfrm>
                <a:off x="68580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26" name="Oval 925">
                <a:extLst>
                  <a:ext uri="{FF2B5EF4-FFF2-40B4-BE49-F238E27FC236}">
                    <a16:creationId xmlns:a16="http://schemas.microsoft.com/office/drawing/2014/main" id="{09340802-C907-F468-FAA3-8A77232EFA28}"/>
                  </a:ext>
                </a:extLst>
              </p:cNvPr>
              <p:cNvSpPr/>
              <p:nvPr/>
            </p:nvSpPr>
            <p:spPr>
              <a:xfrm>
                <a:off x="73152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grpSp>
        <p:nvGrpSpPr>
          <p:cNvPr id="947" name="Group 946">
            <a:extLst>
              <a:ext uri="{FF2B5EF4-FFF2-40B4-BE49-F238E27FC236}">
                <a16:creationId xmlns:a16="http://schemas.microsoft.com/office/drawing/2014/main" id="{9C71BB20-8827-6597-14FB-E82765005A75}"/>
              </a:ext>
            </a:extLst>
          </p:cNvPr>
          <p:cNvGrpSpPr/>
          <p:nvPr/>
        </p:nvGrpSpPr>
        <p:grpSpPr>
          <a:xfrm>
            <a:off x="6416564" y="3023598"/>
            <a:ext cx="1414038" cy="1414038"/>
            <a:chOff x="4876800" y="1600199"/>
            <a:chExt cx="2819401" cy="2819401"/>
          </a:xfrm>
        </p:grpSpPr>
        <p:grpSp>
          <p:nvGrpSpPr>
            <p:cNvPr id="948" name="Group 947">
              <a:extLst>
                <a:ext uri="{FF2B5EF4-FFF2-40B4-BE49-F238E27FC236}">
                  <a16:creationId xmlns:a16="http://schemas.microsoft.com/office/drawing/2014/main" id="{DE427775-016D-909C-738E-9931FE885BA4}"/>
                </a:ext>
              </a:extLst>
            </p:cNvPr>
            <p:cNvGrpSpPr/>
            <p:nvPr/>
          </p:nvGrpSpPr>
          <p:grpSpPr>
            <a:xfrm>
              <a:off x="5486400" y="3962400"/>
              <a:ext cx="2209800" cy="457200"/>
              <a:chOff x="5486400" y="3962400"/>
              <a:chExt cx="2209800" cy="457200"/>
            </a:xfrm>
          </p:grpSpPr>
          <p:sp>
            <p:nvSpPr>
              <p:cNvPr id="993" name="DRAM">
                <a:extLst>
                  <a:ext uri="{FF2B5EF4-FFF2-40B4-BE49-F238E27FC236}">
                    <a16:creationId xmlns:a16="http://schemas.microsoft.com/office/drawing/2014/main" id="{208D77BB-D037-5F13-34F8-4191D5DBCAF3}"/>
                  </a:ext>
                </a:extLst>
              </p:cNvPr>
              <p:cNvSpPr/>
              <p:nvPr/>
            </p:nvSpPr>
            <p:spPr>
              <a:xfrm>
                <a:off x="54864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94" name="DRAM">
                <a:extLst>
                  <a:ext uri="{FF2B5EF4-FFF2-40B4-BE49-F238E27FC236}">
                    <a16:creationId xmlns:a16="http://schemas.microsoft.com/office/drawing/2014/main" id="{0AA67A40-410D-775A-5A91-A9E43976CBE7}"/>
                  </a:ext>
                </a:extLst>
              </p:cNvPr>
              <p:cNvSpPr/>
              <p:nvPr/>
            </p:nvSpPr>
            <p:spPr>
              <a:xfrm>
                <a:off x="59436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95" name="DRAM">
                <a:extLst>
                  <a:ext uri="{FF2B5EF4-FFF2-40B4-BE49-F238E27FC236}">
                    <a16:creationId xmlns:a16="http://schemas.microsoft.com/office/drawing/2014/main" id="{34980573-197C-82E7-D6AD-5F3D0057D796}"/>
                  </a:ext>
                </a:extLst>
              </p:cNvPr>
              <p:cNvSpPr/>
              <p:nvPr/>
            </p:nvSpPr>
            <p:spPr>
              <a:xfrm>
                <a:off x="64008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96" name="DRAM">
                <a:extLst>
                  <a:ext uri="{FF2B5EF4-FFF2-40B4-BE49-F238E27FC236}">
                    <a16:creationId xmlns:a16="http://schemas.microsoft.com/office/drawing/2014/main" id="{A8C6F552-465B-3B79-C4B9-4F24DF861958}"/>
                  </a:ext>
                </a:extLst>
              </p:cNvPr>
              <p:cNvSpPr/>
              <p:nvPr/>
            </p:nvSpPr>
            <p:spPr>
              <a:xfrm>
                <a:off x="68580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97" name="DRAM">
                <a:extLst>
                  <a:ext uri="{FF2B5EF4-FFF2-40B4-BE49-F238E27FC236}">
                    <a16:creationId xmlns:a16="http://schemas.microsoft.com/office/drawing/2014/main" id="{6CC59477-048C-5873-B934-8CE4B61DD8EE}"/>
                  </a:ext>
                </a:extLst>
              </p:cNvPr>
              <p:cNvSpPr/>
              <p:nvPr/>
            </p:nvSpPr>
            <p:spPr>
              <a:xfrm>
                <a:off x="73152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949" name="Group 948">
              <a:extLst>
                <a:ext uri="{FF2B5EF4-FFF2-40B4-BE49-F238E27FC236}">
                  <a16:creationId xmlns:a16="http://schemas.microsoft.com/office/drawing/2014/main" id="{6E0971AF-E2C5-5EB7-8B23-1FB1FA88A2C7}"/>
                </a:ext>
              </a:extLst>
            </p:cNvPr>
            <p:cNvGrpSpPr/>
            <p:nvPr/>
          </p:nvGrpSpPr>
          <p:grpSpPr>
            <a:xfrm>
              <a:off x="4876800" y="1600200"/>
              <a:ext cx="457200" cy="2209800"/>
              <a:chOff x="4876800" y="1600200"/>
              <a:chExt cx="457200" cy="2209800"/>
            </a:xfrm>
          </p:grpSpPr>
          <p:sp>
            <p:nvSpPr>
              <p:cNvPr id="988" name="DRAM">
                <a:extLst>
                  <a:ext uri="{FF2B5EF4-FFF2-40B4-BE49-F238E27FC236}">
                    <a16:creationId xmlns:a16="http://schemas.microsoft.com/office/drawing/2014/main" id="{EEBFC590-B2A9-22A9-86A2-1BE556218ECF}"/>
                  </a:ext>
                </a:extLst>
              </p:cNvPr>
              <p:cNvSpPr/>
              <p:nvPr/>
            </p:nvSpPr>
            <p:spPr>
              <a:xfrm rot="5400000">
                <a:off x="4914900" y="15621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89" name="DRAM">
                <a:extLst>
                  <a:ext uri="{FF2B5EF4-FFF2-40B4-BE49-F238E27FC236}">
                    <a16:creationId xmlns:a16="http://schemas.microsoft.com/office/drawing/2014/main" id="{A3CDAFC2-787F-0C14-195A-9A8BA5347DF3}"/>
                  </a:ext>
                </a:extLst>
              </p:cNvPr>
              <p:cNvSpPr/>
              <p:nvPr/>
            </p:nvSpPr>
            <p:spPr>
              <a:xfrm rot="5400000">
                <a:off x="4914900" y="20193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90" name="DRAM">
                <a:extLst>
                  <a:ext uri="{FF2B5EF4-FFF2-40B4-BE49-F238E27FC236}">
                    <a16:creationId xmlns:a16="http://schemas.microsoft.com/office/drawing/2014/main" id="{8721F2DC-0C02-DEE8-A15B-831AA770672B}"/>
                  </a:ext>
                </a:extLst>
              </p:cNvPr>
              <p:cNvSpPr/>
              <p:nvPr/>
            </p:nvSpPr>
            <p:spPr>
              <a:xfrm rot="5400000">
                <a:off x="4914900" y="24765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91" name="DRAM">
                <a:extLst>
                  <a:ext uri="{FF2B5EF4-FFF2-40B4-BE49-F238E27FC236}">
                    <a16:creationId xmlns:a16="http://schemas.microsoft.com/office/drawing/2014/main" id="{2E222906-421F-58A1-2C47-DEFEC96D8F48}"/>
                  </a:ext>
                </a:extLst>
              </p:cNvPr>
              <p:cNvSpPr/>
              <p:nvPr/>
            </p:nvSpPr>
            <p:spPr>
              <a:xfrm rot="5400000">
                <a:off x="4914900" y="29337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92" name="DRAM">
                <a:extLst>
                  <a:ext uri="{FF2B5EF4-FFF2-40B4-BE49-F238E27FC236}">
                    <a16:creationId xmlns:a16="http://schemas.microsoft.com/office/drawing/2014/main" id="{2D3AE16E-CC84-5915-1E93-C5B28C51C9EE}"/>
                  </a:ext>
                </a:extLst>
              </p:cNvPr>
              <p:cNvSpPr/>
              <p:nvPr/>
            </p:nvSpPr>
            <p:spPr>
              <a:xfrm rot="5400000">
                <a:off x="4914900" y="33909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950" name="Group 949">
              <a:extLst>
                <a:ext uri="{FF2B5EF4-FFF2-40B4-BE49-F238E27FC236}">
                  <a16:creationId xmlns:a16="http://schemas.microsoft.com/office/drawing/2014/main" id="{53AEA769-05B9-5E01-B10B-9389EFADEE2A}"/>
                </a:ext>
              </a:extLst>
            </p:cNvPr>
            <p:cNvGrpSpPr/>
            <p:nvPr/>
          </p:nvGrpSpPr>
          <p:grpSpPr>
            <a:xfrm>
              <a:off x="5676900" y="1600199"/>
              <a:ext cx="1828800" cy="2362201"/>
              <a:chOff x="5676900" y="1170708"/>
              <a:chExt cx="1828800" cy="2791692"/>
            </a:xfrm>
          </p:grpSpPr>
          <p:cxnSp>
            <p:nvCxnSpPr>
              <p:cNvPr id="983" name="Straight Connector 982">
                <a:extLst>
                  <a:ext uri="{FF2B5EF4-FFF2-40B4-BE49-F238E27FC236}">
                    <a16:creationId xmlns:a16="http://schemas.microsoft.com/office/drawing/2014/main" id="{6EA2B4B1-3E54-D10F-1093-A427F6D0C8D1}"/>
                  </a:ext>
                </a:extLst>
              </p:cNvPr>
              <p:cNvCxnSpPr>
                <a:cxnSpLocks/>
                <a:stCxn id="953" idx="0"/>
                <a:endCxn id="993" idx="0"/>
              </p:cNvCxnSpPr>
              <p:nvPr/>
            </p:nvCxnSpPr>
            <p:spPr>
              <a:xfrm>
                <a:off x="56769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984" name="Straight Connector 983">
                <a:extLst>
                  <a:ext uri="{FF2B5EF4-FFF2-40B4-BE49-F238E27FC236}">
                    <a16:creationId xmlns:a16="http://schemas.microsoft.com/office/drawing/2014/main" id="{D7DCADD3-F5DF-43B5-C15F-91234F8DC647}"/>
                  </a:ext>
                </a:extLst>
              </p:cNvPr>
              <p:cNvCxnSpPr>
                <a:cxnSpLocks/>
                <a:stCxn id="955" idx="0"/>
                <a:endCxn id="995" idx="0"/>
              </p:cNvCxnSpPr>
              <p:nvPr/>
            </p:nvCxnSpPr>
            <p:spPr>
              <a:xfrm>
                <a:off x="6591299"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985" name="Straight Connector 984">
                <a:extLst>
                  <a:ext uri="{FF2B5EF4-FFF2-40B4-BE49-F238E27FC236}">
                    <a16:creationId xmlns:a16="http://schemas.microsoft.com/office/drawing/2014/main" id="{4C0C4127-7D3A-AF75-DC78-53C5E1E44DF4}"/>
                  </a:ext>
                </a:extLst>
              </p:cNvPr>
              <p:cNvCxnSpPr>
                <a:cxnSpLocks/>
                <a:stCxn id="956" idx="0"/>
                <a:endCxn id="996" idx="0"/>
              </p:cNvCxnSpPr>
              <p:nvPr/>
            </p:nvCxnSpPr>
            <p:spPr>
              <a:xfrm>
                <a:off x="70485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986" name="Straight Connector 985">
                <a:extLst>
                  <a:ext uri="{FF2B5EF4-FFF2-40B4-BE49-F238E27FC236}">
                    <a16:creationId xmlns:a16="http://schemas.microsoft.com/office/drawing/2014/main" id="{BFF3587F-F90D-56A7-B3FE-FE99145E2D91}"/>
                  </a:ext>
                </a:extLst>
              </p:cNvPr>
              <p:cNvCxnSpPr>
                <a:cxnSpLocks/>
                <a:stCxn id="957" idx="0"/>
                <a:endCxn id="997" idx="0"/>
              </p:cNvCxnSpPr>
              <p:nvPr/>
            </p:nvCxnSpPr>
            <p:spPr>
              <a:xfrm>
                <a:off x="7505700" y="1170710"/>
                <a:ext cx="0" cy="2791690"/>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987" name="Straight Connector 986">
                <a:extLst>
                  <a:ext uri="{FF2B5EF4-FFF2-40B4-BE49-F238E27FC236}">
                    <a16:creationId xmlns:a16="http://schemas.microsoft.com/office/drawing/2014/main" id="{49F18805-BFAB-E7A8-AF50-4A8A23CFA547}"/>
                  </a:ext>
                </a:extLst>
              </p:cNvPr>
              <p:cNvCxnSpPr>
                <a:cxnSpLocks/>
                <a:stCxn id="954" idx="0"/>
                <a:endCxn id="994" idx="0"/>
              </p:cNvCxnSpPr>
              <p:nvPr/>
            </p:nvCxnSpPr>
            <p:spPr>
              <a:xfrm>
                <a:off x="61341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951" name="Group 950">
              <a:extLst>
                <a:ext uri="{FF2B5EF4-FFF2-40B4-BE49-F238E27FC236}">
                  <a16:creationId xmlns:a16="http://schemas.microsoft.com/office/drawing/2014/main" id="{2EFFA242-4490-5777-1BE8-7201BA3AB5B5}"/>
                </a:ext>
              </a:extLst>
            </p:cNvPr>
            <p:cNvGrpSpPr/>
            <p:nvPr/>
          </p:nvGrpSpPr>
          <p:grpSpPr>
            <a:xfrm>
              <a:off x="5334000" y="1790700"/>
              <a:ext cx="2362201" cy="1828800"/>
              <a:chOff x="5333998" y="1790700"/>
              <a:chExt cx="2791691" cy="1828800"/>
            </a:xfrm>
          </p:grpSpPr>
          <p:cxnSp>
            <p:nvCxnSpPr>
              <p:cNvPr id="978" name="Straight Connector 977">
                <a:extLst>
                  <a:ext uri="{FF2B5EF4-FFF2-40B4-BE49-F238E27FC236}">
                    <a16:creationId xmlns:a16="http://schemas.microsoft.com/office/drawing/2014/main" id="{B76AC829-2FEC-3785-3ACE-68D64EE960CB}"/>
                  </a:ext>
                </a:extLst>
              </p:cNvPr>
              <p:cNvCxnSpPr>
                <a:cxnSpLocks/>
                <a:stCxn id="957" idx="6"/>
                <a:endCxn id="988" idx="0"/>
              </p:cNvCxnSpPr>
              <p:nvPr/>
            </p:nvCxnSpPr>
            <p:spPr>
              <a:xfrm flipH="1">
                <a:off x="5333998" y="1790700"/>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979" name="Straight Connector 978">
                <a:extLst>
                  <a:ext uri="{FF2B5EF4-FFF2-40B4-BE49-F238E27FC236}">
                    <a16:creationId xmlns:a16="http://schemas.microsoft.com/office/drawing/2014/main" id="{11E209E5-EB4E-2EE4-D755-29A199228774}"/>
                  </a:ext>
                </a:extLst>
              </p:cNvPr>
              <p:cNvCxnSpPr>
                <a:cxnSpLocks/>
                <a:stCxn id="962" idx="6"/>
                <a:endCxn id="989" idx="0"/>
              </p:cNvCxnSpPr>
              <p:nvPr/>
            </p:nvCxnSpPr>
            <p:spPr>
              <a:xfrm flipH="1">
                <a:off x="5333998" y="2247899"/>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980" name="Straight Connector 979">
                <a:extLst>
                  <a:ext uri="{FF2B5EF4-FFF2-40B4-BE49-F238E27FC236}">
                    <a16:creationId xmlns:a16="http://schemas.microsoft.com/office/drawing/2014/main" id="{2267999C-E4C9-DE06-1CB5-C2ABABD27353}"/>
                  </a:ext>
                </a:extLst>
              </p:cNvPr>
              <p:cNvCxnSpPr>
                <a:cxnSpLocks/>
                <a:stCxn id="967" idx="6"/>
                <a:endCxn id="990" idx="0"/>
              </p:cNvCxnSpPr>
              <p:nvPr/>
            </p:nvCxnSpPr>
            <p:spPr>
              <a:xfrm flipH="1">
                <a:off x="5333998" y="2705100"/>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981" name="Straight Connector 980">
                <a:extLst>
                  <a:ext uri="{FF2B5EF4-FFF2-40B4-BE49-F238E27FC236}">
                    <a16:creationId xmlns:a16="http://schemas.microsoft.com/office/drawing/2014/main" id="{C23CEA03-1A73-53AE-180F-5FC6DBCF2E3D}"/>
                  </a:ext>
                </a:extLst>
              </p:cNvPr>
              <p:cNvCxnSpPr>
                <a:cxnSpLocks/>
                <a:stCxn id="972" idx="6"/>
                <a:endCxn id="991" idx="0"/>
              </p:cNvCxnSpPr>
              <p:nvPr/>
            </p:nvCxnSpPr>
            <p:spPr>
              <a:xfrm flipH="1">
                <a:off x="5333998" y="3162299"/>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982" name="Straight Connector 981">
                <a:extLst>
                  <a:ext uri="{FF2B5EF4-FFF2-40B4-BE49-F238E27FC236}">
                    <a16:creationId xmlns:a16="http://schemas.microsoft.com/office/drawing/2014/main" id="{502AF525-AD39-0DC4-3803-7F78994E4690}"/>
                  </a:ext>
                </a:extLst>
              </p:cNvPr>
              <p:cNvCxnSpPr>
                <a:cxnSpLocks/>
                <a:stCxn id="977" idx="6"/>
                <a:endCxn id="992" idx="0"/>
              </p:cNvCxnSpPr>
              <p:nvPr/>
            </p:nvCxnSpPr>
            <p:spPr>
              <a:xfrm flipH="1">
                <a:off x="5333998" y="3619500"/>
                <a:ext cx="2791691" cy="0"/>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952" name="Group 951">
              <a:extLst>
                <a:ext uri="{FF2B5EF4-FFF2-40B4-BE49-F238E27FC236}">
                  <a16:creationId xmlns:a16="http://schemas.microsoft.com/office/drawing/2014/main" id="{6362D079-84E4-FB20-97F5-61CC14F5E6E5}"/>
                </a:ext>
              </a:extLst>
            </p:cNvPr>
            <p:cNvGrpSpPr/>
            <p:nvPr/>
          </p:nvGrpSpPr>
          <p:grpSpPr>
            <a:xfrm>
              <a:off x="5486400" y="1600200"/>
              <a:ext cx="2209800" cy="2209800"/>
              <a:chOff x="5486400" y="1600200"/>
              <a:chExt cx="2209800" cy="2209800"/>
            </a:xfrm>
          </p:grpSpPr>
          <p:sp>
            <p:nvSpPr>
              <p:cNvPr id="953" name="Oval 952">
                <a:extLst>
                  <a:ext uri="{FF2B5EF4-FFF2-40B4-BE49-F238E27FC236}">
                    <a16:creationId xmlns:a16="http://schemas.microsoft.com/office/drawing/2014/main" id="{447184FB-148F-3DE7-4A25-ED93953BCB8A}"/>
                  </a:ext>
                </a:extLst>
              </p:cNvPr>
              <p:cNvSpPr/>
              <p:nvPr/>
            </p:nvSpPr>
            <p:spPr>
              <a:xfrm>
                <a:off x="54864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54" name="Oval 953">
                <a:extLst>
                  <a:ext uri="{FF2B5EF4-FFF2-40B4-BE49-F238E27FC236}">
                    <a16:creationId xmlns:a16="http://schemas.microsoft.com/office/drawing/2014/main" id="{7D85BE90-01E2-740E-277C-A98C2CA2D8E2}"/>
                  </a:ext>
                </a:extLst>
              </p:cNvPr>
              <p:cNvSpPr/>
              <p:nvPr/>
            </p:nvSpPr>
            <p:spPr>
              <a:xfrm>
                <a:off x="59436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55" name="Oval 954">
                <a:extLst>
                  <a:ext uri="{FF2B5EF4-FFF2-40B4-BE49-F238E27FC236}">
                    <a16:creationId xmlns:a16="http://schemas.microsoft.com/office/drawing/2014/main" id="{E11E0B0F-4D43-CBA6-44FF-20096EA52225}"/>
                  </a:ext>
                </a:extLst>
              </p:cNvPr>
              <p:cNvSpPr/>
              <p:nvPr/>
            </p:nvSpPr>
            <p:spPr>
              <a:xfrm>
                <a:off x="64008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56" name="Oval 955">
                <a:extLst>
                  <a:ext uri="{FF2B5EF4-FFF2-40B4-BE49-F238E27FC236}">
                    <a16:creationId xmlns:a16="http://schemas.microsoft.com/office/drawing/2014/main" id="{ED99DDD3-63F6-1BEF-105F-E75FAE861E39}"/>
                  </a:ext>
                </a:extLst>
              </p:cNvPr>
              <p:cNvSpPr/>
              <p:nvPr/>
            </p:nvSpPr>
            <p:spPr>
              <a:xfrm>
                <a:off x="68580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57" name="Oval 956">
                <a:extLst>
                  <a:ext uri="{FF2B5EF4-FFF2-40B4-BE49-F238E27FC236}">
                    <a16:creationId xmlns:a16="http://schemas.microsoft.com/office/drawing/2014/main" id="{205DB57B-062B-4919-DDC6-DA5CF219D77B}"/>
                  </a:ext>
                </a:extLst>
              </p:cNvPr>
              <p:cNvSpPr/>
              <p:nvPr/>
            </p:nvSpPr>
            <p:spPr>
              <a:xfrm>
                <a:off x="73152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58" name="Oval 957">
                <a:extLst>
                  <a:ext uri="{FF2B5EF4-FFF2-40B4-BE49-F238E27FC236}">
                    <a16:creationId xmlns:a16="http://schemas.microsoft.com/office/drawing/2014/main" id="{18A48082-9EDF-E82C-5047-904D3EF2A3C0}"/>
                  </a:ext>
                </a:extLst>
              </p:cNvPr>
              <p:cNvSpPr/>
              <p:nvPr/>
            </p:nvSpPr>
            <p:spPr>
              <a:xfrm>
                <a:off x="54864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59" name="Oval 958">
                <a:extLst>
                  <a:ext uri="{FF2B5EF4-FFF2-40B4-BE49-F238E27FC236}">
                    <a16:creationId xmlns:a16="http://schemas.microsoft.com/office/drawing/2014/main" id="{36270F97-E174-8ED7-3EFC-E4E092A84714}"/>
                  </a:ext>
                </a:extLst>
              </p:cNvPr>
              <p:cNvSpPr/>
              <p:nvPr/>
            </p:nvSpPr>
            <p:spPr>
              <a:xfrm>
                <a:off x="59436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60" name="Oval 959">
                <a:extLst>
                  <a:ext uri="{FF2B5EF4-FFF2-40B4-BE49-F238E27FC236}">
                    <a16:creationId xmlns:a16="http://schemas.microsoft.com/office/drawing/2014/main" id="{B379C37A-EFF4-923C-02AB-2D98040F930C}"/>
                  </a:ext>
                </a:extLst>
              </p:cNvPr>
              <p:cNvSpPr/>
              <p:nvPr/>
            </p:nvSpPr>
            <p:spPr>
              <a:xfrm>
                <a:off x="64008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61" name="Oval 960">
                <a:extLst>
                  <a:ext uri="{FF2B5EF4-FFF2-40B4-BE49-F238E27FC236}">
                    <a16:creationId xmlns:a16="http://schemas.microsoft.com/office/drawing/2014/main" id="{2CE399F9-15F9-CC4A-0020-049673CC6290}"/>
                  </a:ext>
                </a:extLst>
              </p:cNvPr>
              <p:cNvSpPr/>
              <p:nvPr/>
            </p:nvSpPr>
            <p:spPr>
              <a:xfrm>
                <a:off x="68580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62" name="Oval 961">
                <a:extLst>
                  <a:ext uri="{FF2B5EF4-FFF2-40B4-BE49-F238E27FC236}">
                    <a16:creationId xmlns:a16="http://schemas.microsoft.com/office/drawing/2014/main" id="{C148742E-05BF-7D6F-E157-0EE42CCC2265}"/>
                  </a:ext>
                </a:extLst>
              </p:cNvPr>
              <p:cNvSpPr/>
              <p:nvPr/>
            </p:nvSpPr>
            <p:spPr>
              <a:xfrm>
                <a:off x="73152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63" name="Oval 962">
                <a:extLst>
                  <a:ext uri="{FF2B5EF4-FFF2-40B4-BE49-F238E27FC236}">
                    <a16:creationId xmlns:a16="http://schemas.microsoft.com/office/drawing/2014/main" id="{4279526D-B603-4FB3-B5E1-01132D57F866}"/>
                  </a:ext>
                </a:extLst>
              </p:cNvPr>
              <p:cNvSpPr/>
              <p:nvPr/>
            </p:nvSpPr>
            <p:spPr>
              <a:xfrm>
                <a:off x="54864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64" name="Oval 963">
                <a:extLst>
                  <a:ext uri="{FF2B5EF4-FFF2-40B4-BE49-F238E27FC236}">
                    <a16:creationId xmlns:a16="http://schemas.microsoft.com/office/drawing/2014/main" id="{59A25DBD-DB4F-9DEC-1B18-94BA60D0F8B6}"/>
                  </a:ext>
                </a:extLst>
              </p:cNvPr>
              <p:cNvSpPr/>
              <p:nvPr/>
            </p:nvSpPr>
            <p:spPr>
              <a:xfrm>
                <a:off x="59436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65" name="Oval 964">
                <a:extLst>
                  <a:ext uri="{FF2B5EF4-FFF2-40B4-BE49-F238E27FC236}">
                    <a16:creationId xmlns:a16="http://schemas.microsoft.com/office/drawing/2014/main" id="{D6E1560E-073E-66E0-4CB0-59645EDA387F}"/>
                  </a:ext>
                </a:extLst>
              </p:cNvPr>
              <p:cNvSpPr/>
              <p:nvPr/>
            </p:nvSpPr>
            <p:spPr>
              <a:xfrm>
                <a:off x="64008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66" name="Oval 965">
                <a:extLst>
                  <a:ext uri="{FF2B5EF4-FFF2-40B4-BE49-F238E27FC236}">
                    <a16:creationId xmlns:a16="http://schemas.microsoft.com/office/drawing/2014/main" id="{867B10EA-159B-A784-C5C1-91CDF6EF1D52}"/>
                  </a:ext>
                </a:extLst>
              </p:cNvPr>
              <p:cNvSpPr/>
              <p:nvPr/>
            </p:nvSpPr>
            <p:spPr>
              <a:xfrm>
                <a:off x="68580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67" name="Oval 966">
                <a:extLst>
                  <a:ext uri="{FF2B5EF4-FFF2-40B4-BE49-F238E27FC236}">
                    <a16:creationId xmlns:a16="http://schemas.microsoft.com/office/drawing/2014/main" id="{D2EA0531-8F71-88E2-75E1-5BC3D6F56B45}"/>
                  </a:ext>
                </a:extLst>
              </p:cNvPr>
              <p:cNvSpPr/>
              <p:nvPr/>
            </p:nvSpPr>
            <p:spPr>
              <a:xfrm>
                <a:off x="73152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68" name="Oval 967">
                <a:extLst>
                  <a:ext uri="{FF2B5EF4-FFF2-40B4-BE49-F238E27FC236}">
                    <a16:creationId xmlns:a16="http://schemas.microsoft.com/office/drawing/2014/main" id="{EF25217E-1166-C779-C6B3-1E3392E458A0}"/>
                  </a:ext>
                </a:extLst>
              </p:cNvPr>
              <p:cNvSpPr/>
              <p:nvPr/>
            </p:nvSpPr>
            <p:spPr>
              <a:xfrm>
                <a:off x="54864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69" name="Oval 968">
                <a:extLst>
                  <a:ext uri="{FF2B5EF4-FFF2-40B4-BE49-F238E27FC236}">
                    <a16:creationId xmlns:a16="http://schemas.microsoft.com/office/drawing/2014/main" id="{DFD99170-36ED-2CD1-6471-7DDE73FF27D6}"/>
                  </a:ext>
                </a:extLst>
              </p:cNvPr>
              <p:cNvSpPr/>
              <p:nvPr/>
            </p:nvSpPr>
            <p:spPr>
              <a:xfrm>
                <a:off x="59436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70" name="Oval 969">
                <a:extLst>
                  <a:ext uri="{FF2B5EF4-FFF2-40B4-BE49-F238E27FC236}">
                    <a16:creationId xmlns:a16="http://schemas.microsoft.com/office/drawing/2014/main" id="{0A3B84E8-75C0-F65C-28C4-CADF79E030F9}"/>
                  </a:ext>
                </a:extLst>
              </p:cNvPr>
              <p:cNvSpPr/>
              <p:nvPr/>
            </p:nvSpPr>
            <p:spPr>
              <a:xfrm>
                <a:off x="64008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71" name="Oval 970">
                <a:extLst>
                  <a:ext uri="{FF2B5EF4-FFF2-40B4-BE49-F238E27FC236}">
                    <a16:creationId xmlns:a16="http://schemas.microsoft.com/office/drawing/2014/main" id="{6EBF839E-A31D-2D8B-6BB6-29F2EEADD52D}"/>
                  </a:ext>
                </a:extLst>
              </p:cNvPr>
              <p:cNvSpPr/>
              <p:nvPr/>
            </p:nvSpPr>
            <p:spPr>
              <a:xfrm>
                <a:off x="68580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72" name="Oval 971">
                <a:extLst>
                  <a:ext uri="{FF2B5EF4-FFF2-40B4-BE49-F238E27FC236}">
                    <a16:creationId xmlns:a16="http://schemas.microsoft.com/office/drawing/2014/main" id="{1497AFAA-5AA5-4EA1-A027-EECA06AB3615}"/>
                  </a:ext>
                </a:extLst>
              </p:cNvPr>
              <p:cNvSpPr/>
              <p:nvPr/>
            </p:nvSpPr>
            <p:spPr>
              <a:xfrm>
                <a:off x="73152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73" name="Oval 972">
                <a:extLst>
                  <a:ext uri="{FF2B5EF4-FFF2-40B4-BE49-F238E27FC236}">
                    <a16:creationId xmlns:a16="http://schemas.microsoft.com/office/drawing/2014/main" id="{B42186F2-FB29-8B33-EA3D-AE84BD20253F}"/>
                  </a:ext>
                </a:extLst>
              </p:cNvPr>
              <p:cNvSpPr/>
              <p:nvPr/>
            </p:nvSpPr>
            <p:spPr>
              <a:xfrm>
                <a:off x="54864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74" name="Oval 973">
                <a:extLst>
                  <a:ext uri="{FF2B5EF4-FFF2-40B4-BE49-F238E27FC236}">
                    <a16:creationId xmlns:a16="http://schemas.microsoft.com/office/drawing/2014/main" id="{3E1613AC-C668-8B60-BC70-8F265E751FC9}"/>
                  </a:ext>
                </a:extLst>
              </p:cNvPr>
              <p:cNvSpPr/>
              <p:nvPr/>
            </p:nvSpPr>
            <p:spPr>
              <a:xfrm>
                <a:off x="59436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75" name="Oval 974">
                <a:extLst>
                  <a:ext uri="{FF2B5EF4-FFF2-40B4-BE49-F238E27FC236}">
                    <a16:creationId xmlns:a16="http://schemas.microsoft.com/office/drawing/2014/main" id="{5DE01EF1-054C-1120-10FB-D81CFED1AB04}"/>
                  </a:ext>
                </a:extLst>
              </p:cNvPr>
              <p:cNvSpPr/>
              <p:nvPr/>
            </p:nvSpPr>
            <p:spPr>
              <a:xfrm>
                <a:off x="64008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76" name="Oval 975">
                <a:extLst>
                  <a:ext uri="{FF2B5EF4-FFF2-40B4-BE49-F238E27FC236}">
                    <a16:creationId xmlns:a16="http://schemas.microsoft.com/office/drawing/2014/main" id="{5EAED853-1F69-2BE7-9178-9E0BA62E3567}"/>
                  </a:ext>
                </a:extLst>
              </p:cNvPr>
              <p:cNvSpPr/>
              <p:nvPr/>
            </p:nvSpPr>
            <p:spPr>
              <a:xfrm>
                <a:off x="68580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77" name="Oval 976">
                <a:extLst>
                  <a:ext uri="{FF2B5EF4-FFF2-40B4-BE49-F238E27FC236}">
                    <a16:creationId xmlns:a16="http://schemas.microsoft.com/office/drawing/2014/main" id="{AF2E461F-9D98-78D0-923D-9ED9BCCCA842}"/>
                  </a:ext>
                </a:extLst>
              </p:cNvPr>
              <p:cNvSpPr/>
              <p:nvPr/>
            </p:nvSpPr>
            <p:spPr>
              <a:xfrm>
                <a:off x="73152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sp>
        <p:nvSpPr>
          <p:cNvPr id="998" name="Rectangle 997">
            <a:extLst>
              <a:ext uri="{FF2B5EF4-FFF2-40B4-BE49-F238E27FC236}">
                <a16:creationId xmlns:a16="http://schemas.microsoft.com/office/drawing/2014/main" id="{6AB33AEF-509C-06B1-5C76-AD907234C47E}"/>
              </a:ext>
            </a:extLst>
          </p:cNvPr>
          <p:cNvSpPr/>
          <p:nvPr/>
        </p:nvSpPr>
        <p:spPr>
          <a:xfrm>
            <a:off x="1506235" y="2757734"/>
            <a:ext cx="6477000" cy="1905000"/>
          </a:xfrm>
          <a:prstGeom prst="rect">
            <a:avLst/>
          </a:prstGeom>
          <a:solidFill>
            <a:schemeClr val="bg1">
              <a:alpha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endParaRPr kumimoji="0" lang="en-US" sz="2400" b="0" i="0" u="none" strike="noStrike" kern="1200" cap="none" spc="-8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999" name="Straight Connector 998">
            <a:extLst>
              <a:ext uri="{FF2B5EF4-FFF2-40B4-BE49-F238E27FC236}">
                <a16:creationId xmlns:a16="http://schemas.microsoft.com/office/drawing/2014/main" id="{5A87DC60-9423-CCAB-41A2-8DAD2E120B7B}"/>
              </a:ext>
            </a:extLst>
          </p:cNvPr>
          <p:cNvCxnSpPr/>
          <p:nvPr/>
        </p:nvCxnSpPr>
        <p:spPr>
          <a:xfrm flipH="1">
            <a:off x="1506235" y="2388116"/>
            <a:ext cx="6403145" cy="0"/>
          </a:xfrm>
          <a:prstGeom prst="line">
            <a:avLst/>
          </a:prstGeom>
          <a:solidFill>
            <a:schemeClr val="tx1">
              <a:lumMod val="65000"/>
              <a:lumOff val="35000"/>
            </a:schemeClr>
          </a:solidFill>
          <a:ln w="38100" cap="rnd">
            <a:solidFill>
              <a:schemeClr val="tx1"/>
            </a:solidFill>
            <a:round/>
            <a:headEnd type="none"/>
            <a:tailEnd w="lg" len="sm"/>
          </a:ln>
        </p:spPr>
        <p:style>
          <a:lnRef idx="1">
            <a:schemeClr val="accent1"/>
          </a:lnRef>
          <a:fillRef idx="0">
            <a:schemeClr val="accent1"/>
          </a:fillRef>
          <a:effectRef idx="0">
            <a:schemeClr val="accent1"/>
          </a:effectRef>
          <a:fontRef idx="minor">
            <a:schemeClr val="tx1"/>
          </a:fontRef>
        </p:style>
      </p:cxnSp>
      <p:grpSp>
        <p:nvGrpSpPr>
          <p:cNvPr id="1000" name="Group 999">
            <a:extLst>
              <a:ext uri="{FF2B5EF4-FFF2-40B4-BE49-F238E27FC236}">
                <a16:creationId xmlns:a16="http://schemas.microsoft.com/office/drawing/2014/main" id="{1699CC72-0F0E-BC31-4F13-8A8E589D6012}"/>
              </a:ext>
            </a:extLst>
          </p:cNvPr>
          <p:cNvGrpSpPr/>
          <p:nvPr/>
        </p:nvGrpSpPr>
        <p:grpSpPr>
          <a:xfrm>
            <a:off x="1851480" y="2837436"/>
            <a:ext cx="4671060" cy="1219201"/>
            <a:chOff x="2174045" y="1143000"/>
            <a:chExt cx="4671060" cy="1219201"/>
          </a:xfrm>
        </p:grpSpPr>
        <p:cxnSp>
          <p:nvCxnSpPr>
            <p:cNvPr id="1001" name="Straight Connector 1000">
              <a:extLst>
                <a:ext uri="{FF2B5EF4-FFF2-40B4-BE49-F238E27FC236}">
                  <a16:creationId xmlns:a16="http://schemas.microsoft.com/office/drawing/2014/main" id="{C6008BDC-8D79-F44F-CCB3-7C95CEAB77AD}"/>
                </a:ext>
              </a:extLst>
            </p:cNvPr>
            <p:cNvCxnSpPr/>
            <p:nvPr/>
          </p:nvCxnSpPr>
          <p:spPr>
            <a:xfrm flipV="1">
              <a:off x="2174045" y="1143000"/>
              <a:ext cx="0" cy="1219201"/>
            </a:xfrm>
            <a:prstGeom prst="line">
              <a:avLst/>
            </a:prstGeom>
            <a:solidFill>
              <a:schemeClr val="tx1">
                <a:lumMod val="65000"/>
                <a:lumOff val="35000"/>
              </a:schemeClr>
            </a:solidFill>
            <a:ln w="38100" cap="rnd">
              <a:solidFill>
                <a:schemeClr val="tx1"/>
              </a:solidFill>
              <a:round/>
              <a:headEnd type="none" w="lg" len="sm"/>
              <a:tailEnd type="none" w="lg" len="sm"/>
            </a:ln>
          </p:spPr>
          <p:style>
            <a:lnRef idx="1">
              <a:schemeClr val="accent1"/>
            </a:lnRef>
            <a:fillRef idx="0">
              <a:schemeClr val="accent1"/>
            </a:fillRef>
            <a:effectRef idx="0">
              <a:schemeClr val="accent1"/>
            </a:effectRef>
            <a:fontRef idx="minor">
              <a:schemeClr val="tx1"/>
            </a:fontRef>
          </p:style>
        </p:cxnSp>
        <p:cxnSp>
          <p:nvCxnSpPr>
            <p:cNvPr id="1002" name="Straight Connector 1001">
              <a:extLst>
                <a:ext uri="{FF2B5EF4-FFF2-40B4-BE49-F238E27FC236}">
                  <a16:creationId xmlns:a16="http://schemas.microsoft.com/office/drawing/2014/main" id="{648A8821-994F-6A0F-5957-D4FEB3479684}"/>
                </a:ext>
              </a:extLst>
            </p:cNvPr>
            <p:cNvCxnSpPr/>
            <p:nvPr/>
          </p:nvCxnSpPr>
          <p:spPr>
            <a:xfrm flipV="1">
              <a:off x="3730049" y="1143000"/>
              <a:ext cx="0" cy="1219201"/>
            </a:xfrm>
            <a:prstGeom prst="line">
              <a:avLst/>
            </a:prstGeom>
            <a:solidFill>
              <a:schemeClr val="tx1">
                <a:lumMod val="65000"/>
                <a:lumOff val="35000"/>
              </a:schemeClr>
            </a:solidFill>
            <a:ln w="38100" cap="rnd">
              <a:solidFill>
                <a:schemeClr val="tx1"/>
              </a:solidFill>
              <a:round/>
              <a:headEnd type="none" w="lg" len="sm"/>
              <a:tailEnd type="none" w="lg" len="sm"/>
            </a:ln>
          </p:spPr>
          <p:style>
            <a:lnRef idx="1">
              <a:schemeClr val="accent1"/>
            </a:lnRef>
            <a:fillRef idx="0">
              <a:schemeClr val="accent1"/>
            </a:fillRef>
            <a:effectRef idx="0">
              <a:schemeClr val="accent1"/>
            </a:effectRef>
            <a:fontRef idx="minor">
              <a:schemeClr val="tx1"/>
            </a:fontRef>
          </p:style>
        </p:cxnSp>
        <p:cxnSp>
          <p:nvCxnSpPr>
            <p:cNvPr id="1003" name="Straight Connector 1002">
              <a:extLst>
                <a:ext uri="{FF2B5EF4-FFF2-40B4-BE49-F238E27FC236}">
                  <a16:creationId xmlns:a16="http://schemas.microsoft.com/office/drawing/2014/main" id="{4BF60C6A-E952-FDC2-6D78-AC093722971B}"/>
                </a:ext>
              </a:extLst>
            </p:cNvPr>
            <p:cNvCxnSpPr/>
            <p:nvPr/>
          </p:nvCxnSpPr>
          <p:spPr>
            <a:xfrm flipV="1">
              <a:off x="5303325" y="1143000"/>
              <a:ext cx="0" cy="1219201"/>
            </a:xfrm>
            <a:prstGeom prst="line">
              <a:avLst/>
            </a:prstGeom>
            <a:solidFill>
              <a:schemeClr val="tx1">
                <a:lumMod val="65000"/>
                <a:lumOff val="35000"/>
              </a:schemeClr>
            </a:solidFill>
            <a:ln w="38100" cap="rnd">
              <a:solidFill>
                <a:schemeClr val="tx1"/>
              </a:solidFill>
              <a:round/>
              <a:headEnd type="none" w="lg" len="sm"/>
              <a:tailEnd type="none" w="lg" len="sm"/>
            </a:ln>
          </p:spPr>
          <p:style>
            <a:lnRef idx="1">
              <a:schemeClr val="accent1"/>
            </a:lnRef>
            <a:fillRef idx="0">
              <a:schemeClr val="accent1"/>
            </a:fillRef>
            <a:effectRef idx="0">
              <a:schemeClr val="accent1"/>
            </a:effectRef>
            <a:fontRef idx="minor">
              <a:schemeClr val="tx1"/>
            </a:fontRef>
          </p:style>
        </p:cxnSp>
        <p:cxnSp>
          <p:nvCxnSpPr>
            <p:cNvPr id="1004" name="Straight Connector 1003">
              <a:extLst>
                <a:ext uri="{FF2B5EF4-FFF2-40B4-BE49-F238E27FC236}">
                  <a16:creationId xmlns:a16="http://schemas.microsoft.com/office/drawing/2014/main" id="{2409D3ED-D8D1-9D1B-7AB8-8ED08EA736B3}"/>
                </a:ext>
              </a:extLst>
            </p:cNvPr>
            <p:cNvCxnSpPr/>
            <p:nvPr/>
          </p:nvCxnSpPr>
          <p:spPr>
            <a:xfrm flipV="1">
              <a:off x="6845105" y="1143000"/>
              <a:ext cx="0" cy="1219201"/>
            </a:xfrm>
            <a:prstGeom prst="line">
              <a:avLst/>
            </a:prstGeom>
            <a:solidFill>
              <a:schemeClr val="tx1">
                <a:lumMod val="65000"/>
                <a:lumOff val="35000"/>
              </a:schemeClr>
            </a:solidFill>
            <a:ln w="38100" cap="rnd">
              <a:solidFill>
                <a:schemeClr val="tx1"/>
              </a:solidFill>
              <a:round/>
              <a:headEnd type="none" w="lg" len="sm"/>
              <a:tailEnd type="none" w="lg" len="sm"/>
            </a:ln>
          </p:spPr>
          <p:style>
            <a:lnRef idx="1">
              <a:schemeClr val="accent1"/>
            </a:lnRef>
            <a:fillRef idx="0">
              <a:schemeClr val="accent1"/>
            </a:fillRef>
            <a:effectRef idx="0">
              <a:schemeClr val="accent1"/>
            </a:effectRef>
            <a:fontRef idx="minor">
              <a:schemeClr val="tx1"/>
            </a:fontRef>
          </p:style>
        </p:cxnSp>
      </p:grpSp>
      <p:cxnSp>
        <p:nvCxnSpPr>
          <p:cNvPr id="1005" name="Straight Connector 1004">
            <a:extLst>
              <a:ext uri="{FF2B5EF4-FFF2-40B4-BE49-F238E27FC236}">
                <a16:creationId xmlns:a16="http://schemas.microsoft.com/office/drawing/2014/main" id="{5AFBB48D-58FA-0EE3-6AEA-F64A0080992F}"/>
              </a:ext>
            </a:extLst>
          </p:cNvPr>
          <p:cNvCxnSpPr>
            <a:cxnSpLocks/>
          </p:cNvCxnSpPr>
          <p:nvPr/>
        </p:nvCxnSpPr>
        <p:spPr>
          <a:xfrm flipH="1">
            <a:off x="1508580" y="2388116"/>
            <a:ext cx="6400800" cy="0"/>
          </a:xfrm>
          <a:prstGeom prst="line">
            <a:avLst/>
          </a:prstGeom>
          <a:solidFill>
            <a:schemeClr val="tx1">
              <a:lumMod val="65000"/>
              <a:lumOff val="35000"/>
            </a:schemeClr>
          </a:solidFill>
          <a:ln w="50800" cap="rnd">
            <a:solidFill>
              <a:srgbClr val="C00000"/>
            </a:solidFill>
            <a:round/>
            <a:headEnd type="none"/>
            <a:tailEnd w="lg" len="sm"/>
          </a:ln>
        </p:spPr>
        <p:style>
          <a:lnRef idx="1">
            <a:schemeClr val="accent1"/>
          </a:lnRef>
          <a:fillRef idx="0">
            <a:schemeClr val="accent1"/>
          </a:fillRef>
          <a:effectRef idx="0">
            <a:schemeClr val="accent1"/>
          </a:effectRef>
          <a:fontRef idx="minor">
            <a:schemeClr val="tx1"/>
          </a:fontRef>
        </p:style>
      </p:cxnSp>
      <p:cxnSp>
        <p:nvCxnSpPr>
          <p:cNvPr id="1006" name="Straight Connector 1005">
            <a:extLst>
              <a:ext uri="{FF2B5EF4-FFF2-40B4-BE49-F238E27FC236}">
                <a16:creationId xmlns:a16="http://schemas.microsoft.com/office/drawing/2014/main" id="{23A77DDF-FECC-8EDC-6B50-88633EB6E19D}"/>
              </a:ext>
            </a:extLst>
          </p:cNvPr>
          <p:cNvCxnSpPr/>
          <p:nvPr/>
        </p:nvCxnSpPr>
        <p:spPr>
          <a:xfrm flipV="1">
            <a:off x="1853825" y="2837436"/>
            <a:ext cx="0" cy="911587"/>
          </a:xfrm>
          <a:prstGeom prst="line">
            <a:avLst/>
          </a:prstGeom>
          <a:solidFill>
            <a:schemeClr val="tx1">
              <a:lumMod val="65000"/>
              <a:lumOff val="35000"/>
            </a:schemeClr>
          </a:solidFill>
          <a:ln w="50800" cap="rnd">
            <a:solidFill>
              <a:srgbClr val="C00000"/>
            </a:solidFill>
            <a:round/>
            <a:headEnd type="arrow" w="med" len="sm"/>
            <a:tailEnd type="none" w="lg" len="sm"/>
          </a:ln>
        </p:spPr>
        <p:style>
          <a:lnRef idx="1">
            <a:schemeClr val="accent1"/>
          </a:lnRef>
          <a:fillRef idx="0">
            <a:schemeClr val="accent1"/>
          </a:fillRef>
          <a:effectRef idx="0">
            <a:schemeClr val="accent1"/>
          </a:effectRef>
          <a:fontRef idx="minor">
            <a:schemeClr val="tx1"/>
          </a:fontRef>
        </p:style>
      </p:cxnSp>
      <p:cxnSp>
        <p:nvCxnSpPr>
          <p:cNvPr id="1007" name="Straight Connector 1006">
            <a:extLst>
              <a:ext uri="{FF2B5EF4-FFF2-40B4-BE49-F238E27FC236}">
                <a16:creationId xmlns:a16="http://schemas.microsoft.com/office/drawing/2014/main" id="{F68D43D9-234C-6E06-2409-A598D19BECBE}"/>
              </a:ext>
            </a:extLst>
          </p:cNvPr>
          <p:cNvCxnSpPr/>
          <p:nvPr/>
        </p:nvCxnSpPr>
        <p:spPr>
          <a:xfrm flipV="1">
            <a:off x="3407924" y="2837436"/>
            <a:ext cx="0" cy="911587"/>
          </a:xfrm>
          <a:prstGeom prst="line">
            <a:avLst/>
          </a:prstGeom>
          <a:solidFill>
            <a:schemeClr val="tx1">
              <a:lumMod val="65000"/>
              <a:lumOff val="35000"/>
            </a:schemeClr>
          </a:solidFill>
          <a:ln w="50800" cap="rnd">
            <a:solidFill>
              <a:srgbClr val="C00000"/>
            </a:solidFill>
            <a:round/>
            <a:headEnd type="arrow" w="med" len="sm"/>
            <a:tailEnd type="none" w="lg" len="sm"/>
          </a:ln>
        </p:spPr>
        <p:style>
          <a:lnRef idx="1">
            <a:schemeClr val="accent1"/>
          </a:lnRef>
          <a:fillRef idx="0">
            <a:schemeClr val="accent1"/>
          </a:fillRef>
          <a:effectRef idx="0">
            <a:schemeClr val="accent1"/>
          </a:effectRef>
          <a:fontRef idx="minor">
            <a:schemeClr val="tx1"/>
          </a:fontRef>
        </p:style>
      </p:cxnSp>
      <p:sp>
        <p:nvSpPr>
          <p:cNvPr id="1008" name="DRAM">
            <a:extLst>
              <a:ext uri="{FF2B5EF4-FFF2-40B4-BE49-F238E27FC236}">
                <a16:creationId xmlns:a16="http://schemas.microsoft.com/office/drawing/2014/main" id="{7DD9F29A-B726-07AA-2C79-BB87ACC1D20B}"/>
              </a:ext>
            </a:extLst>
          </p:cNvPr>
          <p:cNvSpPr/>
          <p:nvPr/>
        </p:nvSpPr>
        <p:spPr>
          <a:xfrm rot="16200000">
            <a:off x="249481" y="2959070"/>
            <a:ext cx="2057400" cy="458292"/>
          </a:xfrm>
          <a:prstGeom prst="roundRect">
            <a:avLst>
              <a:gd name="adj" fmla="val 11319"/>
            </a:avLst>
          </a:prstGeom>
          <a:solidFill>
            <a:schemeClr val="bg1">
              <a:lumMod val="65000"/>
            </a:schemeClr>
          </a:solidFill>
          <a:ln w="1905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5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row decoder</a:t>
            </a:r>
          </a:p>
        </p:txBody>
      </p:sp>
      <p:grpSp>
        <p:nvGrpSpPr>
          <p:cNvPr id="1009" name="Group 1008">
            <a:extLst>
              <a:ext uri="{FF2B5EF4-FFF2-40B4-BE49-F238E27FC236}">
                <a16:creationId xmlns:a16="http://schemas.microsoft.com/office/drawing/2014/main" id="{E950439F-A1F1-9E87-9A8D-FB809B6AF584}"/>
              </a:ext>
            </a:extLst>
          </p:cNvPr>
          <p:cNvGrpSpPr/>
          <p:nvPr/>
        </p:nvGrpSpPr>
        <p:grpSpPr>
          <a:xfrm>
            <a:off x="2040573" y="3033751"/>
            <a:ext cx="2665827" cy="1402792"/>
            <a:chOff x="2134538" y="2243328"/>
            <a:chExt cx="2665827" cy="1490472"/>
          </a:xfrm>
          <a:solidFill>
            <a:srgbClr val="1A82C4"/>
          </a:solidFill>
        </p:grpSpPr>
        <p:grpSp>
          <p:nvGrpSpPr>
            <p:cNvPr id="1010" name="Group 1009">
              <a:extLst>
                <a:ext uri="{FF2B5EF4-FFF2-40B4-BE49-F238E27FC236}">
                  <a16:creationId xmlns:a16="http://schemas.microsoft.com/office/drawing/2014/main" id="{255BC9A2-0EC4-55D2-6FC4-7038ACE04CF2}"/>
                </a:ext>
              </a:extLst>
            </p:cNvPr>
            <p:cNvGrpSpPr/>
            <p:nvPr/>
          </p:nvGrpSpPr>
          <p:grpSpPr>
            <a:xfrm>
              <a:off x="2134538" y="2243328"/>
              <a:ext cx="1108299" cy="1490472"/>
              <a:chOff x="2134538" y="2243328"/>
              <a:chExt cx="1108299" cy="1490472"/>
            </a:xfrm>
            <a:grpFill/>
          </p:grpSpPr>
          <p:grpSp>
            <p:nvGrpSpPr>
              <p:cNvPr id="1024" name="Group 1023">
                <a:extLst>
                  <a:ext uri="{FF2B5EF4-FFF2-40B4-BE49-F238E27FC236}">
                    <a16:creationId xmlns:a16="http://schemas.microsoft.com/office/drawing/2014/main" id="{BD132CC1-04E7-38D5-533E-5807B991A02E}"/>
                  </a:ext>
                </a:extLst>
              </p:cNvPr>
              <p:cNvGrpSpPr/>
              <p:nvPr/>
            </p:nvGrpSpPr>
            <p:grpSpPr>
              <a:xfrm>
                <a:off x="2134538" y="3504497"/>
                <a:ext cx="1108299" cy="229303"/>
                <a:chOff x="5486400" y="3962400"/>
                <a:chExt cx="2209800" cy="457200"/>
              </a:xfrm>
              <a:grpFill/>
            </p:grpSpPr>
            <p:sp>
              <p:nvSpPr>
                <p:cNvPr id="1031" name="DRAM">
                  <a:extLst>
                    <a:ext uri="{FF2B5EF4-FFF2-40B4-BE49-F238E27FC236}">
                      <a16:creationId xmlns:a16="http://schemas.microsoft.com/office/drawing/2014/main" id="{AD1262F9-F714-9DDD-0034-0DA8D2E78410}"/>
                    </a:ext>
                  </a:extLst>
                </p:cNvPr>
                <p:cNvSpPr/>
                <p:nvPr/>
              </p:nvSpPr>
              <p:spPr>
                <a:xfrm>
                  <a:off x="5486400" y="3962400"/>
                  <a:ext cx="381000" cy="457200"/>
                </a:xfrm>
                <a:prstGeom prst="roundRect">
                  <a:avLst>
                    <a:gd name="adj" fmla="val 11319"/>
                  </a:avLst>
                </a:prstGeom>
                <a:grp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32" name="DRAM">
                  <a:extLst>
                    <a:ext uri="{FF2B5EF4-FFF2-40B4-BE49-F238E27FC236}">
                      <a16:creationId xmlns:a16="http://schemas.microsoft.com/office/drawing/2014/main" id="{36FC5EB0-EDA3-EA5A-BEE1-7B1BE51C5C2A}"/>
                    </a:ext>
                  </a:extLst>
                </p:cNvPr>
                <p:cNvSpPr/>
                <p:nvPr/>
              </p:nvSpPr>
              <p:spPr>
                <a:xfrm>
                  <a:off x="5943600" y="3962400"/>
                  <a:ext cx="381000" cy="457200"/>
                </a:xfrm>
                <a:prstGeom prst="roundRect">
                  <a:avLst>
                    <a:gd name="adj" fmla="val 11319"/>
                  </a:avLst>
                </a:prstGeom>
                <a:grp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33" name="DRAM">
                  <a:extLst>
                    <a:ext uri="{FF2B5EF4-FFF2-40B4-BE49-F238E27FC236}">
                      <a16:creationId xmlns:a16="http://schemas.microsoft.com/office/drawing/2014/main" id="{7B85BCD0-EBB1-41DE-6A0B-FA6622BC6A39}"/>
                    </a:ext>
                  </a:extLst>
                </p:cNvPr>
                <p:cNvSpPr/>
                <p:nvPr/>
              </p:nvSpPr>
              <p:spPr>
                <a:xfrm>
                  <a:off x="6400800" y="3962400"/>
                  <a:ext cx="381000" cy="457200"/>
                </a:xfrm>
                <a:prstGeom prst="roundRect">
                  <a:avLst>
                    <a:gd name="adj" fmla="val 11319"/>
                  </a:avLst>
                </a:prstGeom>
                <a:grp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34" name="DRAM">
                  <a:extLst>
                    <a:ext uri="{FF2B5EF4-FFF2-40B4-BE49-F238E27FC236}">
                      <a16:creationId xmlns:a16="http://schemas.microsoft.com/office/drawing/2014/main" id="{BCBA0F27-88B9-2DE5-DA88-F558AABA00CF}"/>
                    </a:ext>
                  </a:extLst>
                </p:cNvPr>
                <p:cNvSpPr/>
                <p:nvPr/>
              </p:nvSpPr>
              <p:spPr>
                <a:xfrm>
                  <a:off x="6858000" y="3962400"/>
                  <a:ext cx="381000" cy="457200"/>
                </a:xfrm>
                <a:prstGeom prst="roundRect">
                  <a:avLst>
                    <a:gd name="adj" fmla="val 11319"/>
                  </a:avLst>
                </a:prstGeom>
                <a:grp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35" name="DRAM">
                  <a:extLst>
                    <a:ext uri="{FF2B5EF4-FFF2-40B4-BE49-F238E27FC236}">
                      <a16:creationId xmlns:a16="http://schemas.microsoft.com/office/drawing/2014/main" id="{23FFCD52-7C55-369A-9082-9556E98D107F}"/>
                    </a:ext>
                  </a:extLst>
                </p:cNvPr>
                <p:cNvSpPr/>
                <p:nvPr/>
              </p:nvSpPr>
              <p:spPr>
                <a:xfrm>
                  <a:off x="7315200" y="3962400"/>
                  <a:ext cx="381000" cy="457200"/>
                </a:xfrm>
                <a:prstGeom prst="roundRect">
                  <a:avLst>
                    <a:gd name="adj" fmla="val 11319"/>
                  </a:avLst>
                </a:prstGeom>
                <a:grp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1025" name="Group 1024">
                <a:extLst>
                  <a:ext uri="{FF2B5EF4-FFF2-40B4-BE49-F238E27FC236}">
                    <a16:creationId xmlns:a16="http://schemas.microsoft.com/office/drawing/2014/main" id="{EF9B7285-2838-C2F2-DD61-DF2167ADE23D}"/>
                  </a:ext>
                </a:extLst>
              </p:cNvPr>
              <p:cNvGrpSpPr/>
              <p:nvPr/>
            </p:nvGrpSpPr>
            <p:grpSpPr>
              <a:xfrm>
                <a:off x="2230081" y="2243328"/>
                <a:ext cx="917213" cy="1261169"/>
                <a:chOff x="5676900" y="990600"/>
                <a:chExt cx="1828800" cy="2971800"/>
              </a:xfrm>
              <a:grpFill/>
            </p:grpSpPr>
            <p:cxnSp>
              <p:nvCxnSpPr>
                <p:cNvPr id="1026" name="Straight Connector 1025">
                  <a:extLst>
                    <a:ext uri="{FF2B5EF4-FFF2-40B4-BE49-F238E27FC236}">
                      <a16:creationId xmlns:a16="http://schemas.microsoft.com/office/drawing/2014/main" id="{CEA4A474-503D-7BE8-126A-021B2A82EBEA}"/>
                    </a:ext>
                  </a:extLst>
                </p:cNvPr>
                <p:cNvCxnSpPr>
                  <a:cxnSpLocks/>
                  <a:endCxn id="1031" idx="0"/>
                </p:cNvCxnSpPr>
                <p:nvPr/>
              </p:nvCxnSpPr>
              <p:spPr>
                <a:xfrm>
                  <a:off x="5676900" y="990600"/>
                  <a:ext cx="0" cy="2971800"/>
                </a:xfrm>
                <a:prstGeom prst="line">
                  <a:avLst/>
                </a:prstGeom>
                <a:grp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1027" name="Straight Connector 1026">
                  <a:extLst>
                    <a:ext uri="{FF2B5EF4-FFF2-40B4-BE49-F238E27FC236}">
                      <a16:creationId xmlns:a16="http://schemas.microsoft.com/office/drawing/2014/main" id="{01E02830-525D-C695-2FD6-525E552D57B5}"/>
                    </a:ext>
                  </a:extLst>
                </p:cNvPr>
                <p:cNvCxnSpPr>
                  <a:cxnSpLocks/>
                  <a:endCxn id="1033" idx="0"/>
                </p:cNvCxnSpPr>
                <p:nvPr/>
              </p:nvCxnSpPr>
              <p:spPr>
                <a:xfrm>
                  <a:off x="6591299" y="990600"/>
                  <a:ext cx="0" cy="2971800"/>
                </a:xfrm>
                <a:prstGeom prst="line">
                  <a:avLst/>
                </a:prstGeom>
                <a:grp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1028" name="Straight Connector 1027">
                  <a:extLst>
                    <a:ext uri="{FF2B5EF4-FFF2-40B4-BE49-F238E27FC236}">
                      <a16:creationId xmlns:a16="http://schemas.microsoft.com/office/drawing/2014/main" id="{6DAF6C0C-F447-B3C7-15B9-C8A4EE38941A}"/>
                    </a:ext>
                  </a:extLst>
                </p:cNvPr>
                <p:cNvCxnSpPr>
                  <a:cxnSpLocks/>
                  <a:endCxn id="1034" idx="0"/>
                </p:cNvCxnSpPr>
                <p:nvPr/>
              </p:nvCxnSpPr>
              <p:spPr>
                <a:xfrm>
                  <a:off x="7048500" y="990600"/>
                  <a:ext cx="0" cy="2971800"/>
                </a:xfrm>
                <a:prstGeom prst="line">
                  <a:avLst/>
                </a:prstGeom>
                <a:grp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1029" name="Straight Connector 1028">
                  <a:extLst>
                    <a:ext uri="{FF2B5EF4-FFF2-40B4-BE49-F238E27FC236}">
                      <a16:creationId xmlns:a16="http://schemas.microsoft.com/office/drawing/2014/main" id="{506A66A5-B053-B805-7114-B9A660A33EBB}"/>
                    </a:ext>
                  </a:extLst>
                </p:cNvPr>
                <p:cNvCxnSpPr>
                  <a:cxnSpLocks/>
                  <a:endCxn id="1035" idx="0"/>
                </p:cNvCxnSpPr>
                <p:nvPr/>
              </p:nvCxnSpPr>
              <p:spPr>
                <a:xfrm>
                  <a:off x="7505700" y="990600"/>
                  <a:ext cx="0" cy="2971800"/>
                </a:xfrm>
                <a:prstGeom prst="line">
                  <a:avLst/>
                </a:prstGeom>
                <a:grp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1030" name="Straight Connector 1029">
                  <a:extLst>
                    <a:ext uri="{FF2B5EF4-FFF2-40B4-BE49-F238E27FC236}">
                      <a16:creationId xmlns:a16="http://schemas.microsoft.com/office/drawing/2014/main" id="{BACEAFCE-2F81-5690-3E17-D06C2028D171}"/>
                    </a:ext>
                  </a:extLst>
                </p:cNvPr>
                <p:cNvCxnSpPr>
                  <a:cxnSpLocks/>
                  <a:endCxn id="1032" idx="0"/>
                </p:cNvCxnSpPr>
                <p:nvPr/>
              </p:nvCxnSpPr>
              <p:spPr>
                <a:xfrm>
                  <a:off x="6134100" y="990600"/>
                  <a:ext cx="0" cy="2971800"/>
                </a:xfrm>
                <a:prstGeom prst="line">
                  <a:avLst/>
                </a:prstGeom>
                <a:grp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grpSp>
        </p:grpSp>
        <p:grpSp>
          <p:nvGrpSpPr>
            <p:cNvPr id="1011" name="Group 1010">
              <a:extLst>
                <a:ext uri="{FF2B5EF4-FFF2-40B4-BE49-F238E27FC236}">
                  <a16:creationId xmlns:a16="http://schemas.microsoft.com/office/drawing/2014/main" id="{55785385-C68D-5F8C-C291-093586C506E0}"/>
                </a:ext>
              </a:extLst>
            </p:cNvPr>
            <p:cNvGrpSpPr/>
            <p:nvPr/>
          </p:nvGrpSpPr>
          <p:grpSpPr>
            <a:xfrm>
              <a:off x="3692066" y="2243328"/>
              <a:ext cx="1108299" cy="1490472"/>
              <a:chOff x="3692066" y="2243328"/>
              <a:chExt cx="1108299" cy="1490472"/>
            </a:xfrm>
            <a:grpFill/>
          </p:grpSpPr>
          <p:grpSp>
            <p:nvGrpSpPr>
              <p:cNvPr id="1012" name="Group 1011">
                <a:extLst>
                  <a:ext uri="{FF2B5EF4-FFF2-40B4-BE49-F238E27FC236}">
                    <a16:creationId xmlns:a16="http://schemas.microsoft.com/office/drawing/2014/main" id="{2F59962E-A7CE-896B-9080-8060CABEAAAA}"/>
                  </a:ext>
                </a:extLst>
              </p:cNvPr>
              <p:cNvGrpSpPr/>
              <p:nvPr/>
            </p:nvGrpSpPr>
            <p:grpSpPr>
              <a:xfrm>
                <a:off x="3692066" y="3504497"/>
                <a:ext cx="1108299" cy="229303"/>
                <a:chOff x="5486400" y="3962400"/>
                <a:chExt cx="2209800" cy="457200"/>
              </a:xfrm>
              <a:grpFill/>
            </p:grpSpPr>
            <p:sp>
              <p:nvSpPr>
                <p:cNvPr id="1019" name="DRAM">
                  <a:extLst>
                    <a:ext uri="{FF2B5EF4-FFF2-40B4-BE49-F238E27FC236}">
                      <a16:creationId xmlns:a16="http://schemas.microsoft.com/office/drawing/2014/main" id="{1CE2A3BB-A208-1DE6-4A00-8D5AADF841A8}"/>
                    </a:ext>
                  </a:extLst>
                </p:cNvPr>
                <p:cNvSpPr/>
                <p:nvPr/>
              </p:nvSpPr>
              <p:spPr>
                <a:xfrm>
                  <a:off x="5486400" y="3962400"/>
                  <a:ext cx="381000" cy="457200"/>
                </a:xfrm>
                <a:prstGeom prst="roundRect">
                  <a:avLst>
                    <a:gd name="adj" fmla="val 11319"/>
                  </a:avLst>
                </a:prstGeom>
                <a:grp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20" name="DRAM">
                  <a:extLst>
                    <a:ext uri="{FF2B5EF4-FFF2-40B4-BE49-F238E27FC236}">
                      <a16:creationId xmlns:a16="http://schemas.microsoft.com/office/drawing/2014/main" id="{E93DDFD8-2C69-8A62-9538-2F1A70246CF8}"/>
                    </a:ext>
                  </a:extLst>
                </p:cNvPr>
                <p:cNvSpPr/>
                <p:nvPr/>
              </p:nvSpPr>
              <p:spPr>
                <a:xfrm>
                  <a:off x="5943600" y="3962400"/>
                  <a:ext cx="381000" cy="457200"/>
                </a:xfrm>
                <a:prstGeom prst="roundRect">
                  <a:avLst>
                    <a:gd name="adj" fmla="val 11319"/>
                  </a:avLst>
                </a:prstGeom>
                <a:grp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21" name="DRAM">
                  <a:extLst>
                    <a:ext uri="{FF2B5EF4-FFF2-40B4-BE49-F238E27FC236}">
                      <a16:creationId xmlns:a16="http://schemas.microsoft.com/office/drawing/2014/main" id="{335525BD-76F6-6A1A-86D9-057D7E41316D}"/>
                    </a:ext>
                  </a:extLst>
                </p:cNvPr>
                <p:cNvSpPr/>
                <p:nvPr/>
              </p:nvSpPr>
              <p:spPr>
                <a:xfrm>
                  <a:off x="6400800" y="3962400"/>
                  <a:ext cx="381000" cy="457200"/>
                </a:xfrm>
                <a:prstGeom prst="roundRect">
                  <a:avLst>
                    <a:gd name="adj" fmla="val 11319"/>
                  </a:avLst>
                </a:prstGeom>
                <a:grp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22" name="DRAM">
                  <a:extLst>
                    <a:ext uri="{FF2B5EF4-FFF2-40B4-BE49-F238E27FC236}">
                      <a16:creationId xmlns:a16="http://schemas.microsoft.com/office/drawing/2014/main" id="{A82EDD64-A118-0601-8D12-EFAE34F70E6A}"/>
                    </a:ext>
                  </a:extLst>
                </p:cNvPr>
                <p:cNvSpPr/>
                <p:nvPr/>
              </p:nvSpPr>
              <p:spPr>
                <a:xfrm>
                  <a:off x="6858000" y="3962400"/>
                  <a:ext cx="381000" cy="457200"/>
                </a:xfrm>
                <a:prstGeom prst="roundRect">
                  <a:avLst>
                    <a:gd name="adj" fmla="val 11319"/>
                  </a:avLst>
                </a:prstGeom>
                <a:grp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23" name="DRAM">
                  <a:extLst>
                    <a:ext uri="{FF2B5EF4-FFF2-40B4-BE49-F238E27FC236}">
                      <a16:creationId xmlns:a16="http://schemas.microsoft.com/office/drawing/2014/main" id="{526E8FDE-8D71-F458-E8D0-2703692EB5BC}"/>
                    </a:ext>
                  </a:extLst>
                </p:cNvPr>
                <p:cNvSpPr/>
                <p:nvPr/>
              </p:nvSpPr>
              <p:spPr>
                <a:xfrm>
                  <a:off x="7315200" y="3962400"/>
                  <a:ext cx="381000" cy="457200"/>
                </a:xfrm>
                <a:prstGeom prst="roundRect">
                  <a:avLst>
                    <a:gd name="adj" fmla="val 11319"/>
                  </a:avLst>
                </a:prstGeom>
                <a:grp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1013" name="Group 1012">
                <a:extLst>
                  <a:ext uri="{FF2B5EF4-FFF2-40B4-BE49-F238E27FC236}">
                    <a16:creationId xmlns:a16="http://schemas.microsoft.com/office/drawing/2014/main" id="{6B3C8C53-776B-6887-5DBF-1C884A19C9F3}"/>
                  </a:ext>
                </a:extLst>
              </p:cNvPr>
              <p:cNvGrpSpPr/>
              <p:nvPr/>
            </p:nvGrpSpPr>
            <p:grpSpPr>
              <a:xfrm>
                <a:off x="3787609" y="2243328"/>
                <a:ext cx="917213" cy="1261169"/>
                <a:chOff x="5676900" y="990600"/>
                <a:chExt cx="1828800" cy="2971800"/>
              </a:xfrm>
              <a:grpFill/>
            </p:grpSpPr>
            <p:cxnSp>
              <p:nvCxnSpPr>
                <p:cNvPr id="1014" name="Straight Connector 1013">
                  <a:extLst>
                    <a:ext uri="{FF2B5EF4-FFF2-40B4-BE49-F238E27FC236}">
                      <a16:creationId xmlns:a16="http://schemas.microsoft.com/office/drawing/2014/main" id="{C20A3237-0EBB-E11A-19D5-1487D316D3E4}"/>
                    </a:ext>
                  </a:extLst>
                </p:cNvPr>
                <p:cNvCxnSpPr>
                  <a:endCxn id="1019" idx="0"/>
                </p:cNvCxnSpPr>
                <p:nvPr/>
              </p:nvCxnSpPr>
              <p:spPr>
                <a:xfrm>
                  <a:off x="5676900" y="990600"/>
                  <a:ext cx="0" cy="2971800"/>
                </a:xfrm>
                <a:prstGeom prst="line">
                  <a:avLst/>
                </a:prstGeom>
                <a:grp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1015" name="Straight Connector 1014">
                  <a:extLst>
                    <a:ext uri="{FF2B5EF4-FFF2-40B4-BE49-F238E27FC236}">
                      <a16:creationId xmlns:a16="http://schemas.microsoft.com/office/drawing/2014/main" id="{1C8768E4-BE69-7A4A-68BD-5835E1C79D78}"/>
                    </a:ext>
                  </a:extLst>
                </p:cNvPr>
                <p:cNvCxnSpPr>
                  <a:endCxn id="1021" idx="0"/>
                </p:cNvCxnSpPr>
                <p:nvPr/>
              </p:nvCxnSpPr>
              <p:spPr>
                <a:xfrm>
                  <a:off x="6591300" y="990600"/>
                  <a:ext cx="0" cy="2971800"/>
                </a:xfrm>
                <a:prstGeom prst="line">
                  <a:avLst/>
                </a:prstGeom>
                <a:grp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1016" name="Straight Connector 1015">
                  <a:extLst>
                    <a:ext uri="{FF2B5EF4-FFF2-40B4-BE49-F238E27FC236}">
                      <a16:creationId xmlns:a16="http://schemas.microsoft.com/office/drawing/2014/main" id="{279E0590-BFAE-4531-05E5-D72ACCA1F9D8}"/>
                    </a:ext>
                  </a:extLst>
                </p:cNvPr>
                <p:cNvCxnSpPr>
                  <a:endCxn id="1022" idx="0"/>
                </p:cNvCxnSpPr>
                <p:nvPr/>
              </p:nvCxnSpPr>
              <p:spPr>
                <a:xfrm>
                  <a:off x="7048500" y="990600"/>
                  <a:ext cx="0" cy="2971800"/>
                </a:xfrm>
                <a:prstGeom prst="line">
                  <a:avLst/>
                </a:prstGeom>
                <a:grp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1017" name="Straight Connector 1016">
                  <a:extLst>
                    <a:ext uri="{FF2B5EF4-FFF2-40B4-BE49-F238E27FC236}">
                      <a16:creationId xmlns:a16="http://schemas.microsoft.com/office/drawing/2014/main" id="{A9E5B9EF-A9B7-D86D-F3F0-31229FBC9C3E}"/>
                    </a:ext>
                  </a:extLst>
                </p:cNvPr>
                <p:cNvCxnSpPr>
                  <a:endCxn id="1023" idx="0"/>
                </p:cNvCxnSpPr>
                <p:nvPr/>
              </p:nvCxnSpPr>
              <p:spPr>
                <a:xfrm>
                  <a:off x="7505700" y="990600"/>
                  <a:ext cx="0" cy="2971800"/>
                </a:xfrm>
                <a:prstGeom prst="line">
                  <a:avLst/>
                </a:prstGeom>
                <a:grp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1018" name="Straight Connector 1017">
                  <a:extLst>
                    <a:ext uri="{FF2B5EF4-FFF2-40B4-BE49-F238E27FC236}">
                      <a16:creationId xmlns:a16="http://schemas.microsoft.com/office/drawing/2014/main" id="{66634587-1E66-8F6C-0623-9E405A5C3B00}"/>
                    </a:ext>
                  </a:extLst>
                </p:cNvPr>
                <p:cNvCxnSpPr>
                  <a:endCxn id="1020" idx="0"/>
                </p:cNvCxnSpPr>
                <p:nvPr/>
              </p:nvCxnSpPr>
              <p:spPr>
                <a:xfrm>
                  <a:off x="6134100" y="990600"/>
                  <a:ext cx="0" cy="2971800"/>
                </a:xfrm>
                <a:prstGeom prst="line">
                  <a:avLst/>
                </a:prstGeom>
                <a:grp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grpSp>
        </p:grpSp>
      </p:grpSp>
      <p:grpSp>
        <p:nvGrpSpPr>
          <p:cNvPr id="1036" name="Group 1035">
            <a:extLst>
              <a:ext uri="{FF2B5EF4-FFF2-40B4-BE49-F238E27FC236}">
                <a16:creationId xmlns:a16="http://schemas.microsoft.com/office/drawing/2014/main" id="{E7A6DA62-2CEE-4ABE-8469-F473FB795496}"/>
              </a:ext>
            </a:extLst>
          </p:cNvPr>
          <p:cNvGrpSpPr/>
          <p:nvPr/>
        </p:nvGrpSpPr>
        <p:grpSpPr>
          <a:xfrm>
            <a:off x="1734834" y="3711508"/>
            <a:ext cx="1414038" cy="191087"/>
            <a:chOff x="1828799" y="2017072"/>
            <a:chExt cx="1414038" cy="191087"/>
          </a:xfrm>
        </p:grpSpPr>
        <p:sp>
          <p:nvSpPr>
            <p:cNvPr id="1037" name="DRAM">
              <a:extLst>
                <a:ext uri="{FF2B5EF4-FFF2-40B4-BE49-F238E27FC236}">
                  <a16:creationId xmlns:a16="http://schemas.microsoft.com/office/drawing/2014/main" id="{CBDE4010-DB6F-3C6F-F9C2-CA7392B55147}"/>
                </a:ext>
              </a:extLst>
            </p:cNvPr>
            <p:cNvSpPr/>
            <p:nvPr/>
          </p:nvSpPr>
          <p:spPr>
            <a:xfrm rot="5400000">
              <a:off x="1847908" y="1997964"/>
              <a:ext cx="191086" cy="229303"/>
            </a:xfrm>
            <a:prstGeom prst="roundRect">
              <a:avLst>
                <a:gd name="adj" fmla="val 11319"/>
              </a:avLst>
            </a:prstGeom>
            <a:solidFill>
              <a:schemeClr val="accent1">
                <a:lumMod val="60000"/>
                <a:lumOff val="40000"/>
              </a:schemeClr>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1038" name="Straight Connector 1037">
              <a:extLst>
                <a:ext uri="{FF2B5EF4-FFF2-40B4-BE49-F238E27FC236}">
                  <a16:creationId xmlns:a16="http://schemas.microsoft.com/office/drawing/2014/main" id="{B840495C-15F5-6993-5D1D-7A42A849F7D0}"/>
                </a:ext>
              </a:extLst>
            </p:cNvPr>
            <p:cNvCxnSpPr>
              <a:cxnSpLocks/>
              <a:stCxn id="1043" idx="6"/>
              <a:endCxn id="1037" idx="0"/>
            </p:cNvCxnSpPr>
            <p:nvPr/>
          </p:nvCxnSpPr>
          <p:spPr>
            <a:xfrm flipH="1">
              <a:off x="2058103" y="2112615"/>
              <a:ext cx="1184734" cy="1"/>
            </a:xfrm>
            <a:prstGeom prst="line">
              <a:avLst/>
            </a:prstGeom>
            <a:solidFill>
              <a:schemeClr val="tx1">
                <a:lumMod val="65000"/>
                <a:lumOff val="35000"/>
              </a:schemeClr>
            </a:solid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sp>
          <p:nvSpPr>
            <p:cNvPr id="1039" name="Oval 1038">
              <a:extLst>
                <a:ext uri="{FF2B5EF4-FFF2-40B4-BE49-F238E27FC236}">
                  <a16:creationId xmlns:a16="http://schemas.microsoft.com/office/drawing/2014/main" id="{D9DAA7BE-0ED2-1CA2-1415-4DEE9D76AC29}"/>
                </a:ext>
              </a:extLst>
            </p:cNvPr>
            <p:cNvSpPr/>
            <p:nvPr/>
          </p:nvSpPr>
          <p:spPr>
            <a:xfrm>
              <a:off x="2134538" y="2017072"/>
              <a:ext cx="191086" cy="191086"/>
            </a:xfrm>
            <a:prstGeom prst="ellipse">
              <a:avLst/>
            </a:prstGeom>
            <a:solidFill>
              <a:srgbClr val="1A82C4"/>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40" name="Oval 1039">
              <a:extLst>
                <a:ext uri="{FF2B5EF4-FFF2-40B4-BE49-F238E27FC236}">
                  <a16:creationId xmlns:a16="http://schemas.microsoft.com/office/drawing/2014/main" id="{64D5AC34-4896-3386-32F8-D81CE3FBFDF2}"/>
                </a:ext>
              </a:extLst>
            </p:cNvPr>
            <p:cNvSpPr/>
            <p:nvPr/>
          </p:nvSpPr>
          <p:spPr>
            <a:xfrm>
              <a:off x="2363841" y="2017072"/>
              <a:ext cx="191086" cy="191086"/>
            </a:xfrm>
            <a:prstGeom prst="ellipse">
              <a:avLst/>
            </a:prstGeom>
            <a:solidFill>
              <a:srgbClr val="1A82C4"/>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41" name="Oval 1040">
              <a:extLst>
                <a:ext uri="{FF2B5EF4-FFF2-40B4-BE49-F238E27FC236}">
                  <a16:creationId xmlns:a16="http://schemas.microsoft.com/office/drawing/2014/main" id="{C717F08A-236C-ADF5-7AFD-A25CD9E46A8C}"/>
                </a:ext>
              </a:extLst>
            </p:cNvPr>
            <p:cNvSpPr/>
            <p:nvPr/>
          </p:nvSpPr>
          <p:spPr>
            <a:xfrm>
              <a:off x="2593144" y="2017072"/>
              <a:ext cx="191086" cy="191086"/>
            </a:xfrm>
            <a:prstGeom prst="ellipse">
              <a:avLst/>
            </a:prstGeom>
            <a:solidFill>
              <a:srgbClr val="1A82C4"/>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42" name="Oval 1041">
              <a:extLst>
                <a:ext uri="{FF2B5EF4-FFF2-40B4-BE49-F238E27FC236}">
                  <a16:creationId xmlns:a16="http://schemas.microsoft.com/office/drawing/2014/main" id="{D294EDAD-89F4-9922-AF7B-8EEEFB0628C3}"/>
                </a:ext>
              </a:extLst>
            </p:cNvPr>
            <p:cNvSpPr/>
            <p:nvPr/>
          </p:nvSpPr>
          <p:spPr>
            <a:xfrm>
              <a:off x="2822448" y="2017072"/>
              <a:ext cx="191086" cy="191086"/>
            </a:xfrm>
            <a:prstGeom prst="ellipse">
              <a:avLst/>
            </a:prstGeom>
            <a:solidFill>
              <a:srgbClr val="1A82C4"/>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43" name="Oval 1042">
              <a:extLst>
                <a:ext uri="{FF2B5EF4-FFF2-40B4-BE49-F238E27FC236}">
                  <a16:creationId xmlns:a16="http://schemas.microsoft.com/office/drawing/2014/main" id="{931E6A32-1C49-D4D5-1631-9C36577258F3}"/>
                </a:ext>
              </a:extLst>
            </p:cNvPr>
            <p:cNvSpPr/>
            <p:nvPr/>
          </p:nvSpPr>
          <p:spPr>
            <a:xfrm>
              <a:off x="3051751" y="2017072"/>
              <a:ext cx="191086" cy="191086"/>
            </a:xfrm>
            <a:prstGeom prst="ellipse">
              <a:avLst/>
            </a:prstGeom>
            <a:solidFill>
              <a:srgbClr val="1A82C4"/>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1044" name="Group 1043">
            <a:extLst>
              <a:ext uri="{FF2B5EF4-FFF2-40B4-BE49-F238E27FC236}">
                <a16:creationId xmlns:a16="http://schemas.microsoft.com/office/drawing/2014/main" id="{8357EB00-7686-1D65-9EF1-AE5DE264AA81}"/>
              </a:ext>
            </a:extLst>
          </p:cNvPr>
          <p:cNvGrpSpPr/>
          <p:nvPr/>
        </p:nvGrpSpPr>
        <p:grpSpPr>
          <a:xfrm>
            <a:off x="3292362" y="3711508"/>
            <a:ext cx="1414038" cy="191087"/>
            <a:chOff x="3386327" y="2017072"/>
            <a:chExt cx="1414038" cy="191087"/>
          </a:xfrm>
        </p:grpSpPr>
        <p:sp>
          <p:nvSpPr>
            <p:cNvPr id="1045" name="DRAM">
              <a:extLst>
                <a:ext uri="{FF2B5EF4-FFF2-40B4-BE49-F238E27FC236}">
                  <a16:creationId xmlns:a16="http://schemas.microsoft.com/office/drawing/2014/main" id="{4D870AF1-5F35-65B3-8901-43F075F0A4C1}"/>
                </a:ext>
              </a:extLst>
            </p:cNvPr>
            <p:cNvSpPr/>
            <p:nvPr/>
          </p:nvSpPr>
          <p:spPr>
            <a:xfrm rot="5400000">
              <a:off x="3405436" y="1997964"/>
              <a:ext cx="191086" cy="229303"/>
            </a:xfrm>
            <a:prstGeom prst="roundRect">
              <a:avLst>
                <a:gd name="adj" fmla="val 11319"/>
              </a:avLst>
            </a:prstGeom>
            <a:solidFill>
              <a:schemeClr val="accent1">
                <a:lumMod val="60000"/>
                <a:lumOff val="40000"/>
              </a:schemeClr>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1046" name="Straight Connector 1045">
              <a:extLst>
                <a:ext uri="{FF2B5EF4-FFF2-40B4-BE49-F238E27FC236}">
                  <a16:creationId xmlns:a16="http://schemas.microsoft.com/office/drawing/2014/main" id="{96BB2500-32E7-C300-C147-B19BC50CEA45}"/>
                </a:ext>
              </a:extLst>
            </p:cNvPr>
            <p:cNvCxnSpPr>
              <a:cxnSpLocks/>
              <a:endCxn id="1045" idx="0"/>
            </p:cNvCxnSpPr>
            <p:nvPr/>
          </p:nvCxnSpPr>
          <p:spPr>
            <a:xfrm flipH="1" flipV="1">
              <a:off x="3615631" y="2112616"/>
              <a:ext cx="1184734" cy="1"/>
            </a:xfrm>
            <a:prstGeom prst="line">
              <a:avLst/>
            </a:prstGeom>
            <a:solidFill>
              <a:schemeClr val="tx1">
                <a:lumMod val="65000"/>
                <a:lumOff val="35000"/>
              </a:schemeClr>
            </a:solid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sp>
          <p:nvSpPr>
            <p:cNvPr id="1047" name="Oval 1046">
              <a:extLst>
                <a:ext uri="{FF2B5EF4-FFF2-40B4-BE49-F238E27FC236}">
                  <a16:creationId xmlns:a16="http://schemas.microsoft.com/office/drawing/2014/main" id="{11E6B364-E396-16D0-83CD-8883EFFDC194}"/>
                </a:ext>
              </a:extLst>
            </p:cNvPr>
            <p:cNvSpPr/>
            <p:nvPr/>
          </p:nvSpPr>
          <p:spPr>
            <a:xfrm>
              <a:off x="3692066" y="2017072"/>
              <a:ext cx="191086" cy="191086"/>
            </a:xfrm>
            <a:prstGeom prst="ellipse">
              <a:avLst/>
            </a:prstGeom>
            <a:solidFill>
              <a:srgbClr val="1A82C4"/>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48" name="Oval 1047">
              <a:extLst>
                <a:ext uri="{FF2B5EF4-FFF2-40B4-BE49-F238E27FC236}">
                  <a16:creationId xmlns:a16="http://schemas.microsoft.com/office/drawing/2014/main" id="{DB88274E-5E32-FE56-5170-8561BA48AE3E}"/>
                </a:ext>
              </a:extLst>
            </p:cNvPr>
            <p:cNvSpPr/>
            <p:nvPr/>
          </p:nvSpPr>
          <p:spPr>
            <a:xfrm>
              <a:off x="3921369" y="2017072"/>
              <a:ext cx="191086" cy="191086"/>
            </a:xfrm>
            <a:prstGeom prst="ellipse">
              <a:avLst/>
            </a:prstGeom>
            <a:solidFill>
              <a:srgbClr val="1A82C4"/>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49" name="Oval 1048">
              <a:extLst>
                <a:ext uri="{FF2B5EF4-FFF2-40B4-BE49-F238E27FC236}">
                  <a16:creationId xmlns:a16="http://schemas.microsoft.com/office/drawing/2014/main" id="{5695A672-6956-773B-D934-38D07226C1C8}"/>
                </a:ext>
              </a:extLst>
            </p:cNvPr>
            <p:cNvSpPr/>
            <p:nvPr/>
          </p:nvSpPr>
          <p:spPr>
            <a:xfrm>
              <a:off x="4150672" y="2017072"/>
              <a:ext cx="191086" cy="191086"/>
            </a:xfrm>
            <a:prstGeom prst="ellipse">
              <a:avLst/>
            </a:prstGeom>
            <a:solidFill>
              <a:srgbClr val="1A82C4"/>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50" name="Oval 1049">
              <a:extLst>
                <a:ext uri="{FF2B5EF4-FFF2-40B4-BE49-F238E27FC236}">
                  <a16:creationId xmlns:a16="http://schemas.microsoft.com/office/drawing/2014/main" id="{05145D6C-F425-4BEC-896D-C111219901F5}"/>
                </a:ext>
              </a:extLst>
            </p:cNvPr>
            <p:cNvSpPr/>
            <p:nvPr/>
          </p:nvSpPr>
          <p:spPr>
            <a:xfrm>
              <a:off x="4379976" y="2017072"/>
              <a:ext cx="191086" cy="191086"/>
            </a:xfrm>
            <a:prstGeom prst="ellipse">
              <a:avLst/>
            </a:prstGeom>
            <a:solidFill>
              <a:srgbClr val="1A82C4"/>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51" name="Oval 1050">
              <a:extLst>
                <a:ext uri="{FF2B5EF4-FFF2-40B4-BE49-F238E27FC236}">
                  <a16:creationId xmlns:a16="http://schemas.microsoft.com/office/drawing/2014/main" id="{88B7BDEE-4119-B6E9-5D21-0DA86ADF9109}"/>
                </a:ext>
              </a:extLst>
            </p:cNvPr>
            <p:cNvSpPr/>
            <p:nvPr/>
          </p:nvSpPr>
          <p:spPr>
            <a:xfrm>
              <a:off x="4609279" y="2017072"/>
              <a:ext cx="191086" cy="191086"/>
            </a:xfrm>
            <a:prstGeom prst="ellipse">
              <a:avLst/>
            </a:prstGeom>
            <a:solidFill>
              <a:srgbClr val="1A82C4"/>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1089" name="Group 1088">
            <a:extLst>
              <a:ext uri="{FF2B5EF4-FFF2-40B4-BE49-F238E27FC236}">
                <a16:creationId xmlns:a16="http://schemas.microsoft.com/office/drawing/2014/main" id="{DD68678D-5BFD-C378-BEB9-5B7785754D35}"/>
              </a:ext>
            </a:extLst>
          </p:cNvPr>
          <p:cNvGrpSpPr/>
          <p:nvPr/>
        </p:nvGrpSpPr>
        <p:grpSpPr>
          <a:xfrm>
            <a:off x="1834418" y="2013102"/>
            <a:ext cx="515634" cy="834495"/>
            <a:chOff x="1834418" y="2013102"/>
            <a:chExt cx="515634" cy="834495"/>
          </a:xfrm>
        </p:grpSpPr>
        <p:cxnSp>
          <p:nvCxnSpPr>
            <p:cNvPr id="1057" name="Straight Connector 1056">
              <a:extLst>
                <a:ext uri="{FF2B5EF4-FFF2-40B4-BE49-F238E27FC236}">
                  <a16:creationId xmlns:a16="http://schemas.microsoft.com/office/drawing/2014/main" id="{64C186C8-17D3-CEDD-86C9-CC581726E23E}"/>
                </a:ext>
              </a:extLst>
            </p:cNvPr>
            <p:cNvCxnSpPr>
              <a:cxnSpLocks/>
            </p:cNvCxnSpPr>
            <p:nvPr/>
          </p:nvCxnSpPr>
          <p:spPr>
            <a:xfrm flipH="1">
              <a:off x="1837805" y="2837436"/>
              <a:ext cx="154016" cy="0"/>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0" name="Straight Connector 1059">
              <a:extLst>
                <a:ext uri="{FF2B5EF4-FFF2-40B4-BE49-F238E27FC236}">
                  <a16:creationId xmlns:a16="http://schemas.microsoft.com/office/drawing/2014/main" id="{30500094-B686-5E94-A50D-A2B5292E4ED8}"/>
                </a:ext>
              </a:extLst>
            </p:cNvPr>
            <p:cNvCxnSpPr>
              <a:cxnSpLocks/>
            </p:cNvCxnSpPr>
            <p:nvPr/>
          </p:nvCxnSpPr>
          <p:spPr>
            <a:xfrm flipV="1">
              <a:off x="1968131" y="2634236"/>
              <a:ext cx="0" cy="203200"/>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6" name="Straight Connector 1065">
              <a:extLst>
                <a:ext uri="{FF2B5EF4-FFF2-40B4-BE49-F238E27FC236}">
                  <a16:creationId xmlns:a16="http://schemas.microsoft.com/office/drawing/2014/main" id="{11B52B4E-7DDA-9C28-3B73-D0B6ECA052F7}"/>
                </a:ext>
              </a:extLst>
            </p:cNvPr>
            <p:cNvCxnSpPr>
              <a:cxnSpLocks/>
            </p:cNvCxnSpPr>
            <p:nvPr/>
          </p:nvCxnSpPr>
          <p:spPr>
            <a:xfrm flipV="1">
              <a:off x="2046026" y="2644397"/>
              <a:ext cx="0" cy="203200"/>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7" name="Straight Connector 1066">
              <a:extLst>
                <a:ext uri="{FF2B5EF4-FFF2-40B4-BE49-F238E27FC236}">
                  <a16:creationId xmlns:a16="http://schemas.microsoft.com/office/drawing/2014/main" id="{0C245193-EC82-0407-DEEC-0C2D641C9CE1}"/>
                </a:ext>
              </a:extLst>
            </p:cNvPr>
            <p:cNvCxnSpPr>
              <a:cxnSpLocks/>
            </p:cNvCxnSpPr>
            <p:nvPr/>
          </p:nvCxnSpPr>
          <p:spPr>
            <a:xfrm flipH="1">
              <a:off x="2040573" y="2750961"/>
              <a:ext cx="191086" cy="0"/>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0" name="Straight Connector 1069">
              <a:extLst>
                <a:ext uri="{FF2B5EF4-FFF2-40B4-BE49-F238E27FC236}">
                  <a16:creationId xmlns:a16="http://schemas.microsoft.com/office/drawing/2014/main" id="{EBD2024E-8A01-15AE-008B-06F13D43D4C2}"/>
                </a:ext>
              </a:extLst>
            </p:cNvPr>
            <p:cNvCxnSpPr>
              <a:cxnSpLocks/>
            </p:cNvCxnSpPr>
            <p:nvPr/>
          </p:nvCxnSpPr>
          <p:spPr>
            <a:xfrm flipV="1">
              <a:off x="2222825" y="2482574"/>
              <a:ext cx="0" cy="292828"/>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3" name="Straight Connector 1072">
              <a:extLst>
                <a:ext uri="{FF2B5EF4-FFF2-40B4-BE49-F238E27FC236}">
                  <a16:creationId xmlns:a16="http://schemas.microsoft.com/office/drawing/2014/main" id="{A9811012-6FE3-CE79-E83C-E0006CE54FC1}"/>
                </a:ext>
              </a:extLst>
            </p:cNvPr>
            <p:cNvCxnSpPr>
              <a:cxnSpLocks/>
            </p:cNvCxnSpPr>
            <p:nvPr/>
          </p:nvCxnSpPr>
          <p:spPr>
            <a:xfrm flipV="1">
              <a:off x="1860920" y="2392533"/>
              <a:ext cx="0" cy="265114"/>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64" name="Straight Connector 1063">
              <a:extLst>
                <a:ext uri="{FF2B5EF4-FFF2-40B4-BE49-F238E27FC236}">
                  <a16:creationId xmlns:a16="http://schemas.microsoft.com/office/drawing/2014/main" id="{303B4E9D-5436-8A7A-7CB5-A9E656616355}"/>
                </a:ext>
              </a:extLst>
            </p:cNvPr>
            <p:cNvCxnSpPr>
              <a:cxnSpLocks/>
            </p:cNvCxnSpPr>
            <p:nvPr/>
          </p:nvCxnSpPr>
          <p:spPr>
            <a:xfrm flipH="1">
              <a:off x="1834418" y="2653230"/>
              <a:ext cx="154016" cy="0"/>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078" name="Freeform 1077">
              <a:extLst>
                <a:ext uri="{FF2B5EF4-FFF2-40B4-BE49-F238E27FC236}">
                  <a16:creationId xmlns:a16="http://schemas.microsoft.com/office/drawing/2014/main" id="{B64EE909-9E76-35FD-4557-FC0FD4CF90BD}"/>
                </a:ext>
              </a:extLst>
            </p:cNvPr>
            <p:cNvSpPr/>
            <p:nvPr/>
          </p:nvSpPr>
          <p:spPr>
            <a:xfrm>
              <a:off x="2221948" y="2252870"/>
              <a:ext cx="128104" cy="247373"/>
            </a:xfrm>
            <a:custGeom>
              <a:avLst/>
              <a:gdLst>
                <a:gd name="connsiteX0" fmla="*/ 0 w 128104"/>
                <a:gd name="connsiteY0" fmla="*/ 247373 h 247373"/>
                <a:gd name="connsiteX1" fmla="*/ 128104 w 128104"/>
                <a:gd name="connsiteY1" fmla="*/ 132521 h 247373"/>
                <a:gd name="connsiteX2" fmla="*/ 0 w 128104"/>
                <a:gd name="connsiteY2" fmla="*/ 0 h 247373"/>
              </a:gdLst>
              <a:ahLst/>
              <a:cxnLst>
                <a:cxn ang="0">
                  <a:pos x="connsiteX0" y="connsiteY0"/>
                </a:cxn>
                <a:cxn ang="0">
                  <a:pos x="connsiteX1" y="connsiteY1"/>
                </a:cxn>
                <a:cxn ang="0">
                  <a:pos x="connsiteX2" y="connsiteY2"/>
                </a:cxn>
              </a:cxnLst>
              <a:rect l="l" t="t" r="r" b="b"/>
              <a:pathLst>
                <a:path w="128104" h="247373">
                  <a:moveTo>
                    <a:pt x="0" y="247373"/>
                  </a:moveTo>
                  <a:cubicBezTo>
                    <a:pt x="64052" y="210561"/>
                    <a:pt x="128104" y="173750"/>
                    <a:pt x="128104" y="132521"/>
                  </a:cubicBezTo>
                  <a:cubicBezTo>
                    <a:pt x="128104" y="91292"/>
                    <a:pt x="64052" y="45646"/>
                    <a:pt x="0" y="0"/>
                  </a:cubicBezTo>
                </a:path>
              </a:pathLst>
            </a:custGeom>
            <a:noFill/>
            <a:ln w="508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1079" name="Straight Connector 1078">
              <a:extLst>
                <a:ext uri="{FF2B5EF4-FFF2-40B4-BE49-F238E27FC236}">
                  <a16:creationId xmlns:a16="http://schemas.microsoft.com/office/drawing/2014/main" id="{96B5CD77-0D80-F4E8-80A7-3834FAD05DAF}"/>
                </a:ext>
              </a:extLst>
            </p:cNvPr>
            <p:cNvCxnSpPr>
              <a:cxnSpLocks/>
            </p:cNvCxnSpPr>
            <p:nvPr/>
          </p:nvCxnSpPr>
          <p:spPr>
            <a:xfrm flipV="1">
              <a:off x="2231659" y="2013102"/>
              <a:ext cx="0" cy="292828"/>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90" name="Group 1089">
            <a:extLst>
              <a:ext uri="{FF2B5EF4-FFF2-40B4-BE49-F238E27FC236}">
                <a16:creationId xmlns:a16="http://schemas.microsoft.com/office/drawing/2014/main" id="{05179296-3246-ED54-160F-66251B0E8E50}"/>
              </a:ext>
            </a:extLst>
          </p:cNvPr>
          <p:cNvGrpSpPr/>
          <p:nvPr/>
        </p:nvGrpSpPr>
        <p:grpSpPr>
          <a:xfrm>
            <a:off x="3395253" y="1987817"/>
            <a:ext cx="515634" cy="834495"/>
            <a:chOff x="1834418" y="2013102"/>
            <a:chExt cx="515634" cy="834495"/>
          </a:xfrm>
        </p:grpSpPr>
        <p:cxnSp>
          <p:nvCxnSpPr>
            <p:cNvPr id="1091" name="Straight Connector 1090">
              <a:extLst>
                <a:ext uri="{FF2B5EF4-FFF2-40B4-BE49-F238E27FC236}">
                  <a16:creationId xmlns:a16="http://schemas.microsoft.com/office/drawing/2014/main" id="{4154F312-44EE-C9AB-E936-3330E60C997F}"/>
                </a:ext>
              </a:extLst>
            </p:cNvPr>
            <p:cNvCxnSpPr>
              <a:cxnSpLocks/>
            </p:cNvCxnSpPr>
            <p:nvPr/>
          </p:nvCxnSpPr>
          <p:spPr>
            <a:xfrm flipH="1">
              <a:off x="1837805" y="2837436"/>
              <a:ext cx="154016" cy="0"/>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2" name="Straight Connector 1091">
              <a:extLst>
                <a:ext uri="{FF2B5EF4-FFF2-40B4-BE49-F238E27FC236}">
                  <a16:creationId xmlns:a16="http://schemas.microsoft.com/office/drawing/2014/main" id="{8435A1B8-56E8-9E46-BEBD-40BC80EC0A6E}"/>
                </a:ext>
              </a:extLst>
            </p:cNvPr>
            <p:cNvCxnSpPr>
              <a:cxnSpLocks/>
            </p:cNvCxnSpPr>
            <p:nvPr/>
          </p:nvCxnSpPr>
          <p:spPr>
            <a:xfrm flipV="1">
              <a:off x="1968131" y="2634236"/>
              <a:ext cx="0" cy="203200"/>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3" name="Straight Connector 1092">
              <a:extLst>
                <a:ext uri="{FF2B5EF4-FFF2-40B4-BE49-F238E27FC236}">
                  <a16:creationId xmlns:a16="http://schemas.microsoft.com/office/drawing/2014/main" id="{181A77F3-42E9-9826-81B6-90DC998B85B0}"/>
                </a:ext>
              </a:extLst>
            </p:cNvPr>
            <p:cNvCxnSpPr>
              <a:cxnSpLocks/>
            </p:cNvCxnSpPr>
            <p:nvPr/>
          </p:nvCxnSpPr>
          <p:spPr>
            <a:xfrm flipV="1">
              <a:off x="2046026" y="2644397"/>
              <a:ext cx="0" cy="203200"/>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4" name="Straight Connector 1093">
              <a:extLst>
                <a:ext uri="{FF2B5EF4-FFF2-40B4-BE49-F238E27FC236}">
                  <a16:creationId xmlns:a16="http://schemas.microsoft.com/office/drawing/2014/main" id="{325ECAB6-1254-D48A-A4DE-2E02B2388192}"/>
                </a:ext>
              </a:extLst>
            </p:cNvPr>
            <p:cNvCxnSpPr>
              <a:cxnSpLocks/>
            </p:cNvCxnSpPr>
            <p:nvPr/>
          </p:nvCxnSpPr>
          <p:spPr>
            <a:xfrm flipH="1">
              <a:off x="2040573" y="2750961"/>
              <a:ext cx="191086" cy="0"/>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5" name="Straight Connector 1094">
              <a:extLst>
                <a:ext uri="{FF2B5EF4-FFF2-40B4-BE49-F238E27FC236}">
                  <a16:creationId xmlns:a16="http://schemas.microsoft.com/office/drawing/2014/main" id="{2570D3E5-1E1D-D5F1-09DA-F09CBDA12DFA}"/>
                </a:ext>
              </a:extLst>
            </p:cNvPr>
            <p:cNvCxnSpPr>
              <a:cxnSpLocks/>
            </p:cNvCxnSpPr>
            <p:nvPr/>
          </p:nvCxnSpPr>
          <p:spPr>
            <a:xfrm flipV="1">
              <a:off x="2222825" y="2482574"/>
              <a:ext cx="0" cy="292828"/>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6" name="Straight Connector 1095">
              <a:extLst>
                <a:ext uri="{FF2B5EF4-FFF2-40B4-BE49-F238E27FC236}">
                  <a16:creationId xmlns:a16="http://schemas.microsoft.com/office/drawing/2014/main" id="{8C933F2C-9D79-5D9F-46D6-5DFF5B62A151}"/>
                </a:ext>
              </a:extLst>
            </p:cNvPr>
            <p:cNvCxnSpPr>
              <a:cxnSpLocks/>
            </p:cNvCxnSpPr>
            <p:nvPr/>
          </p:nvCxnSpPr>
          <p:spPr>
            <a:xfrm flipV="1">
              <a:off x="1860920" y="2392533"/>
              <a:ext cx="0" cy="265114"/>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97" name="Straight Connector 1096">
              <a:extLst>
                <a:ext uri="{FF2B5EF4-FFF2-40B4-BE49-F238E27FC236}">
                  <a16:creationId xmlns:a16="http://schemas.microsoft.com/office/drawing/2014/main" id="{40D5AEE1-8BFE-E104-0757-4DE7B67982F5}"/>
                </a:ext>
              </a:extLst>
            </p:cNvPr>
            <p:cNvCxnSpPr>
              <a:cxnSpLocks/>
            </p:cNvCxnSpPr>
            <p:nvPr/>
          </p:nvCxnSpPr>
          <p:spPr>
            <a:xfrm flipH="1">
              <a:off x="1834418" y="2653230"/>
              <a:ext cx="154016" cy="0"/>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098" name="Freeform 1097">
              <a:extLst>
                <a:ext uri="{FF2B5EF4-FFF2-40B4-BE49-F238E27FC236}">
                  <a16:creationId xmlns:a16="http://schemas.microsoft.com/office/drawing/2014/main" id="{A7541548-3BA6-9937-F8BD-7D78780FDDE9}"/>
                </a:ext>
              </a:extLst>
            </p:cNvPr>
            <p:cNvSpPr/>
            <p:nvPr/>
          </p:nvSpPr>
          <p:spPr>
            <a:xfrm>
              <a:off x="2221948" y="2252870"/>
              <a:ext cx="128104" cy="247373"/>
            </a:xfrm>
            <a:custGeom>
              <a:avLst/>
              <a:gdLst>
                <a:gd name="connsiteX0" fmla="*/ 0 w 128104"/>
                <a:gd name="connsiteY0" fmla="*/ 247373 h 247373"/>
                <a:gd name="connsiteX1" fmla="*/ 128104 w 128104"/>
                <a:gd name="connsiteY1" fmla="*/ 132521 h 247373"/>
                <a:gd name="connsiteX2" fmla="*/ 0 w 128104"/>
                <a:gd name="connsiteY2" fmla="*/ 0 h 247373"/>
              </a:gdLst>
              <a:ahLst/>
              <a:cxnLst>
                <a:cxn ang="0">
                  <a:pos x="connsiteX0" y="connsiteY0"/>
                </a:cxn>
                <a:cxn ang="0">
                  <a:pos x="connsiteX1" y="connsiteY1"/>
                </a:cxn>
                <a:cxn ang="0">
                  <a:pos x="connsiteX2" y="connsiteY2"/>
                </a:cxn>
              </a:cxnLst>
              <a:rect l="l" t="t" r="r" b="b"/>
              <a:pathLst>
                <a:path w="128104" h="247373">
                  <a:moveTo>
                    <a:pt x="0" y="247373"/>
                  </a:moveTo>
                  <a:cubicBezTo>
                    <a:pt x="64052" y="210561"/>
                    <a:pt x="128104" y="173750"/>
                    <a:pt x="128104" y="132521"/>
                  </a:cubicBezTo>
                  <a:cubicBezTo>
                    <a:pt x="128104" y="91292"/>
                    <a:pt x="64052" y="45646"/>
                    <a:pt x="0" y="0"/>
                  </a:cubicBezTo>
                </a:path>
              </a:pathLst>
            </a:custGeom>
            <a:noFill/>
            <a:ln w="508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1099" name="Straight Connector 1098">
              <a:extLst>
                <a:ext uri="{FF2B5EF4-FFF2-40B4-BE49-F238E27FC236}">
                  <a16:creationId xmlns:a16="http://schemas.microsoft.com/office/drawing/2014/main" id="{6BA511C3-4AFB-ED1F-AB69-5DA49C5F38AC}"/>
                </a:ext>
              </a:extLst>
            </p:cNvPr>
            <p:cNvCxnSpPr>
              <a:cxnSpLocks/>
            </p:cNvCxnSpPr>
            <p:nvPr/>
          </p:nvCxnSpPr>
          <p:spPr>
            <a:xfrm flipV="1">
              <a:off x="2231659" y="2013102"/>
              <a:ext cx="0" cy="292828"/>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00" name="Group 1099">
            <a:extLst>
              <a:ext uri="{FF2B5EF4-FFF2-40B4-BE49-F238E27FC236}">
                <a16:creationId xmlns:a16="http://schemas.microsoft.com/office/drawing/2014/main" id="{6688FEF1-A3AF-A887-ACE2-931B7EF726E1}"/>
              </a:ext>
            </a:extLst>
          </p:cNvPr>
          <p:cNvGrpSpPr/>
          <p:nvPr/>
        </p:nvGrpSpPr>
        <p:grpSpPr>
          <a:xfrm>
            <a:off x="4971111" y="2010714"/>
            <a:ext cx="515634" cy="834495"/>
            <a:chOff x="1834418" y="2013102"/>
            <a:chExt cx="515634" cy="834495"/>
          </a:xfrm>
        </p:grpSpPr>
        <p:cxnSp>
          <p:nvCxnSpPr>
            <p:cNvPr id="1101" name="Straight Connector 1100">
              <a:extLst>
                <a:ext uri="{FF2B5EF4-FFF2-40B4-BE49-F238E27FC236}">
                  <a16:creationId xmlns:a16="http://schemas.microsoft.com/office/drawing/2014/main" id="{07BF65FB-8A12-1ED1-D857-C6C39422F383}"/>
                </a:ext>
              </a:extLst>
            </p:cNvPr>
            <p:cNvCxnSpPr>
              <a:cxnSpLocks/>
            </p:cNvCxnSpPr>
            <p:nvPr/>
          </p:nvCxnSpPr>
          <p:spPr>
            <a:xfrm flipH="1">
              <a:off x="1837805" y="2837436"/>
              <a:ext cx="154016" cy="0"/>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2" name="Straight Connector 1101">
              <a:extLst>
                <a:ext uri="{FF2B5EF4-FFF2-40B4-BE49-F238E27FC236}">
                  <a16:creationId xmlns:a16="http://schemas.microsoft.com/office/drawing/2014/main" id="{B601AC5D-C8C6-4637-13B7-47C6B687EFA0}"/>
                </a:ext>
              </a:extLst>
            </p:cNvPr>
            <p:cNvCxnSpPr>
              <a:cxnSpLocks/>
            </p:cNvCxnSpPr>
            <p:nvPr/>
          </p:nvCxnSpPr>
          <p:spPr>
            <a:xfrm flipV="1">
              <a:off x="1968131" y="2634236"/>
              <a:ext cx="0" cy="203200"/>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3" name="Straight Connector 1102">
              <a:extLst>
                <a:ext uri="{FF2B5EF4-FFF2-40B4-BE49-F238E27FC236}">
                  <a16:creationId xmlns:a16="http://schemas.microsoft.com/office/drawing/2014/main" id="{9C3C969C-829F-10AA-4F38-B916EB99461A}"/>
                </a:ext>
              </a:extLst>
            </p:cNvPr>
            <p:cNvCxnSpPr>
              <a:cxnSpLocks/>
            </p:cNvCxnSpPr>
            <p:nvPr/>
          </p:nvCxnSpPr>
          <p:spPr>
            <a:xfrm flipV="1">
              <a:off x="2046026" y="2644397"/>
              <a:ext cx="0" cy="203200"/>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4" name="Straight Connector 1103">
              <a:extLst>
                <a:ext uri="{FF2B5EF4-FFF2-40B4-BE49-F238E27FC236}">
                  <a16:creationId xmlns:a16="http://schemas.microsoft.com/office/drawing/2014/main" id="{3D506595-7A71-0026-1092-3BCD456C9270}"/>
                </a:ext>
              </a:extLst>
            </p:cNvPr>
            <p:cNvCxnSpPr>
              <a:cxnSpLocks/>
            </p:cNvCxnSpPr>
            <p:nvPr/>
          </p:nvCxnSpPr>
          <p:spPr>
            <a:xfrm flipH="1">
              <a:off x="2040573" y="2750961"/>
              <a:ext cx="191086" cy="0"/>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5" name="Straight Connector 1104">
              <a:extLst>
                <a:ext uri="{FF2B5EF4-FFF2-40B4-BE49-F238E27FC236}">
                  <a16:creationId xmlns:a16="http://schemas.microsoft.com/office/drawing/2014/main" id="{5F076234-6FB1-433C-5E26-C552A93BBB7C}"/>
                </a:ext>
              </a:extLst>
            </p:cNvPr>
            <p:cNvCxnSpPr>
              <a:cxnSpLocks/>
            </p:cNvCxnSpPr>
            <p:nvPr/>
          </p:nvCxnSpPr>
          <p:spPr>
            <a:xfrm flipV="1">
              <a:off x="2222825" y="2482574"/>
              <a:ext cx="0" cy="292828"/>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6" name="Straight Connector 1105">
              <a:extLst>
                <a:ext uri="{FF2B5EF4-FFF2-40B4-BE49-F238E27FC236}">
                  <a16:creationId xmlns:a16="http://schemas.microsoft.com/office/drawing/2014/main" id="{C5566917-CD18-BFC3-5199-DBA8A2CFB89C}"/>
                </a:ext>
              </a:extLst>
            </p:cNvPr>
            <p:cNvCxnSpPr>
              <a:cxnSpLocks/>
            </p:cNvCxnSpPr>
            <p:nvPr/>
          </p:nvCxnSpPr>
          <p:spPr>
            <a:xfrm flipV="1">
              <a:off x="1860920" y="2392533"/>
              <a:ext cx="0" cy="265114"/>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07" name="Straight Connector 1106">
              <a:extLst>
                <a:ext uri="{FF2B5EF4-FFF2-40B4-BE49-F238E27FC236}">
                  <a16:creationId xmlns:a16="http://schemas.microsoft.com/office/drawing/2014/main" id="{5282C60A-306D-850B-D8A0-FD19355152AB}"/>
                </a:ext>
              </a:extLst>
            </p:cNvPr>
            <p:cNvCxnSpPr>
              <a:cxnSpLocks/>
            </p:cNvCxnSpPr>
            <p:nvPr/>
          </p:nvCxnSpPr>
          <p:spPr>
            <a:xfrm flipH="1">
              <a:off x="1834418" y="2653230"/>
              <a:ext cx="154016" cy="0"/>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108" name="Freeform 1107">
              <a:extLst>
                <a:ext uri="{FF2B5EF4-FFF2-40B4-BE49-F238E27FC236}">
                  <a16:creationId xmlns:a16="http://schemas.microsoft.com/office/drawing/2014/main" id="{E08761B0-2458-69FC-745C-7CF706C419CF}"/>
                </a:ext>
              </a:extLst>
            </p:cNvPr>
            <p:cNvSpPr/>
            <p:nvPr/>
          </p:nvSpPr>
          <p:spPr>
            <a:xfrm>
              <a:off x="2221948" y="2252870"/>
              <a:ext cx="128104" cy="247373"/>
            </a:xfrm>
            <a:custGeom>
              <a:avLst/>
              <a:gdLst>
                <a:gd name="connsiteX0" fmla="*/ 0 w 128104"/>
                <a:gd name="connsiteY0" fmla="*/ 247373 h 247373"/>
                <a:gd name="connsiteX1" fmla="*/ 128104 w 128104"/>
                <a:gd name="connsiteY1" fmla="*/ 132521 h 247373"/>
                <a:gd name="connsiteX2" fmla="*/ 0 w 128104"/>
                <a:gd name="connsiteY2" fmla="*/ 0 h 247373"/>
              </a:gdLst>
              <a:ahLst/>
              <a:cxnLst>
                <a:cxn ang="0">
                  <a:pos x="connsiteX0" y="connsiteY0"/>
                </a:cxn>
                <a:cxn ang="0">
                  <a:pos x="connsiteX1" y="connsiteY1"/>
                </a:cxn>
                <a:cxn ang="0">
                  <a:pos x="connsiteX2" y="connsiteY2"/>
                </a:cxn>
              </a:cxnLst>
              <a:rect l="l" t="t" r="r" b="b"/>
              <a:pathLst>
                <a:path w="128104" h="247373">
                  <a:moveTo>
                    <a:pt x="0" y="247373"/>
                  </a:moveTo>
                  <a:cubicBezTo>
                    <a:pt x="64052" y="210561"/>
                    <a:pt x="128104" y="173750"/>
                    <a:pt x="128104" y="132521"/>
                  </a:cubicBezTo>
                  <a:cubicBezTo>
                    <a:pt x="128104" y="91292"/>
                    <a:pt x="64052" y="45646"/>
                    <a:pt x="0" y="0"/>
                  </a:cubicBezTo>
                </a:path>
              </a:pathLst>
            </a:custGeom>
            <a:noFill/>
            <a:ln w="508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1109" name="Straight Connector 1108">
              <a:extLst>
                <a:ext uri="{FF2B5EF4-FFF2-40B4-BE49-F238E27FC236}">
                  <a16:creationId xmlns:a16="http://schemas.microsoft.com/office/drawing/2014/main" id="{1DC12B01-3440-990C-C455-FF38AFCFE5D1}"/>
                </a:ext>
              </a:extLst>
            </p:cNvPr>
            <p:cNvCxnSpPr>
              <a:cxnSpLocks/>
            </p:cNvCxnSpPr>
            <p:nvPr/>
          </p:nvCxnSpPr>
          <p:spPr>
            <a:xfrm flipV="1">
              <a:off x="2231659" y="2013102"/>
              <a:ext cx="0" cy="292828"/>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10" name="Group 1109">
            <a:extLst>
              <a:ext uri="{FF2B5EF4-FFF2-40B4-BE49-F238E27FC236}">
                <a16:creationId xmlns:a16="http://schemas.microsoft.com/office/drawing/2014/main" id="{E355EA3E-E719-5CFE-F366-49B255CE03DB}"/>
              </a:ext>
            </a:extLst>
          </p:cNvPr>
          <p:cNvGrpSpPr/>
          <p:nvPr/>
        </p:nvGrpSpPr>
        <p:grpSpPr>
          <a:xfrm>
            <a:off x="6508159" y="2002940"/>
            <a:ext cx="515634" cy="834495"/>
            <a:chOff x="1834418" y="2013102"/>
            <a:chExt cx="515634" cy="834495"/>
          </a:xfrm>
        </p:grpSpPr>
        <p:cxnSp>
          <p:nvCxnSpPr>
            <p:cNvPr id="1111" name="Straight Connector 1110">
              <a:extLst>
                <a:ext uri="{FF2B5EF4-FFF2-40B4-BE49-F238E27FC236}">
                  <a16:creationId xmlns:a16="http://schemas.microsoft.com/office/drawing/2014/main" id="{9CA3AAEA-38F0-DA3D-1554-AA27E4AB4791}"/>
                </a:ext>
              </a:extLst>
            </p:cNvPr>
            <p:cNvCxnSpPr>
              <a:cxnSpLocks/>
            </p:cNvCxnSpPr>
            <p:nvPr/>
          </p:nvCxnSpPr>
          <p:spPr>
            <a:xfrm flipH="1">
              <a:off x="1837805" y="2837436"/>
              <a:ext cx="154016" cy="0"/>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2" name="Straight Connector 1111">
              <a:extLst>
                <a:ext uri="{FF2B5EF4-FFF2-40B4-BE49-F238E27FC236}">
                  <a16:creationId xmlns:a16="http://schemas.microsoft.com/office/drawing/2014/main" id="{2247AE7B-B8CD-8E27-3694-BACD0A1AC009}"/>
                </a:ext>
              </a:extLst>
            </p:cNvPr>
            <p:cNvCxnSpPr>
              <a:cxnSpLocks/>
            </p:cNvCxnSpPr>
            <p:nvPr/>
          </p:nvCxnSpPr>
          <p:spPr>
            <a:xfrm flipV="1">
              <a:off x="1968131" y="2634236"/>
              <a:ext cx="0" cy="203200"/>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3" name="Straight Connector 1112">
              <a:extLst>
                <a:ext uri="{FF2B5EF4-FFF2-40B4-BE49-F238E27FC236}">
                  <a16:creationId xmlns:a16="http://schemas.microsoft.com/office/drawing/2014/main" id="{E53AB848-B314-59F0-CA49-0BD790A9DC9C}"/>
                </a:ext>
              </a:extLst>
            </p:cNvPr>
            <p:cNvCxnSpPr>
              <a:cxnSpLocks/>
            </p:cNvCxnSpPr>
            <p:nvPr/>
          </p:nvCxnSpPr>
          <p:spPr>
            <a:xfrm flipV="1">
              <a:off x="2046026" y="2644397"/>
              <a:ext cx="0" cy="203200"/>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4" name="Straight Connector 1113">
              <a:extLst>
                <a:ext uri="{FF2B5EF4-FFF2-40B4-BE49-F238E27FC236}">
                  <a16:creationId xmlns:a16="http://schemas.microsoft.com/office/drawing/2014/main" id="{448F6980-9A08-808E-334B-B414736FCDE4}"/>
                </a:ext>
              </a:extLst>
            </p:cNvPr>
            <p:cNvCxnSpPr>
              <a:cxnSpLocks/>
            </p:cNvCxnSpPr>
            <p:nvPr/>
          </p:nvCxnSpPr>
          <p:spPr>
            <a:xfrm flipH="1">
              <a:off x="2040573" y="2750961"/>
              <a:ext cx="191086" cy="0"/>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5" name="Straight Connector 1114">
              <a:extLst>
                <a:ext uri="{FF2B5EF4-FFF2-40B4-BE49-F238E27FC236}">
                  <a16:creationId xmlns:a16="http://schemas.microsoft.com/office/drawing/2014/main" id="{F761BBB4-DE16-50DF-3A66-30D70886C661}"/>
                </a:ext>
              </a:extLst>
            </p:cNvPr>
            <p:cNvCxnSpPr>
              <a:cxnSpLocks/>
            </p:cNvCxnSpPr>
            <p:nvPr/>
          </p:nvCxnSpPr>
          <p:spPr>
            <a:xfrm flipV="1">
              <a:off x="2222825" y="2482574"/>
              <a:ext cx="0" cy="292828"/>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6" name="Straight Connector 1115">
              <a:extLst>
                <a:ext uri="{FF2B5EF4-FFF2-40B4-BE49-F238E27FC236}">
                  <a16:creationId xmlns:a16="http://schemas.microsoft.com/office/drawing/2014/main" id="{2669653C-36AE-E1AB-891D-8A9D6BBD2991}"/>
                </a:ext>
              </a:extLst>
            </p:cNvPr>
            <p:cNvCxnSpPr>
              <a:cxnSpLocks/>
            </p:cNvCxnSpPr>
            <p:nvPr/>
          </p:nvCxnSpPr>
          <p:spPr>
            <a:xfrm flipV="1">
              <a:off x="1860920" y="2392533"/>
              <a:ext cx="0" cy="265114"/>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17" name="Straight Connector 1116">
              <a:extLst>
                <a:ext uri="{FF2B5EF4-FFF2-40B4-BE49-F238E27FC236}">
                  <a16:creationId xmlns:a16="http://schemas.microsoft.com/office/drawing/2014/main" id="{E908916C-4C85-2CF8-26AD-CDD407FC521D}"/>
                </a:ext>
              </a:extLst>
            </p:cNvPr>
            <p:cNvCxnSpPr>
              <a:cxnSpLocks/>
            </p:cNvCxnSpPr>
            <p:nvPr/>
          </p:nvCxnSpPr>
          <p:spPr>
            <a:xfrm flipH="1">
              <a:off x="1834418" y="2653230"/>
              <a:ext cx="154016" cy="0"/>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118" name="Freeform 1117">
              <a:extLst>
                <a:ext uri="{FF2B5EF4-FFF2-40B4-BE49-F238E27FC236}">
                  <a16:creationId xmlns:a16="http://schemas.microsoft.com/office/drawing/2014/main" id="{6B977913-3A78-8334-4180-9955CAE36CE4}"/>
                </a:ext>
              </a:extLst>
            </p:cNvPr>
            <p:cNvSpPr/>
            <p:nvPr/>
          </p:nvSpPr>
          <p:spPr>
            <a:xfrm>
              <a:off x="2221948" y="2252870"/>
              <a:ext cx="128104" cy="247373"/>
            </a:xfrm>
            <a:custGeom>
              <a:avLst/>
              <a:gdLst>
                <a:gd name="connsiteX0" fmla="*/ 0 w 128104"/>
                <a:gd name="connsiteY0" fmla="*/ 247373 h 247373"/>
                <a:gd name="connsiteX1" fmla="*/ 128104 w 128104"/>
                <a:gd name="connsiteY1" fmla="*/ 132521 h 247373"/>
                <a:gd name="connsiteX2" fmla="*/ 0 w 128104"/>
                <a:gd name="connsiteY2" fmla="*/ 0 h 247373"/>
              </a:gdLst>
              <a:ahLst/>
              <a:cxnLst>
                <a:cxn ang="0">
                  <a:pos x="connsiteX0" y="connsiteY0"/>
                </a:cxn>
                <a:cxn ang="0">
                  <a:pos x="connsiteX1" y="connsiteY1"/>
                </a:cxn>
                <a:cxn ang="0">
                  <a:pos x="connsiteX2" y="connsiteY2"/>
                </a:cxn>
              </a:cxnLst>
              <a:rect l="l" t="t" r="r" b="b"/>
              <a:pathLst>
                <a:path w="128104" h="247373">
                  <a:moveTo>
                    <a:pt x="0" y="247373"/>
                  </a:moveTo>
                  <a:cubicBezTo>
                    <a:pt x="64052" y="210561"/>
                    <a:pt x="128104" y="173750"/>
                    <a:pt x="128104" y="132521"/>
                  </a:cubicBezTo>
                  <a:cubicBezTo>
                    <a:pt x="128104" y="91292"/>
                    <a:pt x="64052" y="45646"/>
                    <a:pt x="0" y="0"/>
                  </a:cubicBezTo>
                </a:path>
              </a:pathLst>
            </a:custGeom>
            <a:noFill/>
            <a:ln w="508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1119" name="Straight Connector 1118">
              <a:extLst>
                <a:ext uri="{FF2B5EF4-FFF2-40B4-BE49-F238E27FC236}">
                  <a16:creationId xmlns:a16="http://schemas.microsoft.com/office/drawing/2014/main" id="{49F5322D-5C28-AA45-D6E2-D62A85D4DBF2}"/>
                </a:ext>
              </a:extLst>
            </p:cNvPr>
            <p:cNvCxnSpPr>
              <a:cxnSpLocks/>
            </p:cNvCxnSpPr>
            <p:nvPr/>
          </p:nvCxnSpPr>
          <p:spPr>
            <a:xfrm flipV="1">
              <a:off x="2231659" y="2013102"/>
              <a:ext cx="0" cy="292828"/>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121" name="Rectangle 1120">
            <a:extLst>
              <a:ext uri="{FF2B5EF4-FFF2-40B4-BE49-F238E27FC236}">
                <a16:creationId xmlns:a16="http://schemas.microsoft.com/office/drawing/2014/main" id="{692116C1-D634-4994-2E05-1393CFEC559C}"/>
              </a:ext>
            </a:extLst>
          </p:cNvPr>
          <p:cNvSpPr/>
          <p:nvPr/>
        </p:nvSpPr>
        <p:spPr>
          <a:xfrm>
            <a:off x="1860921" y="1775903"/>
            <a:ext cx="749836" cy="227702"/>
          </a:xfrm>
          <a:prstGeom prst="rect">
            <a:avLst/>
          </a:prstGeom>
          <a:solidFill>
            <a:schemeClr val="accent1">
              <a:lumMod val="40000"/>
              <a:lumOff val="6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16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1 bit</a:t>
            </a:r>
          </a:p>
        </p:txBody>
      </p:sp>
      <p:sp>
        <p:nvSpPr>
          <p:cNvPr id="1122" name="Rectangle 1121">
            <a:extLst>
              <a:ext uri="{FF2B5EF4-FFF2-40B4-BE49-F238E27FC236}">
                <a16:creationId xmlns:a16="http://schemas.microsoft.com/office/drawing/2014/main" id="{4B1F3FB4-311A-EA74-F925-36C9D0183A17}"/>
              </a:ext>
            </a:extLst>
          </p:cNvPr>
          <p:cNvSpPr/>
          <p:nvPr/>
        </p:nvSpPr>
        <p:spPr>
          <a:xfrm>
            <a:off x="3407865" y="1774879"/>
            <a:ext cx="749836" cy="227702"/>
          </a:xfrm>
          <a:prstGeom prst="rect">
            <a:avLst/>
          </a:prstGeom>
          <a:solidFill>
            <a:schemeClr val="accent1">
              <a:lumMod val="40000"/>
              <a:lumOff val="6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16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1 bit</a:t>
            </a:r>
          </a:p>
        </p:txBody>
      </p:sp>
      <p:sp>
        <p:nvSpPr>
          <p:cNvPr id="1124" name="Rectangle 1123">
            <a:extLst>
              <a:ext uri="{FF2B5EF4-FFF2-40B4-BE49-F238E27FC236}">
                <a16:creationId xmlns:a16="http://schemas.microsoft.com/office/drawing/2014/main" id="{3CB36F91-4F8E-80FE-40DD-FEAFC6BF9024}"/>
              </a:ext>
            </a:extLst>
          </p:cNvPr>
          <p:cNvSpPr/>
          <p:nvPr/>
        </p:nvSpPr>
        <p:spPr>
          <a:xfrm>
            <a:off x="4980760" y="1774757"/>
            <a:ext cx="749836" cy="227702"/>
          </a:xfrm>
          <a:prstGeom prst="rect">
            <a:avLst/>
          </a:prstGeom>
          <a:solidFill>
            <a:schemeClr val="accent1">
              <a:lumMod val="40000"/>
              <a:lumOff val="6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16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1 bit</a:t>
            </a:r>
          </a:p>
        </p:txBody>
      </p:sp>
      <p:sp>
        <p:nvSpPr>
          <p:cNvPr id="1125" name="Rectangle 1124">
            <a:extLst>
              <a:ext uri="{FF2B5EF4-FFF2-40B4-BE49-F238E27FC236}">
                <a16:creationId xmlns:a16="http://schemas.microsoft.com/office/drawing/2014/main" id="{1E568FEC-31A3-8CC1-036A-67987C518EE4}"/>
              </a:ext>
            </a:extLst>
          </p:cNvPr>
          <p:cNvSpPr/>
          <p:nvPr/>
        </p:nvSpPr>
        <p:spPr>
          <a:xfrm>
            <a:off x="6533243" y="1759506"/>
            <a:ext cx="749836" cy="227702"/>
          </a:xfrm>
          <a:prstGeom prst="rect">
            <a:avLst/>
          </a:prstGeom>
          <a:solidFill>
            <a:schemeClr val="accent1">
              <a:lumMod val="40000"/>
              <a:lumOff val="6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16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1 bit</a:t>
            </a:r>
          </a:p>
        </p:txBody>
      </p:sp>
      <p:sp>
        <p:nvSpPr>
          <p:cNvPr id="1126" name="Oval 1125">
            <a:extLst>
              <a:ext uri="{FF2B5EF4-FFF2-40B4-BE49-F238E27FC236}">
                <a16:creationId xmlns:a16="http://schemas.microsoft.com/office/drawing/2014/main" id="{73FFD9E9-0A73-4E39-6313-39EA80B2E4E7}"/>
              </a:ext>
            </a:extLst>
          </p:cNvPr>
          <p:cNvSpPr/>
          <p:nvPr/>
        </p:nvSpPr>
        <p:spPr>
          <a:xfrm>
            <a:off x="6273074" y="2266666"/>
            <a:ext cx="869617" cy="773116"/>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cxnSp>
        <p:nvCxnSpPr>
          <p:cNvPr id="1128" name="Curved Connector 1127">
            <a:extLst>
              <a:ext uri="{FF2B5EF4-FFF2-40B4-BE49-F238E27FC236}">
                <a16:creationId xmlns:a16="http://schemas.microsoft.com/office/drawing/2014/main" id="{C4CD5A8A-EE74-C619-4E98-E5C2B7FD8A5D}"/>
              </a:ext>
            </a:extLst>
          </p:cNvPr>
          <p:cNvCxnSpPr>
            <a:stCxn id="1126" idx="5"/>
          </p:cNvCxnSpPr>
          <p:nvPr/>
        </p:nvCxnSpPr>
        <p:spPr>
          <a:xfrm rot="16200000" flipH="1">
            <a:off x="6451098" y="3490803"/>
            <a:ext cx="1768229" cy="639746"/>
          </a:xfrm>
          <a:prstGeom prst="curvedConnector3">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29" name="TextBox 1128">
            <a:extLst>
              <a:ext uri="{FF2B5EF4-FFF2-40B4-BE49-F238E27FC236}">
                <a16:creationId xmlns:a16="http://schemas.microsoft.com/office/drawing/2014/main" id="{7B731CB5-AFFE-4562-CE0A-54AD1D3D9953}"/>
              </a:ext>
            </a:extLst>
          </p:cNvPr>
          <p:cNvSpPr txBox="1"/>
          <p:nvPr/>
        </p:nvSpPr>
        <p:spPr>
          <a:xfrm>
            <a:off x="6617398" y="4635796"/>
            <a:ext cx="2075376" cy="369332"/>
          </a:xfrm>
          <a:prstGeom prst="rect">
            <a:avLst/>
          </a:prstGeom>
          <a:noFill/>
        </p:spPr>
        <p:txBody>
          <a:bodyPr wrap="none" rtlCol="0">
            <a:spAutoFit/>
          </a:bodyPr>
          <a:lstStyle/>
          <a:p>
            <a:pPr algn="l"/>
            <a:r>
              <a:rPr lang="en-GB" dirty="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rPr>
              <a:t>s</a:t>
            </a:r>
            <a:r>
              <a:rPr lang="en-CH" dirty="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rPr>
              <a:t>ector transistor</a:t>
            </a:r>
          </a:p>
        </p:txBody>
      </p:sp>
      <p:cxnSp>
        <p:nvCxnSpPr>
          <p:cNvPr id="1130" name="Curved Connector 1129">
            <a:extLst>
              <a:ext uri="{FF2B5EF4-FFF2-40B4-BE49-F238E27FC236}">
                <a16:creationId xmlns:a16="http://schemas.microsoft.com/office/drawing/2014/main" id="{B571156E-7FE5-0999-0A70-1C256EA1531E}"/>
              </a:ext>
            </a:extLst>
          </p:cNvPr>
          <p:cNvCxnSpPr>
            <a:cxnSpLocks/>
            <a:stCxn id="1125" idx="3"/>
            <a:endCxn id="1133" idx="1"/>
          </p:cNvCxnSpPr>
          <p:nvPr/>
        </p:nvCxnSpPr>
        <p:spPr>
          <a:xfrm flipV="1">
            <a:off x="7283079" y="1681318"/>
            <a:ext cx="258067" cy="192039"/>
          </a:xfrm>
          <a:prstGeom prst="curvedConnector3">
            <a:avLst>
              <a:gd name="adj1" fmla="val 50000"/>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33" name="TextBox 1132">
            <a:extLst>
              <a:ext uri="{FF2B5EF4-FFF2-40B4-BE49-F238E27FC236}">
                <a16:creationId xmlns:a16="http://schemas.microsoft.com/office/drawing/2014/main" id="{C5FD4512-ACFF-EBA3-1FB8-EE183E97557F}"/>
              </a:ext>
            </a:extLst>
          </p:cNvPr>
          <p:cNvSpPr txBox="1"/>
          <p:nvPr/>
        </p:nvSpPr>
        <p:spPr>
          <a:xfrm>
            <a:off x="7541146" y="1496652"/>
            <a:ext cx="1532792" cy="369332"/>
          </a:xfrm>
          <a:prstGeom prst="rect">
            <a:avLst/>
          </a:prstGeom>
          <a:noFill/>
        </p:spPr>
        <p:txBody>
          <a:bodyPr wrap="none" rtlCol="0">
            <a:spAutoFit/>
          </a:bodyPr>
          <a:lstStyle/>
          <a:p>
            <a:pPr algn="l"/>
            <a:r>
              <a:rPr lang="en-GB"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a:t>
            </a:r>
            <a:r>
              <a:rPr lang="en-CH"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ector latch</a:t>
            </a:r>
          </a:p>
        </p:txBody>
      </p:sp>
      <p:sp>
        <p:nvSpPr>
          <p:cNvPr id="1136" name="TextBox 1135">
            <a:extLst>
              <a:ext uri="{FF2B5EF4-FFF2-40B4-BE49-F238E27FC236}">
                <a16:creationId xmlns:a16="http://schemas.microsoft.com/office/drawing/2014/main" id="{2EEB6EC6-1F28-A55A-A34B-B5FF0D39FA40}"/>
              </a:ext>
            </a:extLst>
          </p:cNvPr>
          <p:cNvSpPr txBox="1"/>
          <p:nvPr/>
        </p:nvSpPr>
        <p:spPr>
          <a:xfrm>
            <a:off x="7964635" y="3014630"/>
            <a:ext cx="1128835" cy="461665"/>
          </a:xfrm>
          <a:prstGeom prst="rect">
            <a:avLst/>
          </a:prstGeom>
          <a:noFill/>
        </p:spPr>
        <p:txBody>
          <a:bodyPr wrap="none" rtlCol="0">
            <a:spAutoFit/>
          </a:bodyPr>
          <a:lstStyle/>
          <a:p>
            <a:pPr algn="l"/>
            <a:r>
              <a:rPr lang="en-CH" sz="2400"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sector</a:t>
            </a:r>
          </a:p>
        </p:txBody>
      </p:sp>
    </p:spTree>
    <p:extLst>
      <p:ext uri="{BB962C8B-B14F-4D97-AF65-F5344CB8AC3E}">
        <p14:creationId xmlns:p14="http://schemas.microsoft.com/office/powerpoint/2010/main" val="51074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2">
                                            <p:txEl>
                                              <p:pRg st="10" end="1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5" grpId="0" animBg="1"/>
      <p:bldP spid="1121" grpId="0" animBg="1"/>
      <p:bldP spid="1122" grpId="0" animBg="1"/>
      <p:bldP spid="1124" grpId="0" animBg="1"/>
      <p:bldP spid="1125" grpId="0" animBg="1"/>
      <p:bldP spid="1133" grpId="0"/>
      <p:bldP spid="11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87411-60BF-84A8-4AC8-6D92D12C64F4}"/>
              </a:ext>
            </a:extLst>
          </p:cNvPr>
          <p:cNvSpPr>
            <a:spLocks noGrp="1"/>
          </p:cNvSpPr>
          <p:nvPr>
            <p:ph type="title"/>
          </p:nvPr>
        </p:nvSpPr>
        <p:spPr/>
        <p:txBody>
          <a:bodyPr/>
          <a:lstStyle/>
          <a:p>
            <a:r>
              <a:rPr lang="en-CH" sz="3300" dirty="0"/>
              <a:t>Component 2: Variable Burst Length</a:t>
            </a:r>
          </a:p>
        </p:txBody>
      </p:sp>
      <p:sp>
        <p:nvSpPr>
          <p:cNvPr id="3" name="Content Placeholder 2">
            <a:extLst>
              <a:ext uri="{FF2B5EF4-FFF2-40B4-BE49-F238E27FC236}">
                <a16:creationId xmlns:a16="http://schemas.microsoft.com/office/drawing/2014/main" id="{27663563-0423-4DC1-DF30-6AD80FD40B46}"/>
              </a:ext>
            </a:extLst>
          </p:cNvPr>
          <p:cNvSpPr>
            <a:spLocks noGrp="1"/>
          </p:cNvSpPr>
          <p:nvPr>
            <p:ph idx="1"/>
          </p:nvPr>
        </p:nvSpPr>
        <p:spPr/>
        <p:txBody>
          <a:bodyPr/>
          <a:lstStyle/>
          <a:p>
            <a:r>
              <a:rPr lang="en-GB" sz="25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Observation:</a:t>
            </a:r>
            <a:r>
              <a:rPr lang="en-GB" sz="2500" dirty="0">
                <a:latin typeface="Verdana" panose="020B0604030504040204" pitchFamily="34" charset="0"/>
                <a:ea typeface="Verdana" panose="020B0604030504040204" pitchFamily="34" charset="0"/>
                <a:cs typeface="Verdana" panose="020B0604030504040204" pitchFamily="34" charset="0"/>
              </a:rPr>
              <a:t> DRAM I/O circuitry can already transfer a small portion of a cache block in one beat</a:t>
            </a:r>
            <a:endParaRPr lang="en-CH" sz="25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CH" sz="2500" dirty="0"/>
          </a:p>
        </p:txBody>
      </p:sp>
      <p:sp>
        <p:nvSpPr>
          <p:cNvPr id="4" name="Rounded Rectangle 3">
            <a:extLst>
              <a:ext uri="{FF2B5EF4-FFF2-40B4-BE49-F238E27FC236}">
                <a16:creationId xmlns:a16="http://schemas.microsoft.com/office/drawing/2014/main" id="{588BE345-D02B-D859-9FBA-1812C7E0E109}"/>
              </a:ext>
            </a:extLst>
          </p:cNvPr>
          <p:cNvSpPr/>
          <p:nvPr/>
        </p:nvSpPr>
        <p:spPr>
          <a:xfrm>
            <a:off x="1290504" y="1866034"/>
            <a:ext cx="604396" cy="708886"/>
          </a:xfrm>
          <a:prstGeom prst="roundRect">
            <a:avLst/>
          </a:prstGeom>
          <a:solidFill>
            <a:schemeClr val="accent5">
              <a:lumMod val="20000"/>
              <a:lumOff val="80000"/>
              <a:alpha val="3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3" name="Straight Connector 12">
            <a:extLst>
              <a:ext uri="{FF2B5EF4-FFF2-40B4-BE49-F238E27FC236}">
                <a16:creationId xmlns:a16="http://schemas.microsoft.com/office/drawing/2014/main" id="{BA8CB1C7-E387-B4E0-1021-BD930A4EFF7C}"/>
              </a:ext>
            </a:extLst>
          </p:cNvPr>
          <p:cNvCxnSpPr>
            <a:stCxn id="4" idx="2"/>
          </p:cNvCxnSpPr>
          <p:nvPr/>
        </p:nvCxnSpPr>
        <p:spPr>
          <a:xfrm flipH="1">
            <a:off x="1586429" y="2574920"/>
            <a:ext cx="6273" cy="483689"/>
          </a:xfrm>
          <a:prstGeom prst="line">
            <a:avLst/>
          </a:prstGeom>
          <a:ln w="38100">
            <a:solidFill>
              <a:schemeClr val="tx1"/>
            </a:solidFill>
            <a:headEnd type="none"/>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CA31663A-4F8A-5597-B552-65FC273B43F0}"/>
              </a:ext>
            </a:extLst>
          </p:cNvPr>
          <p:cNvCxnSpPr/>
          <p:nvPr/>
        </p:nvCxnSpPr>
        <p:spPr>
          <a:xfrm flipV="1">
            <a:off x="1486539" y="2730396"/>
            <a:ext cx="194118" cy="168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A1A304D-8925-B8CF-D69D-B7726E9895D5}"/>
              </a:ext>
            </a:extLst>
          </p:cNvPr>
          <p:cNvSpPr txBox="1"/>
          <p:nvPr/>
        </p:nvSpPr>
        <p:spPr>
          <a:xfrm>
            <a:off x="1575903" y="2689277"/>
            <a:ext cx="332142" cy="369332"/>
          </a:xfrm>
          <a:prstGeom prst="rect">
            <a:avLst/>
          </a:prstGeom>
          <a:noFill/>
        </p:spPr>
        <p:txBody>
          <a:bodyPr wrap="none" rtlCol="0">
            <a:spAutoFit/>
          </a:bodyPr>
          <a:lstStyle/>
          <a:p>
            <a:pPr algn="l"/>
            <a:r>
              <a:rPr lang="en-GB" dirty="0">
                <a:latin typeface="Verdana" panose="020B0604030504040204" pitchFamily="34" charset="0"/>
                <a:ea typeface="Verdana" panose="020B0604030504040204" pitchFamily="34" charset="0"/>
                <a:cs typeface="Verdana" panose="020B0604030504040204" pitchFamily="34" charset="0"/>
              </a:rPr>
              <a:t>8</a:t>
            </a: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24" name="Rounded Rectangle 23">
            <a:extLst>
              <a:ext uri="{FF2B5EF4-FFF2-40B4-BE49-F238E27FC236}">
                <a16:creationId xmlns:a16="http://schemas.microsoft.com/office/drawing/2014/main" id="{F5CD383A-23FE-5505-8682-A4ACED63B9A1}"/>
              </a:ext>
            </a:extLst>
          </p:cNvPr>
          <p:cNvSpPr/>
          <p:nvPr/>
        </p:nvSpPr>
        <p:spPr>
          <a:xfrm>
            <a:off x="2184734" y="1866034"/>
            <a:ext cx="604396" cy="708886"/>
          </a:xfrm>
          <a:prstGeom prst="roundRect">
            <a:avLst/>
          </a:prstGeom>
          <a:solidFill>
            <a:schemeClr val="accent5">
              <a:lumMod val="20000"/>
              <a:lumOff val="80000"/>
              <a:alpha val="3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26" name="Straight Connector 25">
            <a:extLst>
              <a:ext uri="{FF2B5EF4-FFF2-40B4-BE49-F238E27FC236}">
                <a16:creationId xmlns:a16="http://schemas.microsoft.com/office/drawing/2014/main" id="{53319394-892A-DA4E-C7A7-4E92DD48ECFC}"/>
              </a:ext>
            </a:extLst>
          </p:cNvPr>
          <p:cNvCxnSpPr>
            <a:stCxn id="24" idx="2"/>
          </p:cNvCxnSpPr>
          <p:nvPr/>
        </p:nvCxnSpPr>
        <p:spPr>
          <a:xfrm flipH="1">
            <a:off x="2480659" y="2574920"/>
            <a:ext cx="6273" cy="483689"/>
          </a:xfrm>
          <a:prstGeom prst="line">
            <a:avLst/>
          </a:prstGeom>
          <a:ln w="38100">
            <a:solidFill>
              <a:schemeClr val="tx1"/>
            </a:solidFill>
            <a:headEnd type="none"/>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D2B1C743-C19E-A06A-298D-064256D3F2FE}"/>
              </a:ext>
            </a:extLst>
          </p:cNvPr>
          <p:cNvCxnSpPr/>
          <p:nvPr/>
        </p:nvCxnSpPr>
        <p:spPr>
          <a:xfrm flipV="1">
            <a:off x="2380769" y="2730396"/>
            <a:ext cx="194118" cy="168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AF310C6-5A2B-FCB1-B75B-3BDFAF4A7E8A}"/>
              </a:ext>
            </a:extLst>
          </p:cNvPr>
          <p:cNvSpPr txBox="1"/>
          <p:nvPr/>
        </p:nvSpPr>
        <p:spPr>
          <a:xfrm>
            <a:off x="2470133" y="2689277"/>
            <a:ext cx="332142" cy="369332"/>
          </a:xfrm>
          <a:prstGeom prst="rect">
            <a:avLst/>
          </a:prstGeom>
          <a:noFill/>
        </p:spPr>
        <p:txBody>
          <a:bodyPr wrap="none" rtlCol="0">
            <a:spAutoFit/>
          </a:bodyPr>
          <a:lstStyle/>
          <a:p>
            <a:pPr algn="l"/>
            <a:r>
              <a:rPr lang="en-GB" dirty="0">
                <a:latin typeface="Verdana" panose="020B0604030504040204" pitchFamily="34" charset="0"/>
                <a:ea typeface="Verdana" panose="020B0604030504040204" pitchFamily="34" charset="0"/>
                <a:cs typeface="Verdana" panose="020B0604030504040204" pitchFamily="34" charset="0"/>
              </a:rPr>
              <a:t>8</a:t>
            </a: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30" name="Rounded Rectangle 29">
            <a:extLst>
              <a:ext uri="{FF2B5EF4-FFF2-40B4-BE49-F238E27FC236}">
                <a16:creationId xmlns:a16="http://schemas.microsoft.com/office/drawing/2014/main" id="{A3AB9382-3E20-D3CB-7D8F-53BCB5045F83}"/>
              </a:ext>
            </a:extLst>
          </p:cNvPr>
          <p:cNvSpPr/>
          <p:nvPr/>
        </p:nvSpPr>
        <p:spPr>
          <a:xfrm>
            <a:off x="3078782" y="1866034"/>
            <a:ext cx="604396" cy="708886"/>
          </a:xfrm>
          <a:prstGeom prst="roundRect">
            <a:avLst/>
          </a:prstGeom>
          <a:solidFill>
            <a:schemeClr val="accent5">
              <a:lumMod val="20000"/>
              <a:lumOff val="80000"/>
              <a:alpha val="3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32" name="Straight Connector 31">
            <a:extLst>
              <a:ext uri="{FF2B5EF4-FFF2-40B4-BE49-F238E27FC236}">
                <a16:creationId xmlns:a16="http://schemas.microsoft.com/office/drawing/2014/main" id="{7B6EB14C-87BC-B2BE-F2F8-612531F9DD8C}"/>
              </a:ext>
            </a:extLst>
          </p:cNvPr>
          <p:cNvCxnSpPr>
            <a:stCxn id="30" idx="2"/>
          </p:cNvCxnSpPr>
          <p:nvPr/>
        </p:nvCxnSpPr>
        <p:spPr>
          <a:xfrm flipH="1">
            <a:off x="3374707" y="2574920"/>
            <a:ext cx="6273" cy="483689"/>
          </a:xfrm>
          <a:prstGeom prst="line">
            <a:avLst/>
          </a:prstGeom>
          <a:ln w="38100">
            <a:solidFill>
              <a:schemeClr val="tx1"/>
            </a:solidFill>
            <a:headEnd type="none"/>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608AD034-879B-A361-09D1-C0D0E60025C9}"/>
              </a:ext>
            </a:extLst>
          </p:cNvPr>
          <p:cNvCxnSpPr/>
          <p:nvPr/>
        </p:nvCxnSpPr>
        <p:spPr>
          <a:xfrm flipV="1">
            <a:off x="3274817" y="2730396"/>
            <a:ext cx="194118" cy="168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7E0F0A89-C4B6-5F56-4329-492FB3E0D6E5}"/>
              </a:ext>
            </a:extLst>
          </p:cNvPr>
          <p:cNvSpPr txBox="1"/>
          <p:nvPr/>
        </p:nvSpPr>
        <p:spPr>
          <a:xfrm>
            <a:off x="3364181" y="2689277"/>
            <a:ext cx="332142" cy="369332"/>
          </a:xfrm>
          <a:prstGeom prst="rect">
            <a:avLst/>
          </a:prstGeom>
          <a:noFill/>
        </p:spPr>
        <p:txBody>
          <a:bodyPr wrap="none" rtlCol="0">
            <a:spAutoFit/>
          </a:bodyPr>
          <a:lstStyle/>
          <a:p>
            <a:pPr algn="l"/>
            <a:r>
              <a:rPr lang="en-GB" dirty="0">
                <a:latin typeface="Verdana" panose="020B0604030504040204" pitchFamily="34" charset="0"/>
                <a:ea typeface="Verdana" panose="020B0604030504040204" pitchFamily="34" charset="0"/>
                <a:cs typeface="Verdana" panose="020B0604030504040204" pitchFamily="34" charset="0"/>
              </a:rPr>
              <a:t>8</a:t>
            </a: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36" name="Rounded Rectangle 35">
            <a:extLst>
              <a:ext uri="{FF2B5EF4-FFF2-40B4-BE49-F238E27FC236}">
                <a16:creationId xmlns:a16="http://schemas.microsoft.com/office/drawing/2014/main" id="{3137EDAE-B937-78E1-9D43-7E8E9F4D810B}"/>
              </a:ext>
            </a:extLst>
          </p:cNvPr>
          <p:cNvSpPr/>
          <p:nvPr/>
        </p:nvSpPr>
        <p:spPr>
          <a:xfrm>
            <a:off x="3973012" y="1866034"/>
            <a:ext cx="604396" cy="708886"/>
          </a:xfrm>
          <a:prstGeom prst="roundRect">
            <a:avLst/>
          </a:prstGeom>
          <a:solidFill>
            <a:schemeClr val="accent5">
              <a:lumMod val="20000"/>
              <a:lumOff val="80000"/>
              <a:alpha val="3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38" name="Straight Connector 37">
            <a:extLst>
              <a:ext uri="{FF2B5EF4-FFF2-40B4-BE49-F238E27FC236}">
                <a16:creationId xmlns:a16="http://schemas.microsoft.com/office/drawing/2014/main" id="{19797F0E-2B86-A33B-C836-14B7DD513738}"/>
              </a:ext>
            </a:extLst>
          </p:cNvPr>
          <p:cNvCxnSpPr>
            <a:stCxn id="36" idx="2"/>
          </p:cNvCxnSpPr>
          <p:nvPr/>
        </p:nvCxnSpPr>
        <p:spPr>
          <a:xfrm flipH="1">
            <a:off x="4268937" y="2574920"/>
            <a:ext cx="6273" cy="483689"/>
          </a:xfrm>
          <a:prstGeom prst="line">
            <a:avLst/>
          </a:prstGeom>
          <a:ln w="38100">
            <a:solidFill>
              <a:schemeClr val="tx1"/>
            </a:solidFill>
            <a:headEnd type="none"/>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CF502BE6-27F7-85CF-21FA-9BA176B9E9DC}"/>
              </a:ext>
            </a:extLst>
          </p:cNvPr>
          <p:cNvCxnSpPr/>
          <p:nvPr/>
        </p:nvCxnSpPr>
        <p:spPr>
          <a:xfrm flipV="1">
            <a:off x="4169047" y="2730396"/>
            <a:ext cx="194118" cy="168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54F8103-0B59-45A3-11B8-3CAC30075E0F}"/>
              </a:ext>
            </a:extLst>
          </p:cNvPr>
          <p:cNvSpPr txBox="1"/>
          <p:nvPr/>
        </p:nvSpPr>
        <p:spPr>
          <a:xfrm>
            <a:off x="4258411" y="2689277"/>
            <a:ext cx="332142" cy="369332"/>
          </a:xfrm>
          <a:prstGeom prst="rect">
            <a:avLst/>
          </a:prstGeom>
          <a:noFill/>
        </p:spPr>
        <p:txBody>
          <a:bodyPr wrap="none" rtlCol="0">
            <a:spAutoFit/>
          </a:bodyPr>
          <a:lstStyle/>
          <a:p>
            <a:pPr algn="l"/>
            <a:r>
              <a:rPr lang="en-GB" dirty="0">
                <a:latin typeface="Verdana" panose="020B0604030504040204" pitchFamily="34" charset="0"/>
                <a:ea typeface="Verdana" panose="020B0604030504040204" pitchFamily="34" charset="0"/>
                <a:cs typeface="Verdana" panose="020B0604030504040204" pitchFamily="34" charset="0"/>
              </a:rPr>
              <a:t>8</a:t>
            </a: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42" name="Rounded Rectangle 41">
            <a:extLst>
              <a:ext uri="{FF2B5EF4-FFF2-40B4-BE49-F238E27FC236}">
                <a16:creationId xmlns:a16="http://schemas.microsoft.com/office/drawing/2014/main" id="{981B05B5-7206-08BC-239B-3F40B2A0D4C5}"/>
              </a:ext>
            </a:extLst>
          </p:cNvPr>
          <p:cNvSpPr/>
          <p:nvPr/>
        </p:nvSpPr>
        <p:spPr>
          <a:xfrm>
            <a:off x="4850443" y="1866034"/>
            <a:ext cx="604396" cy="708886"/>
          </a:xfrm>
          <a:prstGeom prst="roundRect">
            <a:avLst/>
          </a:prstGeom>
          <a:solidFill>
            <a:schemeClr val="accent5">
              <a:lumMod val="20000"/>
              <a:lumOff val="80000"/>
              <a:alpha val="3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44" name="Straight Connector 43">
            <a:extLst>
              <a:ext uri="{FF2B5EF4-FFF2-40B4-BE49-F238E27FC236}">
                <a16:creationId xmlns:a16="http://schemas.microsoft.com/office/drawing/2014/main" id="{5D92AC60-8516-3A58-A1F2-EF16A560C18E}"/>
              </a:ext>
            </a:extLst>
          </p:cNvPr>
          <p:cNvCxnSpPr>
            <a:stCxn id="42" idx="2"/>
          </p:cNvCxnSpPr>
          <p:nvPr/>
        </p:nvCxnSpPr>
        <p:spPr>
          <a:xfrm flipH="1">
            <a:off x="5146368" y="2574920"/>
            <a:ext cx="6273" cy="483689"/>
          </a:xfrm>
          <a:prstGeom prst="line">
            <a:avLst/>
          </a:prstGeom>
          <a:ln w="38100">
            <a:solidFill>
              <a:schemeClr val="tx1"/>
            </a:solidFill>
            <a:headEnd type="none"/>
          </a:ln>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9A4908C3-807F-52D9-24C3-153B70FD060C}"/>
              </a:ext>
            </a:extLst>
          </p:cNvPr>
          <p:cNvCxnSpPr/>
          <p:nvPr/>
        </p:nvCxnSpPr>
        <p:spPr>
          <a:xfrm flipV="1">
            <a:off x="5046478" y="2730396"/>
            <a:ext cx="194118" cy="168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F15D29D0-EC86-7460-734B-05CF68238D88}"/>
              </a:ext>
            </a:extLst>
          </p:cNvPr>
          <p:cNvSpPr txBox="1"/>
          <p:nvPr/>
        </p:nvSpPr>
        <p:spPr>
          <a:xfrm>
            <a:off x="5135842" y="2689277"/>
            <a:ext cx="332142" cy="369332"/>
          </a:xfrm>
          <a:prstGeom prst="rect">
            <a:avLst/>
          </a:prstGeom>
          <a:noFill/>
        </p:spPr>
        <p:txBody>
          <a:bodyPr wrap="none" rtlCol="0">
            <a:spAutoFit/>
          </a:bodyPr>
          <a:lstStyle/>
          <a:p>
            <a:pPr algn="l"/>
            <a:r>
              <a:rPr lang="en-GB" dirty="0">
                <a:latin typeface="Verdana" panose="020B0604030504040204" pitchFamily="34" charset="0"/>
                <a:ea typeface="Verdana" panose="020B0604030504040204" pitchFamily="34" charset="0"/>
                <a:cs typeface="Verdana" panose="020B0604030504040204" pitchFamily="34" charset="0"/>
              </a:rPr>
              <a:t>8</a:t>
            </a: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48" name="Rounded Rectangle 47">
            <a:extLst>
              <a:ext uri="{FF2B5EF4-FFF2-40B4-BE49-F238E27FC236}">
                <a16:creationId xmlns:a16="http://schemas.microsoft.com/office/drawing/2014/main" id="{03FADB31-607F-1CDC-83E9-0723A4DCEA16}"/>
              </a:ext>
            </a:extLst>
          </p:cNvPr>
          <p:cNvSpPr/>
          <p:nvPr/>
        </p:nvSpPr>
        <p:spPr>
          <a:xfrm>
            <a:off x="5744673" y="1866034"/>
            <a:ext cx="604396" cy="708886"/>
          </a:xfrm>
          <a:prstGeom prst="roundRect">
            <a:avLst/>
          </a:prstGeom>
          <a:solidFill>
            <a:schemeClr val="accent5">
              <a:lumMod val="20000"/>
              <a:lumOff val="80000"/>
              <a:alpha val="3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50" name="Straight Connector 49">
            <a:extLst>
              <a:ext uri="{FF2B5EF4-FFF2-40B4-BE49-F238E27FC236}">
                <a16:creationId xmlns:a16="http://schemas.microsoft.com/office/drawing/2014/main" id="{3D786D7F-53F6-4405-0747-132E6ADCC0CA}"/>
              </a:ext>
            </a:extLst>
          </p:cNvPr>
          <p:cNvCxnSpPr>
            <a:stCxn id="48" idx="2"/>
          </p:cNvCxnSpPr>
          <p:nvPr/>
        </p:nvCxnSpPr>
        <p:spPr>
          <a:xfrm flipH="1">
            <a:off x="6040598" y="2574920"/>
            <a:ext cx="6273" cy="483689"/>
          </a:xfrm>
          <a:prstGeom prst="line">
            <a:avLst/>
          </a:prstGeom>
          <a:ln w="38100">
            <a:solidFill>
              <a:schemeClr val="tx1"/>
            </a:solidFill>
            <a:headEnd type="none"/>
          </a:ln>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B07CE634-881B-CD93-27B0-F1EBB81B0161}"/>
              </a:ext>
            </a:extLst>
          </p:cNvPr>
          <p:cNvCxnSpPr/>
          <p:nvPr/>
        </p:nvCxnSpPr>
        <p:spPr>
          <a:xfrm flipV="1">
            <a:off x="5940708" y="2730396"/>
            <a:ext cx="194118" cy="168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53ABD8F7-5A02-7A3A-EE86-8D6DF24B6266}"/>
              </a:ext>
            </a:extLst>
          </p:cNvPr>
          <p:cNvSpPr txBox="1"/>
          <p:nvPr/>
        </p:nvSpPr>
        <p:spPr>
          <a:xfrm>
            <a:off x="6030072" y="2689277"/>
            <a:ext cx="332142" cy="369332"/>
          </a:xfrm>
          <a:prstGeom prst="rect">
            <a:avLst/>
          </a:prstGeom>
          <a:noFill/>
        </p:spPr>
        <p:txBody>
          <a:bodyPr wrap="none" rtlCol="0">
            <a:spAutoFit/>
          </a:bodyPr>
          <a:lstStyle/>
          <a:p>
            <a:pPr algn="l"/>
            <a:r>
              <a:rPr lang="en-GB" dirty="0">
                <a:latin typeface="Verdana" panose="020B0604030504040204" pitchFamily="34" charset="0"/>
                <a:ea typeface="Verdana" panose="020B0604030504040204" pitchFamily="34" charset="0"/>
                <a:cs typeface="Verdana" panose="020B0604030504040204" pitchFamily="34" charset="0"/>
              </a:rPr>
              <a:t>8</a:t>
            </a: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54" name="Rounded Rectangle 53">
            <a:extLst>
              <a:ext uri="{FF2B5EF4-FFF2-40B4-BE49-F238E27FC236}">
                <a16:creationId xmlns:a16="http://schemas.microsoft.com/office/drawing/2014/main" id="{1565AD48-F5AC-7362-6306-482993C185AD}"/>
              </a:ext>
            </a:extLst>
          </p:cNvPr>
          <p:cNvSpPr/>
          <p:nvPr/>
        </p:nvSpPr>
        <p:spPr>
          <a:xfrm>
            <a:off x="6638721" y="1866034"/>
            <a:ext cx="604396" cy="708886"/>
          </a:xfrm>
          <a:prstGeom prst="roundRect">
            <a:avLst/>
          </a:prstGeom>
          <a:solidFill>
            <a:schemeClr val="accent5">
              <a:lumMod val="20000"/>
              <a:lumOff val="80000"/>
              <a:alpha val="3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56" name="Straight Connector 55">
            <a:extLst>
              <a:ext uri="{FF2B5EF4-FFF2-40B4-BE49-F238E27FC236}">
                <a16:creationId xmlns:a16="http://schemas.microsoft.com/office/drawing/2014/main" id="{B765858E-24E7-7759-208D-2E44036BFC77}"/>
              </a:ext>
            </a:extLst>
          </p:cNvPr>
          <p:cNvCxnSpPr>
            <a:stCxn id="54" idx="2"/>
          </p:cNvCxnSpPr>
          <p:nvPr/>
        </p:nvCxnSpPr>
        <p:spPr>
          <a:xfrm flipH="1">
            <a:off x="6934646" y="2574920"/>
            <a:ext cx="6273" cy="483689"/>
          </a:xfrm>
          <a:prstGeom prst="line">
            <a:avLst/>
          </a:prstGeom>
          <a:ln w="38100">
            <a:solidFill>
              <a:schemeClr val="tx1"/>
            </a:solidFill>
            <a:headEnd type="none"/>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C881103C-00E7-0AC3-F2B9-F38C0C48A6F0}"/>
              </a:ext>
            </a:extLst>
          </p:cNvPr>
          <p:cNvCxnSpPr/>
          <p:nvPr/>
        </p:nvCxnSpPr>
        <p:spPr>
          <a:xfrm flipV="1">
            <a:off x="6834756" y="2730396"/>
            <a:ext cx="194118" cy="168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2372EE8E-CAA7-F7F2-CBD9-474D8DCFB072}"/>
              </a:ext>
            </a:extLst>
          </p:cNvPr>
          <p:cNvSpPr txBox="1"/>
          <p:nvPr/>
        </p:nvSpPr>
        <p:spPr>
          <a:xfrm>
            <a:off x="6924120" y="2689277"/>
            <a:ext cx="332142" cy="369332"/>
          </a:xfrm>
          <a:prstGeom prst="rect">
            <a:avLst/>
          </a:prstGeom>
          <a:noFill/>
        </p:spPr>
        <p:txBody>
          <a:bodyPr wrap="none" rtlCol="0">
            <a:spAutoFit/>
          </a:bodyPr>
          <a:lstStyle/>
          <a:p>
            <a:pPr algn="l"/>
            <a:r>
              <a:rPr lang="en-GB" dirty="0">
                <a:latin typeface="Verdana" panose="020B0604030504040204" pitchFamily="34" charset="0"/>
                <a:ea typeface="Verdana" panose="020B0604030504040204" pitchFamily="34" charset="0"/>
                <a:cs typeface="Verdana" panose="020B0604030504040204" pitchFamily="34" charset="0"/>
              </a:rPr>
              <a:t>8</a:t>
            </a: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60" name="Rounded Rectangle 59">
            <a:extLst>
              <a:ext uri="{FF2B5EF4-FFF2-40B4-BE49-F238E27FC236}">
                <a16:creationId xmlns:a16="http://schemas.microsoft.com/office/drawing/2014/main" id="{28685DD6-08A7-9A19-14C5-5E5547BCDB0C}"/>
              </a:ext>
            </a:extLst>
          </p:cNvPr>
          <p:cNvSpPr/>
          <p:nvPr/>
        </p:nvSpPr>
        <p:spPr>
          <a:xfrm>
            <a:off x="7532951" y="1866034"/>
            <a:ext cx="604396" cy="708886"/>
          </a:xfrm>
          <a:prstGeom prst="roundRect">
            <a:avLst/>
          </a:prstGeom>
          <a:solidFill>
            <a:schemeClr val="accent5">
              <a:lumMod val="20000"/>
              <a:lumOff val="80000"/>
              <a:alpha val="3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62" name="Straight Connector 61">
            <a:extLst>
              <a:ext uri="{FF2B5EF4-FFF2-40B4-BE49-F238E27FC236}">
                <a16:creationId xmlns:a16="http://schemas.microsoft.com/office/drawing/2014/main" id="{6EFCD50B-2B5D-B839-3A0D-86E40976295C}"/>
              </a:ext>
            </a:extLst>
          </p:cNvPr>
          <p:cNvCxnSpPr>
            <a:stCxn id="60" idx="2"/>
          </p:cNvCxnSpPr>
          <p:nvPr/>
        </p:nvCxnSpPr>
        <p:spPr>
          <a:xfrm flipH="1">
            <a:off x="7828876" y="2574920"/>
            <a:ext cx="6273" cy="483689"/>
          </a:xfrm>
          <a:prstGeom prst="line">
            <a:avLst/>
          </a:prstGeom>
          <a:ln w="38100">
            <a:solidFill>
              <a:schemeClr val="tx1"/>
            </a:solidFill>
            <a:headEnd type="none"/>
          </a:ln>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F6673322-7DAA-FF6A-A1C8-478A554CFDAF}"/>
              </a:ext>
            </a:extLst>
          </p:cNvPr>
          <p:cNvCxnSpPr/>
          <p:nvPr/>
        </p:nvCxnSpPr>
        <p:spPr>
          <a:xfrm flipV="1">
            <a:off x="7728986" y="2730396"/>
            <a:ext cx="194118" cy="168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B37D4920-4A8D-20EE-3322-832D2C86055B}"/>
              </a:ext>
            </a:extLst>
          </p:cNvPr>
          <p:cNvSpPr txBox="1"/>
          <p:nvPr/>
        </p:nvSpPr>
        <p:spPr>
          <a:xfrm>
            <a:off x="7818350" y="2689277"/>
            <a:ext cx="332142" cy="369332"/>
          </a:xfrm>
          <a:prstGeom prst="rect">
            <a:avLst/>
          </a:prstGeom>
          <a:noFill/>
        </p:spPr>
        <p:txBody>
          <a:bodyPr wrap="none" rtlCol="0">
            <a:spAutoFit/>
          </a:bodyPr>
          <a:lstStyle/>
          <a:p>
            <a:pPr algn="l"/>
            <a:r>
              <a:rPr lang="en-GB" dirty="0">
                <a:latin typeface="Verdana" panose="020B0604030504040204" pitchFamily="34" charset="0"/>
                <a:ea typeface="Verdana" panose="020B0604030504040204" pitchFamily="34" charset="0"/>
                <a:cs typeface="Verdana" panose="020B0604030504040204" pitchFamily="34" charset="0"/>
              </a:rPr>
              <a:t>8</a:t>
            </a:r>
            <a:endParaRPr lang="en-CH" dirty="0">
              <a:latin typeface="Verdana" panose="020B0604030504040204" pitchFamily="34" charset="0"/>
              <a:ea typeface="Verdana" panose="020B0604030504040204" pitchFamily="34" charset="0"/>
              <a:cs typeface="Verdana" panose="020B0604030504040204" pitchFamily="34" charset="0"/>
            </a:endParaRPr>
          </a:p>
        </p:txBody>
      </p:sp>
      <p:cxnSp>
        <p:nvCxnSpPr>
          <p:cNvPr id="66" name="Straight Connector 65">
            <a:extLst>
              <a:ext uri="{FF2B5EF4-FFF2-40B4-BE49-F238E27FC236}">
                <a16:creationId xmlns:a16="http://schemas.microsoft.com/office/drawing/2014/main" id="{2A37591F-BB7D-9D9F-5058-C09BE8D02589}"/>
              </a:ext>
            </a:extLst>
          </p:cNvPr>
          <p:cNvCxnSpPr/>
          <p:nvPr/>
        </p:nvCxnSpPr>
        <p:spPr>
          <a:xfrm>
            <a:off x="1575903" y="3058609"/>
            <a:ext cx="625297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AAE6E2F-9702-EB5C-A54C-7DE10E4CE826}"/>
              </a:ext>
            </a:extLst>
          </p:cNvPr>
          <p:cNvCxnSpPr>
            <a:cxnSpLocks/>
            <a:endCxn id="71" idx="0"/>
          </p:cNvCxnSpPr>
          <p:nvPr/>
        </p:nvCxnSpPr>
        <p:spPr>
          <a:xfrm>
            <a:off x="4731488" y="3058609"/>
            <a:ext cx="0" cy="552597"/>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F9AD6F6B-96A9-C0C0-A2DD-3D937AD9C240}"/>
              </a:ext>
            </a:extLst>
          </p:cNvPr>
          <p:cNvSpPr/>
          <p:nvPr/>
        </p:nvSpPr>
        <p:spPr>
          <a:xfrm>
            <a:off x="3529381" y="3611206"/>
            <a:ext cx="2404213" cy="412717"/>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Read FIFO</a:t>
            </a:r>
            <a:endParaRPr lang="en-CH" sz="20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72" name="TextBox 71">
            <a:extLst>
              <a:ext uri="{FF2B5EF4-FFF2-40B4-BE49-F238E27FC236}">
                <a16:creationId xmlns:a16="http://schemas.microsoft.com/office/drawing/2014/main" id="{B33A7718-5B9D-7432-46CB-F28735C2DE3F}"/>
              </a:ext>
            </a:extLst>
          </p:cNvPr>
          <p:cNvSpPr txBox="1"/>
          <p:nvPr/>
        </p:nvSpPr>
        <p:spPr>
          <a:xfrm>
            <a:off x="224730" y="2698917"/>
            <a:ext cx="968535" cy="400110"/>
          </a:xfrm>
          <a:prstGeom prst="rect">
            <a:avLst/>
          </a:prstGeom>
          <a:noFill/>
        </p:spPr>
        <p:txBody>
          <a:bodyPr wrap="none" rtlCol="0">
            <a:spAutoFit/>
          </a:bodyPr>
          <a:lstStyle/>
          <a:p>
            <a:pPr algn="l"/>
            <a:r>
              <a:rPr lang="en-CH" sz="2000" dirty="0">
                <a:latin typeface="Verdana" panose="020B0604030504040204" pitchFamily="34" charset="0"/>
                <a:ea typeface="Verdana" panose="020B0604030504040204" pitchFamily="34" charset="0"/>
                <a:cs typeface="Verdana" panose="020B0604030504040204" pitchFamily="34" charset="0"/>
              </a:rPr>
              <a:t>sector</a:t>
            </a:r>
          </a:p>
        </p:txBody>
      </p:sp>
      <p:cxnSp>
        <p:nvCxnSpPr>
          <p:cNvPr id="74" name="Curved Connector 73">
            <a:extLst>
              <a:ext uri="{FF2B5EF4-FFF2-40B4-BE49-F238E27FC236}">
                <a16:creationId xmlns:a16="http://schemas.microsoft.com/office/drawing/2014/main" id="{0E5795FB-838A-5CA8-630B-2530C1B62156}"/>
              </a:ext>
            </a:extLst>
          </p:cNvPr>
          <p:cNvCxnSpPr>
            <a:cxnSpLocks/>
            <a:stCxn id="4" idx="1"/>
            <a:endCxn id="72" idx="0"/>
          </p:cNvCxnSpPr>
          <p:nvPr/>
        </p:nvCxnSpPr>
        <p:spPr>
          <a:xfrm rot="10800000" flipV="1">
            <a:off x="708998" y="2220477"/>
            <a:ext cx="581506" cy="478440"/>
          </a:xfrm>
          <a:prstGeom prst="curved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DA6057F-3213-363C-16A4-5921FE9F7E57}"/>
              </a:ext>
            </a:extLst>
          </p:cNvPr>
          <p:cNvCxnSpPr/>
          <p:nvPr/>
        </p:nvCxnSpPr>
        <p:spPr>
          <a:xfrm flipV="1">
            <a:off x="4634428" y="3218247"/>
            <a:ext cx="194118" cy="168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70E7D165-6D6C-FE29-081C-4C298F244B30}"/>
              </a:ext>
            </a:extLst>
          </p:cNvPr>
          <p:cNvSpPr txBox="1"/>
          <p:nvPr/>
        </p:nvSpPr>
        <p:spPr>
          <a:xfrm>
            <a:off x="4703712" y="3187185"/>
            <a:ext cx="479618" cy="369332"/>
          </a:xfrm>
          <a:prstGeom prst="rect">
            <a:avLst/>
          </a:prstGeom>
          <a:noFill/>
        </p:spPr>
        <p:txBody>
          <a:bodyPr wrap="none" rtlCol="0">
            <a:spAutoFit/>
          </a:bodyPr>
          <a:lstStyle/>
          <a:p>
            <a:pPr algn="l"/>
            <a:r>
              <a:rPr lang="en-GB" dirty="0">
                <a:latin typeface="Verdana" panose="020B0604030504040204" pitchFamily="34" charset="0"/>
                <a:ea typeface="Verdana" panose="020B0604030504040204" pitchFamily="34" charset="0"/>
                <a:cs typeface="Verdana" panose="020B0604030504040204" pitchFamily="34" charset="0"/>
              </a:rPr>
              <a:t>64</a:t>
            </a:r>
            <a:endParaRPr lang="en-CH" dirty="0">
              <a:latin typeface="Verdana" panose="020B0604030504040204" pitchFamily="34" charset="0"/>
              <a:ea typeface="Verdana" panose="020B0604030504040204" pitchFamily="34" charset="0"/>
              <a:cs typeface="Verdana" panose="020B0604030504040204" pitchFamily="34" charset="0"/>
            </a:endParaRPr>
          </a:p>
        </p:txBody>
      </p:sp>
      <p:cxnSp>
        <p:nvCxnSpPr>
          <p:cNvPr id="79" name="Straight Arrow Connector 78">
            <a:extLst>
              <a:ext uri="{FF2B5EF4-FFF2-40B4-BE49-F238E27FC236}">
                <a16:creationId xmlns:a16="http://schemas.microsoft.com/office/drawing/2014/main" id="{AF288222-1CE9-7697-8DE7-94BB2F30278B}"/>
              </a:ext>
            </a:extLst>
          </p:cNvPr>
          <p:cNvCxnSpPr>
            <a:cxnSpLocks/>
          </p:cNvCxnSpPr>
          <p:nvPr/>
        </p:nvCxnSpPr>
        <p:spPr>
          <a:xfrm flipH="1">
            <a:off x="4743366" y="4503062"/>
            <a:ext cx="1" cy="6455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1ACCA2E-868F-DD78-65B3-D8FABF91BB5E}"/>
              </a:ext>
            </a:extLst>
          </p:cNvPr>
          <p:cNvCxnSpPr/>
          <p:nvPr/>
        </p:nvCxnSpPr>
        <p:spPr>
          <a:xfrm flipV="1">
            <a:off x="4645052" y="4715045"/>
            <a:ext cx="194118" cy="168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CBB4BE21-CD94-78F8-7515-1A6D4BBCC769}"/>
              </a:ext>
            </a:extLst>
          </p:cNvPr>
          <p:cNvSpPr txBox="1"/>
          <p:nvPr/>
        </p:nvSpPr>
        <p:spPr>
          <a:xfrm>
            <a:off x="4714336" y="4683983"/>
            <a:ext cx="332142" cy="369332"/>
          </a:xfrm>
          <a:prstGeom prst="rect">
            <a:avLst/>
          </a:prstGeom>
          <a:noFill/>
        </p:spPr>
        <p:txBody>
          <a:bodyPr wrap="none" rtlCol="0">
            <a:spAutoFit/>
          </a:bodyPr>
          <a:lstStyle/>
          <a:p>
            <a:pPr algn="l"/>
            <a:r>
              <a:rPr lang="en-GB" dirty="0">
                <a:latin typeface="Verdana" panose="020B0604030504040204" pitchFamily="34" charset="0"/>
                <a:ea typeface="Verdana" panose="020B0604030504040204" pitchFamily="34" charset="0"/>
                <a:cs typeface="Verdana" panose="020B0604030504040204" pitchFamily="34" charset="0"/>
              </a:rPr>
              <a:t>8</a:t>
            </a: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83" name="Trapezium 82">
            <a:extLst>
              <a:ext uri="{FF2B5EF4-FFF2-40B4-BE49-F238E27FC236}">
                <a16:creationId xmlns:a16="http://schemas.microsoft.com/office/drawing/2014/main" id="{146E0504-645A-14A6-F817-605D2C65D938}"/>
              </a:ext>
            </a:extLst>
          </p:cNvPr>
          <p:cNvSpPr/>
          <p:nvPr/>
        </p:nvSpPr>
        <p:spPr>
          <a:xfrm rot="10800000">
            <a:off x="3539409" y="4301430"/>
            <a:ext cx="2401295" cy="223284"/>
          </a:xfrm>
          <a:prstGeom prst="trapezoid">
            <a:avLst>
              <a:gd name="adj" fmla="val 85224"/>
            </a:avLst>
          </a:prstGeom>
          <a:solidFill>
            <a:schemeClr val="bg1">
              <a:lumMod val="6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84" name="Straight Connector 83">
            <a:extLst>
              <a:ext uri="{FF2B5EF4-FFF2-40B4-BE49-F238E27FC236}">
                <a16:creationId xmlns:a16="http://schemas.microsoft.com/office/drawing/2014/main" id="{B9DC1839-0001-54BA-25CF-1BB1CEBF4950}"/>
              </a:ext>
            </a:extLst>
          </p:cNvPr>
          <p:cNvCxnSpPr>
            <a:cxnSpLocks/>
          </p:cNvCxnSpPr>
          <p:nvPr/>
        </p:nvCxnSpPr>
        <p:spPr>
          <a:xfrm>
            <a:off x="3751124" y="4023923"/>
            <a:ext cx="0" cy="277507"/>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7D3B504-4FF5-F4E2-E116-0EC333E91D5D}"/>
              </a:ext>
            </a:extLst>
          </p:cNvPr>
          <p:cNvCxnSpPr>
            <a:cxnSpLocks/>
          </p:cNvCxnSpPr>
          <p:nvPr/>
        </p:nvCxnSpPr>
        <p:spPr>
          <a:xfrm>
            <a:off x="4021804" y="4023923"/>
            <a:ext cx="0" cy="277507"/>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7B28319-D03B-F574-FA69-290D91F1398C}"/>
              </a:ext>
            </a:extLst>
          </p:cNvPr>
          <p:cNvCxnSpPr>
            <a:cxnSpLocks/>
          </p:cNvCxnSpPr>
          <p:nvPr/>
        </p:nvCxnSpPr>
        <p:spPr>
          <a:xfrm>
            <a:off x="4273486" y="4023923"/>
            <a:ext cx="0" cy="277507"/>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4A6006C7-C590-A436-1365-33B0D98B3938}"/>
              </a:ext>
            </a:extLst>
          </p:cNvPr>
          <p:cNvSpPr txBox="1"/>
          <p:nvPr/>
        </p:nvSpPr>
        <p:spPr>
          <a:xfrm>
            <a:off x="4500130" y="3914605"/>
            <a:ext cx="886781" cy="369332"/>
          </a:xfrm>
          <a:prstGeom prst="rect">
            <a:avLst/>
          </a:prstGeom>
          <a:noFill/>
        </p:spPr>
        <p:txBody>
          <a:bodyPr wrap="none" rtlCol="0">
            <a:spAutoFit/>
          </a:bodyPr>
          <a:lstStyle/>
          <a:p>
            <a:pPr algn="l"/>
            <a:r>
              <a:rPr lang="en-CH" dirty="0">
                <a:latin typeface="Cambria" panose="02040503050406030204" pitchFamily="18" charset="0"/>
                <a:ea typeface="Cambria" panose="02040503050406030204" pitchFamily="18" charset="0"/>
              </a:rPr>
              <a:t>.  .  .  .  . </a:t>
            </a:r>
          </a:p>
        </p:txBody>
      </p:sp>
      <p:cxnSp>
        <p:nvCxnSpPr>
          <p:cNvPr id="89" name="Straight Connector 88">
            <a:extLst>
              <a:ext uri="{FF2B5EF4-FFF2-40B4-BE49-F238E27FC236}">
                <a16:creationId xmlns:a16="http://schemas.microsoft.com/office/drawing/2014/main" id="{4327B0DF-E866-C4A7-EE73-69FDD87B7B8E}"/>
              </a:ext>
            </a:extLst>
          </p:cNvPr>
          <p:cNvCxnSpPr>
            <a:cxnSpLocks/>
          </p:cNvCxnSpPr>
          <p:nvPr/>
        </p:nvCxnSpPr>
        <p:spPr>
          <a:xfrm>
            <a:off x="5731724" y="4023923"/>
            <a:ext cx="0" cy="277507"/>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690C8B5-347B-6B1E-D58F-AF538B30DF4F}"/>
              </a:ext>
            </a:extLst>
          </p:cNvPr>
          <p:cNvCxnSpPr>
            <a:cxnSpLocks/>
          </p:cNvCxnSpPr>
          <p:nvPr/>
        </p:nvCxnSpPr>
        <p:spPr>
          <a:xfrm>
            <a:off x="5467984" y="4023923"/>
            <a:ext cx="0" cy="277507"/>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E55B2F95-BABC-5D46-469D-BA43C56AC243}"/>
              </a:ext>
            </a:extLst>
          </p:cNvPr>
          <p:cNvSpPr txBox="1"/>
          <p:nvPr/>
        </p:nvSpPr>
        <p:spPr>
          <a:xfrm>
            <a:off x="4094934" y="5124747"/>
            <a:ext cx="1273105" cy="400110"/>
          </a:xfrm>
          <a:prstGeom prst="rect">
            <a:avLst/>
          </a:prstGeom>
          <a:noFill/>
        </p:spPr>
        <p:txBody>
          <a:bodyPr wrap="none" rtlCol="0">
            <a:spAutoFit/>
          </a:bodyPr>
          <a:lstStyle/>
          <a:p>
            <a:pPr algn="l"/>
            <a:r>
              <a:rPr lang="en-CH" sz="2000" dirty="0">
                <a:latin typeface="Verdana" panose="020B0604030504040204" pitchFamily="34" charset="0"/>
                <a:ea typeface="Verdana" panose="020B0604030504040204" pitchFamily="34" charset="0"/>
                <a:cs typeface="Verdana" panose="020B0604030504040204" pitchFamily="34" charset="0"/>
              </a:rPr>
              <a:t>Chip I/O</a:t>
            </a:r>
          </a:p>
        </p:txBody>
      </p:sp>
      <p:cxnSp>
        <p:nvCxnSpPr>
          <p:cNvPr id="93" name="Straight Connector 92">
            <a:extLst>
              <a:ext uri="{FF2B5EF4-FFF2-40B4-BE49-F238E27FC236}">
                <a16:creationId xmlns:a16="http://schemas.microsoft.com/office/drawing/2014/main" id="{C8B3AE53-466F-C87C-0CE3-0703C1C63453}"/>
              </a:ext>
            </a:extLst>
          </p:cNvPr>
          <p:cNvCxnSpPr>
            <a:cxnSpLocks/>
            <a:stCxn id="83" idx="3"/>
            <a:endCxn id="94" idx="3"/>
          </p:cNvCxnSpPr>
          <p:nvPr/>
        </p:nvCxnSpPr>
        <p:spPr>
          <a:xfrm flipH="1">
            <a:off x="2592448" y="4413072"/>
            <a:ext cx="1042107" cy="100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8F2E857C-7152-9B40-BD22-4C48D036D0E4}"/>
              </a:ext>
            </a:extLst>
          </p:cNvPr>
          <p:cNvSpPr txBox="1"/>
          <p:nvPr/>
        </p:nvSpPr>
        <p:spPr>
          <a:xfrm>
            <a:off x="1433156" y="4069145"/>
            <a:ext cx="1159292" cy="707886"/>
          </a:xfrm>
          <a:prstGeom prst="rect">
            <a:avLst/>
          </a:prstGeom>
          <a:noFill/>
        </p:spPr>
        <p:txBody>
          <a:bodyPr wrap="none" rtlCol="0">
            <a:spAutoFit/>
          </a:bodyPr>
          <a:lstStyle/>
          <a:p>
            <a:pPr algn="ctr"/>
            <a:r>
              <a:rPr lang="en-CH" sz="2000" dirty="0">
                <a:latin typeface="Verdana" panose="020B0604030504040204" pitchFamily="34" charset="0"/>
                <a:ea typeface="Verdana" panose="020B0604030504040204" pitchFamily="34" charset="0"/>
                <a:cs typeface="Verdana" panose="020B0604030504040204" pitchFamily="34" charset="0"/>
              </a:rPr>
              <a:t>burst</a:t>
            </a:r>
            <a:br>
              <a:rPr lang="en-CH" sz="2000" dirty="0">
                <a:latin typeface="Verdana" panose="020B0604030504040204" pitchFamily="34" charset="0"/>
                <a:ea typeface="Verdana" panose="020B0604030504040204" pitchFamily="34" charset="0"/>
                <a:cs typeface="Verdana" panose="020B0604030504040204" pitchFamily="34" charset="0"/>
              </a:rPr>
            </a:br>
            <a:r>
              <a:rPr lang="en-CH" sz="2000" dirty="0">
                <a:latin typeface="Verdana" panose="020B0604030504040204" pitchFamily="34" charset="0"/>
                <a:ea typeface="Verdana" panose="020B0604030504040204" pitchFamily="34" charset="0"/>
                <a:cs typeface="Verdana" panose="020B0604030504040204" pitchFamily="34" charset="0"/>
              </a:rPr>
              <a:t>counter</a:t>
            </a:r>
          </a:p>
        </p:txBody>
      </p:sp>
      <p:cxnSp>
        <p:nvCxnSpPr>
          <p:cNvPr id="5" name="Straight Connector 4">
            <a:extLst>
              <a:ext uri="{FF2B5EF4-FFF2-40B4-BE49-F238E27FC236}">
                <a16:creationId xmlns:a16="http://schemas.microsoft.com/office/drawing/2014/main" id="{7E83A344-33FA-3839-A830-A5D56161EBCF}"/>
              </a:ext>
            </a:extLst>
          </p:cNvPr>
          <p:cNvCxnSpPr/>
          <p:nvPr/>
        </p:nvCxnSpPr>
        <p:spPr>
          <a:xfrm flipV="1">
            <a:off x="2988351" y="4330497"/>
            <a:ext cx="194118" cy="168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C3E693F-1616-E2B1-1287-7CA0B3DEA2FC}"/>
              </a:ext>
            </a:extLst>
          </p:cNvPr>
          <p:cNvSpPr txBox="1"/>
          <p:nvPr/>
        </p:nvSpPr>
        <p:spPr>
          <a:xfrm>
            <a:off x="3053162" y="4365010"/>
            <a:ext cx="332142" cy="369332"/>
          </a:xfrm>
          <a:prstGeom prst="rect">
            <a:avLst/>
          </a:prstGeom>
          <a:noFill/>
        </p:spPr>
        <p:txBody>
          <a:bodyPr wrap="none" rtlCol="0">
            <a:spAutoFit/>
          </a:bodyPr>
          <a:lstStyle/>
          <a:p>
            <a:pPr algn="l"/>
            <a:r>
              <a:rPr lang="en-GB" dirty="0">
                <a:latin typeface="Verdana" panose="020B0604030504040204" pitchFamily="34" charset="0"/>
                <a:ea typeface="Verdana" panose="020B0604030504040204" pitchFamily="34" charset="0"/>
                <a:cs typeface="Verdana" panose="020B0604030504040204" pitchFamily="34" charset="0"/>
              </a:rPr>
              <a:t>3</a:t>
            </a:r>
            <a:endParaRPr lang="en-CH"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9294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71"/>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7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7"/>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6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7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88"/>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8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8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83"/>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84"/>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86"/>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87"/>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89"/>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90"/>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91"/>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94"/>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5"/>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6"/>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93"/>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26" presetClass="emph" presetSubtype="0" fill="hold" grpId="1" nodeType="clickEffect">
                                  <p:stCondLst>
                                    <p:cond delay="0"/>
                                  </p:stCondLst>
                                  <p:childTnLst>
                                    <p:animEffect transition="out" filter="fade">
                                      <p:cBhvr>
                                        <p:cTn id="124" dur="500" tmFilter="0, 0; .2, .5; .8, .5; 1, 0"/>
                                        <p:tgtEl>
                                          <p:spTgt spid="94"/>
                                        </p:tgtEl>
                                      </p:cBhvr>
                                    </p:animEffect>
                                    <p:animScale>
                                      <p:cBhvr>
                                        <p:cTn id="125" dur="250" autoRev="1" fill="hold"/>
                                        <p:tgtEl>
                                          <p:spTgt spid="94"/>
                                        </p:tgtEl>
                                      </p:cBhvr>
                                      <p:by x="105000" y="105000"/>
                                    </p:animScale>
                                  </p:childTnLst>
                                </p:cTn>
                              </p:par>
                              <p:par>
                                <p:cTn id="126" presetID="26" presetClass="emph" presetSubtype="0" fill="hold" grpId="1" nodeType="withEffect">
                                  <p:stCondLst>
                                    <p:cond delay="0"/>
                                  </p:stCondLst>
                                  <p:childTnLst>
                                    <p:animEffect transition="out" filter="fade">
                                      <p:cBhvr>
                                        <p:cTn id="127" dur="500" tmFilter="0, 0; .2, .5; .8, .5; 1, 0"/>
                                        <p:tgtEl>
                                          <p:spTgt spid="4"/>
                                        </p:tgtEl>
                                      </p:cBhvr>
                                    </p:animEffect>
                                    <p:animScale>
                                      <p:cBhvr>
                                        <p:cTn id="128" dur="250" autoRev="1" fill="hold"/>
                                        <p:tgtEl>
                                          <p:spTgt spid="4"/>
                                        </p:tgtEl>
                                      </p:cBhvr>
                                      <p:by x="105000" y="105000"/>
                                    </p:animScale>
                                  </p:childTnLst>
                                </p:cTn>
                              </p:par>
                            </p:childTnLst>
                          </p:cTn>
                        </p:par>
                        <p:par>
                          <p:cTn id="129" fill="hold">
                            <p:stCondLst>
                              <p:cond delay="500"/>
                            </p:stCondLst>
                            <p:childTnLst>
                              <p:par>
                                <p:cTn id="130" presetID="26" presetClass="emph" presetSubtype="0" fill="hold" grpId="1" nodeType="afterEffect">
                                  <p:stCondLst>
                                    <p:cond delay="0"/>
                                  </p:stCondLst>
                                  <p:childTnLst>
                                    <p:animEffect transition="out" filter="fade">
                                      <p:cBhvr>
                                        <p:cTn id="131" dur="500" tmFilter="0, 0; .2, .5; .8, .5; 1, 0"/>
                                        <p:tgtEl>
                                          <p:spTgt spid="24"/>
                                        </p:tgtEl>
                                      </p:cBhvr>
                                    </p:animEffect>
                                    <p:animScale>
                                      <p:cBhvr>
                                        <p:cTn id="132" dur="250" autoRev="1" fill="hold"/>
                                        <p:tgtEl>
                                          <p:spTgt spid="24"/>
                                        </p:tgtEl>
                                      </p:cBhvr>
                                      <p:by x="105000" y="105000"/>
                                    </p:animScale>
                                  </p:childTnLst>
                                </p:cTn>
                              </p:par>
                              <p:par>
                                <p:cTn id="133" presetID="26" presetClass="emph" presetSubtype="0" fill="hold" grpId="2" nodeType="withEffect">
                                  <p:stCondLst>
                                    <p:cond delay="0"/>
                                  </p:stCondLst>
                                  <p:childTnLst>
                                    <p:animEffect transition="out" filter="fade">
                                      <p:cBhvr>
                                        <p:cTn id="134" dur="500" tmFilter="0, 0; .2, .5; .8, .5; 1, 0"/>
                                        <p:tgtEl>
                                          <p:spTgt spid="94"/>
                                        </p:tgtEl>
                                      </p:cBhvr>
                                    </p:animEffect>
                                    <p:animScale>
                                      <p:cBhvr>
                                        <p:cTn id="135" dur="250" autoRev="1" fill="hold"/>
                                        <p:tgtEl>
                                          <p:spTgt spid="94"/>
                                        </p:tgtEl>
                                      </p:cBhvr>
                                      <p:by x="105000" y="105000"/>
                                    </p:animScale>
                                  </p:childTnLst>
                                </p:cTn>
                              </p:par>
                            </p:childTnLst>
                          </p:cTn>
                        </p:par>
                        <p:par>
                          <p:cTn id="136" fill="hold">
                            <p:stCondLst>
                              <p:cond delay="1000"/>
                            </p:stCondLst>
                            <p:childTnLst>
                              <p:par>
                                <p:cTn id="137" presetID="26" presetClass="emph" presetSubtype="0" fill="hold" grpId="1" nodeType="afterEffect">
                                  <p:stCondLst>
                                    <p:cond delay="0"/>
                                  </p:stCondLst>
                                  <p:childTnLst>
                                    <p:animEffect transition="out" filter="fade">
                                      <p:cBhvr>
                                        <p:cTn id="138" dur="500" tmFilter="0, 0; .2, .5; .8, .5; 1, 0"/>
                                        <p:tgtEl>
                                          <p:spTgt spid="30"/>
                                        </p:tgtEl>
                                      </p:cBhvr>
                                    </p:animEffect>
                                    <p:animScale>
                                      <p:cBhvr>
                                        <p:cTn id="139" dur="250" autoRev="1" fill="hold"/>
                                        <p:tgtEl>
                                          <p:spTgt spid="30"/>
                                        </p:tgtEl>
                                      </p:cBhvr>
                                      <p:by x="105000" y="105000"/>
                                    </p:animScale>
                                  </p:childTnLst>
                                </p:cTn>
                              </p:par>
                              <p:par>
                                <p:cTn id="140" presetID="26" presetClass="emph" presetSubtype="0" fill="hold" grpId="3" nodeType="withEffect">
                                  <p:stCondLst>
                                    <p:cond delay="0"/>
                                  </p:stCondLst>
                                  <p:childTnLst>
                                    <p:animEffect transition="out" filter="fade">
                                      <p:cBhvr>
                                        <p:cTn id="141" dur="500" tmFilter="0, 0; .2, .5; .8, .5; 1, 0"/>
                                        <p:tgtEl>
                                          <p:spTgt spid="94"/>
                                        </p:tgtEl>
                                      </p:cBhvr>
                                    </p:animEffect>
                                    <p:animScale>
                                      <p:cBhvr>
                                        <p:cTn id="142" dur="250" autoRev="1" fill="hold"/>
                                        <p:tgtEl>
                                          <p:spTgt spid="94"/>
                                        </p:tgtEl>
                                      </p:cBhvr>
                                      <p:by x="105000" y="105000"/>
                                    </p:animScale>
                                  </p:childTnLst>
                                </p:cTn>
                              </p:par>
                            </p:childTnLst>
                          </p:cTn>
                        </p:par>
                        <p:par>
                          <p:cTn id="143" fill="hold">
                            <p:stCondLst>
                              <p:cond delay="1500"/>
                            </p:stCondLst>
                            <p:childTnLst>
                              <p:par>
                                <p:cTn id="144" presetID="26" presetClass="emph" presetSubtype="0" fill="hold" grpId="1" nodeType="afterEffect">
                                  <p:stCondLst>
                                    <p:cond delay="0"/>
                                  </p:stCondLst>
                                  <p:childTnLst>
                                    <p:animEffect transition="out" filter="fade">
                                      <p:cBhvr>
                                        <p:cTn id="145" dur="500" tmFilter="0, 0; .2, .5; .8, .5; 1, 0"/>
                                        <p:tgtEl>
                                          <p:spTgt spid="36"/>
                                        </p:tgtEl>
                                      </p:cBhvr>
                                    </p:animEffect>
                                    <p:animScale>
                                      <p:cBhvr>
                                        <p:cTn id="146" dur="250" autoRev="1" fill="hold"/>
                                        <p:tgtEl>
                                          <p:spTgt spid="36"/>
                                        </p:tgtEl>
                                      </p:cBhvr>
                                      <p:by x="105000" y="105000"/>
                                    </p:animScale>
                                  </p:childTnLst>
                                </p:cTn>
                              </p:par>
                              <p:par>
                                <p:cTn id="147" presetID="26" presetClass="emph" presetSubtype="0" fill="hold" grpId="4" nodeType="withEffect">
                                  <p:stCondLst>
                                    <p:cond delay="0"/>
                                  </p:stCondLst>
                                  <p:childTnLst>
                                    <p:animEffect transition="out" filter="fade">
                                      <p:cBhvr>
                                        <p:cTn id="148" dur="500" tmFilter="0, 0; .2, .5; .8, .5; 1, 0"/>
                                        <p:tgtEl>
                                          <p:spTgt spid="94"/>
                                        </p:tgtEl>
                                      </p:cBhvr>
                                    </p:animEffect>
                                    <p:animScale>
                                      <p:cBhvr>
                                        <p:cTn id="149" dur="250" autoRev="1" fill="hold"/>
                                        <p:tgtEl>
                                          <p:spTgt spid="94"/>
                                        </p:tgtEl>
                                      </p:cBhvr>
                                      <p:by x="105000" y="105000"/>
                                    </p:animScale>
                                  </p:childTnLst>
                                </p:cTn>
                              </p:par>
                            </p:childTnLst>
                          </p:cTn>
                        </p:par>
                        <p:par>
                          <p:cTn id="150" fill="hold">
                            <p:stCondLst>
                              <p:cond delay="2000"/>
                            </p:stCondLst>
                            <p:childTnLst>
                              <p:par>
                                <p:cTn id="151" presetID="26" presetClass="emph" presetSubtype="0" fill="hold" grpId="1" nodeType="afterEffect">
                                  <p:stCondLst>
                                    <p:cond delay="0"/>
                                  </p:stCondLst>
                                  <p:childTnLst>
                                    <p:animEffect transition="out" filter="fade">
                                      <p:cBhvr>
                                        <p:cTn id="152" dur="500" tmFilter="0, 0; .2, .5; .8, .5; 1, 0"/>
                                        <p:tgtEl>
                                          <p:spTgt spid="42"/>
                                        </p:tgtEl>
                                      </p:cBhvr>
                                    </p:animEffect>
                                    <p:animScale>
                                      <p:cBhvr>
                                        <p:cTn id="153" dur="250" autoRev="1" fill="hold"/>
                                        <p:tgtEl>
                                          <p:spTgt spid="42"/>
                                        </p:tgtEl>
                                      </p:cBhvr>
                                      <p:by x="105000" y="105000"/>
                                    </p:animScale>
                                  </p:childTnLst>
                                </p:cTn>
                              </p:par>
                              <p:par>
                                <p:cTn id="154" presetID="26" presetClass="emph" presetSubtype="0" fill="hold" grpId="5" nodeType="withEffect">
                                  <p:stCondLst>
                                    <p:cond delay="0"/>
                                  </p:stCondLst>
                                  <p:childTnLst>
                                    <p:animEffect transition="out" filter="fade">
                                      <p:cBhvr>
                                        <p:cTn id="155" dur="500" tmFilter="0, 0; .2, .5; .8, .5; 1, 0"/>
                                        <p:tgtEl>
                                          <p:spTgt spid="94"/>
                                        </p:tgtEl>
                                      </p:cBhvr>
                                    </p:animEffect>
                                    <p:animScale>
                                      <p:cBhvr>
                                        <p:cTn id="156" dur="250" autoRev="1" fill="hold"/>
                                        <p:tgtEl>
                                          <p:spTgt spid="94"/>
                                        </p:tgtEl>
                                      </p:cBhvr>
                                      <p:by x="105000" y="105000"/>
                                    </p:animScale>
                                  </p:childTnLst>
                                </p:cTn>
                              </p:par>
                            </p:childTnLst>
                          </p:cTn>
                        </p:par>
                        <p:par>
                          <p:cTn id="157" fill="hold">
                            <p:stCondLst>
                              <p:cond delay="2500"/>
                            </p:stCondLst>
                            <p:childTnLst>
                              <p:par>
                                <p:cTn id="158" presetID="26" presetClass="emph" presetSubtype="0" fill="hold" grpId="1" nodeType="afterEffect">
                                  <p:stCondLst>
                                    <p:cond delay="0"/>
                                  </p:stCondLst>
                                  <p:childTnLst>
                                    <p:animEffect transition="out" filter="fade">
                                      <p:cBhvr>
                                        <p:cTn id="159" dur="500" tmFilter="0, 0; .2, .5; .8, .5; 1, 0"/>
                                        <p:tgtEl>
                                          <p:spTgt spid="48"/>
                                        </p:tgtEl>
                                      </p:cBhvr>
                                    </p:animEffect>
                                    <p:animScale>
                                      <p:cBhvr>
                                        <p:cTn id="160" dur="250" autoRev="1" fill="hold"/>
                                        <p:tgtEl>
                                          <p:spTgt spid="48"/>
                                        </p:tgtEl>
                                      </p:cBhvr>
                                      <p:by x="105000" y="105000"/>
                                    </p:animScale>
                                  </p:childTnLst>
                                </p:cTn>
                              </p:par>
                              <p:par>
                                <p:cTn id="161" presetID="26" presetClass="emph" presetSubtype="0" fill="hold" grpId="6" nodeType="withEffect">
                                  <p:stCondLst>
                                    <p:cond delay="0"/>
                                  </p:stCondLst>
                                  <p:childTnLst>
                                    <p:animEffect transition="out" filter="fade">
                                      <p:cBhvr>
                                        <p:cTn id="162" dur="500" tmFilter="0, 0; .2, .5; .8, .5; 1, 0"/>
                                        <p:tgtEl>
                                          <p:spTgt spid="94"/>
                                        </p:tgtEl>
                                      </p:cBhvr>
                                    </p:animEffect>
                                    <p:animScale>
                                      <p:cBhvr>
                                        <p:cTn id="163" dur="250" autoRev="1" fill="hold"/>
                                        <p:tgtEl>
                                          <p:spTgt spid="94"/>
                                        </p:tgtEl>
                                      </p:cBhvr>
                                      <p:by x="105000" y="105000"/>
                                    </p:animScale>
                                  </p:childTnLst>
                                </p:cTn>
                              </p:par>
                            </p:childTnLst>
                          </p:cTn>
                        </p:par>
                        <p:par>
                          <p:cTn id="164" fill="hold">
                            <p:stCondLst>
                              <p:cond delay="3000"/>
                            </p:stCondLst>
                            <p:childTnLst>
                              <p:par>
                                <p:cTn id="165" presetID="26" presetClass="emph" presetSubtype="0" fill="hold" grpId="1" nodeType="afterEffect">
                                  <p:stCondLst>
                                    <p:cond delay="0"/>
                                  </p:stCondLst>
                                  <p:childTnLst>
                                    <p:animEffect transition="out" filter="fade">
                                      <p:cBhvr>
                                        <p:cTn id="166" dur="500" tmFilter="0, 0; .2, .5; .8, .5; 1, 0"/>
                                        <p:tgtEl>
                                          <p:spTgt spid="54"/>
                                        </p:tgtEl>
                                      </p:cBhvr>
                                    </p:animEffect>
                                    <p:animScale>
                                      <p:cBhvr>
                                        <p:cTn id="167" dur="250" autoRev="1" fill="hold"/>
                                        <p:tgtEl>
                                          <p:spTgt spid="54"/>
                                        </p:tgtEl>
                                      </p:cBhvr>
                                      <p:by x="105000" y="105000"/>
                                    </p:animScale>
                                  </p:childTnLst>
                                </p:cTn>
                              </p:par>
                              <p:par>
                                <p:cTn id="168" presetID="26" presetClass="emph" presetSubtype="0" fill="hold" grpId="7" nodeType="withEffect">
                                  <p:stCondLst>
                                    <p:cond delay="0"/>
                                  </p:stCondLst>
                                  <p:childTnLst>
                                    <p:animEffect transition="out" filter="fade">
                                      <p:cBhvr>
                                        <p:cTn id="169" dur="500" tmFilter="0, 0; .2, .5; .8, .5; 1, 0"/>
                                        <p:tgtEl>
                                          <p:spTgt spid="94"/>
                                        </p:tgtEl>
                                      </p:cBhvr>
                                    </p:animEffect>
                                    <p:animScale>
                                      <p:cBhvr>
                                        <p:cTn id="170" dur="250" autoRev="1" fill="hold"/>
                                        <p:tgtEl>
                                          <p:spTgt spid="94"/>
                                        </p:tgtEl>
                                      </p:cBhvr>
                                      <p:by x="105000" y="105000"/>
                                    </p:animScale>
                                  </p:childTnLst>
                                </p:cTn>
                              </p:par>
                            </p:childTnLst>
                          </p:cTn>
                        </p:par>
                        <p:par>
                          <p:cTn id="171" fill="hold">
                            <p:stCondLst>
                              <p:cond delay="3500"/>
                            </p:stCondLst>
                            <p:childTnLst>
                              <p:par>
                                <p:cTn id="172" presetID="26" presetClass="emph" presetSubtype="0" fill="hold" grpId="1" nodeType="afterEffect">
                                  <p:stCondLst>
                                    <p:cond delay="0"/>
                                  </p:stCondLst>
                                  <p:childTnLst>
                                    <p:animEffect transition="out" filter="fade">
                                      <p:cBhvr>
                                        <p:cTn id="173" dur="500" tmFilter="0, 0; .2, .5; .8, .5; 1, 0"/>
                                        <p:tgtEl>
                                          <p:spTgt spid="60"/>
                                        </p:tgtEl>
                                      </p:cBhvr>
                                    </p:animEffect>
                                    <p:animScale>
                                      <p:cBhvr>
                                        <p:cTn id="174" dur="250" autoRev="1" fill="hold"/>
                                        <p:tgtEl>
                                          <p:spTgt spid="60"/>
                                        </p:tgtEl>
                                      </p:cBhvr>
                                      <p:by x="105000" y="105000"/>
                                    </p:animScale>
                                  </p:childTnLst>
                                </p:cTn>
                              </p:par>
                              <p:par>
                                <p:cTn id="175" presetID="26" presetClass="emph" presetSubtype="0" fill="hold" grpId="8" nodeType="withEffect">
                                  <p:stCondLst>
                                    <p:cond delay="0"/>
                                  </p:stCondLst>
                                  <p:childTnLst>
                                    <p:animEffect transition="out" filter="fade">
                                      <p:cBhvr>
                                        <p:cTn id="176" dur="500" tmFilter="0, 0; .2, .5; .8, .5; 1, 0"/>
                                        <p:tgtEl>
                                          <p:spTgt spid="94"/>
                                        </p:tgtEl>
                                      </p:cBhvr>
                                    </p:animEffect>
                                    <p:animScale>
                                      <p:cBhvr>
                                        <p:cTn id="177" dur="250" autoRev="1" fill="hold"/>
                                        <p:tgtEl>
                                          <p:spTgt spid="9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6" grpId="0"/>
      <p:bldP spid="24" grpId="0" animBg="1"/>
      <p:bldP spid="24" grpId="1" animBg="1"/>
      <p:bldP spid="28" grpId="0"/>
      <p:bldP spid="30" grpId="0" animBg="1"/>
      <p:bldP spid="30" grpId="1" animBg="1"/>
      <p:bldP spid="34" grpId="0"/>
      <p:bldP spid="36" grpId="0" animBg="1"/>
      <p:bldP spid="36" grpId="1" animBg="1"/>
      <p:bldP spid="40" grpId="0"/>
      <p:bldP spid="42" grpId="0" animBg="1"/>
      <p:bldP spid="42" grpId="1" animBg="1"/>
      <p:bldP spid="46" grpId="0"/>
      <p:bldP spid="48" grpId="0" animBg="1"/>
      <p:bldP spid="48" grpId="1" animBg="1"/>
      <p:bldP spid="52" grpId="0"/>
      <p:bldP spid="54" grpId="0" animBg="1"/>
      <p:bldP spid="54" grpId="1" animBg="1"/>
      <p:bldP spid="58" grpId="0"/>
      <p:bldP spid="60" grpId="0" animBg="1"/>
      <p:bldP spid="60" grpId="1" animBg="1"/>
      <p:bldP spid="64" grpId="0"/>
      <p:bldP spid="71" grpId="0" animBg="1"/>
      <p:bldP spid="72" grpId="0"/>
      <p:bldP spid="77" grpId="0"/>
      <p:bldP spid="82" grpId="0"/>
      <p:bldP spid="83" grpId="0" animBg="1"/>
      <p:bldP spid="88" grpId="0"/>
      <p:bldP spid="91" grpId="0"/>
      <p:bldP spid="94" grpId="0"/>
      <p:bldP spid="94" grpId="1"/>
      <p:bldP spid="94" grpId="2"/>
      <p:bldP spid="94" grpId="3"/>
      <p:bldP spid="94" grpId="4"/>
      <p:bldP spid="94" grpId="5"/>
      <p:bldP spid="94" grpId="6"/>
      <p:bldP spid="94" grpId="7"/>
      <p:bldP spid="94" grpId="8"/>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87411-60BF-84A8-4AC8-6D92D12C64F4}"/>
              </a:ext>
            </a:extLst>
          </p:cNvPr>
          <p:cNvSpPr>
            <a:spLocks noGrp="1"/>
          </p:cNvSpPr>
          <p:nvPr>
            <p:ph type="title"/>
          </p:nvPr>
        </p:nvSpPr>
        <p:spPr/>
        <p:txBody>
          <a:bodyPr/>
          <a:lstStyle/>
          <a:p>
            <a:r>
              <a:rPr lang="en-CH" sz="3300" dirty="0"/>
              <a:t>Component 2: Variable Burst Length</a:t>
            </a:r>
          </a:p>
        </p:txBody>
      </p:sp>
      <p:sp>
        <p:nvSpPr>
          <p:cNvPr id="3" name="Content Placeholder 2">
            <a:extLst>
              <a:ext uri="{FF2B5EF4-FFF2-40B4-BE49-F238E27FC236}">
                <a16:creationId xmlns:a16="http://schemas.microsoft.com/office/drawing/2014/main" id="{27663563-0423-4DC1-DF30-6AD80FD40B46}"/>
              </a:ext>
            </a:extLst>
          </p:cNvPr>
          <p:cNvSpPr>
            <a:spLocks noGrp="1"/>
          </p:cNvSpPr>
          <p:nvPr>
            <p:ph idx="1"/>
          </p:nvPr>
        </p:nvSpPr>
        <p:spPr/>
        <p:txBody>
          <a:bodyPr/>
          <a:lstStyle/>
          <a:p>
            <a:r>
              <a:rPr lang="en-GB" sz="25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Observation:</a:t>
            </a:r>
            <a:r>
              <a:rPr lang="en-GB" sz="2500" dirty="0">
                <a:latin typeface="Verdana" panose="020B0604030504040204" pitchFamily="34" charset="0"/>
                <a:ea typeface="Verdana" panose="020B0604030504040204" pitchFamily="34" charset="0"/>
                <a:cs typeface="Verdana" panose="020B0604030504040204" pitchFamily="34" charset="0"/>
              </a:rPr>
              <a:t> DRAM I/O circuitry can already transfer a small portion of a cache block in one beat</a:t>
            </a:r>
          </a:p>
          <a:p>
            <a:endParaRPr lang="en-GB" sz="2500" dirty="0"/>
          </a:p>
          <a:p>
            <a:endParaRPr lang="en-GB" sz="2500" dirty="0">
              <a:latin typeface="Verdana" panose="020B0604030504040204" pitchFamily="34" charset="0"/>
              <a:ea typeface="Verdana" panose="020B0604030504040204" pitchFamily="34" charset="0"/>
              <a:cs typeface="Verdana" panose="020B0604030504040204" pitchFamily="34" charset="0"/>
            </a:endParaRPr>
          </a:p>
          <a:p>
            <a:endParaRPr lang="en-GB" sz="2500" dirty="0"/>
          </a:p>
          <a:p>
            <a:endParaRPr lang="en-GB" sz="2500" dirty="0">
              <a:latin typeface="Verdana" panose="020B0604030504040204" pitchFamily="34" charset="0"/>
              <a:ea typeface="Verdana" panose="020B0604030504040204" pitchFamily="34" charset="0"/>
              <a:cs typeface="Verdana" panose="020B0604030504040204" pitchFamily="34" charset="0"/>
            </a:endParaRPr>
          </a:p>
          <a:p>
            <a:endParaRPr lang="en-GB" sz="2500" dirty="0"/>
          </a:p>
          <a:p>
            <a:endParaRPr lang="en-GB" sz="2500" dirty="0">
              <a:latin typeface="Verdana" panose="020B0604030504040204" pitchFamily="34" charset="0"/>
              <a:ea typeface="Verdana" panose="020B0604030504040204" pitchFamily="34" charset="0"/>
              <a:cs typeface="Verdana" panose="020B0604030504040204" pitchFamily="34" charset="0"/>
            </a:endParaRPr>
          </a:p>
          <a:p>
            <a:endParaRPr lang="en-GB" sz="2500" dirty="0"/>
          </a:p>
          <a:p>
            <a:pPr marL="0" indent="0">
              <a:buNone/>
            </a:pPr>
            <a:endParaRPr lang="en-GB" sz="2500" dirty="0"/>
          </a:p>
          <a:p>
            <a:r>
              <a:rPr lang="en-GB" sz="2500" dirty="0">
                <a:latin typeface="Verdana" panose="020B0604030504040204" pitchFamily="34" charset="0"/>
                <a:ea typeface="Verdana" panose="020B0604030504040204" pitchFamily="34" charset="0"/>
                <a:cs typeface="Verdana" panose="020B0604030504040204" pitchFamily="34" charset="0"/>
              </a:rPr>
              <a:t>Replace the burst counter with an </a:t>
            </a:r>
            <a:r>
              <a:rPr lang="en-GB" sz="2500" dirty="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rPr>
              <a:t>encoder</a:t>
            </a:r>
            <a:r>
              <a:rPr lang="en-GB" sz="2500" dirty="0">
                <a:latin typeface="Verdana" panose="020B0604030504040204" pitchFamily="34" charset="0"/>
                <a:ea typeface="Verdana" panose="020B0604030504040204" pitchFamily="34" charset="0"/>
                <a:cs typeface="Verdana" panose="020B0604030504040204" pitchFamily="34" charset="0"/>
              </a:rPr>
              <a:t> </a:t>
            </a:r>
            <a:br>
              <a:rPr lang="en-GB" sz="2500" dirty="0">
                <a:latin typeface="Verdana" panose="020B0604030504040204" pitchFamily="34" charset="0"/>
                <a:ea typeface="Verdana" panose="020B0604030504040204" pitchFamily="34" charset="0"/>
                <a:cs typeface="Verdana" panose="020B0604030504040204" pitchFamily="34" charset="0"/>
              </a:rPr>
            </a:br>
            <a:r>
              <a:rPr lang="en-GB" sz="2500" dirty="0">
                <a:latin typeface="Verdana" panose="020B0604030504040204" pitchFamily="34" charset="0"/>
                <a:ea typeface="Verdana" panose="020B0604030504040204" pitchFamily="34" charset="0"/>
                <a:cs typeface="Verdana" panose="020B0604030504040204" pitchFamily="34" charset="0"/>
              </a:rPr>
              <a:t>that</a:t>
            </a:r>
            <a:r>
              <a:rPr lang="en-GB" sz="2500" dirty="0"/>
              <a:t> </a:t>
            </a:r>
            <a:r>
              <a:rPr lang="en-GB" sz="2500" dirty="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rPr>
              <a:t>selects</a:t>
            </a:r>
            <a:r>
              <a:rPr lang="en-GB" sz="2500" dirty="0">
                <a:latin typeface="Verdana" panose="020B0604030504040204" pitchFamily="34" charset="0"/>
                <a:ea typeface="Verdana" panose="020B0604030504040204" pitchFamily="34" charset="0"/>
                <a:cs typeface="Verdana" panose="020B0604030504040204" pitchFamily="34" charset="0"/>
              </a:rPr>
              <a:t> only the </a:t>
            </a:r>
            <a:r>
              <a:rPr lang="en-GB" sz="2500" dirty="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rPr>
              <a:t>open/activated sectors</a:t>
            </a:r>
            <a:endParaRPr lang="en-CH" sz="2500" dirty="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CH" sz="2500" dirty="0"/>
          </a:p>
        </p:txBody>
      </p:sp>
      <p:sp>
        <p:nvSpPr>
          <p:cNvPr id="6" name="Rounded Rectangle 5">
            <a:extLst>
              <a:ext uri="{FF2B5EF4-FFF2-40B4-BE49-F238E27FC236}">
                <a16:creationId xmlns:a16="http://schemas.microsoft.com/office/drawing/2014/main" id="{C3CA37B1-17E7-0E8E-A8F8-96F40FC04FCE}"/>
              </a:ext>
            </a:extLst>
          </p:cNvPr>
          <p:cNvSpPr/>
          <p:nvPr/>
        </p:nvSpPr>
        <p:spPr>
          <a:xfrm>
            <a:off x="1290504" y="1866034"/>
            <a:ext cx="604396" cy="708886"/>
          </a:xfrm>
          <a:prstGeom prst="roundRect">
            <a:avLst/>
          </a:prstGeom>
          <a:solidFill>
            <a:schemeClr val="accent5">
              <a:lumMod val="20000"/>
              <a:lumOff val="80000"/>
              <a:alpha val="3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7" name="Straight Connector 6">
            <a:extLst>
              <a:ext uri="{FF2B5EF4-FFF2-40B4-BE49-F238E27FC236}">
                <a16:creationId xmlns:a16="http://schemas.microsoft.com/office/drawing/2014/main" id="{2BB88DA0-1CC9-FA0B-70A9-1ABC3336778F}"/>
              </a:ext>
            </a:extLst>
          </p:cNvPr>
          <p:cNvCxnSpPr>
            <a:stCxn id="6" idx="2"/>
          </p:cNvCxnSpPr>
          <p:nvPr/>
        </p:nvCxnSpPr>
        <p:spPr>
          <a:xfrm flipH="1">
            <a:off x="1586429" y="2574920"/>
            <a:ext cx="6273" cy="483689"/>
          </a:xfrm>
          <a:prstGeom prst="line">
            <a:avLst/>
          </a:prstGeom>
          <a:ln w="38100">
            <a:solidFill>
              <a:schemeClr val="tx1"/>
            </a:solidFill>
            <a:headEnd type="none"/>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4E4CFF9E-DBD5-03DC-9A8B-868342173D59}"/>
              </a:ext>
            </a:extLst>
          </p:cNvPr>
          <p:cNvCxnSpPr/>
          <p:nvPr/>
        </p:nvCxnSpPr>
        <p:spPr>
          <a:xfrm flipV="1">
            <a:off x="1486539" y="2730396"/>
            <a:ext cx="194118" cy="168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587C7FC-5B49-B897-9360-FC044ADDF755}"/>
              </a:ext>
            </a:extLst>
          </p:cNvPr>
          <p:cNvSpPr txBox="1"/>
          <p:nvPr/>
        </p:nvSpPr>
        <p:spPr>
          <a:xfrm>
            <a:off x="1575903" y="2689277"/>
            <a:ext cx="332142" cy="369332"/>
          </a:xfrm>
          <a:prstGeom prst="rect">
            <a:avLst/>
          </a:prstGeom>
          <a:noFill/>
        </p:spPr>
        <p:txBody>
          <a:bodyPr wrap="none" rtlCol="0">
            <a:spAutoFit/>
          </a:bodyPr>
          <a:lstStyle/>
          <a:p>
            <a:pPr algn="l"/>
            <a:r>
              <a:rPr lang="en-GB" dirty="0">
                <a:latin typeface="Verdana" panose="020B0604030504040204" pitchFamily="34" charset="0"/>
                <a:ea typeface="Verdana" panose="020B0604030504040204" pitchFamily="34" charset="0"/>
                <a:cs typeface="Verdana" panose="020B0604030504040204" pitchFamily="34" charset="0"/>
              </a:rPr>
              <a:t>8</a:t>
            </a: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10" name="Rounded Rectangle 9">
            <a:extLst>
              <a:ext uri="{FF2B5EF4-FFF2-40B4-BE49-F238E27FC236}">
                <a16:creationId xmlns:a16="http://schemas.microsoft.com/office/drawing/2014/main" id="{0629B679-E598-22F6-BF73-15055A99FF2D}"/>
              </a:ext>
            </a:extLst>
          </p:cNvPr>
          <p:cNvSpPr/>
          <p:nvPr/>
        </p:nvSpPr>
        <p:spPr>
          <a:xfrm>
            <a:off x="2184734" y="1866034"/>
            <a:ext cx="604396" cy="708886"/>
          </a:xfrm>
          <a:prstGeom prst="roundRect">
            <a:avLst/>
          </a:prstGeom>
          <a:solidFill>
            <a:schemeClr val="accent5">
              <a:lumMod val="20000"/>
              <a:lumOff val="80000"/>
              <a:alpha val="3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1" name="Straight Connector 10">
            <a:extLst>
              <a:ext uri="{FF2B5EF4-FFF2-40B4-BE49-F238E27FC236}">
                <a16:creationId xmlns:a16="http://schemas.microsoft.com/office/drawing/2014/main" id="{C3E4EEAF-CE78-4B2A-9251-E1A57C447033}"/>
              </a:ext>
            </a:extLst>
          </p:cNvPr>
          <p:cNvCxnSpPr>
            <a:stCxn id="10" idx="2"/>
          </p:cNvCxnSpPr>
          <p:nvPr/>
        </p:nvCxnSpPr>
        <p:spPr>
          <a:xfrm flipH="1">
            <a:off x="2480659" y="2574920"/>
            <a:ext cx="6273" cy="483689"/>
          </a:xfrm>
          <a:prstGeom prst="line">
            <a:avLst/>
          </a:prstGeom>
          <a:ln w="38100">
            <a:solidFill>
              <a:schemeClr val="tx1"/>
            </a:solidFill>
            <a:headEnd type="none"/>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17485B17-6F68-9AC3-F72F-B8BC1BA9C8E0}"/>
              </a:ext>
            </a:extLst>
          </p:cNvPr>
          <p:cNvCxnSpPr/>
          <p:nvPr/>
        </p:nvCxnSpPr>
        <p:spPr>
          <a:xfrm flipV="1">
            <a:off x="2380769" y="2730396"/>
            <a:ext cx="194118" cy="168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5CBA192-0B66-084C-E079-E98DBCF5D88F}"/>
              </a:ext>
            </a:extLst>
          </p:cNvPr>
          <p:cNvSpPr txBox="1"/>
          <p:nvPr/>
        </p:nvSpPr>
        <p:spPr>
          <a:xfrm>
            <a:off x="2470133" y="2689277"/>
            <a:ext cx="332142" cy="369332"/>
          </a:xfrm>
          <a:prstGeom prst="rect">
            <a:avLst/>
          </a:prstGeom>
          <a:noFill/>
        </p:spPr>
        <p:txBody>
          <a:bodyPr wrap="none" rtlCol="0">
            <a:spAutoFit/>
          </a:bodyPr>
          <a:lstStyle/>
          <a:p>
            <a:pPr algn="l"/>
            <a:r>
              <a:rPr lang="en-GB" dirty="0">
                <a:latin typeface="Verdana" panose="020B0604030504040204" pitchFamily="34" charset="0"/>
                <a:ea typeface="Verdana" panose="020B0604030504040204" pitchFamily="34" charset="0"/>
                <a:cs typeface="Verdana" panose="020B0604030504040204" pitchFamily="34" charset="0"/>
              </a:rPr>
              <a:t>8</a:t>
            </a: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17" name="Rounded Rectangle 16">
            <a:extLst>
              <a:ext uri="{FF2B5EF4-FFF2-40B4-BE49-F238E27FC236}">
                <a16:creationId xmlns:a16="http://schemas.microsoft.com/office/drawing/2014/main" id="{95AF601D-E48B-6EF3-1DC2-6CDE56972B19}"/>
              </a:ext>
            </a:extLst>
          </p:cNvPr>
          <p:cNvSpPr/>
          <p:nvPr/>
        </p:nvSpPr>
        <p:spPr>
          <a:xfrm>
            <a:off x="3078782" y="1866034"/>
            <a:ext cx="604396" cy="708886"/>
          </a:xfrm>
          <a:prstGeom prst="roundRect">
            <a:avLst/>
          </a:prstGeom>
          <a:solidFill>
            <a:schemeClr val="accent5">
              <a:lumMod val="20000"/>
              <a:lumOff val="80000"/>
              <a:alpha val="3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8" name="Straight Connector 17">
            <a:extLst>
              <a:ext uri="{FF2B5EF4-FFF2-40B4-BE49-F238E27FC236}">
                <a16:creationId xmlns:a16="http://schemas.microsoft.com/office/drawing/2014/main" id="{C30D46BE-E69E-29BD-3BF3-E95F652BD7AC}"/>
              </a:ext>
            </a:extLst>
          </p:cNvPr>
          <p:cNvCxnSpPr>
            <a:stCxn id="17" idx="2"/>
          </p:cNvCxnSpPr>
          <p:nvPr/>
        </p:nvCxnSpPr>
        <p:spPr>
          <a:xfrm flipH="1">
            <a:off x="3374707" y="2574920"/>
            <a:ext cx="6273" cy="483689"/>
          </a:xfrm>
          <a:prstGeom prst="line">
            <a:avLst/>
          </a:prstGeom>
          <a:ln w="38100">
            <a:solidFill>
              <a:schemeClr val="tx1"/>
            </a:solidFill>
            <a:headEnd type="none"/>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8DE12809-D1F9-A695-051E-6DDD7C4CC370}"/>
              </a:ext>
            </a:extLst>
          </p:cNvPr>
          <p:cNvCxnSpPr/>
          <p:nvPr/>
        </p:nvCxnSpPr>
        <p:spPr>
          <a:xfrm flipV="1">
            <a:off x="3274817" y="2730396"/>
            <a:ext cx="194118" cy="168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038AF1C-47E6-74B9-EDE8-24DF3398A898}"/>
              </a:ext>
            </a:extLst>
          </p:cNvPr>
          <p:cNvSpPr txBox="1"/>
          <p:nvPr/>
        </p:nvSpPr>
        <p:spPr>
          <a:xfrm>
            <a:off x="3364181" y="2689277"/>
            <a:ext cx="332142" cy="369332"/>
          </a:xfrm>
          <a:prstGeom prst="rect">
            <a:avLst/>
          </a:prstGeom>
          <a:noFill/>
        </p:spPr>
        <p:txBody>
          <a:bodyPr wrap="none" rtlCol="0">
            <a:spAutoFit/>
          </a:bodyPr>
          <a:lstStyle/>
          <a:p>
            <a:pPr algn="l"/>
            <a:r>
              <a:rPr lang="en-GB" dirty="0">
                <a:latin typeface="Verdana" panose="020B0604030504040204" pitchFamily="34" charset="0"/>
                <a:ea typeface="Verdana" panose="020B0604030504040204" pitchFamily="34" charset="0"/>
                <a:cs typeface="Verdana" panose="020B0604030504040204" pitchFamily="34" charset="0"/>
              </a:rPr>
              <a:t>8</a:t>
            </a: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21" name="Rounded Rectangle 20">
            <a:extLst>
              <a:ext uri="{FF2B5EF4-FFF2-40B4-BE49-F238E27FC236}">
                <a16:creationId xmlns:a16="http://schemas.microsoft.com/office/drawing/2014/main" id="{E8F926A2-F392-6103-8BCC-BE204446B79B}"/>
              </a:ext>
            </a:extLst>
          </p:cNvPr>
          <p:cNvSpPr/>
          <p:nvPr/>
        </p:nvSpPr>
        <p:spPr>
          <a:xfrm>
            <a:off x="3973012" y="1866034"/>
            <a:ext cx="604396" cy="708886"/>
          </a:xfrm>
          <a:prstGeom prst="roundRect">
            <a:avLst/>
          </a:prstGeom>
          <a:solidFill>
            <a:schemeClr val="accent5">
              <a:lumMod val="20000"/>
              <a:lumOff val="80000"/>
              <a:alpha val="3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22" name="Straight Connector 21">
            <a:extLst>
              <a:ext uri="{FF2B5EF4-FFF2-40B4-BE49-F238E27FC236}">
                <a16:creationId xmlns:a16="http://schemas.microsoft.com/office/drawing/2014/main" id="{62624663-D166-C5F7-93B4-FE99E874F1CE}"/>
              </a:ext>
            </a:extLst>
          </p:cNvPr>
          <p:cNvCxnSpPr>
            <a:stCxn id="21" idx="2"/>
          </p:cNvCxnSpPr>
          <p:nvPr/>
        </p:nvCxnSpPr>
        <p:spPr>
          <a:xfrm flipH="1">
            <a:off x="4268937" y="2574920"/>
            <a:ext cx="6273" cy="483689"/>
          </a:xfrm>
          <a:prstGeom prst="line">
            <a:avLst/>
          </a:prstGeom>
          <a:ln w="38100">
            <a:solidFill>
              <a:schemeClr val="tx1"/>
            </a:solidFill>
            <a:headEnd type="none"/>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93349841-46C7-11F1-7BD3-153B0D7B7C96}"/>
              </a:ext>
            </a:extLst>
          </p:cNvPr>
          <p:cNvCxnSpPr/>
          <p:nvPr/>
        </p:nvCxnSpPr>
        <p:spPr>
          <a:xfrm flipV="1">
            <a:off x="4169047" y="2730396"/>
            <a:ext cx="194118" cy="168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3E7901D-6776-E30F-695C-EBC244B07921}"/>
              </a:ext>
            </a:extLst>
          </p:cNvPr>
          <p:cNvSpPr txBox="1"/>
          <p:nvPr/>
        </p:nvSpPr>
        <p:spPr>
          <a:xfrm>
            <a:off x="4258411" y="2689277"/>
            <a:ext cx="332142" cy="369332"/>
          </a:xfrm>
          <a:prstGeom prst="rect">
            <a:avLst/>
          </a:prstGeom>
          <a:noFill/>
        </p:spPr>
        <p:txBody>
          <a:bodyPr wrap="none" rtlCol="0">
            <a:spAutoFit/>
          </a:bodyPr>
          <a:lstStyle/>
          <a:p>
            <a:pPr algn="l"/>
            <a:r>
              <a:rPr lang="en-GB" dirty="0">
                <a:latin typeface="Verdana" panose="020B0604030504040204" pitchFamily="34" charset="0"/>
                <a:ea typeface="Verdana" panose="020B0604030504040204" pitchFamily="34" charset="0"/>
                <a:cs typeface="Verdana" panose="020B0604030504040204" pitchFamily="34" charset="0"/>
              </a:rPr>
              <a:t>8</a:t>
            </a: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29" name="Rounded Rectangle 28">
            <a:extLst>
              <a:ext uri="{FF2B5EF4-FFF2-40B4-BE49-F238E27FC236}">
                <a16:creationId xmlns:a16="http://schemas.microsoft.com/office/drawing/2014/main" id="{4772CB58-0A34-6AB2-0922-DEFED468172E}"/>
              </a:ext>
            </a:extLst>
          </p:cNvPr>
          <p:cNvSpPr/>
          <p:nvPr/>
        </p:nvSpPr>
        <p:spPr>
          <a:xfrm>
            <a:off x="4850443" y="1866034"/>
            <a:ext cx="604396" cy="708886"/>
          </a:xfrm>
          <a:prstGeom prst="roundRect">
            <a:avLst/>
          </a:prstGeom>
          <a:solidFill>
            <a:schemeClr val="accent5">
              <a:lumMod val="20000"/>
              <a:lumOff val="80000"/>
              <a:alpha val="3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31" name="Straight Connector 30">
            <a:extLst>
              <a:ext uri="{FF2B5EF4-FFF2-40B4-BE49-F238E27FC236}">
                <a16:creationId xmlns:a16="http://schemas.microsoft.com/office/drawing/2014/main" id="{475D2A4C-4B9F-990D-8090-0FB437D55136}"/>
              </a:ext>
            </a:extLst>
          </p:cNvPr>
          <p:cNvCxnSpPr>
            <a:stCxn id="29" idx="2"/>
          </p:cNvCxnSpPr>
          <p:nvPr/>
        </p:nvCxnSpPr>
        <p:spPr>
          <a:xfrm flipH="1">
            <a:off x="5146368" y="2574920"/>
            <a:ext cx="6273" cy="483689"/>
          </a:xfrm>
          <a:prstGeom prst="line">
            <a:avLst/>
          </a:prstGeom>
          <a:ln w="38100">
            <a:solidFill>
              <a:schemeClr val="tx1"/>
            </a:solidFill>
            <a:headEnd type="none"/>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991403BD-8528-ED96-46B4-046F8D9899DA}"/>
              </a:ext>
            </a:extLst>
          </p:cNvPr>
          <p:cNvCxnSpPr/>
          <p:nvPr/>
        </p:nvCxnSpPr>
        <p:spPr>
          <a:xfrm flipV="1">
            <a:off x="5046478" y="2730396"/>
            <a:ext cx="194118" cy="168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3144EFD-8A6B-92FF-159C-9D29A5C3741F}"/>
              </a:ext>
            </a:extLst>
          </p:cNvPr>
          <p:cNvSpPr txBox="1"/>
          <p:nvPr/>
        </p:nvSpPr>
        <p:spPr>
          <a:xfrm>
            <a:off x="5135842" y="2689277"/>
            <a:ext cx="332142" cy="369332"/>
          </a:xfrm>
          <a:prstGeom prst="rect">
            <a:avLst/>
          </a:prstGeom>
          <a:noFill/>
        </p:spPr>
        <p:txBody>
          <a:bodyPr wrap="none" rtlCol="0">
            <a:spAutoFit/>
          </a:bodyPr>
          <a:lstStyle/>
          <a:p>
            <a:pPr algn="l"/>
            <a:r>
              <a:rPr lang="en-GB" dirty="0">
                <a:latin typeface="Verdana" panose="020B0604030504040204" pitchFamily="34" charset="0"/>
                <a:ea typeface="Verdana" panose="020B0604030504040204" pitchFamily="34" charset="0"/>
                <a:cs typeface="Verdana" panose="020B0604030504040204" pitchFamily="34" charset="0"/>
              </a:rPr>
              <a:t>8</a:t>
            </a: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41" name="Rounded Rectangle 40">
            <a:extLst>
              <a:ext uri="{FF2B5EF4-FFF2-40B4-BE49-F238E27FC236}">
                <a16:creationId xmlns:a16="http://schemas.microsoft.com/office/drawing/2014/main" id="{2605F08F-6D47-F81A-559B-B9C6944B4C0A}"/>
              </a:ext>
            </a:extLst>
          </p:cNvPr>
          <p:cNvSpPr/>
          <p:nvPr/>
        </p:nvSpPr>
        <p:spPr>
          <a:xfrm>
            <a:off x="5744673" y="1866034"/>
            <a:ext cx="604396" cy="708886"/>
          </a:xfrm>
          <a:prstGeom prst="roundRect">
            <a:avLst/>
          </a:prstGeom>
          <a:solidFill>
            <a:schemeClr val="accent5">
              <a:lumMod val="20000"/>
              <a:lumOff val="80000"/>
              <a:alpha val="3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43" name="Straight Connector 42">
            <a:extLst>
              <a:ext uri="{FF2B5EF4-FFF2-40B4-BE49-F238E27FC236}">
                <a16:creationId xmlns:a16="http://schemas.microsoft.com/office/drawing/2014/main" id="{1FD72F88-B10F-2F74-8CD5-D2B6BF18ABCC}"/>
              </a:ext>
            </a:extLst>
          </p:cNvPr>
          <p:cNvCxnSpPr>
            <a:stCxn id="41" idx="2"/>
          </p:cNvCxnSpPr>
          <p:nvPr/>
        </p:nvCxnSpPr>
        <p:spPr>
          <a:xfrm flipH="1">
            <a:off x="6040598" y="2574920"/>
            <a:ext cx="6273" cy="483689"/>
          </a:xfrm>
          <a:prstGeom prst="line">
            <a:avLst/>
          </a:prstGeom>
          <a:ln w="38100">
            <a:solidFill>
              <a:schemeClr val="tx1"/>
            </a:solidFill>
            <a:headEnd type="none"/>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1CE220CE-D31C-604C-8AE5-D81DBB7C85E1}"/>
              </a:ext>
            </a:extLst>
          </p:cNvPr>
          <p:cNvCxnSpPr/>
          <p:nvPr/>
        </p:nvCxnSpPr>
        <p:spPr>
          <a:xfrm flipV="1">
            <a:off x="5940708" y="2730396"/>
            <a:ext cx="194118" cy="168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AA9F5A2E-162D-47F1-1122-05399834210F}"/>
              </a:ext>
            </a:extLst>
          </p:cNvPr>
          <p:cNvSpPr txBox="1"/>
          <p:nvPr/>
        </p:nvSpPr>
        <p:spPr>
          <a:xfrm>
            <a:off x="6030072" y="2689277"/>
            <a:ext cx="332142" cy="369332"/>
          </a:xfrm>
          <a:prstGeom prst="rect">
            <a:avLst/>
          </a:prstGeom>
          <a:noFill/>
        </p:spPr>
        <p:txBody>
          <a:bodyPr wrap="none" rtlCol="0">
            <a:spAutoFit/>
          </a:bodyPr>
          <a:lstStyle/>
          <a:p>
            <a:pPr algn="l"/>
            <a:r>
              <a:rPr lang="en-GB" dirty="0">
                <a:latin typeface="Verdana" panose="020B0604030504040204" pitchFamily="34" charset="0"/>
                <a:ea typeface="Verdana" panose="020B0604030504040204" pitchFamily="34" charset="0"/>
                <a:cs typeface="Verdana" panose="020B0604030504040204" pitchFamily="34" charset="0"/>
              </a:rPr>
              <a:t>8</a:t>
            </a: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53" name="Rounded Rectangle 52">
            <a:extLst>
              <a:ext uri="{FF2B5EF4-FFF2-40B4-BE49-F238E27FC236}">
                <a16:creationId xmlns:a16="http://schemas.microsoft.com/office/drawing/2014/main" id="{5B9C7B75-B75B-6609-5528-235C25F69776}"/>
              </a:ext>
            </a:extLst>
          </p:cNvPr>
          <p:cNvSpPr/>
          <p:nvPr/>
        </p:nvSpPr>
        <p:spPr>
          <a:xfrm>
            <a:off x="6638721" y="1866034"/>
            <a:ext cx="604396" cy="708886"/>
          </a:xfrm>
          <a:prstGeom prst="roundRect">
            <a:avLst/>
          </a:prstGeom>
          <a:solidFill>
            <a:schemeClr val="accent5">
              <a:lumMod val="20000"/>
              <a:lumOff val="80000"/>
              <a:alpha val="3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55" name="Straight Connector 54">
            <a:extLst>
              <a:ext uri="{FF2B5EF4-FFF2-40B4-BE49-F238E27FC236}">
                <a16:creationId xmlns:a16="http://schemas.microsoft.com/office/drawing/2014/main" id="{FB7426A9-B3C9-6EB5-94D0-AC6CEB71ABA7}"/>
              </a:ext>
            </a:extLst>
          </p:cNvPr>
          <p:cNvCxnSpPr>
            <a:stCxn id="53" idx="2"/>
          </p:cNvCxnSpPr>
          <p:nvPr/>
        </p:nvCxnSpPr>
        <p:spPr>
          <a:xfrm flipH="1">
            <a:off x="6934646" y="2574920"/>
            <a:ext cx="6273" cy="483689"/>
          </a:xfrm>
          <a:prstGeom prst="line">
            <a:avLst/>
          </a:prstGeom>
          <a:ln w="38100">
            <a:solidFill>
              <a:schemeClr val="tx1"/>
            </a:solidFill>
            <a:headEnd type="none"/>
          </a:ln>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86C17811-BAB1-2B10-F74F-347D240777DB}"/>
              </a:ext>
            </a:extLst>
          </p:cNvPr>
          <p:cNvCxnSpPr/>
          <p:nvPr/>
        </p:nvCxnSpPr>
        <p:spPr>
          <a:xfrm flipV="1">
            <a:off x="6834756" y="2730396"/>
            <a:ext cx="194118" cy="168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F2A1CA4F-6790-0BFE-4A71-4C5028F284F7}"/>
              </a:ext>
            </a:extLst>
          </p:cNvPr>
          <p:cNvSpPr txBox="1"/>
          <p:nvPr/>
        </p:nvSpPr>
        <p:spPr>
          <a:xfrm>
            <a:off x="6924120" y="2689277"/>
            <a:ext cx="332142" cy="369332"/>
          </a:xfrm>
          <a:prstGeom prst="rect">
            <a:avLst/>
          </a:prstGeom>
          <a:noFill/>
        </p:spPr>
        <p:txBody>
          <a:bodyPr wrap="none" rtlCol="0">
            <a:spAutoFit/>
          </a:bodyPr>
          <a:lstStyle/>
          <a:p>
            <a:pPr algn="l"/>
            <a:r>
              <a:rPr lang="en-GB" dirty="0">
                <a:latin typeface="Verdana" panose="020B0604030504040204" pitchFamily="34" charset="0"/>
                <a:ea typeface="Verdana" panose="020B0604030504040204" pitchFamily="34" charset="0"/>
                <a:cs typeface="Verdana" panose="020B0604030504040204" pitchFamily="34" charset="0"/>
              </a:rPr>
              <a:t>8</a:t>
            </a: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65" name="Rounded Rectangle 64">
            <a:extLst>
              <a:ext uri="{FF2B5EF4-FFF2-40B4-BE49-F238E27FC236}">
                <a16:creationId xmlns:a16="http://schemas.microsoft.com/office/drawing/2014/main" id="{C36DD8D1-D21A-43A2-3965-8BF9B15FF55C}"/>
              </a:ext>
            </a:extLst>
          </p:cNvPr>
          <p:cNvSpPr/>
          <p:nvPr/>
        </p:nvSpPr>
        <p:spPr>
          <a:xfrm>
            <a:off x="7532951" y="1866034"/>
            <a:ext cx="604396" cy="708886"/>
          </a:xfrm>
          <a:prstGeom prst="roundRect">
            <a:avLst/>
          </a:prstGeom>
          <a:solidFill>
            <a:schemeClr val="accent5">
              <a:lumMod val="20000"/>
              <a:lumOff val="80000"/>
              <a:alpha val="3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68" name="Straight Connector 67">
            <a:extLst>
              <a:ext uri="{FF2B5EF4-FFF2-40B4-BE49-F238E27FC236}">
                <a16:creationId xmlns:a16="http://schemas.microsoft.com/office/drawing/2014/main" id="{AD747B99-E594-6EDD-DBF8-2631F4F3E45B}"/>
              </a:ext>
            </a:extLst>
          </p:cNvPr>
          <p:cNvCxnSpPr>
            <a:stCxn id="65" idx="2"/>
          </p:cNvCxnSpPr>
          <p:nvPr/>
        </p:nvCxnSpPr>
        <p:spPr>
          <a:xfrm flipH="1">
            <a:off x="7828876" y="2574920"/>
            <a:ext cx="6273" cy="483689"/>
          </a:xfrm>
          <a:prstGeom prst="line">
            <a:avLst/>
          </a:prstGeom>
          <a:ln w="38100">
            <a:solidFill>
              <a:schemeClr val="tx1"/>
            </a:solidFill>
            <a:headEnd type="none"/>
          </a:ln>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5CD2D2B6-3582-E2D4-4D41-E7D0D0E5B8ED}"/>
              </a:ext>
            </a:extLst>
          </p:cNvPr>
          <p:cNvCxnSpPr/>
          <p:nvPr/>
        </p:nvCxnSpPr>
        <p:spPr>
          <a:xfrm flipV="1">
            <a:off x="7728986" y="2730396"/>
            <a:ext cx="194118" cy="168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816B3D0A-9736-5360-0E50-704530711A23}"/>
              </a:ext>
            </a:extLst>
          </p:cNvPr>
          <p:cNvSpPr txBox="1"/>
          <p:nvPr/>
        </p:nvSpPr>
        <p:spPr>
          <a:xfrm>
            <a:off x="7818350" y="2689277"/>
            <a:ext cx="332142" cy="369332"/>
          </a:xfrm>
          <a:prstGeom prst="rect">
            <a:avLst/>
          </a:prstGeom>
          <a:noFill/>
        </p:spPr>
        <p:txBody>
          <a:bodyPr wrap="none" rtlCol="0">
            <a:spAutoFit/>
          </a:bodyPr>
          <a:lstStyle/>
          <a:p>
            <a:pPr algn="l"/>
            <a:r>
              <a:rPr lang="en-GB" dirty="0">
                <a:latin typeface="Verdana" panose="020B0604030504040204" pitchFamily="34" charset="0"/>
                <a:ea typeface="Verdana" panose="020B0604030504040204" pitchFamily="34" charset="0"/>
                <a:cs typeface="Verdana" panose="020B0604030504040204" pitchFamily="34" charset="0"/>
              </a:rPr>
              <a:t>8</a:t>
            </a:r>
            <a:endParaRPr lang="en-CH" dirty="0">
              <a:latin typeface="Verdana" panose="020B0604030504040204" pitchFamily="34" charset="0"/>
              <a:ea typeface="Verdana" panose="020B0604030504040204" pitchFamily="34" charset="0"/>
              <a:cs typeface="Verdana" panose="020B0604030504040204" pitchFamily="34" charset="0"/>
            </a:endParaRPr>
          </a:p>
        </p:txBody>
      </p:sp>
      <p:cxnSp>
        <p:nvCxnSpPr>
          <p:cNvPr id="73" name="Straight Connector 72">
            <a:extLst>
              <a:ext uri="{FF2B5EF4-FFF2-40B4-BE49-F238E27FC236}">
                <a16:creationId xmlns:a16="http://schemas.microsoft.com/office/drawing/2014/main" id="{F2FE2364-D097-8A0C-4934-493C350A497F}"/>
              </a:ext>
            </a:extLst>
          </p:cNvPr>
          <p:cNvCxnSpPr/>
          <p:nvPr/>
        </p:nvCxnSpPr>
        <p:spPr>
          <a:xfrm>
            <a:off x="1575903" y="3058609"/>
            <a:ext cx="625297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71FFC36-E51B-96E9-C0E8-CD1DB0B3D729}"/>
              </a:ext>
            </a:extLst>
          </p:cNvPr>
          <p:cNvCxnSpPr>
            <a:cxnSpLocks/>
            <a:endCxn id="78" idx="0"/>
          </p:cNvCxnSpPr>
          <p:nvPr/>
        </p:nvCxnSpPr>
        <p:spPr>
          <a:xfrm>
            <a:off x="4731488" y="3058609"/>
            <a:ext cx="0" cy="552597"/>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1603A515-AB4F-992E-4F03-8C79BD22B75F}"/>
              </a:ext>
            </a:extLst>
          </p:cNvPr>
          <p:cNvSpPr/>
          <p:nvPr/>
        </p:nvSpPr>
        <p:spPr>
          <a:xfrm>
            <a:off x="3529381" y="3611206"/>
            <a:ext cx="2404213" cy="412717"/>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Read FIFO</a:t>
            </a:r>
            <a:endParaRPr lang="en-CH" sz="20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92" name="Straight Connector 91">
            <a:extLst>
              <a:ext uri="{FF2B5EF4-FFF2-40B4-BE49-F238E27FC236}">
                <a16:creationId xmlns:a16="http://schemas.microsoft.com/office/drawing/2014/main" id="{D264EF08-41F4-CB8A-8A17-A3ACF7777027}"/>
              </a:ext>
            </a:extLst>
          </p:cNvPr>
          <p:cNvCxnSpPr/>
          <p:nvPr/>
        </p:nvCxnSpPr>
        <p:spPr>
          <a:xfrm flipV="1">
            <a:off x="4634428" y="3218247"/>
            <a:ext cx="194118" cy="168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C0CF6605-5CDB-3FFA-AF42-DD332A73500B}"/>
              </a:ext>
            </a:extLst>
          </p:cNvPr>
          <p:cNvSpPr txBox="1"/>
          <p:nvPr/>
        </p:nvSpPr>
        <p:spPr>
          <a:xfrm>
            <a:off x="4703712" y="3187185"/>
            <a:ext cx="479618" cy="369332"/>
          </a:xfrm>
          <a:prstGeom prst="rect">
            <a:avLst/>
          </a:prstGeom>
          <a:noFill/>
        </p:spPr>
        <p:txBody>
          <a:bodyPr wrap="none" rtlCol="0">
            <a:spAutoFit/>
          </a:bodyPr>
          <a:lstStyle/>
          <a:p>
            <a:pPr algn="l"/>
            <a:r>
              <a:rPr lang="en-GB" dirty="0">
                <a:latin typeface="Verdana" panose="020B0604030504040204" pitchFamily="34" charset="0"/>
                <a:ea typeface="Verdana" panose="020B0604030504040204" pitchFamily="34" charset="0"/>
                <a:cs typeface="Verdana" panose="020B0604030504040204" pitchFamily="34" charset="0"/>
              </a:rPr>
              <a:t>64</a:t>
            </a:r>
            <a:endParaRPr lang="en-CH" dirty="0">
              <a:latin typeface="Verdana" panose="020B0604030504040204" pitchFamily="34" charset="0"/>
              <a:ea typeface="Verdana" panose="020B0604030504040204" pitchFamily="34" charset="0"/>
              <a:cs typeface="Verdana" panose="020B0604030504040204" pitchFamily="34" charset="0"/>
            </a:endParaRPr>
          </a:p>
        </p:txBody>
      </p:sp>
      <p:cxnSp>
        <p:nvCxnSpPr>
          <p:cNvPr id="96" name="Straight Arrow Connector 95">
            <a:extLst>
              <a:ext uri="{FF2B5EF4-FFF2-40B4-BE49-F238E27FC236}">
                <a16:creationId xmlns:a16="http://schemas.microsoft.com/office/drawing/2014/main" id="{9C76708B-83EA-88A4-4EAE-E2F8E5FFAD6F}"/>
              </a:ext>
            </a:extLst>
          </p:cNvPr>
          <p:cNvCxnSpPr>
            <a:cxnSpLocks/>
          </p:cNvCxnSpPr>
          <p:nvPr/>
        </p:nvCxnSpPr>
        <p:spPr>
          <a:xfrm flipH="1">
            <a:off x="4743366" y="4503062"/>
            <a:ext cx="1" cy="6455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09992D1F-9817-BA31-5B74-B5A649FC872F}"/>
              </a:ext>
            </a:extLst>
          </p:cNvPr>
          <p:cNvCxnSpPr/>
          <p:nvPr/>
        </p:nvCxnSpPr>
        <p:spPr>
          <a:xfrm flipV="1">
            <a:off x="4645052" y="4715045"/>
            <a:ext cx="194118" cy="168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43EDD94D-4102-1094-DF0F-0E709164FBE8}"/>
              </a:ext>
            </a:extLst>
          </p:cNvPr>
          <p:cNvSpPr txBox="1"/>
          <p:nvPr/>
        </p:nvSpPr>
        <p:spPr>
          <a:xfrm>
            <a:off x="4714336" y="4683983"/>
            <a:ext cx="332142" cy="369332"/>
          </a:xfrm>
          <a:prstGeom prst="rect">
            <a:avLst/>
          </a:prstGeom>
          <a:noFill/>
        </p:spPr>
        <p:txBody>
          <a:bodyPr wrap="none" rtlCol="0">
            <a:spAutoFit/>
          </a:bodyPr>
          <a:lstStyle/>
          <a:p>
            <a:pPr algn="l"/>
            <a:r>
              <a:rPr lang="en-GB" dirty="0">
                <a:latin typeface="Verdana" panose="020B0604030504040204" pitchFamily="34" charset="0"/>
                <a:ea typeface="Verdana" panose="020B0604030504040204" pitchFamily="34" charset="0"/>
                <a:cs typeface="Verdana" panose="020B0604030504040204" pitchFamily="34" charset="0"/>
              </a:rPr>
              <a:t>8</a:t>
            </a: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99" name="Trapezium 98">
            <a:extLst>
              <a:ext uri="{FF2B5EF4-FFF2-40B4-BE49-F238E27FC236}">
                <a16:creationId xmlns:a16="http://schemas.microsoft.com/office/drawing/2014/main" id="{03242E0E-A7F2-BAF6-9133-2C416322E2B9}"/>
              </a:ext>
            </a:extLst>
          </p:cNvPr>
          <p:cNvSpPr/>
          <p:nvPr/>
        </p:nvSpPr>
        <p:spPr>
          <a:xfrm rot="10800000">
            <a:off x="3539409" y="4301430"/>
            <a:ext cx="2401295" cy="223284"/>
          </a:xfrm>
          <a:prstGeom prst="trapezoid">
            <a:avLst>
              <a:gd name="adj" fmla="val 85224"/>
            </a:avLst>
          </a:prstGeom>
          <a:solidFill>
            <a:schemeClr val="bg1">
              <a:lumMod val="6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00" name="Straight Connector 99">
            <a:extLst>
              <a:ext uri="{FF2B5EF4-FFF2-40B4-BE49-F238E27FC236}">
                <a16:creationId xmlns:a16="http://schemas.microsoft.com/office/drawing/2014/main" id="{D16A8C43-6099-29C5-B73E-FF7EF1624DCE}"/>
              </a:ext>
            </a:extLst>
          </p:cNvPr>
          <p:cNvCxnSpPr>
            <a:cxnSpLocks/>
          </p:cNvCxnSpPr>
          <p:nvPr/>
        </p:nvCxnSpPr>
        <p:spPr>
          <a:xfrm>
            <a:off x="3751124" y="4023923"/>
            <a:ext cx="0" cy="277507"/>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8C64EE0-76E8-E1F2-C846-255B39657582}"/>
              </a:ext>
            </a:extLst>
          </p:cNvPr>
          <p:cNvCxnSpPr>
            <a:cxnSpLocks/>
          </p:cNvCxnSpPr>
          <p:nvPr/>
        </p:nvCxnSpPr>
        <p:spPr>
          <a:xfrm>
            <a:off x="4021804" y="4023923"/>
            <a:ext cx="0" cy="277507"/>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2B109D8-B507-9029-A704-0BD25DCD7BE7}"/>
              </a:ext>
            </a:extLst>
          </p:cNvPr>
          <p:cNvCxnSpPr>
            <a:cxnSpLocks/>
          </p:cNvCxnSpPr>
          <p:nvPr/>
        </p:nvCxnSpPr>
        <p:spPr>
          <a:xfrm>
            <a:off x="4273486" y="4023923"/>
            <a:ext cx="0" cy="277507"/>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24E036AE-A7B1-F186-576A-D8B75B08BF48}"/>
              </a:ext>
            </a:extLst>
          </p:cNvPr>
          <p:cNvSpPr txBox="1"/>
          <p:nvPr/>
        </p:nvSpPr>
        <p:spPr>
          <a:xfrm>
            <a:off x="4500130" y="3914605"/>
            <a:ext cx="886781" cy="369332"/>
          </a:xfrm>
          <a:prstGeom prst="rect">
            <a:avLst/>
          </a:prstGeom>
          <a:noFill/>
        </p:spPr>
        <p:txBody>
          <a:bodyPr wrap="none" rtlCol="0">
            <a:spAutoFit/>
          </a:bodyPr>
          <a:lstStyle/>
          <a:p>
            <a:pPr algn="l"/>
            <a:r>
              <a:rPr lang="en-CH" dirty="0">
                <a:latin typeface="Cambria" panose="02040503050406030204" pitchFamily="18" charset="0"/>
                <a:ea typeface="Cambria" panose="02040503050406030204" pitchFamily="18" charset="0"/>
              </a:rPr>
              <a:t>.  .  .  .  . </a:t>
            </a:r>
          </a:p>
        </p:txBody>
      </p:sp>
      <p:cxnSp>
        <p:nvCxnSpPr>
          <p:cNvPr id="104" name="Straight Connector 103">
            <a:extLst>
              <a:ext uri="{FF2B5EF4-FFF2-40B4-BE49-F238E27FC236}">
                <a16:creationId xmlns:a16="http://schemas.microsoft.com/office/drawing/2014/main" id="{BA97FFFC-9184-3942-408D-6975F21B3ADC}"/>
              </a:ext>
            </a:extLst>
          </p:cNvPr>
          <p:cNvCxnSpPr>
            <a:cxnSpLocks/>
          </p:cNvCxnSpPr>
          <p:nvPr/>
        </p:nvCxnSpPr>
        <p:spPr>
          <a:xfrm>
            <a:off x="5731724" y="4023923"/>
            <a:ext cx="0" cy="277507"/>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369B218-5713-8E4C-B53A-EEC6A17F517F}"/>
              </a:ext>
            </a:extLst>
          </p:cNvPr>
          <p:cNvCxnSpPr>
            <a:cxnSpLocks/>
          </p:cNvCxnSpPr>
          <p:nvPr/>
        </p:nvCxnSpPr>
        <p:spPr>
          <a:xfrm>
            <a:off x="5467984" y="4023923"/>
            <a:ext cx="0" cy="277507"/>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A3FAACA3-3507-9ADA-2EA5-88870B96C929}"/>
              </a:ext>
            </a:extLst>
          </p:cNvPr>
          <p:cNvSpPr txBox="1"/>
          <p:nvPr/>
        </p:nvSpPr>
        <p:spPr>
          <a:xfrm>
            <a:off x="4094934" y="5124747"/>
            <a:ext cx="1273105" cy="400110"/>
          </a:xfrm>
          <a:prstGeom prst="rect">
            <a:avLst/>
          </a:prstGeom>
          <a:noFill/>
        </p:spPr>
        <p:txBody>
          <a:bodyPr wrap="none" rtlCol="0">
            <a:spAutoFit/>
          </a:bodyPr>
          <a:lstStyle/>
          <a:p>
            <a:pPr algn="l"/>
            <a:r>
              <a:rPr lang="en-CH" sz="2000" dirty="0">
                <a:latin typeface="Verdana" panose="020B0604030504040204" pitchFamily="34" charset="0"/>
                <a:ea typeface="Verdana" panose="020B0604030504040204" pitchFamily="34" charset="0"/>
                <a:cs typeface="Verdana" panose="020B0604030504040204" pitchFamily="34" charset="0"/>
              </a:rPr>
              <a:t>Chip I/O</a:t>
            </a:r>
          </a:p>
        </p:txBody>
      </p:sp>
      <p:cxnSp>
        <p:nvCxnSpPr>
          <p:cNvPr id="109" name="Straight Connector 108">
            <a:extLst>
              <a:ext uri="{FF2B5EF4-FFF2-40B4-BE49-F238E27FC236}">
                <a16:creationId xmlns:a16="http://schemas.microsoft.com/office/drawing/2014/main" id="{DA8D23D6-E003-7985-6F23-4673CA5B36EA}"/>
              </a:ext>
            </a:extLst>
          </p:cNvPr>
          <p:cNvCxnSpPr>
            <a:cxnSpLocks/>
          </p:cNvCxnSpPr>
          <p:nvPr/>
        </p:nvCxnSpPr>
        <p:spPr>
          <a:xfrm flipH="1">
            <a:off x="2592448" y="4413072"/>
            <a:ext cx="1042107" cy="100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Rectangle: Rounded Corners 110">
            <a:extLst>
              <a:ext uri="{FF2B5EF4-FFF2-40B4-BE49-F238E27FC236}">
                <a16:creationId xmlns:a16="http://schemas.microsoft.com/office/drawing/2014/main" id="{76455695-E13F-0577-8ADD-2E1CB6C48149}"/>
              </a:ext>
            </a:extLst>
          </p:cNvPr>
          <p:cNvSpPr/>
          <p:nvPr/>
        </p:nvSpPr>
        <p:spPr>
          <a:xfrm>
            <a:off x="899885" y="4081730"/>
            <a:ext cx="1678048" cy="691122"/>
          </a:xfrm>
          <a:prstGeom prst="roundRect">
            <a:avLst>
              <a:gd name="adj" fmla="val 44698"/>
            </a:avLst>
          </a:prstGeom>
          <a:solidFill>
            <a:schemeClr val="accent4">
              <a:lumMod val="20000"/>
              <a:lumOff val="8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rPr>
              <a:t>8x3</a:t>
            </a:r>
            <a:br>
              <a:rPr lang="en-US" dirty="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rPr>
            </a:br>
            <a:r>
              <a:rPr lang="en-US" dirty="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rPr>
              <a:t>Encoder</a:t>
            </a:r>
            <a:endParaRPr lang="en-CH" dirty="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4" name="Straight Connector 3">
            <a:extLst>
              <a:ext uri="{FF2B5EF4-FFF2-40B4-BE49-F238E27FC236}">
                <a16:creationId xmlns:a16="http://schemas.microsoft.com/office/drawing/2014/main" id="{F3D948AD-4A27-0D4C-6408-6A45AA920AB9}"/>
              </a:ext>
            </a:extLst>
          </p:cNvPr>
          <p:cNvCxnSpPr/>
          <p:nvPr/>
        </p:nvCxnSpPr>
        <p:spPr>
          <a:xfrm flipV="1">
            <a:off x="2988351" y="4330497"/>
            <a:ext cx="194118" cy="168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AD98CE6-B930-1DB7-47D7-999C3D41D980}"/>
              </a:ext>
            </a:extLst>
          </p:cNvPr>
          <p:cNvSpPr txBox="1"/>
          <p:nvPr/>
        </p:nvSpPr>
        <p:spPr>
          <a:xfrm>
            <a:off x="3053162" y="4365010"/>
            <a:ext cx="332142" cy="369332"/>
          </a:xfrm>
          <a:prstGeom prst="rect">
            <a:avLst/>
          </a:prstGeom>
          <a:noFill/>
        </p:spPr>
        <p:txBody>
          <a:bodyPr wrap="none" rtlCol="0">
            <a:spAutoFit/>
          </a:bodyPr>
          <a:lstStyle/>
          <a:p>
            <a:pPr algn="l"/>
            <a:r>
              <a:rPr lang="en-GB" dirty="0">
                <a:latin typeface="Verdana" panose="020B0604030504040204" pitchFamily="34" charset="0"/>
                <a:ea typeface="Verdana" panose="020B0604030504040204" pitchFamily="34" charset="0"/>
                <a:cs typeface="Verdana" panose="020B0604030504040204" pitchFamily="34" charset="0"/>
              </a:rPr>
              <a:t>3</a:t>
            </a: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a:extLst>
              <a:ext uri="{FF2B5EF4-FFF2-40B4-BE49-F238E27FC236}">
                <a16:creationId xmlns:a16="http://schemas.microsoft.com/office/drawing/2014/main" id="{172B00A6-3C80-2282-94D9-30B2C8A9E051}"/>
              </a:ext>
            </a:extLst>
          </p:cNvPr>
          <p:cNvSpPr txBox="1"/>
          <p:nvPr/>
        </p:nvSpPr>
        <p:spPr>
          <a:xfrm>
            <a:off x="663774" y="3310687"/>
            <a:ext cx="2150269" cy="369332"/>
          </a:xfrm>
          <a:prstGeom prst="rect">
            <a:avLst/>
          </a:prstGeom>
          <a:noFill/>
        </p:spPr>
        <p:txBody>
          <a:bodyPr wrap="none" rtlCol="0">
            <a:spAutoFit/>
          </a:bodyPr>
          <a:lstStyle/>
          <a:p>
            <a:pPr algn="l"/>
            <a:r>
              <a:rPr lang="en-US" dirty="0">
                <a:latin typeface="Verdana" panose="020B0604030504040204" pitchFamily="34" charset="0"/>
                <a:ea typeface="Verdana" panose="020B0604030504040204" pitchFamily="34" charset="0"/>
              </a:rPr>
              <a:t>activated sectors</a:t>
            </a:r>
          </a:p>
        </p:txBody>
      </p:sp>
      <p:cxnSp>
        <p:nvCxnSpPr>
          <p:cNvPr id="16" name="Straight Connector 15">
            <a:extLst>
              <a:ext uri="{FF2B5EF4-FFF2-40B4-BE49-F238E27FC236}">
                <a16:creationId xmlns:a16="http://schemas.microsoft.com/office/drawing/2014/main" id="{480C8B07-0137-3E04-52E3-3760AE511446}"/>
              </a:ext>
            </a:extLst>
          </p:cNvPr>
          <p:cNvCxnSpPr>
            <a:cxnSpLocks/>
            <a:stCxn id="13" idx="2"/>
            <a:endCxn id="111" idx="0"/>
          </p:cNvCxnSpPr>
          <p:nvPr/>
        </p:nvCxnSpPr>
        <p:spPr>
          <a:xfrm>
            <a:off x="1738909" y="3680019"/>
            <a:ext cx="0" cy="401711"/>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664C151-0720-5840-6DE1-22AA9B070F90}"/>
              </a:ext>
            </a:extLst>
          </p:cNvPr>
          <p:cNvCxnSpPr/>
          <p:nvPr/>
        </p:nvCxnSpPr>
        <p:spPr>
          <a:xfrm flipV="1">
            <a:off x="1635916" y="3732757"/>
            <a:ext cx="194118" cy="168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9E64863-77B3-06DC-B7CD-06EFEE6AA455}"/>
              </a:ext>
            </a:extLst>
          </p:cNvPr>
          <p:cNvSpPr txBox="1"/>
          <p:nvPr/>
        </p:nvSpPr>
        <p:spPr>
          <a:xfrm>
            <a:off x="1705200" y="3701695"/>
            <a:ext cx="332142" cy="369332"/>
          </a:xfrm>
          <a:prstGeom prst="rect">
            <a:avLst/>
          </a:prstGeom>
          <a:noFill/>
        </p:spPr>
        <p:txBody>
          <a:bodyPr wrap="none" rtlCol="0">
            <a:spAutoFit/>
          </a:bodyPr>
          <a:lstStyle/>
          <a:p>
            <a:pPr algn="l"/>
            <a:r>
              <a:rPr lang="en-GB" dirty="0">
                <a:latin typeface="Verdana" panose="020B0604030504040204" pitchFamily="34" charset="0"/>
                <a:ea typeface="Verdana" panose="020B0604030504040204" pitchFamily="34" charset="0"/>
                <a:cs typeface="Verdana" panose="020B0604030504040204" pitchFamily="34" charset="0"/>
              </a:rPr>
              <a:t>8</a:t>
            </a:r>
            <a:endParaRPr lang="en-CH"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31447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87411-60BF-84A8-4AC8-6D92D12C64F4}"/>
              </a:ext>
            </a:extLst>
          </p:cNvPr>
          <p:cNvSpPr>
            <a:spLocks noGrp="1"/>
          </p:cNvSpPr>
          <p:nvPr>
            <p:ph type="title"/>
          </p:nvPr>
        </p:nvSpPr>
        <p:spPr/>
        <p:txBody>
          <a:bodyPr/>
          <a:lstStyle/>
          <a:p>
            <a:r>
              <a:rPr lang="en-CH" sz="3300" dirty="0"/>
              <a:t>Component 2: Variable Burst Length</a:t>
            </a:r>
          </a:p>
        </p:txBody>
      </p:sp>
      <p:sp>
        <p:nvSpPr>
          <p:cNvPr id="3" name="Content Placeholder 2">
            <a:extLst>
              <a:ext uri="{FF2B5EF4-FFF2-40B4-BE49-F238E27FC236}">
                <a16:creationId xmlns:a16="http://schemas.microsoft.com/office/drawing/2014/main" id="{27663563-0423-4DC1-DF30-6AD80FD40B46}"/>
              </a:ext>
            </a:extLst>
          </p:cNvPr>
          <p:cNvSpPr>
            <a:spLocks noGrp="1"/>
          </p:cNvSpPr>
          <p:nvPr>
            <p:ph idx="1"/>
          </p:nvPr>
        </p:nvSpPr>
        <p:spPr/>
        <p:txBody>
          <a:bodyPr/>
          <a:lstStyle/>
          <a:p>
            <a:r>
              <a:rPr lang="en-GB" sz="25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Observation:</a:t>
            </a:r>
            <a:r>
              <a:rPr lang="en-GB" sz="2500" dirty="0">
                <a:latin typeface="Verdana" panose="020B0604030504040204" pitchFamily="34" charset="0"/>
                <a:ea typeface="Verdana" panose="020B0604030504040204" pitchFamily="34" charset="0"/>
                <a:cs typeface="Verdana" panose="020B0604030504040204" pitchFamily="34" charset="0"/>
              </a:rPr>
              <a:t> DRAM I/O circuitry can already transfer a small portion of a cache block in one beat</a:t>
            </a:r>
          </a:p>
          <a:p>
            <a:endParaRPr lang="en-GB" sz="2500" dirty="0"/>
          </a:p>
          <a:p>
            <a:endParaRPr lang="en-GB" sz="2500" dirty="0">
              <a:latin typeface="Verdana" panose="020B0604030504040204" pitchFamily="34" charset="0"/>
              <a:ea typeface="Verdana" panose="020B0604030504040204" pitchFamily="34" charset="0"/>
              <a:cs typeface="Verdana" panose="020B0604030504040204" pitchFamily="34" charset="0"/>
            </a:endParaRPr>
          </a:p>
          <a:p>
            <a:endParaRPr lang="en-GB" sz="2500" dirty="0"/>
          </a:p>
          <a:p>
            <a:endParaRPr lang="en-GB" sz="2500" dirty="0">
              <a:latin typeface="Verdana" panose="020B0604030504040204" pitchFamily="34" charset="0"/>
              <a:ea typeface="Verdana" panose="020B0604030504040204" pitchFamily="34" charset="0"/>
              <a:cs typeface="Verdana" panose="020B0604030504040204" pitchFamily="34" charset="0"/>
            </a:endParaRPr>
          </a:p>
          <a:p>
            <a:endParaRPr lang="en-GB" sz="2500" dirty="0"/>
          </a:p>
          <a:p>
            <a:endParaRPr lang="en-GB" sz="2500" dirty="0">
              <a:latin typeface="Verdana" panose="020B0604030504040204" pitchFamily="34" charset="0"/>
              <a:ea typeface="Verdana" panose="020B0604030504040204" pitchFamily="34" charset="0"/>
              <a:cs typeface="Verdana" panose="020B0604030504040204" pitchFamily="34" charset="0"/>
            </a:endParaRPr>
          </a:p>
          <a:p>
            <a:endParaRPr lang="en-GB" sz="2500" dirty="0"/>
          </a:p>
          <a:p>
            <a:pPr marL="0" indent="0">
              <a:buNone/>
            </a:pPr>
            <a:endParaRPr lang="en-GB" sz="2500" dirty="0"/>
          </a:p>
          <a:p>
            <a:r>
              <a:rPr lang="en-GB" sz="2500" dirty="0">
                <a:latin typeface="Verdana" panose="020B0604030504040204" pitchFamily="34" charset="0"/>
                <a:ea typeface="Verdana" panose="020B0604030504040204" pitchFamily="34" charset="0"/>
                <a:cs typeface="Verdana" panose="020B0604030504040204" pitchFamily="34" charset="0"/>
              </a:rPr>
              <a:t>Replace the burst counter with an </a:t>
            </a:r>
            <a:r>
              <a:rPr lang="en-GB" sz="2500" dirty="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rPr>
              <a:t>encoder</a:t>
            </a:r>
            <a:r>
              <a:rPr lang="en-GB" sz="2500" dirty="0">
                <a:latin typeface="Verdana" panose="020B0604030504040204" pitchFamily="34" charset="0"/>
                <a:ea typeface="Verdana" panose="020B0604030504040204" pitchFamily="34" charset="0"/>
                <a:cs typeface="Verdana" panose="020B0604030504040204" pitchFamily="34" charset="0"/>
              </a:rPr>
              <a:t> </a:t>
            </a:r>
            <a:br>
              <a:rPr lang="en-GB" sz="2500" dirty="0">
                <a:latin typeface="Verdana" panose="020B0604030504040204" pitchFamily="34" charset="0"/>
                <a:ea typeface="Verdana" panose="020B0604030504040204" pitchFamily="34" charset="0"/>
                <a:cs typeface="Verdana" panose="020B0604030504040204" pitchFamily="34" charset="0"/>
              </a:rPr>
            </a:br>
            <a:r>
              <a:rPr lang="en-GB" sz="2500" dirty="0">
                <a:latin typeface="Verdana" panose="020B0604030504040204" pitchFamily="34" charset="0"/>
                <a:ea typeface="Verdana" panose="020B0604030504040204" pitchFamily="34" charset="0"/>
                <a:cs typeface="Verdana" panose="020B0604030504040204" pitchFamily="34" charset="0"/>
              </a:rPr>
              <a:t>that</a:t>
            </a:r>
            <a:r>
              <a:rPr lang="en-GB" sz="2500" dirty="0"/>
              <a:t> </a:t>
            </a:r>
            <a:r>
              <a:rPr lang="en-GB" sz="2500" dirty="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rPr>
              <a:t>selects</a:t>
            </a:r>
            <a:r>
              <a:rPr lang="en-GB" sz="2500" dirty="0">
                <a:latin typeface="Verdana" panose="020B0604030504040204" pitchFamily="34" charset="0"/>
                <a:ea typeface="Verdana" panose="020B0604030504040204" pitchFamily="34" charset="0"/>
                <a:cs typeface="Verdana" panose="020B0604030504040204" pitchFamily="34" charset="0"/>
              </a:rPr>
              <a:t> only the </a:t>
            </a:r>
            <a:r>
              <a:rPr lang="en-GB" sz="2500" dirty="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rPr>
              <a:t>open/activated sectors</a:t>
            </a:r>
            <a:endParaRPr lang="en-CH" sz="2500" dirty="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CH" sz="2500" dirty="0"/>
          </a:p>
        </p:txBody>
      </p:sp>
      <p:sp>
        <p:nvSpPr>
          <p:cNvPr id="6" name="Rounded Rectangle 5">
            <a:extLst>
              <a:ext uri="{FF2B5EF4-FFF2-40B4-BE49-F238E27FC236}">
                <a16:creationId xmlns:a16="http://schemas.microsoft.com/office/drawing/2014/main" id="{C3CA37B1-17E7-0E8E-A8F8-96F40FC04FCE}"/>
              </a:ext>
            </a:extLst>
          </p:cNvPr>
          <p:cNvSpPr/>
          <p:nvPr/>
        </p:nvSpPr>
        <p:spPr>
          <a:xfrm>
            <a:off x="1290504" y="1866034"/>
            <a:ext cx="604396" cy="708886"/>
          </a:xfrm>
          <a:prstGeom prst="roundRect">
            <a:avLst/>
          </a:prstGeom>
          <a:solidFill>
            <a:schemeClr val="accent5">
              <a:lumMod val="20000"/>
              <a:lumOff val="80000"/>
              <a:alpha val="3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7" name="Straight Connector 6">
            <a:extLst>
              <a:ext uri="{FF2B5EF4-FFF2-40B4-BE49-F238E27FC236}">
                <a16:creationId xmlns:a16="http://schemas.microsoft.com/office/drawing/2014/main" id="{2BB88DA0-1CC9-FA0B-70A9-1ABC3336778F}"/>
              </a:ext>
            </a:extLst>
          </p:cNvPr>
          <p:cNvCxnSpPr>
            <a:stCxn id="6" idx="2"/>
          </p:cNvCxnSpPr>
          <p:nvPr/>
        </p:nvCxnSpPr>
        <p:spPr>
          <a:xfrm flipH="1">
            <a:off x="1586429" y="2574920"/>
            <a:ext cx="6273" cy="483689"/>
          </a:xfrm>
          <a:prstGeom prst="line">
            <a:avLst/>
          </a:prstGeom>
          <a:ln w="38100">
            <a:solidFill>
              <a:schemeClr val="tx1"/>
            </a:solidFill>
            <a:headEnd type="none"/>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4E4CFF9E-DBD5-03DC-9A8B-868342173D59}"/>
              </a:ext>
            </a:extLst>
          </p:cNvPr>
          <p:cNvCxnSpPr/>
          <p:nvPr/>
        </p:nvCxnSpPr>
        <p:spPr>
          <a:xfrm flipV="1">
            <a:off x="1486539" y="2730396"/>
            <a:ext cx="194118" cy="168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587C7FC-5B49-B897-9360-FC044ADDF755}"/>
              </a:ext>
            </a:extLst>
          </p:cNvPr>
          <p:cNvSpPr txBox="1"/>
          <p:nvPr/>
        </p:nvSpPr>
        <p:spPr>
          <a:xfrm>
            <a:off x="1575903" y="2689277"/>
            <a:ext cx="332142" cy="369332"/>
          </a:xfrm>
          <a:prstGeom prst="rect">
            <a:avLst/>
          </a:prstGeom>
          <a:noFill/>
        </p:spPr>
        <p:txBody>
          <a:bodyPr wrap="none" rtlCol="0">
            <a:spAutoFit/>
          </a:bodyPr>
          <a:lstStyle/>
          <a:p>
            <a:pPr algn="l"/>
            <a:r>
              <a:rPr lang="en-GB" dirty="0">
                <a:latin typeface="Verdana" panose="020B0604030504040204" pitchFamily="34" charset="0"/>
                <a:ea typeface="Verdana" panose="020B0604030504040204" pitchFamily="34" charset="0"/>
                <a:cs typeface="Verdana" panose="020B0604030504040204" pitchFamily="34" charset="0"/>
              </a:rPr>
              <a:t>8</a:t>
            </a: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10" name="Rounded Rectangle 9">
            <a:extLst>
              <a:ext uri="{FF2B5EF4-FFF2-40B4-BE49-F238E27FC236}">
                <a16:creationId xmlns:a16="http://schemas.microsoft.com/office/drawing/2014/main" id="{0629B679-E598-22F6-BF73-15055A99FF2D}"/>
              </a:ext>
            </a:extLst>
          </p:cNvPr>
          <p:cNvSpPr/>
          <p:nvPr/>
        </p:nvSpPr>
        <p:spPr>
          <a:xfrm>
            <a:off x="2184734" y="1866034"/>
            <a:ext cx="604396" cy="708886"/>
          </a:xfrm>
          <a:prstGeom prst="roundRect">
            <a:avLst/>
          </a:prstGeom>
          <a:solidFill>
            <a:schemeClr val="tx1">
              <a:lumMod val="50000"/>
              <a:lumOff val="50000"/>
              <a:alpha val="30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1" name="Straight Connector 10">
            <a:extLst>
              <a:ext uri="{FF2B5EF4-FFF2-40B4-BE49-F238E27FC236}">
                <a16:creationId xmlns:a16="http://schemas.microsoft.com/office/drawing/2014/main" id="{C3E4EEAF-CE78-4B2A-9251-E1A57C447033}"/>
              </a:ext>
            </a:extLst>
          </p:cNvPr>
          <p:cNvCxnSpPr>
            <a:stCxn id="10" idx="2"/>
          </p:cNvCxnSpPr>
          <p:nvPr/>
        </p:nvCxnSpPr>
        <p:spPr>
          <a:xfrm flipH="1">
            <a:off x="2480659" y="2574920"/>
            <a:ext cx="6273" cy="483689"/>
          </a:xfrm>
          <a:prstGeom prst="line">
            <a:avLst/>
          </a:prstGeom>
          <a:ln w="38100">
            <a:solidFill>
              <a:schemeClr val="tx1"/>
            </a:solidFill>
            <a:headEnd type="none"/>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17485B17-6F68-9AC3-F72F-B8BC1BA9C8E0}"/>
              </a:ext>
            </a:extLst>
          </p:cNvPr>
          <p:cNvCxnSpPr/>
          <p:nvPr/>
        </p:nvCxnSpPr>
        <p:spPr>
          <a:xfrm flipV="1">
            <a:off x="2380769" y="2730396"/>
            <a:ext cx="194118" cy="168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5CBA192-0B66-084C-E079-E98DBCF5D88F}"/>
              </a:ext>
            </a:extLst>
          </p:cNvPr>
          <p:cNvSpPr txBox="1"/>
          <p:nvPr/>
        </p:nvSpPr>
        <p:spPr>
          <a:xfrm>
            <a:off x="2470133" y="2689277"/>
            <a:ext cx="332142" cy="369332"/>
          </a:xfrm>
          <a:prstGeom prst="rect">
            <a:avLst/>
          </a:prstGeom>
          <a:noFill/>
        </p:spPr>
        <p:txBody>
          <a:bodyPr wrap="none" rtlCol="0">
            <a:spAutoFit/>
          </a:bodyPr>
          <a:lstStyle/>
          <a:p>
            <a:pPr algn="l"/>
            <a:r>
              <a:rPr lang="en-GB" dirty="0">
                <a:latin typeface="Verdana" panose="020B0604030504040204" pitchFamily="34" charset="0"/>
                <a:ea typeface="Verdana" panose="020B0604030504040204" pitchFamily="34" charset="0"/>
                <a:cs typeface="Verdana" panose="020B0604030504040204" pitchFamily="34" charset="0"/>
              </a:rPr>
              <a:t>8</a:t>
            </a: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17" name="Rounded Rectangle 16">
            <a:extLst>
              <a:ext uri="{FF2B5EF4-FFF2-40B4-BE49-F238E27FC236}">
                <a16:creationId xmlns:a16="http://schemas.microsoft.com/office/drawing/2014/main" id="{95AF601D-E48B-6EF3-1DC2-6CDE56972B19}"/>
              </a:ext>
            </a:extLst>
          </p:cNvPr>
          <p:cNvSpPr/>
          <p:nvPr/>
        </p:nvSpPr>
        <p:spPr>
          <a:xfrm>
            <a:off x="3078782" y="1866034"/>
            <a:ext cx="604396" cy="708886"/>
          </a:xfrm>
          <a:prstGeom prst="roundRect">
            <a:avLst/>
          </a:prstGeom>
          <a:solidFill>
            <a:schemeClr val="tx1">
              <a:lumMod val="50000"/>
              <a:lumOff val="50000"/>
              <a:alpha val="30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8" name="Straight Connector 17">
            <a:extLst>
              <a:ext uri="{FF2B5EF4-FFF2-40B4-BE49-F238E27FC236}">
                <a16:creationId xmlns:a16="http://schemas.microsoft.com/office/drawing/2014/main" id="{C30D46BE-E69E-29BD-3BF3-E95F652BD7AC}"/>
              </a:ext>
            </a:extLst>
          </p:cNvPr>
          <p:cNvCxnSpPr>
            <a:stCxn id="17" idx="2"/>
          </p:cNvCxnSpPr>
          <p:nvPr/>
        </p:nvCxnSpPr>
        <p:spPr>
          <a:xfrm flipH="1">
            <a:off x="3374707" y="2574920"/>
            <a:ext cx="6273" cy="483689"/>
          </a:xfrm>
          <a:prstGeom prst="line">
            <a:avLst/>
          </a:prstGeom>
          <a:ln w="38100">
            <a:solidFill>
              <a:schemeClr val="tx1"/>
            </a:solidFill>
            <a:headEnd type="none"/>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8DE12809-D1F9-A695-051E-6DDD7C4CC370}"/>
              </a:ext>
            </a:extLst>
          </p:cNvPr>
          <p:cNvCxnSpPr/>
          <p:nvPr/>
        </p:nvCxnSpPr>
        <p:spPr>
          <a:xfrm flipV="1">
            <a:off x="3274817" y="2730396"/>
            <a:ext cx="194118" cy="168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038AF1C-47E6-74B9-EDE8-24DF3398A898}"/>
              </a:ext>
            </a:extLst>
          </p:cNvPr>
          <p:cNvSpPr txBox="1"/>
          <p:nvPr/>
        </p:nvSpPr>
        <p:spPr>
          <a:xfrm>
            <a:off x="3364181" y="2689277"/>
            <a:ext cx="332142" cy="369332"/>
          </a:xfrm>
          <a:prstGeom prst="rect">
            <a:avLst/>
          </a:prstGeom>
          <a:noFill/>
        </p:spPr>
        <p:txBody>
          <a:bodyPr wrap="none" rtlCol="0">
            <a:spAutoFit/>
          </a:bodyPr>
          <a:lstStyle/>
          <a:p>
            <a:pPr algn="l"/>
            <a:r>
              <a:rPr lang="en-GB" dirty="0">
                <a:latin typeface="Verdana" panose="020B0604030504040204" pitchFamily="34" charset="0"/>
                <a:ea typeface="Verdana" panose="020B0604030504040204" pitchFamily="34" charset="0"/>
                <a:cs typeface="Verdana" panose="020B0604030504040204" pitchFamily="34" charset="0"/>
              </a:rPr>
              <a:t>8</a:t>
            </a: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21" name="Rounded Rectangle 20">
            <a:extLst>
              <a:ext uri="{FF2B5EF4-FFF2-40B4-BE49-F238E27FC236}">
                <a16:creationId xmlns:a16="http://schemas.microsoft.com/office/drawing/2014/main" id="{E8F926A2-F392-6103-8BCC-BE204446B79B}"/>
              </a:ext>
            </a:extLst>
          </p:cNvPr>
          <p:cNvSpPr/>
          <p:nvPr/>
        </p:nvSpPr>
        <p:spPr>
          <a:xfrm>
            <a:off x="3973012" y="1866034"/>
            <a:ext cx="604396" cy="708886"/>
          </a:xfrm>
          <a:prstGeom prst="roundRect">
            <a:avLst/>
          </a:prstGeom>
          <a:solidFill>
            <a:schemeClr val="tx1">
              <a:lumMod val="50000"/>
              <a:lumOff val="50000"/>
              <a:alpha val="30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22" name="Straight Connector 21">
            <a:extLst>
              <a:ext uri="{FF2B5EF4-FFF2-40B4-BE49-F238E27FC236}">
                <a16:creationId xmlns:a16="http://schemas.microsoft.com/office/drawing/2014/main" id="{62624663-D166-C5F7-93B4-FE99E874F1CE}"/>
              </a:ext>
            </a:extLst>
          </p:cNvPr>
          <p:cNvCxnSpPr>
            <a:stCxn id="21" idx="2"/>
          </p:cNvCxnSpPr>
          <p:nvPr/>
        </p:nvCxnSpPr>
        <p:spPr>
          <a:xfrm flipH="1">
            <a:off x="4268937" y="2574920"/>
            <a:ext cx="6273" cy="483689"/>
          </a:xfrm>
          <a:prstGeom prst="line">
            <a:avLst/>
          </a:prstGeom>
          <a:ln w="38100">
            <a:solidFill>
              <a:schemeClr val="tx1"/>
            </a:solidFill>
            <a:headEnd type="none"/>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93349841-46C7-11F1-7BD3-153B0D7B7C96}"/>
              </a:ext>
            </a:extLst>
          </p:cNvPr>
          <p:cNvCxnSpPr/>
          <p:nvPr/>
        </p:nvCxnSpPr>
        <p:spPr>
          <a:xfrm flipV="1">
            <a:off x="4169047" y="2730396"/>
            <a:ext cx="194118" cy="168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3E7901D-6776-E30F-695C-EBC244B07921}"/>
              </a:ext>
            </a:extLst>
          </p:cNvPr>
          <p:cNvSpPr txBox="1"/>
          <p:nvPr/>
        </p:nvSpPr>
        <p:spPr>
          <a:xfrm>
            <a:off x="4258411" y="2689277"/>
            <a:ext cx="332142" cy="369332"/>
          </a:xfrm>
          <a:prstGeom prst="rect">
            <a:avLst/>
          </a:prstGeom>
          <a:noFill/>
        </p:spPr>
        <p:txBody>
          <a:bodyPr wrap="none" rtlCol="0">
            <a:spAutoFit/>
          </a:bodyPr>
          <a:lstStyle/>
          <a:p>
            <a:pPr algn="l"/>
            <a:r>
              <a:rPr lang="en-GB" dirty="0">
                <a:latin typeface="Verdana" panose="020B0604030504040204" pitchFamily="34" charset="0"/>
                <a:ea typeface="Verdana" panose="020B0604030504040204" pitchFamily="34" charset="0"/>
                <a:cs typeface="Verdana" panose="020B0604030504040204" pitchFamily="34" charset="0"/>
              </a:rPr>
              <a:t>8</a:t>
            </a: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29" name="Rounded Rectangle 28">
            <a:extLst>
              <a:ext uri="{FF2B5EF4-FFF2-40B4-BE49-F238E27FC236}">
                <a16:creationId xmlns:a16="http://schemas.microsoft.com/office/drawing/2014/main" id="{4772CB58-0A34-6AB2-0922-DEFED468172E}"/>
              </a:ext>
            </a:extLst>
          </p:cNvPr>
          <p:cNvSpPr/>
          <p:nvPr/>
        </p:nvSpPr>
        <p:spPr>
          <a:xfrm>
            <a:off x="4850443" y="1866034"/>
            <a:ext cx="604396" cy="708886"/>
          </a:xfrm>
          <a:prstGeom prst="roundRect">
            <a:avLst/>
          </a:prstGeom>
          <a:solidFill>
            <a:schemeClr val="tx1">
              <a:lumMod val="50000"/>
              <a:lumOff val="50000"/>
              <a:alpha val="30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31" name="Straight Connector 30">
            <a:extLst>
              <a:ext uri="{FF2B5EF4-FFF2-40B4-BE49-F238E27FC236}">
                <a16:creationId xmlns:a16="http://schemas.microsoft.com/office/drawing/2014/main" id="{475D2A4C-4B9F-990D-8090-0FB437D55136}"/>
              </a:ext>
            </a:extLst>
          </p:cNvPr>
          <p:cNvCxnSpPr>
            <a:stCxn id="29" idx="2"/>
          </p:cNvCxnSpPr>
          <p:nvPr/>
        </p:nvCxnSpPr>
        <p:spPr>
          <a:xfrm flipH="1">
            <a:off x="5146368" y="2574920"/>
            <a:ext cx="6273" cy="483689"/>
          </a:xfrm>
          <a:prstGeom prst="line">
            <a:avLst/>
          </a:prstGeom>
          <a:ln w="38100">
            <a:solidFill>
              <a:schemeClr val="tx1"/>
            </a:solidFill>
            <a:headEnd type="none"/>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991403BD-8528-ED96-46B4-046F8D9899DA}"/>
              </a:ext>
            </a:extLst>
          </p:cNvPr>
          <p:cNvCxnSpPr/>
          <p:nvPr/>
        </p:nvCxnSpPr>
        <p:spPr>
          <a:xfrm flipV="1">
            <a:off x="5046478" y="2730396"/>
            <a:ext cx="194118" cy="168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3144EFD-8A6B-92FF-159C-9D29A5C3741F}"/>
              </a:ext>
            </a:extLst>
          </p:cNvPr>
          <p:cNvSpPr txBox="1"/>
          <p:nvPr/>
        </p:nvSpPr>
        <p:spPr>
          <a:xfrm>
            <a:off x="5135842" y="2689277"/>
            <a:ext cx="332142" cy="369332"/>
          </a:xfrm>
          <a:prstGeom prst="rect">
            <a:avLst/>
          </a:prstGeom>
          <a:noFill/>
        </p:spPr>
        <p:txBody>
          <a:bodyPr wrap="none" rtlCol="0">
            <a:spAutoFit/>
          </a:bodyPr>
          <a:lstStyle/>
          <a:p>
            <a:pPr algn="l"/>
            <a:r>
              <a:rPr lang="en-GB" dirty="0">
                <a:latin typeface="Verdana" panose="020B0604030504040204" pitchFamily="34" charset="0"/>
                <a:ea typeface="Verdana" panose="020B0604030504040204" pitchFamily="34" charset="0"/>
                <a:cs typeface="Verdana" panose="020B0604030504040204" pitchFamily="34" charset="0"/>
              </a:rPr>
              <a:t>8</a:t>
            </a: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41" name="Rounded Rectangle 40">
            <a:extLst>
              <a:ext uri="{FF2B5EF4-FFF2-40B4-BE49-F238E27FC236}">
                <a16:creationId xmlns:a16="http://schemas.microsoft.com/office/drawing/2014/main" id="{2605F08F-6D47-F81A-559B-B9C6944B4C0A}"/>
              </a:ext>
            </a:extLst>
          </p:cNvPr>
          <p:cNvSpPr/>
          <p:nvPr/>
        </p:nvSpPr>
        <p:spPr>
          <a:xfrm>
            <a:off x="5744673" y="1866034"/>
            <a:ext cx="604396" cy="708886"/>
          </a:xfrm>
          <a:prstGeom prst="roundRect">
            <a:avLst/>
          </a:prstGeom>
          <a:solidFill>
            <a:schemeClr val="tx1">
              <a:lumMod val="50000"/>
              <a:lumOff val="50000"/>
              <a:alpha val="30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43" name="Straight Connector 42">
            <a:extLst>
              <a:ext uri="{FF2B5EF4-FFF2-40B4-BE49-F238E27FC236}">
                <a16:creationId xmlns:a16="http://schemas.microsoft.com/office/drawing/2014/main" id="{1FD72F88-B10F-2F74-8CD5-D2B6BF18ABCC}"/>
              </a:ext>
            </a:extLst>
          </p:cNvPr>
          <p:cNvCxnSpPr>
            <a:stCxn id="41" idx="2"/>
          </p:cNvCxnSpPr>
          <p:nvPr/>
        </p:nvCxnSpPr>
        <p:spPr>
          <a:xfrm flipH="1">
            <a:off x="6040598" y="2574920"/>
            <a:ext cx="6273" cy="483689"/>
          </a:xfrm>
          <a:prstGeom prst="line">
            <a:avLst/>
          </a:prstGeom>
          <a:ln w="38100">
            <a:solidFill>
              <a:schemeClr val="tx1"/>
            </a:solidFill>
            <a:headEnd type="none"/>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1CE220CE-D31C-604C-8AE5-D81DBB7C85E1}"/>
              </a:ext>
            </a:extLst>
          </p:cNvPr>
          <p:cNvCxnSpPr/>
          <p:nvPr/>
        </p:nvCxnSpPr>
        <p:spPr>
          <a:xfrm flipV="1">
            <a:off x="5940708" y="2730396"/>
            <a:ext cx="194118" cy="168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AA9F5A2E-162D-47F1-1122-05399834210F}"/>
              </a:ext>
            </a:extLst>
          </p:cNvPr>
          <p:cNvSpPr txBox="1"/>
          <p:nvPr/>
        </p:nvSpPr>
        <p:spPr>
          <a:xfrm>
            <a:off x="6030072" y="2689277"/>
            <a:ext cx="332142" cy="369332"/>
          </a:xfrm>
          <a:prstGeom prst="rect">
            <a:avLst/>
          </a:prstGeom>
          <a:noFill/>
        </p:spPr>
        <p:txBody>
          <a:bodyPr wrap="none" rtlCol="0">
            <a:spAutoFit/>
          </a:bodyPr>
          <a:lstStyle/>
          <a:p>
            <a:pPr algn="l"/>
            <a:r>
              <a:rPr lang="en-GB" dirty="0">
                <a:latin typeface="Verdana" panose="020B0604030504040204" pitchFamily="34" charset="0"/>
                <a:ea typeface="Verdana" panose="020B0604030504040204" pitchFamily="34" charset="0"/>
                <a:cs typeface="Verdana" panose="020B0604030504040204" pitchFamily="34" charset="0"/>
              </a:rPr>
              <a:t>8</a:t>
            </a: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53" name="Rounded Rectangle 52">
            <a:extLst>
              <a:ext uri="{FF2B5EF4-FFF2-40B4-BE49-F238E27FC236}">
                <a16:creationId xmlns:a16="http://schemas.microsoft.com/office/drawing/2014/main" id="{5B9C7B75-B75B-6609-5528-235C25F69776}"/>
              </a:ext>
            </a:extLst>
          </p:cNvPr>
          <p:cNvSpPr/>
          <p:nvPr/>
        </p:nvSpPr>
        <p:spPr>
          <a:xfrm>
            <a:off x="6638721" y="1866034"/>
            <a:ext cx="604396" cy="708886"/>
          </a:xfrm>
          <a:prstGeom prst="roundRect">
            <a:avLst/>
          </a:prstGeom>
          <a:solidFill>
            <a:schemeClr val="tx1">
              <a:lumMod val="50000"/>
              <a:lumOff val="50000"/>
              <a:alpha val="30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55" name="Straight Connector 54">
            <a:extLst>
              <a:ext uri="{FF2B5EF4-FFF2-40B4-BE49-F238E27FC236}">
                <a16:creationId xmlns:a16="http://schemas.microsoft.com/office/drawing/2014/main" id="{FB7426A9-B3C9-6EB5-94D0-AC6CEB71ABA7}"/>
              </a:ext>
            </a:extLst>
          </p:cNvPr>
          <p:cNvCxnSpPr>
            <a:stCxn id="53" idx="2"/>
          </p:cNvCxnSpPr>
          <p:nvPr/>
        </p:nvCxnSpPr>
        <p:spPr>
          <a:xfrm flipH="1">
            <a:off x="6934646" y="2574920"/>
            <a:ext cx="6273" cy="483689"/>
          </a:xfrm>
          <a:prstGeom prst="line">
            <a:avLst/>
          </a:prstGeom>
          <a:ln w="38100">
            <a:solidFill>
              <a:schemeClr val="tx1"/>
            </a:solidFill>
            <a:headEnd type="none"/>
          </a:ln>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86C17811-BAB1-2B10-F74F-347D240777DB}"/>
              </a:ext>
            </a:extLst>
          </p:cNvPr>
          <p:cNvCxnSpPr/>
          <p:nvPr/>
        </p:nvCxnSpPr>
        <p:spPr>
          <a:xfrm flipV="1">
            <a:off x="6834756" y="2730396"/>
            <a:ext cx="194118" cy="168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F2A1CA4F-6790-0BFE-4A71-4C5028F284F7}"/>
              </a:ext>
            </a:extLst>
          </p:cNvPr>
          <p:cNvSpPr txBox="1"/>
          <p:nvPr/>
        </p:nvSpPr>
        <p:spPr>
          <a:xfrm>
            <a:off x="6924120" y="2689277"/>
            <a:ext cx="332142" cy="369332"/>
          </a:xfrm>
          <a:prstGeom prst="rect">
            <a:avLst/>
          </a:prstGeom>
          <a:noFill/>
        </p:spPr>
        <p:txBody>
          <a:bodyPr wrap="none" rtlCol="0">
            <a:spAutoFit/>
          </a:bodyPr>
          <a:lstStyle/>
          <a:p>
            <a:pPr algn="l"/>
            <a:r>
              <a:rPr lang="en-GB" dirty="0">
                <a:latin typeface="Verdana" panose="020B0604030504040204" pitchFamily="34" charset="0"/>
                <a:ea typeface="Verdana" panose="020B0604030504040204" pitchFamily="34" charset="0"/>
                <a:cs typeface="Verdana" panose="020B0604030504040204" pitchFamily="34" charset="0"/>
              </a:rPr>
              <a:t>8</a:t>
            </a: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65" name="Rounded Rectangle 64">
            <a:extLst>
              <a:ext uri="{FF2B5EF4-FFF2-40B4-BE49-F238E27FC236}">
                <a16:creationId xmlns:a16="http://schemas.microsoft.com/office/drawing/2014/main" id="{C36DD8D1-D21A-43A2-3965-8BF9B15FF55C}"/>
              </a:ext>
            </a:extLst>
          </p:cNvPr>
          <p:cNvSpPr/>
          <p:nvPr/>
        </p:nvSpPr>
        <p:spPr>
          <a:xfrm>
            <a:off x="7532951" y="1866034"/>
            <a:ext cx="604396" cy="708886"/>
          </a:xfrm>
          <a:prstGeom prst="roundRect">
            <a:avLst/>
          </a:prstGeom>
          <a:solidFill>
            <a:schemeClr val="accent5">
              <a:lumMod val="20000"/>
              <a:lumOff val="80000"/>
              <a:alpha val="3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68" name="Straight Connector 67">
            <a:extLst>
              <a:ext uri="{FF2B5EF4-FFF2-40B4-BE49-F238E27FC236}">
                <a16:creationId xmlns:a16="http://schemas.microsoft.com/office/drawing/2014/main" id="{AD747B99-E594-6EDD-DBF8-2631F4F3E45B}"/>
              </a:ext>
            </a:extLst>
          </p:cNvPr>
          <p:cNvCxnSpPr>
            <a:stCxn id="65" idx="2"/>
          </p:cNvCxnSpPr>
          <p:nvPr/>
        </p:nvCxnSpPr>
        <p:spPr>
          <a:xfrm flipH="1">
            <a:off x="7828876" y="2574920"/>
            <a:ext cx="6273" cy="483689"/>
          </a:xfrm>
          <a:prstGeom prst="line">
            <a:avLst/>
          </a:prstGeom>
          <a:ln w="38100">
            <a:solidFill>
              <a:schemeClr val="tx1"/>
            </a:solidFill>
            <a:headEnd type="none"/>
          </a:ln>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5CD2D2B6-3582-E2D4-4D41-E7D0D0E5B8ED}"/>
              </a:ext>
            </a:extLst>
          </p:cNvPr>
          <p:cNvCxnSpPr/>
          <p:nvPr/>
        </p:nvCxnSpPr>
        <p:spPr>
          <a:xfrm flipV="1">
            <a:off x="7728986" y="2730396"/>
            <a:ext cx="194118" cy="168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816B3D0A-9736-5360-0E50-704530711A23}"/>
              </a:ext>
            </a:extLst>
          </p:cNvPr>
          <p:cNvSpPr txBox="1"/>
          <p:nvPr/>
        </p:nvSpPr>
        <p:spPr>
          <a:xfrm>
            <a:off x="7818350" y="2689277"/>
            <a:ext cx="332142" cy="369332"/>
          </a:xfrm>
          <a:prstGeom prst="rect">
            <a:avLst/>
          </a:prstGeom>
          <a:noFill/>
        </p:spPr>
        <p:txBody>
          <a:bodyPr wrap="none" rtlCol="0">
            <a:spAutoFit/>
          </a:bodyPr>
          <a:lstStyle/>
          <a:p>
            <a:pPr algn="l"/>
            <a:r>
              <a:rPr lang="en-GB" dirty="0">
                <a:latin typeface="Verdana" panose="020B0604030504040204" pitchFamily="34" charset="0"/>
                <a:ea typeface="Verdana" panose="020B0604030504040204" pitchFamily="34" charset="0"/>
                <a:cs typeface="Verdana" panose="020B0604030504040204" pitchFamily="34" charset="0"/>
              </a:rPr>
              <a:t>8</a:t>
            </a:r>
            <a:endParaRPr lang="en-CH" dirty="0">
              <a:latin typeface="Verdana" panose="020B0604030504040204" pitchFamily="34" charset="0"/>
              <a:ea typeface="Verdana" panose="020B0604030504040204" pitchFamily="34" charset="0"/>
              <a:cs typeface="Verdana" panose="020B0604030504040204" pitchFamily="34" charset="0"/>
            </a:endParaRPr>
          </a:p>
        </p:txBody>
      </p:sp>
      <p:cxnSp>
        <p:nvCxnSpPr>
          <p:cNvPr id="73" name="Straight Connector 72">
            <a:extLst>
              <a:ext uri="{FF2B5EF4-FFF2-40B4-BE49-F238E27FC236}">
                <a16:creationId xmlns:a16="http://schemas.microsoft.com/office/drawing/2014/main" id="{F2FE2364-D097-8A0C-4934-493C350A497F}"/>
              </a:ext>
            </a:extLst>
          </p:cNvPr>
          <p:cNvCxnSpPr/>
          <p:nvPr/>
        </p:nvCxnSpPr>
        <p:spPr>
          <a:xfrm>
            <a:off x="1575903" y="3058609"/>
            <a:ext cx="625297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71FFC36-E51B-96E9-C0E8-CD1DB0B3D729}"/>
              </a:ext>
            </a:extLst>
          </p:cNvPr>
          <p:cNvCxnSpPr>
            <a:cxnSpLocks/>
            <a:endCxn id="78" idx="0"/>
          </p:cNvCxnSpPr>
          <p:nvPr/>
        </p:nvCxnSpPr>
        <p:spPr>
          <a:xfrm>
            <a:off x="4731488" y="3058609"/>
            <a:ext cx="0" cy="552597"/>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1603A515-AB4F-992E-4F03-8C79BD22B75F}"/>
              </a:ext>
            </a:extLst>
          </p:cNvPr>
          <p:cNvSpPr/>
          <p:nvPr/>
        </p:nvSpPr>
        <p:spPr>
          <a:xfrm>
            <a:off x="3529381" y="3611206"/>
            <a:ext cx="2404213" cy="412717"/>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Read FIFO</a:t>
            </a:r>
            <a:endParaRPr lang="en-CH" sz="20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92" name="Straight Connector 91">
            <a:extLst>
              <a:ext uri="{FF2B5EF4-FFF2-40B4-BE49-F238E27FC236}">
                <a16:creationId xmlns:a16="http://schemas.microsoft.com/office/drawing/2014/main" id="{D264EF08-41F4-CB8A-8A17-A3ACF7777027}"/>
              </a:ext>
            </a:extLst>
          </p:cNvPr>
          <p:cNvCxnSpPr/>
          <p:nvPr/>
        </p:nvCxnSpPr>
        <p:spPr>
          <a:xfrm flipV="1">
            <a:off x="4634428" y="3218247"/>
            <a:ext cx="194118" cy="168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C0CF6605-5CDB-3FFA-AF42-DD332A73500B}"/>
              </a:ext>
            </a:extLst>
          </p:cNvPr>
          <p:cNvSpPr txBox="1"/>
          <p:nvPr/>
        </p:nvSpPr>
        <p:spPr>
          <a:xfrm>
            <a:off x="4703712" y="3187185"/>
            <a:ext cx="479618" cy="369332"/>
          </a:xfrm>
          <a:prstGeom prst="rect">
            <a:avLst/>
          </a:prstGeom>
          <a:noFill/>
        </p:spPr>
        <p:txBody>
          <a:bodyPr wrap="none" rtlCol="0">
            <a:spAutoFit/>
          </a:bodyPr>
          <a:lstStyle/>
          <a:p>
            <a:pPr algn="l"/>
            <a:r>
              <a:rPr lang="en-GB" dirty="0">
                <a:latin typeface="Verdana" panose="020B0604030504040204" pitchFamily="34" charset="0"/>
                <a:ea typeface="Verdana" panose="020B0604030504040204" pitchFamily="34" charset="0"/>
                <a:cs typeface="Verdana" panose="020B0604030504040204" pitchFamily="34" charset="0"/>
              </a:rPr>
              <a:t>64</a:t>
            </a:r>
            <a:endParaRPr lang="en-CH" dirty="0">
              <a:latin typeface="Verdana" panose="020B0604030504040204" pitchFamily="34" charset="0"/>
              <a:ea typeface="Verdana" panose="020B0604030504040204" pitchFamily="34" charset="0"/>
              <a:cs typeface="Verdana" panose="020B0604030504040204" pitchFamily="34" charset="0"/>
            </a:endParaRPr>
          </a:p>
        </p:txBody>
      </p:sp>
      <p:cxnSp>
        <p:nvCxnSpPr>
          <p:cNvPr id="96" name="Straight Arrow Connector 95">
            <a:extLst>
              <a:ext uri="{FF2B5EF4-FFF2-40B4-BE49-F238E27FC236}">
                <a16:creationId xmlns:a16="http://schemas.microsoft.com/office/drawing/2014/main" id="{9C76708B-83EA-88A4-4EAE-E2F8E5FFAD6F}"/>
              </a:ext>
            </a:extLst>
          </p:cNvPr>
          <p:cNvCxnSpPr>
            <a:cxnSpLocks/>
          </p:cNvCxnSpPr>
          <p:nvPr/>
        </p:nvCxnSpPr>
        <p:spPr>
          <a:xfrm flipH="1">
            <a:off x="4743366" y="4503062"/>
            <a:ext cx="1" cy="6455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09992D1F-9817-BA31-5B74-B5A649FC872F}"/>
              </a:ext>
            </a:extLst>
          </p:cNvPr>
          <p:cNvCxnSpPr/>
          <p:nvPr/>
        </p:nvCxnSpPr>
        <p:spPr>
          <a:xfrm flipV="1">
            <a:off x="4645052" y="4715045"/>
            <a:ext cx="194118" cy="168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43EDD94D-4102-1094-DF0F-0E709164FBE8}"/>
              </a:ext>
            </a:extLst>
          </p:cNvPr>
          <p:cNvSpPr txBox="1"/>
          <p:nvPr/>
        </p:nvSpPr>
        <p:spPr>
          <a:xfrm>
            <a:off x="4714336" y="4683983"/>
            <a:ext cx="332142" cy="369332"/>
          </a:xfrm>
          <a:prstGeom prst="rect">
            <a:avLst/>
          </a:prstGeom>
          <a:noFill/>
        </p:spPr>
        <p:txBody>
          <a:bodyPr wrap="none" rtlCol="0">
            <a:spAutoFit/>
          </a:bodyPr>
          <a:lstStyle/>
          <a:p>
            <a:pPr algn="l"/>
            <a:r>
              <a:rPr lang="en-GB" dirty="0">
                <a:latin typeface="Verdana" panose="020B0604030504040204" pitchFamily="34" charset="0"/>
                <a:ea typeface="Verdana" panose="020B0604030504040204" pitchFamily="34" charset="0"/>
                <a:cs typeface="Verdana" panose="020B0604030504040204" pitchFamily="34" charset="0"/>
              </a:rPr>
              <a:t>8</a:t>
            </a: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99" name="Trapezium 98">
            <a:extLst>
              <a:ext uri="{FF2B5EF4-FFF2-40B4-BE49-F238E27FC236}">
                <a16:creationId xmlns:a16="http://schemas.microsoft.com/office/drawing/2014/main" id="{03242E0E-A7F2-BAF6-9133-2C416322E2B9}"/>
              </a:ext>
            </a:extLst>
          </p:cNvPr>
          <p:cNvSpPr/>
          <p:nvPr/>
        </p:nvSpPr>
        <p:spPr>
          <a:xfrm rot="10800000">
            <a:off x="3539409" y="4301430"/>
            <a:ext cx="2401295" cy="223284"/>
          </a:xfrm>
          <a:prstGeom prst="trapezoid">
            <a:avLst>
              <a:gd name="adj" fmla="val 85224"/>
            </a:avLst>
          </a:prstGeom>
          <a:solidFill>
            <a:schemeClr val="bg1">
              <a:lumMod val="6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00" name="Straight Connector 99">
            <a:extLst>
              <a:ext uri="{FF2B5EF4-FFF2-40B4-BE49-F238E27FC236}">
                <a16:creationId xmlns:a16="http://schemas.microsoft.com/office/drawing/2014/main" id="{D16A8C43-6099-29C5-B73E-FF7EF1624DCE}"/>
              </a:ext>
            </a:extLst>
          </p:cNvPr>
          <p:cNvCxnSpPr>
            <a:cxnSpLocks/>
          </p:cNvCxnSpPr>
          <p:nvPr/>
        </p:nvCxnSpPr>
        <p:spPr>
          <a:xfrm>
            <a:off x="3751124" y="4023923"/>
            <a:ext cx="0" cy="277507"/>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8C64EE0-76E8-E1F2-C846-255B39657582}"/>
              </a:ext>
            </a:extLst>
          </p:cNvPr>
          <p:cNvCxnSpPr>
            <a:cxnSpLocks/>
          </p:cNvCxnSpPr>
          <p:nvPr/>
        </p:nvCxnSpPr>
        <p:spPr>
          <a:xfrm>
            <a:off x="4021804" y="4023923"/>
            <a:ext cx="0" cy="277507"/>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2B109D8-B507-9029-A704-0BD25DCD7BE7}"/>
              </a:ext>
            </a:extLst>
          </p:cNvPr>
          <p:cNvCxnSpPr>
            <a:cxnSpLocks/>
          </p:cNvCxnSpPr>
          <p:nvPr/>
        </p:nvCxnSpPr>
        <p:spPr>
          <a:xfrm>
            <a:off x="4273486" y="4023923"/>
            <a:ext cx="0" cy="277507"/>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24E036AE-A7B1-F186-576A-D8B75B08BF48}"/>
              </a:ext>
            </a:extLst>
          </p:cNvPr>
          <p:cNvSpPr txBox="1"/>
          <p:nvPr/>
        </p:nvSpPr>
        <p:spPr>
          <a:xfrm>
            <a:off x="4500130" y="3914605"/>
            <a:ext cx="886781" cy="369332"/>
          </a:xfrm>
          <a:prstGeom prst="rect">
            <a:avLst/>
          </a:prstGeom>
          <a:noFill/>
        </p:spPr>
        <p:txBody>
          <a:bodyPr wrap="none" rtlCol="0">
            <a:spAutoFit/>
          </a:bodyPr>
          <a:lstStyle/>
          <a:p>
            <a:pPr algn="l"/>
            <a:r>
              <a:rPr lang="en-CH" dirty="0">
                <a:latin typeface="Cambria" panose="02040503050406030204" pitchFamily="18" charset="0"/>
                <a:ea typeface="Cambria" panose="02040503050406030204" pitchFamily="18" charset="0"/>
              </a:rPr>
              <a:t>.  .  .  .  . </a:t>
            </a:r>
          </a:p>
        </p:txBody>
      </p:sp>
      <p:cxnSp>
        <p:nvCxnSpPr>
          <p:cNvPr id="104" name="Straight Connector 103">
            <a:extLst>
              <a:ext uri="{FF2B5EF4-FFF2-40B4-BE49-F238E27FC236}">
                <a16:creationId xmlns:a16="http://schemas.microsoft.com/office/drawing/2014/main" id="{BA97FFFC-9184-3942-408D-6975F21B3ADC}"/>
              </a:ext>
            </a:extLst>
          </p:cNvPr>
          <p:cNvCxnSpPr>
            <a:cxnSpLocks/>
          </p:cNvCxnSpPr>
          <p:nvPr/>
        </p:nvCxnSpPr>
        <p:spPr>
          <a:xfrm>
            <a:off x="5731724" y="4023923"/>
            <a:ext cx="0" cy="277507"/>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369B218-5713-8E4C-B53A-EEC6A17F517F}"/>
              </a:ext>
            </a:extLst>
          </p:cNvPr>
          <p:cNvCxnSpPr>
            <a:cxnSpLocks/>
          </p:cNvCxnSpPr>
          <p:nvPr/>
        </p:nvCxnSpPr>
        <p:spPr>
          <a:xfrm>
            <a:off x="5467984" y="4023923"/>
            <a:ext cx="0" cy="277507"/>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A3FAACA3-3507-9ADA-2EA5-88870B96C929}"/>
              </a:ext>
            </a:extLst>
          </p:cNvPr>
          <p:cNvSpPr txBox="1"/>
          <p:nvPr/>
        </p:nvSpPr>
        <p:spPr>
          <a:xfrm>
            <a:off x="4094934" y="5124747"/>
            <a:ext cx="1273105" cy="400110"/>
          </a:xfrm>
          <a:prstGeom prst="rect">
            <a:avLst/>
          </a:prstGeom>
          <a:noFill/>
        </p:spPr>
        <p:txBody>
          <a:bodyPr wrap="none" rtlCol="0">
            <a:spAutoFit/>
          </a:bodyPr>
          <a:lstStyle/>
          <a:p>
            <a:pPr algn="l"/>
            <a:r>
              <a:rPr lang="en-CH" sz="2000" dirty="0">
                <a:latin typeface="Verdana" panose="020B0604030504040204" pitchFamily="34" charset="0"/>
                <a:ea typeface="Verdana" panose="020B0604030504040204" pitchFamily="34" charset="0"/>
                <a:cs typeface="Verdana" panose="020B0604030504040204" pitchFamily="34" charset="0"/>
              </a:rPr>
              <a:t>Chip I/O</a:t>
            </a:r>
          </a:p>
        </p:txBody>
      </p:sp>
      <p:cxnSp>
        <p:nvCxnSpPr>
          <p:cNvPr id="109" name="Straight Connector 108">
            <a:extLst>
              <a:ext uri="{FF2B5EF4-FFF2-40B4-BE49-F238E27FC236}">
                <a16:creationId xmlns:a16="http://schemas.microsoft.com/office/drawing/2014/main" id="{DA8D23D6-E003-7985-6F23-4673CA5B36EA}"/>
              </a:ext>
            </a:extLst>
          </p:cNvPr>
          <p:cNvCxnSpPr>
            <a:cxnSpLocks/>
          </p:cNvCxnSpPr>
          <p:nvPr/>
        </p:nvCxnSpPr>
        <p:spPr>
          <a:xfrm flipH="1">
            <a:off x="2592448" y="4413072"/>
            <a:ext cx="1042107" cy="100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Rectangle: Rounded Corners 110">
            <a:extLst>
              <a:ext uri="{FF2B5EF4-FFF2-40B4-BE49-F238E27FC236}">
                <a16:creationId xmlns:a16="http://schemas.microsoft.com/office/drawing/2014/main" id="{76455695-E13F-0577-8ADD-2E1CB6C48149}"/>
              </a:ext>
            </a:extLst>
          </p:cNvPr>
          <p:cNvSpPr/>
          <p:nvPr/>
        </p:nvSpPr>
        <p:spPr>
          <a:xfrm>
            <a:off x="899885" y="4081730"/>
            <a:ext cx="1678048" cy="691122"/>
          </a:xfrm>
          <a:prstGeom prst="roundRect">
            <a:avLst>
              <a:gd name="adj" fmla="val 44698"/>
            </a:avLst>
          </a:prstGeom>
          <a:solidFill>
            <a:schemeClr val="accent4">
              <a:lumMod val="20000"/>
              <a:lumOff val="8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rPr>
              <a:t>8x3</a:t>
            </a:r>
            <a:br>
              <a:rPr lang="en-US" dirty="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rPr>
            </a:br>
            <a:r>
              <a:rPr lang="en-US" dirty="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rPr>
              <a:t>Encoder</a:t>
            </a:r>
            <a:endParaRPr lang="en-CH" dirty="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4" name="Straight Connector 3">
            <a:extLst>
              <a:ext uri="{FF2B5EF4-FFF2-40B4-BE49-F238E27FC236}">
                <a16:creationId xmlns:a16="http://schemas.microsoft.com/office/drawing/2014/main" id="{F3D948AD-4A27-0D4C-6408-6A45AA920AB9}"/>
              </a:ext>
            </a:extLst>
          </p:cNvPr>
          <p:cNvCxnSpPr/>
          <p:nvPr/>
        </p:nvCxnSpPr>
        <p:spPr>
          <a:xfrm flipV="1">
            <a:off x="2988351" y="4330497"/>
            <a:ext cx="194118" cy="168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AD98CE6-B930-1DB7-47D7-999C3D41D980}"/>
              </a:ext>
            </a:extLst>
          </p:cNvPr>
          <p:cNvSpPr txBox="1"/>
          <p:nvPr/>
        </p:nvSpPr>
        <p:spPr>
          <a:xfrm>
            <a:off x="3053162" y="4365010"/>
            <a:ext cx="332142" cy="369332"/>
          </a:xfrm>
          <a:prstGeom prst="rect">
            <a:avLst/>
          </a:prstGeom>
          <a:noFill/>
        </p:spPr>
        <p:txBody>
          <a:bodyPr wrap="none" rtlCol="0">
            <a:spAutoFit/>
          </a:bodyPr>
          <a:lstStyle/>
          <a:p>
            <a:pPr algn="l"/>
            <a:r>
              <a:rPr lang="en-GB" dirty="0">
                <a:latin typeface="Verdana" panose="020B0604030504040204" pitchFamily="34" charset="0"/>
                <a:ea typeface="Verdana" panose="020B0604030504040204" pitchFamily="34" charset="0"/>
                <a:cs typeface="Verdana" panose="020B0604030504040204" pitchFamily="34" charset="0"/>
              </a:rPr>
              <a:t>3</a:t>
            </a: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a:extLst>
              <a:ext uri="{FF2B5EF4-FFF2-40B4-BE49-F238E27FC236}">
                <a16:creationId xmlns:a16="http://schemas.microsoft.com/office/drawing/2014/main" id="{172B00A6-3C80-2282-94D9-30B2C8A9E051}"/>
              </a:ext>
            </a:extLst>
          </p:cNvPr>
          <p:cNvSpPr txBox="1"/>
          <p:nvPr/>
        </p:nvSpPr>
        <p:spPr>
          <a:xfrm>
            <a:off x="663774" y="3310687"/>
            <a:ext cx="2150269" cy="369332"/>
          </a:xfrm>
          <a:prstGeom prst="rect">
            <a:avLst/>
          </a:prstGeom>
          <a:noFill/>
        </p:spPr>
        <p:txBody>
          <a:bodyPr wrap="none" rtlCol="0">
            <a:spAutoFit/>
          </a:bodyPr>
          <a:lstStyle/>
          <a:p>
            <a:pPr algn="l"/>
            <a:r>
              <a:rPr lang="en-US" dirty="0">
                <a:latin typeface="Verdana" panose="020B0604030504040204" pitchFamily="34" charset="0"/>
                <a:ea typeface="Verdana" panose="020B0604030504040204" pitchFamily="34" charset="0"/>
              </a:rPr>
              <a:t>activated sectors</a:t>
            </a:r>
          </a:p>
        </p:txBody>
      </p:sp>
      <p:cxnSp>
        <p:nvCxnSpPr>
          <p:cNvPr id="16" name="Straight Connector 15">
            <a:extLst>
              <a:ext uri="{FF2B5EF4-FFF2-40B4-BE49-F238E27FC236}">
                <a16:creationId xmlns:a16="http://schemas.microsoft.com/office/drawing/2014/main" id="{480C8B07-0137-3E04-52E3-3760AE511446}"/>
              </a:ext>
            </a:extLst>
          </p:cNvPr>
          <p:cNvCxnSpPr>
            <a:cxnSpLocks/>
            <a:stCxn id="13" idx="2"/>
            <a:endCxn id="111" idx="0"/>
          </p:cNvCxnSpPr>
          <p:nvPr/>
        </p:nvCxnSpPr>
        <p:spPr>
          <a:xfrm>
            <a:off x="1738909" y="3680019"/>
            <a:ext cx="0" cy="401711"/>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664C151-0720-5840-6DE1-22AA9B070F90}"/>
              </a:ext>
            </a:extLst>
          </p:cNvPr>
          <p:cNvCxnSpPr/>
          <p:nvPr/>
        </p:nvCxnSpPr>
        <p:spPr>
          <a:xfrm flipV="1">
            <a:off x="1635916" y="3732757"/>
            <a:ext cx="194118" cy="168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9E64863-77B3-06DC-B7CD-06EFEE6AA455}"/>
              </a:ext>
            </a:extLst>
          </p:cNvPr>
          <p:cNvSpPr txBox="1"/>
          <p:nvPr/>
        </p:nvSpPr>
        <p:spPr>
          <a:xfrm>
            <a:off x="1705200" y="3701695"/>
            <a:ext cx="332142" cy="369332"/>
          </a:xfrm>
          <a:prstGeom prst="rect">
            <a:avLst/>
          </a:prstGeom>
          <a:noFill/>
        </p:spPr>
        <p:txBody>
          <a:bodyPr wrap="none" rtlCol="0">
            <a:spAutoFit/>
          </a:bodyPr>
          <a:lstStyle/>
          <a:p>
            <a:pPr algn="l"/>
            <a:r>
              <a:rPr lang="en-GB" dirty="0">
                <a:latin typeface="Verdana" panose="020B0604030504040204" pitchFamily="34" charset="0"/>
                <a:ea typeface="Verdana" panose="020B0604030504040204" pitchFamily="34" charset="0"/>
                <a:cs typeface="Verdana" panose="020B0604030504040204" pitchFamily="34" charset="0"/>
              </a:rPr>
              <a:t>8</a:t>
            </a:r>
            <a:endParaRPr lang="en-CH" dirty="0">
              <a:latin typeface="Verdana" panose="020B0604030504040204" pitchFamily="34" charset="0"/>
              <a:ea typeface="Verdana" panose="020B0604030504040204" pitchFamily="34" charset="0"/>
              <a:cs typeface="Verdana" panose="020B0604030504040204" pitchFamily="34" charset="0"/>
            </a:endParaRPr>
          </a:p>
        </p:txBody>
      </p:sp>
      <p:cxnSp>
        <p:nvCxnSpPr>
          <p:cNvPr id="24" name="Connector: Curved 23">
            <a:extLst>
              <a:ext uri="{FF2B5EF4-FFF2-40B4-BE49-F238E27FC236}">
                <a16:creationId xmlns:a16="http://schemas.microsoft.com/office/drawing/2014/main" id="{17CB710A-2FD0-8315-08FD-CC2D5D09861F}"/>
              </a:ext>
            </a:extLst>
          </p:cNvPr>
          <p:cNvCxnSpPr>
            <a:cxnSpLocks/>
            <a:stCxn id="13" idx="0"/>
            <a:endCxn id="6" idx="1"/>
          </p:cNvCxnSpPr>
          <p:nvPr/>
        </p:nvCxnSpPr>
        <p:spPr>
          <a:xfrm rot="16200000" flipV="1">
            <a:off x="969602" y="2541379"/>
            <a:ext cx="1090210" cy="448405"/>
          </a:xfrm>
          <a:prstGeom prst="curvedConnector4">
            <a:avLst>
              <a:gd name="adj1" fmla="val 33744"/>
              <a:gd name="adj2" fmla="val 25100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73F66429-8236-EFDE-0FC7-E9699EF86117}"/>
              </a:ext>
            </a:extLst>
          </p:cNvPr>
          <p:cNvCxnSpPr>
            <a:cxnSpLocks/>
            <a:stCxn id="13" idx="0"/>
            <a:endCxn id="65" idx="1"/>
          </p:cNvCxnSpPr>
          <p:nvPr/>
        </p:nvCxnSpPr>
        <p:spPr>
          <a:xfrm rot="5400000" flipH="1" flipV="1">
            <a:off x="4090825" y="-131439"/>
            <a:ext cx="1090210" cy="5794042"/>
          </a:xfrm>
          <a:prstGeom prst="curved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315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6"/>
                                        </p:tgtEl>
                                      </p:cBhvr>
                                    </p:animEffect>
                                    <p:animScale>
                                      <p:cBhvr>
                                        <p:cTn id="10" dur="250" autoRev="1" fill="hold"/>
                                        <p:tgtEl>
                                          <p:spTgt spid="6"/>
                                        </p:tgtEl>
                                      </p:cBhvr>
                                      <p:by x="105000" y="105000"/>
                                    </p:animScale>
                                  </p:childTnLst>
                                </p:cTn>
                              </p:par>
                            </p:childTnLst>
                          </p:cTn>
                        </p:par>
                        <p:par>
                          <p:cTn id="11" fill="hold">
                            <p:stCondLst>
                              <p:cond delay="500"/>
                            </p:stCondLst>
                            <p:childTnLst>
                              <p:par>
                                <p:cTn id="12" presetID="26" presetClass="emph" presetSubtype="0" fill="hold" grpId="1" nodeType="afterEffect">
                                  <p:stCondLst>
                                    <p:cond delay="0"/>
                                  </p:stCondLst>
                                  <p:childTnLst>
                                    <p:animEffect transition="out" filter="fade">
                                      <p:cBhvr>
                                        <p:cTn id="13" dur="500" tmFilter="0, 0; .2, .5; .8, .5; 1, 0"/>
                                        <p:tgtEl>
                                          <p:spTgt spid="13"/>
                                        </p:tgtEl>
                                      </p:cBhvr>
                                    </p:animEffect>
                                    <p:animScale>
                                      <p:cBhvr>
                                        <p:cTn id="14" dur="250" autoRev="1" fill="hold"/>
                                        <p:tgtEl>
                                          <p:spTgt spid="13"/>
                                        </p:tgtEl>
                                      </p:cBhvr>
                                      <p:by x="105000" y="105000"/>
                                    </p:animScale>
                                  </p:childTnLst>
                                </p:cTn>
                              </p:par>
                              <p:par>
                                <p:cTn id="15" presetID="26" presetClass="emph" presetSubtype="0" fill="hold" grpId="0" nodeType="withEffect">
                                  <p:stCondLst>
                                    <p:cond delay="0"/>
                                  </p:stCondLst>
                                  <p:childTnLst>
                                    <p:animEffect transition="out" filter="fade">
                                      <p:cBhvr>
                                        <p:cTn id="16" dur="500" tmFilter="0, 0; .2, .5; .8, .5; 1, 0"/>
                                        <p:tgtEl>
                                          <p:spTgt spid="65"/>
                                        </p:tgtEl>
                                      </p:cBhvr>
                                    </p:animEffect>
                                    <p:animScale>
                                      <p:cBhvr>
                                        <p:cTn id="17" dur="250" autoRev="1" fill="hold"/>
                                        <p:tgtEl>
                                          <p:spTgt spid="6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5" grpId="0" animBg="1"/>
      <p:bldP spid="13" grpId="0"/>
      <p:bldP spid="13"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B3103-229B-2751-C80E-FAD97749CC5F}"/>
              </a:ext>
            </a:extLst>
          </p:cNvPr>
          <p:cNvSpPr>
            <a:spLocks noGrp="1"/>
          </p:cNvSpPr>
          <p:nvPr>
            <p:ph type="title"/>
          </p:nvPr>
        </p:nvSpPr>
        <p:spPr/>
        <p:txBody>
          <a:bodyPr/>
          <a:lstStyle/>
          <a:p>
            <a:r>
              <a:rPr lang="en-US" sz="2800" dirty="0"/>
              <a:t>Exposing Sectored DRAM </a:t>
            </a:r>
            <a:br>
              <a:rPr lang="en-US" sz="2800" dirty="0"/>
            </a:br>
            <a:r>
              <a:rPr lang="en-US" sz="2800" dirty="0"/>
              <a:t>to the Memory Controller</a:t>
            </a:r>
          </a:p>
        </p:txBody>
      </p:sp>
      <p:sp>
        <p:nvSpPr>
          <p:cNvPr id="3" name="Content Placeholder 2">
            <a:extLst>
              <a:ext uri="{FF2B5EF4-FFF2-40B4-BE49-F238E27FC236}">
                <a16:creationId xmlns:a16="http://schemas.microsoft.com/office/drawing/2014/main" id="{E53370F8-C80D-D2DA-61DF-1B2649A916DE}"/>
              </a:ext>
            </a:extLst>
          </p:cNvPr>
          <p:cNvSpPr>
            <a:spLocks noGrp="1"/>
          </p:cNvSpPr>
          <p:nvPr>
            <p:ph idx="1"/>
          </p:nvPr>
        </p:nvSpPr>
        <p:spPr/>
        <p:txBody>
          <a:bodyPr/>
          <a:lstStyle/>
          <a:p>
            <a:pPr>
              <a:buClr>
                <a:schemeClr val="tx1"/>
              </a:buClr>
            </a:pPr>
            <a:r>
              <a:rPr lang="en-US" sz="2400" dirty="0">
                <a:solidFill>
                  <a:srgbClr val="C00000"/>
                </a:solidFill>
              </a:rPr>
              <a:t>Goal: </a:t>
            </a:r>
            <a:r>
              <a:rPr lang="en-US" sz="2400" dirty="0"/>
              <a:t>Give memory controller (MC) control over sectors</a:t>
            </a:r>
          </a:p>
          <a:p>
            <a:pPr lvl="1"/>
            <a:r>
              <a:rPr lang="en-US" sz="1800" dirty="0"/>
              <a:t>E.g., activate 3 out of 8 sectors in a subarray</a:t>
            </a:r>
          </a:p>
          <a:p>
            <a:pPr lvl="1"/>
            <a:endParaRPr lang="en-US" sz="400" dirty="0"/>
          </a:p>
          <a:p>
            <a:r>
              <a:rPr lang="en-US" sz="2400" dirty="0"/>
              <a:t>Modifications to the standard interface </a:t>
            </a:r>
            <a:r>
              <a:rPr lang="en-US" sz="2400" dirty="0">
                <a:solidFill>
                  <a:schemeClr val="accent4">
                    <a:lumMod val="75000"/>
                  </a:schemeClr>
                </a:solidFill>
              </a:rPr>
              <a:t>not required</a:t>
            </a:r>
          </a:p>
          <a:p>
            <a:endParaRPr lang="en-US" sz="2400" dirty="0">
              <a:solidFill>
                <a:schemeClr val="accent4">
                  <a:lumMod val="75000"/>
                </a:schemeClr>
              </a:solidFill>
            </a:endParaRPr>
          </a:p>
          <a:p>
            <a:endParaRPr lang="en-US" sz="2400" dirty="0">
              <a:solidFill>
                <a:schemeClr val="accent4">
                  <a:lumMod val="75000"/>
                </a:schemeClr>
              </a:solidFill>
            </a:endParaRPr>
          </a:p>
          <a:p>
            <a:endParaRPr lang="en-US" sz="2400" dirty="0">
              <a:solidFill>
                <a:schemeClr val="accent4">
                  <a:lumMod val="75000"/>
                </a:schemeClr>
              </a:solidFill>
            </a:endParaRPr>
          </a:p>
          <a:p>
            <a:endParaRPr lang="en-US" sz="2400" dirty="0">
              <a:solidFill>
                <a:schemeClr val="accent4">
                  <a:lumMod val="75000"/>
                </a:schemeClr>
              </a:solidFill>
            </a:endParaRPr>
          </a:p>
          <a:p>
            <a:pPr marL="0" indent="0">
              <a:buNone/>
            </a:pPr>
            <a:endParaRPr lang="en-US" sz="1600" dirty="0">
              <a:solidFill>
                <a:schemeClr val="accent4">
                  <a:lumMod val="75000"/>
                </a:schemeClr>
              </a:solidFill>
            </a:endParaRPr>
          </a:p>
          <a:p>
            <a:pPr marL="0" indent="0">
              <a:buNone/>
            </a:pPr>
            <a:endParaRPr lang="en-US" sz="1600" dirty="0">
              <a:solidFill>
                <a:schemeClr val="accent4">
                  <a:lumMod val="75000"/>
                </a:schemeClr>
              </a:solidFill>
            </a:endParaRPr>
          </a:p>
          <a:p>
            <a:r>
              <a:rPr lang="en-US" sz="2400" dirty="0">
                <a:latin typeface="Verdana" panose="020B0604030504040204" pitchFamily="34" charset="0"/>
                <a:ea typeface="Verdana" panose="020B0604030504040204" pitchFamily="34" charset="0"/>
              </a:rPr>
              <a:t>More than </a:t>
            </a:r>
            <a:r>
              <a:rPr lang="en-US" sz="2400" dirty="0">
                <a:solidFill>
                  <a:schemeClr val="accent4">
                    <a:lumMod val="75000"/>
                  </a:schemeClr>
                </a:solidFill>
                <a:latin typeface="Verdana" panose="020B0604030504040204" pitchFamily="34" charset="0"/>
                <a:ea typeface="Verdana" panose="020B0604030504040204" pitchFamily="34" charset="0"/>
              </a:rPr>
              <a:t>10 unused bits </a:t>
            </a:r>
            <a:r>
              <a:rPr lang="en-US" sz="2400" dirty="0">
                <a:latin typeface="Verdana" panose="020B0604030504040204" pitchFamily="34" charset="0"/>
                <a:ea typeface="Verdana" panose="020B0604030504040204" pitchFamily="34" charset="0"/>
              </a:rPr>
              <a:t>in </a:t>
            </a:r>
            <a:r>
              <a:rPr lang="en-US" sz="2400" dirty="0">
                <a:solidFill>
                  <a:schemeClr val="accent5">
                    <a:lumMod val="75000"/>
                  </a:schemeClr>
                </a:solidFill>
                <a:latin typeface="Verdana" panose="020B0604030504040204" pitchFamily="34" charset="0"/>
                <a:ea typeface="Verdana" panose="020B0604030504040204" pitchFamily="34" charset="0"/>
              </a:rPr>
              <a:t>PRE</a:t>
            </a:r>
            <a:r>
              <a:rPr lang="en-US" sz="2400" dirty="0">
                <a:latin typeface="Verdana" panose="020B0604030504040204" pitchFamily="34" charset="0"/>
                <a:ea typeface="Verdana" panose="020B0604030504040204" pitchFamily="34" charset="0"/>
              </a:rPr>
              <a:t> command encoding</a:t>
            </a:r>
          </a:p>
          <a:p>
            <a:endParaRPr lang="en-US" sz="400" dirty="0">
              <a:latin typeface="Verdana" panose="020B0604030504040204" pitchFamily="34" charset="0"/>
              <a:ea typeface="Verdana" panose="020B0604030504040204" pitchFamily="34" charset="0"/>
            </a:endParaRPr>
          </a:p>
          <a:p>
            <a:r>
              <a:rPr lang="en-US" sz="2400" dirty="0"/>
              <a:t>The previously unused bits now d</a:t>
            </a:r>
            <a:r>
              <a:rPr lang="en-US" sz="2400" dirty="0">
                <a:latin typeface="Verdana" panose="020B0604030504040204" pitchFamily="34" charset="0"/>
                <a:ea typeface="Verdana" panose="020B0604030504040204" pitchFamily="34" charset="0"/>
              </a:rPr>
              <a:t>etermine the sectors opened by the </a:t>
            </a:r>
            <a:r>
              <a:rPr lang="en-US" sz="2400" dirty="0">
                <a:solidFill>
                  <a:schemeClr val="accent4">
                    <a:lumMod val="75000"/>
                  </a:schemeClr>
                </a:solidFill>
                <a:latin typeface="Verdana" panose="020B0604030504040204" pitchFamily="34" charset="0"/>
                <a:ea typeface="Verdana" panose="020B0604030504040204" pitchFamily="34" charset="0"/>
              </a:rPr>
              <a:t>next activate (ACT) command</a:t>
            </a:r>
            <a:endParaRPr lang="en-US" sz="2400" dirty="0">
              <a:solidFill>
                <a:schemeClr val="accent4">
                  <a:lumMod val="50000"/>
                </a:schemeClr>
              </a:solidFill>
            </a:endParaRPr>
          </a:p>
        </p:txBody>
      </p:sp>
      <p:sp>
        <p:nvSpPr>
          <p:cNvPr id="4" name="Rectangle: Rounded Corners 3">
            <a:extLst>
              <a:ext uri="{FF2B5EF4-FFF2-40B4-BE49-F238E27FC236}">
                <a16:creationId xmlns:a16="http://schemas.microsoft.com/office/drawing/2014/main" id="{EE849CF4-43BE-9B2B-7E54-27B5F5273E39}"/>
              </a:ext>
            </a:extLst>
          </p:cNvPr>
          <p:cNvSpPr/>
          <p:nvPr/>
        </p:nvSpPr>
        <p:spPr>
          <a:xfrm>
            <a:off x="2159612" y="3651472"/>
            <a:ext cx="914400" cy="400110"/>
          </a:xfrm>
          <a:prstGeom prst="roundRect">
            <a:avLst/>
          </a:prstGeom>
          <a:solidFill>
            <a:schemeClr val="accent5">
              <a:lumMod val="20000"/>
              <a:lumOff val="8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PRE</a:t>
            </a:r>
          </a:p>
        </p:txBody>
      </p:sp>
      <p:sp>
        <p:nvSpPr>
          <p:cNvPr id="5" name="Rectangle: Rounded Corners 4">
            <a:extLst>
              <a:ext uri="{FF2B5EF4-FFF2-40B4-BE49-F238E27FC236}">
                <a16:creationId xmlns:a16="http://schemas.microsoft.com/office/drawing/2014/main" id="{0537595B-24D9-B64C-3AB0-FF4A8A3553C9}"/>
              </a:ext>
            </a:extLst>
          </p:cNvPr>
          <p:cNvSpPr/>
          <p:nvPr/>
        </p:nvSpPr>
        <p:spPr>
          <a:xfrm>
            <a:off x="6064862" y="3651472"/>
            <a:ext cx="914400" cy="400110"/>
          </a:xfrm>
          <a:prstGeom prst="roundRect">
            <a:avLst/>
          </a:prstGeom>
          <a:solidFill>
            <a:schemeClr val="accent5">
              <a:lumMod val="20000"/>
              <a:lumOff val="8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ACT</a:t>
            </a:r>
          </a:p>
        </p:txBody>
      </p:sp>
      <p:sp>
        <p:nvSpPr>
          <p:cNvPr id="6" name="Rectangle 5">
            <a:extLst>
              <a:ext uri="{FF2B5EF4-FFF2-40B4-BE49-F238E27FC236}">
                <a16:creationId xmlns:a16="http://schemas.microsoft.com/office/drawing/2014/main" id="{64898DEA-299C-36BE-7193-03F159975CA6}"/>
              </a:ext>
            </a:extLst>
          </p:cNvPr>
          <p:cNvSpPr/>
          <p:nvPr/>
        </p:nvSpPr>
        <p:spPr>
          <a:xfrm>
            <a:off x="3074012" y="3651472"/>
            <a:ext cx="1969718" cy="400110"/>
          </a:xfrm>
          <a:prstGeom prst="rect">
            <a:avLst/>
          </a:prstGeom>
          <a:solidFill>
            <a:schemeClr val="accent4">
              <a:lumMod val="20000"/>
              <a:lumOff val="8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8 sector bits</a:t>
            </a:r>
          </a:p>
        </p:txBody>
      </p:sp>
      <p:cxnSp>
        <p:nvCxnSpPr>
          <p:cNvPr id="7" name="Straight Arrow Connector 6">
            <a:extLst>
              <a:ext uri="{FF2B5EF4-FFF2-40B4-BE49-F238E27FC236}">
                <a16:creationId xmlns:a16="http://schemas.microsoft.com/office/drawing/2014/main" id="{A5B46157-1D22-5BA4-CD83-8F91B2CA6428}"/>
              </a:ext>
            </a:extLst>
          </p:cNvPr>
          <p:cNvCxnSpPr>
            <a:stCxn id="6" idx="3"/>
            <a:endCxn id="5" idx="1"/>
          </p:cNvCxnSpPr>
          <p:nvPr/>
        </p:nvCxnSpPr>
        <p:spPr>
          <a:xfrm>
            <a:off x="5043730" y="3851527"/>
            <a:ext cx="1021132" cy="0"/>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C0CB1F0-88E1-06E9-F480-7FD659ED7DB7}"/>
              </a:ext>
            </a:extLst>
          </p:cNvPr>
          <p:cNvSpPr txBox="1"/>
          <p:nvPr/>
        </p:nvSpPr>
        <p:spPr>
          <a:xfrm>
            <a:off x="705173" y="2890434"/>
            <a:ext cx="6466835" cy="369332"/>
          </a:xfrm>
          <a:prstGeom prst="rect">
            <a:avLst/>
          </a:prstGeom>
          <a:noFill/>
        </p:spPr>
        <p:txBody>
          <a:bodyPr wrap="none" rtlCol="0">
            <a:spAutoFit/>
          </a:bodyPr>
          <a:lstStyle/>
          <a:p>
            <a:pPr algn="l"/>
            <a:r>
              <a:rPr lang="en-US" i="1" dirty="0" err="1">
                <a:latin typeface="Verdana" panose="020B0604030504040204" pitchFamily="34" charset="0"/>
                <a:ea typeface="Verdana" panose="020B0604030504040204" pitchFamily="34" charset="0"/>
              </a:rPr>
              <a:t>Precharge</a:t>
            </a:r>
            <a:r>
              <a:rPr lang="en-US" i="1" dirty="0">
                <a:latin typeface="Verdana" panose="020B0604030504040204" pitchFamily="34" charset="0"/>
                <a:ea typeface="Verdana" panose="020B0604030504040204" pitchFamily="34" charset="0"/>
              </a:rPr>
              <a:t> (PRE) command closes the open DRAM row</a:t>
            </a:r>
          </a:p>
        </p:txBody>
      </p:sp>
      <p:cxnSp>
        <p:nvCxnSpPr>
          <p:cNvPr id="10" name="Connector: Curved 9">
            <a:extLst>
              <a:ext uri="{FF2B5EF4-FFF2-40B4-BE49-F238E27FC236}">
                <a16:creationId xmlns:a16="http://schemas.microsoft.com/office/drawing/2014/main" id="{8B01964E-74AD-F267-88EF-4174A8552E07}"/>
              </a:ext>
            </a:extLst>
          </p:cNvPr>
          <p:cNvCxnSpPr>
            <a:stCxn id="4" idx="0"/>
            <a:endCxn id="8" idx="2"/>
          </p:cNvCxnSpPr>
          <p:nvPr/>
        </p:nvCxnSpPr>
        <p:spPr>
          <a:xfrm rot="5400000" flipH="1" flipV="1">
            <a:off x="3081848" y="2794730"/>
            <a:ext cx="391706" cy="1321779"/>
          </a:xfrm>
          <a:prstGeom prst="curved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505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79028-7F10-4460-AF7D-D0C75F30268F}"/>
              </a:ext>
            </a:extLst>
          </p:cNvPr>
          <p:cNvSpPr>
            <a:spLocks noGrp="1"/>
          </p:cNvSpPr>
          <p:nvPr>
            <p:ph type="title"/>
          </p:nvPr>
        </p:nvSpPr>
        <p:spPr/>
        <p:txBody>
          <a:bodyPr/>
          <a:lstStyle/>
          <a:p>
            <a:r>
              <a:rPr lang="en-US" sz="2400" dirty="0"/>
              <a:t>A memory controller can leverage Sectored DRAM</a:t>
            </a:r>
            <a:br>
              <a:rPr lang="en-US" sz="2400" dirty="0"/>
            </a:br>
            <a:r>
              <a:rPr lang="en-US" sz="2400" dirty="0"/>
              <a:t>without any physical DRAM interface modifications</a:t>
            </a:r>
          </a:p>
        </p:txBody>
      </p:sp>
      <p:sp>
        <p:nvSpPr>
          <p:cNvPr id="4" name="Rounded Rectangle 3">
            <a:extLst>
              <a:ext uri="{FF2B5EF4-FFF2-40B4-BE49-F238E27FC236}">
                <a16:creationId xmlns:a16="http://schemas.microsoft.com/office/drawing/2014/main" id="{EC685C96-FBB1-4C21-B6CE-3B8EA924585A}"/>
              </a:ext>
            </a:extLst>
          </p:cNvPr>
          <p:cNvSpPr/>
          <p:nvPr/>
        </p:nvSpPr>
        <p:spPr>
          <a:xfrm>
            <a:off x="1183057" y="1083251"/>
            <a:ext cx="7693590" cy="648000"/>
          </a:xfrm>
          <a:prstGeom prst="roundRect">
            <a:avLst/>
          </a:prstGeom>
          <a:solidFill>
            <a:schemeClr val="accent4">
              <a:lumMod val="20000"/>
              <a:lumOff val="80000"/>
            </a:schemeClr>
          </a:solid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accent4">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Sectored Activation (SA)</a:t>
            </a:r>
          </a:p>
        </p:txBody>
      </p:sp>
      <p:sp>
        <p:nvSpPr>
          <p:cNvPr id="5" name="Oval 4">
            <a:extLst>
              <a:ext uri="{FF2B5EF4-FFF2-40B4-BE49-F238E27FC236}">
                <a16:creationId xmlns:a16="http://schemas.microsoft.com/office/drawing/2014/main" id="{4A6B8FB3-12D3-884D-27A0-92E95CBD192D}"/>
              </a:ext>
            </a:extLst>
          </p:cNvPr>
          <p:cNvSpPr/>
          <p:nvPr/>
        </p:nvSpPr>
        <p:spPr>
          <a:xfrm>
            <a:off x="202372" y="1083251"/>
            <a:ext cx="648000" cy="648000"/>
          </a:xfrm>
          <a:prstGeom prst="ellipse">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3600"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1</a:t>
            </a:r>
          </a:p>
        </p:txBody>
      </p:sp>
      <p:sp>
        <p:nvSpPr>
          <p:cNvPr id="6" name="TextBox 5">
            <a:extLst>
              <a:ext uri="{FF2B5EF4-FFF2-40B4-BE49-F238E27FC236}">
                <a16:creationId xmlns:a16="http://schemas.microsoft.com/office/drawing/2014/main" id="{C47EBAF8-B13B-0A68-3D4E-D73CFCB57C53}"/>
              </a:ext>
            </a:extLst>
          </p:cNvPr>
          <p:cNvSpPr txBox="1"/>
          <p:nvPr/>
        </p:nvSpPr>
        <p:spPr>
          <a:xfrm>
            <a:off x="75991" y="1971675"/>
            <a:ext cx="8987621" cy="700192"/>
          </a:xfrm>
          <a:prstGeom prst="rect">
            <a:avLst/>
          </a:prstGeom>
          <a:noFill/>
        </p:spPr>
        <p:txBody>
          <a:bodyPr wrap="square" rtlCol="0">
            <a:spAutoFit/>
          </a:bodyPr>
          <a:lstStyle/>
          <a:p>
            <a:pPr marL="285750" indent="-285750" algn="l">
              <a:buFont typeface="Arial" panose="020B0604020202020204" pitchFamily="34" charset="0"/>
              <a:buChar char="•"/>
            </a:pPr>
            <a:r>
              <a:rPr lang="en-US" sz="1950" dirty="0">
                <a:latin typeface="Verdana" panose="020B0604030504040204" pitchFamily="34" charset="0"/>
                <a:ea typeface="Verdana" panose="020B0604030504040204" pitchFamily="34" charset="0"/>
              </a:rPr>
              <a:t>More than </a:t>
            </a:r>
            <a:r>
              <a:rPr lang="en-US" sz="1950" dirty="0">
                <a:solidFill>
                  <a:schemeClr val="accent4">
                    <a:lumMod val="75000"/>
                  </a:schemeClr>
                </a:solidFill>
                <a:latin typeface="Verdana" panose="020B0604030504040204" pitchFamily="34" charset="0"/>
                <a:ea typeface="Verdana" panose="020B0604030504040204" pitchFamily="34" charset="0"/>
              </a:rPr>
              <a:t>10 unused bits </a:t>
            </a:r>
            <a:r>
              <a:rPr lang="en-US" sz="1950" dirty="0">
                <a:latin typeface="Verdana" panose="020B0604030504040204" pitchFamily="34" charset="0"/>
                <a:ea typeface="Verdana" panose="020B0604030504040204" pitchFamily="34" charset="0"/>
              </a:rPr>
              <a:t>in </a:t>
            </a:r>
            <a:r>
              <a:rPr lang="en-US" sz="1950" dirty="0" err="1">
                <a:solidFill>
                  <a:schemeClr val="accent4">
                    <a:lumMod val="75000"/>
                  </a:schemeClr>
                </a:solidFill>
                <a:latin typeface="Verdana" panose="020B0604030504040204" pitchFamily="34" charset="0"/>
                <a:ea typeface="Verdana" panose="020B0604030504040204" pitchFamily="34" charset="0"/>
              </a:rPr>
              <a:t>precharge</a:t>
            </a:r>
            <a:r>
              <a:rPr lang="en-US" sz="1950" dirty="0">
                <a:latin typeface="Verdana" panose="020B0604030504040204" pitchFamily="34" charset="0"/>
                <a:ea typeface="Verdana" panose="020B0604030504040204" pitchFamily="34" charset="0"/>
              </a:rPr>
              <a:t> (PRE) command encoding</a:t>
            </a:r>
          </a:p>
          <a:p>
            <a:pPr marL="285750" indent="-285750" algn="l">
              <a:buFont typeface="Arial" panose="020B0604020202020204" pitchFamily="34" charset="0"/>
              <a:buChar char="•"/>
            </a:pPr>
            <a:r>
              <a:rPr lang="en-US" sz="1950" dirty="0">
                <a:latin typeface="Verdana" panose="020B0604030504040204" pitchFamily="34" charset="0"/>
                <a:ea typeface="Verdana" panose="020B0604030504040204" pitchFamily="34" charset="0"/>
              </a:rPr>
              <a:t>Determine the sectors opened for the </a:t>
            </a:r>
            <a:r>
              <a:rPr lang="en-US" sz="1950" dirty="0">
                <a:solidFill>
                  <a:schemeClr val="accent4">
                    <a:lumMod val="75000"/>
                  </a:schemeClr>
                </a:solidFill>
                <a:latin typeface="Verdana" panose="020B0604030504040204" pitchFamily="34" charset="0"/>
                <a:ea typeface="Verdana" panose="020B0604030504040204" pitchFamily="34" charset="0"/>
              </a:rPr>
              <a:t>next activate (ACT) command</a:t>
            </a:r>
          </a:p>
        </p:txBody>
      </p:sp>
      <p:sp>
        <p:nvSpPr>
          <p:cNvPr id="9" name="Rectangle: Rounded Corners 8">
            <a:extLst>
              <a:ext uri="{FF2B5EF4-FFF2-40B4-BE49-F238E27FC236}">
                <a16:creationId xmlns:a16="http://schemas.microsoft.com/office/drawing/2014/main" id="{012E165F-6FCD-F63F-2F6D-0D8E65056140}"/>
              </a:ext>
            </a:extLst>
          </p:cNvPr>
          <p:cNvSpPr/>
          <p:nvPr/>
        </p:nvSpPr>
        <p:spPr>
          <a:xfrm>
            <a:off x="1973632" y="2853310"/>
            <a:ext cx="914400" cy="400110"/>
          </a:xfrm>
          <a:prstGeom prst="roundRect">
            <a:avLst/>
          </a:prstGeom>
          <a:solidFill>
            <a:schemeClr val="accent5">
              <a:lumMod val="20000"/>
              <a:lumOff val="8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PRE</a:t>
            </a:r>
          </a:p>
        </p:txBody>
      </p:sp>
      <p:sp>
        <p:nvSpPr>
          <p:cNvPr id="10" name="Rectangle: Rounded Corners 9">
            <a:extLst>
              <a:ext uri="{FF2B5EF4-FFF2-40B4-BE49-F238E27FC236}">
                <a16:creationId xmlns:a16="http://schemas.microsoft.com/office/drawing/2014/main" id="{0831039F-F79A-48E6-A74C-0EA7A4748A5A}"/>
              </a:ext>
            </a:extLst>
          </p:cNvPr>
          <p:cNvSpPr/>
          <p:nvPr/>
        </p:nvSpPr>
        <p:spPr>
          <a:xfrm>
            <a:off x="5878882" y="2853310"/>
            <a:ext cx="914400" cy="400110"/>
          </a:xfrm>
          <a:prstGeom prst="roundRect">
            <a:avLst/>
          </a:prstGeom>
          <a:solidFill>
            <a:schemeClr val="accent5">
              <a:lumMod val="20000"/>
              <a:lumOff val="8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ACT</a:t>
            </a:r>
          </a:p>
        </p:txBody>
      </p:sp>
      <p:sp>
        <p:nvSpPr>
          <p:cNvPr id="11" name="Rectangle 10">
            <a:extLst>
              <a:ext uri="{FF2B5EF4-FFF2-40B4-BE49-F238E27FC236}">
                <a16:creationId xmlns:a16="http://schemas.microsoft.com/office/drawing/2014/main" id="{D090BD25-2700-F148-3DB5-CF302D47A8D5}"/>
              </a:ext>
            </a:extLst>
          </p:cNvPr>
          <p:cNvSpPr/>
          <p:nvPr/>
        </p:nvSpPr>
        <p:spPr>
          <a:xfrm>
            <a:off x="2888032" y="2853310"/>
            <a:ext cx="1969718" cy="400110"/>
          </a:xfrm>
          <a:prstGeom prst="rect">
            <a:avLst/>
          </a:prstGeom>
          <a:solidFill>
            <a:schemeClr val="accent4">
              <a:lumMod val="20000"/>
              <a:lumOff val="8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8 sector bits</a:t>
            </a:r>
          </a:p>
        </p:txBody>
      </p:sp>
      <p:cxnSp>
        <p:nvCxnSpPr>
          <p:cNvPr id="13" name="Straight Arrow Connector 12">
            <a:extLst>
              <a:ext uri="{FF2B5EF4-FFF2-40B4-BE49-F238E27FC236}">
                <a16:creationId xmlns:a16="http://schemas.microsoft.com/office/drawing/2014/main" id="{251F00B1-E9A4-43CF-4867-33A8C342AECB}"/>
              </a:ext>
            </a:extLst>
          </p:cNvPr>
          <p:cNvCxnSpPr>
            <a:stCxn id="11" idx="3"/>
            <a:endCxn id="10" idx="1"/>
          </p:cNvCxnSpPr>
          <p:nvPr/>
        </p:nvCxnSpPr>
        <p:spPr>
          <a:xfrm>
            <a:off x="4857750" y="3053365"/>
            <a:ext cx="1021132" cy="0"/>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5">
            <a:extLst>
              <a:ext uri="{FF2B5EF4-FFF2-40B4-BE49-F238E27FC236}">
                <a16:creationId xmlns:a16="http://schemas.microsoft.com/office/drawing/2014/main" id="{18111A1E-876A-AA31-EC9F-A7240DE921AA}"/>
              </a:ext>
            </a:extLst>
          </p:cNvPr>
          <p:cNvSpPr/>
          <p:nvPr/>
        </p:nvSpPr>
        <p:spPr>
          <a:xfrm>
            <a:off x="1183057" y="3850153"/>
            <a:ext cx="7693590" cy="648000"/>
          </a:xfrm>
          <a:prstGeom prst="roundRect">
            <a:avLst/>
          </a:prstGeom>
          <a:solidFill>
            <a:schemeClr val="bg2">
              <a:lumMod val="90000"/>
            </a:schemeClr>
          </a:solidFill>
          <a:ln w="762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Verdana" panose="020B0604030504040204" pitchFamily="34" charset="0"/>
              </a:rPr>
              <a:t>Variable Burst Length (VBL)</a:t>
            </a:r>
          </a:p>
        </p:txBody>
      </p:sp>
      <p:sp>
        <p:nvSpPr>
          <p:cNvPr id="15" name="Oval 14">
            <a:extLst>
              <a:ext uri="{FF2B5EF4-FFF2-40B4-BE49-F238E27FC236}">
                <a16:creationId xmlns:a16="http://schemas.microsoft.com/office/drawing/2014/main" id="{CD07B41D-046D-DA83-5661-8DD5B5B2BF12}"/>
              </a:ext>
            </a:extLst>
          </p:cNvPr>
          <p:cNvSpPr/>
          <p:nvPr/>
        </p:nvSpPr>
        <p:spPr>
          <a:xfrm>
            <a:off x="202372" y="3850153"/>
            <a:ext cx="648000" cy="648000"/>
          </a:xfrm>
          <a:prstGeom prst="ellipse">
            <a:avLst/>
          </a:prstGeom>
          <a:solidFill>
            <a:schemeClr val="bg2">
              <a:lumMod val="90000"/>
            </a:schemeClr>
          </a:solid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3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2</a:t>
            </a:r>
          </a:p>
        </p:txBody>
      </p:sp>
      <p:sp>
        <p:nvSpPr>
          <p:cNvPr id="16" name="TextBox 15">
            <a:extLst>
              <a:ext uri="{FF2B5EF4-FFF2-40B4-BE49-F238E27FC236}">
                <a16:creationId xmlns:a16="http://schemas.microsoft.com/office/drawing/2014/main" id="{8189629D-8BDC-552F-06FF-E1C5F72D7744}"/>
              </a:ext>
            </a:extLst>
          </p:cNvPr>
          <p:cNvSpPr txBox="1"/>
          <p:nvPr/>
        </p:nvSpPr>
        <p:spPr>
          <a:xfrm>
            <a:off x="75991" y="4799611"/>
            <a:ext cx="8987621" cy="1323439"/>
          </a:xfrm>
          <a:prstGeom prst="rect">
            <a:avLst/>
          </a:prstGeom>
          <a:noFill/>
        </p:spPr>
        <p:txBody>
          <a:bodyPr wrap="square" rtlCol="0">
            <a:spAutoFit/>
          </a:bodyPr>
          <a:lstStyle/>
          <a:p>
            <a:pPr marL="285750" indent="-285750" algn="l">
              <a:buFont typeface="Arial" panose="020B0604020202020204" pitchFamily="34" charset="0"/>
              <a:buChar char="•"/>
            </a:pPr>
            <a:r>
              <a:rPr lang="en-US" sz="1950" dirty="0">
                <a:latin typeface="Verdana" panose="020B0604030504040204" pitchFamily="34" charset="0"/>
                <a:ea typeface="Verdana" panose="020B0604030504040204" pitchFamily="34" charset="0"/>
              </a:rPr>
              <a:t>DRAM and memory controller </a:t>
            </a:r>
            <a:r>
              <a:rPr lang="en-US" sz="1950" dirty="0">
                <a:solidFill>
                  <a:schemeClr val="accent1">
                    <a:lumMod val="75000"/>
                  </a:schemeClr>
                </a:solidFill>
                <a:latin typeface="Verdana" panose="020B0604030504040204" pitchFamily="34" charset="0"/>
                <a:ea typeface="Verdana" panose="020B0604030504040204" pitchFamily="34" charset="0"/>
              </a:rPr>
              <a:t>must agree on burst length</a:t>
            </a:r>
          </a:p>
          <a:p>
            <a:pPr marL="285750" indent="-285750" algn="l">
              <a:buFont typeface="Arial" panose="020B0604020202020204" pitchFamily="34" charset="0"/>
              <a:buChar char="•"/>
            </a:pPr>
            <a:r>
              <a:rPr lang="en-US" sz="1950" dirty="0">
                <a:latin typeface="Verdana" panose="020B0604030504040204" pitchFamily="34" charset="0"/>
                <a:ea typeface="Verdana" panose="020B0604030504040204" pitchFamily="34" charset="0"/>
              </a:rPr>
              <a:t>DRAM and memory controller store </a:t>
            </a:r>
            <a:r>
              <a:rPr lang="en-US" sz="1950" dirty="0">
                <a:solidFill>
                  <a:schemeClr val="accent4">
                    <a:lumMod val="75000"/>
                  </a:schemeClr>
                </a:solidFill>
                <a:latin typeface="Verdana" panose="020B0604030504040204" pitchFamily="34" charset="0"/>
                <a:ea typeface="Verdana" panose="020B0604030504040204" pitchFamily="34" charset="0"/>
              </a:rPr>
              <a:t>sector bits </a:t>
            </a:r>
            <a:r>
              <a:rPr lang="en-US" sz="1950" dirty="0">
                <a:latin typeface="Verdana" panose="020B0604030504040204" pitchFamily="34" charset="0"/>
                <a:ea typeface="Verdana" panose="020B0604030504040204" pitchFamily="34" charset="0"/>
              </a:rPr>
              <a:t>for each bank</a:t>
            </a:r>
          </a:p>
          <a:p>
            <a:pPr marL="285750" indent="-285750" algn="l">
              <a:buFont typeface="Arial" panose="020B0604020202020204" pitchFamily="34" charset="0"/>
              <a:buChar char="•"/>
            </a:pPr>
            <a:r>
              <a:rPr lang="en-US" sz="1950" dirty="0">
                <a:latin typeface="Verdana" panose="020B0604030504040204" pitchFamily="34" charset="0"/>
                <a:ea typeface="Verdana" panose="020B0604030504040204" pitchFamily="34" charset="0"/>
              </a:rPr>
              <a:t>Low overhead </a:t>
            </a:r>
            <a:r>
              <a:rPr lang="en-US" sz="1950" dirty="0" err="1">
                <a:solidFill>
                  <a:schemeClr val="accent1">
                    <a:lumMod val="75000"/>
                  </a:schemeClr>
                </a:solidFill>
                <a:latin typeface="Verdana" panose="020B0604030504040204" pitchFamily="34" charset="0"/>
                <a:ea typeface="Verdana" panose="020B0604030504040204" pitchFamily="34" charset="0"/>
              </a:rPr>
              <a:t>popcount</a:t>
            </a:r>
            <a:r>
              <a:rPr lang="en-US" sz="1950" dirty="0">
                <a:latin typeface="Verdana" panose="020B0604030504040204" pitchFamily="34" charset="0"/>
                <a:ea typeface="Verdana" panose="020B0604030504040204" pitchFamily="34" charset="0"/>
              </a:rPr>
              <a:t> circuitry to count </a:t>
            </a:r>
            <a:r>
              <a:rPr lang="en-US" sz="1950" dirty="0">
                <a:solidFill>
                  <a:schemeClr val="accent1">
                    <a:lumMod val="75000"/>
                  </a:schemeClr>
                </a:solidFill>
                <a:latin typeface="Verdana" panose="020B0604030504040204" pitchFamily="34" charset="0"/>
                <a:ea typeface="Verdana" panose="020B0604030504040204" pitchFamily="34" charset="0"/>
              </a:rPr>
              <a:t>set (logic-1) </a:t>
            </a:r>
            <a:r>
              <a:rPr lang="en-US" sz="1950" dirty="0">
                <a:latin typeface="Verdana" panose="020B0604030504040204" pitchFamily="34" charset="0"/>
                <a:ea typeface="Verdana" panose="020B0604030504040204" pitchFamily="34" charset="0"/>
              </a:rPr>
              <a:t>sector bits</a:t>
            </a:r>
          </a:p>
          <a:p>
            <a:pPr marL="285750" indent="-285750" algn="l">
              <a:buFont typeface="Arial" panose="020B0604020202020204" pitchFamily="34" charset="0"/>
              <a:buChar char="•"/>
            </a:pPr>
            <a:endParaRPr lang="en-US" sz="1950" dirty="0">
              <a:latin typeface="Verdana" panose="020B0604030504040204" pitchFamily="34" charset="0"/>
              <a:ea typeface="Verdana" panose="020B0604030504040204" pitchFamily="34" charset="0"/>
            </a:endParaRPr>
          </a:p>
        </p:txBody>
      </p:sp>
      <p:sp>
        <p:nvSpPr>
          <p:cNvPr id="3" name="Rectangle 2">
            <a:extLst>
              <a:ext uri="{FF2B5EF4-FFF2-40B4-BE49-F238E27FC236}">
                <a16:creationId xmlns:a16="http://schemas.microsoft.com/office/drawing/2014/main" id="{E8A7FB2D-9AD7-7841-274C-493790495D4D}"/>
              </a:ext>
            </a:extLst>
          </p:cNvPr>
          <p:cNvSpPr/>
          <p:nvPr/>
        </p:nvSpPr>
        <p:spPr>
          <a:xfrm>
            <a:off x="0" y="876300"/>
            <a:ext cx="9144000" cy="5581650"/>
          </a:xfrm>
          <a:prstGeom prst="rect">
            <a:avLst/>
          </a:prstGeom>
          <a:solidFill>
            <a:srgbClr val="FFFFFF">
              <a:alpha val="89804"/>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8" name="Picture 7">
            <a:extLst>
              <a:ext uri="{FF2B5EF4-FFF2-40B4-BE49-F238E27FC236}">
                <a16:creationId xmlns:a16="http://schemas.microsoft.com/office/drawing/2014/main" id="{1F9EA381-F360-BBE1-17F0-E0E0657E2B72}"/>
              </a:ext>
            </a:extLst>
          </p:cNvPr>
          <p:cNvPicPr>
            <a:picLocks noChangeAspect="1"/>
          </p:cNvPicPr>
          <p:nvPr/>
        </p:nvPicPr>
        <p:blipFill rotWithShape="1">
          <a:blip r:embed="rId3"/>
          <a:srcRect l="1311"/>
          <a:stretch/>
        </p:blipFill>
        <p:spPr>
          <a:xfrm>
            <a:off x="1005398" y="1025169"/>
            <a:ext cx="7128806" cy="4463780"/>
          </a:xfrm>
          <a:prstGeom prst="rect">
            <a:avLst/>
          </a:prstGeom>
          <a:solidFill>
            <a:srgbClr val="000000">
              <a:shade val="95000"/>
            </a:srgbClr>
          </a:solidFill>
          <a:ln w="38100" cap="sq">
            <a:solidFill>
              <a:srgbClr val="000000"/>
            </a:solidFill>
            <a:miter lim="800000"/>
          </a:ln>
          <a:effectLst>
            <a:outerShdw blurRad="254000" dist="190500" dir="2700000" sy="90000" algn="bl" rotWithShape="0">
              <a:srgbClr val="000000">
                <a:alpha val="40000"/>
              </a:srgbClr>
            </a:outerShdw>
          </a:effectLst>
        </p:spPr>
      </p:pic>
      <p:sp>
        <p:nvSpPr>
          <p:cNvPr id="12" name="TextBox 11">
            <a:extLst>
              <a:ext uri="{FF2B5EF4-FFF2-40B4-BE49-F238E27FC236}">
                <a16:creationId xmlns:a16="http://schemas.microsoft.com/office/drawing/2014/main" id="{72A8826A-047F-839D-30EF-C17EB16B7085}"/>
              </a:ext>
            </a:extLst>
          </p:cNvPr>
          <p:cNvSpPr txBox="1"/>
          <p:nvPr/>
        </p:nvSpPr>
        <p:spPr>
          <a:xfrm>
            <a:off x="545898" y="5823849"/>
            <a:ext cx="8052204" cy="523220"/>
          </a:xfrm>
          <a:prstGeom prst="rect">
            <a:avLst/>
          </a:prstGeom>
          <a:noFill/>
        </p:spPr>
        <p:txBody>
          <a:bodyPr wrap="none" rtlCol="0">
            <a:spAutoFit/>
          </a:bodyPr>
          <a:lstStyle/>
          <a:p>
            <a:pPr algn="l"/>
            <a:r>
              <a:rPr lang="en-US" sz="2800" b="1" dirty="0">
                <a:solidFill>
                  <a:srgbClr val="0000FF"/>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https://arxiv.org/pdf/2207.13795.pdf</a:t>
            </a:r>
            <a:endParaRPr lang="en-US" sz="2800" b="1" dirty="0">
              <a:solidFill>
                <a:srgbClr val="0000FF"/>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09606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FE12D-6C8B-8437-40CD-C3BBFD9166EE}"/>
              </a:ext>
            </a:extLst>
          </p:cNvPr>
          <p:cNvSpPr>
            <a:spLocks noGrp="1"/>
          </p:cNvSpPr>
          <p:nvPr>
            <p:ph type="title"/>
          </p:nvPr>
        </p:nvSpPr>
        <p:spPr/>
        <p:txBody>
          <a:bodyPr/>
          <a:lstStyle/>
          <a:p>
            <a:r>
              <a:rPr lang="en-CH" dirty="0"/>
              <a:t>Outline</a:t>
            </a:r>
          </a:p>
        </p:txBody>
      </p:sp>
      <p:sp>
        <p:nvSpPr>
          <p:cNvPr id="4" name="Rectangle 3">
            <a:extLst>
              <a:ext uri="{FF2B5EF4-FFF2-40B4-BE49-F238E27FC236}">
                <a16:creationId xmlns:a16="http://schemas.microsoft.com/office/drawing/2014/main" id="{C9249CF1-A68E-C0EA-DFC3-9A7E8E9F4326}"/>
              </a:ext>
            </a:extLst>
          </p:cNvPr>
          <p:cNvSpPr/>
          <p:nvPr/>
        </p:nvSpPr>
        <p:spPr>
          <a:xfrm>
            <a:off x="-2199" y="1061368"/>
            <a:ext cx="9144000" cy="9171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dirty="0">
                <a:latin typeface="Verdana" panose="020B0604030504040204" pitchFamily="34" charset="0"/>
                <a:ea typeface="Verdana" panose="020B0604030504040204" pitchFamily="34" charset="0"/>
              </a:rPr>
              <a:t> 1. Background &amp; Motivation</a:t>
            </a:r>
          </a:p>
        </p:txBody>
      </p:sp>
      <p:sp>
        <p:nvSpPr>
          <p:cNvPr id="6" name="Rectangle 5">
            <a:extLst>
              <a:ext uri="{FF2B5EF4-FFF2-40B4-BE49-F238E27FC236}">
                <a16:creationId xmlns:a16="http://schemas.microsoft.com/office/drawing/2014/main" id="{F22C899B-22AC-5210-066B-ADC3C76BDE5A}"/>
              </a:ext>
            </a:extLst>
          </p:cNvPr>
          <p:cNvSpPr/>
          <p:nvPr/>
        </p:nvSpPr>
        <p:spPr>
          <a:xfrm>
            <a:off x="0" y="4265869"/>
            <a:ext cx="9144000" cy="91799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dirty="0">
                <a:latin typeface="Verdana" panose="020B0604030504040204" pitchFamily="34" charset="0"/>
                <a:ea typeface="Verdana" panose="020B0604030504040204" pitchFamily="34" charset="0"/>
              </a:rPr>
              <a:t> 4.</a:t>
            </a:r>
            <a:r>
              <a:rPr lang="tr-TR" sz="3400" dirty="0">
                <a:latin typeface="Verdana" panose="020B0604030504040204" pitchFamily="34" charset="0"/>
                <a:ea typeface="Verdana" panose="020B0604030504040204" pitchFamily="34" charset="0"/>
              </a:rPr>
              <a:t> </a:t>
            </a:r>
            <a:r>
              <a:rPr lang="en-US" sz="3400" dirty="0">
                <a:latin typeface="Verdana" panose="020B0604030504040204" pitchFamily="34" charset="0"/>
                <a:ea typeface="Verdana" panose="020B0604030504040204" pitchFamily="34" charset="0"/>
              </a:rPr>
              <a:t>Evaluation</a:t>
            </a:r>
          </a:p>
        </p:txBody>
      </p:sp>
      <p:sp>
        <p:nvSpPr>
          <p:cNvPr id="7" name="Rectangle 6">
            <a:extLst>
              <a:ext uri="{FF2B5EF4-FFF2-40B4-BE49-F238E27FC236}">
                <a16:creationId xmlns:a16="http://schemas.microsoft.com/office/drawing/2014/main" id="{A7B79601-B19B-A6EF-B7CD-7D8D42F11D01}"/>
              </a:ext>
            </a:extLst>
          </p:cNvPr>
          <p:cNvSpPr/>
          <p:nvPr/>
        </p:nvSpPr>
        <p:spPr>
          <a:xfrm>
            <a:off x="-2199" y="5334897"/>
            <a:ext cx="9144000" cy="91799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dirty="0">
                <a:latin typeface="Verdana" panose="020B0604030504040204" pitchFamily="34" charset="0"/>
                <a:ea typeface="Verdana" panose="020B0604030504040204" pitchFamily="34" charset="0"/>
              </a:rPr>
              <a:t> 5. Conclusion</a:t>
            </a:r>
          </a:p>
        </p:txBody>
      </p:sp>
      <p:sp>
        <p:nvSpPr>
          <p:cNvPr id="3" name="Rectangle 2">
            <a:extLst>
              <a:ext uri="{FF2B5EF4-FFF2-40B4-BE49-F238E27FC236}">
                <a16:creationId xmlns:a16="http://schemas.microsoft.com/office/drawing/2014/main" id="{20FAE6D4-D386-F9AA-C9F0-9C28AECE0B77}"/>
              </a:ext>
            </a:extLst>
          </p:cNvPr>
          <p:cNvSpPr/>
          <p:nvPr/>
        </p:nvSpPr>
        <p:spPr>
          <a:xfrm>
            <a:off x="0" y="2129535"/>
            <a:ext cx="9144000" cy="9171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dirty="0">
                <a:latin typeface="Verdana" panose="020B0604030504040204" pitchFamily="34" charset="0"/>
                <a:ea typeface="Verdana" panose="020B0604030504040204" pitchFamily="34" charset="0"/>
              </a:rPr>
              <a:t> 2. Sectored DRAM: Design</a:t>
            </a:r>
          </a:p>
        </p:txBody>
      </p:sp>
      <p:sp>
        <p:nvSpPr>
          <p:cNvPr id="5" name="Rectangle 4">
            <a:extLst>
              <a:ext uri="{FF2B5EF4-FFF2-40B4-BE49-F238E27FC236}">
                <a16:creationId xmlns:a16="http://schemas.microsoft.com/office/drawing/2014/main" id="{6FFCD6B3-D499-8B67-C9D6-F9446228C352}"/>
              </a:ext>
            </a:extLst>
          </p:cNvPr>
          <p:cNvSpPr/>
          <p:nvPr/>
        </p:nvSpPr>
        <p:spPr>
          <a:xfrm>
            <a:off x="-2199" y="3197702"/>
            <a:ext cx="9144000" cy="91713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dirty="0">
                <a:latin typeface="Verdana" panose="020B0604030504040204" pitchFamily="34" charset="0"/>
                <a:ea typeface="Verdana" panose="020B0604030504040204" pitchFamily="34" charset="0"/>
              </a:rPr>
              <a:t> 3. Sectored DRAM: System Integration</a:t>
            </a:r>
          </a:p>
        </p:txBody>
      </p:sp>
    </p:spTree>
    <p:extLst>
      <p:ext uri="{BB962C8B-B14F-4D97-AF65-F5344CB8AC3E}">
        <p14:creationId xmlns:p14="http://schemas.microsoft.com/office/powerpoint/2010/main" val="3836270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5AADD-9D51-F930-0BC2-A43122243EF6}"/>
              </a:ext>
            </a:extLst>
          </p:cNvPr>
          <p:cNvSpPr>
            <a:spLocks noGrp="1"/>
          </p:cNvSpPr>
          <p:nvPr>
            <p:ph type="title"/>
          </p:nvPr>
        </p:nvSpPr>
        <p:spPr/>
        <p:txBody>
          <a:bodyPr/>
          <a:lstStyle/>
          <a:p>
            <a:r>
              <a:rPr lang="en-US" sz="2800" dirty="0"/>
              <a:t>Efficient System Integration of </a:t>
            </a:r>
            <a:br>
              <a:rPr lang="en-US" sz="2800" dirty="0"/>
            </a:br>
            <a:r>
              <a:rPr lang="en-US" sz="2800" dirty="0"/>
              <a:t>Sectored DRAM is Challenging (I)</a:t>
            </a:r>
          </a:p>
        </p:txBody>
      </p:sp>
      <p:sp>
        <p:nvSpPr>
          <p:cNvPr id="3" name="Content Placeholder 2">
            <a:extLst>
              <a:ext uri="{FF2B5EF4-FFF2-40B4-BE49-F238E27FC236}">
                <a16:creationId xmlns:a16="http://schemas.microsoft.com/office/drawing/2014/main" id="{3FB39893-89AA-B5B0-5FA7-23B94DE3900A}"/>
              </a:ext>
            </a:extLst>
          </p:cNvPr>
          <p:cNvSpPr>
            <a:spLocks noGrp="1"/>
          </p:cNvSpPr>
          <p:nvPr>
            <p:ph idx="1"/>
          </p:nvPr>
        </p:nvSpPr>
        <p:spPr>
          <a:xfrm>
            <a:off x="75991" y="975035"/>
            <a:ext cx="8987622" cy="2349352"/>
          </a:xfrm>
        </p:spPr>
        <p:txBody>
          <a:bodyPr/>
          <a:lstStyle/>
          <a:p>
            <a:pPr marL="0" indent="0">
              <a:lnSpc>
                <a:spcPct val="100000"/>
              </a:lnSpc>
              <a:buNone/>
            </a:pPr>
            <a:r>
              <a:rPr lang="en-US" sz="2200" dirty="0">
                <a:solidFill>
                  <a:schemeClr val="accent6">
                    <a:lumMod val="75000"/>
                  </a:schemeClr>
                </a:solidFill>
              </a:rPr>
              <a:t>Challenge 1:</a:t>
            </a:r>
            <a:r>
              <a:rPr lang="en-US" sz="2200" dirty="0"/>
              <a:t> Requires system-wide modifications to enable </a:t>
            </a:r>
            <a:br>
              <a:rPr lang="en-US" sz="2200" dirty="0"/>
            </a:br>
            <a:r>
              <a:rPr lang="en-US" sz="2200" dirty="0"/>
              <a:t>sub-cache-block (e.g., word) granularity data transfers</a:t>
            </a:r>
          </a:p>
          <a:p>
            <a:pPr marL="742950" indent="-742950">
              <a:lnSpc>
                <a:spcPct val="100000"/>
              </a:lnSpc>
              <a:buFont typeface="+mj-lt"/>
              <a:buAutoNum type="arabicPeriod"/>
            </a:pPr>
            <a:endParaRPr lang="en-US" sz="1000" dirty="0"/>
          </a:p>
          <a:p>
            <a:pPr marL="0" indent="0">
              <a:lnSpc>
                <a:spcPct val="100000"/>
              </a:lnSpc>
              <a:buNone/>
            </a:pPr>
            <a:r>
              <a:rPr lang="en-US" sz="2200" dirty="0">
                <a:solidFill>
                  <a:schemeClr val="accent4">
                    <a:lumMod val="50000"/>
                  </a:schemeClr>
                </a:solidFill>
              </a:rPr>
              <a:t>Solution: </a:t>
            </a:r>
            <a:r>
              <a:rPr lang="en-US" sz="2200" dirty="0"/>
              <a:t>Use sector caches (e.g.,</a:t>
            </a:r>
            <a:r>
              <a:rPr lang="en-US" sz="2200" dirty="0">
                <a:solidFill>
                  <a:srgbClr val="7030A0"/>
                </a:solidFill>
              </a:rPr>
              <a:t> [Liptay+,1968]</a:t>
            </a:r>
            <a:r>
              <a:rPr lang="en-US" sz="2200" dirty="0"/>
              <a:t>)</a:t>
            </a:r>
          </a:p>
          <a:p>
            <a:pPr>
              <a:lnSpc>
                <a:spcPct val="100000"/>
              </a:lnSpc>
            </a:pPr>
            <a:r>
              <a:rPr lang="en-US" sz="2100" dirty="0"/>
              <a:t>Extend a cache block with </a:t>
            </a:r>
            <a:r>
              <a:rPr lang="en-US" sz="2100" dirty="0">
                <a:solidFill>
                  <a:schemeClr val="accent4">
                    <a:lumMod val="50000"/>
                  </a:schemeClr>
                </a:solidFill>
              </a:rPr>
              <a:t>1 bit for each word</a:t>
            </a:r>
          </a:p>
          <a:p>
            <a:pPr>
              <a:lnSpc>
                <a:spcPct val="100000"/>
              </a:lnSpc>
            </a:pPr>
            <a:r>
              <a:rPr lang="en-US" sz="2100" dirty="0"/>
              <a:t>A bit indicates if its </a:t>
            </a:r>
            <a:r>
              <a:rPr lang="en-US" sz="2100" dirty="0">
                <a:solidFill>
                  <a:schemeClr val="accent1">
                    <a:lumMod val="75000"/>
                  </a:schemeClr>
                </a:solidFill>
              </a:rPr>
              <a:t>corresponding word </a:t>
            </a:r>
            <a:r>
              <a:rPr lang="en-US" sz="2100" dirty="0"/>
              <a:t>is valid</a:t>
            </a:r>
          </a:p>
          <a:p>
            <a:pPr marL="0" indent="0">
              <a:buNone/>
            </a:pPr>
            <a:r>
              <a:rPr lang="en-US" sz="2100" dirty="0"/>
              <a:t> </a:t>
            </a:r>
          </a:p>
        </p:txBody>
      </p:sp>
      <p:sp>
        <p:nvSpPr>
          <p:cNvPr id="6" name="Rectangle 5">
            <a:extLst>
              <a:ext uri="{FF2B5EF4-FFF2-40B4-BE49-F238E27FC236}">
                <a16:creationId xmlns:a16="http://schemas.microsoft.com/office/drawing/2014/main" id="{8738464E-181A-B69A-F6FC-4A76CACA8982}"/>
              </a:ext>
            </a:extLst>
          </p:cNvPr>
          <p:cNvSpPr/>
          <p:nvPr/>
        </p:nvSpPr>
        <p:spPr>
          <a:xfrm>
            <a:off x="1168028" y="5464507"/>
            <a:ext cx="6914337" cy="66642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ounded Rectangle 7">
            <a:extLst>
              <a:ext uri="{FF2B5EF4-FFF2-40B4-BE49-F238E27FC236}">
                <a16:creationId xmlns:a16="http://schemas.microsoft.com/office/drawing/2014/main" id="{1C36169F-89BB-DCA6-2E3D-D1105D452767}"/>
              </a:ext>
            </a:extLst>
          </p:cNvPr>
          <p:cNvSpPr/>
          <p:nvPr/>
        </p:nvSpPr>
        <p:spPr>
          <a:xfrm>
            <a:off x="1300462" y="5553620"/>
            <a:ext cx="759418" cy="488197"/>
          </a:xfrm>
          <a:prstGeom prst="roundRect">
            <a:avLst/>
          </a:prstGeom>
          <a:solidFill>
            <a:schemeClr val="tx1">
              <a:lumMod val="50000"/>
              <a:lumOff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dirty="0">
                <a:solidFill>
                  <a:schemeClr val="tx1"/>
                </a:solidFill>
                <a:latin typeface="Verdana" panose="020B0604030504040204" pitchFamily="34" charset="0"/>
                <a:ea typeface="Verdana" panose="020B0604030504040204" pitchFamily="34" charset="0"/>
                <a:cs typeface="Verdana" panose="020B0604030504040204" pitchFamily="34" charset="0"/>
              </a:rPr>
              <a:t>Tag</a:t>
            </a:r>
          </a:p>
        </p:txBody>
      </p:sp>
      <p:sp>
        <p:nvSpPr>
          <p:cNvPr id="8" name="Rounded Rectangle 9">
            <a:extLst>
              <a:ext uri="{FF2B5EF4-FFF2-40B4-BE49-F238E27FC236}">
                <a16:creationId xmlns:a16="http://schemas.microsoft.com/office/drawing/2014/main" id="{39BE6185-83BD-6896-99A9-E1FFE2F8EC09}"/>
              </a:ext>
            </a:extLst>
          </p:cNvPr>
          <p:cNvSpPr/>
          <p:nvPr/>
        </p:nvSpPr>
        <p:spPr>
          <a:xfrm>
            <a:off x="3967567" y="5553618"/>
            <a:ext cx="1146874" cy="488197"/>
          </a:xfrm>
          <a:prstGeom prst="roundRect">
            <a:avLst/>
          </a:prstGeom>
          <a:solidFill>
            <a:schemeClr val="accent1">
              <a:lumMod val="60000"/>
              <a:lumOff val="4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Word </a:t>
            </a:r>
            <a:b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(8 bytes)</a:t>
            </a:r>
            <a:endParaRPr lang="en-CH"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Box 8">
            <a:extLst>
              <a:ext uri="{FF2B5EF4-FFF2-40B4-BE49-F238E27FC236}">
                <a16:creationId xmlns:a16="http://schemas.microsoft.com/office/drawing/2014/main" id="{3015575E-20B9-9F5F-72CC-7DFEF7EE7D77}"/>
              </a:ext>
            </a:extLst>
          </p:cNvPr>
          <p:cNvSpPr txBox="1"/>
          <p:nvPr/>
        </p:nvSpPr>
        <p:spPr>
          <a:xfrm>
            <a:off x="3165459" y="4975277"/>
            <a:ext cx="2658100" cy="400110"/>
          </a:xfrm>
          <a:prstGeom prst="rect">
            <a:avLst/>
          </a:prstGeom>
          <a:noFill/>
        </p:spPr>
        <p:txBody>
          <a:bodyPr wrap="none" rtlCol="0">
            <a:spAutoFit/>
          </a:bodyPr>
          <a:lstStyle/>
          <a:p>
            <a:pPr algn="ctr"/>
            <a:r>
              <a:rPr lang="en-US" sz="2000" dirty="0">
                <a:solidFill>
                  <a:schemeClr val="accent4">
                    <a:lumMod val="50000"/>
                  </a:schemeClr>
                </a:solidFill>
                <a:latin typeface="Verdana" panose="020B0604030504040204" pitchFamily="34" charset="0"/>
                <a:ea typeface="Verdana" panose="020B0604030504040204" pitchFamily="34" charset="0"/>
              </a:rPr>
              <a:t>Sector</a:t>
            </a:r>
            <a:r>
              <a:rPr lang="en-US" sz="2000" dirty="0">
                <a:latin typeface="Verdana" panose="020B0604030504040204" pitchFamily="34" charset="0"/>
                <a:ea typeface="Verdana" panose="020B0604030504040204" pitchFamily="34" charset="0"/>
              </a:rPr>
              <a:t> Cache Block</a:t>
            </a:r>
          </a:p>
        </p:txBody>
      </p:sp>
      <p:sp>
        <p:nvSpPr>
          <p:cNvPr id="10" name="Rounded Rectangle 8">
            <a:extLst>
              <a:ext uri="{FF2B5EF4-FFF2-40B4-BE49-F238E27FC236}">
                <a16:creationId xmlns:a16="http://schemas.microsoft.com/office/drawing/2014/main" id="{C89F0D30-90DA-C6D0-0034-31A669C544B9}"/>
              </a:ext>
            </a:extLst>
          </p:cNvPr>
          <p:cNvSpPr/>
          <p:nvPr/>
        </p:nvSpPr>
        <p:spPr>
          <a:xfrm>
            <a:off x="2192313" y="5553618"/>
            <a:ext cx="1642821" cy="488197"/>
          </a:xfrm>
          <a:prstGeom prst="roundRect">
            <a:avLst/>
          </a:prstGeom>
          <a:solidFill>
            <a:schemeClr val="accent4">
              <a:lumMod val="60000"/>
              <a:lumOff val="40000"/>
            </a:schemeClr>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dirty="0">
                <a:solidFill>
                  <a:schemeClr val="tx1"/>
                </a:solidFill>
                <a:latin typeface="Verdana" panose="020B0604030504040204" pitchFamily="34" charset="0"/>
                <a:ea typeface="Verdana" panose="020B0604030504040204" pitchFamily="34" charset="0"/>
                <a:cs typeface="Verdana" panose="020B0604030504040204" pitchFamily="34" charset="0"/>
              </a:rPr>
              <a:t>Valid Words</a:t>
            </a:r>
          </a:p>
        </p:txBody>
      </p:sp>
      <p:sp>
        <p:nvSpPr>
          <p:cNvPr id="11" name="Rounded Rectangle 9">
            <a:extLst>
              <a:ext uri="{FF2B5EF4-FFF2-40B4-BE49-F238E27FC236}">
                <a16:creationId xmlns:a16="http://schemas.microsoft.com/office/drawing/2014/main" id="{14DD0EDB-797A-3E88-B7B7-06F8BCDA6E67}"/>
              </a:ext>
            </a:extLst>
          </p:cNvPr>
          <p:cNvSpPr/>
          <p:nvPr/>
        </p:nvSpPr>
        <p:spPr>
          <a:xfrm>
            <a:off x="5246874" y="5553617"/>
            <a:ext cx="1146874" cy="488197"/>
          </a:xfrm>
          <a:prstGeom prst="roundRect">
            <a:avLst/>
          </a:prstGeom>
          <a:solidFill>
            <a:schemeClr val="accent1">
              <a:lumMod val="60000"/>
              <a:lumOff val="4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Word </a:t>
            </a:r>
            <a:b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(8 bytes)</a:t>
            </a:r>
            <a:endParaRPr lang="en-CH"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Rounded Rectangle 9">
            <a:extLst>
              <a:ext uri="{FF2B5EF4-FFF2-40B4-BE49-F238E27FC236}">
                <a16:creationId xmlns:a16="http://schemas.microsoft.com/office/drawing/2014/main" id="{DD94B084-68FF-7361-0AC8-BB2297FD21E7}"/>
              </a:ext>
            </a:extLst>
          </p:cNvPr>
          <p:cNvSpPr/>
          <p:nvPr/>
        </p:nvSpPr>
        <p:spPr>
          <a:xfrm>
            <a:off x="6849552" y="5553617"/>
            <a:ext cx="1146874" cy="488197"/>
          </a:xfrm>
          <a:prstGeom prst="roundRect">
            <a:avLst/>
          </a:prstGeom>
          <a:solidFill>
            <a:schemeClr val="accent1">
              <a:lumMod val="60000"/>
              <a:lumOff val="4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Word </a:t>
            </a:r>
            <a:b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(8 bytes)</a:t>
            </a:r>
            <a:endParaRPr lang="en-CH"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a:extLst>
              <a:ext uri="{FF2B5EF4-FFF2-40B4-BE49-F238E27FC236}">
                <a16:creationId xmlns:a16="http://schemas.microsoft.com/office/drawing/2014/main" id="{65F90E32-13E7-F23E-DE24-C2A2A396D890}"/>
              </a:ext>
            </a:extLst>
          </p:cNvPr>
          <p:cNvSpPr txBox="1"/>
          <p:nvPr/>
        </p:nvSpPr>
        <p:spPr>
          <a:xfrm>
            <a:off x="6424320" y="5641704"/>
            <a:ext cx="394660" cy="400110"/>
          </a:xfrm>
          <a:prstGeom prst="rect">
            <a:avLst/>
          </a:prstGeom>
          <a:noFill/>
        </p:spPr>
        <p:txBody>
          <a:bodyPr wrap="none" rtlCol="0">
            <a:spAutoFit/>
          </a:bodyPr>
          <a:lstStyle/>
          <a:p>
            <a:pPr algn="ctr"/>
            <a:r>
              <a:rPr lang="en-US" sz="2000" dirty="0">
                <a:latin typeface="Verdana" panose="020B0604030504040204" pitchFamily="34" charset="0"/>
                <a:ea typeface="Verdana" panose="020B0604030504040204" pitchFamily="34" charset="0"/>
              </a:rPr>
              <a:t>…</a:t>
            </a:r>
          </a:p>
        </p:txBody>
      </p:sp>
      <p:sp>
        <p:nvSpPr>
          <p:cNvPr id="14" name="TextBox 13">
            <a:extLst>
              <a:ext uri="{FF2B5EF4-FFF2-40B4-BE49-F238E27FC236}">
                <a16:creationId xmlns:a16="http://schemas.microsoft.com/office/drawing/2014/main" id="{BF033226-B3D5-E1DE-6F3D-D7C4BF27D451}"/>
              </a:ext>
            </a:extLst>
          </p:cNvPr>
          <p:cNvSpPr txBox="1"/>
          <p:nvPr/>
        </p:nvSpPr>
        <p:spPr>
          <a:xfrm>
            <a:off x="6424320" y="5412976"/>
            <a:ext cx="394660" cy="400110"/>
          </a:xfrm>
          <a:prstGeom prst="rect">
            <a:avLst/>
          </a:prstGeom>
          <a:noFill/>
        </p:spPr>
        <p:txBody>
          <a:bodyPr wrap="none" rtlCol="0">
            <a:spAutoFit/>
          </a:bodyPr>
          <a:lstStyle/>
          <a:p>
            <a:pPr algn="ctr"/>
            <a:r>
              <a:rPr lang="en-US" sz="2000" dirty="0">
                <a:latin typeface="Verdana" panose="020B0604030504040204" pitchFamily="34" charset="0"/>
                <a:ea typeface="Verdana" panose="020B0604030504040204" pitchFamily="34" charset="0"/>
              </a:rPr>
              <a:t>…</a:t>
            </a:r>
          </a:p>
        </p:txBody>
      </p:sp>
      <p:sp>
        <p:nvSpPr>
          <p:cNvPr id="15" name="Rectangle 14">
            <a:extLst>
              <a:ext uri="{FF2B5EF4-FFF2-40B4-BE49-F238E27FC236}">
                <a16:creationId xmlns:a16="http://schemas.microsoft.com/office/drawing/2014/main" id="{37B90154-DB3A-D3A0-ED3D-D472FB3A66BC}"/>
              </a:ext>
            </a:extLst>
          </p:cNvPr>
          <p:cNvSpPr/>
          <p:nvPr/>
        </p:nvSpPr>
        <p:spPr>
          <a:xfrm>
            <a:off x="2192314" y="4058873"/>
            <a:ext cx="5020744" cy="66642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Rounded Rectangle 7">
            <a:extLst>
              <a:ext uri="{FF2B5EF4-FFF2-40B4-BE49-F238E27FC236}">
                <a16:creationId xmlns:a16="http://schemas.microsoft.com/office/drawing/2014/main" id="{F2B7B06B-97BA-1653-9D83-C2D9B2F4275F}"/>
              </a:ext>
            </a:extLst>
          </p:cNvPr>
          <p:cNvSpPr/>
          <p:nvPr/>
        </p:nvSpPr>
        <p:spPr>
          <a:xfrm>
            <a:off x="2269803" y="4154383"/>
            <a:ext cx="759418" cy="488197"/>
          </a:xfrm>
          <a:prstGeom prst="roundRect">
            <a:avLst/>
          </a:prstGeom>
          <a:solidFill>
            <a:schemeClr val="tx1">
              <a:lumMod val="50000"/>
              <a:lumOff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dirty="0">
                <a:solidFill>
                  <a:schemeClr val="tx1"/>
                </a:solidFill>
                <a:latin typeface="Verdana" panose="020B0604030504040204" pitchFamily="34" charset="0"/>
                <a:ea typeface="Verdana" panose="020B0604030504040204" pitchFamily="34" charset="0"/>
                <a:cs typeface="Verdana" panose="020B0604030504040204" pitchFamily="34" charset="0"/>
              </a:rPr>
              <a:t>Tag</a:t>
            </a:r>
          </a:p>
        </p:txBody>
      </p:sp>
      <p:sp>
        <p:nvSpPr>
          <p:cNvPr id="17" name="Rounded Rectangle 9">
            <a:extLst>
              <a:ext uri="{FF2B5EF4-FFF2-40B4-BE49-F238E27FC236}">
                <a16:creationId xmlns:a16="http://schemas.microsoft.com/office/drawing/2014/main" id="{14C20BA4-B6EF-ED90-E974-838DD89B50A6}"/>
              </a:ext>
            </a:extLst>
          </p:cNvPr>
          <p:cNvSpPr/>
          <p:nvPr/>
        </p:nvSpPr>
        <p:spPr>
          <a:xfrm>
            <a:off x="3106710" y="4155545"/>
            <a:ext cx="4028859" cy="488197"/>
          </a:xfrm>
          <a:prstGeom prst="roundRect">
            <a:avLst/>
          </a:prstGeom>
          <a:solidFill>
            <a:schemeClr val="tx1">
              <a:lumMod val="50000"/>
              <a:lumOff val="50000"/>
            </a:schemeClr>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Data (64 bytes)</a:t>
            </a:r>
            <a:endParaRPr lang="en-CH"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TextBox 17">
            <a:extLst>
              <a:ext uri="{FF2B5EF4-FFF2-40B4-BE49-F238E27FC236}">
                <a16:creationId xmlns:a16="http://schemas.microsoft.com/office/drawing/2014/main" id="{014B1918-4890-4FE0-D067-3BCC0B32E381}"/>
              </a:ext>
            </a:extLst>
          </p:cNvPr>
          <p:cNvSpPr txBox="1"/>
          <p:nvPr/>
        </p:nvSpPr>
        <p:spPr>
          <a:xfrm>
            <a:off x="3623116" y="3569643"/>
            <a:ext cx="1742785" cy="400110"/>
          </a:xfrm>
          <a:prstGeom prst="rect">
            <a:avLst/>
          </a:prstGeom>
          <a:noFill/>
        </p:spPr>
        <p:txBody>
          <a:bodyPr wrap="none" rtlCol="0">
            <a:spAutoFit/>
          </a:bodyPr>
          <a:lstStyle/>
          <a:p>
            <a:pPr algn="ctr"/>
            <a:r>
              <a:rPr lang="en-US" sz="2000" dirty="0">
                <a:latin typeface="Verdana" panose="020B0604030504040204" pitchFamily="34" charset="0"/>
                <a:ea typeface="Verdana" panose="020B0604030504040204" pitchFamily="34" charset="0"/>
              </a:rPr>
              <a:t>Cache Block</a:t>
            </a:r>
          </a:p>
        </p:txBody>
      </p:sp>
    </p:spTree>
    <p:extLst>
      <p:ext uri="{BB962C8B-B14F-4D97-AF65-F5344CB8AC3E}">
        <p14:creationId xmlns:p14="http://schemas.microsoft.com/office/powerpoint/2010/main" val="277644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animBg="1"/>
      <p:bldP spid="11" grpId="0" animBg="1"/>
      <p:bldP spid="12" grpId="0" animBg="1"/>
      <p:bldP spid="13" grpId="0"/>
      <p:bldP spid="14" grpId="0"/>
      <p:bldP spid="15" grpId="0" animBg="1"/>
      <p:bldP spid="16" grpId="0" animBg="1"/>
      <p:bldP spid="17" grpId="0" animBg="1"/>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FE12D-6C8B-8437-40CD-C3BBFD9166EE}"/>
              </a:ext>
            </a:extLst>
          </p:cNvPr>
          <p:cNvSpPr>
            <a:spLocks noGrp="1"/>
          </p:cNvSpPr>
          <p:nvPr>
            <p:ph type="title"/>
          </p:nvPr>
        </p:nvSpPr>
        <p:spPr/>
        <p:txBody>
          <a:bodyPr/>
          <a:lstStyle/>
          <a:p>
            <a:r>
              <a:rPr lang="en-CH" dirty="0"/>
              <a:t>Outline</a:t>
            </a:r>
          </a:p>
        </p:txBody>
      </p:sp>
      <p:sp>
        <p:nvSpPr>
          <p:cNvPr id="4" name="Rectangle 3">
            <a:extLst>
              <a:ext uri="{FF2B5EF4-FFF2-40B4-BE49-F238E27FC236}">
                <a16:creationId xmlns:a16="http://schemas.microsoft.com/office/drawing/2014/main" id="{C9249CF1-A68E-C0EA-DFC3-9A7E8E9F4326}"/>
              </a:ext>
            </a:extLst>
          </p:cNvPr>
          <p:cNvSpPr/>
          <p:nvPr/>
        </p:nvSpPr>
        <p:spPr>
          <a:xfrm>
            <a:off x="-2199" y="1061368"/>
            <a:ext cx="9144000" cy="917138"/>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dirty="0">
                <a:latin typeface="Verdana" panose="020B0604030504040204" pitchFamily="34" charset="0"/>
                <a:ea typeface="Verdana" panose="020B0604030504040204" pitchFamily="34" charset="0"/>
              </a:rPr>
              <a:t> 1. Background &amp; Motivation</a:t>
            </a:r>
          </a:p>
        </p:txBody>
      </p:sp>
      <p:sp>
        <p:nvSpPr>
          <p:cNvPr id="6" name="Rectangle 5">
            <a:extLst>
              <a:ext uri="{FF2B5EF4-FFF2-40B4-BE49-F238E27FC236}">
                <a16:creationId xmlns:a16="http://schemas.microsoft.com/office/drawing/2014/main" id="{F22C899B-22AC-5210-066B-ADC3C76BDE5A}"/>
              </a:ext>
            </a:extLst>
          </p:cNvPr>
          <p:cNvSpPr/>
          <p:nvPr/>
        </p:nvSpPr>
        <p:spPr>
          <a:xfrm>
            <a:off x="0" y="4265869"/>
            <a:ext cx="9144000" cy="91799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dirty="0">
                <a:latin typeface="Verdana" panose="020B0604030504040204" pitchFamily="34" charset="0"/>
                <a:ea typeface="Verdana" panose="020B0604030504040204" pitchFamily="34" charset="0"/>
              </a:rPr>
              <a:t> 4.</a:t>
            </a:r>
            <a:r>
              <a:rPr lang="tr-TR" sz="3400" dirty="0">
                <a:latin typeface="Verdana" panose="020B0604030504040204" pitchFamily="34" charset="0"/>
                <a:ea typeface="Verdana" panose="020B0604030504040204" pitchFamily="34" charset="0"/>
              </a:rPr>
              <a:t> </a:t>
            </a:r>
            <a:r>
              <a:rPr lang="en-US" sz="3400" dirty="0">
                <a:latin typeface="Verdana" panose="020B0604030504040204" pitchFamily="34" charset="0"/>
                <a:ea typeface="Verdana" panose="020B0604030504040204" pitchFamily="34" charset="0"/>
              </a:rPr>
              <a:t>Evaluation</a:t>
            </a:r>
          </a:p>
        </p:txBody>
      </p:sp>
      <p:sp>
        <p:nvSpPr>
          <p:cNvPr id="7" name="Rectangle 6">
            <a:extLst>
              <a:ext uri="{FF2B5EF4-FFF2-40B4-BE49-F238E27FC236}">
                <a16:creationId xmlns:a16="http://schemas.microsoft.com/office/drawing/2014/main" id="{A7B79601-B19B-A6EF-B7CD-7D8D42F11D01}"/>
              </a:ext>
            </a:extLst>
          </p:cNvPr>
          <p:cNvSpPr/>
          <p:nvPr/>
        </p:nvSpPr>
        <p:spPr>
          <a:xfrm>
            <a:off x="-2199" y="5334897"/>
            <a:ext cx="9144000" cy="91799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dirty="0">
                <a:latin typeface="Verdana" panose="020B0604030504040204" pitchFamily="34" charset="0"/>
                <a:ea typeface="Verdana" panose="020B0604030504040204" pitchFamily="34" charset="0"/>
              </a:rPr>
              <a:t> 5. Conclusion</a:t>
            </a:r>
          </a:p>
        </p:txBody>
      </p:sp>
      <p:sp>
        <p:nvSpPr>
          <p:cNvPr id="3" name="Rectangle 2">
            <a:extLst>
              <a:ext uri="{FF2B5EF4-FFF2-40B4-BE49-F238E27FC236}">
                <a16:creationId xmlns:a16="http://schemas.microsoft.com/office/drawing/2014/main" id="{20FAE6D4-D386-F9AA-C9F0-9C28AECE0B77}"/>
              </a:ext>
            </a:extLst>
          </p:cNvPr>
          <p:cNvSpPr/>
          <p:nvPr/>
        </p:nvSpPr>
        <p:spPr>
          <a:xfrm>
            <a:off x="0" y="2129535"/>
            <a:ext cx="9144000" cy="917138"/>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dirty="0">
                <a:latin typeface="Verdana" panose="020B0604030504040204" pitchFamily="34" charset="0"/>
                <a:ea typeface="Verdana" panose="020B0604030504040204" pitchFamily="34" charset="0"/>
              </a:rPr>
              <a:t> 2. Sectored DRAM: Design</a:t>
            </a:r>
          </a:p>
        </p:txBody>
      </p:sp>
      <p:sp>
        <p:nvSpPr>
          <p:cNvPr id="5" name="Rectangle 4">
            <a:extLst>
              <a:ext uri="{FF2B5EF4-FFF2-40B4-BE49-F238E27FC236}">
                <a16:creationId xmlns:a16="http://schemas.microsoft.com/office/drawing/2014/main" id="{6FFCD6B3-D499-8B67-C9D6-F9446228C352}"/>
              </a:ext>
            </a:extLst>
          </p:cNvPr>
          <p:cNvSpPr/>
          <p:nvPr/>
        </p:nvSpPr>
        <p:spPr>
          <a:xfrm>
            <a:off x="-2199" y="3197702"/>
            <a:ext cx="9144000" cy="917138"/>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dirty="0">
                <a:latin typeface="Verdana" panose="020B0604030504040204" pitchFamily="34" charset="0"/>
                <a:ea typeface="Verdana" panose="020B0604030504040204" pitchFamily="34" charset="0"/>
              </a:rPr>
              <a:t> 3. Sectored DRAM: System Integration</a:t>
            </a:r>
          </a:p>
        </p:txBody>
      </p:sp>
    </p:spTree>
    <p:extLst>
      <p:ext uri="{BB962C8B-B14F-4D97-AF65-F5344CB8AC3E}">
        <p14:creationId xmlns:p14="http://schemas.microsoft.com/office/powerpoint/2010/main" val="247281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5AADD-9D51-F930-0BC2-A43122243EF6}"/>
              </a:ext>
            </a:extLst>
          </p:cNvPr>
          <p:cNvSpPr>
            <a:spLocks noGrp="1"/>
          </p:cNvSpPr>
          <p:nvPr>
            <p:ph type="title"/>
          </p:nvPr>
        </p:nvSpPr>
        <p:spPr/>
        <p:txBody>
          <a:bodyPr/>
          <a:lstStyle/>
          <a:p>
            <a:r>
              <a:rPr lang="en-US" sz="2800" dirty="0"/>
              <a:t>Efficient System Integration of </a:t>
            </a:r>
            <a:br>
              <a:rPr lang="en-US" sz="2800" dirty="0"/>
            </a:br>
            <a:r>
              <a:rPr lang="en-US" sz="2800" dirty="0"/>
              <a:t>Sectored DRAM is Challenging (II)</a:t>
            </a:r>
          </a:p>
        </p:txBody>
      </p:sp>
      <p:sp>
        <p:nvSpPr>
          <p:cNvPr id="3" name="Content Placeholder 2">
            <a:extLst>
              <a:ext uri="{FF2B5EF4-FFF2-40B4-BE49-F238E27FC236}">
                <a16:creationId xmlns:a16="http://schemas.microsoft.com/office/drawing/2014/main" id="{3FB39893-89AA-B5B0-5FA7-23B94DE3900A}"/>
              </a:ext>
            </a:extLst>
          </p:cNvPr>
          <p:cNvSpPr>
            <a:spLocks noGrp="1"/>
          </p:cNvSpPr>
          <p:nvPr>
            <p:ph idx="1"/>
          </p:nvPr>
        </p:nvSpPr>
        <p:spPr/>
        <p:txBody>
          <a:bodyPr/>
          <a:lstStyle/>
          <a:p>
            <a:pPr marL="0" indent="0">
              <a:lnSpc>
                <a:spcPct val="100000"/>
              </a:lnSpc>
              <a:buNone/>
            </a:pPr>
            <a:r>
              <a:rPr lang="en-US" sz="2200" dirty="0">
                <a:solidFill>
                  <a:schemeClr val="accent6">
                    <a:lumMod val="75000"/>
                  </a:schemeClr>
                </a:solidFill>
              </a:rPr>
              <a:t>Challenge 2: </a:t>
            </a:r>
            <a:r>
              <a:rPr lang="en-US" sz="2200" dirty="0"/>
              <a:t>Missing words (sectors) in a cache block cause </a:t>
            </a:r>
            <a:br>
              <a:rPr lang="en-US" sz="2200" dirty="0"/>
            </a:br>
            <a:r>
              <a:rPr lang="en-US" sz="2200" dirty="0"/>
              <a:t>additional performance overhead</a:t>
            </a:r>
          </a:p>
          <a:p>
            <a:pPr marL="742950" indent="-742950">
              <a:lnSpc>
                <a:spcPct val="100000"/>
              </a:lnSpc>
              <a:buFont typeface="+mj-lt"/>
              <a:buAutoNum type="arabicPeriod" startAt="2"/>
            </a:pPr>
            <a:endParaRPr lang="en-US" sz="1000" dirty="0"/>
          </a:p>
          <a:p>
            <a:pPr marL="0" indent="0">
              <a:lnSpc>
                <a:spcPct val="100000"/>
              </a:lnSpc>
              <a:buNone/>
            </a:pPr>
            <a:r>
              <a:rPr lang="en-US" sz="2200" dirty="0">
                <a:solidFill>
                  <a:schemeClr val="accent4">
                    <a:lumMod val="50000"/>
                  </a:schemeClr>
                </a:solidFill>
              </a:rPr>
              <a:t>Solution:</a:t>
            </a:r>
            <a:r>
              <a:rPr lang="en-US" sz="2200" dirty="0">
                <a:solidFill>
                  <a:schemeClr val="accent4">
                    <a:lumMod val="75000"/>
                  </a:schemeClr>
                </a:solidFill>
              </a:rPr>
              <a:t> </a:t>
            </a:r>
            <a:r>
              <a:rPr lang="en-US" sz="2200" dirty="0"/>
              <a:t>Develop two prediction techniques</a:t>
            </a:r>
          </a:p>
          <a:p>
            <a:pPr marL="457200" indent="-457200">
              <a:lnSpc>
                <a:spcPct val="100000"/>
              </a:lnSpc>
              <a:buAutoNum type="arabicParenR"/>
            </a:pPr>
            <a:r>
              <a:rPr lang="en-US" sz="2100" dirty="0"/>
              <a:t>A technique to exploit the </a:t>
            </a:r>
            <a:r>
              <a:rPr lang="en-US" sz="2100" dirty="0">
                <a:solidFill>
                  <a:schemeClr val="accent4">
                    <a:lumMod val="50000"/>
                  </a:schemeClr>
                </a:solidFill>
              </a:rPr>
              <a:t>spatial locality</a:t>
            </a:r>
            <a:br>
              <a:rPr lang="en-US" sz="2100" dirty="0"/>
            </a:br>
            <a:r>
              <a:rPr lang="en-US" sz="2100" dirty="0"/>
              <a:t>in </a:t>
            </a:r>
            <a:r>
              <a:rPr lang="en-US" sz="2100" dirty="0">
                <a:solidFill>
                  <a:schemeClr val="accent4">
                    <a:lumMod val="50000"/>
                  </a:schemeClr>
                </a:solidFill>
              </a:rPr>
              <a:t>subsequent load/store </a:t>
            </a:r>
            <a:r>
              <a:rPr lang="en-US" sz="2100" dirty="0"/>
              <a:t>(LD/ST) instructions</a:t>
            </a:r>
          </a:p>
          <a:p>
            <a:pPr marL="457200" indent="-457200">
              <a:lnSpc>
                <a:spcPct val="100000"/>
              </a:lnSpc>
              <a:buAutoNum type="arabicParenR"/>
            </a:pPr>
            <a:r>
              <a:rPr lang="en-US" sz="2100" dirty="0"/>
              <a:t>A </a:t>
            </a:r>
            <a:r>
              <a:rPr lang="en-US" sz="2100" dirty="0">
                <a:solidFill>
                  <a:schemeClr val="accent4">
                    <a:lumMod val="50000"/>
                  </a:schemeClr>
                </a:solidFill>
              </a:rPr>
              <a:t>spatial pattern predictor </a:t>
            </a:r>
            <a:r>
              <a:rPr lang="en-US" sz="2100" dirty="0"/>
              <a:t>(e.g., </a:t>
            </a:r>
            <a:r>
              <a:rPr lang="en-US" sz="2100" dirty="0">
                <a:solidFill>
                  <a:srgbClr val="7030A0"/>
                </a:solidFill>
              </a:rPr>
              <a:t>[Kumar+,1998]</a:t>
            </a:r>
            <a:r>
              <a:rPr lang="en-US" sz="2100" dirty="0"/>
              <a:t>)</a:t>
            </a:r>
            <a:br>
              <a:rPr lang="en-US" sz="2100" dirty="0"/>
            </a:br>
            <a:r>
              <a:rPr lang="en-US" sz="2100" dirty="0"/>
              <a:t>tailored for predicting </a:t>
            </a:r>
            <a:r>
              <a:rPr lang="en-US" sz="2100" dirty="0">
                <a:solidFill>
                  <a:schemeClr val="accent4">
                    <a:lumMod val="50000"/>
                  </a:schemeClr>
                </a:solidFill>
              </a:rPr>
              <a:t>useful words </a:t>
            </a:r>
            <a:r>
              <a:rPr lang="en-US" sz="2100" dirty="0"/>
              <a:t>(similar to </a:t>
            </a:r>
            <a:r>
              <a:rPr lang="en-US" sz="2100" dirty="0">
                <a:solidFill>
                  <a:srgbClr val="7030A0"/>
                </a:solidFill>
              </a:rPr>
              <a:t>[Yoon+, 2012]</a:t>
            </a:r>
            <a:r>
              <a:rPr lang="en-US" sz="2100" dirty="0"/>
              <a:t>) </a:t>
            </a:r>
          </a:p>
        </p:txBody>
      </p:sp>
      <p:sp>
        <p:nvSpPr>
          <p:cNvPr id="4" name="Rectangle 3">
            <a:extLst>
              <a:ext uri="{FF2B5EF4-FFF2-40B4-BE49-F238E27FC236}">
                <a16:creationId xmlns:a16="http://schemas.microsoft.com/office/drawing/2014/main" id="{A5A6A429-E746-ED03-256C-947D385932A6}"/>
              </a:ext>
            </a:extLst>
          </p:cNvPr>
          <p:cNvSpPr/>
          <p:nvPr/>
        </p:nvSpPr>
        <p:spPr>
          <a:xfrm>
            <a:off x="1214523" y="4984059"/>
            <a:ext cx="6914337" cy="66642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ounded Rectangle 7">
            <a:extLst>
              <a:ext uri="{FF2B5EF4-FFF2-40B4-BE49-F238E27FC236}">
                <a16:creationId xmlns:a16="http://schemas.microsoft.com/office/drawing/2014/main" id="{06B2788A-8192-6095-11EA-FE2B99248123}"/>
              </a:ext>
            </a:extLst>
          </p:cNvPr>
          <p:cNvSpPr/>
          <p:nvPr/>
        </p:nvSpPr>
        <p:spPr>
          <a:xfrm>
            <a:off x="1346957" y="5073172"/>
            <a:ext cx="759418" cy="488197"/>
          </a:xfrm>
          <a:prstGeom prst="roundRect">
            <a:avLst/>
          </a:prstGeom>
          <a:solidFill>
            <a:schemeClr val="tx1">
              <a:lumMod val="50000"/>
              <a:lumOff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dirty="0">
                <a:solidFill>
                  <a:schemeClr val="tx1"/>
                </a:solidFill>
                <a:latin typeface="Verdana" panose="020B0604030504040204" pitchFamily="34" charset="0"/>
                <a:ea typeface="Verdana" panose="020B0604030504040204" pitchFamily="34" charset="0"/>
                <a:cs typeface="Verdana" panose="020B0604030504040204" pitchFamily="34" charset="0"/>
              </a:rPr>
              <a:t>Tag</a:t>
            </a:r>
          </a:p>
        </p:txBody>
      </p:sp>
      <p:sp>
        <p:nvSpPr>
          <p:cNvPr id="6" name="Rounded Rectangle 9">
            <a:extLst>
              <a:ext uri="{FF2B5EF4-FFF2-40B4-BE49-F238E27FC236}">
                <a16:creationId xmlns:a16="http://schemas.microsoft.com/office/drawing/2014/main" id="{927B3C20-4874-5F6D-748C-8A8C0A023EDE}"/>
              </a:ext>
            </a:extLst>
          </p:cNvPr>
          <p:cNvSpPr/>
          <p:nvPr/>
        </p:nvSpPr>
        <p:spPr>
          <a:xfrm>
            <a:off x="4014062" y="5073170"/>
            <a:ext cx="1146874" cy="488197"/>
          </a:xfrm>
          <a:prstGeom prst="roundRect">
            <a:avLst/>
          </a:prstGeom>
          <a:solidFill>
            <a:schemeClr val="accent1">
              <a:lumMod val="60000"/>
              <a:lumOff val="4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Word </a:t>
            </a:r>
            <a:b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(8 bytes)</a:t>
            </a:r>
            <a:endParaRPr lang="en-CH"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ounded Rectangle 8">
            <a:extLst>
              <a:ext uri="{FF2B5EF4-FFF2-40B4-BE49-F238E27FC236}">
                <a16:creationId xmlns:a16="http://schemas.microsoft.com/office/drawing/2014/main" id="{6E0641B3-A9D4-AC64-4A2C-DA5353DDCF86}"/>
              </a:ext>
            </a:extLst>
          </p:cNvPr>
          <p:cNvSpPr/>
          <p:nvPr/>
        </p:nvSpPr>
        <p:spPr>
          <a:xfrm>
            <a:off x="2238808" y="5073170"/>
            <a:ext cx="1642821" cy="488197"/>
          </a:xfrm>
          <a:prstGeom prst="roundRect">
            <a:avLst/>
          </a:prstGeom>
          <a:solidFill>
            <a:schemeClr val="accent4">
              <a:lumMod val="60000"/>
              <a:lumOff val="40000"/>
            </a:schemeClr>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dirty="0">
                <a:solidFill>
                  <a:schemeClr val="tx1"/>
                </a:solidFill>
                <a:latin typeface="Verdana" panose="020B0604030504040204" pitchFamily="34" charset="0"/>
                <a:ea typeface="Verdana" panose="020B0604030504040204" pitchFamily="34" charset="0"/>
                <a:cs typeface="Verdana" panose="020B0604030504040204" pitchFamily="34" charset="0"/>
              </a:rPr>
              <a:t>Valid Words</a:t>
            </a:r>
          </a:p>
        </p:txBody>
      </p:sp>
      <p:sp>
        <p:nvSpPr>
          <p:cNvPr id="10" name="Rounded Rectangle 9">
            <a:extLst>
              <a:ext uri="{FF2B5EF4-FFF2-40B4-BE49-F238E27FC236}">
                <a16:creationId xmlns:a16="http://schemas.microsoft.com/office/drawing/2014/main" id="{626B1C06-AEFE-9C98-B8A7-67762C0F9375}"/>
              </a:ext>
            </a:extLst>
          </p:cNvPr>
          <p:cNvSpPr/>
          <p:nvPr/>
        </p:nvSpPr>
        <p:spPr>
          <a:xfrm>
            <a:off x="6896047" y="5073169"/>
            <a:ext cx="1146874" cy="488197"/>
          </a:xfrm>
          <a:prstGeom prst="roundRect">
            <a:avLst/>
          </a:prstGeom>
          <a:solidFill>
            <a:schemeClr val="accent1">
              <a:lumMod val="60000"/>
              <a:lumOff val="4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Word </a:t>
            </a:r>
            <a:b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(8 bytes)</a:t>
            </a:r>
            <a:endParaRPr lang="en-CH"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a:extLst>
              <a:ext uri="{FF2B5EF4-FFF2-40B4-BE49-F238E27FC236}">
                <a16:creationId xmlns:a16="http://schemas.microsoft.com/office/drawing/2014/main" id="{E5807E65-57A2-5492-EE29-542FC660B11F}"/>
              </a:ext>
            </a:extLst>
          </p:cNvPr>
          <p:cNvSpPr txBox="1"/>
          <p:nvPr/>
        </p:nvSpPr>
        <p:spPr>
          <a:xfrm>
            <a:off x="6470815" y="5161256"/>
            <a:ext cx="394660" cy="400110"/>
          </a:xfrm>
          <a:prstGeom prst="rect">
            <a:avLst/>
          </a:prstGeom>
          <a:noFill/>
        </p:spPr>
        <p:txBody>
          <a:bodyPr wrap="none" rtlCol="0">
            <a:spAutoFit/>
          </a:bodyPr>
          <a:lstStyle/>
          <a:p>
            <a:pPr algn="ctr"/>
            <a:r>
              <a:rPr lang="en-US" sz="2000" dirty="0">
                <a:latin typeface="Verdana" panose="020B0604030504040204" pitchFamily="34" charset="0"/>
                <a:ea typeface="Verdana" panose="020B0604030504040204" pitchFamily="34" charset="0"/>
              </a:rPr>
              <a:t>…</a:t>
            </a:r>
          </a:p>
        </p:txBody>
      </p:sp>
      <p:sp>
        <p:nvSpPr>
          <p:cNvPr id="12" name="TextBox 11">
            <a:extLst>
              <a:ext uri="{FF2B5EF4-FFF2-40B4-BE49-F238E27FC236}">
                <a16:creationId xmlns:a16="http://schemas.microsoft.com/office/drawing/2014/main" id="{E92B8C98-E8C9-AAF9-5D8E-944854F662EB}"/>
              </a:ext>
            </a:extLst>
          </p:cNvPr>
          <p:cNvSpPr txBox="1"/>
          <p:nvPr/>
        </p:nvSpPr>
        <p:spPr>
          <a:xfrm>
            <a:off x="6470815" y="4932528"/>
            <a:ext cx="394660" cy="400110"/>
          </a:xfrm>
          <a:prstGeom prst="rect">
            <a:avLst/>
          </a:prstGeom>
          <a:noFill/>
        </p:spPr>
        <p:txBody>
          <a:bodyPr wrap="none" rtlCol="0">
            <a:spAutoFit/>
          </a:bodyPr>
          <a:lstStyle/>
          <a:p>
            <a:pPr algn="ctr"/>
            <a:r>
              <a:rPr lang="en-US" sz="2000" dirty="0">
                <a:latin typeface="Verdana" panose="020B0604030504040204" pitchFamily="34" charset="0"/>
                <a:ea typeface="Verdana" panose="020B0604030504040204" pitchFamily="34" charset="0"/>
              </a:rPr>
              <a:t>…</a:t>
            </a:r>
          </a:p>
        </p:txBody>
      </p:sp>
      <p:sp>
        <p:nvSpPr>
          <p:cNvPr id="13" name="Rounded Rectangle 9">
            <a:extLst>
              <a:ext uri="{FF2B5EF4-FFF2-40B4-BE49-F238E27FC236}">
                <a16:creationId xmlns:a16="http://schemas.microsoft.com/office/drawing/2014/main" id="{E49055FC-3C73-D8B3-BE9B-A63BE7461474}"/>
              </a:ext>
            </a:extLst>
          </p:cNvPr>
          <p:cNvSpPr/>
          <p:nvPr/>
        </p:nvSpPr>
        <p:spPr>
          <a:xfrm>
            <a:off x="5296617" y="5073169"/>
            <a:ext cx="1146874" cy="488197"/>
          </a:xfrm>
          <a:prstGeom prst="round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Missing</a:t>
            </a:r>
            <a:b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Word</a:t>
            </a:r>
            <a:endParaRPr lang="en-CH"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TextBox 14">
            <a:extLst>
              <a:ext uri="{FF2B5EF4-FFF2-40B4-BE49-F238E27FC236}">
                <a16:creationId xmlns:a16="http://schemas.microsoft.com/office/drawing/2014/main" id="{D56E0BC5-6721-3307-7DD7-6EBC26B278A5}"/>
              </a:ext>
            </a:extLst>
          </p:cNvPr>
          <p:cNvSpPr txBox="1"/>
          <p:nvPr/>
        </p:nvSpPr>
        <p:spPr>
          <a:xfrm>
            <a:off x="960894" y="4328723"/>
            <a:ext cx="4573816" cy="369332"/>
          </a:xfrm>
          <a:prstGeom prst="rect">
            <a:avLst/>
          </a:prstGeom>
          <a:noFill/>
        </p:spPr>
        <p:txBody>
          <a:bodyPr wrap="none" rtlCol="0">
            <a:spAutoFit/>
          </a:bodyPr>
          <a:lstStyle/>
          <a:p>
            <a:pPr algn="l"/>
            <a:r>
              <a:rPr lang="en-US" dirty="0">
                <a:solidFill>
                  <a:schemeClr val="accent6">
                    <a:lumMod val="75000"/>
                  </a:schemeClr>
                </a:solidFill>
                <a:latin typeface="Verdana" panose="020B0604030504040204" pitchFamily="34" charset="0"/>
                <a:ea typeface="Verdana" panose="020B0604030504040204" pitchFamily="34" charset="0"/>
              </a:rPr>
              <a:t>Load Instruction Target Memory Word</a:t>
            </a:r>
          </a:p>
        </p:txBody>
      </p:sp>
      <p:cxnSp>
        <p:nvCxnSpPr>
          <p:cNvPr id="17" name="Connector: Elbow 16">
            <a:extLst>
              <a:ext uri="{FF2B5EF4-FFF2-40B4-BE49-F238E27FC236}">
                <a16:creationId xmlns:a16="http://schemas.microsoft.com/office/drawing/2014/main" id="{0A085065-F6A3-ABBE-B02D-9904B58CB29D}"/>
              </a:ext>
            </a:extLst>
          </p:cNvPr>
          <p:cNvCxnSpPr>
            <a:stCxn id="15" idx="3"/>
            <a:endCxn id="13" idx="0"/>
          </p:cNvCxnSpPr>
          <p:nvPr/>
        </p:nvCxnSpPr>
        <p:spPr>
          <a:xfrm>
            <a:off x="5534710" y="4513389"/>
            <a:ext cx="335344" cy="559780"/>
          </a:xfrm>
          <a:prstGeom prst="bentConnector2">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126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5AADD-9D51-F930-0BC2-A43122243EF6}"/>
              </a:ext>
            </a:extLst>
          </p:cNvPr>
          <p:cNvSpPr>
            <a:spLocks noGrp="1"/>
          </p:cNvSpPr>
          <p:nvPr>
            <p:ph type="title"/>
          </p:nvPr>
        </p:nvSpPr>
        <p:spPr/>
        <p:txBody>
          <a:bodyPr/>
          <a:lstStyle/>
          <a:p>
            <a:r>
              <a:rPr lang="en-US" sz="2800" dirty="0"/>
              <a:t>Efficient System Integration of </a:t>
            </a:r>
            <a:br>
              <a:rPr lang="en-US" sz="2800" dirty="0"/>
            </a:br>
            <a:r>
              <a:rPr lang="en-US" sz="2800" dirty="0"/>
              <a:t>Sectored DRAM is Challenging (II)</a:t>
            </a:r>
          </a:p>
        </p:txBody>
      </p:sp>
      <p:sp>
        <p:nvSpPr>
          <p:cNvPr id="3" name="Content Placeholder 2">
            <a:extLst>
              <a:ext uri="{FF2B5EF4-FFF2-40B4-BE49-F238E27FC236}">
                <a16:creationId xmlns:a16="http://schemas.microsoft.com/office/drawing/2014/main" id="{3FB39893-89AA-B5B0-5FA7-23B94DE3900A}"/>
              </a:ext>
            </a:extLst>
          </p:cNvPr>
          <p:cNvSpPr>
            <a:spLocks noGrp="1"/>
          </p:cNvSpPr>
          <p:nvPr>
            <p:ph idx="1"/>
          </p:nvPr>
        </p:nvSpPr>
        <p:spPr/>
        <p:txBody>
          <a:bodyPr/>
          <a:lstStyle/>
          <a:p>
            <a:pPr marL="0" indent="0">
              <a:lnSpc>
                <a:spcPct val="100000"/>
              </a:lnSpc>
              <a:buNone/>
            </a:pPr>
            <a:r>
              <a:rPr lang="en-US" sz="2200" dirty="0">
                <a:solidFill>
                  <a:schemeClr val="accent6">
                    <a:lumMod val="75000"/>
                  </a:schemeClr>
                </a:solidFill>
              </a:rPr>
              <a:t>Challenge 2: </a:t>
            </a:r>
            <a:r>
              <a:rPr lang="en-US" sz="2200" dirty="0"/>
              <a:t>Missing words (sectors) in a cache block cause </a:t>
            </a:r>
            <a:br>
              <a:rPr lang="en-US" sz="2200" dirty="0"/>
            </a:br>
            <a:r>
              <a:rPr lang="en-US" sz="2200" dirty="0"/>
              <a:t>additional performance overhead</a:t>
            </a:r>
          </a:p>
          <a:p>
            <a:pPr marL="742950" indent="-742950">
              <a:lnSpc>
                <a:spcPct val="100000"/>
              </a:lnSpc>
              <a:buFont typeface="+mj-lt"/>
              <a:buAutoNum type="arabicPeriod" startAt="2"/>
            </a:pPr>
            <a:endParaRPr lang="en-US" sz="1000" dirty="0"/>
          </a:p>
          <a:p>
            <a:pPr marL="0" indent="0">
              <a:lnSpc>
                <a:spcPct val="100000"/>
              </a:lnSpc>
              <a:buNone/>
            </a:pPr>
            <a:r>
              <a:rPr lang="en-US" sz="2200" dirty="0">
                <a:solidFill>
                  <a:schemeClr val="accent4">
                    <a:lumMod val="50000"/>
                  </a:schemeClr>
                </a:solidFill>
              </a:rPr>
              <a:t>Solution:</a:t>
            </a:r>
            <a:r>
              <a:rPr lang="en-US" sz="2200" dirty="0">
                <a:solidFill>
                  <a:schemeClr val="accent4">
                    <a:lumMod val="75000"/>
                  </a:schemeClr>
                </a:solidFill>
              </a:rPr>
              <a:t> </a:t>
            </a:r>
            <a:r>
              <a:rPr lang="en-US" sz="2200" dirty="0"/>
              <a:t>Develop two prediction techniques</a:t>
            </a:r>
          </a:p>
          <a:p>
            <a:pPr marL="457200" indent="-457200">
              <a:lnSpc>
                <a:spcPct val="100000"/>
              </a:lnSpc>
              <a:buAutoNum type="arabicParenR"/>
            </a:pPr>
            <a:r>
              <a:rPr lang="en-US" sz="2100" dirty="0"/>
              <a:t>A technique to exploit the </a:t>
            </a:r>
            <a:r>
              <a:rPr lang="en-US" sz="2100" dirty="0">
                <a:solidFill>
                  <a:schemeClr val="accent4">
                    <a:lumMod val="50000"/>
                  </a:schemeClr>
                </a:solidFill>
              </a:rPr>
              <a:t>spatial locality</a:t>
            </a:r>
            <a:br>
              <a:rPr lang="en-US" sz="2100" dirty="0"/>
            </a:br>
            <a:r>
              <a:rPr lang="en-US" sz="2100" dirty="0"/>
              <a:t>in </a:t>
            </a:r>
            <a:r>
              <a:rPr lang="en-US" sz="2100" dirty="0">
                <a:solidFill>
                  <a:schemeClr val="accent4">
                    <a:lumMod val="50000"/>
                  </a:schemeClr>
                </a:solidFill>
              </a:rPr>
              <a:t>subsequent load/store </a:t>
            </a:r>
            <a:r>
              <a:rPr lang="en-US" sz="2100" dirty="0"/>
              <a:t>(LD/ST) instructions</a:t>
            </a:r>
          </a:p>
          <a:p>
            <a:pPr marL="457200" indent="-457200">
              <a:lnSpc>
                <a:spcPct val="100000"/>
              </a:lnSpc>
              <a:buAutoNum type="arabicParenR"/>
            </a:pPr>
            <a:r>
              <a:rPr lang="en-US" sz="2100" dirty="0"/>
              <a:t>A </a:t>
            </a:r>
            <a:r>
              <a:rPr lang="en-US" sz="2100" dirty="0">
                <a:solidFill>
                  <a:schemeClr val="accent4">
                    <a:lumMod val="50000"/>
                  </a:schemeClr>
                </a:solidFill>
              </a:rPr>
              <a:t>spatial pattern predictor</a:t>
            </a:r>
            <a:r>
              <a:rPr lang="en-US" sz="2100" dirty="0">
                <a:solidFill>
                  <a:schemeClr val="accent4">
                    <a:lumMod val="75000"/>
                  </a:schemeClr>
                </a:solidFill>
              </a:rPr>
              <a:t> </a:t>
            </a:r>
            <a:r>
              <a:rPr lang="en-US" sz="2100" dirty="0"/>
              <a:t>(e.g., </a:t>
            </a:r>
            <a:r>
              <a:rPr lang="en-US" sz="2100" dirty="0">
                <a:solidFill>
                  <a:srgbClr val="7030A0"/>
                </a:solidFill>
              </a:rPr>
              <a:t>[Kumar+,1998]</a:t>
            </a:r>
            <a:r>
              <a:rPr lang="en-US" sz="2100" dirty="0"/>
              <a:t>)</a:t>
            </a:r>
            <a:br>
              <a:rPr lang="en-US" sz="2100" dirty="0"/>
            </a:br>
            <a:r>
              <a:rPr lang="en-US" sz="2100" dirty="0"/>
              <a:t>tailored for predicting </a:t>
            </a:r>
            <a:r>
              <a:rPr lang="en-US" sz="2100" dirty="0">
                <a:solidFill>
                  <a:schemeClr val="accent4">
                    <a:lumMod val="50000"/>
                  </a:schemeClr>
                </a:solidFill>
              </a:rPr>
              <a:t>useful words </a:t>
            </a:r>
            <a:r>
              <a:rPr lang="en-US" sz="2100" dirty="0"/>
              <a:t>(similar to </a:t>
            </a:r>
            <a:r>
              <a:rPr lang="en-US" sz="2100" dirty="0">
                <a:solidFill>
                  <a:srgbClr val="7030A0"/>
                </a:solidFill>
              </a:rPr>
              <a:t>[Yoon+, 2012]</a:t>
            </a:r>
            <a:r>
              <a:rPr lang="en-US" sz="2100" dirty="0"/>
              <a:t>) </a:t>
            </a:r>
          </a:p>
        </p:txBody>
      </p:sp>
      <p:sp>
        <p:nvSpPr>
          <p:cNvPr id="4" name="Rectangle 3">
            <a:extLst>
              <a:ext uri="{FF2B5EF4-FFF2-40B4-BE49-F238E27FC236}">
                <a16:creationId xmlns:a16="http://schemas.microsoft.com/office/drawing/2014/main" id="{A5A6A429-E746-ED03-256C-947D385932A6}"/>
              </a:ext>
            </a:extLst>
          </p:cNvPr>
          <p:cNvSpPr/>
          <p:nvPr/>
        </p:nvSpPr>
        <p:spPr>
          <a:xfrm>
            <a:off x="1214523" y="4984059"/>
            <a:ext cx="6914337" cy="66642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ounded Rectangle 7">
            <a:extLst>
              <a:ext uri="{FF2B5EF4-FFF2-40B4-BE49-F238E27FC236}">
                <a16:creationId xmlns:a16="http://schemas.microsoft.com/office/drawing/2014/main" id="{06B2788A-8192-6095-11EA-FE2B99248123}"/>
              </a:ext>
            </a:extLst>
          </p:cNvPr>
          <p:cNvSpPr/>
          <p:nvPr/>
        </p:nvSpPr>
        <p:spPr>
          <a:xfrm>
            <a:off x="1346957" y="5073172"/>
            <a:ext cx="759418" cy="488197"/>
          </a:xfrm>
          <a:prstGeom prst="roundRect">
            <a:avLst/>
          </a:prstGeom>
          <a:solidFill>
            <a:schemeClr val="tx1">
              <a:lumMod val="50000"/>
              <a:lumOff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dirty="0">
                <a:solidFill>
                  <a:schemeClr val="tx1"/>
                </a:solidFill>
                <a:latin typeface="Verdana" panose="020B0604030504040204" pitchFamily="34" charset="0"/>
                <a:ea typeface="Verdana" panose="020B0604030504040204" pitchFamily="34" charset="0"/>
                <a:cs typeface="Verdana" panose="020B0604030504040204" pitchFamily="34" charset="0"/>
              </a:rPr>
              <a:t>Tag</a:t>
            </a:r>
          </a:p>
        </p:txBody>
      </p:sp>
      <p:sp>
        <p:nvSpPr>
          <p:cNvPr id="6" name="Rounded Rectangle 9">
            <a:extLst>
              <a:ext uri="{FF2B5EF4-FFF2-40B4-BE49-F238E27FC236}">
                <a16:creationId xmlns:a16="http://schemas.microsoft.com/office/drawing/2014/main" id="{927B3C20-4874-5F6D-748C-8A8C0A023EDE}"/>
              </a:ext>
            </a:extLst>
          </p:cNvPr>
          <p:cNvSpPr/>
          <p:nvPr/>
        </p:nvSpPr>
        <p:spPr>
          <a:xfrm>
            <a:off x="4014062" y="5073170"/>
            <a:ext cx="1146874" cy="488197"/>
          </a:xfrm>
          <a:prstGeom prst="roundRect">
            <a:avLst/>
          </a:prstGeom>
          <a:solidFill>
            <a:schemeClr val="accent1">
              <a:lumMod val="60000"/>
              <a:lumOff val="4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Word </a:t>
            </a:r>
            <a:b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(8 bytes)</a:t>
            </a:r>
            <a:endParaRPr lang="en-CH"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ounded Rectangle 8">
            <a:extLst>
              <a:ext uri="{FF2B5EF4-FFF2-40B4-BE49-F238E27FC236}">
                <a16:creationId xmlns:a16="http://schemas.microsoft.com/office/drawing/2014/main" id="{6E0641B3-A9D4-AC64-4A2C-DA5353DDCF86}"/>
              </a:ext>
            </a:extLst>
          </p:cNvPr>
          <p:cNvSpPr/>
          <p:nvPr/>
        </p:nvSpPr>
        <p:spPr>
          <a:xfrm>
            <a:off x="2238808" y="5073170"/>
            <a:ext cx="1642821" cy="488197"/>
          </a:xfrm>
          <a:prstGeom prst="roundRect">
            <a:avLst/>
          </a:prstGeom>
          <a:solidFill>
            <a:schemeClr val="accent4">
              <a:lumMod val="60000"/>
              <a:lumOff val="40000"/>
            </a:schemeClr>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dirty="0">
                <a:solidFill>
                  <a:schemeClr val="tx1"/>
                </a:solidFill>
                <a:latin typeface="Verdana" panose="020B0604030504040204" pitchFamily="34" charset="0"/>
                <a:ea typeface="Verdana" panose="020B0604030504040204" pitchFamily="34" charset="0"/>
                <a:cs typeface="Verdana" panose="020B0604030504040204" pitchFamily="34" charset="0"/>
              </a:rPr>
              <a:t>Valid Words</a:t>
            </a:r>
          </a:p>
        </p:txBody>
      </p:sp>
      <p:sp>
        <p:nvSpPr>
          <p:cNvPr id="10" name="Rounded Rectangle 9">
            <a:extLst>
              <a:ext uri="{FF2B5EF4-FFF2-40B4-BE49-F238E27FC236}">
                <a16:creationId xmlns:a16="http://schemas.microsoft.com/office/drawing/2014/main" id="{626B1C06-AEFE-9C98-B8A7-67762C0F9375}"/>
              </a:ext>
            </a:extLst>
          </p:cNvPr>
          <p:cNvSpPr/>
          <p:nvPr/>
        </p:nvSpPr>
        <p:spPr>
          <a:xfrm>
            <a:off x="6896047" y="5073169"/>
            <a:ext cx="1146874" cy="488197"/>
          </a:xfrm>
          <a:prstGeom prst="roundRect">
            <a:avLst/>
          </a:prstGeom>
          <a:solidFill>
            <a:schemeClr val="accent1">
              <a:lumMod val="60000"/>
              <a:lumOff val="4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Word </a:t>
            </a:r>
            <a:b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(8 bytes)</a:t>
            </a:r>
            <a:endParaRPr lang="en-CH"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a:extLst>
              <a:ext uri="{FF2B5EF4-FFF2-40B4-BE49-F238E27FC236}">
                <a16:creationId xmlns:a16="http://schemas.microsoft.com/office/drawing/2014/main" id="{E5807E65-57A2-5492-EE29-542FC660B11F}"/>
              </a:ext>
            </a:extLst>
          </p:cNvPr>
          <p:cNvSpPr txBox="1"/>
          <p:nvPr/>
        </p:nvSpPr>
        <p:spPr>
          <a:xfrm>
            <a:off x="6470815" y="5161256"/>
            <a:ext cx="394660" cy="400110"/>
          </a:xfrm>
          <a:prstGeom prst="rect">
            <a:avLst/>
          </a:prstGeom>
          <a:noFill/>
        </p:spPr>
        <p:txBody>
          <a:bodyPr wrap="none" rtlCol="0">
            <a:spAutoFit/>
          </a:bodyPr>
          <a:lstStyle/>
          <a:p>
            <a:pPr algn="ctr"/>
            <a:r>
              <a:rPr lang="en-US" sz="2000" dirty="0">
                <a:latin typeface="Verdana" panose="020B0604030504040204" pitchFamily="34" charset="0"/>
                <a:ea typeface="Verdana" panose="020B0604030504040204" pitchFamily="34" charset="0"/>
              </a:rPr>
              <a:t>…</a:t>
            </a:r>
          </a:p>
        </p:txBody>
      </p:sp>
      <p:sp>
        <p:nvSpPr>
          <p:cNvPr id="12" name="TextBox 11">
            <a:extLst>
              <a:ext uri="{FF2B5EF4-FFF2-40B4-BE49-F238E27FC236}">
                <a16:creationId xmlns:a16="http://schemas.microsoft.com/office/drawing/2014/main" id="{E92B8C98-E8C9-AAF9-5D8E-944854F662EB}"/>
              </a:ext>
            </a:extLst>
          </p:cNvPr>
          <p:cNvSpPr txBox="1"/>
          <p:nvPr/>
        </p:nvSpPr>
        <p:spPr>
          <a:xfrm>
            <a:off x="6470815" y="4932528"/>
            <a:ext cx="394660" cy="400110"/>
          </a:xfrm>
          <a:prstGeom prst="rect">
            <a:avLst/>
          </a:prstGeom>
          <a:noFill/>
        </p:spPr>
        <p:txBody>
          <a:bodyPr wrap="none" rtlCol="0">
            <a:spAutoFit/>
          </a:bodyPr>
          <a:lstStyle/>
          <a:p>
            <a:pPr algn="ctr"/>
            <a:r>
              <a:rPr lang="en-US" sz="2000" dirty="0">
                <a:latin typeface="Verdana" panose="020B0604030504040204" pitchFamily="34" charset="0"/>
                <a:ea typeface="Verdana" panose="020B0604030504040204" pitchFamily="34" charset="0"/>
              </a:rPr>
              <a:t>…</a:t>
            </a:r>
          </a:p>
        </p:txBody>
      </p:sp>
      <p:sp>
        <p:nvSpPr>
          <p:cNvPr id="13" name="Rounded Rectangle 9">
            <a:extLst>
              <a:ext uri="{FF2B5EF4-FFF2-40B4-BE49-F238E27FC236}">
                <a16:creationId xmlns:a16="http://schemas.microsoft.com/office/drawing/2014/main" id="{E49055FC-3C73-D8B3-BE9B-A63BE7461474}"/>
              </a:ext>
            </a:extLst>
          </p:cNvPr>
          <p:cNvSpPr/>
          <p:nvPr/>
        </p:nvSpPr>
        <p:spPr>
          <a:xfrm>
            <a:off x="5296617" y="5073169"/>
            <a:ext cx="1146874" cy="488197"/>
          </a:xfrm>
          <a:prstGeom prst="round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Missing</a:t>
            </a:r>
            <a:b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Word</a:t>
            </a:r>
            <a:endParaRPr lang="en-CH"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TextBox 14">
            <a:extLst>
              <a:ext uri="{FF2B5EF4-FFF2-40B4-BE49-F238E27FC236}">
                <a16:creationId xmlns:a16="http://schemas.microsoft.com/office/drawing/2014/main" id="{D56E0BC5-6721-3307-7DD7-6EBC26B278A5}"/>
              </a:ext>
            </a:extLst>
          </p:cNvPr>
          <p:cNvSpPr txBox="1"/>
          <p:nvPr/>
        </p:nvSpPr>
        <p:spPr>
          <a:xfrm>
            <a:off x="960894" y="4328723"/>
            <a:ext cx="4573816" cy="369332"/>
          </a:xfrm>
          <a:prstGeom prst="rect">
            <a:avLst/>
          </a:prstGeom>
          <a:noFill/>
        </p:spPr>
        <p:txBody>
          <a:bodyPr wrap="none" rtlCol="0">
            <a:spAutoFit/>
          </a:bodyPr>
          <a:lstStyle/>
          <a:p>
            <a:pPr algn="l"/>
            <a:r>
              <a:rPr lang="en-US" dirty="0">
                <a:solidFill>
                  <a:schemeClr val="accent6">
                    <a:lumMod val="75000"/>
                  </a:schemeClr>
                </a:solidFill>
                <a:latin typeface="Verdana" panose="020B0604030504040204" pitchFamily="34" charset="0"/>
                <a:ea typeface="Verdana" panose="020B0604030504040204" pitchFamily="34" charset="0"/>
              </a:rPr>
              <a:t>Load Instruction Target Memory Word</a:t>
            </a:r>
          </a:p>
        </p:txBody>
      </p:sp>
      <p:cxnSp>
        <p:nvCxnSpPr>
          <p:cNvPr id="17" name="Connector: Elbow 16">
            <a:extLst>
              <a:ext uri="{FF2B5EF4-FFF2-40B4-BE49-F238E27FC236}">
                <a16:creationId xmlns:a16="http://schemas.microsoft.com/office/drawing/2014/main" id="{0A085065-F6A3-ABBE-B02D-9904B58CB29D}"/>
              </a:ext>
            </a:extLst>
          </p:cNvPr>
          <p:cNvCxnSpPr>
            <a:stCxn id="15" idx="3"/>
            <a:endCxn id="13" idx="0"/>
          </p:cNvCxnSpPr>
          <p:nvPr/>
        </p:nvCxnSpPr>
        <p:spPr>
          <a:xfrm>
            <a:off x="5534710" y="4513389"/>
            <a:ext cx="335344" cy="559780"/>
          </a:xfrm>
          <a:prstGeom prst="bentConnector2">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0488614D-E6F1-684B-DC91-70737503F591}"/>
              </a:ext>
            </a:extLst>
          </p:cNvPr>
          <p:cNvSpPr/>
          <p:nvPr/>
        </p:nvSpPr>
        <p:spPr>
          <a:xfrm>
            <a:off x="75991" y="4943475"/>
            <a:ext cx="8987620" cy="685800"/>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a:extLst>
              <a:ext uri="{FF2B5EF4-FFF2-40B4-BE49-F238E27FC236}">
                <a16:creationId xmlns:a16="http://schemas.microsoft.com/office/drawing/2014/main" id="{F095BA92-A497-60C7-1338-F490F13DF1DF}"/>
              </a:ext>
            </a:extLst>
          </p:cNvPr>
          <p:cNvSpPr/>
          <p:nvPr/>
        </p:nvSpPr>
        <p:spPr>
          <a:xfrm>
            <a:off x="75991" y="895350"/>
            <a:ext cx="8987620" cy="964448"/>
          </a:xfrm>
          <a:prstGeom prst="rect">
            <a:avLst/>
          </a:prstGeom>
          <a:solidFill>
            <a:srgbClr val="FFFFFF">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4" name="Rectangle 13">
            <a:extLst>
              <a:ext uri="{FF2B5EF4-FFF2-40B4-BE49-F238E27FC236}">
                <a16:creationId xmlns:a16="http://schemas.microsoft.com/office/drawing/2014/main" id="{29BDC7AE-8C2A-DBE0-9285-3C55613CA2EF}"/>
              </a:ext>
            </a:extLst>
          </p:cNvPr>
          <p:cNvSpPr/>
          <p:nvPr/>
        </p:nvSpPr>
        <p:spPr>
          <a:xfrm>
            <a:off x="15499" y="3250323"/>
            <a:ext cx="9144000" cy="3239438"/>
          </a:xfrm>
          <a:prstGeom prst="rect">
            <a:avLst/>
          </a:prstGeom>
          <a:solidFill>
            <a:srgbClr val="FFFFFF">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6" name="Rectangle 15">
            <a:extLst>
              <a:ext uri="{FF2B5EF4-FFF2-40B4-BE49-F238E27FC236}">
                <a16:creationId xmlns:a16="http://schemas.microsoft.com/office/drawing/2014/main" id="{74C558C9-DF1D-6132-56EE-6A77E3703295}"/>
              </a:ext>
            </a:extLst>
          </p:cNvPr>
          <p:cNvSpPr/>
          <p:nvPr/>
        </p:nvSpPr>
        <p:spPr>
          <a:xfrm>
            <a:off x="15498" y="2564523"/>
            <a:ext cx="9128501" cy="685800"/>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77864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A8E0C-E9AC-6A24-F736-CCB17AE6ACF0}"/>
              </a:ext>
            </a:extLst>
          </p:cNvPr>
          <p:cNvSpPr>
            <a:spLocks noGrp="1"/>
          </p:cNvSpPr>
          <p:nvPr>
            <p:ph type="title"/>
          </p:nvPr>
        </p:nvSpPr>
        <p:spPr/>
        <p:txBody>
          <a:bodyPr/>
          <a:lstStyle/>
          <a:p>
            <a:r>
              <a:rPr lang="en-US" sz="3200" dirty="0"/>
              <a:t>Load/Store Queue (LSQ) Lookahead</a:t>
            </a:r>
          </a:p>
        </p:txBody>
      </p:sp>
      <p:sp>
        <p:nvSpPr>
          <p:cNvPr id="3" name="Content Placeholder 2">
            <a:extLst>
              <a:ext uri="{FF2B5EF4-FFF2-40B4-BE49-F238E27FC236}">
                <a16:creationId xmlns:a16="http://schemas.microsoft.com/office/drawing/2014/main" id="{946E4933-13A7-A93B-74CD-04A680AFDC29}"/>
              </a:ext>
            </a:extLst>
          </p:cNvPr>
          <p:cNvSpPr>
            <a:spLocks noGrp="1"/>
          </p:cNvSpPr>
          <p:nvPr>
            <p:ph idx="1"/>
          </p:nvPr>
        </p:nvSpPr>
        <p:spPr/>
        <p:txBody>
          <a:bodyPr/>
          <a:lstStyle/>
          <a:p>
            <a:pPr>
              <a:lnSpc>
                <a:spcPct val="100000"/>
              </a:lnSpc>
            </a:pPr>
            <a:r>
              <a:rPr lang="en-US" sz="2000" dirty="0"/>
              <a:t>One load/store instruction </a:t>
            </a:r>
            <a:r>
              <a:rPr lang="en-US" sz="2000" i="1" dirty="0">
                <a:solidFill>
                  <a:schemeClr val="accent5">
                    <a:lumMod val="75000"/>
                  </a:schemeClr>
                </a:solidFill>
              </a:rPr>
              <a:t>references</a:t>
            </a:r>
            <a:r>
              <a:rPr lang="en-US" sz="2000" dirty="0">
                <a:solidFill>
                  <a:schemeClr val="accent5">
                    <a:lumMod val="75000"/>
                  </a:schemeClr>
                </a:solidFill>
              </a:rPr>
              <a:t> one word </a:t>
            </a:r>
            <a:r>
              <a:rPr lang="en-US" sz="2000" dirty="0"/>
              <a:t>in main memory</a:t>
            </a:r>
          </a:p>
          <a:p>
            <a:pPr>
              <a:lnSpc>
                <a:spcPct val="100000"/>
              </a:lnSpc>
              <a:buClr>
                <a:schemeClr val="tx1"/>
              </a:buClr>
            </a:pPr>
            <a:r>
              <a:rPr lang="en-US" sz="2000" b="1" dirty="0">
                <a:solidFill>
                  <a:schemeClr val="accent1">
                    <a:lumMod val="75000"/>
                  </a:schemeClr>
                </a:solidFill>
              </a:rPr>
              <a:t>Key Mechanism: </a:t>
            </a:r>
            <a:r>
              <a:rPr lang="en-US" sz="2000" dirty="0">
                <a:solidFill>
                  <a:schemeClr val="accent5">
                    <a:lumMod val="75000"/>
                  </a:schemeClr>
                </a:solidFill>
              </a:rPr>
              <a:t>1)</a:t>
            </a:r>
            <a:r>
              <a:rPr lang="en-US" sz="2000" b="1" dirty="0">
                <a:solidFill>
                  <a:schemeClr val="accent5">
                    <a:lumMod val="75000"/>
                  </a:schemeClr>
                </a:solidFill>
              </a:rPr>
              <a:t> </a:t>
            </a:r>
            <a:r>
              <a:rPr lang="en-US" sz="2000" dirty="0">
                <a:solidFill>
                  <a:schemeClr val="accent5">
                    <a:lumMod val="75000"/>
                  </a:schemeClr>
                </a:solidFill>
              </a:rPr>
              <a:t>Collect references </a:t>
            </a:r>
            <a:r>
              <a:rPr lang="en-US" sz="2000" dirty="0"/>
              <a:t>from </a:t>
            </a:r>
            <a:br>
              <a:rPr lang="en-US" sz="2000" dirty="0"/>
            </a:br>
            <a:r>
              <a:rPr lang="en-US" sz="2000" i="1" dirty="0">
                <a:solidFill>
                  <a:schemeClr val="accent5">
                    <a:lumMod val="75000"/>
                  </a:schemeClr>
                </a:solidFill>
              </a:rPr>
              <a:t>younger</a:t>
            </a:r>
            <a:r>
              <a:rPr lang="en-US" sz="2000" i="1" dirty="0"/>
              <a:t> </a:t>
            </a:r>
            <a:r>
              <a:rPr lang="en-US" sz="2000" dirty="0"/>
              <a:t>load/store instructions </a:t>
            </a:r>
            <a:br>
              <a:rPr lang="en-US" sz="2000" dirty="0"/>
            </a:br>
            <a:r>
              <a:rPr lang="en-US" sz="2000" dirty="0"/>
              <a:t>2) store the </a:t>
            </a:r>
            <a:r>
              <a:rPr lang="en-US" sz="2000" dirty="0">
                <a:solidFill>
                  <a:schemeClr val="accent5">
                    <a:lumMod val="75000"/>
                  </a:schemeClr>
                </a:solidFill>
              </a:rPr>
              <a:t>collected references </a:t>
            </a:r>
            <a:r>
              <a:rPr lang="en-US" sz="2000" dirty="0"/>
              <a:t>in the </a:t>
            </a:r>
            <a:r>
              <a:rPr lang="en-US" sz="2000" i="1" dirty="0">
                <a:solidFill>
                  <a:schemeClr val="accent5">
                    <a:lumMod val="75000"/>
                  </a:schemeClr>
                </a:solidFill>
              </a:rPr>
              <a:t>oldest</a:t>
            </a:r>
            <a:r>
              <a:rPr lang="en-US" sz="2000" dirty="0"/>
              <a:t> load/store instr.</a:t>
            </a:r>
          </a:p>
          <a:p>
            <a:pPr>
              <a:lnSpc>
                <a:spcPct val="100000"/>
              </a:lnSpc>
              <a:buClr>
                <a:schemeClr val="tx1"/>
              </a:buClr>
            </a:pPr>
            <a:endParaRPr lang="en-US" sz="2000" i="1" dirty="0"/>
          </a:p>
          <a:p>
            <a:pPr>
              <a:lnSpc>
                <a:spcPct val="100000"/>
              </a:lnSpc>
              <a:buClr>
                <a:schemeClr val="tx1"/>
              </a:buClr>
            </a:pPr>
            <a:endParaRPr lang="en-US" sz="2000" i="1" dirty="0"/>
          </a:p>
          <a:p>
            <a:pPr>
              <a:lnSpc>
                <a:spcPct val="100000"/>
              </a:lnSpc>
              <a:buClr>
                <a:schemeClr val="tx1"/>
              </a:buClr>
            </a:pPr>
            <a:endParaRPr lang="en-US" sz="2000" i="1" dirty="0"/>
          </a:p>
          <a:p>
            <a:pPr marL="0" indent="0">
              <a:lnSpc>
                <a:spcPct val="100000"/>
              </a:lnSpc>
              <a:buClr>
                <a:schemeClr val="tx1"/>
              </a:buClr>
              <a:buNone/>
            </a:pPr>
            <a:endParaRPr lang="en-US" sz="2000" i="1" dirty="0"/>
          </a:p>
          <a:p>
            <a:pPr marL="0" indent="0">
              <a:lnSpc>
                <a:spcPct val="100000"/>
              </a:lnSpc>
              <a:buNone/>
            </a:pPr>
            <a:endParaRPr lang="en-US" sz="2000" dirty="0"/>
          </a:p>
          <a:p>
            <a:pPr marL="0" indent="0">
              <a:lnSpc>
                <a:spcPct val="100000"/>
              </a:lnSpc>
              <a:buNone/>
            </a:pPr>
            <a:r>
              <a:rPr lang="en-US" sz="2000" dirty="0"/>
              <a:t>LSQ Lookahead has </a:t>
            </a:r>
            <a:r>
              <a:rPr lang="en-US" sz="2000" dirty="0">
                <a:solidFill>
                  <a:srgbClr val="7030A0"/>
                </a:solidFill>
              </a:rPr>
              <a:t>two key drawbacks</a:t>
            </a:r>
          </a:p>
          <a:p>
            <a:pPr>
              <a:lnSpc>
                <a:spcPct val="100000"/>
              </a:lnSpc>
              <a:buClr>
                <a:schemeClr val="tx1"/>
              </a:buClr>
            </a:pPr>
            <a:r>
              <a:rPr lang="en-US" sz="1800" dirty="0">
                <a:solidFill>
                  <a:srgbClr val="7030A0"/>
                </a:solidFill>
              </a:rPr>
              <a:t>LSQ</a:t>
            </a:r>
            <a:r>
              <a:rPr lang="en-US" sz="1800" dirty="0"/>
              <a:t> is </a:t>
            </a:r>
            <a:r>
              <a:rPr lang="en-US" sz="1800" dirty="0">
                <a:solidFill>
                  <a:srgbClr val="7030A0"/>
                </a:solidFill>
              </a:rPr>
              <a:t>not large enough </a:t>
            </a:r>
            <a:r>
              <a:rPr lang="en-US" sz="1800" dirty="0"/>
              <a:t>to store many LD/ST instructions</a:t>
            </a:r>
          </a:p>
          <a:p>
            <a:pPr>
              <a:lnSpc>
                <a:spcPct val="100000"/>
              </a:lnSpc>
              <a:buClr>
                <a:schemeClr val="tx1"/>
              </a:buClr>
            </a:pPr>
            <a:r>
              <a:rPr lang="en-US" sz="1800" dirty="0">
                <a:solidFill>
                  <a:srgbClr val="7030A0"/>
                </a:solidFill>
              </a:rPr>
              <a:t>Dependencies</a:t>
            </a:r>
            <a:r>
              <a:rPr lang="en-US" sz="1800" dirty="0"/>
              <a:t> prevent computation of </a:t>
            </a:r>
            <a:r>
              <a:rPr lang="en-US" sz="1800" dirty="0">
                <a:solidFill>
                  <a:srgbClr val="7030A0"/>
                </a:solidFill>
              </a:rPr>
              <a:t>future LD/ST instruction addresses</a:t>
            </a:r>
          </a:p>
          <a:p>
            <a:pPr>
              <a:lnSpc>
                <a:spcPct val="100000"/>
              </a:lnSpc>
              <a:buClr>
                <a:schemeClr val="tx1"/>
              </a:buClr>
            </a:pPr>
            <a:endParaRPr lang="en-US" sz="2000" i="1" dirty="0"/>
          </a:p>
          <a:p>
            <a:pPr marL="0" indent="0">
              <a:lnSpc>
                <a:spcPct val="100000"/>
              </a:lnSpc>
              <a:buClr>
                <a:schemeClr val="tx1"/>
              </a:buClr>
              <a:buNone/>
            </a:pPr>
            <a:endParaRPr lang="en-US" sz="2000" i="1" dirty="0"/>
          </a:p>
        </p:txBody>
      </p:sp>
      <p:sp>
        <p:nvSpPr>
          <p:cNvPr id="5" name="Content Placeholder 2">
            <a:extLst>
              <a:ext uri="{FF2B5EF4-FFF2-40B4-BE49-F238E27FC236}">
                <a16:creationId xmlns:a16="http://schemas.microsoft.com/office/drawing/2014/main" id="{1BB6688A-9B1C-DA42-1E7F-D99F3E7A3BD0}"/>
              </a:ext>
            </a:extLst>
          </p:cNvPr>
          <p:cNvSpPr txBox="1">
            <a:spLocks/>
          </p:cNvSpPr>
          <p:nvPr/>
        </p:nvSpPr>
        <p:spPr>
          <a:xfrm>
            <a:off x="0" y="2854856"/>
            <a:ext cx="9141801" cy="1275442"/>
          </a:xfrm>
          <a:prstGeom prst="rect">
            <a:avLst/>
          </a:prstGeom>
          <a:solidFill>
            <a:srgbClr val="CDF2FF"/>
          </a:solidFill>
          <a:ln w="28575">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chemeClr val="tx1"/>
              </a:buClr>
              <a:buNone/>
            </a:pPr>
            <a:r>
              <a:rPr lang="en-GB" sz="2300" dirty="0">
                <a:latin typeface="Verdana" panose="020B0604030504040204" pitchFamily="34" charset="0"/>
                <a:ea typeface="Verdana" panose="020B0604030504040204" pitchFamily="34" charset="0"/>
              </a:rPr>
              <a:t>A load/store instruction retrieves </a:t>
            </a:r>
            <a:r>
              <a:rPr lang="en-GB" sz="2300" dirty="0">
                <a:solidFill>
                  <a:schemeClr val="accent6">
                    <a:lumMod val="75000"/>
                  </a:schemeClr>
                </a:solidFill>
                <a:latin typeface="Verdana" panose="020B0604030504040204" pitchFamily="34" charset="0"/>
                <a:ea typeface="Verdana" panose="020B0604030504040204" pitchFamily="34" charset="0"/>
              </a:rPr>
              <a:t>all words </a:t>
            </a:r>
            <a:r>
              <a:rPr lang="en-GB" sz="2300" dirty="0">
                <a:latin typeface="Verdana" panose="020B0604030504040204" pitchFamily="34" charset="0"/>
                <a:ea typeface="Verdana" panose="020B0604030504040204" pitchFamily="34" charset="0"/>
              </a:rPr>
              <a:t>in a cache block </a:t>
            </a:r>
            <a:br>
              <a:rPr lang="en-GB" sz="2300" dirty="0">
                <a:latin typeface="Verdana" panose="020B0604030504040204" pitchFamily="34" charset="0"/>
                <a:ea typeface="Verdana" panose="020B0604030504040204" pitchFamily="34" charset="0"/>
              </a:rPr>
            </a:br>
            <a:r>
              <a:rPr lang="en-GB" sz="2300" dirty="0">
                <a:latin typeface="Verdana" panose="020B0604030504040204" pitchFamily="34" charset="0"/>
                <a:ea typeface="Verdana" panose="020B0604030504040204" pitchFamily="34" charset="0"/>
              </a:rPr>
              <a:t>that </a:t>
            </a:r>
            <a:r>
              <a:rPr lang="en-GB" sz="2300" dirty="0">
                <a:solidFill>
                  <a:schemeClr val="accent6">
                    <a:lumMod val="75000"/>
                  </a:schemeClr>
                </a:solidFill>
                <a:latin typeface="Verdana" panose="020B0604030504040204" pitchFamily="34" charset="0"/>
                <a:ea typeface="Verdana" panose="020B0604030504040204" pitchFamily="34" charset="0"/>
              </a:rPr>
              <a:t>will be referenced in the near future </a:t>
            </a:r>
            <a:r>
              <a:rPr lang="en-GB" sz="2300" dirty="0">
                <a:latin typeface="Verdana" panose="020B0604030504040204" pitchFamily="34" charset="0"/>
                <a:ea typeface="Verdana" panose="020B0604030504040204" pitchFamily="34" charset="0"/>
              </a:rPr>
              <a:t>to the L1 cache </a:t>
            </a:r>
            <a:br>
              <a:rPr lang="en-GB" sz="2300" dirty="0">
                <a:latin typeface="Verdana" panose="020B0604030504040204" pitchFamily="34" charset="0"/>
                <a:ea typeface="Verdana" panose="020B0604030504040204" pitchFamily="34" charset="0"/>
              </a:rPr>
            </a:br>
            <a:r>
              <a:rPr lang="en-GB" sz="2300" dirty="0">
                <a:latin typeface="Verdana" panose="020B0604030504040204" pitchFamily="34" charset="0"/>
                <a:ea typeface="Verdana" panose="020B0604030504040204" pitchFamily="34" charset="0"/>
              </a:rPr>
              <a:t>with only </a:t>
            </a:r>
            <a:r>
              <a:rPr lang="en-GB" sz="2300" dirty="0">
                <a:solidFill>
                  <a:schemeClr val="accent6">
                    <a:lumMod val="75000"/>
                  </a:schemeClr>
                </a:solidFill>
                <a:latin typeface="Verdana" panose="020B0604030504040204" pitchFamily="34" charset="0"/>
                <a:ea typeface="Verdana" panose="020B0604030504040204" pitchFamily="34" charset="0"/>
              </a:rPr>
              <a:t>one cache access</a:t>
            </a:r>
            <a:endParaRPr lang="en-US" sz="2300" dirty="0">
              <a:solidFill>
                <a:schemeClr val="accent6">
                  <a:lumMod val="7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0895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E671DBD-15DE-1F96-B82C-B6C63D5D8F3A}"/>
              </a:ext>
            </a:extLst>
          </p:cNvPr>
          <p:cNvSpPr/>
          <p:nvPr/>
        </p:nvSpPr>
        <p:spPr>
          <a:xfrm>
            <a:off x="164180" y="3095786"/>
            <a:ext cx="8815639" cy="66642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2" name="Title 1">
            <a:extLst>
              <a:ext uri="{FF2B5EF4-FFF2-40B4-BE49-F238E27FC236}">
                <a16:creationId xmlns:a16="http://schemas.microsoft.com/office/drawing/2014/main" id="{BE37E795-ECA3-CC29-B7F2-CA4E06E8D45D}"/>
              </a:ext>
            </a:extLst>
          </p:cNvPr>
          <p:cNvSpPr>
            <a:spLocks noGrp="1"/>
          </p:cNvSpPr>
          <p:nvPr>
            <p:ph type="title"/>
          </p:nvPr>
        </p:nvSpPr>
        <p:spPr/>
        <p:txBody>
          <a:bodyPr/>
          <a:lstStyle/>
          <a:p>
            <a:r>
              <a:rPr lang="en-US" sz="3400" dirty="0"/>
              <a:t>Sector Predictor (SP)</a:t>
            </a:r>
          </a:p>
        </p:txBody>
      </p:sp>
      <p:sp>
        <p:nvSpPr>
          <p:cNvPr id="3" name="Content Placeholder 2">
            <a:extLst>
              <a:ext uri="{FF2B5EF4-FFF2-40B4-BE49-F238E27FC236}">
                <a16:creationId xmlns:a16="http://schemas.microsoft.com/office/drawing/2014/main" id="{71C45198-3643-7017-69E7-8BF78D27359F}"/>
              </a:ext>
            </a:extLst>
          </p:cNvPr>
          <p:cNvSpPr>
            <a:spLocks noGrp="1"/>
          </p:cNvSpPr>
          <p:nvPr>
            <p:ph idx="1"/>
          </p:nvPr>
        </p:nvSpPr>
        <p:spPr/>
        <p:txBody>
          <a:bodyPr/>
          <a:lstStyle/>
          <a:p>
            <a:pPr marL="0" indent="0">
              <a:buNone/>
            </a:pPr>
            <a:r>
              <a:rPr lang="en-US" sz="2000" dirty="0">
                <a:solidFill>
                  <a:schemeClr val="accent4">
                    <a:lumMod val="50000"/>
                  </a:schemeClr>
                </a:solidFill>
              </a:rPr>
              <a:t>Key Idea:</a:t>
            </a:r>
            <a:r>
              <a:rPr lang="en-US" sz="2000" dirty="0">
                <a:solidFill>
                  <a:schemeClr val="accent4">
                    <a:lumMod val="75000"/>
                  </a:schemeClr>
                </a:solidFill>
              </a:rPr>
              <a:t> </a:t>
            </a:r>
            <a:r>
              <a:rPr lang="en-US" sz="2000" dirty="0"/>
              <a:t>Complement LSQ Lookahead and minimize sector misses </a:t>
            </a:r>
            <a:endParaRPr lang="en-US" sz="2000" dirty="0">
              <a:solidFill>
                <a:schemeClr val="accent4">
                  <a:lumMod val="75000"/>
                </a:schemeClr>
              </a:solidFill>
            </a:endParaRPr>
          </a:p>
          <a:p>
            <a:pPr>
              <a:buClr>
                <a:schemeClr val="tx1"/>
              </a:buClr>
            </a:pPr>
            <a:r>
              <a:rPr lang="en-US" sz="1800" dirty="0">
                <a:solidFill>
                  <a:schemeClr val="accent1">
                    <a:lumMod val="75000"/>
                  </a:schemeClr>
                </a:solidFill>
              </a:rPr>
              <a:t>Used (referenced) words </a:t>
            </a:r>
            <a:r>
              <a:rPr lang="en-US" sz="1800" dirty="0"/>
              <a:t>in a cache block form a </a:t>
            </a:r>
            <a:r>
              <a:rPr lang="en-US" sz="1800" dirty="0">
                <a:solidFill>
                  <a:schemeClr val="accent6">
                    <a:lumMod val="75000"/>
                  </a:schemeClr>
                </a:solidFill>
              </a:rPr>
              <a:t>signature</a:t>
            </a:r>
          </a:p>
          <a:p>
            <a:pPr>
              <a:buClr>
                <a:schemeClr val="tx1"/>
              </a:buClr>
            </a:pPr>
            <a:r>
              <a:rPr lang="en-US" sz="1800" dirty="0">
                <a:solidFill>
                  <a:schemeClr val="accent1">
                    <a:lumMod val="75000"/>
                  </a:schemeClr>
                </a:solidFill>
              </a:rPr>
              <a:t>Reuse</a:t>
            </a:r>
            <a:r>
              <a:rPr lang="en-US" sz="1800" dirty="0"/>
              <a:t> this </a:t>
            </a:r>
            <a:r>
              <a:rPr lang="en-US" sz="1800" dirty="0">
                <a:solidFill>
                  <a:schemeClr val="accent6">
                    <a:lumMod val="75000"/>
                  </a:schemeClr>
                </a:solidFill>
              </a:rPr>
              <a:t>signature</a:t>
            </a:r>
            <a:r>
              <a:rPr lang="en-US" sz="1800" dirty="0"/>
              <a:t> when </a:t>
            </a:r>
            <a:r>
              <a:rPr lang="en-US" sz="1800" dirty="0">
                <a:solidFill>
                  <a:schemeClr val="accent1">
                    <a:lumMod val="75000"/>
                  </a:schemeClr>
                </a:solidFill>
              </a:rPr>
              <a:t>the same cache block misses </a:t>
            </a:r>
            <a:r>
              <a:rPr lang="en-US" sz="1800" dirty="0"/>
              <a:t>in the cache</a:t>
            </a:r>
          </a:p>
          <a:p>
            <a:pPr marL="0" indent="0">
              <a:buNone/>
            </a:pPr>
            <a:endParaRPr lang="en-US" sz="2000" dirty="0">
              <a:solidFill>
                <a:schemeClr val="accent5">
                  <a:lumMod val="75000"/>
                </a:schemeClr>
              </a:solidFill>
            </a:endParaRPr>
          </a:p>
        </p:txBody>
      </p:sp>
      <p:sp>
        <p:nvSpPr>
          <p:cNvPr id="8" name="Rounded Rectangle 7">
            <a:extLst>
              <a:ext uri="{FF2B5EF4-FFF2-40B4-BE49-F238E27FC236}">
                <a16:creationId xmlns:a16="http://schemas.microsoft.com/office/drawing/2014/main" id="{9E832C00-4AD0-C899-5B1D-A6774559E259}"/>
              </a:ext>
            </a:extLst>
          </p:cNvPr>
          <p:cNvSpPr/>
          <p:nvPr/>
        </p:nvSpPr>
        <p:spPr>
          <a:xfrm>
            <a:off x="272668" y="3188779"/>
            <a:ext cx="759418" cy="488197"/>
          </a:xfrm>
          <a:prstGeom prst="roundRect">
            <a:avLst/>
          </a:prstGeom>
          <a:solidFill>
            <a:schemeClr val="tx1">
              <a:lumMod val="50000"/>
              <a:lumOff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dirty="0">
                <a:latin typeface="Verdana" panose="020B0604030504040204" pitchFamily="34" charset="0"/>
                <a:ea typeface="Verdana" panose="020B0604030504040204" pitchFamily="34" charset="0"/>
                <a:cs typeface="Verdana" panose="020B0604030504040204" pitchFamily="34" charset="0"/>
              </a:rPr>
              <a:t>Tag</a:t>
            </a:r>
          </a:p>
        </p:txBody>
      </p:sp>
      <p:sp>
        <p:nvSpPr>
          <p:cNvPr id="9" name="Rounded Rectangle 8">
            <a:extLst>
              <a:ext uri="{FF2B5EF4-FFF2-40B4-BE49-F238E27FC236}">
                <a16:creationId xmlns:a16="http://schemas.microsoft.com/office/drawing/2014/main" id="{BBE2FCE5-BED2-5F8F-26E3-A03CDCBC11B5}"/>
              </a:ext>
            </a:extLst>
          </p:cNvPr>
          <p:cNvSpPr/>
          <p:nvPr/>
        </p:nvSpPr>
        <p:spPr>
          <a:xfrm>
            <a:off x="1032085" y="3188779"/>
            <a:ext cx="1642821" cy="488197"/>
          </a:xfrm>
          <a:prstGeom prst="roundRect">
            <a:avLst/>
          </a:prstGeom>
          <a:solidFill>
            <a:schemeClr val="tx1">
              <a:lumMod val="50000"/>
              <a:lumOff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dirty="0">
                <a:latin typeface="Verdana" panose="020B0604030504040204" pitchFamily="34" charset="0"/>
                <a:ea typeface="Verdana" panose="020B0604030504040204" pitchFamily="34" charset="0"/>
                <a:cs typeface="Verdana" panose="020B0604030504040204" pitchFamily="34" charset="0"/>
              </a:rPr>
              <a:t>Valid Words</a:t>
            </a:r>
          </a:p>
        </p:txBody>
      </p:sp>
      <p:sp>
        <p:nvSpPr>
          <p:cNvPr id="10" name="Rounded Rectangle 9">
            <a:extLst>
              <a:ext uri="{FF2B5EF4-FFF2-40B4-BE49-F238E27FC236}">
                <a16:creationId xmlns:a16="http://schemas.microsoft.com/office/drawing/2014/main" id="{8A76D7D8-B6A8-973B-6E24-9DF44A4CB75F}"/>
              </a:ext>
            </a:extLst>
          </p:cNvPr>
          <p:cNvSpPr/>
          <p:nvPr/>
        </p:nvSpPr>
        <p:spPr>
          <a:xfrm>
            <a:off x="2680455" y="3188778"/>
            <a:ext cx="846857" cy="488197"/>
          </a:xfrm>
          <a:prstGeom prst="roundRect">
            <a:avLst/>
          </a:prstGeom>
          <a:solidFill>
            <a:schemeClr val="tx1">
              <a:lumMod val="50000"/>
              <a:lumOff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dirty="0">
                <a:latin typeface="Verdana" panose="020B0604030504040204" pitchFamily="34" charset="0"/>
                <a:ea typeface="Verdana" panose="020B0604030504040204" pitchFamily="34" charset="0"/>
                <a:cs typeface="Verdana" panose="020B0604030504040204" pitchFamily="34" charset="0"/>
              </a:rPr>
              <a:t>Data</a:t>
            </a:r>
          </a:p>
        </p:txBody>
      </p:sp>
      <p:sp>
        <p:nvSpPr>
          <p:cNvPr id="11" name="Rounded Rectangle 10">
            <a:extLst>
              <a:ext uri="{FF2B5EF4-FFF2-40B4-BE49-F238E27FC236}">
                <a16:creationId xmlns:a16="http://schemas.microsoft.com/office/drawing/2014/main" id="{DD25AA7A-60E8-8439-6D75-FAA2263C4834}"/>
              </a:ext>
            </a:extLst>
          </p:cNvPr>
          <p:cNvSpPr/>
          <p:nvPr/>
        </p:nvSpPr>
        <p:spPr>
          <a:xfrm>
            <a:off x="3755005" y="3188777"/>
            <a:ext cx="1642821" cy="488197"/>
          </a:xfrm>
          <a:prstGeom prst="round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Used Words</a:t>
            </a:r>
          </a:p>
        </p:txBody>
      </p:sp>
      <p:sp>
        <p:nvSpPr>
          <p:cNvPr id="12" name="Rounded Rectangle 11">
            <a:extLst>
              <a:ext uri="{FF2B5EF4-FFF2-40B4-BE49-F238E27FC236}">
                <a16:creationId xmlns:a16="http://schemas.microsoft.com/office/drawing/2014/main" id="{6A74475A-DF99-4D89-1246-22A1CF09AC27}"/>
              </a:ext>
            </a:extLst>
          </p:cNvPr>
          <p:cNvSpPr/>
          <p:nvPr/>
        </p:nvSpPr>
        <p:spPr>
          <a:xfrm>
            <a:off x="5397825" y="3188777"/>
            <a:ext cx="1642821" cy="488197"/>
          </a:xfrm>
          <a:prstGeom prst="round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Table Index</a:t>
            </a:r>
          </a:p>
        </p:txBody>
      </p:sp>
      <p:sp>
        <p:nvSpPr>
          <p:cNvPr id="13" name="Rectangle 12">
            <a:extLst>
              <a:ext uri="{FF2B5EF4-FFF2-40B4-BE49-F238E27FC236}">
                <a16:creationId xmlns:a16="http://schemas.microsoft.com/office/drawing/2014/main" id="{1FE94C98-EFB4-FA27-B829-7044A73D35A0}"/>
              </a:ext>
            </a:extLst>
          </p:cNvPr>
          <p:cNvSpPr/>
          <p:nvPr/>
        </p:nvSpPr>
        <p:spPr>
          <a:xfrm>
            <a:off x="1605522" y="3874627"/>
            <a:ext cx="2332495" cy="1371600"/>
          </a:xfrm>
          <a:prstGeom prst="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15" name="Rectangle 14">
            <a:extLst>
              <a:ext uri="{FF2B5EF4-FFF2-40B4-BE49-F238E27FC236}">
                <a16:creationId xmlns:a16="http://schemas.microsoft.com/office/drawing/2014/main" id="{0550B2CE-AFC4-5B94-2739-9F9293453A7C}"/>
              </a:ext>
            </a:extLst>
          </p:cNvPr>
          <p:cNvSpPr/>
          <p:nvPr/>
        </p:nvSpPr>
        <p:spPr>
          <a:xfrm>
            <a:off x="1605521" y="4560427"/>
            <a:ext cx="2332494" cy="581186"/>
          </a:xfrm>
          <a:prstGeom prst="rect">
            <a:avLst/>
          </a:prstGeom>
          <a:solidFill>
            <a:schemeClr val="accent5">
              <a:lumMod val="20000"/>
              <a:lumOff val="8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Previously Used Words</a:t>
            </a:r>
          </a:p>
        </p:txBody>
      </p:sp>
      <p:sp>
        <p:nvSpPr>
          <p:cNvPr id="16" name="Rectangle 15">
            <a:extLst>
              <a:ext uri="{FF2B5EF4-FFF2-40B4-BE49-F238E27FC236}">
                <a16:creationId xmlns:a16="http://schemas.microsoft.com/office/drawing/2014/main" id="{5752167B-6A8A-6F93-F9AD-E4ECA376F419}"/>
              </a:ext>
            </a:extLst>
          </p:cNvPr>
          <p:cNvSpPr/>
          <p:nvPr/>
        </p:nvSpPr>
        <p:spPr>
          <a:xfrm>
            <a:off x="1605521" y="3971248"/>
            <a:ext cx="2332494" cy="206881"/>
          </a:xfrm>
          <a:prstGeom prst="rect">
            <a:avLst/>
          </a:prstGeom>
          <a:solidFill>
            <a:schemeClr val="accent5">
              <a:lumMod val="20000"/>
              <a:lumOff val="8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19" name="TextBox 18">
            <a:extLst>
              <a:ext uri="{FF2B5EF4-FFF2-40B4-BE49-F238E27FC236}">
                <a16:creationId xmlns:a16="http://schemas.microsoft.com/office/drawing/2014/main" id="{59A0E3EE-CC2E-761F-2C18-BC2FFACBFFFB}"/>
              </a:ext>
            </a:extLst>
          </p:cNvPr>
          <p:cNvSpPr txBox="1"/>
          <p:nvPr/>
        </p:nvSpPr>
        <p:spPr>
          <a:xfrm rot="5400000">
            <a:off x="1972261" y="4184612"/>
            <a:ext cx="431528" cy="369332"/>
          </a:xfrm>
          <a:prstGeom prst="rect">
            <a:avLst/>
          </a:prstGeom>
          <a:noFill/>
        </p:spPr>
        <p:txBody>
          <a:bodyPr wrap="none" rtlCol="0">
            <a:spAutoFit/>
          </a:bodyPr>
          <a:lstStyle/>
          <a:p>
            <a:pPr algn="l"/>
            <a:r>
              <a:rPr lang="en-CH" dirty="0">
                <a:latin typeface="Cambria" panose="02040503050406030204" pitchFamily="18" charset="0"/>
                <a:ea typeface="Cambria" panose="02040503050406030204" pitchFamily="18" charset="0"/>
              </a:rPr>
              <a:t>. . .</a:t>
            </a:r>
          </a:p>
        </p:txBody>
      </p:sp>
      <p:sp>
        <p:nvSpPr>
          <p:cNvPr id="20" name="TextBox 19">
            <a:extLst>
              <a:ext uri="{FF2B5EF4-FFF2-40B4-BE49-F238E27FC236}">
                <a16:creationId xmlns:a16="http://schemas.microsoft.com/office/drawing/2014/main" id="{BCCBB3F2-274F-D399-4795-6FAD187CA6E2}"/>
              </a:ext>
            </a:extLst>
          </p:cNvPr>
          <p:cNvSpPr txBox="1"/>
          <p:nvPr/>
        </p:nvSpPr>
        <p:spPr>
          <a:xfrm rot="5400000">
            <a:off x="2651604" y="4184612"/>
            <a:ext cx="431528" cy="369332"/>
          </a:xfrm>
          <a:prstGeom prst="rect">
            <a:avLst/>
          </a:prstGeom>
          <a:noFill/>
        </p:spPr>
        <p:txBody>
          <a:bodyPr wrap="none" rtlCol="0">
            <a:spAutoFit/>
          </a:bodyPr>
          <a:lstStyle/>
          <a:p>
            <a:pPr algn="l"/>
            <a:r>
              <a:rPr lang="en-CH" dirty="0">
                <a:latin typeface="Cambria" panose="02040503050406030204" pitchFamily="18" charset="0"/>
                <a:ea typeface="Cambria" panose="02040503050406030204" pitchFamily="18" charset="0"/>
              </a:rPr>
              <a:t>. . .</a:t>
            </a:r>
          </a:p>
        </p:txBody>
      </p:sp>
      <p:sp>
        <p:nvSpPr>
          <p:cNvPr id="21" name="TextBox 20">
            <a:extLst>
              <a:ext uri="{FF2B5EF4-FFF2-40B4-BE49-F238E27FC236}">
                <a16:creationId xmlns:a16="http://schemas.microsoft.com/office/drawing/2014/main" id="{6D62C1E4-1B9E-4007-73B6-91B983B857FB}"/>
              </a:ext>
            </a:extLst>
          </p:cNvPr>
          <p:cNvSpPr txBox="1"/>
          <p:nvPr/>
        </p:nvSpPr>
        <p:spPr>
          <a:xfrm rot="5400000">
            <a:off x="3279260" y="4188390"/>
            <a:ext cx="431528" cy="369332"/>
          </a:xfrm>
          <a:prstGeom prst="rect">
            <a:avLst/>
          </a:prstGeom>
          <a:noFill/>
        </p:spPr>
        <p:txBody>
          <a:bodyPr wrap="none" rtlCol="0">
            <a:spAutoFit/>
          </a:bodyPr>
          <a:lstStyle/>
          <a:p>
            <a:pPr algn="l"/>
            <a:r>
              <a:rPr lang="en-CH" dirty="0">
                <a:latin typeface="Cambria" panose="02040503050406030204" pitchFamily="18" charset="0"/>
                <a:ea typeface="Cambria" panose="02040503050406030204" pitchFamily="18" charset="0"/>
              </a:rPr>
              <a:t>. . .</a:t>
            </a:r>
          </a:p>
        </p:txBody>
      </p:sp>
      <p:sp>
        <p:nvSpPr>
          <p:cNvPr id="22" name="TextBox 21">
            <a:extLst>
              <a:ext uri="{FF2B5EF4-FFF2-40B4-BE49-F238E27FC236}">
                <a16:creationId xmlns:a16="http://schemas.microsoft.com/office/drawing/2014/main" id="{5AB406DA-88E2-6687-C7A7-206703696C2C}"/>
              </a:ext>
            </a:extLst>
          </p:cNvPr>
          <p:cNvSpPr txBox="1"/>
          <p:nvPr/>
        </p:nvSpPr>
        <p:spPr>
          <a:xfrm>
            <a:off x="1927530" y="5258954"/>
            <a:ext cx="1688476" cy="369332"/>
          </a:xfrm>
          <a:prstGeom prst="rect">
            <a:avLst/>
          </a:prstGeom>
          <a:noFill/>
        </p:spPr>
        <p:txBody>
          <a:bodyPr wrap="none" rtlCol="0">
            <a:spAutoFit/>
          </a:bodyPr>
          <a:lstStyle/>
          <a:p>
            <a:pPr algn="l"/>
            <a:r>
              <a:rPr lang="en-CH" dirty="0">
                <a:latin typeface="Verdana" panose="020B0604030504040204" pitchFamily="34" charset="0"/>
                <a:ea typeface="Verdana" panose="020B0604030504040204" pitchFamily="34" charset="0"/>
                <a:cs typeface="Verdana" panose="020B0604030504040204" pitchFamily="34" charset="0"/>
              </a:rPr>
              <a:t>History Table</a:t>
            </a:r>
          </a:p>
        </p:txBody>
      </p:sp>
      <p:cxnSp>
        <p:nvCxnSpPr>
          <p:cNvPr id="26" name="Elbow Connector 25">
            <a:extLst>
              <a:ext uri="{FF2B5EF4-FFF2-40B4-BE49-F238E27FC236}">
                <a16:creationId xmlns:a16="http://schemas.microsoft.com/office/drawing/2014/main" id="{9B125E96-4FAE-784F-9CFD-37DC0C165A3E}"/>
              </a:ext>
            </a:extLst>
          </p:cNvPr>
          <p:cNvCxnSpPr>
            <a:stCxn id="12" idx="2"/>
            <a:endCxn id="15" idx="3"/>
          </p:cNvCxnSpPr>
          <p:nvPr/>
        </p:nvCxnSpPr>
        <p:spPr>
          <a:xfrm rot="5400000">
            <a:off x="4491603" y="3123387"/>
            <a:ext cx="1174046" cy="2281221"/>
          </a:xfrm>
          <a:prstGeom prst="bentConnector2">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C76E65E-AC29-C2D4-D0DD-8606DB991146}"/>
              </a:ext>
            </a:extLst>
          </p:cNvPr>
          <p:cNvSpPr txBox="1"/>
          <p:nvPr/>
        </p:nvSpPr>
        <p:spPr>
          <a:xfrm>
            <a:off x="7942530" y="3067307"/>
            <a:ext cx="965329" cy="707886"/>
          </a:xfrm>
          <a:prstGeom prst="rect">
            <a:avLst/>
          </a:prstGeom>
          <a:noFill/>
        </p:spPr>
        <p:txBody>
          <a:bodyPr wrap="none" rtlCol="0">
            <a:spAutoFit/>
          </a:bodyPr>
          <a:lstStyle/>
          <a:p>
            <a:pPr algn="ctr"/>
            <a:r>
              <a:rPr lang="en-CH" sz="2000" dirty="0">
                <a:latin typeface="Verdana" panose="020B0604030504040204" pitchFamily="34" charset="0"/>
                <a:ea typeface="Verdana" panose="020B0604030504040204" pitchFamily="34" charset="0"/>
                <a:cs typeface="Verdana" panose="020B0604030504040204" pitchFamily="34" charset="0"/>
              </a:rPr>
              <a:t>Cache</a:t>
            </a:r>
            <a:br>
              <a:rPr lang="en-CH" sz="2000" dirty="0">
                <a:latin typeface="Verdana" panose="020B0604030504040204" pitchFamily="34" charset="0"/>
                <a:ea typeface="Verdana" panose="020B0604030504040204" pitchFamily="34" charset="0"/>
                <a:cs typeface="Verdana" panose="020B0604030504040204" pitchFamily="34" charset="0"/>
              </a:rPr>
            </a:br>
            <a:r>
              <a:rPr lang="en-CH" sz="2000" dirty="0">
                <a:latin typeface="Verdana" panose="020B0604030504040204" pitchFamily="34" charset="0"/>
                <a:ea typeface="Verdana" panose="020B0604030504040204" pitchFamily="34" charset="0"/>
                <a:cs typeface="Verdana" panose="020B0604030504040204" pitchFamily="34" charset="0"/>
              </a:rPr>
              <a:t>Block</a:t>
            </a:r>
          </a:p>
        </p:txBody>
      </p:sp>
    </p:spTree>
    <p:extLst>
      <p:ext uri="{BB962C8B-B14F-4D97-AF65-F5344CB8AC3E}">
        <p14:creationId xmlns:p14="http://schemas.microsoft.com/office/powerpoint/2010/main" val="28405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16" grpId="0" animBg="1"/>
      <p:bldP spid="19" grpId="0"/>
      <p:bldP spid="20" grpId="0"/>
      <p:bldP spid="21" grpId="0"/>
      <p:bldP spid="2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FE12D-6C8B-8437-40CD-C3BBFD9166EE}"/>
              </a:ext>
            </a:extLst>
          </p:cNvPr>
          <p:cNvSpPr>
            <a:spLocks noGrp="1"/>
          </p:cNvSpPr>
          <p:nvPr>
            <p:ph type="title"/>
          </p:nvPr>
        </p:nvSpPr>
        <p:spPr/>
        <p:txBody>
          <a:bodyPr/>
          <a:lstStyle/>
          <a:p>
            <a:r>
              <a:rPr lang="en-CH" dirty="0"/>
              <a:t>Outline</a:t>
            </a:r>
          </a:p>
        </p:txBody>
      </p:sp>
      <p:sp>
        <p:nvSpPr>
          <p:cNvPr id="4" name="Rectangle 3">
            <a:extLst>
              <a:ext uri="{FF2B5EF4-FFF2-40B4-BE49-F238E27FC236}">
                <a16:creationId xmlns:a16="http://schemas.microsoft.com/office/drawing/2014/main" id="{C9249CF1-A68E-C0EA-DFC3-9A7E8E9F4326}"/>
              </a:ext>
            </a:extLst>
          </p:cNvPr>
          <p:cNvSpPr/>
          <p:nvPr/>
        </p:nvSpPr>
        <p:spPr>
          <a:xfrm>
            <a:off x="-2199" y="1061368"/>
            <a:ext cx="9144000" cy="9171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dirty="0">
                <a:latin typeface="Verdana" panose="020B0604030504040204" pitchFamily="34" charset="0"/>
                <a:ea typeface="Verdana" panose="020B0604030504040204" pitchFamily="34" charset="0"/>
              </a:rPr>
              <a:t> 1. Background &amp; Motivation</a:t>
            </a:r>
          </a:p>
        </p:txBody>
      </p:sp>
      <p:sp>
        <p:nvSpPr>
          <p:cNvPr id="6" name="Rectangle 5">
            <a:extLst>
              <a:ext uri="{FF2B5EF4-FFF2-40B4-BE49-F238E27FC236}">
                <a16:creationId xmlns:a16="http://schemas.microsoft.com/office/drawing/2014/main" id="{F22C899B-22AC-5210-066B-ADC3C76BDE5A}"/>
              </a:ext>
            </a:extLst>
          </p:cNvPr>
          <p:cNvSpPr/>
          <p:nvPr/>
        </p:nvSpPr>
        <p:spPr>
          <a:xfrm>
            <a:off x="0" y="4265869"/>
            <a:ext cx="9144000" cy="91799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dirty="0">
                <a:latin typeface="Verdana" panose="020B0604030504040204" pitchFamily="34" charset="0"/>
                <a:ea typeface="Verdana" panose="020B0604030504040204" pitchFamily="34" charset="0"/>
              </a:rPr>
              <a:t> 4.</a:t>
            </a:r>
            <a:r>
              <a:rPr lang="tr-TR" sz="3400" dirty="0">
                <a:latin typeface="Verdana" panose="020B0604030504040204" pitchFamily="34" charset="0"/>
                <a:ea typeface="Verdana" panose="020B0604030504040204" pitchFamily="34" charset="0"/>
              </a:rPr>
              <a:t> </a:t>
            </a:r>
            <a:r>
              <a:rPr lang="en-US" sz="3400" dirty="0">
                <a:latin typeface="Verdana" panose="020B0604030504040204" pitchFamily="34" charset="0"/>
                <a:ea typeface="Verdana" panose="020B0604030504040204" pitchFamily="34" charset="0"/>
              </a:rPr>
              <a:t>Evaluation</a:t>
            </a:r>
          </a:p>
        </p:txBody>
      </p:sp>
      <p:sp>
        <p:nvSpPr>
          <p:cNvPr id="7" name="Rectangle 6">
            <a:extLst>
              <a:ext uri="{FF2B5EF4-FFF2-40B4-BE49-F238E27FC236}">
                <a16:creationId xmlns:a16="http://schemas.microsoft.com/office/drawing/2014/main" id="{A7B79601-B19B-A6EF-B7CD-7D8D42F11D01}"/>
              </a:ext>
            </a:extLst>
          </p:cNvPr>
          <p:cNvSpPr/>
          <p:nvPr/>
        </p:nvSpPr>
        <p:spPr>
          <a:xfrm>
            <a:off x="-2199" y="5334897"/>
            <a:ext cx="9144000" cy="91799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dirty="0">
                <a:latin typeface="Verdana" panose="020B0604030504040204" pitchFamily="34" charset="0"/>
                <a:ea typeface="Verdana" panose="020B0604030504040204" pitchFamily="34" charset="0"/>
              </a:rPr>
              <a:t> 5. Conclusion</a:t>
            </a:r>
          </a:p>
        </p:txBody>
      </p:sp>
      <p:sp>
        <p:nvSpPr>
          <p:cNvPr id="3" name="Rectangle 2">
            <a:extLst>
              <a:ext uri="{FF2B5EF4-FFF2-40B4-BE49-F238E27FC236}">
                <a16:creationId xmlns:a16="http://schemas.microsoft.com/office/drawing/2014/main" id="{20FAE6D4-D386-F9AA-C9F0-9C28AECE0B77}"/>
              </a:ext>
            </a:extLst>
          </p:cNvPr>
          <p:cNvSpPr/>
          <p:nvPr/>
        </p:nvSpPr>
        <p:spPr>
          <a:xfrm>
            <a:off x="0" y="2129535"/>
            <a:ext cx="9144000" cy="9171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dirty="0">
                <a:latin typeface="Verdana" panose="020B0604030504040204" pitchFamily="34" charset="0"/>
                <a:ea typeface="Verdana" panose="020B0604030504040204" pitchFamily="34" charset="0"/>
              </a:rPr>
              <a:t> 2. Sectored DRAM: Design</a:t>
            </a:r>
          </a:p>
        </p:txBody>
      </p:sp>
      <p:sp>
        <p:nvSpPr>
          <p:cNvPr id="5" name="Rectangle 4">
            <a:extLst>
              <a:ext uri="{FF2B5EF4-FFF2-40B4-BE49-F238E27FC236}">
                <a16:creationId xmlns:a16="http://schemas.microsoft.com/office/drawing/2014/main" id="{6FFCD6B3-D499-8B67-C9D6-F9446228C352}"/>
              </a:ext>
            </a:extLst>
          </p:cNvPr>
          <p:cNvSpPr/>
          <p:nvPr/>
        </p:nvSpPr>
        <p:spPr>
          <a:xfrm>
            <a:off x="-2199" y="3197702"/>
            <a:ext cx="9144000" cy="9171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dirty="0">
                <a:latin typeface="Verdana" panose="020B0604030504040204" pitchFamily="34" charset="0"/>
                <a:ea typeface="Verdana" panose="020B0604030504040204" pitchFamily="34" charset="0"/>
              </a:rPr>
              <a:t> 3. Sectored DRAM: System Integration</a:t>
            </a:r>
          </a:p>
        </p:txBody>
      </p:sp>
    </p:spTree>
    <p:extLst>
      <p:ext uri="{BB962C8B-B14F-4D97-AF65-F5344CB8AC3E}">
        <p14:creationId xmlns:p14="http://schemas.microsoft.com/office/powerpoint/2010/main" val="33136316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1F4D9-DE76-51B3-2DA1-7F90E3B34636}"/>
              </a:ext>
            </a:extLst>
          </p:cNvPr>
          <p:cNvSpPr>
            <a:spLocks noGrp="1"/>
          </p:cNvSpPr>
          <p:nvPr>
            <p:ph type="title"/>
          </p:nvPr>
        </p:nvSpPr>
        <p:spPr/>
        <p:txBody>
          <a:bodyPr/>
          <a:lstStyle/>
          <a:p>
            <a:r>
              <a:rPr lang="en-TR" dirty="0"/>
              <a:t>Evaluation</a:t>
            </a:r>
            <a:r>
              <a:rPr lang="en-US" dirty="0"/>
              <a:t> Methodology</a:t>
            </a:r>
            <a:endParaRPr lang="en-TR" dirty="0"/>
          </a:p>
        </p:txBody>
      </p:sp>
      <p:sp>
        <p:nvSpPr>
          <p:cNvPr id="4" name="Content Placeholder 3">
            <a:extLst>
              <a:ext uri="{FF2B5EF4-FFF2-40B4-BE49-F238E27FC236}">
                <a16:creationId xmlns:a16="http://schemas.microsoft.com/office/drawing/2014/main" id="{34D7E07F-8A3D-C7E7-C8CA-90CBC54289A8}"/>
              </a:ext>
            </a:extLst>
          </p:cNvPr>
          <p:cNvSpPr>
            <a:spLocks noGrp="1"/>
          </p:cNvSpPr>
          <p:nvPr>
            <p:ph idx="1"/>
          </p:nvPr>
        </p:nvSpPr>
        <p:spPr/>
        <p:txBody>
          <a:bodyPr/>
          <a:lstStyle/>
          <a:p>
            <a:r>
              <a:rPr lang="en-US" sz="1800" b="1" dirty="0">
                <a:solidFill>
                  <a:schemeClr val="accent6">
                    <a:lumMod val="75000"/>
                  </a:schemeClr>
                </a:solidFill>
              </a:rPr>
              <a:t>Performance and energy consumption evaluation: </a:t>
            </a:r>
            <a:br>
              <a:rPr lang="en-US" sz="1800" b="1" dirty="0">
                <a:solidFill>
                  <a:srgbClr val="E1257C"/>
                </a:solidFill>
              </a:rPr>
            </a:br>
            <a:r>
              <a:rPr lang="en-US" sz="1800" dirty="0"/>
              <a:t>Cycle-level simulations using </a:t>
            </a:r>
            <a:r>
              <a:rPr lang="en-US" sz="1800" dirty="0" err="1">
                <a:solidFill>
                  <a:schemeClr val="accent4">
                    <a:lumMod val="50000"/>
                  </a:schemeClr>
                </a:solidFill>
              </a:rPr>
              <a:t>Ramulator</a:t>
            </a:r>
            <a:r>
              <a:rPr lang="en-US" sz="1800" dirty="0">
                <a:solidFill>
                  <a:schemeClr val="accent4">
                    <a:lumMod val="75000"/>
                  </a:schemeClr>
                </a:solidFill>
              </a:rPr>
              <a:t> </a:t>
            </a:r>
            <a:br>
              <a:rPr lang="en-US" sz="1800" dirty="0">
                <a:solidFill>
                  <a:schemeClr val="accent4">
                    <a:lumMod val="75000"/>
                  </a:schemeClr>
                </a:solidFill>
              </a:rPr>
            </a:br>
            <a:r>
              <a:rPr lang="en-US" sz="1800" dirty="0">
                <a:solidFill>
                  <a:schemeClr val="accent4">
                    <a:lumMod val="50000"/>
                  </a:schemeClr>
                </a:solidFill>
              </a:rPr>
              <a:t>Rambus Power Model </a:t>
            </a:r>
            <a:r>
              <a:rPr lang="en-US" sz="1800" dirty="0"/>
              <a:t>and </a:t>
            </a:r>
            <a:r>
              <a:rPr lang="en-US" sz="1800" dirty="0" err="1">
                <a:solidFill>
                  <a:schemeClr val="accent4">
                    <a:lumMod val="50000"/>
                  </a:schemeClr>
                </a:solidFill>
              </a:rPr>
              <a:t>DRAMPower</a:t>
            </a:r>
            <a:r>
              <a:rPr lang="en-US" sz="1800" dirty="0"/>
              <a:t> for DRAM energy</a:t>
            </a:r>
            <a:br>
              <a:rPr lang="en-US" sz="1800" dirty="0"/>
            </a:br>
            <a:r>
              <a:rPr lang="en-US" sz="1800" dirty="0">
                <a:solidFill>
                  <a:schemeClr val="accent4">
                    <a:lumMod val="50000"/>
                  </a:schemeClr>
                </a:solidFill>
              </a:rPr>
              <a:t>CACTI</a:t>
            </a:r>
            <a:r>
              <a:rPr lang="en-US" sz="1800" dirty="0">
                <a:solidFill>
                  <a:schemeClr val="accent4">
                    <a:lumMod val="75000"/>
                  </a:schemeClr>
                </a:solidFill>
              </a:rPr>
              <a:t> </a:t>
            </a:r>
            <a:r>
              <a:rPr lang="en-US" sz="1800" dirty="0"/>
              <a:t>&amp;</a:t>
            </a:r>
            <a:r>
              <a:rPr lang="en-US" sz="1800" dirty="0">
                <a:solidFill>
                  <a:schemeClr val="accent4">
                    <a:lumMod val="75000"/>
                  </a:schemeClr>
                </a:solidFill>
              </a:rPr>
              <a:t> </a:t>
            </a:r>
            <a:r>
              <a:rPr lang="en-US" sz="1800" dirty="0" err="1">
                <a:solidFill>
                  <a:schemeClr val="accent4">
                    <a:lumMod val="50000"/>
                  </a:schemeClr>
                </a:solidFill>
              </a:rPr>
              <a:t>McPAT</a:t>
            </a:r>
            <a:r>
              <a:rPr lang="en-US" sz="1800" dirty="0"/>
              <a:t> for processor energy estimation</a:t>
            </a:r>
            <a:endParaRPr lang="en-US" sz="500" dirty="0"/>
          </a:p>
          <a:p>
            <a:r>
              <a:rPr lang="en-US" sz="1800" b="1" dirty="0">
                <a:solidFill>
                  <a:srgbClr val="85319F"/>
                </a:solidFill>
              </a:rPr>
              <a:t>System Configuration:</a:t>
            </a:r>
          </a:p>
          <a:p>
            <a:pPr marL="457200" lvl="1" indent="0">
              <a:buNone/>
            </a:pPr>
            <a:r>
              <a:rPr lang="en-US" sz="1200" b="1" dirty="0"/>
              <a:t>Processor</a:t>
            </a:r>
            <a:r>
              <a:rPr lang="en-US" sz="1200" dirty="0"/>
              <a:t> 	1-16 cores, 3.6GHz clock frequency, 4-wide issue, 128-entry instruction window</a:t>
            </a:r>
          </a:p>
          <a:p>
            <a:pPr marL="457200" lvl="1" indent="0">
              <a:buNone/>
            </a:pPr>
            <a:r>
              <a:rPr lang="en-US" sz="1200" dirty="0"/>
              <a:t>		32 KiB L1, 256 KiB L2, and 8 MiB L3 caches</a:t>
            </a:r>
          </a:p>
          <a:p>
            <a:pPr marL="457200" lvl="1" indent="0">
              <a:buNone/>
            </a:pPr>
            <a:r>
              <a:rPr lang="en-US" sz="1200" b="1" dirty="0"/>
              <a:t>DRAM</a:t>
            </a:r>
            <a:r>
              <a:rPr lang="en-US" sz="1200" dirty="0"/>
              <a:t> 	DDR4, 1-4 channel, 4 rank/channel, 4 bank groups,</a:t>
            </a:r>
          </a:p>
          <a:p>
            <a:pPr marL="457200" lvl="1" indent="0">
              <a:buNone/>
            </a:pPr>
            <a:r>
              <a:rPr lang="en-US" sz="1200" dirty="0"/>
              <a:t>		4 banks/bank group, 32K rows/bank, 3200 MT/s</a:t>
            </a:r>
          </a:p>
          <a:p>
            <a:pPr marL="457200" lvl="1" indent="0">
              <a:buNone/>
            </a:pPr>
            <a:r>
              <a:rPr lang="en-US" sz="1200" b="1" dirty="0"/>
              <a:t>Memory Ctrl.</a:t>
            </a:r>
            <a:r>
              <a:rPr lang="en-US" sz="1200" dirty="0"/>
              <a:t>	64-entry read and write requests queues, FR-FCFS with a column cap of 16</a:t>
            </a:r>
            <a:r>
              <a:rPr lang="en-US" sz="1400" dirty="0"/>
              <a:t> </a:t>
            </a:r>
          </a:p>
          <a:p>
            <a:r>
              <a:rPr lang="en-US" sz="1800" b="1" dirty="0">
                <a:solidFill>
                  <a:schemeClr val="accent4">
                    <a:lumMod val="50000"/>
                  </a:schemeClr>
                </a:solidFill>
              </a:rPr>
              <a:t>Sectored DRAM Policies:</a:t>
            </a:r>
            <a:r>
              <a:rPr lang="en-US" sz="1800" dirty="0"/>
              <a:t> Always-On and Dynamic</a:t>
            </a:r>
          </a:p>
          <a:p>
            <a:pPr lvl="1"/>
            <a:r>
              <a:rPr lang="en-US" sz="1500" dirty="0">
                <a:solidFill>
                  <a:schemeClr val="accent4">
                    <a:lumMod val="50000"/>
                  </a:schemeClr>
                </a:solidFill>
              </a:rPr>
              <a:t>Always-On: </a:t>
            </a:r>
            <a:r>
              <a:rPr lang="en-US" sz="1500" dirty="0"/>
              <a:t>Never disable Sectored DRAM</a:t>
            </a:r>
          </a:p>
          <a:p>
            <a:pPr lvl="1"/>
            <a:r>
              <a:rPr lang="en-US" sz="1500" dirty="0">
                <a:solidFill>
                  <a:schemeClr val="accent4">
                    <a:lumMod val="50000"/>
                  </a:schemeClr>
                </a:solidFill>
              </a:rPr>
              <a:t>Dynamic:</a:t>
            </a:r>
            <a:r>
              <a:rPr lang="en-US" sz="1500" dirty="0"/>
              <a:t> Dynamically turn on Sectored DRAM based on workload memory intensity</a:t>
            </a:r>
          </a:p>
          <a:p>
            <a:r>
              <a:rPr lang="tr-TR" sz="1800" b="1" dirty="0" err="1">
                <a:solidFill>
                  <a:schemeClr val="accent5">
                    <a:lumMod val="75000"/>
                  </a:schemeClr>
                </a:solidFill>
              </a:rPr>
              <a:t>Comparison</a:t>
            </a:r>
            <a:r>
              <a:rPr lang="tr-TR" sz="1800" b="1" dirty="0">
                <a:solidFill>
                  <a:schemeClr val="accent5">
                    <a:lumMod val="75000"/>
                  </a:schemeClr>
                </a:solidFill>
              </a:rPr>
              <a:t> </a:t>
            </a:r>
            <a:r>
              <a:rPr lang="tr-TR" sz="1800" b="1" dirty="0" err="1">
                <a:solidFill>
                  <a:schemeClr val="accent5">
                    <a:lumMod val="75000"/>
                  </a:schemeClr>
                </a:solidFill>
              </a:rPr>
              <a:t>Points</a:t>
            </a:r>
            <a:r>
              <a:rPr lang="en-US" sz="1800" b="1" dirty="0">
                <a:solidFill>
                  <a:schemeClr val="accent5">
                    <a:lumMod val="75000"/>
                  </a:schemeClr>
                </a:solidFill>
              </a:rPr>
              <a:t>: </a:t>
            </a:r>
            <a:r>
              <a:rPr lang="en-US" sz="1800" dirty="0"/>
              <a:t>3 state-of-the-art fine-grained DRAM mechanisms</a:t>
            </a:r>
          </a:p>
          <a:p>
            <a:pPr lvl="1">
              <a:buClr>
                <a:schemeClr val="tx1"/>
              </a:buClr>
            </a:pPr>
            <a:r>
              <a:rPr lang="en-US" sz="1500" dirty="0" err="1">
                <a:solidFill>
                  <a:schemeClr val="accent2">
                    <a:lumMod val="50000"/>
                  </a:schemeClr>
                </a:solidFill>
              </a:rPr>
              <a:t>HalfDRAM</a:t>
            </a:r>
            <a:r>
              <a:rPr lang="en-US" sz="1500" dirty="0"/>
              <a:t> </a:t>
            </a:r>
            <a:r>
              <a:rPr lang="en-US" sz="1500" dirty="0">
                <a:solidFill>
                  <a:srgbClr val="7030A0"/>
                </a:solidFill>
              </a:rPr>
              <a:t>[Zhang+, ISCA’14]</a:t>
            </a:r>
            <a:r>
              <a:rPr lang="en-US" sz="1500" dirty="0"/>
              <a:t> (best performing), </a:t>
            </a:r>
          </a:p>
          <a:p>
            <a:pPr lvl="1">
              <a:buClr>
                <a:schemeClr val="tx1"/>
              </a:buClr>
            </a:pPr>
            <a:r>
              <a:rPr lang="en-US" sz="1500" dirty="0">
                <a:solidFill>
                  <a:schemeClr val="accent2">
                    <a:lumMod val="50000"/>
                  </a:schemeClr>
                </a:solidFill>
              </a:rPr>
              <a:t>Fine-Grained Activation</a:t>
            </a:r>
            <a:r>
              <a:rPr lang="en-US" sz="1500" dirty="0"/>
              <a:t> </a:t>
            </a:r>
            <a:r>
              <a:rPr lang="en-US" sz="1500" dirty="0">
                <a:solidFill>
                  <a:srgbClr val="7030A0"/>
                </a:solidFill>
              </a:rPr>
              <a:t>[Cooper-</a:t>
            </a:r>
            <a:r>
              <a:rPr lang="en-US" sz="1500" dirty="0" err="1">
                <a:solidFill>
                  <a:srgbClr val="7030A0"/>
                </a:solidFill>
              </a:rPr>
              <a:t>Balis</a:t>
            </a:r>
            <a:r>
              <a:rPr lang="en-US" sz="1500" dirty="0">
                <a:solidFill>
                  <a:srgbClr val="7030A0"/>
                </a:solidFill>
              </a:rPr>
              <a:t>+, IEEE MICRO’10]</a:t>
            </a:r>
            <a:r>
              <a:rPr lang="en-US" sz="1500" dirty="0"/>
              <a:t> (lowest area overhead), </a:t>
            </a:r>
          </a:p>
          <a:p>
            <a:pPr lvl="1">
              <a:buClr>
                <a:schemeClr val="tx1"/>
              </a:buClr>
            </a:pPr>
            <a:r>
              <a:rPr lang="en-US" sz="1500" dirty="0">
                <a:solidFill>
                  <a:srgbClr val="0C779D"/>
                </a:solidFill>
              </a:rPr>
              <a:t>Partial Row Activation </a:t>
            </a:r>
            <a:r>
              <a:rPr lang="en-US" sz="1500" dirty="0">
                <a:solidFill>
                  <a:srgbClr val="7030A0"/>
                </a:solidFill>
              </a:rPr>
              <a:t>[Lee+, HPCA’17]</a:t>
            </a:r>
            <a:r>
              <a:rPr lang="en-US" sz="1500" dirty="0">
                <a:solidFill>
                  <a:srgbClr val="0C779D"/>
                </a:solidFill>
              </a:rPr>
              <a:t> </a:t>
            </a:r>
            <a:endParaRPr lang="en-US" sz="1500" dirty="0"/>
          </a:p>
          <a:p>
            <a:r>
              <a:rPr lang="en-US" sz="1800" b="1" dirty="0">
                <a:solidFill>
                  <a:schemeClr val="accent1">
                    <a:lumMod val="75000"/>
                  </a:schemeClr>
                </a:solidFill>
              </a:rPr>
              <a:t>Workloads:</a:t>
            </a:r>
            <a:r>
              <a:rPr lang="en-US" sz="1800" b="1" dirty="0">
                <a:solidFill>
                  <a:srgbClr val="316CE3"/>
                </a:solidFill>
              </a:rPr>
              <a:t> </a:t>
            </a:r>
            <a:r>
              <a:rPr lang="en-US" sz="1800" dirty="0"/>
              <a:t>41 1-,2-,4-,8-,16-core (</a:t>
            </a:r>
            <a:r>
              <a:rPr lang="en-US" sz="1800" dirty="0" err="1"/>
              <a:t>multiprogrammed</a:t>
            </a:r>
            <a:r>
              <a:rPr lang="en-US" sz="1800" dirty="0"/>
              <a:t>) workloads</a:t>
            </a:r>
          </a:p>
          <a:p>
            <a:pPr lvl="1"/>
            <a:r>
              <a:rPr lang="en-US" sz="1500" dirty="0"/>
              <a:t>SPEC CPU2006, SPEC CPU2017, DAMOV benchmark suites</a:t>
            </a:r>
          </a:p>
          <a:p>
            <a:endParaRPr lang="en-US" sz="1400" dirty="0"/>
          </a:p>
          <a:p>
            <a:pPr marL="0" indent="0">
              <a:buNone/>
            </a:pPr>
            <a:endParaRPr lang="en-US" sz="2000" dirty="0"/>
          </a:p>
        </p:txBody>
      </p:sp>
    </p:spTree>
    <p:extLst>
      <p:ext uri="{BB962C8B-B14F-4D97-AF65-F5344CB8AC3E}">
        <p14:creationId xmlns:p14="http://schemas.microsoft.com/office/powerpoint/2010/main" val="1138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116E4-BB86-640D-2393-18B89CA221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4856B0-8579-45BE-50D0-4FCC838DBABE}"/>
              </a:ext>
            </a:extLst>
          </p:cNvPr>
          <p:cNvSpPr>
            <a:spLocks noGrp="1"/>
          </p:cNvSpPr>
          <p:nvPr>
            <p:ph type="title"/>
          </p:nvPr>
        </p:nvSpPr>
        <p:spPr/>
        <p:txBody>
          <a:bodyPr/>
          <a:lstStyle/>
          <a:p>
            <a:r>
              <a:rPr lang="en-US" sz="3000" dirty="0"/>
              <a:t>Sectored DRAM Can Greatly</a:t>
            </a:r>
            <a:br>
              <a:rPr lang="en-US" sz="3000" dirty="0"/>
            </a:br>
            <a:r>
              <a:rPr lang="en-US" sz="3000" dirty="0"/>
              <a:t>Reduce DRAM ACT and READ Power</a:t>
            </a:r>
          </a:p>
        </p:txBody>
      </p:sp>
      <p:grpSp>
        <p:nvGrpSpPr>
          <p:cNvPr id="14" name="Group 13">
            <a:extLst>
              <a:ext uri="{FF2B5EF4-FFF2-40B4-BE49-F238E27FC236}">
                <a16:creationId xmlns:a16="http://schemas.microsoft.com/office/drawing/2014/main" id="{6BDA1131-DC7D-BBEB-CF66-F93D906FD261}"/>
              </a:ext>
            </a:extLst>
          </p:cNvPr>
          <p:cNvGrpSpPr/>
          <p:nvPr/>
        </p:nvGrpSpPr>
        <p:grpSpPr>
          <a:xfrm>
            <a:off x="672344" y="1387096"/>
            <a:ext cx="7794913" cy="1861789"/>
            <a:chOff x="670608" y="1170122"/>
            <a:chExt cx="7794913" cy="1861789"/>
          </a:xfrm>
        </p:grpSpPr>
        <p:grpSp>
          <p:nvGrpSpPr>
            <p:cNvPr id="9" name="Group 8">
              <a:extLst>
                <a:ext uri="{FF2B5EF4-FFF2-40B4-BE49-F238E27FC236}">
                  <a16:creationId xmlns:a16="http://schemas.microsoft.com/office/drawing/2014/main" id="{62176D23-59C0-F7CA-4459-3E8071D44875}"/>
                </a:ext>
              </a:extLst>
            </p:cNvPr>
            <p:cNvGrpSpPr/>
            <p:nvPr/>
          </p:nvGrpSpPr>
          <p:grpSpPr>
            <a:xfrm>
              <a:off x="670608" y="1170122"/>
              <a:ext cx="7794913" cy="1861789"/>
              <a:chOff x="-3" y="1432251"/>
              <a:chExt cx="9143999" cy="2184015"/>
            </a:xfrm>
          </p:grpSpPr>
          <p:pic>
            <p:nvPicPr>
              <p:cNvPr id="5" name="Picture 4">
                <a:extLst>
                  <a:ext uri="{FF2B5EF4-FFF2-40B4-BE49-F238E27FC236}">
                    <a16:creationId xmlns:a16="http://schemas.microsoft.com/office/drawing/2014/main" id="{14EDB4F7-784E-B019-B77F-9BD3D3403F8B}"/>
                  </a:ext>
                </a:extLst>
              </p:cNvPr>
              <p:cNvPicPr>
                <a:picLocks noChangeAspect="1"/>
              </p:cNvPicPr>
              <p:nvPr/>
            </p:nvPicPr>
            <p:blipFill rotWithShape="1">
              <a:blip r:embed="rId3"/>
              <a:srcRect l="941" t="16315" r="28774"/>
              <a:stretch/>
            </p:blipFill>
            <p:spPr>
              <a:xfrm>
                <a:off x="1358569" y="1432251"/>
                <a:ext cx="6426854" cy="406743"/>
              </a:xfrm>
              <a:prstGeom prst="rect">
                <a:avLst/>
              </a:prstGeom>
            </p:spPr>
          </p:pic>
          <p:pic>
            <p:nvPicPr>
              <p:cNvPr id="7" name="Picture 6">
                <a:extLst>
                  <a:ext uri="{FF2B5EF4-FFF2-40B4-BE49-F238E27FC236}">
                    <a16:creationId xmlns:a16="http://schemas.microsoft.com/office/drawing/2014/main" id="{7FF30440-2DAC-1ECB-FC1B-3DCAB8220315}"/>
                  </a:ext>
                </a:extLst>
              </p:cNvPr>
              <p:cNvPicPr>
                <a:picLocks noChangeAspect="1"/>
              </p:cNvPicPr>
              <p:nvPr/>
            </p:nvPicPr>
            <p:blipFill rotWithShape="1">
              <a:blip r:embed="rId4"/>
              <a:srcRect b="47655"/>
              <a:stretch/>
            </p:blipFill>
            <p:spPr>
              <a:xfrm>
                <a:off x="-3" y="1769814"/>
                <a:ext cx="9143999" cy="1498685"/>
              </a:xfrm>
              <a:prstGeom prst="rect">
                <a:avLst/>
              </a:prstGeom>
            </p:spPr>
          </p:pic>
          <p:sp>
            <p:nvSpPr>
              <p:cNvPr id="8" name="TextBox 7">
                <a:extLst>
                  <a:ext uri="{FF2B5EF4-FFF2-40B4-BE49-F238E27FC236}">
                    <a16:creationId xmlns:a16="http://schemas.microsoft.com/office/drawing/2014/main" id="{D0E0BC19-99C7-D769-CC2B-5849740DC119}"/>
                  </a:ext>
                </a:extLst>
              </p:cNvPr>
              <p:cNvSpPr txBox="1"/>
              <p:nvPr/>
            </p:nvSpPr>
            <p:spPr>
              <a:xfrm>
                <a:off x="3295847" y="3216156"/>
                <a:ext cx="2552302" cy="400110"/>
              </a:xfrm>
              <a:prstGeom prst="rect">
                <a:avLst/>
              </a:prstGeom>
              <a:noFill/>
            </p:spPr>
            <p:txBody>
              <a:bodyPr wrap="none" rtlCol="0">
                <a:spAutoFit/>
              </a:bodyPr>
              <a:lstStyle/>
              <a:p>
                <a:pPr algn="ctr"/>
                <a:r>
                  <a:rPr lang="en-US" sz="2000" dirty="0">
                    <a:latin typeface="Verdana" panose="020B0604030504040204" pitchFamily="34" charset="0"/>
                    <a:ea typeface="Verdana" panose="020B0604030504040204" pitchFamily="34" charset="0"/>
                  </a:rPr>
                  <a:t>Number of sectors</a:t>
                </a:r>
              </a:p>
            </p:txBody>
          </p:sp>
        </p:grpSp>
        <p:pic>
          <p:nvPicPr>
            <p:cNvPr id="13" name="Picture 12">
              <a:extLst>
                <a:ext uri="{FF2B5EF4-FFF2-40B4-BE49-F238E27FC236}">
                  <a16:creationId xmlns:a16="http://schemas.microsoft.com/office/drawing/2014/main" id="{D5138F34-02B2-C892-F931-69B3A8AC9332}"/>
                </a:ext>
              </a:extLst>
            </p:cNvPr>
            <p:cNvPicPr>
              <a:picLocks noChangeAspect="1"/>
            </p:cNvPicPr>
            <p:nvPr/>
          </p:nvPicPr>
          <p:blipFill>
            <a:blip r:embed="rId5"/>
            <a:stretch>
              <a:fillRect/>
            </a:stretch>
          </p:blipFill>
          <p:spPr>
            <a:xfrm>
              <a:off x="1689314" y="2555350"/>
              <a:ext cx="6393051" cy="214987"/>
            </a:xfrm>
            <a:prstGeom prst="rect">
              <a:avLst/>
            </a:prstGeom>
          </p:spPr>
        </p:pic>
      </p:grpSp>
      <p:sp>
        <p:nvSpPr>
          <p:cNvPr id="4" name="Rectangle 3">
            <a:extLst>
              <a:ext uri="{FF2B5EF4-FFF2-40B4-BE49-F238E27FC236}">
                <a16:creationId xmlns:a16="http://schemas.microsoft.com/office/drawing/2014/main" id="{B7B0ED8D-C4A0-D832-D09D-BD40265DC4DC}"/>
              </a:ext>
            </a:extLst>
          </p:cNvPr>
          <p:cNvSpPr/>
          <p:nvPr/>
        </p:nvSpPr>
        <p:spPr>
          <a:xfrm>
            <a:off x="1500491" y="2007280"/>
            <a:ext cx="694070" cy="6858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a:extLst>
              <a:ext uri="{FF2B5EF4-FFF2-40B4-BE49-F238E27FC236}">
                <a16:creationId xmlns:a16="http://schemas.microsoft.com/office/drawing/2014/main" id="{77864E4B-3956-EAB4-D11F-58DE451519B8}"/>
              </a:ext>
            </a:extLst>
          </p:cNvPr>
          <p:cNvSpPr/>
          <p:nvPr/>
        </p:nvSpPr>
        <p:spPr>
          <a:xfrm>
            <a:off x="5291912" y="2007280"/>
            <a:ext cx="569169" cy="6858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a:extLst>
              <a:ext uri="{FF2B5EF4-FFF2-40B4-BE49-F238E27FC236}">
                <a16:creationId xmlns:a16="http://schemas.microsoft.com/office/drawing/2014/main" id="{1D67558A-252A-19BC-00BF-174641001755}"/>
              </a:ext>
            </a:extLst>
          </p:cNvPr>
          <p:cNvSpPr/>
          <p:nvPr/>
        </p:nvSpPr>
        <p:spPr>
          <a:xfrm>
            <a:off x="5861081" y="2007826"/>
            <a:ext cx="2493413" cy="6858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1">
            <a:extLst>
              <a:ext uri="{FF2B5EF4-FFF2-40B4-BE49-F238E27FC236}">
                <a16:creationId xmlns:a16="http://schemas.microsoft.com/office/drawing/2014/main" id="{4D3A7017-6EAB-AF7C-7049-ECC5F896E3EF}"/>
              </a:ext>
            </a:extLst>
          </p:cNvPr>
          <p:cNvSpPr/>
          <p:nvPr/>
        </p:nvSpPr>
        <p:spPr>
          <a:xfrm>
            <a:off x="2225607" y="2007280"/>
            <a:ext cx="2225959" cy="6858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763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1"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333F5-3394-B7DC-4040-AD1136FC6D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9D2687-54A5-18A2-3BEA-A3264E1DD063}"/>
              </a:ext>
            </a:extLst>
          </p:cNvPr>
          <p:cNvSpPr>
            <a:spLocks noGrp="1"/>
          </p:cNvSpPr>
          <p:nvPr>
            <p:ph type="title"/>
          </p:nvPr>
        </p:nvSpPr>
        <p:spPr/>
        <p:txBody>
          <a:bodyPr/>
          <a:lstStyle/>
          <a:p>
            <a:r>
              <a:rPr lang="en-US" sz="3000" dirty="0"/>
              <a:t>Sectored DRAM Can Greatly</a:t>
            </a:r>
            <a:br>
              <a:rPr lang="en-US" sz="3000" dirty="0"/>
            </a:br>
            <a:r>
              <a:rPr lang="en-US" sz="3000" dirty="0"/>
              <a:t>Reduce DRAM ACT and READ Power</a:t>
            </a:r>
          </a:p>
        </p:txBody>
      </p:sp>
      <p:sp>
        <p:nvSpPr>
          <p:cNvPr id="10" name="Content Placeholder 2">
            <a:extLst>
              <a:ext uri="{FF2B5EF4-FFF2-40B4-BE49-F238E27FC236}">
                <a16:creationId xmlns:a16="http://schemas.microsoft.com/office/drawing/2014/main" id="{C63AF742-98BA-D0DA-EB28-838B44BA1A2C}"/>
              </a:ext>
            </a:extLst>
          </p:cNvPr>
          <p:cNvSpPr txBox="1">
            <a:spLocks/>
          </p:cNvSpPr>
          <p:nvPr/>
        </p:nvSpPr>
        <p:spPr>
          <a:xfrm>
            <a:off x="2199" y="3854925"/>
            <a:ext cx="9141801" cy="1023296"/>
          </a:xfrm>
          <a:prstGeom prst="rect">
            <a:avLst/>
          </a:prstGeom>
          <a:solidFill>
            <a:srgbClr val="CDF2FF"/>
          </a:solidFill>
          <a:ln w="28575">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chemeClr val="tx1"/>
              </a:buClr>
              <a:buNone/>
            </a:pPr>
            <a:r>
              <a:rPr lang="en-GB" sz="2200" dirty="0">
                <a:latin typeface="Verdana" panose="020B0604030504040204" pitchFamily="34" charset="0"/>
                <a:ea typeface="Verdana" panose="020B0604030504040204" pitchFamily="34" charset="0"/>
              </a:rPr>
              <a:t>Reading from (activating) </a:t>
            </a:r>
            <a:r>
              <a:rPr lang="en-GB" sz="2200" dirty="0">
                <a:solidFill>
                  <a:schemeClr val="accent4">
                    <a:lumMod val="50000"/>
                  </a:schemeClr>
                </a:solidFill>
                <a:latin typeface="Verdana" panose="020B0604030504040204" pitchFamily="34" charset="0"/>
                <a:ea typeface="Verdana" panose="020B0604030504040204" pitchFamily="34" charset="0"/>
              </a:rPr>
              <a:t>one sector </a:t>
            </a:r>
            <a:br>
              <a:rPr lang="en-GB" sz="2200" dirty="0">
                <a:latin typeface="Verdana" panose="020B0604030504040204" pitchFamily="34" charset="0"/>
                <a:ea typeface="Verdana" panose="020B0604030504040204" pitchFamily="34" charset="0"/>
              </a:rPr>
            </a:br>
            <a:r>
              <a:rPr lang="en-GB" sz="2200" dirty="0">
                <a:latin typeface="Verdana" panose="020B0604030504040204" pitchFamily="34" charset="0"/>
                <a:ea typeface="Verdana" panose="020B0604030504040204" pitchFamily="34" charset="0"/>
              </a:rPr>
              <a:t>takes </a:t>
            </a:r>
            <a:r>
              <a:rPr lang="en-GB" sz="2200" dirty="0">
                <a:solidFill>
                  <a:schemeClr val="accent4">
                    <a:lumMod val="50000"/>
                  </a:schemeClr>
                </a:solidFill>
                <a:latin typeface="Verdana" panose="020B0604030504040204" pitchFamily="34" charset="0"/>
                <a:ea typeface="Verdana" panose="020B0604030504040204" pitchFamily="34" charset="0"/>
              </a:rPr>
              <a:t>70% (13%) less power</a:t>
            </a:r>
            <a:r>
              <a:rPr lang="en-GB" sz="2200" dirty="0">
                <a:latin typeface="Verdana" panose="020B0604030504040204" pitchFamily="34" charset="0"/>
                <a:ea typeface="Verdana" panose="020B0604030504040204" pitchFamily="34" charset="0"/>
              </a:rPr>
              <a:t> than </a:t>
            </a:r>
            <a:br>
              <a:rPr lang="en-GB" sz="2200" dirty="0">
                <a:latin typeface="Verdana" panose="020B0604030504040204" pitchFamily="34" charset="0"/>
                <a:ea typeface="Verdana" panose="020B0604030504040204" pitchFamily="34" charset="0"/>
              </a:rPr>
            </a:br>
            <a:r>
              <a:rPr lang="en-GB" sz="2200" dirty="0">
                <a:latin typeface="Verdana" panose="020B0604030504040204" pitchFamily="34" charset="0"/>
                <a:ea typeface="Verdana" panose="020B0604030504040204" pitchFamily="34" charset="0"/>
              </a:rPr>
              <a:t>reading from (activating) </a:t>
            </a:r>
            <a:r>
              <a:rPr lang="en-GB" sz="2200" dirty="0">
                <a:solidFill>
                  <a:schemeClr val="accent4">
                    <a:lumMod val="50000"/>
                  </a:schemeClr>
                </a:solidFill>
                <a:latin typeface="Verdana" panose="020B0604030504040204" pitchFamily="34" charset="0"/>
                <a:ea typeface="Verdana" panose="020B0604030504040204" pitchFamily="34" charset="0"/>
              </a:rPr>
              <a:t>all 8 sectors</a:t>
            </a:r>
            <a:endParaRPr lang="en-US" sz="2200" dirty="0">
              <a:solidFill>
                <a:schemeClr val="accent4">
                  <a:lumMod val="50000"/>
                </a:schemeClr>
              </a:solidFill>
              <a:latin typeface="Verdana" panose="020B0604030504040204" pitchFamily="34" charset="0"/>
              <a:ea typeface="Verdana" panose="020B0604030504040204" pitchFamily="34" charset="0"/>
            </a:endParaRPr>
          </a:p>
        </p:txBody>
      </p:sp>
      <p:grpSp>
        <p:nvGrpSpPr>
          <p:cNvPr id="14" name="Group 13">
            <a:extLst>
              <a:ext uri="{FF2B5EF4-FFF2-40B4-BE49-F238E27FC236}">
                <a16:creationId xmlns:a16="http://schemas.microsoft.com/office/drawing/2014/main" id="{8EFFC2C4-0318-0A29-90D5-7476E5E0F5D6}"/>
              </a:ext>
            </a:extLst>
          </p:cNvPr>
          <p:cNvGrpSpPr/>
          <p:nvPr/>
        </p:nvGrpSpPr>
        <p:grpSpPr>
          <a:xfrm>
            <a:off x="672344" y="1387096"/>
            <a:ext cx="7794913" cy="1861789"/>
            <a:chOff x="670608" y="1170122"/>
            <a:chExt cx="7794913" cy="1861789"/>
          </a:xfrm>
        </p:grpSpPr>
        <p:grpSp>
          <p:nvGrpSpPr>
            <p:cNvPr id="9" name="Group 8">
              <a:extLst>
                <a:ext uri="{FF2B5EF4-FFF2-40B4-BE49-F238E27FC236}">
                  <a16:creationId xmlns:a16="http://schemas.microsoft.com/office/drawing/2014/main" id="{1DB27419-8D65-7F72-FAAB-8361C2C4097B}"/>
                </a:ext>
              </a:extLst>
            </p:cNvPr>
            <p:cNvGrpSpPr/>
            <p:nvPr/>
          </p:nvGrpSpPr>
          <p:grpSpPr>
            <a:xfrm>
              <a:off x="670608" y="1170122"/>
              <a:ext cx="7794913" cy="1861789"/>
              <a:chOff x="-3" y="1432251"/>
              <a:chExt cx="9143999" cy="2184015"/>
            </a:xfrm>
          </p:grpSpPr>
          <p:pic>
            <p:nvPicPr>
              <p:cNvPr id="5" name="Picture 4">
                <a:extLst>
                  <a:ext uri="{FF2B5EF4-FFF2-40B4-BE49-F238E27FC236}">
                    <a16:creationId xmlns:a16="http://schemas.microsoft.com/office/drawing/2014/main" id="{A1290572-8708-2848-0381-5691B3B09E64}"/>
                  </a:ext>
                </a:extLst>
              </p:cNvPr>
              <p:cNvPicPr>
                <a:picLocks noChangeAspect="1"/>
              </p:cNvPicPr>
              <p:nvPr/>
            </p:nvPicPr>
            <p:blipFill rotWithShape="1">
              <a:blip r:embed="rId3"/>
              <a:srcRect l="941" t="16315" r="28774"/>
              <a:stretch/>
            </p:blipFill>
            <p:spPr>
              <a:xfrm>
                <a:off x="1358569" y="1432251"/>
                <a:ext cx="6426854" cy="406743"/>
              </a:xfrm>
              <a:prstGeom prst="rect">
                <a:avLst/>
              </a:prstGeom>
            </p:spPr>
          </p:pic>
          <p:pic>
            <p:nvPicPr>
              <p:cNvPr id="7" name="Picture 6">
                <a:extLst>
                  <a:ext uri="{FF2B5EF4-FFF2-40B4-BE49-F238E27FC236}">
                    <a16:creationId xmlns:a16="http://schemas.microsoft.com/office/drawing/2014/main" id="{90A41C97-B2DB-4CEA-D7F5-558C8B3151D8}"/>
                  </a:ext>
                </a:extLst>
              </p:cNvPr>
              <p:cNvPicPr>
                <a:picLocks noChangeAspect="1"/>
              </p:cNvPicPr>
              <p:nvPr/>
            </p:nvPicPr>
            <p:blipFill rotWithShape="1">
              <a:blip r:embed="rId4"/>
              <a:srcRect b="47655"/>
              <a:stretch/>
            </p:blipFill>
            <p:spPr>
              <a:xfrm>
                <a:off x="-3" y="1769814"/>
                <a:ext cx="9143999" cy="1498685"/>
              </a:xfrm>
              <a:prstGeom prst="rect">
                <a:avLst/>
              </a:prstGeom>
            </p:spPr>
          </p:pic>
          <p:sp>
            <p:nvSpPr>
              <p:cNvPr id="8" name="TextBox 7">
                <a:extLst>
                  <a:ext uri="{FF2B5EF4-FFF2-40B4-BE49-F238E27FC236}">
                    <a16:creationId xmlns:a16="http://schemas.microsoft.com/office/drawing/2014/main" id="{86A242C2-658A-17FC-7E5E-DAFFCC4A3E42}"/>
                  </a:ext>
                </a:extLst>
              </p:cNvPr>
              <p:cNvSpPr txBox="1"/>
              <p:nvPr/>
            </p:nvSpPr>
            <p:spPr>
              <a:xfrm>
                <a:off x="3295847" y="3216156"/>
                <a:ext cx="2552302" cy="400110"/>
              </a:xfrm>
              <a:prstGeom prst="rect">
                <a:avLst/>
              </a:prstGeom>
              <a:noFill/>
            </p:spPr>
            <p:txBody>
              <a:bodyPr wrap="none" rtlCol="0">
                <a:spAutoFit/>
              </a:bodyPr>
              <a:lstStyle/>
              <a:p>
                <a:pPr algn="ctr"/>
                <a:r>
                  <a:rPr lang="en-US" sz="2000" dirty="0">
                    <a:latin typeface="Verdana" panose="020B0604030504040204" pitchFamily="34" charset="0"/>
                    <a:ea typeface="Verdana" panose="020B0604030504040204" pitchFamily="34" charset="0"/>
                  </a:rPr>
                  <a:t>Number of sectors</a:t>
                </a:r>
              </a:p>
            </p:txBody>
          </p:sp>
        </p:grpSp>
        <p:pic>
          <p:nvPicPr>
            <p:cNvPr id="13" name="Picture 12">
              <a:extLst>
                <a:ext uri="{FF2B5EF4-FFF2-40B4-BE49-F238E27FC236}">
                  <a16:creationId xmlns:a16="http://schemas.microsoft.com/office/drawing/2014/main" id="{A74777B8-7D10-CEE4-3579-75592B0C57CE}"/>
                </a:ext>
              </a:extLst>
            </p:cNvPr>
            <p:cNvPicPr>
              <a:picLocks noChangeAspect="1"/>
            </p:cNvPicPr>
            <p:nvPr/>
          </p:nvPicPr>
          <p:blipFill>
            <a:blip r:embed="rId5"/>
            <a:stretch>
              <a:fillRect/>
            </a:stretch>
          </p:blipFill>
          <p:spPr>
            <a:xfrm>
              <a:off x="1689314" y="2555350"/>
              <a:ext cx="6393051" cy="214987"/>
            </a:xfrm>
            <a:prstGeom prst="rect">
              <a:avLst/>
            </a:prstGeom>
          </p:spPr>
        </p:pic>
      </p:grpSp>
      <p:sp>
        <p:nvSpPr>
          <p:cNvPr id="3" name="Content Placeholder 2">
            <a:extLst>
              <a:ext uri="{FF2B5EF4-FFF2-40B4-BE49-F238E27FC236}">
                <a16:creationId xmlns:a16="http://schemas.microsoft.com/office/drawing/2014/main" id="{8F1A8A05-BE85-9312-5826-05F4F56D2D9D}"/>
              </a:ext>
            </a:extLst>
          </p:cNvPr>
          <p:cNvSpPr txBox="1">
            <a:spLocks/>
          </p:cNvSpPr>
          <p:nvPr/>
        </p:nvSpPr>
        <p:spPr>
          <a:xfrm>
            <a:off x="-1101" y="5124925"/>
            <a:ext cx="9141801" cy="1023296"/>
          </a:xfrm>
          <a:prstGeom prst="rect">
            <a:avLst/>
          </a:prstGeom>
          <a:solidFill>
            <a:srgbClr val="CDF2FF"/>
          </a:solidFill>
          <a:ln w="28575">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chemeClr val="tx1"/>
              </a:buClr>
              <a:buNone/>
            </a:pPr>
            <a:r>
              <a:rPr lang="en-GB" sz="2200" dirty="0">
                <a:latin typeface="Verdana" panose="020B0604030504040204" pitchFamily="34" charset="0"/>
                <a:ea typeface="Verdana" panose="020B0604030504040204" pitchFamily="34" charset="0"/>
              </a:rPr>
              <a:t>ACT power is dominated by </a:t>
            </a:r>
            <a:r>
              <a:rPr lang="en-GB" sz="2200" dirty="0">
                <a:solidFill>
                  <a:schemeClr val="accent6">
                    <a:lumMod val="75000"/>
                  </a:schemeClr>
                </a:solidFill>
                <a:latin typeface="Verdana" panose="020B0604030504040204" pitchFamily="34" charset="0"/>
                <a:ea typeface="Verdana" panose="020B0604030504040204" pitchFamily="34" charset="0"/>
              </a:rPr>
              <a:t>periphery power</a:t>
            </a:r>
            <a:br>
              <a:rPr lang="en-GB" sz="2200" dirty="0">
                <a:latin typeface="Verdana" panose="020B0604030504040204" pitchFamily="34" charset="0"/>
                <a:ea typeface="Verdana" panose="020B0604030504040204" pitchFamily="34" charset="0"/>
              </a:rPr>
            </a:br>
            <a:r>
              <a:rPr lang="en-GB" sz="2200" dirty="0">
                <a:solidFill>
                  <a:schemeClr val="accent6">
                    <a:lumMod val="75000"/>
                  </a:schemeClr>
                </a:solidFill>
                <a:latin typeface="Verdana" panose="020B0604030504040204" pitchFamily="34" charset="0"/>
                <a:ea typeface="Verdana" panose="020B0604030504040204" pitchFamily="34" charset="0"/>
              </a:rPr>
              <a:t>not affected by the number of sectors activated</a:t>
            </a:r>
            <a:endParaRPr lang="en-US" sz="2200" dirty="0">
              <a:solidFill>
                <a:schemeClr val="accent6">
                  <a:lumMod val="75000"/>
                </a:schemeClr>
              </a:solidFill>
              <a:latin typeface="Verdana" panose="020B0604030504040204" pitchFamily="34" charset="0"/>
              <a:ea typeface="Verdana" panose="020B0604030504040204" pitchFamily="34" charset="0"/>
            </a:endParaRPr>
          </a:p>
        </p:txBody>
      </p:sp>
      <p:cxnSp>
        <p:nvCxnSpPr>
          <p:cNvPr id="16" name="Straight Arrow Connector 15">
            <a:extLst>
              <a:ext uri="{FF2B5EF4-FFF2-40B4-BE49-F238E27FC236}">
                <a16:creationId xmlns:a16="http://schemas.microsoft.com/office/drawing/2014/main" id="{BBAAFD46-10AD-4908-FCFE-C44E6BBE163C}"/>
              </a:ext>
            </a:extLst>
          </p:cNvPr>
          <p:cNvCxnSpPr/>
          <p:nvPr/>
        </p:nvCxnSpPr>
        <p:spPr>
          <a:xfrm>
            <a:off x="5592198" y="2047954"/>
            <a:ext cx="2395577" cy="438307"/>
          </a:xfrm>
          <a:prstGeom prst="straightConnector1">
            <a:avLst/>
          </a:prstGeom>
          <a:ln w="381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4BF3D0-979E-EA6B-28EE-690451DD71B0}"/>
              </a:ext>
            </a:extLst>
          </p:cNvPr>
          <p:cNvCxnSpPr>
            <a:cxnSpLocks/>
          </p:cNvCxnSpPr>
          <p:nvPr/>
        </p:nvCxnSpPr>
        <p:spPr>
          <a:xfrm>
            <a:off x="1830475" y="2018251"/>
            <a:ext cx="2341003" cy="83671"/>
          </a:xfrm>
          <a:prstGeom prst="straightConnector1">
            <a:avLst/>
          </a:prstGeom>
          <a:ln w="381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3480397-2B34-D00D-093E-BE3EB463CB8D}"/>
              </a:ext>
            </a:extLst>
          </p:cNvPr>
          <p:cNvSpPr txBox="1"/>
          <p:nvPr/>
        </p:nvSpPr>
        <p:spPr>
          <a:xfrm>
            <a:off x="6915427" y="1948457"/>
            <a:ext cx="787395" cy="400110"/>
          </a:xfrm>
          <a:prstGeom prst="rect">
            <a:avLst/>
          </a:prstGeom>
          <a:noFill/>
        </p:spPr>
        <p:txBody>
          <a:bodyPr wrap="none" rtlCol="0">
            <a:spAutoFit/>
          </a:bodyPr>
          <a:lstStyle/>
          <a:p>
            <a:pPr algn="l"/>
            <a:r>
              <a:rPr lang="en-CH" sz="2000" dirty="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rPr>
              <a:t>70%</a:t>
            </a:r>
          </a:p>
        </p:txBody>
      </p:sp>
      <p:sp>
        <p:nvSpPr>
          <p:cNvPr id="20" name="TextBox 19">
            <a:extLst>
              <a:ext uri="{FF2B5EF4-FFF2-40B4-BE49-F238E27FC236}">
                <a16:creationId xmlns:a16="http://schemas.microsoft.com/office/drawing/2014/main" id="{57E5C367-4D4A-056A-68B6-9DCA91E8E0DE}"/>
              </a:ext>
            </a:extLst>
          </p:cNvPr>
          <p:cNvSpPr txBox="1"/>
          <p:nvPr/>
        </p:nvSpPr>
        <p:spPr>
          <a:xfrm>
            <a:off x="3230127" y="1668920"/>
            <a:ext cx="787395" cy="400110"/>
          </a:xfrm>
          <a:prstGeom prst="rect">
            <a:avLst/>
          </a:prstGeom>
          <a:noFill/>
        </p:spPr>
        <p:txBody>
          <a:bodyPr wrap="none" rtlCol="0">
            <a:spAutoFit/>
          </a:bodyPr>
          <a:lstStyle/>
          <a:p>
            <a:pPr algn="l"/>
            <a:r>
              <a:rPr lang="en-CH" sz="2000" dirty="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rPr>
              <a:t>13%</a:t>
            </a:r>
          </a:p>
        </p:txBody>
      </p:sp>
      <p:sp>
        <p:nvSpPr>
          <p:cNvPr id="21" name="Rectangle 20">
            <a:extLst>
              <a:ext uri="{FF2B5EF4-FFF2-40B4-BE49-F238E27FC236}">
                <a16:creationId xmlns:a16="http://schemas.microsoft.com/office/drawing/2014/main" id="{175A6C7B-51D3-B7BA-C276-F98544318A82}"/>
              </a:ext>
            </a:extLst>
          </p:cNvPr>
          <p:cNvSpPr/>
          <p:nvPr/>
        </p:nvSpPr>
        <p:spPr>
          <a:xfrm>
            <a:off x="4315061" y="1330036"/>
            <a:ext cx="3151279" cy="369112"/>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22" name="Rectangle 21">
            <a:extLst>
              <a:ext uri="{FF2B5EF4-FFF2-40B4-BE49-F238E27FC236}">
                <a16:creationId xmlns:a16="http://schemas.microsoft.com/office/drawing/2014/main" id="{856B1049-77DE-A42B-06FD-FE4B3BFEE7D0}"/>
              </a:ext>
            </a:extLst>
          </p:cNvPr>
          <p:cNvSpPr/>
          <p:nvPr/>
        </p:nvSpPr>
        <p:spPr>
          <a:xfrm>
            <a:off x="4753369" y="1733829"/>
            <a:ext cx="3713888" cy="1253482"/>
          </a:xfrm>
          <a:prstGeom prst="rect">
            <a:avLst/>
          </a:prstGeom>
          <a:solidFill>
            <a:srgbClr val="FFFFFF">
              <a:alpha val="89804"/>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3268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6"/>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7"/>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9"/>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20"/>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19" grpId="0"/>
      <p:bldP spid="19" grpId="1"/>
      <p:bldP spid="20" grpId="0"/>
      <p:bldP spid="20" grpId="1"/>
      <p:bldP spid="21" grpId="0" animBg="1"/>
      <p:bldP spid="2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B3E4A-EB53-0D2E-2DBA-91F0605924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5193AB-BCA6-3CF3-A4B8-BE8CACDCA425}"/>
              </a:ext>
            </a:extLst>
          </p:cNvPr>
          <p:cNvSpPr>
            <a:spLocks noGrp="1"/>
          </p:cNvSpPr>
          <p:nvPr>
            <p:ph type="title"/>
          </p:nvPr>
        </p:nvSpPr>
        <p:spPr/>
        <p:txBody>
          <a:bodyPr/>
          <a:lstStyle/>
          <a:p>
            <a:r>
              <a:rPr lang="en-US" sz="3200" dirty="0"/>
              <a:t>Number of Sector Misses</a:t>
            </a:r>
          </a:p>
        </p:txBody>
      </p:sp>
      <p:sp>
        <p:nvSpPr>
          <p:cNvPr id="8" name="Content Placeholder 7">
            <a:extLst>
              <a:ext uri="{FF2B5EF4-FFF2-40B4-BE49-F238E27FC236}">
                <a16:creationId xmlns:a16="http://schemas.microsoft.com/office/drawing/2014/main" id="{727B0EF3-FA4D-628D-607C-36F0D51C09BB}"/>
              </a:ext>
            </a:extLst>
          </p:cNvPr>
          <p:cNvSpPr>
            <a:spLocks noGrp="1"/>
          </p:cNvSpPr>
          <p:nvPr>
            <p:ph idx="1"/>
          </p:nvPr>
        </p:nvSpPr>
        <p:spPr/>
        <p:txBody>
          <a:bodyPr/>
          <a:lstStyle/>
          <a:p>
            <a:pPr marL="0" indent="0">
              <a:buNone/>
            </a:pPr>
            <a:r>
              <a:rPr lang="en-US" sz="2000" dirty="0"/>
              <a:t>Basic = Sectored DRAM without </a:t>
            </a:r>
            <a:r>
              <a:rPr lang="en-US" sz="2000" dirty="0">
                <a:solidFill>
                  <a:schemeClr val="accent4">
                    <a:lumMod val="50000"/>
                  </a:schemeClr>
                </a:solidFill>
              </a:rPr>
              <a:t>any sector prediction</a:t>
            </a:r>
          </a:p>
          <a:p>
            <a:pPr marL="0" indent="0">
              <a:buNone/>
            </a:pPr>
            <a:r>
              <a:rPr lang="en-US" sz="2000" dirty="0"/>
              <a:t>LA&lt;</a:t>
            </a:r>
            <a:r>
              <a:rPr lang="en-US" sz="2000" dirty="0">
                <a:solidFill>
                  <a:schemeClr val="accent6">
                    <a:lumMod val="75000"/>
                  </a:schemeClr>
                </a:solidFill>
              </a:rPr>
              <a:t>N</a:t>
            </a:r>
            <a:r>
              <a:rPr lang="en-US" sz="2000" dirty="0"/>
              <a:t>&gt; = LSQ Lookahead with </a:t>
            </a:r>
            <a:r>
              <a:rPr lang="en-US" sz="2000" dirty="0">
                <a:solidFill>
                  <a:schemeClr val="accent6">
                    <a:lumMod val="75000"/>
                  </a:schemeClr>
                </a:solidFill>
              </a:rPr>
              <a:t>N</a:t>
            </a:r>
            <a:r>
              <a:rPr lang="en-US" sz="2000" dirty="0"/>
              <a:t> LSQ entries</a:t>
            </a:r>
          </a:p>
          <a:p>
            <a:pPr marL="0" indent="0">
              <a:buNone/>
            </a:pPr>
            <a:r>
              <a:rPr lang="en-US" sz="2000" dirty="0"/>
              <a:t>SP</a:t>
            </a:r>
            <a:r>
              <a:rPr lang="en-US" sz="2000" dirty="0">
                <a:solidFill>
                  <a:schemeClr val="accent1">
                    <a:lumMod val="75000"/>
                  </a:schemeClr>
                </a:solidFill>
              </a:rPr>
              <a:t>512</a:t>
            </a:r>
            <a:r>
              <a:rPr lang="en-US" sz="2000" dirty="0"/>
              <a:t> = Sector Predictor with a </a:t>
            </a:r>
            <a:r>
              <a:rPr lang="en-US" sz="2000" dirty="0">
                <a:solidFill>
                  <a:schemeClr val="accent1">
                    <a:lumMod val="75000"/>
                  </a:schemeClr>
                </a:solidFill>
              </a:rPr>
              <a:t>history table size </a:t>
            </a:r>
            <a:r>
              <a:rPr lang="en-US" sz="2000" dirty="0"/>
              <a:t>of 512</a:t>
            </a:r>
          </a:p>
        </p:txBody>
      </p:sp>
      <p:pic>
        <p:nvPicPr>
          <p:cNvPr id="5" name="Picture 4">
            <a:extLst>
              <a:ext uri="{FF2B5EF4-FFF2-40B4-BE49-F238E27FC236}">
                <a16:creationId xmlns:a16="http://schemas.microsoft.com/office/drawing/2014/main" id="{DE1D4861-20E0-23A6-5841-100137D5A2DA}"/>
              </a:ext>
            </a:extLst>
          </p:cNvPr>
          <p:cNvPicPr>
            <a:picLocks noChangeAspect="1"/>
          </p:cNvPicPr>
          <p:nvPr/>
        </p:nvPicPr>
        <p:blipFill rotWithShape="1">
          <a:blip r:embed="rId3"/>
          <a:srcRect r="60254"/>
          <a:stretch/>
        </p:blipFill>
        <p:spPr>
          <a:xfrm>
            <a:off x="1216618" y="2283430"/>
            <a:ext cx="3634353" cy="2926566"/>
          </a:xfrm>
          <a:prstGeom prst="rect">
            <a:avLst/>
          </a:prstGeom>
        </p:spPr>
      </p:pic>
      <p:pic>
        <p:nvPicPr>
          <p:cNvPr id="6" name="Picture 5">
            <a:extLst>
              <a:ext uri="{FF2B5EF4-FFF2-40B4-BE49-F238E27FC236}">
                <a16:creationId xmlns:a16="http://schemas.microsoft.com/office/drawing/2014/main" id="{77B32137-441B-1820-A5B5-5EB201D3887C}"/>
              </a:ext>
            </a:extLst>
          </p:cNvPr>
          <p:cNvPicPr>
            <a:picLocks noChangeAspect="1"/>
          </p:cNvPicPr>
          <p:nvPr/>
        </p:nvPicPr>
        <p:blipFill rotWithShape="1">
          <a:blip r:embed="rId3"/>
          <a:srcRect l="40961" t="20035" r="395" b="18667"/>
          <a:stretch/>
        </p:blipFill>
        <p:spPr>
          <a:xfrm>
            <a:off x="4850971" y="3081768"/>
            <a:ext cx="3975316" cy="1329893"/>
          </a:xfrm>
          <a:prstGeom prst="rect">
            <a:avLst/>
          </a:prstGeom>
        </p:spPr>
      </p:pic>
      <p:sp>
        <p:nvSpPr>
          <p:cNvPr id="7" name="TextBox 6">
            <a:extLst>
              <a:ext uri="{FF2B5EF4-FFF2-40B4-BE49-F238E27FC236}">
                <a16:creationId xmlns:a16="http://schemas.microsoft.com/office/drawing/2014/main" id="{08D3AE4D-817C-F35C-19A1-01FEEE3866CE}"/>
              </a:ext>
            </a:extLst>
          </p:cNvPr>
          <p:cNvSpPr txBox="1"/>
          <p:nvPr/>
        </p:nvSpPr>
        <p:spPr>
          <a:xfrm rot="16200000">
            <a:off x="-646930" y="3331215"/>
            <a:ext cx="3033395" cy="830997"/>
          </a:xfrm>
          <a:prstGeom prst="rect">
            <a:avLst/>
          </a:prstGeom>
          <a:noFill/>
        </p:spPr>
        <p:txBody>
          <a:bodyPr wrap="none" rtlCol="0">
            <a:spAutoFit/>
          </a:bodyPr>
          <a:lstStyle/>
          <a:p>
            <a:pPr algn="ctr"/>
            <a:r>
              <a:rPr lang="en-US" sz="2400" dirty="0">
                <a:latin typeface="Verdana" panose="020B0604030504040204" pitchFamily="34" charset="0"/>
                <a:ea typeface="Verdana" panose="020B0604030504040204" pitchFamily="34" charset="0"/>
              </a:rPr>
              <a:t>Average </a:t>
            </a:r>
            <a:br>
              <a:rPr lang="en-US" sz="2400" dirty="0">
                <a:latin typeface="Verdana" panose="020B0604030504040204" pitchFamily="34" charset="0"/>
                <a:ea typeface="Verdana" panose="020B0604030504040204" pitchFamily="34" charset="0"/>
              </a:rPr>
            </a:br>
            <a:r>
              <a:rPr lang="en-US" sz="2400" dirty="0">
                <a:latin typeface="Verdana" panose="020B0604030504040204" pitchFamily="34" charset="0"/>
                <a:ea typeface="Verdana" panose="020B0604030504040204" pitchFamily="34" charset="0"/>
              </a:rPr>
              <a:t>LLC Misses (MPKI)</a:t>
            </a:r>
          </a:p>
        </p:txBody>
      </p:sp>
      <p:sp>
        <p:nvSpPr>
          <p:cNvPr id="12" name="Content Placeholder 2">
            <a:extLst>
              <a:ext uri="{FF2B5EF4-FFF2-40B4-BE49-F238E27FC236}">
                <a16:creationId xmlns:a16="http://schemas.microsoft.com/office/drawing/2014/main" id="{9961C47B-7A4A-25E7-E1F6-104E03EDCA9A}"/>
              </a:ext>
            </a:extLst>
          </p:cNvPr>
          <p:cNvSpPr txBox="1">
            <a:spLocks/>
          </p:cNvSpPr>
          <p:nvPr/>
        </p:nvSpPr>
        <p:spPr>
          <a:xfrm>
            <a:off x="-9948" y="5481528"/>
            <a:ext cx="9141801" cy="1023296"/>
          </a:xfrm>
          <a:prstGeom prst="rect">
            <a:avLst/>
          </a:prstGeom>
          <a:solidFill>
            <a:srgbClr val="CDF2FF"/>
          </a:solidFill>
          <a:ln w="28575">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chemeClr val="tx1"/>
              </a:buClr>
              <a:buNone/>
            </a:pPr>
            <a:r>
              <a:rPr lang="en-GB" sz="2200" dirty="0">
                <a:solidFill>
                  <a:schemeClr val="accent4">
                    <a:lumMod val="50000"/>
                  </a:schemeClr>
                </a:solidFill>
                <a:latin typeface="Verdana" panose="020B0604030504040204" pitchFamily="34" charset="0"/>
                <a:ea typeface="Verdana" panose="020B0604030504040204" pitchFamily="34" charset="0"/>
              </a:rPr>
              <a:t>LSQ Lookahead 128 with SP 512 </a:t>
            </a:r>
            <a:br>
              <a:rPr lang="en-GB" sz="2200" dirty="0">
                <a:solidFill>
                  <a:schemeClr val="accent4">
                    <a:lumMod val="50000"/>
                  </a:schemeClr>
                </a:solidFill>
                <a:latin typeface="Verdana" panose="020B0604030504040204" pitchFamily="34" charset="0"/>
                <a:ea typeface="Verdana" panose="020B0604030504040204" pitchFamily="34" charset="0"/>
              </a:rPr>
            </a:br>
            <a:r>
              <a:rPr lang="en-GB" sz="2200" dirty="0">
                <a:solidFill>
                  <a:schemeClr val="accent4">
                    <a:lumMod val="50000"/>
                  </a:schemeClr>
                </a:solidFill>
                <a:latin typeface="Verdana" panose="020B0604030504040204" pitchFamily="34" charset="0"/>
                <a:ea typeface="Verdana" panose="020B0604030504040204" pitchFamily="34" charset="0"/>
              </a:rPr>
              <a:t>minimizes</a:t>
            </a:r>
            <a:r>
              <a:rPr lang="en-GB" sz="2200" dirty="0">
                <a:latin typeface="Verdana" panose="020B0604030504040204" pitchFamily="34" charset="0"/>
                <a:ea typeface="Verdana" panose="020B0604030504040204" pitchFamily="34" charset="0"/>
              </a:rPr>
              <a:t> the </a:t>
            </a:r>
            <a:r>
              <a:rPr lang="en-GB" sz="2200" dirty="0">
                <a:solidFill>
                  <a:schemeClr val="accent4">
                    <a:lumMod val="50000"/>
                  </a:schemeClr>
                </a:solidFill>
                <a:latin typeface="Verdana" panose="020B0604030504040204" pitchFamily="34" charset="0"/>
                <a:ea typeface="Verdana" panose="020B0604030504040204" pitchFamily="34" charset="0"/>
              </a:rPr>
              <a:t>LLC misses</a:t>
            </a:r>
            <a:r>
              <a:rPr lang="en-GB" sz="2200" dirty="0">
                <a:solidFill>
                  <a:schemeClr val="accent4">
                    <a:lumMod val="75000"/>
                  </a:schemeClr>
                </a:solidFill>
                <a:latin typeface="Verdana" panose="020B0604030504040204" pitchFamily="34" charset="0"/>
                <a:ea typeface="Verdana" panose="020B0604030504040204" pitchFamily="34" charset="0"/>
              </a:rPr>
              <a:t> </a:t>
            </a:r>
            <a:r>
              <a:rPr lang="en-GB" sz="2200" dirty="0">
                <a:latin typeface="Verdana" panose="020B0604030504040204" pitchFamily="34" charset="0"/>
                <a:ea typeface="Verdana" panose="020B0604030504040204" pitchFamily="34" charset="0"/>
              </a:rPr>
              <a:t>caused by sector misses</a:t>
            </a:r>
            <a:endParaRPr lang="en-US" sz="2200" dirty="0">
              <a:solidFill>
                <a:schemeClr val="accent6">
                  <a:lumMod val="75000"/>
                </a:schemeClr>
              </a:solidFill>
              <a:latin typeface="Verdana" panose="020B0604030504040204" pitchFamily="34" charset="0"/>
              <a:ea typeface="Verdana" panose="020B0604030504040204" pitchFamily="34" charset="0"/>
            </a:endParaRPr>
          </a:p>
        </p:txBody>
      </p:sp>
      <p:cxnSp>
        <p:nvCxnSpPr>
          <p:cNvPr id="16" name="Straight Arrow Connector 15">
            <a:extLst>
              <a:ext uri="{FF2B5EF4-FFF2-40B4-BE49-F238E27FC236}">
                <a16:creationId xmlns:a16="http://schemas.microsoft.com/office/drawing/2014/main" id="{D4A4A89E-DC69-AF78-DDE0-4D2CF7CA1912}"/>
              </a:ext>
            </a:extLst>
          </p:cNvPr>
          <p:cNvCxnSpPr>
            <a:cxnSpLocks/>
          </p:cNvCxnSpPr>
          <p:nvPr/>
        </p:nvCxnSpPr>
        <p:spPr>
          <a:xfrm>
            <a:off x="2726370" y="3049147"/>
            <a:ext cx="1574410" cy="988161"/>
          </a:xfrm>
          <a:prstGeom prst="straightConnector1">
            <a:avLst/>
          </a:prstGeom>
          <a:ln w="381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607C8CC-7E14-2CA9-457E-8A2E2043C9ED}"/>
              </a:ext>
            </a:extLst>
          </p:cNvPr>
          <p:cNvSpPr txBox="1"/>
          <p:nvPr/>
        </p:nvSpPr>
        <p:spPr>
          <a:xfrm>
            <a:off x="3392675" y="3028353"/>
            <a:ext cx="907621" cy="461665"/>
          </a:xfrm>
          <a:prstGeom prst="rect">
            <a:avLst/>
          </a:prstGeom>
          <a:noFill/>
        </p:spPr>
        <p:txBody>
          <a:bodyPr wrap="none" rtlCol="0">
            <a:spAutoFit/>
          </a:bodyPr>
          <a:lstStyle/>
          <a:p>
            <a:pPr algn="l"/>
            <a:r>
              <a:rPr lang="en-US" sz="2400" dirty="0">
                <a:solidFill>
                  <a:schemeClr val="accent4">
                    <a:lumMod val="50000"/>
                  </a:schemeClr>
                </a:solidFill>
                <a:latin typeface="Verdana" panose="020B0604030504040204" pitchFamily="34" charset="0"/>
                <a:ea typeface="Verdana" panose="020B0604030504040204" pitchFamily="34" charset="0"/>
              </a:rPr>
              <a:t>52%</a:t>
            </a:r>
          </a:p>
        </p:txBody>
      </p:sp>
      <p:sp>
        <p:nvSpPr>
          <p:cNvPr id="21" name="Rectangle 20">
            <a:extLst>
              <a:ext uri="{FF2B5EF4-FFF2-40B4-BE49-F238E27FC236}">
                <a16:creationId xmlns:a16="http://schemas.microsoft.com/office/drawing/2014/main" id="{8167823F-7B0E-BAB6-897D-89699572CB28}"/>
              </a:ext>
            </a:extLst>
          </p:cNvPr>
          <p:cNvSpPr/>
          <p:nvPr/>
        </p:nvSpPr>
        <p:spPr>
          <a:xfrm>
            <a:off x="2727702" y="3490018"/>
            <a:ext cx="302217" cy="1577928"/>
          </a:xfrm>
          <a:prstGeom prst="rect">
            <a:avLst/>
          </a:prstGeom>
          <a:solidFill>
            <a:srgbClr val="FFFFFF">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22" name="Rectangle 21">
            <a:extLst>
              <a:ext uri="{FF2B5EF4-FFF2-40B4-BE49-F238E27FC236}">
                <a16:creationId xmlns:a16="http://schemas.microsoft.com/office/drawing/2014/main" id="{A2DAA5F3-5DB1-A440-7392-D71EA9E014D2}"/>
              </a:ext>
            </a:extLst>
          </p:cNvPr>
          <p:cNvSpPr/>
          <p:nvPr/>
        </p:nvSpPr>
        <p:spPr>
          <a:xfrm>
            <a:off x="3031251" y="3808853"/>
            <a:ext cx="548859" cy="1259093"/>
          </a:xfrm>
          <a:prstGeom prst="rect">
            <a:avLst/>
          </a:prstGeom>
          <a:solidFill>
            <a:srgbClr val="FFFFFF">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23" name="Rectangle 22">
            <a:extLst>
              <a:ext uri="{FF2B5EF4-FFF2-40B4-BE49-F238E27FC236}">
                <a16:creationId xmlns:a16="http://schemas.microsoft.com/office/drawing/2014/main" id="{E0285832-D6E1-FF03-CC12-D11BD030CCC5}"/>
              </a:ext>
            </a:extLst>
          </p:cNvPr>
          <p:cNvSpPr/>
          <p:nvPr/>
        </p:nvSpPr>
        <p:spPr>
          <a:xfrm>
            <a:off x="3580110" y="3985639"/>
            <a:ext cx="548859" cy="1082308"/>
          </a:xfrm>
          <a:prstGeom prst="rect">
            <a:avLst/>
          </a:prstGeom>
          <a:solidFill>
            <a:srgbClr val="FFFFFF">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a typeface="Verdana" panose="020B0604030504040204" pitchFamily="34" charset="0"/>
              <a:cs typeface="Verdana" panose="020B0604030504040204" pitchFamily="34" charset="0"/>
            </a:endParaRPr>
          </a:p>
        </p:txBody>
      </p:sp>
      <p:cxnSp>
        <p:nvCxnSpPr>
          <p:cNvPr id="24" name="Straight Arrow Connector 23">
            <a:extLst>
              <a:ext uri="{FF2B5EF4-FFF2-40B4-BE49-F238E27FC236}">
                <a16:creationId xmlns:a16="http://schemas.microsoft.com/office/drawing/2014/main" id="{93F9590D-ECCF-E315-145E-E1769139DD7A}"/>
              </a:ext>
            </a:extLst>
          </p:cNvPr>
          <p:cNvCxnSpPr>
            <a:cxnSpLocks/>
          </p:cNvCxnSpPr>
          <p:nvPr/>
        </p:nvCxnSpPr>
        <p:spPr>
          <a:xfrm flipV="1">
            <a:off x="2286066" y="3028353"/>
            <a:ext cx="302217" cy="1293048"/>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9B3CEE9-C828-BEE5-1CBC-2A89879173F3}"/>
              </a:ext>
            </a:extLst>
          </p:cNvPr>
          <p:cNvSpPr txBox="1"/>
          <p:nvPr/>
        </p:nvSpPr>
        <p:spPr>
          <a:xfrm>
            <a:off x="1913981" y="2554962"/>
            <a:ext cx="899605" cy="461665"/>
          </a:xfrm>
          <a:prstGeom prst="rect">
            <a:avLst/>
          </a:prstGeom>
          <a:noFill/>
        </p:spPr>
        <p:txBody>
          <a:bodyPr wrap="none" rtlCol="0">
            <a:spAutoFit/>
          </a:bodyPr>
          <a:lstStyle/>
          <a:p>
            <a:pPr algn="l"/>
            <a:r>
              <a:rPr lang="en-US" sz="2400" dirty="0">
                <a:solidFill>
                  <a:schemeClr val="accent6">
                    <a:lumMod val="75000"/>
                  </a:schemeClr>
                </a:solidFill>
                <a:latin typeface="Verdana" panose="020B0604030504040204" pitchFamily="34" charset="0"/>
                <a:ea typeface="Verdana" panose="020B0604030504040204" pitchFamily="34" charset="0"/>
              </a:rPr>
              <a:t>3.1X</a:t>
            </a:r>
          </a:p>
        </p:txBody>
      </p:sp>
      <p:sp>
        <p:nvSpPr>
          <p:cNvPr id="26" name="Rectangle 25">
            <a:extLst>
              <a:ext uri="{FF2B5EF4-FFF2-40B4-BE49-F238E27FC236}">
                <a16:creationId xmlns:a16="http://schemas.microsoft.com/office/drawing/2014/main" id="{1B29D04A-9C25-FBE1-85B4-C30F86395F38}"/>
              </a:ext>
            </a:extLst>
          </p:cNvPr>
          <p:cNvSpPr/>
          <p:nvPr/>
        </p:nvSpPr>
        <p:spPr>
          <a:xfrm>
            <a:off x="4905282" y="3762913"/>
            <a:ext cx="1301789" cy="537868"/>
          </a:xfrm>
          <a:prstGeom prst="rect">
            <a:avLst/>
          </a:prstGeom>
          <a:solidFill>
            <a:srgbClr val="FFFFFF">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27" name="Rectangle 26">
            <a:extLst>
              <a:ext uri="{FF2B5EF4-FFF2-40B4-BE49-F238E27FC236}">
                <a16:creationId xmlns:a16="http://schemas.microsoft.com/office/drawing/2014/main" id="{6CC03042-C62A-94DD-468F-913F68112665}"/>
              </a:ext>
            </a:extLst>
          </p:cNvPr>
          <p:cNvSpPr/>
          <p:nvPr/>
        </p:nvSpPr>
        <p:spPr>
          <a:xfrm>
            <a:off x="6757262" y="3225044"/>
            <a:ext cx="1932470" cy="812263"/>
          </a:xfrm>
          <a:prstGeom prst="rect">
            <a:avLst/>
          </a:prstGeom>
          <a:solidFill>
            <a:srgbClr val="FFFFFF">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04DB7295-8595-7274-A7EA-04AB10CB0D9C}"/>
              </a:ext>
            </a:extLst>
          </p:cNvPr>
          <p:cNvSpPr txBox="1"/>
          <p:nvPr/>
        </p:nvSpPr>
        <p:spPr>
          <a:xfrm>
            <a:off x="1962716" y="5114309"/>
            <a:ext cx="2685928" cy="369332"/>
          </a:xfrm>
          <a:prstGeom prst="rect">
            <a:avLst/>
          </a:prstGeom>
          <a:noFill/>
        </p:spPr>
        <p:txBody>
          <a:bodyPr wrap="none" rtlCol="0">
            <a:spAutoFit/>
          </a:bodyPr>
          <a:lstStyle/>
          <a:p>
            <a:pPr algn="l"/>
            <a:r>
              <a:rPr lang="en-US" dirty="0">
                <a:latin typeface="Verdana" panose="020B0604030504040204" pitchFamily="34" charset="0"/>
                <a:ea typeface="Verdana" panose="020B0604030504040204" pitchFamily="34" charset="0"/>
              </a:rPr>
              <a:t>System Configuration</a:t>
            </a:r>
          </a:p>
        </p:txBody>
      </p:sp>
      <p:sp>
        <p:nvSpPr>
          <p:cNvPr id="4" name="TextBox 3">
            <a:extLst>
              <a:ext uri="{FF2B5EF4-FFF2-40B4-BE49-F238E27FC236}">
                <a16:creationId xmlns:a16="http://schemas.microsoft.com/office/drawing/2014/main" id="{7D0C186E-0529-EED1-B5C3-DA51BD120A0F}"/>
              </a:ext>
            </a:extLst>
          </p:cNvPr>
          <p:cNvSpPr txBox="1"/>
          <p:nvPr/>
        </p:nvSpPr>
        <p:spPr>
          <a:xfrm>
            <a:off x="5517276" y="2787473"/>
            <a:ext cx="2685928" cy="369332"/>
          </a:xfrm>
          <a:prstGeom prst="rect">
            <a:avLst/>
          </a:prstGeom>
          <a:noFill/>
        </p:spPr>
        <p:txBody>
          <a:bodyPr wrap="none" rtlCol="0">
            <a:spAutoFit/>
          </a:bodyPr>
          <a:lstStyle/>
          <a:p>
            <a:pPr algn="l"/>
            <a:r>
              <a:rPr lang="en-US" dirty="0">
                <a:latin typeface="Verdana" panose="020B0604030504040204" pitchFamily="34" charset="0"/>
                <a:ea typeface="Verdana" panose="020B0604030504040204" pitchFamily="34" charset="0"/>
              </a:rPr>
              <a:t>System Configuration</a:t>
            </a:r>
          </a:p>
        </p:txBody>
      </p:sp>
    </p:spTree>
    <p:extLst>
      <p:ext uri="{BB962C8B-B14F-4D97-AF65-F5344CB8AC3E}">
        <p14:creationId xmlns:p14="http://schemas.microsoft.com/office/powerpoint/2010/main" val="428800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20" grpId="0"/>
      <p:bldP spid="21" grpId="0" animBg="1"/>
      <p:bldP spid="22" grpId="0" animBg="1"/>
      <p:bldP spid="23" grpId="0" animBg="1"/>
      <p:bldP spid="25" grpId="0"/>
      <p:bldP spid="26" grpId="0" animBg="1"/>
      <p:bldP spid="27" grpId="0" animBg="1"/>
      <p:bldP spid="3" grpId="0"/>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212A2-BB70-1A1C-C093-73EC07F08A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4207F5-A780-F27B-4AD2-CEA8A25BBA81}"/>
              </a:ext>
            </a:extLst>
          </p:cNvPr>
          <p:cNvSpPr>
            <a:spLocks noGrp="1"/>
          </p:cNvSpPr>
          <p:nvPr>
            <p:ph type="title"/>
          </p:nvPr>
        </p:nvSpPr>
        <p:spPr>
          <a:xfrm>
            <a:off x="75991" y="67294"/>
            <a:ext cx="8987621" cy="761258"/>
          </a:xfrm>
        </p:spPr>
        <p:txBody>
          <a:bodyPr/>
          <a:lstStyle/>
          <a:p>
            <a:pPr>
              <a:lnSpc>
                <a:spcPct val="80000"/>
              </a:lnSpc>
            </a:pPr>
            <a:r>
              <a:rPr lang="en-US" dirty="0"/>
              <a:t>Speedup</a:t>
            </a:r>
          </a:p>
        </p:txBody>
      </p:sp>
      <p:pic>
        <p:nvPicPr>
          <p:cNvPr id="13" name="Picture 12">
            <a:extLst>
              <a:ext uri="{FF2B5EF4-FFF2-40B4-BE49-F238E27FC236}">
                <a16:creationId xmlns:a16="http://schemas.microsoft.com/office/drawing/2014/main" id="{FB097AD6-D064-2775-1E90-5F869E0CCBC7}"/>
              </a:ext>
            </a:extLst>
          </p:cNvPr>
          <p:cNvPicPr>
            <a:picLocks noChangeAspect="1"/>
          </p:cNvPicPr>
          <p:nvPr/>
        </p:nvPicPr>
        <p:blipFill>
          <a:blip r:embed="rId3"/>
          <a:stretch>
            <a:fillRect/>
          </a:stretch>
        </p:blipFill>
        <p:spPr>
          <a:xfrm>
            <a:off x="878259" y="1767729"/>
            <a:ext cx="7772400" cy="1561578"/>
          </a:xfrm>
          <a:prstGeom prst="rect">
            <a:avLst/>
          </a:prstGeom>
        </p:spPr>
      </p:pic>
      <p:pic>
        <p:nvPicPr>
          <p:cNvPr id="14" name="Picture 13">
            <a:extLst>
              <a:ext uri="{FF2B5EF4-FFF2-40B4-BE49-F238E27FC236}">
                <a16:creationId xmlns:a16="http://schemas.microsoft.com/office/drawing/2014/main" id="{BEC83307-0BF2-AF2E-0DC1-74F56F38B19B}"/>
              </a:ext>
            </a:extLst>
          </p:cNvPr>
          <p:cNvPicPr>
            <a:picLocks noChangeAspect="1"/>
          </p:cNvPicPr>
          <p:nvPr/>
        </p:nvPicPr>
        <p:blipFill>
          <a:blip r:embed="rId4"/>
          <a:stretch>
            <a:fillRect/>
          </a:stretch>
        </p:blipFill>
        <p:spPr>
          <a:xfrm>
            <a:off x="2870479" y="1352541"/>
            <a:ext cx="3760020" cy="312014"/>
          </a:xfrm>
          <a:prstGeom prst="rect">
            <a:avLst/>
          </a:prstGeom>
        </p:spPr>
      </p:pic>
      <p:sp>
        <p:nvSpPr>
          <p:cNvPr id="15" name="TextBox 14">
            <a:extLst>
              <a:ext uri="{FF2B5EF4-FFF2-40B4-BE49-F238E27FC236}">
                <a16:creationId xmlns:a16="http://schemas.microsoft.com/office/drawing/2014/main" id="{1AD736D4-B908-43DB-355D-F146E065F460}"/>
              </a:ext>
            </a:extLst>
          </p:cNvPr>
          <p:cNvSpPr txBox="1"/>
          <p:nvPr/>
        </p:nvSpPr>
        <p:spPr>
          <a:xfrm>
            <a:off x="3579528" y="3334888"/>
            <a:ext cx="2341923" cy="338554"/>
          </a:xfrm>
          <a:prstGeom prst="rect">
            <a:avLst/>
          </a:prstGeom>
          <a:noFill/>
        </p:spPr>
        <p:txBody>
          <a:bodyPr wrap="none" rtlCol="0">
            <a:spAutoFit/>
          </a:bodyPr>
          <a:lstStyle/>
          <a:p>
            <a:pPr algn="l"/>
            <a:r>
              <a:rPr lang="en-CH" sz="1600" dirty="0">
                <a:latin typeface="Verdana" panose="020B0604030504040204" pitchFamily="34" charset="0"/>
                <a:ea typeface="Verdana" panose="020B0604030504040204" pitchFamily="34" charset="0"/>
              </a:rPr>
              <a:t>8-Core Workload Mix</a:t>
            </a:r>
          </a:p>
        </p:txBody>
      </p:sp>
      <p:sp>
        <p:nvSpPr>
          <p:cNvPr id="16" name="Rectangle 15">
            <a:extLst>
              <a:ext uri="{FF2B5EF4-FFF2-40B4-BE49-F238E27FC236}">
                <a16:creationId xmlns:a16="http://schemas.microsoft.com/office/drawing/2014/main" id="{6570EDE3-6E67-E6F7-9D25-E9D5F3793826}"/>
              </a:ext>
            </a:extLst>
          </p:cNvPr>
          <p:cNvSpPr/>
          <p:nvPr/>
        </p:nvSpPr>
        <p:spPr>
          <a:xfrm>
            <a:off x="4356861" y="1767729"/>
            <a:ext cx="1196897" cy="254502"/>
          </a:xfrm>
          <a:prstGeom prst="rect">
            <a:avLst/>
          </a:prstGeom>
          <a:solidFill>
            <a:srgbClr val="FFFF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17" name="TextBox 16">
            <a:extLst>
              <a:ext uri="{FF2B5EF4-FFF2-40B4-BE49-F238E27FC236}">
                <a16:creationId xmlns:a16="http://schemas.microsoft.com/office/drawing/2014/main" id="{A81B4F13-035D-E158-F801-A38BA0245439}"/>
              </a:ext>
            </a:extLst>
          </p:cNvPr>
          <p:cNvSpPr txBox="1"/>
          <p:nvPr/>
        </p:nvSpPr>
        <p:spPr>
          <a:xfrm rot="16200000">
            <a:off x="-666048" y="2306777"/>
            <a:ext cx="2359878" cy="646331"/>
          </a:xfrm>
          <a:prstGeom prst="rect">
            <a:avLst/>
          </a:prstGeom>
          <a:noFill/>
        </p:spPr>
        <p:txBody>
          <a:bodyPr wrap="none" rtlCol="0">
            <a:spAutoFit/>
          </a:bodyPr>
          <a:lstStyle/>
          <a:p>
            <a:pPr algn="ctr"/>
            <a:r>
              <a:rPr lang="en-CH" dirty="0">
                <a:latin typeface="Verdana" panose="020B0604030504040204" pitchFamily="34" charset="0"/>
                <a:ea typeface="Verdana" panose="020B0604030504040204" pitchFamily="34" charset="0"/>
              </a:rPr>
              <a:t>Normalized </a:t>
            </a:r>
            <a:br>
              <a:rPr lang="en-CH" dirty="0">
                <a:latin typeface="Verdana" panose="020B0604030504040204" pitchFamily="34" charset="0"/>
                <a:ea typeface="Verdana" panose="020B0604030504040204" pitchFamily="34" charset="0"/>
              </a:rPr>
            </a:br>
            <a:r>
              <a:rPr lang="en-CH" dirty="0">
                <a:latin typeface="Verdana" panose="020B0604030504040204" pitchFamily="34" charset="0"/>
                <a:ea typeface="Verdana" panose="020B0604030504040204" pitchFamily="34" charset="0"/>
              </a:rPr>
              <a:t>Weighted Speedup</a:t>
            </a:r>
          </a:p>
        </p:txBody>
      </p:sp>
      <p:sp>
        <p:nvSpPr>
          <p:cNvPr id="19" name="TextBox 18">
            <a:extLst>
              <a:ext uri="{FF2B5EF4-FFF2-40B4-BE49-F238E27FC236}">
                <a16:creationId xmlns:a16="http://schemas.microsoft.com/office/drawing/2014/main" id="{C113C8EA-2ECA-A4A4-E6B9-0BBA9D8123C7}"/>
              </a:ext>
            </a:extLst>
          </p:cNvPr>
          <p:cNvSpPr txBox="1"/>
          <p:nvPr/>
        </p:nvSpPr>
        <p:spPr>
          <a:xfrm>
            <a:off x="2582387" y="1664555"/>
            <a:ext cx="4364143" cy="369332"/>
          </a:xfrm>
          <a:prstGeom prst="rect">
            <a:avLst/>
          </a:prstGeom>
          <a:noFill/>
        </p:spPr>
        <p:txBody>
          <a:bodyPr wrap="none" rtlCol="0">
            <a:spAutoFit/>
          </a:bodyPr>
          <a:lstStyle/>
          <a:p>
            <a:pPr algn="l"/>
            <a:r>
              <a:rPr lang="en-CH" dirty="0">
                <a:latin typeface="Verdana" panose="020B0604030504040204" pitchFamily="34" charset="0"/>
                <a:ea typeface="Verdana" panose="020B0604030504040204" pitchFamily="34" charset="0"/>
              </a:rPr>
              <a:t>High Memory Intensity (MPKI ≥ 10)</a:t>
            </a:r>
          </a:p>
        </p:txBody>
      </p:sp>
      <p:sp>
        <p:nvSpPr>
          <p:cNvPr id="20" name="Rectangle 19">
            <a:extLst>
              <a:ext uri="{FF2B5EF4-FFF2-40B4-BE49-F238E27FC236}">
                <a16:creationId xmlns:a16="http://schemas.microsoft.com/office/drawing/2014/main" id="{863296BE-11BA-6988-4308-421EB03A75A2}"/>
              </a:ext>
            </a:extLst>
          </p:cNvPr>
          <p:cNvSpPr/>
          <p:nvPr/>
        </p:nvSpPr>
        <p:spPr>
          <a:xfrm>
            <a:off x="1364622" y="2130846"/>
            <a:ext cx="6771736" cy="931653"/>
          </a:xfrm>
          <a:prstGeom prst="rect">
            <a:avLst/>
          </a:prstGeom>
          <a:solidFill>
            <a:srgbClr val="FFFFFF">
              <a:alpha val="9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21" name="TextBox 20">
            <a:extLst>
              <a:ext uri="{FF2B5EF4-FFF2-40B4-BE49-F238E27FC236}">
                <a16:creationId xmlns:a16="http://schemas.microsoft.com/office/drawing/2014/main" id="{B1700487-0FC8-2F1D-A6AC-1634EFB4B161}"/>
              </a:ext>
            </a:extLst>
          </p:cNvPr>
          <p:cNvSpPr txBox="1"/>
          <p:nvPr/>
        </p:nvSpPr>
        <p:spPr>
          <a:xfrm>
            <a:off x="6937286" y="3459681"/>
            <a:ext cx="787395" cy="400110"/>
          </a:xfrm>
          <a:prstGeom prst="rect">
            <a:avLst/>
          </a:prstGeom>
          <a:noFill/>
        </p:spPr>
        <p:txBody>
          <a:bodyPr wrap="none" rtlCol="0">
            <a:spAutoFit/>
          </a:bodyPr>
          <a:lstStyle/>
          <a:p>
            <a:pPr algn="l"/>
            <a:r>
              <a:rPr lang="en-CH" sz="2000" dirty="0">
                <a:solidFill>
                  <a:schemeClr val="accent5">
                    <a:lumMod val="75000"/>
                  </a:schemeClr>
                </a:solidFill>
                <a:latin typeface="Verdana" panose="020B0604030504040204" pitchFamily="34" charset="0"/>
                <a:ea typeface="Verdana" panose="020B0604030504040204" pitchFamily="34" charset="0"/>
              </a:rPr>
              <a:t>17%</a:t>
            </a:r>
          </a:p>
        </p:txBody>
      </p:sp>
      <p:sp>
        <p:nvSpPr>
          <p:cNvPr id="22" name="TextBox 21">
            <a:extLst>
              <a:ext uri="{FF2B5EF4-FFF2-40B4-BE49-F238E27FC236}">
                <a16:creationId xmlns:a16="http://schemas.microsoft.com/office/drawing/2014/main" id="{7766A4A0-00FE-A46B-22FF-B8849A2CCE0D}"/>
              </a:ext>
            </a:extLst>
          </p:cNvPr>
          <p:cNvSpPr txBox="1"/>
          <p:nvPr/>
        </p:nvSpPr>
        <p:spPr>
          <a:xfrm>
            <a:off x="8000863" y="3466796"/>
            <a:ext cx="787395" cy="400110"/>
          </a:xfrm>
          <a:prstGeom prst="rect">
            <a:avLst/>
          </a:prstGeom>
          <a:noFill/>
        </p:spPr>
        <p:txBody>
          <a:bodyPr wrap="none" rtlCol="0">
            <a:spAutoFit/>
          </a:bodyPr>
          <a:lstStyle/>
          <a:p>
            <a:pPr algn="l"/>
            <a:r>
              <a:rPr lang="en-CH" sz="2000" dirty="0">
                <a:solidFill>
                  <a:schemeClr val="accent6">
                    <a:lumMod val="75000"/>
                  </a:schemeClr>
                </a:solidFill>
                <a:latin typeface="Verdana" panose="020B0604030504040204" pitchFamily="34" charset="0"/>
                <a:ea typeface="Verdana" panose="020B0604030504040204" pitchFamily="34" charset="0"/>
              </a:rPr>
              <a:t>14%</a:t>
            </a:r>
          </a:p>
        </p:txBody>
      </p:sp>
      <p:cxnSp>
        <p:nvCxnSpPr>
          <p:cNvPr id="24" name="Curved Connector 23">
            <a:extLst>
              <a:ext uri="{FF2B5EF4-FFF2-40B4-BE49-F238E27FC236}">
                <a16:creationId xmlns:a16="http://schemas.microsoft.com/office/drawing/2014/main" id="{FDF723FD-5D62-781B-0A3B-BCF1680D711F}"/>
              </a:ext>
            </a:extLst>
          </p:cNvPr>
          <p:cNvCxnSpPr>
            <a:endCxn id="21" idx="0"/>
          </p:cNvCxnSpPr>
          <p:nvPr/>
        </p:nvCxnSpPr>
        <p:spPr>
          <a:xfrm rot="10800000" flipV="1">
            <a:off x="7330984" y="2769201"/>
            <a:ext cx="934770" cy="690480"/>
          </a:xfrm>
          <a:prstGeom prst="curvedConnector2">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urved Connector 25">
            <a:extLst>
              <a:ext uri="{FF2B5EF4-FFF2-40B4-BE49-F238E27FC236}">
                <a16:creationId xmlns:a16="http://schemas.microsoft.com/office/drawing/2014/main" id="{2D72CAA4-8EC3-32DA-6CEE-C56BD3E8C292}"/>
              </a:ext>
            </a:extLst>
          </p:cNvPr>
          <p:cNvCxnSpPr>
            <a:endCxn id="22" idx="3"/>
          </p:cNvCxnSpPr>
          <p:nvPr/>
        </p:nvCxnSpPr>
        <p:spPr>
          <a:xfrm rot="16200000" flipH="1">
            <a:off x="8160131" y="3038723"/>
            <a:ext cx="897651" cy="358603"/>
          </a:xfrm>
          <a:prstGeom prst="curvedConnector4">
            <a:avLst>
              <a:gd name="adj1" fmla="val 38857"/>
              <a:gd name="adj2" fmla="val 163747"/>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Content Placeholder 2">
            <a:extLst>
              <a:ext uri="{FF2B5EF4-FFF2-40B4-BE49-F238E27FC236}">
                <a16:creationId xmlns:a16="http://schemas.microsoft.com/office/drawing/2014/main" id="{B62B7522-08CC-4D55-3CBC-11AAA869A7F0}"/>
              </a:ext>
            </a:extLst>
          </p:cNvPr>
          <p:cNvSpPr txBox="1">
            <a:spLocks/>
          </p:cNvSpPr>
          <p:nvPr/>
        </p:nvSpPr>
        <p:spPr>
          <a:xfrm>
            <a:off x="2199" y="4423042"/>
            <a:ext cx="9141801" cy="1028606"/>
          </a:xfrm>
          <a:prstGeom prst="rect">
            <a:avLst/>
          </a:prstGeom>
          <a:solidFill>
            <a:srgbClr val="CDF2FF"/>
          </a:solidFill>
          <a:ln w="28575">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chemeClr val="tx1"/>
              </a:buClr>
              <a:buNone/>
            </a:pPr>
            <a:r>
              <a:rPr lang="en-GB" sz="2100" dirty="0">
                <a:latin typeface="Verdana" panose="020B0604030504040204" pitchFamily="34" charset="0"/>
                <a:ea typeface="Verdana" panose="020B0604030504040204" pitchFamily="34" charset="0"/>
              </a:rPr>
              <a:t>Sectored DRAM provides </a:t>
            </a:r>
            <a:r>
              <a:rPr lang="en-GB" sz="2100" dirty="0">
                <a:solidFill>
                  <a:schemeClr val="accent5">
                    <a:lumMod val="75000"/>
                  </a:schemeClr>
                </a:solidFill>
                <a:latin typeface="Verdana" panose="020B0604030504040204" pitchFamily="34" charset="0"/>
                <a:ea typeface="Verdana" panose="020B0604030504040204" pitchFamily="34" charset="0"/>
              </a:rPr>
              <a:t>significant speedups</a:t>
            </a:r>
            <a:br>
              <a:rPr lang="en-GB" sz="2100" dirty="0">
                <a:latin typeface="Verdana" panose="020B0604030504040204" pitchFamily="34" charset="0"/>
                <a:ea typeface="Verdana" panose="020B0604030504040204" pitchFamily="34" charset="0"/>
              </a:rPr>
            </a:br>
            <a:r>
              <a:rPr lang="en-GB" sz="2100" dirty="0">
                <a:latin typeface="Verdana" panose="020B0604030504040204" pitchFamily="34" charset="0"/>
                <a:ea typeface="Verdana" panose="020B0604030504040204" pitchFamily="34" charset="0"/>
              </a:rPr>
              <a:t>for </a:t>
            </a:r>
            <a:r>
              <a:rPr lang="en-GB" sz="2100" dirty="0">
                <a:solidFill>
                  <a:schemeClr val="accent5">
                    <a:lumMod val="75000"/>
                  </a:schemeClr>
                </a:solidFill>
                <a:latin typeface="Verdana" panose="020B0604030504040204" pitchFamily="34" charset="0"/>
                <a:ea typeface="Verdana" panose="020B0604030504040204" pitchFamily="34" charset="0"/>
              </a:rPr>
              <a:t>highly memory intensive workloads</a:t>
            </a:r>
            <a:endParaRPr lang="en-US" sz="2100" dirty="0">
              <a:solidFill>
                <a:schemeClr val="accent5">
                  <a:lumMod val="7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85592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0" grpId="0" animBg="1"/>
      <p:bldP spid="21" grpId="0"/>
      <p:bldP spid="22" grpId="0"/>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FE12D-6C8B-8437-40CD-C3BBFD9166EE}"/>
              </a:ext>
            </a:extLst>
          </p:cNvPr>
          <p:cNvSpPr>
            <a:spLocks noGrp="1"/>
          </p:cNvSpPr>
          <p:nvPr>
            <p:ph type="title"/>
          </p:nvPr>
        </p:nvSpPr>
        <p:spPr/>
        <p:txBody>
          <a:bodyPr/>
          <a:lstStyle/>
          <a:p>
            <a:r>
              <a:rPr lang="en-CH" dirty="0"/>
              <a:t>Outline</a:t>
            </a:r>
          </a:p>
        </p:txBody>
      </p:sp>
      <p:sp>
        <p:nvSpPr>
          <p:cNvPr id="4" name="Rectangle 3">
            <a:extLst>
              <a:ext uri="{FF2B5EF4-FFF2-40B4-BE49-F238E27FC236}">
                <a16:creationId xmlns:a16="http://schemas.microsoft.com/office/drawing/2014/main" id="{C9249CF1-A68E-C0EA-DFC3-9A7E8E9F4326}"/>
              </a:ext>
            </a:extLst>
          </p:cNvPr>
          <p:cNvSpPr/>
          <p:nvPr/>
        </p:nvSpPr>
        <p:spPr>
          <a:xfrm>
            <a:off x="-2199" y="1061368"/>
            <a:ext cx="9144000" cy="91713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dirty="0">
                <a:latin typeface="Verdana" panose="020B0604030504040204" pitchFamily="34" charset="0"/>
                <a:ea typeface="Verdana" panose="020B0604030504040204" pitchFamily="34" charset="0"/>
              </a:rPr>
              <a:t> 1. Background &amp; Motivation</a:t>
            </a:r>
          </a:p>
        </p:txBody>
      </p:sp>
      <p:sp>
        <p:nvSpPr>
          <p:cNvPr id="6" name="Rectangle 5">
            <a:extLst>
              <a:ext uri="{FF2B5EF4-FFF2-40B4-BE49-F238E27FC236}">
                <a16:creationId xmlns:a16="http://schemas.microsoft.com/office/drawing/2014/main" id="{F22C899B-22AC-5210-066B-ADC3C76BDE5A}"/>
              </a:ext>
            </a:extLst>
          </p:cNvPr>
          <p:cNvSpPr/>
          <p:nvPr/>
        </p:nvSpPr>
        <p:spPr>
          <a:xfrm>
            <a:off x="0" y="4265869"/>
            <a:ext cx="9144000" cy="91799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dirty="0">
                <a:latin typeface="Verdana" panose="020B0604030504040204" pitchFamily="34" charset="0"/>
                <a:ea typeface="Verdana" panose="020B0604030504040204" pitchFamily="34" charset="0"/>
              </a:rPr>
              <a:t> 4.</a:t>
            </a:r>
            <a:r>
              <a:rPr lang="tr-TR" sz="3400" dirty="0">
                <a:latin typeface="Verdana" panose="020B0604030504040204" pitchFamily="34" charset="0"/>
                <a:ea typeface="Verdana" panose="020B0604030504040204" pitchFamily="34" charset="0"/>
              </a:rPr>
              <a:t> </a:t>
            </a:r>
            <a:r>
              <a:rPr lang="en-US" sz="3400" dirty="0">
                <a:latin typeface="Verdana" panose="020B0604030504040204" pitchFamily="34" charset="0"/>
                <a:ea typeface="Verdana" panose="020B0604030504040204" pitchFamily="34" charset="0"/>
              </a:rPr>
              <a:t>Evaluation</a:t>
            </a:r>
          </a:p>
        </p:txBody>
      </p:sp>
      <p:sp>
        <p:nvSpPr>
          <p:cNvPr id="7" name="Rectangle 6">
            <a:extLst>
              <a:ext uri="{FF2B5EF4-FFF2-40B4-BE49-F238E27FC236}">
                <a16:creationId xmlns:a16="http://schemas.microsoft.com/office/drawing/2014/main" id="{A7B79601-B19B-A6EF-B7CD-7D8D42F11D01}"/>
              </a:ext>
            </a:extLst>
          </p:cNvPr>
          <p:cNvSpPr/>
          <p:nvPr/>
        </p:nvSpPr>
        <p:spPr>
          <a:xfrm>
            <a:off x="-2199" y="5334897"/>
            <a:ext cx="9144000" cy="91799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dirty="0">
                <a:latin typeface="Verdana" panose="020B0604030504040204" pitchFamily="34" charset="0"/>
                <a:ea typeface="Verdana" panose="020B0604030504040204" pitchFamily="34" charset="0"/>
              </a:rPr>
              <a:t> 5. Conclusion</a:t>
            </a:r>
          </a:p>
        </p:txBody>
      </p:sp>
      <p:sp>
        <p:nvSpPr>
          <p:cNvPr id="3" name="Rectangle 2">
            <a:extLst>
              <a:ext uri="{FF2B5EF4-FFF2-40B4-BE49-F238E27FC236}">
                <a16:creationId xmlns:a16="http://schemas.microsoft.com/office/drawing/2014/main" id="{20FAE6D4-D386-F9AA-C9F0-9C28AECE0B77}"/>
              </a:ext>
            </a:extLst>
          </p:cNvPr>
          <p:cNvSpPr/>
          <p:nvPr/>
        </p:nvSpPr>
        <p:spPr>
          <a:xfrm>
            <a:off x="0" y="2129535"/>
            <a:ext cx="9144000" cy="917138"/>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dirty="0">
                <a:latin typeface="Verdana" panose="020B0604030504040204" pitchFamily="34" charset="0"/>
                <a:ea typeface="Verdana" panose="020B0604030504040204" pitchFamily="34" charset="0"/>
              </a:rPr>
              <a:t> 2. Sectored DRAM: Design</a:t>
            </a:r>
          </a:p>
        </p:txBody>
      </p:sp>
      <p:sp>
        <p:nvSpPr>
          <p:cNvPr id="5" name="Rectangle 4">
            <a:extLst>
              <a:ext uri="{FF2B5EF4-FFF2-40B4-BE49-F238E27FC236}">
                <a16:creationId xmlns:a16="http://schemas.microsoft.com/office/drawing/2014/main" id="{6FFCD6B3-D499-8B67-C9D6-F9446228C352}"/>
              </a:ext>
            </a:extLst>
          </p:cNvPr>
          <p:cNvSpPr/>
          <p:nvPr/>
        </p:nvSpPr>
        <p:spPr>
          <a:xfrm>
            <a:off x="-2199" y="3197702"/>
            <a:ext cx="9144000" cy="917138"/>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dirty="0">
                <a:latin typeface="Verdana" panose="020B0604030504040204" pitchFamily="34" charset="0"/>
                <a:ea typeface="Verdana" panose="020B0604030504040204" pitchFamily="34" charset="0"/>
              </a:rPr>
              <a:t> 3. Sectored DRAM: System Integration</a:t>
            </a:r>
          </a:p>
        </p:txBody>
      </p:sp>
    </p:spTree>
    <p:extLst>
      <p:ext uri="{BB962C8B-B14F-4D97-AF65-F5344CB8AC3E}">
        <p14:creationId xmlns:p14="http://schemas.microsoft.com/office/powerpoint/2010/main" val="40069487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1843B-9A7B-57C0-E3FD-F7CBD87842B6}"/>
              </a:ext>
            </a:extLst>
          </p:cNvPr>
          <p:cNvSpPr>
            <a:spLocks noGrp="1"/>
          </p:cNvSpPr>
          <p:nvPr>
            <p:ph type="title"/>
          </p:nvPr>
        </p:nvSpPr>
        <p:spPr>
          <a:xfrm>
            <a:off x="75991" y="67294"/>
            <a:ext cx="8987621" cy="761258"/>
          </a:xfrm>
        </p:spPr>
        <p:txBody>
          <a:bodyPr/>
          <a:lstStyle/>
          <a:p>
            <a:pPr>
              <a:lnSpc>
                <a:spcPct val="80000"/>
              </a:lnSpc>
            </a:pPr>
            <a:r>
              <a:rPr lang="en-US" sz="3200" dirty="0"/>
              <a:t>Performance Degradation for </a:t>
            </a:r>
            <a:br>
              <a:rPr lang="en-US" sz="3200" dirty="0"/>
            </a:br>
            <a:r>
              <a:rPr lang="en-US" sz="3200" dirty="0"/>
              <a:t>Non-Memory-Intensive Workloads</a:t>
            </a:r>
          </a:p>
        </p:txBody>
      </p:sp>
      <p:sp>
        <p:nvSpPr>
          <p:cNvPr id="6" name="Content Placeholder 2">
            <a:extLst>
              <a:ext uri="{FF2B5EF4-FFF2-40B4-BE49-F238E27FC236}">
                <a16:creationId xmlns:a16="http://schemas.microsoft.com/office/drawing/2014/main" id="{1ADD29F6-DA0F-3608-0128-411C40D2A1EC}"/>
              </a:ext>
            </a:extLst>
          </p:cNvPr>
          <p:cNvSpPr txBox="1">
            <a:spLocks/>
          </p:cNvSpPr>
          <p:nvPr/>
        </p:nvSpPr>
        <p:spPr>
          <a:xfrm>
            <a:off x="-1100" y="5078477"/>
            <a:ext cx="9141801" cy="1023296"/>
          </a:xfrm>
          <a:prstGeom prst="rect">
            <a:avLst/>
          </a:prstGeom>
          <a:solidFill>
            <a:srgbClr val="CDF2FF"/>
          </a:solidFill>
          <a:ln w="28575">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chemeClr val="tx1"/>
              </a:buClr>
              <a:buNone/>
            </a:pPr>
            <a:r>
              <a:rPr lang="en-GB" sz="2200" dirty="0">
                <a:latin typeface="Verdana" panose="020B0604030504040204" pitchFamily="34" charset="0"/>
                <a:ea typeface="Verdana" panose="020B0604030504040204" pitchFamily="34" charset="0"/>
              </a:rPr>
              <a:t>Dynamic policy </a:t>
            </a:r>
            <a:r>
              <a:rPr lang="en-GB" sz="2200" dirty="0">
                <a:solidFill>
                  <a:schemeClr val="accent4">
                    <a:lumMod val="50000"/>
                  </a:schemeClr>
                </a:solidFill>
                <a:latin typeface="Verdana" panose="020B0604030504040204" pitchFamily="34" charset="0"/>
                <a:ea typeface="Verdana" panose="020B0604030504040204" pitchFamily="34" charset="0"/>
              </a:rPr>
              <a:t>overcomes the performance degradation</a:t>
            </a:r>
            <a:br>
              <a:rPr lang="en-GB" sz="2200" dirty="0">
                <a:latin typeface="Verdana" panose="020B0604030504040204" pitchFamily="34" charset="0"/>
                <a:ea typeface="Verdana" panose="020B0604030504040204" pitchFamily="34" charset="0"/>
              </a:rPr>
            </a:br>
            <a:r>
              <a:rPr lang="en-GB" sz="2200" dirty="0">
                <a:latin typeface="Verdana" panose="020B0604030504040204" pitchFamily="34" charset="0"/>
                <a:ea typeface="Verdana" panose="020B0604030504040204" pitchFamily="34" charset="0"/>
              </a:rPr>
              <a:t>in non-memory-intensive workloads</a:t>
            </a:r>
            <a:endParaRPr lang="en-US" sz="2200" dirty="0">
              <a:solidFill>
                <a:schemeClr val="accent6">
                  <a:lumMod val="75000"/>
                </a:schemeClr>
              </a:solidFill>
              <a:latin typeface="Verdana" panose="020B0604030504040204" pitchFamily="34" charset="0"/>
              <a:ea typeface="Verdana" panose="020B0604030504040204" pitchFamily="34" charset="0"/>
            </a:endParaRPr>
          </a:p>
        </p:txBody>
      </p:sp>
      <p:pic>
        <p:nvPicPr>
          <p:cNvPr id="10" name="Picture 9">
            <a:extLst>
              <a:ext uri="{FF2B5EF4-FFF2-40B4-BE49-F238E27FC236}">
                <a16:creationId xmlns:a16="http://schemas.microsoft.com/office/drawing/2014/main" id="{496685CE-2D80-4D38-0755-8F820E84635E}"/>
              </a:ext>
            </a:extLst>
          </p:cNvPr>
          <p:cNvPicPr>
            <a:picLocks noChangeAspect="1"/>
          </p:cNvPicPr>
          <p:nvPr/>
        </p:nvPicPr>
        <p:blipFill>
          <a:blip r:embed="rId3"/>
          <a:stretch>
            <a:fillRect/>
          </a:stretch>
        </p:blipFill>
        <p:spPr>
          <a:xfrm>
            <a:off x="683601" y="1607854"/>
            <a:ext cx="7772400" cy="1385358"/>
          </a:xfrm>
          <a:prstGeom prst="rect">
            <a:avLst/>
          </a:prstGeom>
        </p:spPr>
      </p:pic>
      <p:pic>
        <p:nvPicPr>
          <p:cNvPr id="11" name="Picture 10">
            <a:extLst>
              <a:ext uri="{FF2B5EF4-FFF2-40B4-BE49-F238E27FC236}">
                <a16:creationId xmlns:a16="http://schemas.microsoft.com/office/drawing/2014/main" id="{462C7926-A64F-DB31-5552-1A55291E92D9}"/>
              </a:ext>
            </a:extLst>
          </p:cNvPr>
          <p:cNvPicPr>
            <a:picLocks noChangeAspect="1"/>
          </p:cNvPicPr>
          <p:nvPr/>
        </p:nvPicPr>
        <p:blipFill>
          <a:blip r:embed="rId4"/>
          <a:stretch>
            <a:fillRect/>
          </a:stretch>
        </p:blipFill>
        <p:spPr>
          <a:xfrm>
            <a:off x="683601" y="3226273"/>
            <a:ext cx="7772400" cy="1354055"/>
          </a:xfrm>
          <a:prstGeom prst="rect">
            <a:avLst/>
          </a:prstGeom>
        </p:spPr>
      </p:pic>
      <p:sp>
        <p:nvSpPr>
          <p:cNvPr id="12" name="TextBox 11">
            <a:extLst>
              <a:ext uri="{FF2B5EF4-FFF2-40B4-BE49-F238E27FC236}">
                <a16:creationId xmlns:a16="http://schemas.microsoft.com/office/drawing/2014/main" id="{A1C6F32E-5872-E995-AD4C-613C1F405A0A}"/>
              </a:ext>
            </a:extLst>
          </p:cNvPr>
          <p:cNvSpPr txBox="1"/>
          <p:nvPr/>
        </p:nvSpPr>
        <p:spPr>
          <a:xfrm>
            <a:off x="2457368" y="1306658"/>
            <a:ext cx="4747262" cy="369332"/>
          </a:xfrm>
          <a:prstGeom prst="rect">
            <a:avLst/>
          </a:prstGeom>
          <a:noFill/>
        </p:spPr>
        <p:txBody>
          <a:bodyPr wrap="none" rtlCol="0">
            <a:spAutoFit/>
          </a:bodyPr>
          <a:lstStyle/>
          <a:p>
            <a:pPr algn="l"/>
            <a:r>
              <a:rPr lang="en-CH" dirty="0">
                <a:latin typeface="Verdana" panose="020B0604030504040204" pitchFamily="34" charset="0"/>
                <a:ea typeface="Verdana" panose="020B0604030504040204" pitchFamily="34" charset="0"/>
              </a:rPr>
              <a:t>Medium Memory Intensity (MPKI &lt; 10)</a:t>
            </a:r>
          </a:p>
        </p:txBody>
      </p:sp>
      <p:sp>
        <p:nvSpPr>
          <p:cNvPr id="13" name="TextBox 12">
            <a:extLst>
              <a:ext uri="{FF2B5EF4-FFF2-40B4-BE49-F238E27FC236}">
                <a16:creationId xmlns:a16="http://schemas.microsoft.com/office/drawing/2014/main" id="{CC5139CE-08D6-EEE8-6D2F-16A179A20398}"/>
              </a:ext>
            </a:extLst>
          </p:cNvPr>
          <p:cNvSpPr txBox="1"/>
          <p:nvPr/>
        </p:nvSpPr>
        <p:spPr>
          <a:xfrm>
            <a:off x="2960801" y="2925077"/>
            <a:ext cx="4146135" cy="369332"/>
          </a:xfrm>
          <a:prstGeom prst="rect">
            <a:avLst/>
          </a:prstGeom>
          <a:noFill/>
        </p:spPr>
        <p:txBody>
          <a:bodyPr wrap="none" rtlCol="0">
            <a:spAutoFit/>
          </a:bodyPr>
          <a:lstStyle/>
          <a:p>
            <a:pPr algn="l"/>
            <a:r>
              <a:rPr lang="en-CH" dirty="0">
                <a:latin typeface="Verdana" panose="020B0604030504040204" pitchFamily="34" charset="0"/>
                <a:ea typeface="Verdana" panose="020B0604030504040204" pitchFamily="34" charset="0"/>
              </a:rPr>
              <a:t>Low Memory Intensity (MPKI &lt; 2)</a:t>
            </a:r>
          </a:p>
        </p:txBody>
      </p:sp>
      <p:sp>
        <p:nvSpPr>
          <p:cNvPr id="14" name="TextBox 13">
            <a:extLst>
              <a:ext uri="{FF2B5EF4-FFF2-40B4-BE49-F238E27FC236}">
                <a16:creationId xmlns:a16="http://schemas.microsoft.com/office/drawing/2014/main" id="{21F09CC4-6AE8-3DE4-2F6E-BEE642F39CAA}"/>
              </a:ext>
            </a:extLst>
          </p:cNvPr>
          <p:cNvSpPr txBox="1"/>
          <p:nvPr/>
        </p:nvSpPr>
        <p:spPr>
          <a:xfrm>
            <a:off x="3548705" y="4580328"/>
            <a:ext cx="2341923" cy="338554"/>
          </a:xfrm>
          <a:prstGeom prst="rect">
            <a:avLst/>
          </a:prstGeom>
          <a:noFill/>
        </p:spPr>
        <p:txBody>
          <a:bodyPr wrap="none" rtlCol="0">
            <a:spAutoFit/>
          </a:bodyPr>
          <a:lstStyle/>
          <a:p>
            <a:pPr algn="l"/>
            <a:r>
              <a:rPr lang="en-CH" sz="1600" dirty="0">
                <a:latin typeface="Verdana" panose="020B0604030504040204" pitchFamily="34" charset="0"/>
                <a:ea typeface="Verdana" panose="020B0604030504040204" pitchFamily="34" charset="0"/>
              </a:rPr>
              <a:t>8-Core Workload Mix</a:t>
            </a:r>
          </a:p>
        </p:txBody>
      </p:sp>
      <p:sp>
        <p:nvSpPr>
          <p:cNvPr id="15" name="TextBox 14">
            <a:extLst>
              <a:ext uri="{FF2B5EF4-FFF2-40B4-BE49-F238E27FC236}">
                <a16:creationId xmlns:a16="http://schemas.microsoft.com/office/drawing/2014/main" id="{00BFFC2D-C20D-683B-8ECE-CBAC32FBC3C1}"/>
              </a:ext>
            </a:extLst>
          </p:cNvPr>
          <p:cNvSpPr txBox="1"/>
          <p:nvPr/>
        </p:nvSpPr>
        <p:spPr>
          <a:xfrm rot="16200000">
            <a:off x="-1638614" y="2844155"/>
            <a:ext cx="4068084" cy="369332"/>
          </a:xfrm>
          <a:prstGeom prst="rect">
            <a:avLst/>
          </a:prstGeom>
          <a:noFill/>
        </p:spPr>
        <p:txBody>
          <a:bodyPr wrap="square" rtlCol="0">
            <a:spAutoFit/>
          </a:bodyPr>
          <a:lstStyle/>
          <a:p>
            <a:pPr algn="ctr"/>
            <a:r>
              <a:rPr lang="en-CH" dirty="0">
                <a:latin typeface="Verdana" panose="020B0604030504040204" pitchFamily="34" charset="0"/>
                <a:ea typeface="Verdana" panose="020B0604030504040204" pitchFamily="34" charset="0"/>
              </a:rPr>
              <a:t>Normalized Weighted Speedup</a:t>
            </a:r>
          </a:p>
        </p:txBody>
      </p:sp>
      <p:sp>
        <p:nvSpPr>
          <p:cNvPr id="16" name="Rectangle 15">
            <a:extLst>
              <a:ext uri="{FF2B5EF4-FFF2-40B4-BE49-F238E27FC236}">
                <a16:creationId xmlns:a16="http://schemas.microsoft.com/office/drawing/2014/main" id="{A1B60FBA-634A-9B1C-84BE-612EB0957D3E}"/>
              </a:ext>
            </a:extLst>
          </p:cNvPr>
          <p:cNvSpPr/>
          <p:nvPr/>
        </p:nvSpPr>
        <p:spPr>
          <a:xfrm>
            <a:off x="1104427" y="1761595"/>
            <a:ext cx="6771736" cy="931653"/>
          </a:xfrm>
          <a:prstGeom prst="rect">
            <a:avLst/>
          </a:prstGeom>
          <a:solidFill>
            <a:srgbClr val="FFFFFF">
              <a:alpha val="9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17" name="Rectangle 16">
            <a:extLst>
              <a:ext uri="{FF2B5EF4-FFF2-40B4-BE49-F238E27FC236}">
                <a16:creationId xmlns:a16="http://schemas.microsoft.com/office/drawing/2014/main" id="{A88EA5D8-D2A2-39A2-F9B4-02CFE6A349E0}"/>
              </a:ext>
            </a:extLst>
          </p:cNvPr>
          <p:cNvSpPr/>
          <p:nvPr/>
        </p:nvSpPr>
        <p:spPr>
          <a:xfrm>
            <a:off x="1104427" y="3373079"/>
            <a:ext cx="6771736" cy="931653"/>
          </a:xfrm>
          <a:prstGeom prst="rect">
            <a:avLst/>
          </a:prstGeom>
          <a:solidFill>
            <a:srgbClr val="FFFFFF">
              <a:alpha val="9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pic>
        <p:nvPicPr>
          <p:cNvPr id="19" name="Picture 18">
            <a:extLst>
              <a:ext uri="{FF2B5EF4-FFF2-40B4-BE49-F238E27FC236}">
                <a16:creationId xmlns:a16="http://schemas.microsoft.com/office/drawing/2014/main" id="{52FBFA7F-F94A-C7F9-A52C-3A9E8F445877}"/>
              </a:ext>
            </a:extLst>
          </p:cNvPr>
          <p:cNvPicPr>
            <a:picLocks noChangeAspect="1"/>
          </p:cNvPicPr>
          <p:nvPr/>
        </p:nvPicPr>
        <p:blipFill>
          <a:blip r:embed="rId5"/>
          <a:stretch>
            <a:fillRect/>
          </a:stretch>
        </p:blipFill>
        <p:spPr>
          <a:xfrm>
            <a:off x="2839656" y="961808"/>
            <a:ext cx="3760020" cy="312014"/>
          </a:xfrm>
          <a:prstGeom prst="rect">
            <a:avLst/>
          </a:prstGeom>
        </p:spPr>
      </p:pic>
      <p:cxnSp>
        <p:nvCxnSpPr>
          <p:cNvPr id="21" name="Straight Connector 20">
            <a:extLst>
              <a:ext uri="{FF2B5EF4-FFF2-40B4-BE49-F238E27FC236}">
                <a16:creationId xmlns:a16="http://schemas.microsoft.com/office/drawing/2014/main" id="{F3FED692-DDB4-AE4A-0762-9AF8BA32CF21}"/>
              </a:ext>
            </a:extLst>
          </p:cNvPr>
          <p:cNvCxnSpPr>
            <a:cxnSpLocks/>
          </p:cNvCxnSpPr>
          <p:nvPr/>
        </p:nvCxnSpPr>
        <p:spPr>
          <a:xfrm>
            <a:off x="7918498" y="2040467"/>
            <a:ext cx="488903"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899D730-0B9C-C2EA-AFB0-30CF52EF4485}"/>
              </a:ext>
            </a:extLst>
          </p:cNvPr>
          <p:cNvCxnSpPr>
            <a:cxnSpLocks/>
          </p:cNvCxnSpPr>
          <p:nvPr/>
        </p:nvCxnSpPr>
        <p:spPr>
          <a:xfrm>
            <a:off x="7876163" y="3649133"/>
            <a:ext cx="488903"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80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P spid="13" grpId="0"/>
      <p:bldP spid="16" grpId="0" animBg="1"/>
      <p:bldP spid="1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34476-ED38-9E5C-6DC7-F481BFDA50AB}"/>
              </a:ext>
            </a:extLst>
          </p:cNvPr>
          <p:cNvSpPr>
            <a:spLocks noGrp="1"/>
          </p:cNvSpPr>
          <p:nvPr>
            <p:ph type="title"/>
          </p:nvPr>
        </p:nvSpPr>
        <p:spPr/>
        <p:txBody>
          <a:bodyPr/>
          <a:lstStyle/>
          <a:p>
            <a:r>
              <a:rPr lang="en-US" dirty="0"/>
              <a:t>System Energy</a:t>
            </a:r>
          </a:p>
        </p:txBody>
      </p:sp>
      <p:pic>
        <p:nvPicPr>
          <p:cNvPr id="5" name="Picture 4">
            <a:extLst>
              <a:ext uri="{FF2B5EF4-FFF2-40B4-BE49-F238E27FC236}">
                <a16:creationId xmlns:a16="http://schemas.microsoft.com/office/drawing/2014/main" id="{A077ABD2-9F7C-5A66-ADE6-92D4064DC8C3}"/>
              </a:ext>
            </a:extLst>
          </p:cNvPr>
          <p:cNvPicPr>
            <a:picLocks noChangeAspect="1"/>
          </p:cNvPicPr>
          <p:nvPr/>
        </p:nvPicPr>
        <p:blipFill rotWithShape="1">
          <a:blip r:embed="rId3"/>
          <a:srcRect b="14610"/>
          <a:stretch/>
        </p:blipFill>
        <p:spPr>
          <a:xfrm>
            <a:off x="0" y="1789160"/>
            <a:ext cx="9144000" cy="2378102"/>
          </a:xfrm>
          <a:prstGeom prst="rect">
            <a:avLst/>
          </a:prstGeom>
        </p:spPr>
      </p:pic>
      <p:pic>
        <p:nvPicPr>
          <p:cNvPr id="6" name="Content Placeholder 4">
            <a:extLst>
              <a:ext uri="{FF2B5EF4-FFF2-40B4-BE49-F238E27FC236}">
                <a16:creationId xmlns:a16="http://schemas.microsoft.com/office/drawing/2014/main" id="{1C53354C-C597-B13A-74F8-A143277F0D3E}"/>
              </a:ext>
            </a:extLst>
          </p:cNvPr>
          <p:cNvPicPr>
            <a:picLocks noGrp="1" noChangeAspect="1"/>
          </p:cNvPicPr>
          <p:nvPr>
            <p:ph idx="1"/>
          </p:nvPr>
        </p:nvPicPr>
        <p:blipFill rotWithShape="1">
          <a:blip r:embed="rId4"/>
          <a:srcRect b="80878"/>
          <a:stretch/>
        </p:blipFill>
        <p:spPr>
          <a:xfrm>
            <a:off x="338089" y="1134914"/>
            <a:ext cx="8986838" cy="512037"/>
          </a:xfrm>
        </p:spPr>
      </p:pic>
      <p:sp>
        <p:nvSpPr>
          <p:cNvPr id="3" name="Rectangle 2">
            <a:extLst>
              <a:ext uri="{FF2B5EF4-FFF2-40B4-BE49-F238E27FC236}">
                <a16:creationId xmlns:a16="http://schemas.microsoft.com/office/drawing/2014/main" id="{A9ADF494-0B82-1128-EFA5-FF5AA08E5D82}"/>
              </a:ext>
            </a:extLst>
          </p:cNvPr>
          <p:cNvSpPr/>
          <p:nvPr/>
        </p:nvSpPr>
        <p:spPr>
          <a:xfrm>
            <a:off x="3708889" y="1692962"/>
            <a:ext cx="5435111" cy="2474300"/>
          </a:xfrm>
          <a:prstGeom prst="rect">
            <a:avLst/>
          </a:prstGeom>
          <a:solidFill>
            <a:srgbClr val="FFFF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a:extLst>
              <a:ext uri="{FF2B5EF4-FFF2-40B4-BE49-F238E27FC236}">
                <a16:creationId xmlns:a16="http://schemas.microsoft.com/office/drawing/2014/main" id="{076025EE-F86B-1D1B-9E4A-3C387D74DC25}"/>
              </a:ext>
            </a:extLst>
          </p:cNvPr>
          <p:cNvSpPr/>
          <p:nvPr/>
        </p:nvSpPr>
        <p:spPr>
          <a:xfrm>
            <a:off x="1372734" y="2707100"/>
            <a:ext cx="890781" cy="1029195"/>
          </a:xfrm>
          <a:prstGeom prst="rect">
            <a:avLst/>
          </a:prstGeom>
          <a:solidFill>
            <a:srgbClr val="FFFFFF">
              <a:alpha val="7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D992C6E4-2F45-3E60-9FDD-1D47B433D0E7}"/>
              </a:ext>
            </a:extLst>
          </p:cNvPr>
          <p:cNvSpPr txBox="1"/>
          <p:nvPr/>
        </p:nvSpPr>
        <p:spPr>
          <a:xfrm>
            <a:off x="2988300" y="2283524"/>
            <a:ext cx="728084" cy="369332"/>
          </a:xfrm>
          <a:prstGeom prst="rect">
            <a:avLst/>
          </a:prstGeom>
          <a:solidFill>
            <a:srgbClr val="FFFFFF">
              <a:alpha val="80000"/>
            </a:srgbClr>
          </a:solidFill>
        </p:spPr>
        <p:txBody>
          <a:bodyPr wrap="square" rtlCol="0">
            <a:spAutoFit/>
          </a:bodyPr>
          <a:lstStyle/>
          <a:p>
            <a:pPr algn="l"/>
            <a:r>
              <a:rPr lang="en-CH" dirty="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rPr>
              <a:t>20%</a:t>
            </a:r>
          </a:p>
        </p:txBody>
      </p:sp>
      <p:cxnSp>
        <p:nvCxnSpPr>
          <p:cNvPr id="8" name="Straight Arrow Connector 7">
            <a:extLst>
              <a:ext uri="{FF2B5EF4-FFF2-40B4-BE49-F238E27FC236}">
                <a16:creationId xmlns:a16="http://schemas.microsoft.com/office/drawing/2014/main" id="{7455BCE2-CD7B-C0E3-EE18-5EC4059DF423}"/>
              </a:ext>
            </a:extLst>
          </p:cNvPr>
          <p:cNvCxnSpPr>
            <a:cxnSpLocks/>
          </p:cNvCxnSpPr>
          <p:nvPr/>
        </p:nvCxnSpPr>
        <p:spPr>
          <a:xfrm>
            <a:off x="3352342" y="2707100"/>
            <a:ext cx="189253" cy="223012"/>
          </a:xfrm>
          <a:prstGeom prst="straightConnector1">
            <a:avLst/>
          </a:prstGeom>
          <a:ln w="381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70694AC8-73CF-1C7D-111D-520693F34059}"/>
              </a:ext>
            </a:extLst>
          </p:cNvPr>
          <p:cNvSpPr txBox="1">
            <a:spLocks/>
          </p:cNvSpPr>
          <p:nvPr/>
        </p:nvSpPr>
        <p:spPr>
          <a:xfrm>
            <a:off x="-1100" y="4913810"/>
            <a:ext cx="9141801" cy="1028606"/>
          </a:xfrm>
          <a:prstGeom prst="rect">
            <a:avLst/>
          </a:prstGeom>
          <a:solidFill>
            <a:srgbClr val="CDF2FF"/>
          </a:solidFill>
          <a:ln w="28575">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chemeClr val="tx1"/>
              </a:buClr>
              <a:buNone/>
            </a:pPr>
            <a:r>
              <a:rPr lang="en-GB" sz="2100" dirty="0">
                <a:latin typeface="Verdana" panose="020B0604030504040204" pitchFamily="34" charset="0"/>
                <a:ea typeface="Verdana" panose="020B0604030504040204" pitchFamily="34" charset="0"/>
              </a:rPr>
              <a:t>Sectored DRAM provides </a:t>
            </a:r>
            <a:r>
              <a:rPr lang="en-GB" sz="2100" dirty="0">
                <a:solidFill>
                  <a:schemeClr val="accent4">
                    <a:lumMod val="50000"/>
                  </a:schemeClr>
                </a:solidFill>
                <a:latin typeface="Verdana" panose="020B0604030504040204" pitchFamily="34" charset="0"/>
                <a:ea typeface="Verdana" panose="020B0604030504040204" pitchFamily="34" charset="0"/>
              </a:rPr>
              <a:t>significant system energy savings</a:t>
            </a:r>
            <a:br>
              <a:rPr lang="en-GB" sz="2100" dirty="0">
                <a:latin typeface="Verdana" panose="020B0604030504040204" pitchFamily="34" charset="0"/>
                <a:ea typeface="Verdana" panose="020B0604030504040204" pitchFamily="34" charset="0"/>
              </a:rPr>
            </a:br>
            <a:r>
              <a:rPr lang="en-GB" sz="2100" dirty="0">
                <a:latin typeface="Verdana" panose="020B0604030504040204" pitchFamily="34" charset="0"/>
                <a:ea typeface="Verdana" panose="020B0604030504040204" pitchFamily="34" charset="0"/>
              </a:rPr>
              <a:t>for </a:t>
            </a:r>
            <a:r>
              <a:rPr lang="en-GB" sz="2100" dirty="0">
                <a:solidFill>
                  <a:schemeClr val="accent4">
                    <a:lumMod val="50000"/>
                  </a:schemeClr>
                </a:solidFill>
                <a:latin typeface="Verdana" panose="020B0604030504040204" pitchFamily="34" charset="0"/>
                <a:ea typeface="Verdana" panose="020B0604030504040204" pitchFamily="34" charset="0"/>
              </a:rPr>
              <a:t>highly memory intensive workloads </a:t>
            </a:r>
            <a:r>
              <a:rPr lang="en-GB" sz="2100" dirty="0">
                <a:latin typeface="Verdana" panose="020B0604030504040204" pitchFamily="34" charset="0"/>
                <a:ea typeface="Verdana" panose="020B0604030504040204" pitchFamily="34" charset="0"/>
              </a:rPr>
              <a:t>at core count &gt; 2</a:t>
            </a:r>
            <a:endParaRPr lang="en-US" sz="2100" dirty="0">
              <a:latin typeface="Verdana" panose="020B0604030504040204" pitchFamily="34" charset="0"/>
              <a:ea typeface="Verdana" panose="020B0604030504040204" pitchFamily="34" charset="0"/>
            </a:endParaRPr>
          </a:p>
        </p:txBody>
      </p:sp>
      <p:sp>
        <p:nvSpPr>
          <p:cNvPr id="9" name="TextBox 8">
            <a:extLst>
              <a:ext uri="{FF2B5EF4-FFF2-40B4-BE49-F238E27FC236}">
                <a16:creationId xmlns:a16="http://schemas.microsoft.com/office/drawing/2014/main" id="{7511D92E-54A9-4002-63D0-A132B7CC75F5}"/>
              </a:ext>
            </a:extLst>
          </p:cNvPr>
          <p:cNvSpPr txBox="1"/>
          <p:nvPr/>
        </p:nvSpPr>
        <p:spPr>
          <a:xfrm>
            <a:off x="3649133" y="4191162"/>
            <a:ext cx="2364750" cy="400110"/>
          </a:xfrm>
          <a:prstGeom prst="rect">
            <a:avLst/>
          </a:prstGeom>
          <a:noFill/>
        </p:spPr>
        <p:txBody>
          <a:bodyPr wrap="none" rtlCol="0">
            <a:spAutoFit/>
          </a:bodyPr>
          <a:lstStyle/>
          <a:p>
            <a:pPr algn="l"/>
            <a:r>
              <a:rPr lang="en-CH" sz="2000" dirty="0">
                <a:latin typeface="Verdana" panose="020B0604030504040204" pitchFamily="34" charset="0"/>
                <a:ea typeface="Verdana" panose="020B0604030504040204" pitchFamily="34" charset="0"/>
              </a:rPr>
              <a:t>Number of Cores</a:t>
            </a:r>
          </a:p>
        </p:txBody>
      </p:sp>
      <p:sp>
        <p:nvSpPr>
          <p:cNvPr id="10" name="Rectangle 9">
            <a:extLst>
              <a:ext uri="{FF2B5EF4-FFF2-40B4-BE49-F238E27FC236}">
                <a16:creationId xmlns:a16="http://schemas.microsoft.com/office/drawing/2014/main" id="{EC90219C-24D4-C1E9-0377-64EFF79F6A21}"/>
              </a:ext>
            </a:extLst>
          </p:cNvPr>
          <p:cNvSpPr/>
          <p:nvPr/>
        </p:nvSpPr>
        <p:spPr>
          <a:xfrm>
            <a:off x="3708889" y="1683762"/>
            <a:ext cx="5435111" cy="2474300"/>
          </a:xfrm>
          <a:prstGeom prst="rect">
            <a:avLst/>
          </a:prstGeom>
          <a:solidFill>
            <a:srgbClr val="FFFFFF">
              <a:alpha val="9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7738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11" grpId="0" animBg="1"/>
      <p:bldP spid="9" grpId="0"/>
      <p:bldP spid="10"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DEB25-3F30-B7A0-CACD-BC887A8F801E}"/>
              </a:ext>
            </a:extLst>
          </p:cNvPr>
          <p:cNvSpPr>
            <a:spLocks noGrp="1"/>
          </p:cNvSpPr>
          <p:nvPr>
            <p:ph type="title"/>
          </p:nvPr>
        </p:nvSpPr>
        <p:spPr/>
        <p:txBody>
          <a:bodyPr/>
          <a:lstStyle/>
          <a:p>
            <a:r>
              <a:rPr lang="en-US" sz="3000" dirty="0"/>
              <a:t>Workload Mix Performance Comparison</a:t>
            </a:r>
          </a:p>
        </p:txBody>
      </p:sp>
      <p:pic>
        <p:nvPicPr>
          <p:cNvPr id="5" name="Picture 4">
            <a:extLst>
              <a:ext uri="{FF2B5EF4-FFF2-40B4-BE49-F238E27FC236}">
                <a16:creationId xmlns:a16="http://schemas.microsoft.com/office/drawing/2014/main" id="{889F3F56-D78A-57CE-83B3-A6572DB7C0D6}"/>
              </a:ext>
            </a:extLst>
          </p:cNvPr>
          <p:cNvPicPr>
            <a:picLocks noChangeAspect="1"/>
          </p:cNvPicPr>
          <p:nvPr/>
        </p:nvPicPr>
        <p:blipFill rotWithShape="1">
          <a:blip r:embed="rId3"/>
          <a:srcRect b="51645"/>
          <a:stretch/>
        </p:blipFill>
        <p:spPr>
          <a:xfrm>
            <a:off x="521289" y="1040630"/>
            <a:ext cx="8101422" cy="1896536"/>
          </a:xfrm>
          <a:prstGeom prst="rect">
            <a:avLst/>
          </a:prstGeom>
        </p:spPr>
      </p:pic>
      <p:pic>
        <p:nvPicPr>
          <p:cNvPr id="3" name="Picture 2">
            <a:extLst>
              <a:ext uri="{FF2B5EF4-FFF2-40B4-BE49-F238E27FC236}">
                <a16:creationId xmlns:a16="http://schemas.microsoft.com/office/drawing/2014/main" id="{FD794EA0-CE2B-17E5-7C24-DB650E13E62B}"/>
              </a:ext>
            </a:extLst>
          </p:cNvPr>
          <p:cNvPicPr>
            <a:picLocks noChangeAspect="1"/>
          </p:cNvPicPr>
          <p:nvPr/>
        </p:nvPicPr>
        <p:blipFill>
          <a:blip r:embed="rId4"/>
          <a:stretch>
            <a:fillRect/>
          </a:stretch>
        </p:blipFill>
        <p:spPr>
          <a:xfrm>
            <a:off x="4152900" y="2937166"/>
            <a:ext cx="1689100" cy="320238"/>
          </a:xfrm>
          <a:prstGeom prst="rect">
            <a:avLst/>
          </a:prstGeom>
        </p:spPr>
      </p:pic>
      <p:sp>
        <p:nvSpPr>
          <p:cNvPr id="4" name="Rectangle 3">
            <a:extLst>
              <a:ext uri="{FF2B5EF4-FFF2-40B4-BE49-F238E27FC236}">
                <a16:creationId xmlns:a16="http://schemas.microsoft.com/office/drawing/2014/main" id="{FCC72496-7B4C-AA4D-FDEF-3D61DF4982AF}"/>
              </a:ext>
            </a:extLst>
          </p:cNvPr>
          <p:cNvSpPr/>
          <p:nvPr/>
        </p:nvSpPr>
        <p:spPr>
          <a:xfrm>
            <a:off x="2218543" y="1040630"/>
            <a:ext cx="6404167" cy="398426"/>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1004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DEB25-3F30-B7A0-CACD-BC887A8F801E}"/>
              </a:ext>
            </a:extLst>
          </p:cNvPr>
          <p:cNvSpPr>
            <a:spLocks noGrp="1"/>
          </p:cNvSpPr>
          <p:nvPr>
            <p:ph type="title"/>
          </p:nvPr>
        </p:nvSpPr>
        <p:spPr/>
        <p:txBody>
          <a:bodyPr/>
          <a:lstStyle/>
          <a:p>
            <a:r>
              <a:rPr lang="en-US" sz="3000" dirty="0"/>
              <a:t>Workload Mix Performance Comparison</a:t>
            </a:r>
          </a:p>
        </p:txBody>
      </p:sp>
      <p:pic>
        <p:nvPicPr>
          <p:cNvPr id="5" name="Picture 4">
            <a:extLst>
              <a:ext uri="{FF2B5EF4-FFF2-40B4-BE49-F238E27FC236}">
                <a16:creationId xmlns:a16="http://schemas.microsoft.com/office/drawing/2014/main" id="{889F3F56-D78A-57CE-83B3-A6572DB7C0D6}"/>
              </a:ext>
            </a:extLst>
          </p:cNvPr>
          <p:cNvPicPr>
            <a:picLocks noChangeAspect="1"/>
          </p:cNvPicPr>
          <p:nvPr/>
        </p:nvPicPr>
        <p:blipFill rotWithShape="1">
          <a:blip r:embed="rId3"/>
          <a:srcRect b="51645"/>
          <a:stretch/>
        </p:blipFill>
        <p:spPr>
          <a:xfrm>
            <a:off x="521289" y="1040630"/>
            <a:ext cx="8101422" cy="1896536"/>
          </a:xfrm>
          <a:prstGeom prst="rect">
            <a:avLst/>
          </a:prstGeom>
        </p:spPr>
      </p:pic>
      <p:pic>
        <p:nvPicPr>
          <p:cNvPr id="3" name="Picture 2">
            <a:extLst>
              <a:ext uri="{FF2B5EF4-FFF2-40B4-BE49-F238E27FC236}">
                <a16:creationId xmlns:a16="http://schemas.microsoft.com/office/drawing/2014/main" id="{FD794EA0-CE2B-17E5-7C24-DB650E13E62B}"/>
              </a:ext>
            </a:extLst>
          </p:cNvPr>
          <p:cNvPicPr>
            <a:picLocks noChangeAspect="1"/>
          </p:cNvPicPr>
          <p:nvPr/>
        </p:nvPicPr>
        <p:blipFill>
          <a:blip r:embed="rId4"/>
          <a:stretch>
            <a:fillRect/>
          </a:stretch>
        </p:blipFill>
        <p:spPr>
          <a:xfrm>
            <a:off x="4152900" y="2937166"/>
            <a:ext cx="1689100" cy="320238"/>
          </a:xfrm>
          <a:prstGeom prst="rect">
            <a:avLst/>
          </a:prstGeom>
        </p:spPr>
      </p:pic>
      <p:sp>
        <p:nvSpPr>
          <p:cNvPr id="9" name="Rectangle 8">
            <a:extLst>
              <a:ext uri="{FF2B5EF4-FFF2-40B4-BE49-F238E27FC236}">
                <a16:creationId xmlns:a16="http://schemas.microsoft.com/office/drawing/2014/main" id="{6AF2086D-2FA5-5962-7E4B-73C45A3AAB23}"/>
              </a:ext>
            </a:extLst>
          </p:cNvPr>
          <p:cNvSpPr/>
          <p:nvPr/>
        </p:nvSpPr>
        <p:spPr>
          <a:xfrm>
            <a:off x="4569801" y="1040630"/>
            <a:ext cx="1119799" cy="382987"/>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a:extLst>
              <a:ext uri="{FF2B5EF4-FFF2-40B4-BE49-F238E27FC236}">
                <a16:creationId xmlns:a16="http://schemas.microsoft.com/office/drawing/2014/main" id="{182816F0-1998-FF75-E288-3661B2624A08}"/>
              </a:ext>
            </a:extLst>
          </p:cNvPr>
          <p:cNvSpPr/>
          <p:nvPr/>
        </p:nvSpPr>
        <p:spPr>
          <a:xfrm>
            <a:off x="6950144" y="1040630"/>
            <a:ext cx="1606027" cy="382987"/>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a:extLst>
              <a:ext uri="{FF2B5EF4-FFF2-40B4-BE49-F238E27FC236}">
                <a16:creationId xmlns:a16="http://schemas.microsoft.com/office/drawing/2014/main" id="{9EAACFB6-2486-CED4-E5E2-D608835FD524}"/>
              </a:ext>
            </a:extLst>
          </p:cNvPr>
          <p:cNvSpPr/>
          <p:nvPr/>
        </p:nvSpPr>
        <p:spPr>
          <a:xfrm>
            <a:off x="1963711" y="1573967"/>
            <a:ext cx="6011056" cy="914400"/>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cxnSp>
        <p:nvCxnSpPr>
          <p:cNvPr id="17" name="Straight Arrow Connector 16">
            <a:extLst>
              <a:ext uri="{FF2B5EF4-FFF2-40B4-BE49-F238E27FC236}">
                <a16:creationId xmlns:a16="http://schemas.microsoft.com/office/drawing/2014/main" id="{85C709E3-8E23-7A95-61B9-25C6E1DEA2FA}"/>
              </a:ext>
            </a:extLst>
          </p:cNvPr>
          <p:cNvCxnSpPr/>
          <p:nvPr/>
        </p:nvCxnSpPr>
        <p:spPr>
          <a:xfrm flipH="1" flipV="1">
            <a:off x="8109585" y="1954530"/>
            <a:ext cx="142875" cy="274320"/>
          </a:xfrm>
          <a:prstGeom prst="straightConnector1">
            <a:avLst/>
          </a:prstGeom>
          <a:ln w="381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DFC25BB-BCAB-10B7-25DE-8F97C8446A56}"/>
              </a:ext>
            </a:extLst>
          </p:cNvPr>
          <p:cNvSpPr txBox="1"/>
          <p:nvPr/>
        </p:nvSpPr>
        <p:spPr>
          <a:xfrm>
            <a:off x="7824055" y="1392472"/>
            <a:ext cx="780983" cy="400110"/>
          </a:xfrm>
          <a:prstGeom prst="rect">
            <a:avLst/>
          </a:prstGeom>
          <a:solidFill>
            <a:schemeClr val="bg1"/>
          </a:solidFill>
        </p:spPr>
        <p:txBody>
          <a:bodyPr wrap="none" rtlCol="0">
            <a:spAutoFit/>
          </a:bodyPr>
          <a:lstStyle/>
          <a:p>
            <a:pPr algn="l"/>
            <a:r>
              <a:rPr lang="en-CH" sz="2000" dirty="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rPr>
              <a:t>2.1X</a:t>
            </a:r>
          </a:p>
        </p:txBody>
      </p:sp>
      <p:cxnSp>
        <p:nvCxnSpPr>
          <p:cNvPr id="19" name="Straight Arrow Connector 18">
            <a:extLst>
              <a:ext uri="{FF2B5EF4-FFF2-40B4-BE49-F238E27FC236}">
                <a16:creationId xmlns:a16="http://schemas.microsoft.com/office/drawing/2014/main" id="{AFFB31CD-D433-0966-439E-D72BBB26D4C2}"/>
              </a:ext>
            </a:extLst>
          </p:cNvPr>
          <p:cNvCxnSpPr>
            <a:cxnSpLocks/>
          </p:cNvCxnSpPr>
          <p:nvPr/>
        </p:nvCxnSpPr>
        <p:spPr>
          <a:xfrm flipH="1">
            <a:off x="4411980" y="1221157"/>
            <a:ext cx="1399499" cy="0"/>
          </a:xfrm>
          <a:prstGeom prst="straightConnector1">
            <a:avLst/>
          </a:prstGeom>
          <a:ln w="381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8C3E0269-39AE-751B-D1F5-C6B78BF70D1B}"/>
              </a:ext>
            </a:extLst>
          </p:cNvPr>
          <p:cNvSpPr txBox="1">
            <a:spLocks/>
          </p:cNvSpPr>
          <p:nvPr/>
        </p:nvSpPr>
        <p:spPr>
          <a:xfrm>
            <a:off x="2199" y="4190350"/>
            <a:ext cx="9141801" cy="600754"/>
          </a:xfrm>
          <a:prstGeom prst="rect">
            <a:avLst/>
          </a:prstGeom>
          <a:solidFill>
            <a:srgbClr val="CDF2FF"/>
          </a:solidFill>
          <a:ln w="28575">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chemeClr val="tx1"/>
              </a:buClr>
              <a:buNone/>
            </a:pPr>
            <a:r>
              <a:rPr lang="en-GB" sz="2100" dirty="0">
                <a:solidFill>
                  <a:schemeClr val="accent4">
                    <a:lumMod val="50000"/>
                  </a:schemeClr>
                </a:solidFill>
                <a:latin typeface="Verdana" panose="020B0604030504040204" pitchFamily="34" charset="0"/>
                <a:ea typeface="Verdana" panose="020B0604030504040204" pitchFamily="34" charset="0"/>
              </a:rPr>
              <a:t>Outperforms</a:t>
            </a:r>
            <a:r>
              <a:rPr lang="en-GB" sz="2100" dirty="0">
                <a:latin typeface="Verdana" panose="020B0604030504040204" pitchFamily="34" charset="0"/>
                <a:ea typeface="Verdana" panose="020B0604030504040204" pitchFamily="34" charset="0"/>
              </a:rPr>
              <a:t> fine-grained activation by </a:t>
            </a:r>
            <a:r>
              <a:rPr lang="en-GB" sz="2100" dirty="0">
                <a:solidFill>
                  <a:schemeClr val="accent4">
                    <a:lumMod val="50000"/>
                  </a:schemeClr>
                </a:solidFill>
                <a:latin typeface="Verdana" panose="020B0604030504040204" pitchFamily="34" charset="0"/>
                <a:ea typeface="Verdana" panose="020B0604030504040204" pitchFamily="34" charset="0"/>
              </a:rPr>
              <a:t>2.1X</a:t>
            </a:r>
            <a:endParaRPr lang="en-US" sz="2100" dirty="0">
              <a:solidFill>
                <a:schemeClr val="accent4">
                  <a:lumMod val="50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8087316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DEB25-3F30-B7A0-CACD-BC887A8F801E}"/>
              </a:ext>
            </a:extLst>
          </p:cNvPr>
          <p:cNvSpPr>
            <a:spLocks noGrp="1"/>
          </p:cNvSpPr>
          <p:nvPr>
            <p:ph type="title"/>
          </p:nvPr>
        </p:nvSpPr>
        <p:spPr/>
        <p:txBody>
          <a:bodyPr/>
          <a:lstStyle/>
          <a:p>
            <a:r>
              <a:rPr lang="en-US" sz="3000" dirty="0"/>
              <a:t>Workload Mix Performance Comparison</a:t>
            </a:r>
          </a:p>
        </p:txBody>
      </p:sp>
      <p:pic>
        <p:nvPicPr>
          <p:cNvPr id="5" name="Picture 4">
            <a:extLst>
              <a:ext uri="{FF2B5EF4-FFF2-40B4-BE49-F238E27FC236}">
                <a16:creationId xmlns:a16="http://schemas.microsoft.com/office/drawing/2014/main" id="{889F3F56-D78A-57CE-83B3-A6572DB7C0D6}"/>
              </a:ext>
            </a:extLst>
          </p:cNvPr>
          <p:cNvPicPr>
            <a:picLocks noChangeAspect="1"/>
          </p:cNvPicPr>
          <p:nvPr/>
        </p:nvPicPr>
        <p:blipFill rotWithShape="1">
          <a:blip r:embed="rId3"/>
          <a:srcRect b="51645"/>
          <a:stretch/>
        </p:blipFill>
        <p:spPr>
          <a:xfrm>
            <a:off x="521289" y="1040630"/>
            <a:ext cx="8101422" cy="1896536"/>
          </a:xfrm>
          <a:prstGeom prst="rect">
            <a:avLst/>
          </a:prstGeom>
        </p:spPr>
      </p:pic>
      <p:pic>
        <p:nvPicPr>
          <p:cNvPr id="3" name="Picture 2">
            <a:extLst>
              <a:ext uri="{FF2B5EF4-FFF2-40B4-BE49-F238E27FC236}">
                <a16:creationId xmlns:a16="http://schemas.microsoft.com/office/drawing/2014/main" id="{FD794EA0-CE2B-17E5-7C24-DB650E13E62B}"/>
              </a:ext>
            </a:extLst>
          </p:cNvPr>
          <p:cNvPicPr>
            <a:picLocks noChangeAspect="1"/>
          </p:cNvPicPr>
          <p:nvPr/>
        </p:nvPicPr>
        <p:blipFill>
          <a:blip r:embed="rId4"/>
          <a:stretch>
            <a:fillRect/>
          </a:stretch>
        </p:blipFill>
        <p:spPr>
          <a:xfrm>
            <a:off x="4152900" y="2937166"/>
            <a:ext cx="1689100" cy="320238"/>
          </a:xfrm>
          <a:prstGeom prst="rect">
            <a:avLst/>
          </a:prstGeom>
        </p:spPr>
      </p:pic>
      <p:sp>
        <p:nvSpPr>
          <p:cNvPr id="9" name="Rectangle 8">
            <a:extLst>
              <a:ext uri="{FF2B5EF4-FFF2-40B4-BE49-F238E27FC236}">
                <a16:creationId xmlns:a16="http://schemas.microsoft.com/office/drawing/2014/main" id="{6AF2086D-2FA5-5962-7E4B-73C45A3AAB23}"/>
              </a:ext>
            </a:extLst>
          </p:cNvPr>
          <p:cNvSpPr/>
          <p:nvPr/>
        </p:nvSpPr>
        <p:spPr>
          <a:xfrm>
            <a:off x="5842000" y="1009256"/>
            <a:ext cx="1119799" cy="382987"/>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a:extLst>
              <a:ext uri="{FF2B5EF4-FFF2-40B4-BE49-F238E27FC236}">
                <a16:creationId xmlns:a16="http://schemas.microsoft.com/office/drawing/2014/main" id="{182816F0-1998-FF75-E288-3661B2624A08}"/>
              </a:ext>
            </a:extLst>
          </p:cNvPr>
          <p:cNvSpPr/>
          <p:nvPr/>
        </p:nvSpPr>
        <p:spPr>
          <a:xfrm>
            <a:off x="6950144" y="1040630"/>
            <a:ext cx="1606027" cy="382987"/>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a:extLst>
              <a:ext uri="{FF2B5EF4-FFF2-40B4-BE49-F238E27FC236}">
                <a16:creationId xmlns:a16="http://schemas.microsoft.com/office/drawing/2014/main" id="{9EAACFB6-2486-CED4-E5E2-D608835FD524}"/>
              </a:ext>
            </a:extLst>
          </p:cNvPr>
          <p:cNvSpPr/>
          <p:nvPr/>
        </p:nvSpPr>
        <p:spPr>
          <a:xfrm>
            <a:off x="1963711" y="1573967"/>
            <a:ext cx="6011056" cy="914400"/>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cxnSp>
        <p:nvCxnSpPr>
          <p:cNvPr id="17" name="Straight Arrow Connector 16">
            <a:extLst>
              <a:ext uri="{FF2B5EF4-FFF2-40B4-BE49-F238E27FC236}">
                <a16:creationId xmlns:a16="http://schemas.microsoft.com/office/drawing/2014/main" id="{85C709E3-8E23-7A95-61B9-25C6E1DEA2FA}"/>
              </a:ext>
            </a:extLst>
          </p:cNvPr>
          <p:cNvCxnSpPr>
            <a:cxnSpLocks/>
          </p:cNvCxnSpPr>
          <p:nvPr/>
        </p:nvCxnSpPr>
        <p:spPr>
          <a:xfrm flipH="1" flipV="1">
            <a:off x="8109585" y="1954530"/>
            <a:ext cx="104961" cy="273184"/>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DFC25BB-BCAB-10B7-25DE-8F97C8446A56}"/>
              </a:ext>
            </a:extLst>
          </p:cNvPr>
          <p:cNvSpPr txBox="1"/>
          <p:nvPr/>
        </p:nvSpPr>
        <p:spPr>
          <a:xfrm>
            <a:off x="7824055" y="1392472"/>
            <a:ext cx="787395" cy="400110"/>
          </a:xfrm>
          <a:prstGeom prst="rect">
            <a:avLst/>
          </a:prstGeom>
          <a:solidFill>
            <a:schemeClr val="bg1"/>
          </a:solidFill>
        </p:spPr>
        <p:txBody>
          <a:bodyPr wrap="none" rtlCol="0">
            <a:spAutoFit/>
          </a:bodyPr>
          <a:lstStyle/>
          <a:p>
            <a:pPr algn="l"/>
            <a:r>
              <a:rPr lang="en-CH" sz="20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10%</a:t>
            </a:r>
          </a:p>
        </p:txBody>
      </p:sp>
      <p:cxnSp>
        <p:nvCxnSpPr>
          <p:cNvPr id="19" name="Straight Arrow Connector 18">
            <a:extLst>
              <a:ext uri="{FF2B5EF4-FFF2-40B4-BE49-F238E27FC236}">
                <a16:creationId xmlns:a16="http://schemas.microsoft.com/office/drawing/2014/main" id="{AFFB31CD-D433-0966-439E-D72BBB26D4C2}"/>
              </a:ext>
            </a:extLst>
          </p:cNvPr>
          <p:cNvCxnSpPr>
            <a:cxnSpLocks/>
          </p:cNvCxnSpPr>
          <p:nvPr/>
        </p:nvCxnSpPr>
        <p:spPr>
          <a:xfrm flipH="1">
            <a:off x="4336025" y="1232123"/>
            <a:ext cx="285395"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EA91B8A6-5994-425F-94AD-272BF1204FE1}"/>
              </a:ext>
            </a:extLst>
          </p:cNvPr>
          <p:cNvSpPr txBox="1">
            <a:spLocks/>
          </p:cNvSpPr>
          <p:nvPr/>
        </p:nvSpPr>
        <p:spPr>
          <a:xfrm>
            <a:off x="2199" y="4190350"/>
            <a:ext cx="9141801" cy="600754"/>
          </a:xfrm>
          <a:prstGeom prst="rect">
            <a:avLst/>
          </a:prstGeom>
          <a:solidFill>
            <a:srgbClr val="CDF2FF"/>
          </a:solidFill>
          <a:ln w="28575">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chemeClr val="tx1"/>
              </a:buClr>
              <a:buNone/>
            </a:pPr>
            <a:r>
              <a:rPr lang="en-GB" sz="2100" dirty="0">
                <a:solidFill>
                  <a:schemeClr val="accent4">
                    <a:lumMod val="50000"/>
                  </a:schemeClr>
                </a:solidFill>
                <a:latin typeface="Verdana" panose="020B0604030504040204" pitchFamily="34" charset="0"/>
                <a:ea typeface="Verdana" panose="020B0604030504040204" pitchFamily="34" charset="0"/>
              </a:rPr>
              <a:t>Outperforms</a:t>
            </a:r>
            <a:r>
              <a:rPr lang="en-GB" sz="2100" dirty="0">
                <a:latin typeface="Verdana" panose="020B0604030504040204" pitchFamily="34" charset="0"/>
                <a:ea typeface="Verdana" panose="020B0604030504040204" pitchFamily="34" charset="0"/>
              </a:rPr>
              <a:t> fine-grained activation by </a:t>
            </a:r>
            <a:r>
              <a:rPr lang="en-GB" sz="2100" dirty="0">
                <a:solidFill>
                  <a:schemeClr val="accent4">
                    <a:lumMod val="50000"/>
                  </a:schemeClr>
                </a:solidFill>
                <a:latin typeface="Verdana" panose="020B0604030504040204" pitchFamily="34" charset="0"/>
                <a:ea typeface="Verdana" panose="020B0604030504040204" pitchFamily="34" charset="0"/>
              </a:rPr>
              <a:t>2.1X</a:t>
            </a:r>
            <a:endParaRPr lang="en-US" sz="2100" dirty="0">
              <a:solidFill>
                <a:schemeClr val="accent4">
                  <a:lumMod val="50000"/>
                </a:schemeClr>
              </a:solidFill>
              <a:latin typeface="Verdana" panose="020B0604030504040204" pitchFamily="34" charset="0"/>
              <a:ea typeface="Verdana" panose="020B0604030504040204" pitchFamily="34" charset="0"/>
            </a:endParaRPr>
          </a:p>
        </p:txBody>
      </p:sp>
      <p:sp>
        <p:nvSpPr>
          <p:cNvPr id="23" name="Content Placeholder 2">
            <a:extLst>
              <a:ext uri="{FF2B5EF4-FFF2-40B4-BE49-F238E27FC236}">
                <a16:creationId xmlns:a16="http://schemas.microsoft.com/office/drawing/2014/main" id="{3B345529-4031-2E94-A8F5-0CC0D084A13B}"/>
              </a:ext>
            </a:extLst>
          </p:cNvPr>
          <p:cNvSpPr txBox="1">
            <a:spLocks/>
          </p:cNvSpPr>
          <p:nvPr/>
        </p:nvSpPr>
        <p:spPr>
          <a:xfrm>
            <a:off x="-1101" y="4910197"/>
            <a:ext cx="9141801" cy="600754"/>
          </a:xfrm>
          <a:prstGeom prst="rect">
            <a:avLst/>
          </a:prstGeom>
          <a:solidFill>
            <a:srgbClr val="CDF2FF"/>
          </a:solidFill>
          <a:ln w="28575">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chemeClr val="tx1"/>
              </a:buClr>
              <a:buNone/>
            </a:pPr>
            <a:r>
              <a:rPr lang="en-GB" sz="2100" dirty="0">
                <a:solidFill>
                  <a:schemeClr val="accent6">
                    <a:lumMod val="75000"/>
                  </a:schemeClr>
                </a:solidFill>
                <a:latin typeface="Verdana" panose="020B0604030504040204" pitchFamily="34" charset="0"/>
                <a:ea typeface="Verdana" panose="020B0604030504040204" pitchFamily="34" charset="0"/>
              </a:rPr>
              <a:t>Outperforms</a:t>
            </a:r>
            <a:r>
              <a:rPr lang="en-GB" sz="2100" dirty="0">
                <a:latin typeface="Verdana" panose="020B0604030504040204" pitchFamily="34" charset="0"/>
                <a:ea typeface="Verdana" panose="020B0604030504040204" pitchFamily="34" charset="0"/>
              </a:rPr>
              <a:t> Partial Row Activation by </a:t>
            </a:r>
            <a:r>
              <a:rPr lang="en-GB" sz="2100" dirty="0">
                <a:solidFill>
                  <a:schemeClr val="accent6">
                    <a:lumMod val="75000"/>
                  </a:schemeClr>
                </a:solidFill>
                <a:latin typeface="Verdana" panose="020B0604030504040204" pitchFamily="34" charset="0"/>
                <a:ea typeface="Verdana" panose="020B0604030504040204" pitchFamily="34" charset="0"/>
              </a:rPr>
              <a:t>10%</a:t>
            </a:r>
            <a:endParaRPr lang="en-US" sz="2100" dirty="0">
              <a:solidFill>
                <a:schemeClr val="accent6">
                  <a:lumMod val="7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0249227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DEB25-3F30-B7A0-CACD-BC887A8F801E}"/>
              </a:ext>
            </a:extLst>
          </p:cNvPr>
          <p:cNvSpPr>
            <a:spLocks noGrp="1"/>
          </p:cNvSpPr>
          <p:nvPr>
            <p:ph type="title"/>
          </p:nvPr>
        </p:nvSpPr>
        <p:spPr/>
        <p:txBody>
          <a:bodyPr/>
          <a:lstStyle/>
          <a:p>
            <a:r>
              <a:rPr lang="en-US" sz="3000" dirty="0"/>
              <a:t>Workload Mix Performance Comparison</a:t>
            </a:r>
          </a:p>
        </p:txBody>
      </p:sp>
      <p:pic>
        <p:nvPicPr>
          <p:cNvPr id="5" name="Picture 4">
            <a:extLst>
              <a:ext uri="{FF2B5EF4-FFF2-40B4-BE49-F238E27FC236}">
                <a16:creationId xmlns:a16="http://schemas.microsoft.com/office/drawing/2014/main" id="{889F3F56-D78A-57CE-83B3-A6572DB7C0D6}"/>
              </a:ext>
            </a:extLst>
          </p:cNvPr>
          <p:cNvPicPr>
            <a:picLocks noChangeAspect="1"/>
          </p:cNvPicPr>
          <p:nvPr/>
        </p:nvPicPr>
        <p:blipFill rotWithShape="1">
          <a:blip r:embed="rId3"/>
          <a:srcRect b="51645"/>
          <a:stretch/>
        </p:blipFill>
        <p:spPr>
          <a:xfrm>
            <a:off x="521289" y="1040630"/>
            <a:ext cx="8101422" cy="1896536"/>
          </a:xfrm>
          <a:prstGeom prst="rect">
            <a:avLst/>
          </a:prstGeom>
        </p:spPr>
      </p:pic>
      <p:pic>
        <p:nvPicPr>
          <p:cNvPr id="3" name="Picture 2">
            <a:extLst>
              <a:ext uri="{FF2B5EF4-FFF2-40B4-BE49-F238E27FC236}">
                <a16:creationId xmlns:a16="http://schemas.microsoft.com/office/drawing/2014/main" id="{FD794EA0-CE2B-17E5-7C24-DB650E13E62B}"/>
              </a:ext>
            </a:extLst>
          </p:cNvPr>
          <p:cNvPicPr>
            <a:picLocks noChangeAspect="1"/>
          </p:cNvPicPr>
          <p:nvPr/>
        </p:nvPicPr>
        <p:blipFill>
          <a:blip r:embed="rId4"/>
          <a:stretch>
            <a:fillRect/>
          </a:stretch>
        </p:blipFill>
        <p:spPr>
          <a:xfrm>
            <a:off x="4152900" y="2937166"/>
            <a:ext cx="1689100" cy="320238"/>
          </a:xfrm>
          <a:prstGeom prst="rect">
            <a:avLst/>
          </a:prstGeom>
        </p:spPr>
      </p:pic>
      <p:sp>
        <p:nvSpPr>
          <p:cNvPr id="9" name="Rectangle 8">
            <a:extLst>
              <a:ext uri="{FF2B5EF4-FFF2-40B4-BE49-F238E27FC236}">
                <a16:creationId xmlns:a16="http://schemas.microsoft.com/office/drawing/2014/main" id="{6AF2086D-2FA5-5962-7E4B-73C45A3AAB23}"/>
              </a:ext>
            </a:extLst>
          </p:cNvPr>
          <p:cNvSpPr/>
          <p:nvPr/>
        </p:nvSpPr>
        <p:spPr>
          <a:xfrm>
            <a:off x="4665982" y="998251"/>
            <a:ext cx="2133024" cy="382987"/>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a:extLst>
              <a:ext uri="{FF2B5EF4-FFF2-40B4-BE49-F238E27FC236}">
                <a16:creationId xmlns:a16="http://schemas.microsoft.com/office/drawing/2014/main" id="{9EAACFB6-2486-CED4-E5E2-D608835FD524}"/>
              </a:ext>
            </a:extLst>
          </p:cNvPr>
          <p:cNvSpPr/>
          <p:nvPr/>
        </p:nvSpPr>
        <p:spPr>
          <a:xfrm>
            <a:off x="1963711" y="1573967"/>
            <a:ext cx="6011056" cy="914400"/>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cxnSp>
        <p:nvCxnSpPr>
          <p:cNvPr id="17" name="Straight Arrow Connector 16">
            <a:extLst>
              <a:ext uri="{FF2B5EF4-FFF2-40B4-BE49-F238E27FC236}">
                <a16:creationId xmlns:a16="http://schemas.microsoft.com/office/drawing/2014/main" id="{85C709E3-8E23-7A95-61B9-25C6E1DEA2FA}"/>
              </a:ext>
            </a:extLst>
          </p:cNvPr>
          <p:cNvCxnSpPr>
            <a:cxnSpLocks/>
          </p:cNvCxnSpPr>
          <p:nvPr/>
        </p:nvCxnSpPr>
        <p:spPr>
          <a:xfrm flipV="1">
            <a:off x="8111613" y="1792582"/>
            <a:ext cx="191729" cy="146831"/>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DFC25BB-BCAB-10B7-25DE-8F97C8446A56}"/>
              </a:ext>
            </a:extLst>
          </p:cNvPr>
          <p:cNvSpPr txBox="1"/>
          <p:nvPr/>
        </p:nvSpPr>
        <p:spPr>
          <a:xfrm>
            <a:off x="7824055" y="1392472"/>
            <a:ext cx="787395" cy="400110"/>
          </a:xfrm>
          <a:prstGeom prst="rect">
            <a:avLst/>
          </a:prstGeom>
          <a:solidFill>
            <a:schemeClr val="bg1"/>
          </a:solidFill>
        </p:spPr>
        <p:txBody>
          <a:bodyPr wrap="none" rtlCol="0">
            <a:spAutoFit/>
          </a:bodyPr>
          <a:lstStyle/>
          <a:p>
            <a:pPr algn="l"/>
            <a:r>
              <a:rPr lang="en-CH" sz="20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11%</a:t>
            </a:r>
          </a:p>
        </p:txBody>
      </p:sp>
      <p:cxnSp>
        <p:nvCxnSpPr>
          <p:cNvPr id="19" name="Straight Arrow Connector 18">
            <a:extLst>
              <a:ext uri="{FF2B5EF4-FFF2-40B4-BE49-F238E27FC236}">
                <a16:creationId xmlns:a16="http://schemas.microsoft.com/office/drawing/2014/main" id="{AFFB31CD-D433-0966-439E-D72BBB26D4C2}"/>
              </a:ext>
            </a:extLst>
          </p:cNvPr>
          <p:cNvCxnSpPr>
            <a:cxnSpLocks/>
          </p:cNvCxnSpPr>
          <p:nvPr/>
        </p:nvCxnSpPr>
        <p:spPr>
          <a:xfrm>
            <a:off x="4424516" y="1232123"/>
            <a:ext cx="2617839" cy="0"/>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EA91B8A6-5994-425F-94AD-272BF1204FE1}"/>
              </a:ext>
            </a:extLst>
          </p:cNvPr>
          <p:cNvSpPr txBox="1">
            <a:spLocks/>
          </p:cNvSpPr>
          <p:nvPr/>
        </p:nvSpPr>
        <p:spPr>
          <a:xfrm>
            <a:off x="2199" y="4190350"/>
            <a:ext cx="9141801" cy="600754"/>
          </a:xfrm>
          <a:prstGeom prst="rect">
            <a:avLst/>
          </a:prstGeom>
          <a:solidFill>
            <a:srgbClr val="CDF2FF"/>
          </a:solidFill>
          <a:ln w="28575">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chemeClr val="tx1"/>
              </a:buClr>
              <a:buNone/>
            </a:pPr>
            <a:r>
              <a:rPr lang="en-GB" sz="2100" dirty="0">
                <a:solidFill>
                  <a:schemeClr val="accent4">
                    <a:lumMod val="50000"/>
                  </a:schemeClr>
                </a:solidFill>
                <a:latin typeface="Verdana" panose="020B0604030504040204" pitchFamily="34" charset="0"/>
                <a:ea typeface="Verdana" panose="020B0604030504040204" pitchFamily="34" charset="0"/>
              </a:rPr>
              <a:t>Outperforms</a:t>
            </a:r>
            <a:r>
              <a:rPr lang="en-GB" sz="2100" dirty="0">
                <a:latin typeface="Verdana" panose="020B0604030504040204" pitchFamily="34" charset="0"/>
                <a:ea typeface="Verdana" panose="020B0604030504040204" pitchFamily="34" charset="0"/>
              </a:rPr>
              <a:t> fine-grained activation</a:t>
            </a:r>
            <a:r>
              <a:rPr lang="en-GB" sz="2100" dirty="0">
                <a:solidFill>
                  <a:schemeClr val="accent4">
                    <a:lumMod val="75000"/>
                  </a:schemeClr>
                </a:solidFill>
                <a:latin typeface="Verdana" panose="020B0604030504040204" pitchFamily="34" charset="0"/>
                <a:ea typeface="Verdana" panose="020B0604030504040204" pitchFamily="34" charset="0"/>
              </a:rPr>
              <a:t> </a:t>
            </a:r>
            <a:r>
              <a:rPr lang="en-GB" sz="2100" dirty="0">
                <a:latin typeface="Verdana" panose="020B0604030504040204" pitchFamily="34" charset="0"/>
                <a:ea typeface="Verdana" panose="020B0604030504040204" pitchFamily="34" charset="0"/>
              </a:rPr>
              <a:t>by </a:t>
            </a:r>
            <a:r>
              <a:rPr lang="en-GB" sz="2100" dirty="0">
                <a:solidFill>
                  <a:schemeClr val="accent4">
                    <a:lumMod val="50000"/>
                  </a:schemeClr>
                </a:solidFill>
                <a:latin typeface="Verdana" panose="020B0604030504040204" pitchFamily="34" charset="0"/>
                <a:ea typeface="Verdana" panose="020B0604030504040204" pitchFamily="34" charset="0"/>
              </a:rPr>
              <a:t>2.1X</a:t>
            </a:r>
            <a:endParaRPr lang="en-US" sz="2100" dirty="0">
              <a:solidFill>
                <a:schemeClr val="accent4">
                  <a:lumMod val="50000"/>
                </a:schemeClr>
              </a:solidFill>
              <a:latin typeface="Verdana" panose="020B0604030504040204" pitchFamily="34" charset="0"/>
              <a:ea typeface="Verdana" panose="020B0604030504040204" pitchFamily="34" charset="0"/>
            </a:endParaRPr>
          </a:p>
        </p:txBody>
      </p:sp>
      <p:sp>
        <p:nvSpPr>
          <p:cNvPr id="23" name="Content Placeholder 2">
            <a:extLst>
              <a:ext uri="{FF2B5EF4-FFF2-40B4-BE49-F238E27FC236}">
                <a16:creationId xmlns:a16="http://schemas.microsoft.com/office/drawing/2014/main" id="{3B345529-4031-2E94-A8F5-0CC0D084A13B}"/>
              </a:ext>
            </a:extLst>
          </p:cNvPr>
          <p:cNvSpPr txBox="1">
            <a:spLocks/>
          </p:cNvSpPr>
          <p:nvPr/>
        </p:nvSpPr>
        <p:spPr>
          <a:xfrm>
            <a:off x="-1101" y="4910197"/>
            <a:ext cx="9141801" cy="600754"/>
          </a:xfrm>
          <a:prstGeom prst="rect">
            <a:avLst/>
          </a:prstGeom>
          <a:solidFill>
            <a:srgbClr val="CDF2FF"/>
          </a:solidFill>
          <a:ln w="28575">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chemeClr val="tx1"/>
              </a:buClr>
              <a:buNone/>
            </a:pPr>
            <a:r>
              <a:rPr lang="en-GB" sz="2100" dirty="0">
                <a:solidFill>
                  <a:schemeClr val="accent6">
                    <a:lumMod val="75000"/>
                  </a:schemeClr>
                </a:solidFill>
                <a:latin typeface="Verdana" panose="020B0604030504040204" pitchFamily="34" charset="0"/>
                <a:ea typeface="Verdana" panose="020B0604030504040204" pitchFamily="34" charset="0"/>
              </a:rPr>
              <a:t>Outperforms</a:t>
            </a:r>
            <a:r>
              <a:rPr lang="en-GB" sz="2100" dirty="0">
                <a:latin typeface="Verdana" panose="020B0604030504040204" pitchFamily="34" charset="0"/>
                <a:ea typeface="Verdana" panose="020B0604030504040204" pitchFamily="34" charset="0"/>
              </a:rPr>
              <a:t> Partial Row Activation by </a:t>
            </a:r>
            <a:r>
              <a:rPr lang="en-GB" sz="2100" dirty="0">
                <a:solidFill>
                  <a:schemeClr val="accent6">
                    <a:lumMod val="75000"/>
                  </a:schemeClr>
                </a:solidFill>
                <a:latin typeface="Verdana" panose="020B0604030504040204" pitchFamily="34" charset="0"/>
                <a:ea typeface="Verdana" panose="020B0604030504040204" pitchFamily="34" charset="0"/>
              </a:rPr>
              <a:t>10%</a:t>
            </a:r>
            <a:endParaRPr lang="en-US" sz="2100" dirty="0">
              <a:solidFill>
                <a:schemeClr val="accent6">
                  <a:lumMod val="75000"/>
                </a:schemeClr>
              </a:solidFill>
              <a:latin typeface="Verdana" panose="020B0604030504040204" pitchFamily="34" charset="0"/>
              <a:ea typeface="Verdana" panose="020B0604030504040204" pitchFamily="34" charset="0"/>
            </a:endParaRPr>
          </a:p>
        </p:txBody>
      </p:sp>
      <p:sp>
        <p:nvSpPr>
          <p:cNvPr id="12" name="Content Placeholder 2">
            <a:extLst>
              <a:ext uri="{FF2B5EF4-FFF2-40B4-BE49-F238E27FC236}">
                <a16:creationId xmlns:a16="http://schemas.microsoft.com/office/drawing/2014/main" id="{639DA082-7331-025D-6A68-38B1173EBAD1}"/>
              </a:ext>
            </a:extLst>
          </p:cNvPr>
          <p:cNvSpPr txBox="1">
            <a:spLocks/>
          </p:cNvSpPr>
          <p:nvPr/>
        </p:nvSpPr>
        <p:spPr>
          <a:xfrm>
            <a:off x="2199" y="5625877"/>
            <a:ext cx="9141801" cy="600754"/>
          </a:xfrm>
          <a:prstGeom prst="rect">
            <a:avLst/>
          </a:prstGeom>
          <a:solidFill>
            <a:srgbClr val="CDF2FF"/>
          </a:solidFill>
          <a:ln w="28575">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chemeClr val="tx1"/>
              </a:buClr>
              <a:buNone/>
            </a:pPr>
            <a:r>
              <a:rPr lang="en-GB" sz="2100" dirty="0">
                <a:latin typeface="Verdana" panose="020B0604030504040204" pitchFamily="34" charset="0"/>
                <a:ea typeface="Verdana" panose="020B0604030504040204" pitchFamily="34" charset="0"/>
              </a:rPr>
              <a:t>Performs </a:t>
            </a:r>
            <a:r>
              <a:rPr lang="en-GB" sz="2100" dirty="0">
                <a:solidFill>
                  <a:schemeClr val="accent1">
                    <a:lumMod val="75000"/>
                  </a:schemeClr>
                </a:solidFill>
                <a:latin typeface="Verdana" panose="020B0604030504040204" pitchFamily="34" charset="0"/>
                <a:ea typeface="Verdana" panose="020B0604030504040204" pitchFamily="34" charset="0"/>
              </a:rPr>
              <a:t>within 11%</a:t>
            </a:r>
            <a:r>
              <a:rPr lang="en-GB" sz="2100" dirty="0">
                <a:latin typeface="Verdana" panose="020B0604030504040204" pitchFamily="34" charset="0"/>
                <a:ea typeface="Verdana" panose="020B0604030504040204" pitchFamily="34" charset="0"/>
              </a:rPr>
              <a:t> of </a:t>
            </a:r>
            <a:r>
              <a:rPr lang="en-GB" sz="2100" dirty="0" err="1">
                <a:latin typeface="Verdana" panose="020B0604030504040204" pitchFamily="34" charset="0"/>
                <a:ea typeface="Verdana" panose="020B0604030504040204" pitchFamily="34" charset="0"/>
              </a:rPr>
              <a:t>HalfDRAM</a:t>
            </a:r>
            <a:endParaRPr lang="en-US" sz="21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105195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DEB25-3F30-B7A0-CACD-BC887A8F801E}"/>
              </a:ext>
            </a:extLst>
          </p:cNvPr>
          <p:cNvSpPr>
            <a:spLocks noGrp="1"/>
          </p:cNvSpPr>
          <p:nvPr>
            <p:ph type="title"/>
          </p:nvPr>
        </p:nvSpPr>
        <p:spPr/>
        <p:txBody>
          <a:bodyPr/>
          <a:lstStyle/>
          <a:p>
            <a:r>
              <a:rPr lang="en-US" sz="3000" dirty="0"/>
              <a:t>Workload Mix DRAM Energy Comparison</a:t>
            </a:r>
          </a:p>
        </p:txBody>
      </p:sp>
      <p:pic>
        <p:nvPicPr>
          <p:cNvPr id="5" name="Picture 4">
            <a:extLst>
              <a:ext uri="{FF2B5EF4-FFF2-40B4-BE49-F238E27FC236}">
                <a16:creationId xmlns:a16="http://schemas.microsoft.com/office/drawing/2014/main" id="{889F3F56-D78A-57CE-83B3-A6572DB7C0D6}"/>
              </a:ext>
            </a:extLst>
          </p:cNvPr>
          <p:cNvPicPr>
            <a:picLocks noChangeAspect="1"/>
          </p:cNvPicPr>
          <p:nvPr/>
        </p:nvPicPr>
        <p:blipFill rotWithShape="1">
          <a:blip r:embed="rId3"/>
          <a:srcRect t="48827" b="-401"/>
          <a:stretch/>
        </p:blipFill>
        <p:spPr>
          <a:xfrm>
            <a:off x="520189" y="1787896"/>
            <a:ext cx="8101422" cy="2022764"/>
          </a:xfrm>
          <a:prstGeom prst="rect">
            <a:avLst/>
          </a:prstGeom>
        </p:spPr>
      </p:pic>
      <p:sp>
        <p:nvSpPr>
          <p:cNvPr id="6" name="Content Placeholder 2">
            <a:extLst>
              <a:ext uri="{FF2B5EF4-FFF2-40B4-BE49-F238E27FC236}">
                <a16:creationId xmlns:a16="http://schemas.microsoft.com/office/drawing/2014/main" id="{A061676E-5E80-4264-4CF2-C4351D4E6CE3}"/>
              </a:ext>
            </a:extLst>
          </p:cNvPr>
          <p:cNvSpPr txBox="1">
            <a:spLocks/>
          </p:cNvSpPr>
          <p:nvPr/>
        </p:nvSpPr>
        <p:spPr>
          <a:xfrm>
            <a:off x="-1100" y="4124794"/>
            <a:ext cx="9141801" cy="1023296"/>
          </a:xfrm>
          <a:prstGeom prst="rect">
            <a:avLst/>
          </a:prstGeom>
          <a:solidFill>
            <a:srgbClr val="CDF2FF"/>
          </a:solidFill>
          <a:ln w="28575">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chemeClr val="tx1"/>
              </a:buClr>
              <a:buNone/>
            </a:pPr>
            <a:r>
              <a:rPr lang="en-US" sz="2200" dirty="0">
                <a:latin typeface="Verdana" panose="020B0604030504040204" pitchFamily="34" charset="0"/>
                <a:ea typeface="Verdana" panose="020B0604030504040204" pitchFamily="34" charset="0"/>
              </a:rPr>
              <a:t>Sectored DRAM </a:t>
            </a:r>
            <a:r>
              <a:rPr lang="en-US" sz="2200" dirty="0">
                <a:solidFill>
                  <a:schemeClr val="accent4">
                    <a:lumMod val="50000"/>
                  </a:schemeClr>
                </a:solidFill>
                <a:latin typeface="Verdana" panose="020B0604030504040204" pitchFamily="34" charset="0"/>
                <a:ea typeface="Verdana" panose="020B0604030504040204" pitchFamily="34" charset="0"/>
              </a:rPr>
              <a:t>enables larger DRAM energy savings</a:t>
            </a:r>
            <a:br>
              <a:rPr lang="en-US" sz="2200" dirty="0">
                <a:latin typeface="Verdana" panose="020B0604030504040204" pitchFamily="34" charset="0"/>
                <a:ea typeface="Verdana" panose="020B0604030504040204" pitchFamily="34" charset="0"/>
              </a:rPr>
            </a:br>
            <a:r>
              <a:rPr lang="en-US" sz="2200" dirty="0">
                <a:latin typeface="Verdana" panose="020B0604030504040204" pitchFamily="34" charset="0"/>
                <a:ea typeface="Verdana" panose="020B0604030504040204" pitchFamily="34" charset="0"/>
              </a:rPr>
              <a:t>compared to </a:t>
            </a:r>
            <a:r>
              <a:rPr lang="en-US" sz="2200" dirty="0">
                <a:solidFill>
                  <a:schemeClr val="accent4">
                    <a:lumMod val="50000"/>
                  </a:schemeClr>
                </a:solidFill>
                <a:latin typeface="Verdana" panose="020B0604030504040204" pitchFamily="34" charset="0"/>
                <a:ea typeface="Verdana" panose="020B0604030504040204" pitchFamily="34" charset="0"/>
              </a:rPr>
              <a:t>prior works</a:t>
            </a:r>
          </a:p>
        </p:txBody>
      </p:sp>
      <p:pic>
        <p:nvPicPr>
          <p:cNvPr id="3" name="Picture 2">
            <a:extLst>
              <a:ext uri="{FF2B5EF4-FFF2-40B4-BE49-F238E27FC236}">
                <a16:creationId xmlns:a16="http://schemas.microsoft.com/office/drawing/2014/main" id="{11208347-42B5-4C16-63D7-8C85CBE4EB48}"/>
              </a:ext>
            </a:extLst>
          </p:cNvPr>
          <p:cNvPicPr>
            <a:picLocks noChangeAspect="1"/>
          </p:cNvPicPr>
          <p:nvPr/>
        </p:nvPicPr>
        <p:blipFill>
          <a:blip r:embed="rId4"/>
          <a:stretch>
            <a:fillRect/>
          </a:stretch>
        </p:blipFill>
        <p:spPr>
          <a:xfrm>
            <a:off x="2061965" y="1625807"/>
            <a:ext cx="6292878" cy="324178"/>
          </a:xfrm>
          <a:prstGeom prst="rect">
            <a:avLst/>
          </a:prstGeom>
        </p:spPr>
      </p:pic>
      <p:sp>
        <p:nvSpPr>
          <p:cNvPr id="4" name="Rectangle 3">
            <a:extLst>
              <a:ext uri="{FF2B5EF4-FFF2-40B4-BE49-F238E27FC236}">
                <a16:creationId xmlns:a16="http://schemas.microsoft.com/office/drawing/2014/main" id="{A0E3439C-4038-AD78-CABB-466E0E070C79}"/>
              </a:ext>
            </a:extLst>
          </p:cNvPr>
          <p:cNvSpPr/>
          <p:nvPr/>
        </p:nvSpPr>
        <p:spPr>
          <a:xfrm>
            <a:off x="1956336" y="1980669"/>
            <a:ext cx="6011056" cy="955035"/>
          </a:xfrm>
          <a:prstGeom prst="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1860F9F2-8B2B-FCA4-5212-0232001DD2A8}"/>
              </a:ext>
            </a:extLst>
          </p:cNvPr>
          <p:cNvSpPr txBox="1"/>
          <p:nvPr/>
        </p:nvSpPr>
        <p:spPr>
          <a:xfrm>
            <a:off x="4597822" y="1256475"/>
            <a:ext cx="728084" cy="369332"/>
          </a:xfrm>
          <a:prstGeom prst="rect">
            <a:avLst/>
          </a:prstGeom>
          <a:noFill/>
        </p:spPr>
        <p:txBody>
          <a:bodyPr wrap="none" rtlCol="0">
            <a:spAutoFit/>
          </a:bodyPr>
          <a:lstStyle/>
          <a:p>
            <a:pPr algn="l"/>
            <a:r>
              <a:rPr lang="en-CH" dirty="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rPr>
              <a:t>13%</a:t>
            </a:r>
          </a:p>
        </p:txBody>
      </p:sp>
      <p:sp>
        <p:nvSpPr>
          <p:cNvPr id="8" name="TextBox 7">
            <a:extLst>
              <a:ext uri="{FF2B5EF4-FFF2-40B4-BE49-F238E27FC236}">
                <a16:creationId xmlns:a16="http://schemas.microsoft.com/office/drawing/2014/main" id="{8B27DE20-3C56-1A94-53D1-9A31E2718A41}"/>
              </a:ext>
            </a:extLst>
          </p:cNvPr>
          <p:cNvSpPr txBox="1"/>
          <p:nvPr/>
        </p:nvSpPr>
        <p:spPr>
          <a:xfrm>
            <a:off x="5748248" y="1267451"/>
            <a:ext cx="728084" cy="369332"/>
          </a:xfrm>
          <a:prstGeom prst="rect">
            <a:avLst/>
          </a:prstGeom>
          <a:noFill/>
        </p:spPr>
        <p:txBody>
          <a:bodyPr wrap="none" rtlCol="0">
            <a:spAutoFit/>
          </a:bodyPr>
          <a:lstStyle/>
          <a:p>
            <a:pPr algn="l"/>
            <a:r>
              <a:rPr lang="en-CH" dirty="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rPr>
              <a:t>84%</a:t>
            </a:r>
          </a:p>
        </p:txBody>
      </p:sp>
      <p:sp>
        <p:nvSpPr>
          <p:cNvPr id="9" name="TextBox 8">
            <a:extLst>
              <a:ext uri="{FF2B5EF4-FFF2-40B4-BE49-F238E27FC236}">
                <a16:creationId xmlns:a16="http://schemas.microsoft.com/office/drawing/2014/main" id="{267E42EF-A6DC-E136-5B43-8A40CC431C26}"/>
              </a:ext>
            </a:extLst>
          </p:cNvPr>
          <p:cNvSpPr txBox="1"/>
          <p:nvPr/>
        </p:nvSpPr>
        <p:spPr>
          <a:xfrm>
            <a:off x="7329461" y="1267451"/>
            <a:ext cx="728084" cy="369332"/>
          </a:xfrm>
          <a:prstGeom prst="rect">
            <a:avLst/>
          </a:prstGeom>
          <a:noFill/>
        </p:spPr>
        <p:txBody>
          <a:bodyPr wrap="none" rtlCol="0">
            <a:spAutoFit/>
          </a:bodyPr>
          <a:lstStyle/>
          <a:p>
            <a:pPr algn="l"/>
            <a:r>
              <a:rPr lang="en-CH" dirty="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rPr>
              <a:t>12%</a:t>
            </a:r>
          </a:p>
        </p:txBody>
      </p:sp>
      <p:cxnSp>
        <p:nvCxnSpPr>
          <p:cNvPr id="11" name="Straight Arrow Connector 10">
            <a:extLst>
              <a:ext uri="{FF2B5EF4-FFF2-40B4-BE49-F238E27FC236}">
                <a16:creationId xmlns:a16="http://schemas.microsoft.com/office/drawing/2014/main" id="{01835F5E-7BF8-E9BB-EBC0-6216B46648EF}"/>
              </a:ext>
            </a:extLst>
          </p:cNvPr>
          <p:cNvCxnSpPr>
            <a:cxnSpLocks/>
            <a:stCxn id="7" idx="1"/>
          </p:cNvCxnSpPr>
          <p:nvPr/>
        </p:nvCxnSpPr>
        <p:spPr>
          <a:xfrm flipH="1">
            <a:off x="3902174" y="1441141"/>
            <a:ext cx="695648" cy="215350"/>
          </a:xfrm>
          <a:prstGeom prst="straightConnector1">
            <a:avLst/>
          </a:prstGeom>
          <a:ln w="381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4D6181E-22ED-E849-5D99-66C0F7E50A78}"/>
              </a:ext>
            </a:extLst>
          </p:cNvPr>
          <p:cNvCxnSpPr>
            <a:cxnSpLocks/>
            <a:stCxn id="8" idx="1"/>
          </p:cNvCxnSpPr>
          <p:nvPr/>
        </p:nvCxnSpPr>
        <p:spPr>
          <a:xfrm flipH="1">
            <a:off x="4091616" y="1452117"/>
            <a:ext cx="1656632" cy="243446"/>
          </a:xfrm>
          <a:prstGeom prst="straightConnector1">
            <a:avLst/>
          </a:prstGeom>
          <a:ln w="381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B070D30-B156-220B-BEE0-E7ECD3D23241}"/>
              </a:ext>
            </a:extLst>
          </p:cNvPr>
          <p:cNvCxnSpPr>
            <a:cxnSpLocks/>
            <a:stCxn id="9" idx="1"/>
          </p:cNvCxnSpPr>
          <p:nvPr/>
        </p:nvCxnSpPr>
        <p:spPr>
          <a:xfrm flipH="1">
            <a:off x="4168942" y="1452117"/>
            <a:ext cx="3160519" cy="335779"/>
          </a:xfrm>
          <a:prstGeom prst="straightConnector1">
            <a:avLst/>
          </a:prstGeom>
          <a:ln w="381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71F0867F-35F5-AE9B-C526-7EDFA771924C}"/>
              </a:ext>
            </a:extLst>
          </p:cNvPr>
          <p:cNvSpPr txBox="1">
            <a:spLocks/>
          </p:cNvSpPr>
          <p:nvPr/>
        </p:nvSpPr>
        <p:spPr>
          <a:xfrm>
            <a:off x="-1101" y="5264844"/>
            <a:ext cx="9141801" cy="1023296"/>
          </a:xfrm>
          <a:prstGeom prst="rect">
            <a:avLst/>
          </a:prstGeom>
          <a:solidFill>
            <a:srgbClr val="CDF2FF"/>
          </a:solidFill>
          <a:ln w="28575">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chemeClr val="tx1"/>
              </a:buClr>
              <a:buNone/>
            </a:pPr>
            <a:r>
              <a:rPr lang="en-US" sz="2200" dirty="0">
                <a:latin typeface="Verdana" panose="020B0604030504040204" pitchFamily="34" charset="0"/>
                <a:ea typeface="Verdana" panose="020B0604030504040204" pitchFamily="34" charset="0"/>
              </a:rPr>
              <a:t>Savings are attributed to </a:t>
            </a:r>
            <a:br>
              <a:rPr lang="en-US" sz="2200" dirty="0">
                <a:latin typeface="Verdana" panose="020B0604030504040204" pitchFamily="34" charset="0"/>
                <a:ea typeface="Verdana" panose="020B0604030504040204" pitchFamily="34" charset="0"/>
              </a:rPr>
            </a:br>
            <a:r>
              <a:rPr lang="en-US" sz="2200" dirty="0" err="1">
                <a:latin typeface="Verdana" panose="020B0604030504040204" pitchFamily="34" charset="0"/>
                <a:ea typeface="Verdana" panose="020B0604030504040204" pitchFamily="34" charset="0"/>
              </a:rPr>
              <a:t>i</a:t>
            </a:r>
            <a:r>
              <a:rPr lang="en-US" sz="2200" dirty="0">
                <a:latin typeface="Verdana" panose="020B0604030504040204" pitchFamily="34" charset="0"/>
                <a:ea typeface="Verdana" panose="020B0604030504040204" pitchFamily="34" charset="0"/>
              </a:rPr>
              <a:t>) </a:t>
            </a:r>
            <a:r>
              <a:rPr lang="en-US" sz="2200" dirty="0">
                <a:solidFill>
                  <a:schemeClr val="accent6">
                    <a:lumMod val="75000"/>
                  </a:schemeClr>
                </a:solidFill>
                <a:latin typeface="Verdana" panose="020B0604030504040204" pitchFamily="34" charset="0"/>
                <a:ea typeface="Verdana" panose="020B0604030504040204" pitchFamily="34" charset="0"/>
              </a:rPr>
              <a:t>finer-grained </a:t>
            </a:r>
            <a:r>
              <a:rPr lang="en-US" sz="2200" dirty="0">
                <a:latin typeface="Verdana" panose="020B0604030504040204" pitchFamily="34" charset="0"/>
                <a:ea typeface="Verdana" panose="020B0604030504040204" pitchFamily="34" charset="0"/>
              </a:rPr>
              <a:t>data transfer and activation than </a:t>
            </a:r>
            <a:r>
              <a:rPr lang="en-US" sz="2200" dirty="0" err="1">
                <a:solidFill>
                  <a:schemeClr val="accent6">
                    <a:lumMod val="75000"/>
                  </a:schemeClr>
                </a:solidFill>
                <a:latin typeface="Verdana" panose="020B0604030504040204" pitchFamily="34" charset="0"/>
                <a:ea typeface="Verdana" panose="020B0604030504040204" pitchFamily="34" charset="0"/>
              </a:rPr>
              <a:t>HalfDRAM</a:t>
            </a:r>
            <a:br>
              <a:rPr lang="en-US" sz="2200" dirty="0">
                <a:latin typeface="Verdana" panose="020B0604030504040204" pitchFamily="34" charset="0"/>
                <a:ea typeface="Verdana" panose="020B0604030504040204" pitchFamily="34" charset="0"/>
              </a:rPr>
            </a:br>
            <a:r>
              <a:rPr lang="en-US" sz="2200" dirty="0">
                <a:latin typeface="Verdana" panose="020B0604030504040204" pitchFamily="34" charset="0"/>
                <a:ea typeface="Verdana" panose="020B0604030504040204" pitchFamily="34" charset="0"/>
              </a:rPr>
              <a:t>ii) </a:t>
            </a:r>
            <a:r>
              <a:rPr lang="en-US" sz="2200" dirty="0">
                <a:solidFill>
                  <a:schemeClr val="accent4">
                    <a:lumMod val="50000"/>
                  </a:schemeClr>
                </a:solidFill>
                <a:latin typeface="Verdana" panose="020B0604030504040204" pitchFamily="34" charset="0"/>
                <a:ea typeface="Verdana" panose="020B0604030504040204" pitchFamily="34" charset="0"/>
              </a:rPr>
              <a:t>background power reduction </a:t>
            </a:r>
            <a:r>
              <a:rPr lang="en-US" sz="2200" dirty="0">
                <a:latin typeface="Verdana" panose="020B0604030504040204" pitchFamily="34" charset="0"/>
                <a:ea typeface="Verdana" panose="020B0604030504040204" pitchFamily="34" charset="0"/>
              </a:rPr>
              <a:t>compared to </a:t>
            </a:r>
            <a:r>
              <a:rPr lang="en-US" sz="2200" dirty="0">
                <a:solidFill>
                  <a:schemeClr val="accent4">
                    <a:lumMod val="50000"/>
                  </a:schemeClr>
                </a:solidFill>
                <a:latin typeface="Verdana" panose="020B0604030504040204" pitchFamily="34" charset="0"/>
                <a:ea typeface="Verdana" panose="020B0604030504040204" pitchFamily="34" charset="0"/>
              </a:rPr>
              <a:t>PRA and FGA</a:t>
            </a:r>
          </a:p>
        </p:txBody>
      </p:sp>
    </p:spTree>
    <p:extLst>
      <p:ext uri="{BB962C8B-B14F-4D97-AF65-F5344CB8AC3E}">
        <p14:creationId xmlns:p14="http://schemas.microsoft.com/office/powerpoint/2010/main" val="105734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p:bldP spid="8" grpId="0"/>
      <p:bldP spid="9" grpId="0"/>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5BFB4-94DB-BC38-62D3-10F512B3B37E}"/>
              </a:ext>
            </a:extLst>
          </p:cNvPr>
          <p:cNvSpPr>
            <a:spLocks noGrp="1"/>
          </p:cNvSpPr>
          <p:nvPr>
            <p:ph type="title"/>
          </p:nvPr>
        </p:nvSpPr>
        <p:spPr/>
        <p:txBody>
          <a:bodyPr/>
          <a:lstStyle/>
          <a:p>
            <a:r>
              <a:rPr lang="en-US" dirty="0"/>
              <a:t>Area Overhead Estimation</a:t>
            </a:r>
          </a:p>
        </p:txBody>
      </p:sp>
      <p:sp>
        <p:nvSpPr>
          <p:cNvPr id="3" name="Content Placeholder 2">
            <a:extLst>
              <a:ext uri="{FF2B5EF4-FFF2-40B4-BE49-F238E27FC236}">
                <a16:creationId xmlns:a16="http://schemas.microsoft.com/office/drawing/2014/main" id="{1E9283E6-9F4E-7909-DF65-3F0C030BB20E}"/>
              </a:ext>
            </a:extLst>
          </p:cNvPr>
          <p:cNvSpPr>
            <a:spLocks noGrp="1"/>
          </p:cNvSpPr>
          <p:nvPr>
            <p:ph idx="1"/>
          </p:nvPr>
        </p:nvSpPr>
        <p:spPr/>
        <p:txBody>
          <a:bodyPr/>
          <a:lstStyle/>
          <a:p>
            <a:pPr marL="0" indent="0">
              <a:buNone/>
            </a:pPr>
            <a:r>
              <a:rPr lang="en-US" sz="2800" dirty="0">
                <a:solidFill>
                  <a:schemeClr val="accent6">
                    <a:lumMod val="75000"/>
                  </a:schemeClr>
                </a:solidFill>
              </a:rPr>
              <a:t>DRAM</a:t>
            </a:r>
          </a:p>
          <a:p>
            <a:r>
              <a:rPr lang="en-US" sz="2400" dirty="0"/>
              <a:t>Sector transistors, sector latches, wiring</a:t>
            </a:r>
          </a:p>
          <a:p>
            <a:r>
              <a:rPr lang="en-US" sz="2400" dirty="0"/>
              <a:t>8 additional local </a:t>
            </a:r>
            <a:r>
              <a:rPr lang="en-US" sz="2400" dirty="0" err="1"/>
              <a:t>wordline</a:t>
            </a:r>
            <a:r>
              <a:rPr lang="en-US" sz="2400" dirty="0"/>
              <a:t> driver stripes</a:t>
            </a:r>
          </a:p>
          <a:p>
            <a:r>
              <a:rPr lang="en-US" sz="2400" dirty="0"/>
              <a:t>Model DRAM chip using CACTI</a:t>
            </a:r>
          </a:p>
          <a:p>
            <a:pPr lvl="1">
              <a:buClr>
                <a:schemeClr val="tx1"/>
              </a:buClr>
            </a:pPr>
            <a:r>
              <a:rPr lang="en-US" sz="2000" dirty="0">
                <a:solidFill>
                  <a:schemeClr val="accent4">
                    <a:lumMod val="50000"/>
                  </a:schemeClr>
                </a:solidFill>
              </a:rPr>
              <a:t>Sectored DRAM: 1.7% of DRAM chip area</a:t>
            </a:r>
          </a:p>
          <a:p>
            <a:pPr lvl="1"/>
            <a:r>
              <a:rPr lang="en-US" sz="2000" dirty="0"/>
              <a:t>Partial Row Activation and Fine Grained Activation: 1.7%</a:t>
            </a:r>
          </a:p>
          <a:p>
            <a:pPr lvl="1"/>
            <a:r>
              <a:rPr lang="en-US" sz="2000" dirty="0" err="1"/>
              <a:t>HalfDRAM</a:t>
            </a:r>
            <a:r>
              <a:rPr lang="en-US" sz="2000" dirty="0"/>
              <a:t>: 2.6%</a:t>
            </a:r>
          </a:p>
          <a:p>
            <a:pPr marL="0" indent="0">
              <a:buNone/>
            </a:pPr>
            <a:endParaRPr lang="en-US" sz="1000" dirty="0">
              <a:solidFill>
                <a:schemeClr val="accent4">
                  <a:lumMod val="75000"/>
                </a:schemeClr>
              </a:solidFill>
            </a:endParaRPr>
          </a:p>
          <a:p>
            <a:pPr marL="0" indent="0">
              <a:buNone/>
            </a:pPr>
            <a:r>
              <a:rPr lang="en-US" sz="2800" dirty="0">
                <a:solidFill>
                  <a:schemeClr val="accent6">
                    <a:lumMod val="75000"/>
                  </a:schemeClr>
                </a:solidFill>
              </a:rPr>
              <a:t>Processor</a:t>
            </a:r>
          </a:p>
          <a:p>
            <a:r>
              <a:rPr lang="en-US" sz="2400" dirty="0"/>
              <a:t>Sector bits (indicate valid words): 1 byte/cache block</a:t>
            </a:r>
          </a:p>
          <a:p>
            <a:r>
              <a:rPr lang="en-US" sz="2400" dirty="0"/>
              <a:t>Sector predictor: 1088 bytes/core</a:t>
            </a:r>
          </a:p>
          <a:p>
            <a:r>
              <a:rPr lang="en-US" sz="2400" dirty="0"/>
              <a:t>Model processor storage area overhead using CACTI</a:t>
            </a:r>
          </a:p>
          <a:p>
            <a:pPr lvl="1">
              <a:buClr>
                <a:schemeClr val="tx1"/>
              </a:buClr>
            </a:pPr>
            <a:r>
              <a:rPr lang="en-US" sz="2000" dirty="0">
                <a:solidFill>
                  <a:schemeClr val="accent4">
                    <a:lumMod val="50000"/>
                  </a:schemeClr>
                </a:solidFill>
              </a:rPr>
              <a:t>8-core processor area increases by 1.2%</a:t>
            </a:r>
          </a:p>
        </p:txBody>
      </p:sp>
    </p:spTree>
    <p:extLst>
      <p:ext uri="{BB962C8B-B14F-4D97-AF65-F5344CB8AC3E}">
        <p14:creationId xmlns:p14="http://schemas.microsoft.com/office/powerpoint/2010/main" val="361959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2ECA2-CEEC-A5CF-4A12-2DE80CB55E48}"/>
              </a:ext>
            </a:extLst>
          </p:cNvPr>
          <p:cNvSpPr>
            <a:spLocks noGrp="1"/>
          </p:cNvSpPr>
          <p:nvPr>
            <p:ph type="title"/>
          </p:nvPr>
        </p:nvSpPr>
        <p:spPr/>
        <p:txBody>
          <a:bodyPr/>
          <a:lstStyle/>
          <a:p>
            <a:r>
              <a:rPr lang="en-CH" dirty="0"/>
              <a:t>More in the Paper</a:t>
            </a:r>
          </a:p>
        </p:txBody>
      </p:sp>
      <p:sp>
        <p:nvSpPr>
          <p:cNvPr id="3" name="Content Placeholder 2">
            <a:extLst>
              <a:ext uri="{FF2B5EF4-FFF2-40B4-BE49-F238E27FC236}">
                <a16:creationId xmlns:a16="http://schemas.microsoft.com/office/drawing/2014/main" id="{FD1200E9-33CB-017D-8B20-A947C13E61D5}"/>
              </a:ext>
            </a:extLst>
          </p:cNvPr>
          <p:cNvSpPr>
            <a:spLocks noGrp="1"/>
          </p:cNvSpPr>
          <p:nvPr>
            <p:ph idx="1"/>
          </p:nvPr>
        </p:nvSpPr>
        <p:spPr>
          <a:xfrm>
            <a:off x="75991" y="977221"/>
            <a:ext cx="8987622" cy="5479419"/>
          </a:xfrm>
        </p:spPr>
        <p:txBody>
          <a:bodyPr/>
          <a:lstStyle/>
          <a:p>
            <a:pPr>
              <a:buClr>
                <a:schemeClr val="tx1"/>
              </a:buClr>
            </a:pPr>
            <a:r>
              <a:rPr lang="en-CH" sz="2400" dirty="0">
                <a:solidFill>
                  <a:schemeClr val="accent1">
                    <a:lumMod val="75000"/>
                  </a:schemeClr>
                </a:solidFill>
              </a:rPr>
              <a:t>Microbenchmark</a:t>
            </a:r>
            <a:r>
              <a:rPr lang="en-CH" sz="2400" dirty="0"/>
              <a:t> performance evaluation</a:t>
            </a:r>
          </a:p>
          <a:p>
            <a:pPr lvl="1"/>
            <a:r>
              <a:rPr lang="en-CH" sz="2000" dirty="0"/>
              <a:t>Sectored DRAM greatly benefits </a:t>
            </a:r>
            <a:r>
              <a:rPr lang="en-CH" sz="2000" dirty="0">
                <a:solidFill>
                  <a:schemeClr val="accent1">
                    <a:lumMod val="75000"/>
                  </a:schemeClr>
                </a:solidFill>
              </a:rPr>
              <a:t>random access </a:t>
            </a:r>
            <a:r>
              <a:rPr lang="en-CH" sz="2000" dirty="0"/>
              <a:t>workloads</a:t>
            </a:r>
            <a:endParaRPr lang="en-US" sz="2000" dirty="0"/>
          </a:p>
          <a:p>
            <a:pPr lvl="2"/>
            <a:r>
              <a:rPr lang="en-US" sz="1400" dirty="0"/>
              <a:t>Provides 1.87x parallel speedup over Baseline</a:t>
            </a:r>
          </a:p>
          <a:p>
            <a:pPr lvl="1"/>
            <a:r>
              <a:rPr lang="en-US" sz="1800" dirty="0"/>
              <a:t>Adversarial access patterns can reduce performance</a:t>
            </a:r>
          </a:p>
          <a:p>
            <a:pPr lvl="2"/>
            <a:r>
              <a:rPr lang="en-US" sz="1400" dirty="0"/>
              <a:t>Incurs 33% performance overhead for a </a:t>
            </a:r>
            <a:r>
              <a:rPr lang="en-US" sz="1400" dirty="0" err="1"/>
              <a:t>strided</a:t>
            </a:r>
            <a:r>
              <a:rPr lang="en-US" sz="1400" dirty="0"/>
              <a:t> access single-core workload</a:t>
            </a:r>
          </a:p>
          <a:p>
            <a:pPr marL="0" indent="0">
              <a:buNone/>
            </a:pPr>
            <a:endParaRPr lang="en-CH" sz="1400" dirty="0"/>
          </a:p>
          <a:p>
            <a:pPr marL="0" indent="0">
              <a:buNone/>
            </a:pPr>
            <a:endParaRPr lang="en-CH" sz="100" dirty="0"/>
          </a:p>
          <a:p>
            <a:r>
              <a:rPr lang="en-CH" sz="2400" dirty="0"/>
              <a:t>Performance &amp; energy </a:t>
            </a:r>
            <a:r>
              <a:rPr lang="en-CH" sz="2400" dirty="0">
                <a:solidFill>
                  <a:srgbClr val="85319F"/>
                </a:solidFill>
              </a:rPr>
              <a:t>sensitivity analysis</a:t>
            </a:r>
          </a:p>
          <a:p>
            <a:pPr lvl="1"/>
            <a:r>
              <a:rPr lang="en-CH" sz="2000" dirty="0"/>
              <a:t>Number of DRAM channels</a:t>
            </a:r>
          </a:p>
          <a:p>
            <a:pPr lvl="1"/>
            <a:r>
              <a:rPr lang="en-CH" sz="2000" dirty="0"/>
              <a:t>Performance with prefetching enabled</a:t>
            </a:r>
            <a:endParaRPr lang="en-US" sz="1400" dirty="0"/>
          </a:p>
          <a:p>
            <a:pPr marL="0" indent="0">
              <a:buNone/>
            </a:pPr>
            <a:endParaRPr lang="en-US" sz="1400" dirty="0"/>
          </a:p>
          <a:p>
            <a:pPr marL="0" indent="0">
              <a:buNone/>
            </a:pPr>
            <a:endParaRPr lang="en-CH" sz="1400" dirty="0"/>
          </a:p>
          <a:p>
            <a:r>
              <a:rPr lang="en-CH" sz="2400" dirty="0"/>
              <a:t>Discussion on</a:t>
            </a:r>
          </a:p>
          <a:p>
            <a:pPr lvl="1">
              <a:buClr>
                <a:schemeClr val="tx1"/>
              </a:buClr>
            </a:pPr>
            <a:r>
              <a:rPr lang="en-CH" sz="2000" dirty="0">
                <a:solidFill>
                  <a:schemeClr val="bg2">
                    <a:lumMod val="25000"/>
                  </a:schemeClr>
                </a:solidFill>
              </a:rPr>
              <a:t>Finer-granularity sector </a:t>
            </a:r>
            <a:r>
              <a:rPr lang="en-CH" sz="2000" dirty="0"/>
              <a:t>support (i.e., &gt;8 sectors)</a:t>
            </a:r>
          </a:p>
          <a:p>
            <a:pPr lvl="1"/>
            <a:r>
              <a:rPr lang="en-CH" sz="2000" dirty="0"/>
              <a:t>Compatibility with DRAM </a:t>
            </a:r>
            <a:r>
              <a:rPr lang="en-CH" sz="2000" dirty="0">
                <a:solidFill>
                  <a:schemeClr val="bg2">
                    <a:lumMod val="25000"/>
                  </a:schemeClr>
                </a:solidFill>
              </a:rPr>
              <a:t>Error Correcting Codes</a:t>
            </a:r>
          </a:p>
          <a:p>
            <a:endParaRPr lang="en-CH" sz="2400" dirty="0"/>
          </a:p>
          <a:p>
            <a:endParaRPr lang="en-CH" sz="2400" dirty="0"/>
          </a:p>
        </p:txBody>
      </p:sp>
    </p:spTree>
    <p:extLst>
      <p:ext uri="{BB962C8B-B14F-4D97-AF65-F5344CB8AC3E}">
        <p14:creationId xmlns:p14="http://schemas.microsoft.com/office/powerpoint/2010/main" val="131231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2ECA2-CEEC-A5CF-4A12-2DE80CB55E48}"/>
              </a:ext>
            </a:extLst>
          </p:cNvPr>
          <p:cNvSpPr>
            <a:spLocks noGrp="1"/>
          </p:cNvSpPr>
          <p:nvPr>
            <p:ph type="title"/>
          </p:nvPr>
        </p:nvSpPr>
        <p:spPr/>
        <p:txBody>
          <a:bodyPr/>
          <a:lstStyle/>
          <a:p>
            <a:r>
              <a:rPr lang="en-CH" dirty="0"/>
              <a:t>More in the Paper</a:t>
            </a:r>
          </a:p>
        </p:txBody>
      </p:sp>
      <p:sp>
        <p:nvSpPr>
          <p:cNvPr id="3" name="Content Placeholder 2">
            <a:extLst>
              <a:ext uri="{FF2B5EF4-FFF2-40B4-BE49-F238E27FC236}">
                <a16:creationId xmlns:a16="http://schemas.microsoft.com/office/drawing/2014/main" id="{FD1200E9-33CB-017D-8B20-A947C13E61D5}"/>
              </a:ext>
            </a:extLst>
          </p:cNvPr>
          <p:cNvSpPr>
            <a:spLocks noGrp="1"/>
          </p:cNvSpPr>
          <p:nvPr>
            <p:ph idx="1"/>
          </p:nvPr>
        </p:nvSpPr>
        <p:spPr>
          <a:xfrm>
            <a:off x="75991" y="977221"/>
            <a:ext cx="8987622" cy="5479419"/>
          </a:xfrm>
        </p:spPr>
        <p:txBody>
          <a:bodyPr/>
          <a:lstStyle/>
          <a:p>
            <a:pPr>
              <a:buClr>
                <a:schemeClr val="tx1"/>
              </a:buClr>
            </a:pPr>
            <a:r>
              <a:rPr lang="en-CH" sz="2400" dirty="0"/>
              <a:t>Sectored DRAM </a:t>
            </a:r>
            <a:r>
              <a:rPr lang="en-CH" sz="2400" dirty="0">
                <a:solidFill>
                  <a:schemeClr val="accent4">
                    <a:lumMod val="75000"/>
                  </a:schemeClr>
                </a:solidFill>
              </a:rPr>
              <a:t>implementation</a:t>
            </a:r>
            <a:r>
              <a:rPr lang="en-CH" sz="2400" dirty="0"/>
              <a:t> </a:t>
            </a:r>
            <a:br>
              <a:rPr lang="en-CH" sz="2400" dirty="0"/>
            </a:br>
            <a:r>
              <a:rPr lang="en-CH" sz="2400" dirty="0"/>
              <a:t>and </a:t>
            </a:r>
            <a:r>
              <a:rPr lang="en-CH" sz="2400" dirty="0">
                <a:solidFill>
                  <a:schemeClr val="accent4">
                    <a:lumMod val="75000"/>
                  </a:schemeClr>
                </a:solidFill>
              </a:rPr>
              <a:t>system integration </a:t>
            </a:r>
            <a:r>
              <a:rPr lang="en-CH" sz="2400" dirty="0"/>
              <a:t>details</a:t>
            </a:r>
            <a:endParaRPr lang="en-CH" sz="2000" dirty="0"/>
          </a:p>
          <a:p>
            <a:pPr marL="0" indent="0">
              <a:buNone/>
            </a:pPr>
            <a:endParaRPr lang="en-CH" sz="100" dirty="0"/>
          </a:p>
          <a:p>
            <a:pPr>
              <a:buClr>
                <a:schemeClr val="tx1"/>
              </a:buClr>
            </a:pPr>
            <a:r>
              <a:rPr lang="en-CH" sz="2400" dirty="0">
                <a:solidFill>
                  <a:schemeClr val="accent1">
                    <a:lumMod val="75000"/>
                  </a:schemeClr>
                </a:solidFill>
              </a:rPr>
              <a:t>Microbenchmark</a:t>
            </a:r>
            <a:r>
              <a:rPr lang="en-CH" sz="2400" dirty="0"/>
              <a:t> performance evaluation</a:t>
            </a:r>
          </a:p>
          <a:p>
            <a:pPr lvl="1"/>
            <a:r>
              <a:rPr lang="en-CH" sz="2000" dirty="0"/>
              <a:t>Sectored DRAM greatly benefits </a:t>
            </a:r>
            <a:r>
              <a:rPr lang="en-CH" sz="2000" dirty="0">
                <a:solidFill>
                  <a:schemeClr val="accent1">
                    <a:lumMod val="75000"/>
                  </a:schemeClr>
                </a:solidFill>
              </a:rPr>
              <a:t>random access </a:t>
            </a:r>
            <a:r>
              <a:rPr lang="en-CH" sz="2000" dirty="0"/>
              <a:t>workloads </a:t>
            </a:r>
          </a:p>
          <a:p>
            <a:pPr marL="0" indent="0">
              <a:buNone/>
            </a:pPr>
            <a:endParaRPr lang="en-CH" sz="100" dirty="0"/>
          </a:p>
          <a:p>
            <a:pPr>
              <a:buClr>
                <a:schemeClr val="tx1"/>
              </a:buClr>
            </a:pPr>
            <a:r>
              <a:rPr lang="en-US" sz="2400" dirty="0"/>
              <a:t>System throughput and energy </a:t>
            </a:r>
            <a:r>
              <a:rPr lang="en-US" sz="2400" dirty="0">
                <a:solidFill>
                  <a:schemeClr val="accent5">
                    <a:lumMod val="75000"/>
                  </a:schemeClr>
                </a:solidFill>
              </a:rPr>
              <a:t>per workload</a:t>
            </a:r>
          </a:p>
          <a:p>
            <a:pPr marL="0" indent="0">
              <a:buClr>
                <a:schemeClr val="tx1"/>
              </a:buClr>
              <a:buNone/>
            </a:pPr>
            <a:endParaRPr lang="en-US" sz="100" dirty="0"/>
          </a:p>
          <a:p>
            <a:pPr>
              <a:buClr>
                <a:schemeClr val="tx1"/>
              </a:buClr>
            </a:pPr>
            <a:r>
              <a:rPr lang="en-US" sz="2400" dirty="0"/>
              <a:t>DRAM </a:t>
            </a:r>
            <a:r>
              <a:rPr lang="en-US" sz="2400" dirty="0">
                <a:solidFill>
                  <a:schemeClr val="accent6">
                    <a:lumMod val="75000"/>
                  </a:schemeClr>
                </a:solidFill>
              </a:rPr>
              <a:t>energy</a:t>
            </a:r>
            <a:r>
              <a:rPr lang="en-US" sz="2400" dirty="0"/>
              <a:t> </a:t>
            </a:r>
            <a:r>
              <a:rPr lang="en-US" sz="2400" dirty="0">
                <a:solidFill>
                  <a:schemeClr val="accent6">
                    <a:lumMod val="75000"/>
                  </a:schemeClr>
                </a:solidFill>
              </a:rPr>
              <a:t>breakdown</a:t>
            </a:r>
            <a:endParaRPr lang="en-CH" sz="1600" dirty="0">
              <a:solidFill>
                <a:schemeClr val="accent6">
                  <a:lumMod val="75000"/>
                </a:schemeClr>
              </a:solidFill>
            </a:endParaRPr>
          </a:p>
          <a:p>
            <a:pPr marL="0" indent="0">
              <a:buNone/>
            </a:pPr>
            <a:endParaRPr lang="en-CH" sz="100" dirty="0"/>
          </a:p>
          <a:p>
            <a:r>
              <a:rPr lang="en-CH" sz="2400" dirty="0"/>
              <a:t>Performance &amp; energy </a:t>
            </a:r>
            <a:r>
              <a:rPr lang="en-CH" sz="2400" dirty="0">
                <a:solidFill>
                  <a:srgbClr val="85319F"/>
                </a:solidFill>
              </a:rPr>
              <a:t>sensitivity analysis</a:t>
            </a:r>
          </a:p>
          <a:p>
            <a:pPr lvl="1"/>
            <a:r>
              <a:rPr lang="en-CH" sz="2000" dirty="0"/>
              <a:t>Number of DRAM channels</a:t>
            </a:r>
          </a:p>
          <a:p>
            <a:pPr lvl="1"/>
            <a:r>
              <a:rPr lang="en-CH" sz="2000" dirty="0"/>
              <a:t>Performance with prefetching enabled</a:t>
            </a:r>
          </a:p>
          <a:p>
            <a:pPr marL="0" indent="0">
              <a:buNone/>
            </a:pPr>
            <a:endParaRPr lang="en-CH" sz="100" dirty="0"/>
          </a:p>
          <a:p>
            <a:r>
              <a:rPr lang="en-CH" sz="2400" dirty="0"/>
              <a:t>Discussion on</a:t>
            </a:r>
          </a:p>
          <a:p>
            <a:pPr lvl="1">
              <a:buClr>
                <a:schemeClr val="tx1"/>
              </a:buClr>
            </a:pPr>
            <a:r>
              <a:rPr lang="en-CH" sz="2000" dirty="0">
                <a:solidFill>
                  <a:schemeClr val="bg2">
                    <a:lumMod val="25000"/>
                  </a:schemeClr>
                </a:solidFill>
              </a:rPr>
              <a:t>Finer-granularity sector </a:t>
            </a:r>
            <a:r>
              <a:rPr lang="en-CH" sz="2000" dirty="0"/>
              <a:t>support (i.e., &gt;8 sectors)</a:t>
            </a:r>
          </a:p>
          <a:p>
            <a:pPr lvl="1"/>
            <a:r>
              <a:rPr lang="en-CH" sz="2000" dirty="0"/>
              <a:t>Compatibility with DRAM </a:t>
            </a:r>
            <a:r>
              <a:rPr lang="en-CH" sz="2000" dirty="0">
                <a:solidFill>
                  <a:schemeClr val="bg2">
                    <a:lumMod val="25000"/>
                  </a:schemeClr>
                </a:solidFill>
              </a:rPr>
              <a:t>Error Correcting Codes</a:t>
            </a:r>
          </a:p>
          <a:p>
            <a:endParaRPr lang="en-CH" sz="2400" dirty="0"/>
          </a:p>
          <a:p>
            <a:endParaRPr lang="en-CH" sz="2400" dirty="0"/>
          </a:p>
        </p:txBody>
      </p:sp>
      <p:sp>
        <p:nvSpPr>
          <p:cNvPr id="4" name="Rectangle 3">
            <a:extLst>
              <a:ext uri="{FF2B5EF4-FFF2-40B4-BE49-F238E27FC236}">
                <a16:creationId xmlns:a16="http://schemas.microsoft.com/office/drawing/2014/main" id="{E60B0FAF-4EAE-3896-711B-F4A470C1C7C7}"/>
              </a:ext>
            </a:extLst>
          </p:cNvPr>
          <p:cNvSpPr/>
          <p:nvPr/>
        </p:nvSpPr>
        <p:spPr>
          <a:xfrm>
            <a:off x="0" y="876300"/>
            <a:ext cx="9144000" cy="5581650"/>
          </a:xfrm>
          <a:prstGeom prst="rect">
            <a:avLst/>
          </a:prstGeom>
          <a:solidFill>
            <a:srgbClr val="FFFFFF">
              <a:alpha val="89804"/>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a16="http://schemas.microsoft.com/office/drawing/2014/main" id="{0C2D7370-623F-9F4F-FB1E-29E120B9FFD5}"/>
              </a:ext>
            </a:extLst>
          </p:cNvPr>
          <p:cNvPicPr>
            <a:picLocks noChangeAspect="1"/>
          </p:cNvPicPr>
          <p:nvPr/>
        </p:nvPicPr>
        <p:blipFill rotWithShape="1">
          <a:blip r:embed="rId3"/>
          <a:srcRect l="1311"/>
          <a:stretch/>
        </p:blipFill>
        <p:spPr>
          <a:xfrm>
            <a:off x="1005398" y="1025169"/>
            <a:ext cx="7128806" cy="4463780"/>
          </a:xfrm>
          <a:prstGeom prst="rect">
            <a:avLst/>
          </a:prstGeom>
          <a:solidFill>
            <a:srgbClr val="000000">
              <a:shade val="95000"/>
            </a:srgbClr>
          </a:solidFill>
          <a:ln w="38100" cap="sq">
            <a:solidFill>
              <a:srgbClr val="000000"/>
            </a:solidFill>
            <a:miter lim="800000"/>
          </a:ln>
          <a:effectLst>
            <a:outerShdw blurRad="254000" dist="190500" dir="2700000" sy="90000" algn="bl" rotWithShape="0">
              <a:srgbClr val="000000">
                <a:alpha val="40000"/>
              </a:srgbClr>
            </a:outerShdw>
          </a:effectLst>
        </p:spPr>
      </p:pic>
      <p:sp>
        <p:nvSpPr>
          <p:cNvPr id="6" name="TextBox 5">
            <a:extLst>
              <a:ext uri="{FF2B5EF4-FFF2-40B4-BE49-F238E27FC236}">
                <a16:creationId xmlns:a16="http://schemas.microsoft.com/office/drawing/2014/main" id="{D6FE1A5D-E817-2FE8-6FA4-6F31C9D8C33D}"/>
              </a:ext>
            </a:extLst>
          </p:cNvPr>
          <p:cNvSpPr txBox="1"/>
          <p:nvPr/>
        </p:nvSpPr>
        <p:spPr>
          <a:xfrm>
            <a:off x="545898" y="5823849"/>
            <a:ext cx="8052204" cy="523220"/>
          </a:xfrm>
          <a:prstGeom prst="rect">
            <a:avLst/>
          </a:prstGeom>
          <a:noFill/>
        </p:spPr>
        <p:txBody>
          <a:bodyPr wrap="none" rtlCol="0">
            <a:spAutoFit/>
          </a:bodyPr>
          <a:lstStyle/>
          <a:p>
            <a:pPr algn="l"/>
            <a:r>
              <a:rPr lang="en-US" sz="2800" b="1" dirty="0">
                <a:solidFill>
                  <a:srgbClr val="0000FF"/>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https://arxiv.org/pdf/2207.13795.pdf</a:t>
            </a:r>
            <a:endParaRPr lang="en-US" sz="2800" b="1" dirty="0">
              <a:solidFill>
                <a:srgbClr val="0000FF"/>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019322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78E7A42E-7D63-453C-8FF0-FF66E3CE3D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1693" y="3913674"/>
            <a:ext cx="6794462" cy="2275068"/>
          </a:xfrm>
          <a:prstGeom prst="rect">
            <a:avLst/>
          </a:prstGeom>
        </p:spPr>
      </p:pic>
      <p:sp>
        <p:nvSpPr>
          <p:cNvPr id="2" name="Title 1"/>
          <p:cNvSpPr>
            <a:spLocks noGrp="1"/>
          </p:cNvSpPr>
          <p:nvPr>
            <p:ph type="title"/>
          </p:nvPr>
        </p:nvSpPr>
        <p:spPr/>
        <p:txBody>
          <a:bodyPr>
            <a:noAutofit/>
          </a:bodyPr>
          <a:lstStyle/>
          <a:p>
            <a:r>
              <a:rPr lang="en-US" sz="3600" dirty="0"/>
              <a:t>DRAM is Organized Hierarchically</a:t>
            </a:r>
          </a:p>
        </p:txBody>
      </p:sp>
      <p:sp>
        <p:nvSpPr>
          <p:cNvPr id="6" name="Content Placeholder 2">
            <a:extLst>
              <a:ext uri="{FF2B5EF4-FFF2-40B4-BE49-F238E27FC236}">
                <a16:creationId xmlns:a16="http://schemas.microsoft.com/office/drawing/2014/main" id="{7545E099-5068-F448-A0AC-2CF624D53B84}"/>
              </a:ext>
            </a:extLst>
          </p:cNvPr>
          <p:cNvSpPr txBox="1">
            <a:spLocks/>
          </p:cNvSpPr>
          <p:nvPr/>
        </p:nvSpPr>
        <p:spPr>
          <a:xfrm>
            <a:off x="75991" y="813916"/>
            <a:ext cx="8987622" cy="55868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Aft>
                <a:spcPts val="400"/>
              </a:spcAft>
            </a:pPr>
            <a:endParaRPr lang="en-US" sz="2400" dirty="0"/>
          </a:p>
        </p:txBody>
      </p:sp>
      <p:pic>
        <p:nvPicPr>
          <p:cNvPr id="8" name="Graphic 7">
            <a:extLst>
              <a:ext uri="{FF2B5EF4-FFF2-40B4-BE49-F238E27FC236}">
                <a16:creationId xmlns:a16="http://schemas.microsoft.com/office/drawing/2014/main" id="{0805BC5F-8F0A-EB4B-B304-6E13CC0F52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932063" y="4081911"/>
            <a:ext cx="2337638" cy="1668643"/>
          </a:xfrm>
          <a:prstGeom prst="rect">
            <a:avLst/>
          </a:prstGeom>
        </p:spPr>
      </p:pic>
      <p:grpSp>
        <p:nvGrpSpPr>
          <p:cNvPr id="26" name="Group 25">
            <a:extLst>
              <a:ext uri="{FF2B5EF4-FFF2-40B4-BE49-F238E27FC236}">
                <a16:creationId xmlns:a16="http://schemas.microsoft.com/office/drawing/2014/main" id="{5630DD42-B69C-5642-8599-9EB30A4EAA6A}"/>
              </a:ext>
            </a:extLst>
          </p:cNvPr>
          <p:cNvGrpSpPr/>
          <p:nvPr/>
        </p:nvGrpSpPr>
        <p:grpSpPr>
          <a:xfrm>
            <a:off x="4629908" y="4050695"/>
            <a:ext cx="2603968" cy="1689243"/>
            <a:chOff x="3916232" y="3597509"/>
            <a:chExt cx="2603968" cy="1689243"/>
          </a:xfrm>
        </p:grpSpPr>
        <p:pic>
          <p:nvPicPr>
            <p:cNvPr id="12" name="Graphic 11">
              <a:extLst>
                <a:ext uri="{FF2B5EF4-FFF2-40B4-BE49-F238E27FC236}">
                  <a16:creationId xmlns:a16="http://schemas.microsoft.com/office/drawing/2014/main" id="{4D40503F-4DA3-4247-BF18-7E44CBC2562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4056119" y="3597509"/>
              <a:ext cx="2136622" cy="1689243"/>
            </a:xfrm>
            <a:prstGeom prst="rect">
              <a:avLst/>
            </a:prstGeom>
          </p:spPr>
        </p:pic>
        <p:sp>
          <p:nvSpPr>
            <p:cNvPr id="14" name="TextBox 13">
              <a:extLst>
                <a:ext uri="{FF2B5EF4-FFF2-40B4-BE49-F238E27FC236}">
                  <a16:creationId xmlns:a16="http://schemas.microsoft.com/office/drawing/2014/main" id="{239D175A-A602-5044-B370-E75E23B8F752}"/>
                </a:ext>
              </a:extLst>
            </p:cNvPr>
            <p:cNvSpPr txBox="1"/>
            <p:nvPr/>
          </p:nvSpPr>
          <p:spPr>
            <a:xfrm>
              <a:off x="6145059" y="4283727"/>
              <a:ext cx="375141" cy="369332"/>
            </a:xfrm>
            <a:prstGeom prst="rect">
              <a:avLst/>
            </a:prstGeom>
            <a:noFill/>
          </p:spPr>
          <p:txBody>
            <a:bodyPr wrap="square" rtlCol="0">
              <a:spAutoFit/>
            </a:bodyPr>
            <a:lstStyle/>
            <a:p>
              <a:r>
                <a:rPr lang="en-TR" dirty="0"/>
                <a:t>…</a:t>
              </a:r>
            </a:p>
          </p:txBody>
        </p:sp>
        <p:sp>
          <p:nvSpPr>
            <p:cNvPr id="21" name="TextBox 20">
              <a:extLst>
                <a:ext uri="{FF2B5EF4-FFF2-40B4-BE49-F238E27FC236}">
                  <a16:creationId xmlns:a16="http://schemas.microsoft.com/office/drawing/2014/main" id="{D72774DA-4927-B241-BA9A-2FDB3E8659E1}"/>
                </a:ext>
              </a:extLst>
            </p:cNvPr>
            <p:cNvSpPr txBox="1"/>
            <p:nvPr/>
          </p:nvSpPr>
          <p:spPr>
            <a:xfrm>
              <a:off x="5293170" y="4327272"/>
              <a:ext cx="375141" cy="369332"/>
            </a:xfrm>
            <a:prstGeom prst="rect">
              <a:avLst/>
            </a:prstGeom>
            <a:noFill/>
          </p:spPr>
          <p:txBody>
            <a:bodyPr wrap="square" rtlCol="0">
              <a:spAutoFit/>
            </a:bodyPr>
            <a:lstStyle/>
            <a:p>
              <a:r>
                <a:rPr lang="en-TR" dirty="0"/>
                <a:t>…</a:t>
              </a:r>
            </a:p>
          </p:txBody>
        </p:sp>
        <p:sp>
          <p:nvSpPr>
            <p:cNvPr id="22" name="TextBox 21">
              <a:extLst>
                <a:ext uri="{FF2B5EF4-FFF2-40B4-BE49-F238E27FC236}">
                  <a16:creationId xmlns:a16="http://schemas.microsoft.com/office/drawing/2014/main" id="{8FDF0F01-EA54-4E43-A65A-C616A4DD3411}"/>
                </a:ext>
              </a:extLst>
            </p:cNvPr>
            <p:cNvSpPr txBox="1"/>
            <p:nvPr/>
          </p:nvSpPr>
          <p:spPr>
            <a:xfrm rot="16200000">
              <a:off x="3913327" y="4208367"/>
              <a:ext cx="375141" cy="369332"/>
            </a:xfrm>
            <a:prstGeom prst="rect">
              <a:avLst/>
            </a:prstGeom>
            <a:noFill/>
          </p:spPr>
          <p:txBody>
            <a:bodyPr wrap="square" rtlCol="0">
              <a:spAutoFit/>
            </a:bodyPr>
            <a:lstStyle/>
            <a:p>
              <a:r>
                <a:rPr lang="en-TR" dirty="0"/>
                <a:t>…</a:t>
              </a:r>
            </a:p>
          </p:txBody>
        </p:sp>
      </p:grpSp>
      <p:pic>
        <p:nvPicPr>
          <p:cNvPr id="29" name="Graphic 28">
            <a:extLst>
              <a:ext uri="{FF2B5EF4-FFF2-40B4-BE49-F238E27FC236}">
                <a16:creationId xmlns:a16="http://schemas.microsoft.com/office/drawing/2014/main" id="{6018F1B8-3348-0146-98C9-44499C5E590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344760" y="1066329"/>
            <a:ext cx="1295400" cy="2314575"/>
          </a:xfrm>
          <a:prstGeom prst="rect">
            <a:avLst/>
          </a:prstGeom>
        </p:spPr>
      </p:pic>
      <p:pic>
        <p:nvPicPr>
          <p:cNvPr id="31" name="Graphic 30">
            <a:extLst>
              <a:ext uri="{FF2B5EF4-FFF2-40B4-BE49-F238E27FC236}">
                <a16:creationId xmlns:a16="http://schemas.microsoft.com/office/drawing/2014/main" id="{79343947-F75E-9342-A33D-BF6F5182F83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622479" y="1257089"/>
            <a:ext cx="2437045" cy="2133600"/>
          </a:xfrm>
          <a:prstGeom prst="rect">
            <a:avLst/>
          </a:prstGeom>
        </p:spPr>
      </p:pic>
      <p:pic>
        <p:nvPicPr>
          <p:cNvPr id="33" name="Graphic 32">
            <a:extLst>
              <a:ext uri="{FF2B5EF4-FFF2-40B4-BE49-F238E27FC236}">
                <a16:creationId xmlns:a16="http://schemas.microsoft.com/office/drawing/2014/main" id="{A75CC7B8-0866-4A4A-BAAB-015A3EB28C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3939878" y="1307104"/>
            <a:ext cx="4711700" cy="2265423"/>
          </a:xfrm>
          <a:prstGeom prst="rect">
            <a:avLst/>
          </a:prstGeom>
        </p:spPr>
      </p:pic>
      <p:sp>
        <p:nvSpPr>
          <p:cNvPr id="13" name="Rectangle 12">
            <a:extLst>
              <a:ext uri="{FF2B5EF4-FFF2-40B4-BE49-F238E27FC236}">
                <a16:creationId xmlns:a16="http://schemas.microsoft.com/office/drawing/2014/main" id="{03FA5FAA-FC57-458B-BFB4-C40C99DC0425}"/>
              </a:ext>
            </a:extLst>
          </p:cNvPr>
          <p:cNvSpPr/>
          <p:nvPr/>
        </p:nvSpPr>
        <p:spPr>
          <a:xfrm>
            <a:off x="248017" y="1192192"/>
            <a:ext cx="4323983" cy="2380335"/>
          </a:xfrm>
          <a:prstGeom prst="rect">
            <a:avLst/>
          </a:prstGeom>
          <a:solidFill>
            <a:schemeClr val="bg1">
              <a:alpha val="8951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D8C016C-5703-4CA2-B38D-1685E9047BAB}"/>
              </a:ext>
            </a:extLst>
          </p:cNvPr>
          <p:cNvSpPr/>
          <p:nvPr/>
        </p:nvSpPr>
        <p:spPr>
          <a:xfrm>
            <a:off x="5778427" y="1191183"/>
            <a:ext cx="2946473" cy="2380335"/>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F48EE2E-5D6F-43B1-BD51-63CDA9FAB0E0}"/>
              </a:ext>
            </a:extLst>
          </p:cNvPr>
          <p:cNvSpPr/>
          <p:nvPr/>
        </p:nvSpPr>
        <p:spPr>
          <a:xfrm>
            <a:off x="4572668" y="2524125"/>
            <a:ext cx="1205760" cy="104739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ADC293A-8F95-4167-A130-3E6E134AC96B}"/>
              </a:ext>
            </a:extLst>
          </p:cNvPr>
          <p:cNvSpPr/>
          <p:nvPr/>
        </p:nvSpPr>
        <p:spPr>
          <a:xfrm>
            <a:off x="4572183" y="1190175"/>
            <a:ext cx="1205760" cy="21178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EC8E36F8-3306-4E54-9E79-B03F697DE9C4}"/>
              </a:ext>
            </a:extLst>
          </p:cNvPr>
          <p:cNvCxnSpPr>
            <a:cxnSpLocks/>
          </p:cNvCxnSpPr>
          <p:nvPr/>
        </p:nvCxnSpPr>
        <p:spPr>
          <a:xfrm flipH="1">
            <a:off x="1436847" y="2323889"/>
            <a:ext cx="3249453" cy="15995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BB2BD8-5EBF-4D6B-AE88-FC264D4398FD}"/>
              </a:ext>
            </a:extLst>
          </p:cNvPr>
          <p:cNvCxnSpPr>
            <a:cxnSpLocks/>
          </p:cNvCxnSpPr>
          <p:nvPr/>
        </p:nvCxnSpPr>
        <p:spPr>
          <a:xfrm>
            <a:off x="5668312" y="2323889"/>
            <a:ext cx="2041647" cy="15995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531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4" grpId="0" animBg="1"/>
      <p:bldP spid="25" grpId="0" animBg="1"/>
      <p:bldP spid="2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FE12D-6C8B-8437-40CD-C3BBFD9166EE}"/>
              </a:ext>
            </a:extLst>
          </p:cNvPr>
          <p:cNvSpPr>
            <a:spLocks noGrp="1"/>
          </p:cNvSpPr>
          <p:nvPr>
            <p:ph type="title"/>
          </p:nvPr>
        </p:nvSpPr>
        <p:spPr/>
        <p:txBody>
          <a:bodyPr/>
          <a:lstStyle/>
          <a:p>
            <a:r>
              <a:rPr lang="en-CH" dirty="0"/>
              <a:t>Outline</a:t>
            </a:r>
          </a:p>
        </p:txBody>
      </p:sp>
      <p:sp>
        <p:nvSpPr>
          <p:cNvPr id="4" name="Rectangle 3">
            <a:extLst>
              <a:ext uri="{FF2B5EF4-FFF2-40B4-BE49-F238E27FC236}">
                <a16:creationId xmlns:a16="http://schemas.microsoft.com/office/drawing/2014/main" id="{C9249CF1-A68E-C0EA-DFC3-9A7E8E9F4326}"/>
              </a:ext>
            </a:extLst>
          </p:cNvPr>
          <p:cNvSpPr/>
          <p:nvPr/>
        </p:nvSpPr>
        <p:spPr>
          <a:xfrm>
            <a:off x="-2199" y="1061368"/>
            <a:ext cx="9144000" cy="9171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dirty="0">
                <a:latin typeface="Verdana" panose="020B0604030504040204" pitchFamily="34" charset="0"/>
                <a:ea typeface="Verdana" panose="020B0604030504040204" pitchFamily="34" charset="0"/>
              </a:rPr>
              <a:t> 1. Background &amp; Motivation</a:t>
            </a:r>
          </a:p>
        </p:txBody>
      </p:sp>
      <p:sp>
        <p:nvSpPr>
          <p:cNvPr id="6" name="Rectangle 5">
            <a:extLst>
              <a:ext uri="{FF2B5EF4-FFF2-40B4-BE49-F238E27FC236}">
                <a16:creationId xmlns:a16="http://schemas.microsoft.com/office/drawing/2014/main" id="{F22C899B-22AC-5210-066B-ADC3C76BDE5A}"/>
              </a:ext>
            </a:extLst>
          </p:cNvPr>
          <p:cNvSpPr/>
          <p:nvPr/>
        </p:nvSpPr>
        <p:spPr>
          <a:xfrm>
            <a:off x="0" y="4265869"/>
            <a:ext cx="9144000" cy="9179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dirty="0">
                <a:latin typeface="Verdana" panose="020B0604030504040204" pitchFamily="34" charset="0"/>
                <a:ea typeface="Verdana" panose="020B0604030504040204" pitchFamily="34" charset="0"/>
              </a:rPr>
              <a:t> 4.</a:t>
            </a:r>
            <a:r>
              <a:rPr lang="tr-TR" sz="3400" dirty="0">
                <a:latin typeface="Verdana" panose="020B0604030504040204" pitchFamily="34" charset="0"/>
                <a:ea typeface="Verdana" panose="020B0604030504040204" pitchFamily="34" charset="0"/>
              </a:rPr>
              <a:t> </a:t>
            </a:r>
            <a:r>
              <a:rPr lang="en-US" sz="3400" dirty="0">
                <a:latin typeface="Verdana" panose="020B0604030504040204" pitchFamily="34" charset="0"/>
                <a:ea typeface="Verdana" panose="020B0604030504040204" pitchFamily="34" charset="0"/>
              </a:rPr>
              <a:t>Evaluation</a:t>
            </a:r>
          </a:p>
        </p:txBody>
      </p:sp>
      <p:sp>
        <p:nvSpPr>
          <p:cNvPr id="7" name="Rectangle 6">
            <a:extLst>
              <a:ext uri="{FF2B5EF4-FFF2-40B4-BE49-F238E27FC236}">
                <a16:creationId xmlns:a16="http://schemas.microsoft.com/office/drawing/2014/main" id="{A7B79601-B19B-A6EF-B7CD-7D8D42F11D01}"/>
              </a:ext>
            </a:extLst>
          </p:cNvPr>
          <p:cNvSpPr/>
          <p:nvPr/>
        </p:nvSpPr>
        <p:spPr>
          <a:xfrm>
            <a:off x="-2199" y="5334897"/>
            <a:ext cx="9144000" cy="91799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dirty="0">
                <a:latin typeface="Verdana" panose="020B0604030504040204" pitchFamily="34" charset="0"/>
                <a:ea typeface="Verdana" panose="020B0604030504040204" pitchFamily="34" charset="0"/>
              </a:rPr>
              <a:t> 5. Conclusion</a:t>
            </a:r>
          </a:p>
        </p:txBody>
      </p:sp>
      <p:sp>
        <p:nvSpPr>
          <p:cNvPr id="3" name="Rectangle 2">
            <a:extLst>
              <a:ext uri="{FF2B5EF4-FFF2-40B4-BE49-F238E27FC236}">
                <a16:creationId xmlns:a16="http://schemas.microsoft.com/office/drawing/2014/main" id="{20FAE6D4-D386-F9AA-C9F0-9C28AECE0B77}"/>
              </a:ext>
            </a:extLst>
          </p:cNvPr>
          <p:cNvSpPr/>
          <p:nvPr/>
        </p:nvSpPr>
        <p:spPr>
          <a:xfrm>
            <a:off x="0" y="2129535"/>
            <a:ext cx="9144000" cy="9171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dirty="0">
                <a:latin typeface="Verdana" panose="020B0604030504040204" pitchFamily="34" charset="0"/>
                <a:ea typeface="Verdana" panose="020B0604030504040204" pitchFamily="34" charset="0"/>
              </a:rPr>
              <a:t> 2. Sectored DRAM: Design</a:t>
            </a:r>
          </a:p>
        </p:txBody>
      </p:sp>
      <p:sp>
        <p:nvSpPr>
          <p:cNvPr id="5" name="Rectangle 4">
            <a:extLst>
              <a:ext uri="{FF2B5EF4-FFF2-40B4-BE49-F238E27FC236}">
                <a16:creationId xmlns:a16="http://schemas.microsoft.com/office/drawing/2014/main" id="{6FFCD6B3-D499-8B67-C9D6-F9446228C352}"/>
              </a:ext>
            </a:extLst>
          </p:cNvPr>
          <p:cNvSpPr/>
          <p:nvPr/>
        </p:nvSpPr>
        <p:spPr>
          <a:xfrm>
            <a:off x="-2199" y="3197702"/>
            <a:ext cx="9144000" cy="9171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dirty="0">
                <a:latin typeface="Verdana" panose="020B0604030504040204" pitchFamily="34" charset="0"/>
                <a:ea typeface="Verdana" panose="020B0604030504040204" pitchFamily="34" charset="0"/>
              </a:rPr>
              <a:t> 3. Sectored DRAM: System Integration</a:t>
            </a:r>
          </a:p>
        </p:txBody>
      </p:sp>
    </p:spTree>
    <p:extLst>
      <p:ext uri="{BB962C8B-B14F-4D97-AF65-F5344CB8AC3E}">
        <p14:creationId xmlns:p14="http://schemas.microsoft.com/office/powerpoint/2010/main" val="27560573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17F24-3434-0605-04C5-5233962F3878}"/>
              </a:ext>
            </a:extLst>
          </p:cNvPr>
          <p:cNvSpPr>
            <a:spLocks noGrp="1"/>
          </p:cNvSpPr>
          <p:nvPr>
            <p:ph type="title"/>
          </p:nvPr>
        </p:nvSpPr>
        <p:spPr/>
        <p:txBody>
          <a:bodyPr/>
          <a:lstStyle/>
          <a:p>
            <a:r>
              <a:rPr lang="en-CH" dirty="0"/>
              <a:t>Sectored DRAM Conclusion</a:t>
            </a:r>
          </a:p>
        </p:txBody>
      </p:sp>
      <p:sp>
        <p:nvSpPr>
          <p:cNvPr id="3" name="Content Placeholder 2">
            <a:extLst>
              <a:ext uri="{FF2B5EF4-FFF2-40B4-BE49-F238E27FC236}">
                <a16:creationId xmlns:a16="http://schemas.microsoft.com/office/drawing/2014/main" id="{40B0AD57-3C18-4561-78AF-FA68E9DDF537}"/>
              </a:ext>
            </a:extLst>
          </p:cNvPr>
          <p:cNvSpPr>
            <a:spLocks noGrp="1"/>
          </p:cNvSpPr>
          <p:nvPr>
            <p:ph idx="1"/>
          </p:nvPr>
        </p:nvSpPr>
        <p:spPr/>
        <p:txBody>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Designed a </a:t>
            </a:r>
            <a:r>
              <a:rPr kumimoji="0" lang="en-US" sz="1700" b="0" i="0" u="none" strike="noStrike" kern="1200" cap="none" spc="0" normalizeH="0" baseline="0" noProof="0" dirty="0">
                <a:ln>
                  <a:noFill/>
                </a:ln>
                <a:solidFill>
                  <a:schemeClr val="accent4">
                    <a:lumMod val="50000"/>
                  </a:schemeClr>
                </a:solidFill>
                <a:effectLst/>
                <a:uLnTx/>
                <a:uFillTx/>
                <a:latin typeface="Verdana" panose="020B0604030504040204" pitchFamily="34" charset="0"/>
                <a:ea typeface="Verdana" panose="020B0604030504040204" pitchFamily="34" charset="0"/>
                <a:cs typeface="Verdana" panose="020B0604030504040204" pitchFamily="34" charset="0"/>
              </a:rPr>
              <a:t>fine-grained</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700" b="0" i="0" u="none" strike="noStrike" kern="1200" cap="none" spc="0" normalizeH="0" baseline="0" noProof="0" dirty="0">
                <a:ln>
                  <a:noFill/>
                </a:ln>
                <a:solidFill>
                  <a:schemeClr val="accent4">
                    <a:lumMod val="50000"/>
                  </a:schemeClr>
                </a:solidFill>
                <a:effectLst/>
                <a:uLnTx/>
                <a:uFillTx/>
                <a:latin typeface="Verdana" panose="020B0604030504040204" pitchFamily="34" charset="0"/>
                <a:ea typeface="Verdana" panose="020B0604030504040204" pitchFamily="34" charset="0"/>
                <a:cs typeface="Verdana" panose="020B0604030504040204" pitchFamily="34" charset="0"/>
              </a:rPr>
              <a:t>low-cost</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and </a:t>
            </a:r>
            <a:r>
              <a:rPr kumimoji="0" lang="en-US" sz="1700" b="0" i="0" u="none" strike="noStrike" kern="1200" cap="none" spc="0" normalizeH="0" baseline="0" noProof="0" dirty="0">
                <a:ln>
                  <a:noFill/>
                </a:ln>
                <a:solidFill>
                  <a:schemeClr val="accent4">
                    <a:lumMod val="50000"/>
                  </a:schemeClr>
                </a:solidFill>
                <a:effectLst/>
                <a:uLnTx/>
                <a:uFillTx/>
                <a:latin typeface="Verdana" panose="020B0604030504040204" pitchFamily="34" charset="0"/>
                <a:ea typeface="Verdana" panose="020B0604030504040204" pitchFamily="34" charset="0"/>
                <a:cs typeface="Verdana" panose="020B0604030504040204" pitchFamily="34" charset="0"/>
              </a:rPr>
              <a:t>high-throughput </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DRAM substrate</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Mitigates </a:t>
            </a:r>
            <a:r>
              <a:rPr kumimoji="0" lang="en-TR" sz="1500" b="0" i="0" u="none" strike="noStrike" kern="1200" cap="none" spc="0" normalizeH="0" baseline="0" noProof="0" dirty="0">
                <a:ln>
                  <a:noFill/>
                </a:ln>
                <a:solidFill>
                  <a:schemeClr val="accent4">
                    <a:lumMod val="50000"/>
                  </a:schemeClr>
                </a:solidFill>
                <a:effectLst/>
                <a:uLnTx/>
                <a:uFillTx/>
                <a:latin typeface="Verdana" panose="020B0604030504040204" pitchFamily="34" charset="0"/>
                <a:ea typeface="Verdana" panose="020B0604030504040204" pitchFamily="34" charset="0"/>
                <a:cs typeface="Verdana" panose="020B0604030504040204" pitchFamily="34" charset="0"/>
              </a:rPr>
              <a:t>excessive energy consumption </a:t>
            </a:r>
            <a:r>
              <a:rPr kumimoji="0" lang="en-US"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of</a:t>
            </a:r>
            <a:r>
              <a:rPr kumimoji="0" lang="en-TR"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TR" sz="1500" b="0" i="0" u="none" strike="noStrike" kern="1200" cap="none" spc="0" normalizeH="0" baseline="0" noProof="0" dirty="0">
                <a:ln>
                  <a:noFill/>
                </a:ln>
                <a:solidFill>
                  <a:schemeClr val="accent4">
                    <a:lumMod val="50000"/>
                  </a:schemeClr>
                </a:solidFill>
                <a:effectLst/>
                <a:uLnTx/>
                <a:uFillTx/>
                <a:latin typeface="Verdana" panose="020B0604030504040204" pitchFamily="34" charset="0"/>
                <a:ea typeface="Verdana" panose="020B0604030504040204" pitchFamily="34" charset="0"/>
                <a:cs typeface="Verdana" panose="020B0604030504040204" pitchFamily="34" charset="0"/>
              </a:rPr>
              <a:t>coarse-grained </a:t>
            </a:r>
            <a:r>
              <a:rPr kumimoji="0" lang="en-US"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DRAM</a:t>
            </a:r>
            <a:endParaRPr kumimoji="0" lang="en-US" sz="3400" b="1" i="0" u="none" strike="noStrike" kern="1200" cap="none" spc="0" normalizeH="0" baseline="0" noProof="0" dirty="0">
              <a:ln>
                <a:noFill/>
              </a:ln>
              <a:solidFill>
                <a:srgbClr val="4E67C8">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TR" sz="1700" b="1" i="0" u="none" strike="noStrike" kern="1200" cap="none" spc="0" normalizeH="0" baseline="0" noProof="0" dirty="0">
                <a:ln>
                  <a:noFill/>
                </a:ln>
                <a:solidFill>
                  <a:srgbClr val="4E67C8">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Key Idea</a:t>
            </a:r>
            <a:r>
              <a:rPr kumimoji="0" lang="en-US" sz="1700" b="1" i="0" u="none" strike="noStrike" kern="1200" cap="none" spc="0" normalizeH="0" baseline="0" noProof="0" dirty="0">
                <a:ln>
                  <a:noFill/>
                </a:ln>
                <a:solidFill>
                  <a:srgbClr val="4E67C8">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s</a:t>
            </a:r>
            <a:r>
              <a:rPr kumimoji="0" lang="en-TR" sz="1700" b="1" i="0" u="none" strike="noStrike" kern="1200" cap="none" spc="0" normalizeH="0" baseline="0" noProof="0" dirty="0">
                <a:ln>
                  <a:noFill/>
                </a:ln>
                <a:solidFill>
                  <a:srgbClr val="4E67C8">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US" sz="1700" b="1" i="0" u="none" strike="noStrike" kern="1200" cap="none" spc="0" normalizeH="0" baseline="0" noProof="0" dirty="0">
                <a:ln>
                  <a:noFill/>
                </a:ln>
                <a:solidFill>
                  <a:srgbClr val="4E67C8">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700" b="0" i="0" u="none" strike="noStrike" kern="1200" cap="none" spc="0" normalizeH="0" baseline="0" noProof="0" dirty="0">
                <a:ln>
                  <a:noFill/>
                </a:ln>
                <a:solidFill>
                  <a:srgbClr val="4E67C8">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Small modifications </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to </a:t>
            </a:r>
            <a:r>
              <a:rPr kumimoji="0" lang="en-US" sz="1700" b="0" i="0" u="none" strike="noStrike" kern="1200" cap="none" spc="0" normalizeH="0" baseline="0" noProof="0" dirty="0">
                <a:ln>
                  <a:noFill/>
                </a:ln>
                <a:solidFill>
                  <a:srgbClr val="4E67C8">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memory controller </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and </a:t>
            </a:r>
            <a:r>
              <a:rPr kumimoji="0" lang="en-US" sz="1700" b="0" i="0" u="none" strike="noStrike" kern="1200" cap="none" spc="0" normalizeH="0" baseline="0" noProof="0" dirty="0">
                <a:ln>
                  <a:noFill/>
                </a:ln>
                <a:solidFill>
                  <a:srgbClr val="4E67C8">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DRAM chip </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enable</a:t>
            </a:r>
            <a:endParaRPr kumimoji="0" lang="en-US"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1000"/>
              </a:spcBef>
              <a:spcAft>
                <a:spcPts val="0"/>
              </a:spcAft>
              <a:buClrTx/>
              <a:buSzTx/>
              <a:buNone/>
              <a:tabLst/>
              <a:defRPr/>
            </a:pPr>
            <a:endPar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3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3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5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srgbClr val="FF8021">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Key Results: </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For the evaluated memory-intensive workloads, Sectored DRAM</a:t>
            </a:r>
            <a:endParaRPr kumimoji="0" lang="en-US" sz="1700" b="1" i="0" u="none" strike="noStrike" kern="1200" cap="none" spc="0" normalizeH="0" baseline="0" noProof="0" dirty="0">
              <a:ln>
                <a:noFill/>
              </a:ln>
              <a:solidFill>
                <a:srgbClr val="FF8021">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28600" marR="0" lvl="0" indent="-228600" algn="l" defTabSz="914400" rtl="0" eaLnBrk="1" fontAlgn="auto" latinLnBrk="0" hangingPunct="1">
              <a:lnSpc>
                <a:spcPct val="100000"/>
              </a:lnSpc>
              <a:spcBef>
                <a:spcPts val="1000"/>
              </a:spcBef>
              <a:spcAft>
                <a:spcPts val="0"/>
              </a:spcAft>
              <a:buClr>
                <a:prstClr val="black"/>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FF8021">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Improves</a:t>
            </a: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600" b="0" i="0" u="none" strike="noStrike" kern="1200" cap="none" spc="0" normalizeH="0" baseline="0" noProof="0" dirty="0">
                <a:ln>
                  <a:noFill/>
                </a:ln>
                <a:solidFill>
                  <a:srgbClr val="FF8021">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system energy</a:t>
            </a: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consumption by 14%, system performance by 17%</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Incurs 0.39 mm</a:t>
            </a:r>
            <a:r>
              <a:rPr kumimoji="0" lang="en-US" sz="1600" b="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2</a:t>
            </a: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600" b="0" i="0" u="none" strike="noStrike" kern="1200" cap="none" spc="0" normalizeH="0" baseline="0" noProof="0" dirty="0">
                <a:ln>
                  <a:noFill/>
                </a:ln>
                <a:solidFill>
                  <a:srgbClr val="FF8021">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1.7%</a:t>
            </a: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DRAM </a:t>
            </a:r>
            <a:r>
              <a:rPr kumimoji="0" lang="en-US" sz="1600" b="0" i="0" u="none" strike="noStrike" kern="1200" cap="none" spc="0" normalizeH="0" baseline="0" noProof="0" dirty="0">
                <a:ln>
                  <a:noFill/>
                </a:ln>
                <a:solidFill>
                  <a:srgbClr val="FF8021">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chip area </a:t>
            </a: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overhead</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Performs within 11% of a </a:t>
            </a:r>
            <a:r>
              <a:rPr kumimoji="0" lang="en-US" sz="1600" b="0" i="0" u="none" strike="noStrike" kern="1200" cap="none" spc="0" normalizeH="0" baseline="0" noProof="0" dirty="0">
                <a:ln>
                  <a:noFill/>
                </a:ln>
                <a:solidFill>
                  <a:srgbClr val="FF8021">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state-of-the-art </a:t>
            </a: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prior work (Half-DRAM), </a:t>
            </a:r>
            <a:b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with 12% less DRAM energy and 34% less area overhead</a:t>
            </a:r>
            <a:endParaRPr kumimoji="0" lang="en-TR"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nvGrpSpPr>
          <p:cNvPr id="313" name="Group 312">
            <a:extLst>
              <a:ext uri="{FF2B5EF4-FFF2-40B4-BE49-F238E27FC236}">
                <a16:creationId xmlns:a16="http://schemas.microsoft.com/office/drawing/2014/main" id="{402D92E5-6A27-E053-50EF-9A2ADB683050}"/>
              </a:ext>
            </a:extLst>
          </p:cNvPr>
          <p:cNvGrpSpPr/>
          <p:nvPr/>
        </p:nvGrpSpPr>
        <p:grpSpPr>
          <a:xfrm>
            <a:off x="4474516" y="2557634"/>
            <a:ext cx="4463284" cy="2029115"/>
            <a:chOff x="1049035" y="1405347"/>
            <a:chExt cx="7918155" cy="3599781"/>
          </a:xfrm>
        </p:grpSpPr>
        <p:grpSp>
          <p:nvGrpSpPr>
            <p:cNvPr id="4" name="Group 3">
              <a:extLst>
                <a:ext uri="{FF2B5EF4-FFF2-40B4-BE49-F238E27FC236}">
                  <a16:creationId xmlns:a16="http://schemas.microsoft.com/office/drawing/2014/main" id="{FD682D03-F42C-47DA-5B42-0C43405EE47E}"/>
                </a:ext>
              </a:extLst>
            </p:cNvPr>
            <p:cNvGrpSpPr/>
            <p:nvPr/>
          </p:nvGrpSpPr>
          <p:grpSpPr>
            <a:xfrm>
              <a:off x="1734836" y="3023598"/>
              <a:ext cx="1414038" cy="1414038"/>
              <a:chOff x="4876800" y="1600199"/>
              <a:chExt cx="2819401" cy="2819401"/>
            </a:xfrm>
          </p:grpSpPr>
          <p:grpSp>
            <p:nvGrpSpPr>
              <p:cNvPr id="5" name="Group 4">
                <a:extLst>
                  <a:ext uri="{FF2B5EF4-FFF2-40B4-BE49-F238E27FC236}">
                    <a16:creationId xmlns:a16="http://schemas.microsoft.com/office/drawing/2014/main" id="{7CC875BB-E905-D4E0-018E-A0FEA56FB90B}"/>
                  </a:ext>
                </a:extLst>
              </p:cNvPr>
              <p:cNvGrpSpPr/>
              <p:nvPr/>
            </p:nvGrpSpPr>
            <p:grpSpPr>
              <a:xfrm>
                <a:off x="5486400" y="3962400"/>
                <a:ext cx="2209800" cy="457200"/>
                <a:chOff x="5486400" y="3962400"/>
                <a:chExt cx="2209800" cy="457200"/>
              </a:xfrm>
            </p:grpSpPr>
            <p:sp>
              <p:nvSpPr>
                <p:cNvPr id="50" name="DRAM">
                  <a:extLst>
                    <a:ext uri="{FF2B5EF4-FFF2-40B4-BE49-F238E27FC236}">
                      <a16:creationId xmlns:a16="http://schemas.microsoft.com/office/drawing/2014/main" id="{D51B71EF-99CC-016D-5DB8-98F37F3D6BEA}"/>
                    </a:ext>
                  </a:extLst>
                </p:cNvPr>
                <p:cNvSpPr/>
                <p:nvPr/>
              </p:nvSpPr>
              <p:spPr>
                <a:xfrm>
                  <a:off x="54864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1" name="DRAM">
                  <a:extLst>
                    <a:ext uri="{FF2B5EF4-FFF2-40B4-BE49-F238E27FC236}">
                      <a16:creationId xmlns:a16="http://schemas.microsoft.com/office/drawing/2014/main" id="{3512A8A4-B55B-17E2-F579-2DA3DE040413}"/>
                    </a:ext>
                  </a:extLst>
                </p:cNvPr>
                <p:cNvSpPr/>
                <p:nvPr/>
              </p:nvSpPr>
              <p:spPr>
                <a:xfrm>
                  <a:off x="59436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2" name="DRAM">
                  <a:extLst>
                    <a:ext uri="{FF2B5EF4-FFF2-40B4-BE49-F238E27FC236}">
                      <a16:creationId xmlns:a16="http://schemas.microsoft.com/office/drawing/2014/main" id="{9104FC0D-4436-3BD1-E9D6-CE20E98D8EAB}"/>
                    </a:ext>
                  </a:extLst>
                </p:cNvPr>
                <p:cNvSpPr/>
                <p:nvPr/>
              </p:nvSpPr>
              <p:spPr>
                <a:xfrm>
                  <a:off x="64008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3" name="DRAM">
                  <a:extLst>
                    <a:ext uri="{FF2B5EF4-FFF2-40B4-BE49-F238E27FC236}">
                      <a16:creationId xmlns:a16="http://schemas.microsoft.com/office/drawing/2014/main" id="{53479A9C-8F1B-FE0C-F97E-8BC39A256808}"/>
                    </a:ext>
                  </a:extLst>
                </p:cNvPr>
                <p:cNvSpPr/>
                <p:nvPr/>
              </p:nvSpPr>
              <p:spPr>
                <a:xfrm>
                  <a:off x="68580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4" name="DRAM">
                  <a:extLst>
                    <a:ext uri="{FF2B5EF4-FFF2-40B4-BE49-F238E27FC236}">
                      <a16:creationId xmlns:a16="http://schemas.microsoft.com/office/drawing/2014/main" id="{AE9EE7EA-16E8-687E-C0BB-F5CEA4BF8856}"/>
                    </a:ext>
                  </a:extLst>
                </p:cNvPr>
                <p:cNvSpPr/>
                <p:nvPr/>
              </p:nvSpPr>
              <p:spPr>
                <a:xfrm>
                  <a:off x="73152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6" name="Group 5">
                <a:extLst>
                  <a:ext uri="{FF2B5EF4-FFF2-40B4-BE49-F238E27FC236}">
                    <a16:creationId xmlns:a16="http://schemas.microsoft.com/office/drawing/2014/main" id="{48906367-2294-A86B-8357-DC0C04FE4DCD}"/>
                  </a:ext>
                </a:extLst>
              </p:cNvPr>
              <p:cNvGrpSpPr/>
              <p:nvPr/>
            </p:nvGrpSpPr>
            <p:grpSpPr>
              <a:xfrm>
                <a:off x="4876800" y="1600200"/>
                <a:ext cx="457200" cy="2209800"/>
                <a:chOff x="4876800" y="1600200"/>
                <a:chExt cx="457200" cy="2209800"/>
              </a:xfrm>
            </p:grpSpPr>
            <p:sp>
              <p:nvSpPr>
                <p:cNvPr id="45" name="DRAM">
                  <a:extLst>
                    <a:ext uri="{FF2B5EF4-FFF2-40B4-BE49-F238E27FC236}">
                      <a16:creationId xmlns:a16="http://schemas.microsoft.com/office/drawing/2014/main" id="{9D859466-E68A-C45C-EA5C-D17E0DA3344C}"/>
                    </a:ext>
                  </a:extLst>
                </p:cNvPr>
                <p:cNvSpPr/>
                <p:nvPr/>
              </p:nvSpPr>
              <p:spPr>
                <a:xfrm rot="5400000">
                  <a:off x="4914900" y="15621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6" name="DRAM">
                  <a:extLst>
                    <a:ext uri="{FF2B5EF4-FFF2-40B4-BE49-F238E27FC236}">
                      <a16:creationId xmlns:a16="http://schemas.microsoft.com/office/drawing/2014/main" id="{B95C29BB-7911-326E-BE1E-58086AA0620D}"/>
                    </a:ext>
                  </a:extLst>
                </p:cNvPr>
                <p:cNvSpPr/>
                <p:nvPr/>
              </p:nvSpPr>
              <p:spPr>
                <a:xfrm rot="5400000">
                  <a:off x="4914900" y="20193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7" name="DRAM">
                  <a:extLst>
                    <a:ext uri="{FF2B5EF4-FFF2-40B4-BE49-F238E27FC236}">
                      <a16:creationId xmlns:a16="http://schemas.microsoft.com/office/drawing/2014/main" id="{B19836DB-F047-777E-B641-13723A4A3333}"/>
                    </a:ext>
                  </a:extLst>
                </p:cNvPr>
                <p:cNvSpPr/>
                <p:nvPr/>
              </p:nvSpPr>
              <p:spPr>
                <a:xfrm rot="5400000">
                  <a:off x="4914900" y="24765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8" name="DRAM">
                  <a:extLst>
                    <a:ext uri="{FF2B5EF4-FFF2-40B4-BE49-F238E27FC236}">
                      <a16:creationId xmlns:a16="http://schemas.microsoft.com/office/drawing/2014/main" id="{91B1396D-832A-7BC3-0488-5192C247E0DF}"/>
                    </a:ext>
                  </a:extLst>
                </p:cNvPr>
                <p:cNvSpPr/>
                <p:nvPr/>
              </p:nvSpPr>
              <p:spPr>
                <a:xfrm rot="5400000">
                  <a:off x="4914900" y="29337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9" name="DRAM">
                  <a:extLst>
                    <a:ext uri="{FF2B5EF4-FFF2-40B4-BE49-F238E27FC236}">
                      <a16:creationId xmlns:a16="http://schemas.microsoft.com/office/drawing/2014/main" id="{78D720E6-1AED-DFA2-BA51-BA95A53E3E59}"/>
                    </a:ext>
                  </a:extLst>
                </p:cNvPr>
                <p:cNvSpPr/>
                <p:nvPr/>
              </p:nvSpPr>
              <p:spPr>
                <a:xfrm rot="5400000">
                  <a:off x="4914900" y="33909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7" name="Group 6">
                <a:extLst>
                  <a:ext uri="{FF2B5EF4-FFF2-40B4-BE49-F238E27FC236}">
                    <a16:creationId xmlns:a16="http://schemas.microsoft.com/office/drawing/2014/main" id="{FC9F0939-A55B-DDF9-26AF-73EC474911FB}"/>
                  </a:ext>
                </a:extLst>
              </p:cNvPr>
              <p:cNvGrpSpPr/>
              <p:nvPr/>
            </p:nvGrpSpPr>
            <p:grpSpPr>
              <a:xfrm>
                <a:off x="5676900" y="1600199"/>
                <a:ext cx="1828800" cy="2362201"/>
                <a:chOff x="5676900" y="1170708"/>
                <a:chExt cx="1828800" cy="2791692"/>
              </a:xfrm>
            </p:grpSpPr>
            <p:cxnSp>
              <p:nvCxnSpPr>
                <p:cNvPr id="40" name="Straight Connector 39">
                  <a:extLst>
                    <a:ext uri="{FF2B5EF4-FFF2-40B4-BE49-F238E27FC236}">
                      <a16:creationId xmlns:a16="http://schemas.microsoft.com/office/drawing/2014/main" id="{B1DB95AF-5B5C-D318-A747-6D5E327CBA25}"/>
                    </a:ext>
                  </a:extLst>
                </p:cNvPr>
                <p:cNvCxnSpPr>
                  <a:cxnSpLocks/>
                  <a:stCxn id="10" idx="0"/>
                  <a:endCxn id="50" idx="0"/>
                </p:cNvCxnSpPr>
                <p:nvPr/>
              </p:nvCxnSpPr>
              <p:spPr>
                <a:xfrm>
                  <a:off x="56769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6A7F116-1EAF-4038-B3A8-5AF20F93081F}"/>
                    </a:ext>
                  </a:extLst>
                </p:cNvPr>
                <p:cNvCxnSpPr>
                  <a:cxnSpLocks/>
                  <a:stCxn id="12" idx="0"/>
                  <a:endCxn id="52" idx="0"/>
                </p:cNvCxnSpPr>
                <p:nvPr/>
              </p:nvCxnSpPr>
              <p:spPr>
                <a:xfrm>
                  <a:off x="6591299"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F66A948-E542-ED07-559B-7AC695D83675}"/>
                    </a:ext>
                  </a:extLst>
                </p:cNvPr>
                <p:cNvCxnSpPr>
                  <a:cxnSpLocks/>
                  <a:stCxn id="13" idx="0"/>
                  <a:endCxn id="53" idx="0"/>
                </p:cNvCxnSpPr>
                <p:nvPr/>
              </p:nvCxnSpPr>
              <p:spPr>
                <a:xfrm>
                  <a:off x="70485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57D9A8A-8F6D-1185-5057-AFED446996E0}"/>
                    </a:ext>
                  </a:extLst>
                </p:cNvPr>
                <p:cNvCxnSpPr>
                  <a:cxnSpLocks/>
                  <a:stCxn id="14" idx="0"/>
                  <a:endCxn id="54" idx="0"/>
                </p:cNvCxnSpPr>
                <p:nvPr/>
              </p:nvCxnSpPr>
              <p:spPr>
                <a:xfrm>
                  <a:off x="7505700" y="1170710"/>
                  <a:ext cx="0" cy="2791690"/>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45D8916-FCBA-CF2C-DCA4-7475F4E873CB}"/>
                    </a:ext>
                  </a:extLst>
                </p:cNvPr>
                <p:cNvCxnSpPr>
                  <a:cxnSpLocks/>
                  <a:stCxn id="11" idx="0"/>
                  <a:endCxn id="51" idx="0"/>
                </p:cNvCxnSpPr>
                <p:nvPr/>
              </p:nvCxnSpPr>
              <p:spPr>
                <a:xfrm>
                  <a:off x="61341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8448A3B6-899E-53A5-4BAF-1DF592F5EA39}"/>
                  </a:ext>
                </a:extLst>
              </p:cNvPr>
              <p:cNvGrpSpPr/>
              <p:nvPr/>
            </p:nvGrpSpPr>
            <p:grpSpPr>
              <a:xfrm>
                <a:off x="5334000" y="1790700"/>
                <a:ext cx="2362201" cy="1828800"/>
                <a:chOff x="5333998" y="1790700"/>
                <a:chExt cx="2791691" cy="1828800"/>
              </a:xfrm>
            </p:grpSpPr>
            <p:cxnSp>
              <p:nvCxnSpPr>
                <p:cNvPr id="35" name="Straight Connector 34">
                  <a:extLst>
                    <a:ext uri="{FF2B5EF4-FFF2-40B4-BE49-F238E27FC236}">
                      <a16:creationId xmlns:a16="http://schemas.microsoft.com/office/drawing/2014/main" id="{A7698664-69C7-56EF-CB35-80F183DE9D28}"/>
                    </a:ext>
                  </a:extLst>
                </p:cNvPr>
                <p:cNvCxnSpPr>
                  <a:cxnSpLocks/>
                  <a:stCxn id="14" idx="6"/>
                  <a:endCxn id="45" idx="0"/>
                </p:cNvCxnSpPr>
                <p:nvPr/>
              </p:nvCxnSpPr>
              <p:spPr>
                <a:xfrm flipH="1">
                  <a:off x="5333998" y="1790700"/>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B5EC541-EC71-B272-A11D-3AC0F1CA6A95}"/>
                    </a:ext>
                  </a:extLst>
                </p:cNvPr>
                <p:cNvCxnSpPr>
                  <a:cxnSpLocks/>
                  <a:stCxn id="19" idx="6"/>
                  <a:endCxn id="46" idx="0"/>
                </p:cNvCxnSpPr>
                <p:nvPr/>
              </p:nvCxnSpPr>
              <p:spPr>
                <a:xfrm flipH="1">
                  <a:off x="5333998" y="2247899"/>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7330DE0-45F3-DED8-6E37-CAD6C23CE825}"/>
                    </a:ext>
                  </a:extLst>
                </p:cNvPr>
                <p:cNvCxnSpPr>
                  <a:cxnSpLocks/>
                  <a:stCxn id="24" idx="6"/>
                  <a:endCxn id="47" idx="0"/>
                </p:cNvCxnSpPr>
                <p:nvPr/>
              </p:nvCxnSpPr>
              <p:spPr>
                <a:xfrm flipH="1">
                  <a:off x="5333998" y="2705100"/>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D7C7379-5729-5E43-484B-F77454E750B1}"/>
                    </a:ext>
                  </a:extLst>
                </p:cNvPr>
                <p:cNvCxnSpPr>
                  <a:cxnSpLocks/>
                  <a:stCxn id="29" idx="6"/>
                  <a:endCxn id="48" idx="0"/>
                </p:cNvCxnSpPr>
                <p:nvPr/>
              </p:nvCxnSpPr>
              <p:spPr>
                <a:xfrm flipH="1">
                  <a:off x="5333998" y="3162299"/>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ECB1D7-3015-A198-7F9C-FFF3115B6020}"/>
                    </a:ext>
                  </a:extLst>
                </p:cNvPr>
                <p:cNvCxnSpPr>
                  <a:cxnSpLocks/>
                  <a:stCxn id="34" idx="6"/>
                  <a:endCxn id="49" idx="0"/>
                </p:cNvCxnSpPr>
                <p:nvPr/>
              </p:nvCxnSpPr>
              <p:spPr>
                <a:xfrm flipH="1">
                  <a:off x="5333998" y="3619500"/>
                  <a:ext cx="2791691" cy="0"/>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30042179-1504-2495-7BD2-2DCE8A99837A}"/>
                  </a:ext>
                </a:extLst>
              </p:cNvPr>
              <p:cNvGrpSpPr/>
              <p:nvPr/>
            </p:nvGrpSpPr>
            <p:grpSpPr>
              <a:xfrm>
                <a:off x="5486400" y="1600200"/>
                <a:ext cx="2209800" cy="2209800"/>
                <a:chOff x="5486400" y="1600200"/>
                <a:chExt cx="2209800" cy="2209800"/>
              </a:xfrm>
            </p:grpSpPr>
            <p:sp>
              <p:nvSpPr>
                <p:cNvPr id="10" name="Oval 9">
                  <a:extLst>
                    <a:ext uri="{FF2B5EF4-FFF2-40B4-BE49-F238E27FC236}">
                      <a16:creationId xmlns:a16="http://schemas.microsoft.com/office/drawing/2014/main" id="{F77A7E6B-E03A-8C70-0369-66AF43AAF418}"/>
                    </a:ext>
                  </a:extLst>
                </p:cNvPr>
                <p:cNvSpPr/>
                <p:nvPr/>
              </p:nvSpPr>
              <p:spPr>
                <a:xfrm>
                  <a:off x="54864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 name="Oval 10">
                  <a:extLst>
                    <a:ext uri="{FF2B5EF4-FFF2-40B4-BE49-F238E27FC236}">
                      <a16:creationId xmlns:a16="http://schemas.microsoft.com/office/drawing/2014/main" id="{2F8A2700-5A49-CCF2-E4C9-6267125046EE}"/>
                    </a:ext>
                  </a:extLst>
                </p:cNvPr>
                <p:cNvSpPr/>
                <p:nvPr/>
              </p:nvSpPr>
              <p:spPr>
                <a:xfrm>
                  <a:off x="59436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 name="Oval 11">
                  <a:extLst>
                    <a:ext uri="{FF2B5EF4-FFF2-40B4-BE49-F238E27FC236}">
                      <a16:creationId xmlns:a16="http://schemas.microsoft.com/office/drawing/2014/main" id="{5BB8A28B-88D2-BCCD-06F5-ECE6E58731E4}"/>
                    </a:ext>
                  </a:extLst>
                </p:cNvPr>
                <p:cNvSpPr/>
                <p:nvPr/>
              </p:nvSpPr>
              <p:spPr>
                <a:xfrm>
                  <a:off x="64008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 name="Oval 12">
                  <a:extLst>
                    <a:ext uri="{FF2B5EF4-FFF2-40B4-BE49-F238E27FC236}">
                      <a16:creationId xmlns:a16="http://schemas.microsoft.com/office/drawing/2014/main" id="{CB4A9745-4929-69E6-F38D-256BB250B383}"/>
                    </a:ext>
                  </a:extLst>
                </p:cNvPr>
                <p:cNvSpPr/>
                <p:nvPr/>
              </p:nvSpPr>
              <p:spPr>
                <a:xfrm>
                  <a:off x="68580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4" name="Oval 13">
                  <a:extLst>
                    <a:ext uri="{FF2B5EF4-FFF2-40B4-BE49-F238E27FC236}">
                      <a16:creationId xmlns:a16="http://schemas.microsoft.com/office/drawing/2014/main" id="{EB64D032-CB04-1A6C-6907-C0E35E46BB68}"/>
                    </a:ext>
                  </a:extLst>
                </p:cNvPr>
                <p:cNvSpPr/>
                <p:nvPr/>
              </p:nvSpPr>
              <p:spPr>
                <a:xfrm>
                  <a:off x="73152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 name="Oval 14">
                  <a:extLst>
                    <a:ext uri="{FF2B5EF4-FFF2-40B4-BE49-F238E27FC236}">
                      <a16:creationId xmlns:a16="http://schemas.microsoft.com/office/drawing/2014/main" id="{D08AC1B0-BB62-6925-FE76-B0B8878A6B13}"/>
                    </a:ext>
                  </a:extLst>
                </p:cNvPr>
                <p:cNvSpPr/>
                <p:nvPr/>
              </p:nvSpPr>
              <p:spPr>
                <a:xfrm>
                  <a:off x="54864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 name="Oval 15">
                  <a:extLst>
                    <a:ext uri="{FF2B5EF4-FFF2-40B4-BE49-F238E27FC236}">
                      <a16:creationId xmlns:a16="http://schemas.microsoft.com/office/drawing/2014/main" id="{CCB694F7-BD75-F0D1-A645-D872CDC1FB64}"/>
                    </a:ext>
                  </a:extLst>
                </p:cNvPr>
                <p:cNvSpPr/>
                <p:nvPr/>
              </p:nvSpPr>
              <p:spPr>
                <a:xfrm>
                  <a:off x="59436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 name="Oval 16">
                  <a:extLst>
                    <a:ext uri="{FF2B5EF4-FFF2-40B4-BE49-F238E27FC236}">
                      <a16:creationId xmlns:a16="http://schemas.microsoft.com/office/drawing/2014/main" id="{64AD0EFB-4B79-C63C-09D1-FADF610FAF39}"/>
                    </a:ext>
                  </a:extLst>
                </p:cNvPr>
                <p:cNvSpPr/>
                <p:nvPr/>
              </p:nvSpPr>
              <p:spPr>
                <a:xfrm>
                  <a:off x="64008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 name="Oval 17">
                  <a:extLst>
                    <a:ext uri="{FF2B5EF4-FFF2-40B4-BE49-F238E27FC236}">
                      <a16:creationId xmlns:a16="http://schemas.microsoft.com/office/drawing/2014/main" id="{356B94EB-2A65-1BB7-BFA4-B29568498E03}"/>
                    </a:ext>
                  </a:extLst>
                </p:cNvPr>
                <p:cNvSpPr/>
                <p:nvPr/>
              </p:nvSpPr>
              <p:spPr>
                <a:xfrm>
                  <a:off x="68580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9" name="Oval 18">
                  <a:extLst>
                    <a:ext uri="{FF2B5EF4-FFF2-40B4-BE49-F238E27FC236}">
                      <a16:creationId xmlns:a16="http://schemas.microsoft.com/office/drawing/2014/main" id="{BB0C96A8-5FB4-0196-7D47-24C50FADFF6F}"/>
                    </a:ext>
                  </a:extLst>
                </p:cNvPr>
                <p:cNvSpPr/>
                <p:nvPr/>
              </p:nvSpPr>
              <p:spPr>
                <a:xfrm>
                  <a:off x="73152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0" name="Oval 19">
                  <a:extLst>
                    <a:ext uri="{FF2B5EF4-FFF2-40B4-BE49-F238E27FC236}">
                      <a16:creationId xmlns:a16="http://schemas.microsoft.com/office/drawing/2014/main" id="{1E6DE8BF-A473-134B-E863-61409C3A2A68}"/>
                    </a:ext>
                  </a:extLst>
                </p:cNvPr>
                <p:cNvSpPr/>
                <p:nvPr/>
              </p:nvSpPr>
              <p:spPr>
                <a:xfrm>
                  <a:off x="54864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1" name="Oval 20">
                  <a:extLst>
                    <a:ext uri="{FF2B5EF4-FFF2-40B4-BE49-F238E27FC236}">
                      <a16:creationId xmlns:a16="http://schemas.microsoft.com/office/drawing/2014/main" id="{9B400D6F-23A7-3F64-8797-31466B44112B}"/>
                    </a:ext>
                  </a:extLst>
                </p:cNvPr>
                <p:cNvSpPr/>
                <p:nvPr/>
              </p:nvSpPr>
              <p:spPr>
                <a:xfrm>
                  <a:off x="59436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2" name="Oval 21">
                  <a:extLst>
                    <a:ext uri="{FF2B5EF4-FFF2-40B4-BE49-F238E27FC236}">
                      <a16:creationId xmlns:a16="http://schemas.microsoft.com/office/drawing/2014/main" id="{FFCC0A62-8283-E05C-F7EA-3090E129CB90}"/>
                    </a:ext>
                  </a:extLst>
                </p:cNvPr>
                <p:cNvSpPr/>
                <p:nvPr/>
              </p:nvSpPr>
              <p:spPr>
                <a:xfrm>
                  <a:off x="64008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3" name="Oval 22">
                  <a:extLst>
                    <a:ext uri="{FF2B5EF4-FFF2-40B4-BE49-F238E27FC236}">
                      <a16:creationId xmlns:a16="http://schemas.microsoft.com/office/drawing/2014/main" id="{BB6C8BE1-AA78-8B74-C7C6-025C0FF5AF95}"/>
                    </a:ext>
                  </a:extLst>
                </p:cNvPr>
                <p:cNvSpPr/>
                <p:nvPr/>
              </p:nvSpPr>
              <p:spPr>
                <a:xfrm>
                  <a:off x="68580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4" name="Oval 23">
                  <a:extLst>
                    <a:ext uri="{FF2B5EF4-FFF2-40B4-BE49-F238E27FC236}">
                      <a16:creationId xmlns:a16="http://schemas.microsoft.com/office/drawing/2014/main" id="{52EE9227-EEF8-E2E4-8803-1A564EA5D2EC}"/>
                    </a:ext>
                  </a:extLst>
                </p:cNvPr>
                <p:cNvSpPr/>
                <p:nvPr/>
              </p:nvSpPr>
              <p:spPr>
                <a:xfrm>
                  <a:off x="73152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5" name="Oval 24">
                  <a:extLst>
                    <a:ext uri="{FF2B5EF4-FFF2-40B4-BE49-F238E27FC236}">
                      <a16:creationId xmlns:a16="http://schemas.microsoft.com/office/drawing/2014/main" id="{140D7CA0-8A10-9D9D-59A7-EC8EF596593F}"/>
                    </a:ext>
                  </a:extLst>
                </p:cNvPr>
                <p:cNvSpPr/>
                <p:nvPr/>
              </p:nvSpPr>
              <p:spPr>
                <a:xfrm>
                  <a:off x="54864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6" name="Oval 25">
                  <a:extLst>
                    <a:ext uri="{FF2B5EF4-FFF2-40B4-BE49-F238E27FC236}">
                      <a16:creationId xmlns:a16="http://schemas.microsoft.com/office/drawing/2014/main" id="{155E4B9D-EA45-6A44-89AC-F74EB6F7D330}"/>
                    </a:ext>
                  </a:extLst>
                </p:cNvPr>
                <p:cNvSpPr/>
                <p:nvPr/>
              </p:nvSpPr>
              <p:spPr>
                <a:xfrm>
                  <a:off x="59436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7" name="Oval 26">
                  <a:extLst>
                    <a:ext uri="{FF2B5EF4-FFF2-40B4-BE49-F238E27FC236}">
                      <a16:creationId xmlns:a16="http://schemas.microsoft.com/office/drawing/2014/main" id="{DFCEF59F-B918-E458-1866-03E953A840CD}"/>
                    </a:ext>
                  </a:extLst>
                </p:cNvPr>
                <p:cNvSpPr/>
                <p:nvPr/>
              </p:nvSpPr>
              <p:spPr>
                <a:xfrm>
                  <a:off x="64008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8" name="Oval 27">
                  <a:extLst>
                    <a:ext uri="{FF2B5EF4-FFF2-40B4-BE49-F238E27FC236}">
                      <a16:creationId xmlns:a16="http://schemas.microsoft.com/office/drawing/2014/main" id="{266A4374-FE69-2AA9-5B20-AE9095EA5BCF}"/>
                    </a:ext>
                  </a:extLst>
                </p:cNvPr>
                <p:cNvSpPr/>
                <p:nvPr/>
              </p:nvSpPr>
              <p:spPr>
                <a:xfrm>
                  <a:off x="68580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9" name="Oval 28">
                  <a:extLst>
                    <a:ext uri="{FF2B5EF4-FFF2-40B4-BE49-F238E27FC236}">
                      <a16:creationId xmlns:a16="http://schemas.microsoft.com/office/drawing/2014/main" id="{CE8047A9-7C95-99C9-5077-CBC7CB9FF814}"/>
                    </a:ext>
                  </a:extLst>
                </p:cNvPr>
                <p:cNvSpPr/>
                <p:nvPr/>
              </p:nvSpPr>
              <p:spPr>
                <a:xfrm>
                  <a:off x="73152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0" name="Oval 29">
                  <a:extLst>
                    <a:ext uri="{FF2B5EF4-FFF2-40B4-BE49-F238E27FC236}">
                      <a16:creationId xmlns:a16="http://schemas.microsoft.com/office/drawing/2014/main" id="{4323F1E4-B0A7-35C4-818F-D6BFCE9F5595}"/>
                    </a:ext>
                  </a:extLst>
                </p:cNvPr>
                <p:cNvSpPr/>
                <p:nvPr/>
              </p:nvSpPr>
              <p:spPr>
                <a:xfrm>
                  <a:off x="54864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1" name="Oval 30">
                  <a:extLst>
                    <a:ext uri="{FF2B5EF4-FFF2-40B4-BE49-F238E27FC236}">
                      <a16:creationId xmlns:a16="http://schemas.microsoft.com/office/drawing/2014/main" id="{09550884-C503-B832-5B53-5CAF57E222A5}"/>
                    </a:ext>
                  </a:extLst>
                </p:cNvPr>
                <p:cNvSpPr/>
                <p:nvPr/>
              </p:nvSpPr>
              <p:spPr>
                <a:xfrm>
                  <a:off x="59436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2" name="Oval 31">
                  <a:extLst>
                    <a:ext uri="{FF2B5EF4-FFF2-40B4-BE49-F238E27FC236}">
                      <a16:creationId xmlns:a16="http://schemas.microsoft.com/office/drawing/2014/main" id="{64827DF0-E252-E697-C009-CF634A4B403D}"/>
                    </a:ext>
                  </a:extLst>
                </p:cNvPr>
                <p:cNvSpPr/>
                <p:nvPr/>
              </p:nvSpPr>
              <p:spPr>
                <a:xfrm>
                  <a:off x="64008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3" name="Oval 32">
                  <a:extLst>
                    <a:ext uri="{FF2B5EF4-FFF2-40B4-BE49-F238E27FC236}">
                      <a16:creationId xmlns:a16="http://schemas.microsoft.com/office/drawing/2014/main" id="{613AD797-8779-A569-7F55-21AAAC6F7A81}"/>
                    </a:ext>
                  </a:extLst>
                </p:cNvPr>
                <p:cNvSpPr/>
                <p:nvPr/>
              </p:nvSpPr>
              <p:spPr>
                <a:xfrm>
                  <a:off x="68580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4" name="Oval 33">
                  <a:extLst>
                    <a:ext uri="{FF2B5EF4-FFF2-40B4-BE49-F238E27FC236}">
                      <a16:creationId xmlns:a16="http://schemas.microsoft.com/office/drawing/2014/main" id="{9EFBB4ED-551A-67F2-9FC7-E038F2C24838}"/>
                    </a:ext>
                  </a:extLst>
                </p:cNvPr>
                <p:cNvSpPr/>
                <p:nvPr/>
              </p:nvSpPr>
              <p:spPr>
                <a:xfrm>
                  <a:off x="73152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grpSp>
          <p:nvGrpSpPr>
            <p:cNvPr id="55" name="Group 54">
              <a:extLst>
                <a:ext uri="{FF2B5EF4-FFF2-40B4-BE49-F238E27FC236}">
                  <a16:creationId xmlns:a16="http://schemas.microsoft.com/office/drawing/2014/main" id="{188C8DE5-2075-B7AD-3CD0-A2CFB22993E5}"/>
                </a:ext>
              </a:extLst>
            </p:cNvPr>
            <p:cNvGrpSpPr/>
            <p:nvPr/>
          </p:nvGrpSpPr>
          <p:grpSpPr>
            <a:xfrm>
              <a:off x="3292364" y="3023598"/>
              <a:ext cx="1414038" cy="1414038"/>
              <a:chOff x="4876800" y="1600199"/>
              <a:chExt cx="2819401" cy="2819401"/>
            </a:xfrm>
          </p:grpSpPr>
          <p:grpSp>
            <p:nvGrpSpPr>
              <p:cNvPr id="56" name="Group 55">
                <a:extLst>
                  <a:ext uri="{FF2B5EF4-FFF2-40B4-BE49-F238E27FC236}">
                    <a16:creationId xmlns:a16="http://schemas.microsoft.com/office/drawing/2014/main" id="{270E6A4C-F72D-8939-5F8F-BEDD65DCC564}"/>
                  </a:ext>
                </a:extLst>
              </p:cNvPr>
              <p:cNvGrpSpPr/>
              <p:nvPr/>
            </p:nvGrpSpPr>
            <p:grpSpPr>
              <a:xfrm>
                <a:off x="5486400" y="3962400"/>
                <a:ext cx="2209800" cy="457200"/>
                <a:chOff x="5486400" y="3962400"/>
                <a:chExt cx="2209800" cy="457200"/>
              </a:xfrm>
            </p:grpSpPr>
            <p:sp>
              <p:nvSpPr>
                <p:cNvPr id="101" name="DRAM">
                  <a:extLst>
                    <a:ext uri="{FF2B5EF4-FFF2-40B4-BE49-F238E27FC236}">
                      <a16:creationId xmlns:a16="http://schemas.microsoft.com/office/drawing/2014/main" id="{3E74BF02-4BE4-8438-325B-6C30696E6A1B}"/>
                    </a:ext>
                  </a:extLst>
                </p:cNvPr>
                <p:cNvSpPr/>
                <p:nvPr/>
              </p:nvSpPr>
              <p:spPr>
                <a:xfrm>
                  <a:off x="54864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2" name="DRAM">
                  <a:extLst>
                    <a:ext uri="{FF2B5EF4-FFF2-40B4-BE49-F238E27FC236}">
                      <a16:creationId xmlns:a16="http://schemas.microsoft.com/office/drawing/2014/main" id="{9DC9B5A5-40C9-389C-793D-92FE2AD5BC79}"/>
                    </a:ext>
                  </a:extLst>
                </p:cNvPr>
                <p:cNvSpPr/>
                <p:nvPr/>
              </p:nvSpPr>
              <p:spPr>
                <a:xfrm>
                  <a:off x="59436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3" name="DRAM">
                  <a:extLst>
                    <a:ext uri="{FF2B5EF4-FFF2-40B4-BE49-F238E27FC236}">
                      <a16:creationId xmlns:a16="http://schemas.microsoft.com/office/drawing/2014/main" id="{1B9EA481-761E-3544-1C78-1A2D3E2549E4}"/>
                    </a:ext>
                  </a:extLst>
                </p:cNvPr>
                <p:cNvSpPr/>
                <p:nvPr/>
              </p:nvSpPr>
              <p:spPr>
                <a:xfrm>
                  <a:off x="64008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4" name="DRAM">
                  <a:extLst>
                    <a:ext uri="{FF2B5EF4-FFF2-40B4-BE49-F238E27FC236}">
                      <a16:creationId xmlns:a16="http://schemas.microsoft.com/office/drawing/2014/main" id="{620C4634-0C29-6F9D-1F04-57EB7688A230}"/>
                    </a:ext>
                  </a:extLst>
                </p:cNvPr>
                <p:cNvSpPr/>
                <p:nvPr/>
              </p:nvSpPr>
              <p:spPr>
                <a:xfrm>
                  <a:off x="68580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5" name="DRAM">
                  <a:extLst>
                    <a:ext uri="{FF2B5EF4-FFF2-40B4-BE49-F238E27FC236}">
                      <a16:creationId xmlns:a16="http://schemas.microsoft.com/office/drawing/2014/main" id="{2042E539-4761-942C-B71C-4809FA411810}"/>
                    </a:ext>
                  </a:extLst>
                </p:cNvPr>
                <p:cNvSpPr/>
                <p:nvPr/>
              </p:nvSpPr>
              <p:spPr>
                <a:xfrm>
                  <a:off x="73152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57" name="Group 56">
                <a:extLst>
                  <a:ext uri="{FF2B5EF4-FFF2-40B4-BE49-F238E27FC236}">
                    <a16:creationId xmlns:a16="http://schemas.microsoft.com/office/drawing/2014/main" id="{D2709573-CB85-1681-90A9-4E0E34842672}"/>
                  </a:ext>
                </a:extLst>
              </p:cNvPr>
              <p:cNvGrpSpPr/>
              <p:nvPr/>
            </p:nvGrpSpPr>
            <p:grpSpPr>
              <a:xfrm>
                <a:off x="4876800" y="1600200"/>
                <a:ext cx="457200" cy="2209800"/>
                <a:chOff x="4876800" y="1600200"/>
                <a:chExt cx="457200" cy="2209800"/>
              </a:xfrm>
            </p:grpSpPr>
            <p:sp>
              <p:nvSpPr>
                <p:cNvPr id="96" name="DRAM">
                  <a:extLst>
                    <a:ext uri="{FF2B5EF4-FFF2-40B4-BE49-F238E27FC236}">
                      <a16:creationId xmlns:a16="http://schemas.microsoft.com/office/drawing/2014/main" id="{FA559504-CAA0-DB91-86D1-76E51379CEC7}"/>
                    </a:ext>
                  </a:extLst>
                </p:cNvPr>
                <p:cNvSpPr/>
                <p:nvPr/>
              </p:nvSpPr>
              <p:spPr>
                <a:xfrm rot="5400000">
                  <a:off x="4914900" y="15621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7" name="DRAM">
                  <a:extLst>
                    <a:ext uri="{FF2B5EF4-FFF2-40B4-BE49-F238E27FC236}">
                      <a16:creationId xmlns:a16="http://schemas.microsoft.com/office/drawing/2014/main" id="{64505458-709D-66F7-8CDE-9259BE3E237E}"/>
                    </a:ext>
                  </a:extLst>
                </p:cNvPr>
                <p:cNvSpPr/>
                <p:nvPr/>
              </p:nvSpPr>
              <p:spPr>
                <a:xfrm rot="5400000">
                  <a:off x="4914900" y="20193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8" name="DRAM">
                  <a:extLst>
                    <a:ext uri="{FF2B5EF4-FFF2-40B4-BE49-F238E27FC236}">
                      <a16:creationId xmlns:a16="http://schemas.microsoft.com/office/drawing/2014/main" id="{0D71361E-C901-B388-CC32-0F0F95DBCEDD}"/>
                    </a:ext>
                  </a:extLst>
                </p:cNvPr>
                <p:cNvSpPr/>
                <p:nvPr/>
              </p:nvSpPr>
              <p:spPr>
                <a:xfrm rot="5400000">
                  <a:off x="4914900" y="24765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9" name="DRAM">
                  <a:extLst>
                    <a:ext uri="{FF2B5EF4-FFF2-40B4-BE49-F238E27FC236}">
                      <a16:creationId xmlns:a16="http://schemas.microsoft.com/office/drawing/2014/main" id="{1BE07FDF-7F8F-F264-3390-F510E6BE6407}"/>
                    </a:ext>
                  </a:extLst>
                </p:cNvPr>
                <p:cNvSpPr/>
                <p:nvPr/>
              </p:nvSpPr>
              <p:spPr>
                <a:xfrm rot="5400000">
                  <a:off x="4914900" y="29337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0" name="DRAM">
                  <a:extLst>
                    <a:ext uri="{FF2B5EF4-FFF2-40B4-BE49-F238E27FC236}">
                      <a16:creationId xmlns:a16="http://schemas.microsoft.com/office/drawing/2014/main" id="{2FB4E903-ECD6-97E4-F501-906E398F0F75}"/>
                    </a:ext>
                  </a:extLst>
                </p:cNvPr>
                <p:cNvSpPr/>
                <p:nvPr/>
              </p:nvSpPr>
              <p:spPr>
                <a:xfrm rot="5400000">
                  <a:off x="4914900" y="33909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58" name="Group 57">
                <a:extLst>
                  <a:ext uri="{FF2B5EF4-FFF2-40B4-BE49-F238E27FC236}">
                    <a16:creationId xmlns:a16="http://schemas.microsoft.com/office/drawing/2014/main" id="{366B8EC2-11C6-40D9-3B0E-140277959046}"/>
                  </a:ext>
                </a:extLst>
              </p:cNvPr>
              <p:cNvGrpSpPr/>
              <p:nvPr/>
            </p:nvGrpSpPr>
            <p:grpSpPr>
              <a:xfrm>
                <a:off x="5676900" y="1600199"/>
                <a:ext cx="1828800" cy="2362201"/>
                <a:chOff x="5676900" y="1170708"/>
                <a:chExt cx="1828800" cy="2791692"/>
              </a:xfrm>
            </p:grpSpPr>
            <p:cxnSp>
              <p:nvCxnSpPr>
                <p:cNvPr id="91" name="Straight Connector 90">
                  <a:extLst>
                    <a:ext uri="{FF2B5EF4-FFF2-40B4-BE49-F238E27FC236}">
                      <a16:creationId xmlns:a16="http://schemas.microsoft.com/office/drawing/2014/main" id="{156947B6-4646-2F5E-3CF8-8C3F7C8B4FF6}"/>
                    </a:ext>
                  </a:extLst>
                </p:cNvPr>
                <p:cNvCxnSpPr>
                  <a:cxnSpLocks/>
                  <a:stCxn id="61" idx="0"/>
                  <a:endCxn id="101" idx="0"/>
                </p:cNvCxnSpPr>
                <p:nvPr/>
              </p:nvCxnSpPr>
              <p:spPr>
                <a:xfrm>
                  <a:off x="56769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BACF1A30-F750-1A59-F7B0-71E9BE8B7975}"/>
                    </a:ext>
                  </a:extLst>
                </p:cNvPr>
                <p:cNvCxnSpPr>
                  <a:cxnSpLocks/>
                  <a:stCxn id="63" idx="0"/>
                  <a:endCxn id="103" idx="0"/>
                </p:cNvCxnSpPr>
                <p:nvPr/>
              </p:nvCxnSpPr>
              <p:spPr>
                <a:xfrm>
                  <a:off x="6591299"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673529E-AD3B-18DF-6F21-4DBD987317B5}"/>
                    </a:ext>
                  </a:extLst>
                </p:cNvPr>
                <p:cNvCxnSpPr>
                  <a:cxnSpLocks/>
                  <a:stCxn id="64" idx="0"/>
                  <a:endCxn id="104" idx="0"/>
                </p:cNvCxnSpPr>
                <p:nvPr/>
              </p:nvCxnSpPr>
              <p:spPr>
                <a:xfrm>
                  <a:off x="70485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768C2CA-A5FB-EADD-2498-E1E447A8AAB2}"/>
                    </a:ext>
                  </a:extLst>
                </p:cNvPr>
                <p:cNvCxnSpPr>
                  <a:cxnSpLocks/>
                  <a:stCxn id="65" idx="0"/>
                  <a:endCxn id="105" idx="0"/>
                </p:cNvCxnSpPr>
                <p:nvPr/>
              </p:nvCxnSpPr>
              <p:spPr>
                <a:xfrm>
                  <a:off x="7505700" y="1170710"/>
                  <a:ext cx="0" cy="2791690"/>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10E718CF-FDA3-D1F1-5330-CF9E69A582C0}"/>
                    </a:ext>
                  </a:extLst>
                </p:cNvPr>
                <p:cNvCxnSpPr>
                  <a:cxnSpLocks/>
                  <a:stCxn id="62" idx="0"/>
                  <a:endCxn id="102" idx="0"/>
                </p:cNvCxnSpPr>
                <p:nvPr/>
              </p:nvCxnSpPr>
              <p:spPr>
                <a:xfrm>
                  <a:off x="61341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1368969-91C0-FF13-6E61-D5991E6FBEA5}"/>
                  </a:ext>
                </a:extLst>
              </p:cNvPr>
              <p:cNvGrpSpPr/>
              <p:nvPr/>
            </p:nvGrpSpPr>
            <p:grpSpPr>
              <a:xfrm>
                <a:off x="5334000" y="1790700"/>
                <a:ext cx="2362201" cy="1828800"/>
                <a:chOff x="5333998" y="1790700"/>
                <a:chExt cx="2791691" cy="1828800"/>
              </a:xfrm>
            </p:grpSpPr>
            <p:cxnSp>
              <p:nvCxnSpPr>
                <p:cNvPr id="86" name="Straight Connector 85">
                  <a:extLst>
                    <a:ext uri="{FF2B5EF4-FFF2-40B4-BE49-F238E27FC236}">
                      <a16:creationId xmlns:a16="http://schemas.microsoft.com/office/drawing/2014/main" id="{0D196668-E3D3-875A-15B5-762D12B2D602}"/>
                    </a:ext>
                  </a:extLst>
                </p:cNvPr>
                <p:cNvCxnSpPr>
                  <a:cxnSpLocks/>
                  <a:stCxn id="65" idx="6"/>
                  <a:endCxn id="96" idx="0"/>
                </p:cNvCxnSpPr>
                <p:nvPr/>
              </p:nvCxnSpPr>
              <p:spPr>
                <a:xfrm flipH="1">
                  <a:off x="5333998" y="1790700"/>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AC31102-BC52-FE9B-A9B7-20DCB481FAB1}"/>
                    </a:ext>
                  </a:extLst>
                </p:cNvPr>
                <p:cNvCxnSpPr>
                  <a:cxnSpLocks/>
                  <a:stCxn id="70" idx="6"/>
                  <a:endCxn id="97" idx="0"/>
                </p:cNvCxnSpPr>
                <p:nvPr/>
              </p:nvCxnSpPr>
              <p:spPr>
                <a:xfrm flipH="1">
                  <a:off x="5333998" y="2247899"/>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7C38A99-5B52-0945-7201-3D3937AFCA14}"/>
                    </a:ext>
                  </a:extLst>
                </p:cNvPr>
                <p:cNvCxnSpPr>
                  <a:cxnSpLocks/>
                  <a:endCxn id="98" idx="0"/>
                </p:cNvCxnSpPr>
                <p:nvPr/>
              </p:nvCxnSpPr>
              <p:spPr>
                <a:xfrm flipH="1">
                  <a:off x="5333998" y="2705100"/>
                  <a:ext cx="2791686"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B0E3F57-57A3-C0B5-72DD-F814FF462C49}"/>
                    </a:ext>
                  </a:extLst>
                </p:cNvPr>
                <p:cNvCxnSpPr>
                  <a:cxnSpLocks/>
                  <a:stCxn id="80" idx="6"/>
                  <a:endCxn id="99" idx="0"/>
                </p:cNvCxnSpPr>
                <p:nvPr/>
              </p:nvCxnSpPr>
              <p:spPr>
                <a:xfrm flipH="1">
                  <a:off x="5333998" y="3162299"/>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0E7E7C8-3738-2E37-000B-B8D0D963E3C3}"/>
                    </a:ext>
                  </a:extLst>
                </p:cNvPr>
                <p:cNvCxnSpPr>
                  <a:cxnSpLocks/>
                  <a:stCxn id="85" idx="6"/>
                  <a:endCxn id="100" idx="0"/>
                </p:cNvCxnSpPr>
                <p:nvPr/>
              </p:nvCxnSpPr>
              <p:spPr>
                <a:xfrm flipH="1">
                  <a:off x="5333998" y="3619500"/>
                  <a:ext cx="2791691" cy="0"/>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5FB74833-3878-C4F9-696B-2EA6DC89A118}"/>
                  </a:ext>
                </a:extLst>
              </p:cNvPr>
              <p:cNvGrpSpPr/>
              <p:nvPr/>
            </p:nvGrpSpPr>
            <p:grpSpPr>
              <a:xfrm>
                <a:off x="5486400" y="1600200"/>
                <a:ext cx="2209800" cy="2209800"/>
                <a:chOff x="5486400" y="1600200"/>
                <a:chExt cx="2209800" cy="2209800"/>
              </a:xfrm>
            </p:grpSpPr>
            <p:sp>
              <p:nvSpPr>
                <p:cNvPr id="61" name="Oval 60">
                  <a:extLst>
                    <a:ext uri="{FF2B5EF4-FFF2-40B4-BE49-F238E27FC236}">
                      <a16:creationId xmlns:a16="http://schemas.microsoft.com/office/drawing/2014/main" id="{FC59691F-26BA-5ACC-4B95-3392E7528817}"/>
                    </a:ext>
                  </a:extLst>
                </p:cNvPr>
                <p:cNvSpPr/>
                <p:nvPr/>
              </p:nvSpPr>
              <p:spPr>
                <a:xfrm>
                  <a:off x="54864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2" name="Oval 61">
                  <a:extLst>
                    <a:ext uri="{FF2B5EF4-FFF2-40B4-BE49-F238E27FC236}">
                      <a16:creationId xmlns:a16="http://schemas.microsoft.com/office/drawing/2014/main" id="{2088FDB2-E1DE-FCF0-1048-5D63B263858C}"/>
                    </a:ext>
                  </a:extLst>
                </p:cNvPr>
                <p:cNvSpPr/>
                <p:nvPr/>
              </p:nvSpPr>
              <p:spPr>
                <a:xfrm>
                  <a:off x="59436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3" name="Oval 62">
                  <a:extLst>
                    <a:ext uri="{FF2B5EF4-FFF2-40B4-BE49-F238E27FC236}">
                      <a16:creationId xmlns:a16="http://schemas.microsoft.com/office/drawing/2014/main" id="{29023D97-A0AA-EDD3-EFBC-D8B989187D00}"/>
                    </a:ext>
                  </a:extLst>
                </p:cNvPr>
                <p:cNvSpPr/>
                <p:nvPr/>
              </p:nvSpPr>
              <p:spPr>
                <a:xfrm>
                  <a:off x="64008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4" name="Oval 63">
                  <a:extLst>
                    <a:ext uri="{FF2B5EF4-FFF2-40B4-BE49-F238E27FC236}">
                      <a16:creationId xmlns:a16="http://schemas.microsoft.com/office/drawing/2014/main" id="{473BC2D8-C4E6-42D4-7715-9177C4462B4A}"/>
                    </a:ext>
                  </a:extLst>
                </p:cNvPr>
                <p:cNvSpPr/>
                <p:nvPr/>
              </p:nvSpPr>
              <p:spPr>
                <a:xfrm>
                  <a:off x="68580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5" name="Oval 64">
                  <a:extLst>
                    <a:ext uri="{FF2B5EF4-FFF2-40B4-BE49-F238E27FC236}">
                      <a16:creationId xmlns:a16="http://schemas.microsoft.com/office/drawing/2014/main" id="{2202BC29-3248-FD28-106D-3BB2BBF55ADB}"/>
                    </a:ext>
                  </a:extLst>
                </p:cNvPr>
                <p:cNvSpPr/>
                <p:nvPr/>
              </p:nvSpPr>
              <p:spPr>
                <a:xfrm>
                  <a:off x="73152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6" name="Oval 65">
                  <a:extLst>
                    <a:ext uri="{FF2B5EF4-FFF2-40B4-BE49-F238E27FC236}">
                      <a16:creationId xmlns:a16="http://schemas.microsoft.com/office/drawing/2014/main" id="{515A0D15-A492-1AD0-C816-7771BB1B1542}"/>
                    </a:ext>
                  </a:extLst>
                </p:cNvPr>
                <p:cNvSpPr/>
                <p:nvPr/>
              </p:nvSpPr>
              <p:spPr>
                <a:xfrm>
                  <a:off x="54864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7" name="Oval 66">
                  <a:extLst>
                    <a:ext uri="{FF2B5EF4-FFF2-40B4-BE49-F238E27FC236}">
                      <a16:creationId xmlns:a16="http://schemas.microsoft.com/office/drawing/2014/main" id="{3F9214D2-1A93-A441-BA5A-D7F7E0AE0A22}"/>
                    </a:ext>
                  </a:extLst>
                </p:cNvPr>
                <p:cNvSpPr/>
                <p:nvPr/>
              </p:nvSpPr>
              <p:spPr>
                <a:xfrm>
                  <a:off x="59436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8" name="Oval 67">
                  <a:extLst>
                    <a:ext uri="{FF2B5EF4-FFF2-40B4-BE49-F238E27FC236}">
                      <a16:creationId xmlns:a16="http://schemas.microsoft.com/office/drawing/2014/main" id="{F4E60495-11BA-BCCE-B195-3554DD0769A5}"/>
                    </a:ext>
                  </a:extLst>
                </p:cNvPr>
                <p:cNvSpPr/>
                <p:nvPr/>
              </p:nvSpPr>
              <p:spPr>
                <a:xfrm>
                  <a:off x="64008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9" name="Oval 68">
                  <a:extLst>
                    <a:ext uri="{FF2B5EF4-FFF2-40B4-BE49-F238E27FC236}">
                      <a16:creationId xmlns:a16="http://schemas.microsoft.com/office/drawing/2014/main" id="{056AD850-5A50-C603-BBFF-DF5D79CBCC01}"/>
                    </a:ext>
                  </a:extLst>
                </p:cNvPr>
                <p:cNvSpPr/>
                <p:nvPr/>
              </p:nvSpPr>
              <p:spPr>
                <a:xfrm>
                  <a:off x="68580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0" name="Oval 69">
                  <a:extLst>
                    <a:ext uri="{FF2B5EF4-FFF2-40B4-BE49-F238E27FC236}">
                      <a16:creationId xmlns:a16="http://schemas.microsoft.com/office/drawing/2014/main" id="{7940347C-E31D-72BA-2F12-928BCDAA6D7B}"/>
                    </a:ext>
                  </a:extLst>
                </p:cNvPr>
                <p:cNvSpPr/>
                <p:nvPr/>
              </p:nvSpPr>
              <p:spPr>
                <a:xfrm>
                  <a:off x="73152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1" name="Oval 70">
                  <a:extLst>
                    <a:ext uri="{FF2B5EF4-FFF2-40B4-BE49-F238E27FC236}">
                      <a16:creationId xmlns:a16="http://schemas.microsoft.com/office/drawing/2014/main" id="{2BE5B153-D736-5A36-7763-E5D1DAAC50C7}"/>
                    </a:ext>
                  </a:extLst>
                </p:cNvPr>
                <p:cNvSpPr/>
                <p:nvPr/>
              </p:nvSpPr>
              <p:spPr>
                <a:xfrm>
                  <a:off x="54864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2" name="Oval 71">
                  <a:extLst>
                    <a:ext uri="{FF2B5EF4-FFF2-40B4-BE49-F238E27FC236}">
                      <a16:creationId xmlns:a16="http://schemas.microsoft.com/office/drawing/2014/main" id="{DBC36634-9A63-D6C3-89F0-2A6C212A0976}"/>
                    </a:ext>
                  </a:extLst>
                </p:cNvPr>
                <p:cNvSpPr/>
                <p:nvPr/>
              </p:nvSpPr>
              <p:spPr>
                <a:xfrm>
                  <a:off x="59436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3" name="Oval 72">
                  <a:extLst>
                    <a:ext uri="{FF2B5EF4-FFF2-40B4-BE49-F238E27FC236}">
                      <a16:creationId xmlns:a16="http://schemas.microsoft.com/office/drawing/2014/main" id="{DD514374-3865-BB4B-36CE-27C190899ACE}"/>
                    </a:ext>
                  </a:extLst>
                </p:cNvPr>
                <p:cNvSpPr/>
                <p:nvPr/>
              </p:nvSpPr>
              <p:spPr>
                <a:xfrm>
                  <a:off x="64008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4" name="Oval 73">
                  <a:extLst>
                    <a:ext uri="{FF2B5EF4-FFF2-40B4-BE49-F238E27FC236}">
                      <a16:creationId xmlns:a16="http://schemas.microsoft.com/office/drawing/2014/main" id="{2560DADA-58AD-A1B0-C425-3D4DBA2EC64A}"/>
                    </a:ext>
                  </a:extLst>
                </p:cNvPr>
                <p:cNvSpPr/>
                <p:nvPr/>
              </p:nvSpPr>
              <p:spPr>
                <a:xfrm>
                  <a:off x="68580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5" name="Oval 74">
                  <a:extLst>
                    <a:ext uri="{FF2B5EF4-FFF2-40B4-BE49-F238E27FC236}">
                      <a16:creationId xmlns:a16="http://schemas.microsoft.com/office/drawing/2014/main" id="{A7BCF66E-6069-0C6D-262A-08212BD1A20F}"/>
                    </a:ext>
                  </a:extLst>
                </p:cNvPr>
                <p:cNvSpPr/>
                <p:nvPr/>
              </p:nvSpPr>
              <p:spPr>
                <a:xfrm>
                  <a:off x="73152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6" name="Oval 75">
                  <a:extLst>
                    <a:ext uri="{FF2B5EF4-FFF2-40B4-BE49-F238E27FC236}">
                      <a16:creationId xmlns:a16="http://schemas.microsoft.com/office/drawing/2014/main" id="{CC853173-BB00-FE8B-87DA-8DB42F7F5635}"/>
                    </a:ext>
                  </a:extLst>
                </p:cNvPr>
                <p:cNvSpPr/>
                <p:nvPr/>
              </p:nvSpPr>
              <p:spPr>
                <a:xfrm>
                  <a:off x="54864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7" name="Oval 76">
                  <a:extLst>
                    <a:ext uri="{FF2B5EF4-FFF2-40B4-BE49-F238E27FC236}">
                      <a16:creationId xmlns:a16="http://schemas.microsoft.com/office/drawing/2014/main" id="{B6B5EE10-5B22-BD9E-E536-04BF7EA66702}"/>
                    </a:ext>
                  </a:extLst>
                </p:cNvPr>
                <p:cNvSpPr/>
                <p:nvPr/>
              </p:nvSpPr>
              <p:spPr>
                <a:xfrm>
                  <a:off x="59436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8" name="Oval 77">
                  <a:extLst>
                    <a:ext uri="{FF2B5EF4-FFF2-40B4-BE49-F238E27FC236}">
                      <a16:creationId xmlns:a16="http://schemas.microsoft.com/office/drawing/2014/main" id="{2E0AF036-61CF-F2CC-6235-C287FEBE043E}"/>
                    </a:ext>
                  </a:extLst>
                </p:cNvPr>
                <p:cNvSpPr/>
                <p:nvPr/>
              </p:nvSpPr>
              <p:spPr>
                <a:xfrm>
                  <a:off x="64008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9" name="Oval 78">
                  <a:extLst>
                    <a:ext uri="{FF2B5EF4-FFF2-40B4-BE49-F238E27FC236}">
                      <a16:creationId xmlns:a16="http://schemas.microsoft.com/office/drawing/2014/main" id="{F625D174-FBC4-3316-F1DA-420156B14F0F}"/>
                    </a:ext>
                  </a:extLst>
                </p:cNvPr>
                <p:cNvSpPr/>
                <p:nvPr/>
              </p:nvSpPr>
              <p:spPr>
                <a:xfrm>
                  <a:off x="68580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0" name="Oval 79">
                  <a:extLst>
                    <a:ext uri="{FF2B5EF4-FFF2-40B4-BE49-F238E27FC236}">
                      <a16:creationId xmlns:a16="http://schemas.microsoft.com/office/drawing/2014/main" id="{E49E575A-DA2B-00EF-2862-BBEA303D431B}"/>
                    </a:ext>
                  </a:extLst>
                </p:cNvPr>
                <p:cNvSpPr/>
                <p:nvPr/>
              </p:nvSpPr>
              <p:spPr>
                <a:xfrm>
                  <a:off x="73152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1" name="Oval 80">
                  <a:extLst>
                    <a:ext uri="{FF2B5EF4-FFF2-40B4-BE49-F238E27FC236}">
                      <a16:creationId xmlns:a16="http://schemas.microsoft.com/office/drawing/2014/main" id="{CA9D1D96-7410-225F-7E22-A87A25C33387}"/>
                    </a:ext>
                  </a:extLst>
                </p:cNvPr>
                <p:cNvSpPr/>
                <p:nvPr/>
              </p:nvSpPr>
              <p:spPr>
                <a:xfrm>
                  <a:off x="54864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2" name="Oval 81">
                  <a:extLst>
                    <a:ext uri="{FF2B5EF4-FFF2-40B4-BE49-F238E27FC236}">
                      <a16:creationId xmlns:a16="http://schemas.microsoft.com/office/drawing/2014/main" id="{3EF1BB2A-CEFD-FA42-DB07-05FAE6B6ED3E}"/>
                    </a:ext>
                  </a:extLst>
                </p:cNvPr>
                <p:cNvSpPr/>
                <p:nvPr/>
              </p:nvSpPr>
              <p:spPr>
                <a:xfrm>
                  <a:off x="59436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3" name="Oval 82">
                  <a:extLst>
                    <a:ext uri="{FF2B5EF4-FFF2-40B4-BE49-F238E27FC236}">
                      <a16:creationId xmlns:a16="http://schemas.microsoft.com/office/drawing/2014/main" id="{F10746AA-46E7-71F6-3A4D-3AB7DCA36FE8}"/>
                    </a:ext>
                  </a:extLst>
                </p:cNvPr>
                <p:cNvSpPr/>
                <p:nvPr/>
              </p:nvSpPr>
              <p:spPr>
                <a:xfrm>
                  <a:off x="64008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4" name="Oval 83">
                  <a:extLst>
                    <a:ext uri="{FF2B5EF4-FFF2-40B4-BE49-F238E27FC236}">
                      <a16:creationId xmlns:a16="http://schemas.microsoft.com/office/drawing/2014/main" id="{04325828-7170-F037-5C03-2A5717A0822D}"/>
                    </a:ext>
                  </a:extLst>
                </p:cNvPr>
                <p:cNvSpPr/>
                <p:nvPr/>
              </p:nvSpPr>
              <p:spPr>
                <a:xfrm>
                  <a:off x="68580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5" name="Oval 84">
                  <a:extLst>
                    <a:ext uri="{FF2B5EF4-FFF2-40B4-BE49-F238E27FC236}">
                      <a16:creationId xmlns:a16="http://schemas.microsoft.com/office/drawing/2014/main" id="{753E8341-0CD4-4317-89D6-5BDCDC1ECFD5}"/>
                    </a:ext>
                  </a:extLst>
                </p:cNvPr>
                <p:cNvSpPr/>
                <p:nvPr/>
              </p:nvSpPr>
              <p:spPr>
                <a:xfrm>
                  <a:off x="73152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grpSp>
          <p:nvGrpSpPr>
            <p:cNvPr id="106" name="Group 105">
              <a:extLst>
                <a:ext uri="{FF2B5EF4-FFF2-40B4-BE49-F238E27FC236}">
                  <a16:creationId xmlns:a16="http://schemas.microsoft.com/office/drawing/2014/main" id="{14283024-1EAB-DA95-6663-1A745E00AD1A}"/>
                </a:ext>
              </a:extLst>
            </p:cNvPr>
            <p:cNvGrpSpPr/>
            <p:nvPr/>
          </p:nvGrpSpPr>
          <p:grpSpPr>
            <a:xfrm>
              <a:off x="4859036" y="3023598"/>
              <a:ext cx="1414038" cy="1414038"/>
              <a:chOff x="4876800" y="1600199"/>
              <a:chExt cx="2819401" cy="2819401"/>
            </a:xfrm>
          </p:grpSpPr>
          <p:grpSp>
            <p:nvGrpSpPr>
              <p:cNvPr id="107" name="Group 106">
                <a:extLst>
                  <a:ext uri="{FF2B5EF4-FFF2-40B4-BE49-F238E27FC236}">
                    <a16:creationId xmlns:a16="http://schemas.microsoft.com/office/drawing/2014/main" id="{06EFE326-FAA2-161C-80A5-59B9149E11B2}"/>
                  </a:ext>
                </a:extLst>
              </p:cNvPr>
              <p:cNvGrpSpPr/>
              <p:nvPr/>
            </p:nvGrpSpPr>
            <p:grpSpPr>
              <a:xfrm>
                <a:off x="5486400" y="3962400"/>
                <a:ext cx="2209800" cy="457200"/>
                <a:chOff x="5486400" y="3962400"/>
                <a:chExt cx="2209800" cy="457200"/>
              </a:xfrm>
            </p:grpSpPr>
            <p:sp>
              <p:nvSpPr>
                <p:cNvPr id="152" name="DRAM">
                  <a:extLst>
                    <a:ext uri="{FF2B5EF4-FFF2-40B4-BE49-F238E27FC236}">
                      <a16:creationId xmlns:a16="http://schemas.microsoft.com/office/drawing/2014/main" id="{D4A6F502-CA93-F385-1F2D-E5981B054368}"/>
                    </a:ext>
                  </a:extLst>
                </p:cNvPr>
                <p:cNvSpPr/>
                <p:nvPr/>
              </p:nvSpPr>
              <p:spPr>
                <a:xfrm>
                  <a:off x="54864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3" name="DRAM">
                  <a:extLst>
                    <a:ext uri="{FF2B5EF4-FFF2-40B4-BE49-F238E27FC236}">
                      <a16:creationId xmlns:a16="http://schemas.microsoft.com/office/drawing/2014/main" id="{690F2391-6F54-74AE-9B19-8D8D6F58F319}"/>
                    </a:ext>
                  </a:extLst>
                </p:cNvPr>
                <p:cNvSpPr/>
                <p:nvPr/>
              </p:nvSpPr>
              <p:spPr>
                <a:xfrm>
                  <a:off x="59436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4" name="DRAM">
                  <a:extLst>
                    <a:ext uri="{FF2B5EF4-FFF2-40B4-BE49-F238E27FC236}">
                      <a16:creationId xmlns:a16="http://schemas.microsoft.com/office/drawing/2014/main" id="{8499B281-8C2D-0503-124F-B4C02AEB8592}"/>
                    </a:ext>
                  </a:extLst>
                </p:cNvPr>
                <p:cNvSpPr/>
                <p:nvPr/>
              </p:nvSpPr>
              <p:spPr>
                <a:xfrm>
                  <a:off x="64008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5" name="DRAM">
                  <a:extLst>
                    <a:ext uri="{FF2B5EF4-FFF2-40B4-BE49-F238E27FC236}">
                      <a16:creationId xmlns:a16="http://schemas.microsoft.com/office/drawing/2014/main" id="{859BCEDC-01D4-85D9-C0F9-5265850CE1D8}"/>
                    </a:ext>
                  </a:extLst>
                </p:cNvPr>
                <p:cNvSpPr/>
                <p:nvPr/>
              </p:nvSpPr>
              <p:spPr>
                <a:xfrm>
                  <a:off x="68580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6" name="DRAM">
                  <a:extLst>
                    <a:ext uri="{FF2B5EF4-FFF2-40B4-BE49-F238E27FC236}">
                      <a16:creationId xmlns:a16="http://schemas.microsoft.com/office/drawing/2014/main" id="{5029DEB5-221F-A726-7BD2-3B8A671D4217}"/>
                    </a:ext>
                  </a:extLst>
                </p:cNvPr>
                <p:cNvSpPr/>
                <p:nvPr/>
              </p:nvSpPr>
              <p:spPr>
                <a:xfrm>
                  <a:off x="73152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108" name="Group 107">
                <a:extLst>
                  <a:ext uri="{FF2B5EF4-FFF2-40B4-BE49-F238E27FC236}">
                    <a16:creationId xmlns:a16="http://schemas.microsoft.com/office/drawing/2014/main" id="{BDB75DDE-E0E0-F68F-D147-F8BDD46E3D9C}"/>
                  </a:ext>
                </a:extLst>
              </p:cNvPr>
              <p:cNvGrpSpPr/>
              <p:nvPr/>
            </p:nvGrpSpPr>
            <p:grpSpPr>
              <a:xfrm>
                <a:off x="4876800" y="1600200"/>
                <a:ext cx="457200" cy="2209800"/>
                <a:chOff x="4876800" y="1600200"/>
                <a:chExt cx="457200" cy="2209800"/>
              </a:xfrm>
            </p:grpSpPr>
            <p:sp>
              <p:nvSpPr>
                <p:cNvPr id="147" name="DRAM">
                  <a:extLst>
                    <a:ext uri="{FF2B5EF4-FFF2-40B4-BE49-F238E27FC236}">
                      <a16:creationId xmlns:a16="http://schemas.microsoft.com/office/drawing/2014/main" id="{434BBAE6-29B7-DA4B-B9FB-2377D0AF8DFA}"/>
                    </a:ext>
                  </a:extLst>
                </p:cNvPr>
                <p:cNvSpPr/>
                <p:nvPr/>
              </p:nvSpPr>
              <p:spPr>
                <a:xfrm rot="5400000">
                  <a:off x="4914900" y="15621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48" name="DRAM">
                  <a:extLst>
                    <a:ext uri="{FF2B5EF4-FFF2-40B4-BE49-F238E27FC236}">
                      <a16:creationId xmlns:a16="http://schemas.microsoft.com/office/drawing/2014/main" id="{55C30832-0322-0618-49B5-940658770EDB}"/>
                    </a:ext>
                  </a:extLst>
                </p:cNvPr>
                <p:cNvSpPr/>
                <p:nvPr/>
              </p:nvSpPr>
              <p:spPr>
                <a:xfrm rot="5400000">
                  <a:off x="4914900" y="20193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49" name="DRAM">
                  <a:extLst>
                    <a:ext uri="{FF2B5EF4-FFF2-40B4-BE49-F238E27FC236}">
                      <a16:creationId xmlns:a16="http://schemas.microsoft.com/office/drawing/2014/main" id="{73C31C98-6BDB-0CA6-793D-798FBA0BA910}"/>
                    </a:ext>
                  </a:extLst>
                </p:cNvPr>
                <p:cNvSpPr/>
                <p:nvPr/>
              </p:nvSpPr>
              <p:spPr>
                <a:xfrm rot="5400000">
                  <a:off x="4914900" y="24765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0" name="DRAM">
                  <a:extLst>
                    <a:ext uri="{FF2B5EF4-FFF2-40B4-BE49-F238E27FC236}">
                      <a16:creationId xmlns:a16="http://schemas.microsoft.com/office/drawing/2014/main" id="{6D49D082-E9AF-A8F6-F9A1-4223EC053666}"/>
                    </a:ext>
                  </a:extLst>
                </p:cNvPr>
                <p:cNvSpPr/>
                <p:nvPr/>
              </p:nvSpPr>
              <p:spPr>
                <a:xfrm rot="5400000">
                  <a:off x="4914900" y="29337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1" name="DRAM">
                  <a:extLst>
                    <a:ext uri="{FF2B5EF4-FFF2-40B4-BE49-F238E27FC236}">
                      <a16:creationId xmlns:a16="http://schemas.microsoft.com/office/drawing/2014/main" id="{9F9EF0D6-DFCE-6F5A-B272-AAB052406BB4}"/>
                    </a:ext>
                  </a:extLst>
                </p:cNvPr>
                <p:cNvSpPr/>
                <p:nvPr/>
              </p:nvSpPr>
              <p:spPr>
                <a:xfrm rot="5400000">
                  <a:off x="4914900" y="33909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109" name="Group 108">
                <a:extLst>
                  <a:ext uri="{FF2B5EF4-FFF2-40B4-BE49-F238E27FC236}">
                    <a16:creationId xmlns:a16="http://schemas.microsoft.com/office/drawing/2014/main" id="{2F5A7CC5-7624-9B16-4912-BD05F9066911}"/>
                  </a:ext>
                </a:extLst>
              </p:cNvPr>
              <p:cNvGrpSpPr/>
              <p:nvPr/>
            </p:nvGrpSpPr>
            <p:grpSpPr>
              <a:xfrm>
                <a:off x="5676900" y="1600199"/>
                <a:ext cx="1828800" cy="2362201"/>
                <a:chOff x="5676900" y="1170708"/>
                <a:chExt cx="1828800" cy="2791692"/>
              </a:xfrm>
            </p:grpSpPr>
            <p:cxnSp>
              <p:nvCxnSpPr>
                <p:cNvPr id="142" name="Straight Connector 141">
                  <a:extLst>
                    <a:ext uri="{FF2B5EF4-FFF2-40B4-BE49-F238E27FC236}">
                      <a16:creationId xmlns:a16="http://schemas.microsoft.com/office/drawing/2014/main" id="{BDCE99E6-1E7D-3AA2-313A-B731EE01C39A}"/>
                    </a:ext>
                  </a:extLst>
                </p:cNvPr>
                <p:cNvCxnSpPr>
                  <a:cxnSpLocks/>
                  <a:stCxn id="112" idx="0"/>
                  <a:endCxn id="152" idx="0"/>
                </p:cNvCxnSpPr>
                <p:nvPr/>
              </p:nvCxnSpPr>
              <p:spPr>
                <a:xfrm>
                  <a:off x="56769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6EAF4A20-4FAA-2FAC-ECAC-749CEAA9A9A3}"/>
                    </a:ext>
                  </a:extLst>
                </p:cNvPr>
                <p:cNvCxnSpPr>
                  <a:cxnSpLocks/>
                  <a:stCxn id="114" idx="0"/>
                  <a:endCxn id="154" idx="0"/>
                </p:cNvCxnSpPr>
                <p:nvPr/>
              </p:nvCxnSpPr>
              <p:spPr>
                <a:xfrm>
                  <a:off x="6591299"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90ED64AE-B3C7-A4EF-FACB-42EF73E6408B}"/>
                    </a:ext>
                  </a:extLst>
                </p:cNvPr>
                <p:cNvCxnSpPr>
                  <a:cxnSpLocks/>
                  <a:stCxn id="115" idx="0"/>
                  <a:endCxn id="155" idx="0"/>
                </p:cNvCxnSpPr>
                <p:nvPr/>
              </p:nvCxnSpPr>
              <p:spPr>
                <a:xfrm>
                  <a:off x="70485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44177227-8B74-1356-86D2-9B9FF3B037BD}"/>
                    </a:ext>
                  </a:extLst>
                </p:cNvPr>
                <p:cNvCxnSpPr>
                  <a:cxnSpLocks/>
                  <a:stCxn id="116" idx="0"/>
                  <a:endCxn id="156" idx="0"/>
                </p:cNvCxnSpPr>
                <p:nvPr/>
              </p:nvCxnSpPr>
              <p:spPr>
                <a:xfrm>
                  <a:off x="7505700" y="1170710"/>
                  <a:ext cx="0" cy="2791690"/>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4AD5BFB7-B195-4726-C247-FFCFC235EC40}"/>
                    </a:ext>
                  </a:extLst>
                </p:cNvPr>
                <p:cNvCxnSpPr>
                  <a:cxnSpLocks/>
                  <a:stCxn id="113" idx="0"/>
                  <a:endCxn id="153" idx="0"/>
                </p:cNvCxnSpPr>
                <p:nvPr/>
              </p:nvCxnSpPr>
              <p:spPr>
                <a:xfrm>
                  <a:off x="61341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110" name="Group 109">
                <a:extLst>
                  <a:ext uri="{FF2B5EF4-FFF2-40B4-BE49-F238E27FC236}">
                    <a16:creationId xmlns:a16="http://schemas.microsoft.com/office/drawing/2014/main" id="{89E99048-F70E-1740-7A93-1B2479D030F6}"/>
                  </a:ext>
                </a:extLst>
              </p:cNvPr>
              <p:cNvGrpSpPr/>
              <p:nvPr/>
            </p:nvGrpSpPr>
            <p:grpSpPr>
              <a:xfrm>
                <a:off x="5334000" y="1790700"/>
                <a:ext cx="2362201" cy="1828800"/>
                <a:chOff x="5333998" y="1790700"/>
                <a:chExt cx="2791691" cy="1828800"/>
              </a:xfrm>
            </p:grpSpPr>
            <p:cxnSp>
              <p:nvCxnSpPr>
                <p:cNvPr id="137" name="Straight Connector 136">
                  <a:extLst>
                    <a:ext uri="{FF2B5EF4-FFF2-40B4-BE49-F238E27FC236}">
                      <a16:creationId xmlns:a16="http://schemas.microsoft.com/office/drawing/2014/main" id="{59046236-745B-45D8-E08B-967A14181DBD}"/>
                    </a:ext>
                  </a:extLst>
                </p:cNvPr>
                <p:cNvCxnSpPr>
                  <a:cxnSpLocks/>
                  <a:stCxn id="116" idx="6"/>
                  <a:endCxn id="147" idx="0"/>
                </p:cNvCxnSpPr>
                <p:nvPr/>
              </p:nvCxnSpPr>
              <p:spPr>
                <a:xfrm flipH="1">
                  <a:off x="5333998" y="1790700"/>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88D30E6A-3F62-8B37-4071-9FFC69B4A65F}"/>
                    </a:ext>
                  </a:extLst>
                </p:cNvPr>
                <p:cNvCxnSpPr>
                  <a:cxnSpLocks/>
                  <a:stCxn id="121" idx="6"/>
                  <a:endCxn id="148" idx="0"/>
                </p:cNvCxnSpPr>
                <p:nvPr/>
              </p:nvCxnSpPr>
              <p:spPr>
                <a:xfrm flipH="1">
                  <a:off x="5333998" y="2247899"/>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ABD52D7C-8873-42B9-247C-CAD642FE77D4}"/>
                    </a:ext>
                  </a:extLst>
                </p:cNvPr>
                <p:cNvCxnSpPr>
                  <a:cxnSpLocks/>
                  <a:stCxn id="126" idx="6"/>
                  <a:endCxn id="149" idx="0"/>
                </p:cNvCxnSpPr>
                <p:nvPr/>
              </p:nvCxnSpPr>
              <p:spPr>
                <a:xfrm flipH="1">
                  <a:off x="5333998" y="2705100"/>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9417DD0-BE2F-95D5-A0F3-A255F00AE661}"/>
                    </a:ext>
                  </a:extLst>
                </p:cNvPr>
                <p:cNvCxnSpPr>
                  <a:cxnSpLocks/>
                  <a:stCxn id="131" idx="6"/>
                  <a:endCxn id="150" idx="0"/>
                </p:cNvCxnSpPr>
                <p:nvPr/>
              </p:nvCxnSpPr>
              <p:spPr>
                <a:xfrm flipH="1">
                  <a:off x="5333998" y="3162299"/>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4E56078F-9AB7-AA9B-8FBD-E78F0E3A9668}"/>
                    </a:ext>
                  </a:extLst>
                </p:cNvPr>
                <p:cNvCxnSpPr>
                  <a:cxnSpLocks/>
                  <a:stCxn id="136" idx="6"/>
                  <a:endCxn id="151" idx="0"/>
                </p:cNvCxnSpPr>
                <p:nvPr/>
              </p:nvCxnSpPr>
              <p:spPr>
                <a:xfrm flipH="1">
                  <a:off x="5333998" y="3619500"/>
                  <a:ext cx="2791691" cy="0"/>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111" name="Group 110">
                <a:extLst>
                  <a:ext uri="{FF2B5EF4-FFF2-40B4-BE49-F238E27FC236}">
                    <a16:creationId xmlns:a16="http://schemas.microsoft.com/office/drawing/2014/main" id="{34455A06-22E4-A1A1-C888-F6781136DBEE}"/>
                  </a:ext>
                </a:extLst>
              </p:cNvPr>
              <p:cNvGrpSpPr/>
              <p:nvPr/>
            </p:nvGrpSpPr>
            <p:grpSpPr>
              <a:xfrm>
                <a:off x="5486400" y="1600200"/>
                <a:ext cx="2209800" cy="2209800"/>
                <a:chOff x="5486400" y="1600200"/>
                <a:chExt cx="2209800" cy="2209800"/>
              </a:xfrm>
            </p:grpSpPr>
            <p:sp>
              <p:nvSpPr>
                <p:cNvPr id="112" name="Oval 111">
                  <a:extLst>
                    <a:ext uri="{FF2B5EF4-FFF2-40B4-BE49-F238E27FC236}">
                      <a16:creationId xmlns:a16="http://schemas.microsoft.com/office/drawing/2014/main" id="{12DFEEFE-8B4F-6B04-F8C9-CF1A53E2F229}"/>
                    </a:ext>
                  </a:extLst>
                </p:cNvPr>
                <p:cNvSpPr/>
                <p:nvPr/>
              </p:nvSpPr>
              <p:spPr>
                <a:xfrm>
                  <a:off x="54864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3" name="Oval 112">
                  <a:extLst>
                    <a:ext uri="{FF2B5EF4-FFF2-40B4-BE49-F238E27FC236}">
                      <a16:creationId xmlns:a16="http://schemas.microsoft.com/office/drawing/2014/main" id="{F69C3808-0C2F-CE58-8709-D1B251A3BD9B}"/>
                    </a:ext>
                  </a:extLst>
                </p:cNvPr>
                <p:cNvSpPr/>
                <p:nvPr/>
              </p:nvSpPr>
              <p:spPr>
                <a:xfrm>
                  <a:off x="59436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4" name="Oval 113">
                  <a:extLst>
                    <a:ext uri="{FF2B5EF4-FFF2-40B4-BE49-F238E27FC236}">
                      <a16:creationId xmlns:a16="http://schemas.microsoft.com/office/drawing/2014/main" id="{90D7DE47-C1E6-A526-51A2-719E32E44DFD}"/>
                    </a:ext>
                  </a:extLst>
                </p:cNvPr>
                <p:cNvSpPr/>
                <p:nvPr/>
              </p:nvSpPr>
              <p:spPr>
                <a:xfrm>
                  <a:off x="64008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5" name="Oval 114">
                  <a:extLst>
                    <a:ext uri="{FF2B5EF4-FFF2-40B4-BE49-F238E27FC236}">
                      <a16:creationId xmlns:a16="http://schemas.microsoft.com/office/drawing/2014/main" id="{A6A91DFD-C0F2-DD61-C26B-BA2996750413}"/>
                    </a:ext>
                  </a:extLst>
                </p:cNvPr>
                <p:cNvSpPr/>
                <p:nvPr/>
              </p:nvSpPr>
              <p:spPr>
                <a:xfrm>
                  <a:off x="68580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6" name="Oval 115">
                  <a:extLst>
                    <a:ext uri="{FF2B5EF4-FFF2-40B4-BE49-F238E27FC236}">
                      <a16:creationId xmlns:a16="http://schemas.microsoft.com/office/drawing/2014/main" id="{19B14982-037C-CF8B-ACC5-75B51481E9C8}"/>
                    </a:ext>
                  </a:extLst>
                </p:cNvPr>
                <p:cNvSpPr/>
                <p:nvPr/>
              </p:nvSpPr>
              <p:spPr>
                <a:xfrm>
                  <a:off x="73152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7" name="Oval 116">
                  <a:extLst>
                    <a:ext uri="{FF2B5EF4-FFF2-40B4-BE49-F238E27FC236}">
                      <a16:creationId xmlns:a16="http://schemas.microsoft.com/office/drawing/2014/main" id="{97F3CEF2-EB0D-C59D-6A11-0172FF863211}"/>
                    </a:ext>
                  </a:extLst>
                </p:cNvPr>
                <p:cNvSpPr/>
                <p:nvPr/>
              </p:nvSpPr>
              <p:spPr>
                <a:xfrm>
                  <a:off x="54864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8" name="Oval 117">
                  <a:extLst>
                    <a:ext uri="{FF2B5EF4-FFF2-40B4-BE49-F238E27FC236}">
                      <a16:creationId xmlns:a16="http://schemas.microsoft.com/office/drawing/2014/main" id="{E9B22840-2359-9CF5-9E2A-1FF3D20C2CD1}"/>
                    </a:ext>
                  </a:extLst>
                </p:cNvPr>
                <p:cNvSpPr/>
                <p:nvPr/>
              </p:nvSpPr>
              <p:spPr>
                <a:xfrm>
                  <a:off x="59436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9" name="Oval 118">
                  <a:extLst>
                    <a:ext uri="{FF2B5EF4-FFF2-40B4-BE49-F238E27FC236}">
                      <a16:creationId xmlns:a16="http://schemas.microsoft.com/office/drawing/2014/main" id="{E8B25CDA-D38C-FDEB-D33C-8EC82CD25C20}"/>
                    </a:ext>
                  </a:extLst>
                </p:cNvPr>
                <p:cNvSpPr/>
                <p:nvPr/>
              </p:nvSpPr>
              <p:spPr>
                <a:xfrm>
                  <a:off x="64008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0" name="Oval 119">
                  <a:extLst>
                    <a:ext uri="{FF2B5EF4-FFF2-40B4-BE49-F238E27FC236}">
                      <a16:creationId xmlns:a16="http://schemas.microsoft.com/office/drawing/2014/main" id="{1FF7394B-A74B-10D7-6731-121988142232}"/>
                    </a:ext>
                  </a:extLst>
                </p:cNvPr>
                <p:cNvSpPr/>
                <p:nvPr/>
              </p:nvSpPr>
              <p:spPr>
                <a:xfrm>
                  <a:off x="68580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1" name="Oval 120">
                  <a:extLst>
                    <a:ext uri="{FF2B5EF4-FFF2-40B4-BE49-F238E27FC236}">
                      <a16:creationId xmlns:a16="http://schemas.microsoft.com/office/drawing/2014/main" id="{18DCFF7A-B70C-483B-21FF-AAD2455F64C8}"/>
                    </a:ext>
                  </a:extLst>
                </p:cNvPr>
                <p:cNvSpPr/>
                <p:nvPr/>
              </p:nvSpPr>
              <p:spPr>
                <a:xfrm>
                  <a:off x="73152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2" name="Oval 121">
                  <a:extLst>
                    <a:ext uri="{FF2B5EF4-FFF2-40B4-BE49-F238E27FC236}">
                      <a16:creationId xmlns:a16="http://schemas.microsoft.com/office/drawing/2014/main" id="{EBA16976-D93D-76DC-447F-68143A79AFCE}"/>
                    </a:ext>
                  </a:extLst>
                </p:cNvPr>
                <p:cNvSpPr/>
                <p:nvPr/>
              </p:nvSpPr>
              <p:spPr>
                <a:xfrm>
                  <a:off x="54864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3" name="Oval 122">
                  <a:extLst>
                    <a:ext uri="{FF2B5EF4-FFF2-40B4-BE49-F238E27FC236}">
                      <a16:creationId xmlns:a16="http://schemas.microsoft.com/office/drawing/2014/main" id="{EDEBF930-CFD2-BED2-24F9-18425A0CBDCC}"/>
                    </a:ext>
                  </a:extLst>
                </p:cNvPr>
                <p:cNvSpPr/>
                <p:nvPr/>
              </p:nvSpPr>
              <p:spPr>
                <a:xfrm>
                  <a:off x="59436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4" name="Oval 123">
                  <a:extLst>
                    <a:ext uri="{FF2B5EF4-FFF2-40B4-BE49-F238E27FC236}">
                      <a16:creationId xmlns:a16="http://schemas.microsoft.com/office/drawing/2014/main" id="{2C7A0FC3-A0E7-A71F-530D-3035A880AC1B}"/>
                    </a:ext>
                  </a:extLst>
                </p:cNvPr>
                <p:cNvSpPr/>
                <p:nvPr/>
              </p:nvSpPr>
              <p:spPr>
                <a:xfrm>
                  <a:off x="64008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5" name="Oval 124">
                  <a:extLst>
                    <a:ext uri="{FF2B5EF4-FFF2-40B4-BE49-F238E27FC236}">
                      <a16:creationId xmlns:a16="http://schemas.microsoft.com/office/drawing/2014/main" id="{E2B2979A-1C42-5B54-0A64-FF0B17AA1A42}"/>
                    </a:ext>
                  </a:extLst>
                </p:cNvPr>
                <p:cNvSpPr/>
                <p:nvPr/>
              </p:nvSpPr>
              <p:spPr>
                <a:xfrm>
                  <a:off x="68580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6" name="Oval 125">
                  <a:extLst>
                    <a:ext uri="{FF2B5EF4-FFF2-40B4-BE49-F238E27FC236}">
                      <a16:creationId xmlns:a16="http://schemas.microsoft.com/office/drawing/2014/main" id="{F65ECCA2-9D5F-A5F6-B66F-530F8FC7CCE7}"/>
                    </a:ext>
                  </a:extLst>
                </p:cNvPr>
                <p:cNvSpPr/>
                <p:nvPr/>
              </p:nvSpPr>
              <p:spPr>
                <a:xfrm>
                  <a:off x="73152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7" name="Oval 126">
                  <a:extLst>
                    <a:ext uri="{FF2B5EF4-FFF2-40B4-BE49-F238E27FC236}">
                      <a16:creationId xmlns:a16="http://schemas.microsoft.com/office/drawing/2014/main" id="{E9BE92F3-DDEA-19E7-2CDF-147535621F6E}"/>
                    </a:ext>
                  </a:extLst>
                </p:cNvPr>
                <p:cNvSpPr/>
                <p:nvPr/>
              </p:nvSpPr>
              <p:spPr>
                <a:xfrm>
                  <a:off x="54864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8" name="Oval 127">
                  <a:extLst>
                    <a:ext uri="{FF2B5EF4-FFF2-40B4-BE49-F238E27FC236}">
                      <a16:creationId xmlns:a16="http://schemas.microsoft.com/office/drawing/2014/main" id="{E8AB7F33-9A12-74F0-3AD9-7CD212CFD447}"/>
                    </a:ext>
                  </a:extLst>
                </p:cNvPr>
                <p:cNvSpPr/>
                <p:nvPr/>
              </p:nvSpPr>
              <p:spPr>
                <a:xfrm>
                  <a:off x="59436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9" name="Oval 128">
                  <a:extLst>
                    <a:ext uri="{FF2B5EF4-FFF2-40B4-BE49-F238E27FC236}">
                      <a16:creationId xmlns:a16="http://schemas.microsoft.com/office/drawing/2014/main" id="{B407789B-CA51-34EE-C173-8286F81509FB}"/>
                    </a:ext>
                  </a:extLst>
                </p:cNvPr>
                <p:cNvSpPr/>
                <p:nvPr/>
              </p:nvSpPr>
              <p:spPr>
                <a:xfrm>
                  <a:off x="64008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0" name="Oval 129">
                  <a:extLst>
                    <a:ext uri="{FF2B5EF4-FFF2-40B4-BE49-F238E27FC236}">
                      <a16:creationId xmlns:a16="http://schemas.microsoft.com/office/drawing/2014/main" id="{53DF1A42-DAA0-B7EB-9457-FBB978E8F97E}"/>
                    </a:ext>
                  </a:extLst>
                </p:cNvPr>
                <p:cNvSpPr/>
                <p:nvPr/>
              </p:nvSpPr>
              <p:spPr>
                <a:xfrm>
                  <a:off x="68580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1" name="Oval 130">
                  <a:extLst>
                    <a:ext uri="{FF2B5EF4-FFF2-40B4-BE49-F238E27FC236}">
                      <a16:creationId xmlns:a16="http://schemas.microsoft.com/office/drawing/2014/main" id="{4F288CEF-6127-28C1-62C6-2308C3B250D4}"/>
                    </a:ext>
                  </a:extLst>
                </p:cNvPr>
                <p:cNvSpPr/>
                <p:nvPr/>
              </p:nvSpPr>
              <p:spPr>
                <a:xfrm>
                  <a:off x="73152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2" name="Oval 131">
                  <a:extLst>
                    <a:ext uri="{FF2B5EF4-FFF2-40B4-BE49-F238E27FC236}">
                      <a16:creationId xmlns:a16="http://schemas.microsoft.com/office/drawing/2014/main" id="{DD3D4AAA-69BE-9EC2-B81F-6DD1FA05754B}"/>
                    </a:ext>
                  </a:extLst>
                </p:cNvPr>
                <p:cNvSpPr/>
                <p:nvPr/>
              </p:nvSpPr>
              <p:spPr>
                <a:xfrm>
                  <a:off x="54864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3" name="Oval 132">
                  <a:extLst>
                    <a:ext uri="{FF2B5EF4-FFF2-40B4-BE49-F238E27FC236}">
                      <a16:creationId xmlns:a16="http://schemas.microsoft.com/office/drawing/2014/main" id="{B3CA0DEC-F658-241A-3DFE-FD1B88B56FE4}"/>
                    </a:ext>
                  </a:extLst>
                </p:cNvPr>
                <p:cNvSpPr/>
                <p:nvPr/>
              </p:nvSpPr>
              <p:spPr>
                <a:xfrm>
                  <a:off x="59436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4" name="Oval 133">
                  <a:extLst>
                    <a:ext uri="{FF2B5EF4-FFF2-40B4-BE49-F238E27FC236}">
                      <a16:creationId xmlns:a16="http://schemas.microsoft.com/office/drawing/2014/main" id="{9A302706-4FC5-9E12-1AEF-604A4020A103}"/>
                    </a:ext>
                  </a:extLst>
                </p:cNvPr>
                <p:cNvSpPr/>
                <p:nvPr/>
              </p:nvSpPr>
              <p:spPr>
                <a:xfrm>
                  <a:off x="64008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5" name="Oval 134">
                  <a:extLst>
                    <a:ext uri="{FF2B5EF4-FFF2-40B4-BE49-F238E27FC236}">
                      <a16:creationId xmlns:a16="http://schemas.microsoft.com/office/drawing/2014/main" id="{8B925E39-5BEB-06A6-ACE1-E92BDE9A7056}"/>
                    </a:ext>
                  </a:extLst>
                </p:cNvPr>
                <p:cNvSpPr/>
                <p:nvPr/>
              </p:nvSpPr>
              <p:spPr>
                <a:xfrm>
                  <a:off x="68580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6" name="Oval 135">
                  <a:extLst>
                    <a:ext uri="{FF2B5EF4-FFF2-40B4-BE49-F238E27FC236}">
                      <a16:creationId xmlns:a16="http://schemas.microsoft.com/office/drawing/2014/main" id="{74FDBA1E-3055-6266-6B76-718B2CC56977}"/>
                    </a:ext>
                  </a:extLst>
                </p:cNvPr>
                <p:cNvSpPr/>
                <p:nvPr/>
              </p:nvSpPr>
              <p:spPr>
                <a:xfrm>
                  <a:off x="73152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grpSp>
          <p:nvGrpSpPr>
            <p:cNvPr id="157" name="Group 156">
              <a:extLst>
                <a:ext uri="{FF2B5EF4-FFF2-40B4-BE49-F238E27FC236}">
                  <a16:creationId xmlns:a16="http://schemas.microsoft.com/office/drawing/2014/main" id="{D86F8309-BA6F-90B0-1D2A-5758492D074A}"/>
                </a:ext>
              </a:extLst>
            </p:cNvPr>
            <p:cNvGrpSpPr/>
            <p:nvPr/>
          </p:nvGrpSpPr>
          <p:grpSpPr>
            <a:xfrm>
              <a:off x="6416564" y="3023598"/>
              <a:ext cx="1414038" cy="1414038"/>
              <a:chOff x="4876800" y="1600199"/>
              <a:chExt cx="2819401" cy="2819401"/>
            </a:xfrm>
          </p:grpSpPr>
          <p:grpSp>
            <p:nvGrpSpPr>
              <p:cNvPr id="158" name="Group 157">
                <a:extLst>
                  <a:ext uri="{FF2B5EF4-FFF2-40B4-BE49-F238E27FC236}">
                    <a16:creationId xmlns:a16="http://schemas.microsoft.com/office/drawing/2014/main" id="{B204EC9C-8F6A-2343-2B1B-331C5A9A93CA}"/>
                  </a:ext>
                </a:extLst>
              </p:cNvPr>
              <p:cNvGrpSpPr/>
              <p:nvPr/>
            </p:nvGrpSpPr>
            <p:grpSpPr>
              <a:xfrm>
                <a:off x="5486400" y="3962400"/>
                <a:ext cx="2209800" cy="457200"/>
                <a:chOff x="5486400" y="3962400"/>
                <a:chExt cx="2209800" cy="457200"/>
              </a:xfrm>
            </p:grpSpPr>
            <p:sp>
              <p:nvSpPr>
                <p:cNvPr id="203" name="DRAM">
                  <a:extLst>
                    <a:ext uri="{FF2B5EF4-FFF2-40B4-BE49-F238E27FC236}">
                      <a16:creationId xmlns:a16="http://schemas.microsoft.com/office/drawing/2014/main" id="{DE627155-D38A-3A63-FD23-1074091B1EB8}"/>
                    </a:ext>
                  </a:extLst>
                </p:cNvPr>
                <p:cNvSpPr/>
                <p:nvPr/>
              </p:nvSpPr>
              <p:spPr>
                <a:xfrm>
                  <a:off x="54864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04" name="DRAM">
                  <a:extLst>
                    <a:ext uri="{FF2B5EF4-FFF2-40B4-BE49-F238E27FC236}">
                      <a16:creationId xmlns:a16="http://schemas.microsoft.com/office/drawing/2014/main" id="{D1B66F9B-0FE4-F59F-7A53-49947019CAB7}"/>
                    </a:ext>
                  </a:extLst>
                </p:cNvPr>
                <p:cNvSpPr/>
                <p:nvPr/>
              </p:nvSpPr>
              <p:spPr>
                <a:xfrm>
                  <a:off x="59436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05" name="DRAM">
                  <a:extLst>
                    <a:ext uri="{FF2B5EF4-FFF2-40B4-BE49-F238E27FC236}">
                      <a16:creationId xmlns:a16="http://schemas.microsoft.com/office/drawing/2014/main" id="{F0BF61C3-1F15-31ED-578D-9973BA73BDE0}"/>
                    </a:ext>
                  </a:extLst>
                </p:cNvPr>
                <p:cNvSpPr/>
                <p:nvPr/>
              </p:nvSpPr>
              <p:spPr>
                <a:xfrm>
                  <a:off x="64008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06" name="DRAM">
                  <a:extLst>
                    <a:ext uri="{FF2B5EF4-FFF2-40B4-BE49-F238E27FC236}">
                      <a16:creationId xmlns:a16="http://schemas.microsoft.com/office/drawing/2014/main" id="{4C04FCD7-B9AA-6EE4-D52B-ED90E328C6F2}"/>
                    </a:ext>
                  </a:extLst>
                </p:cNvPr>
                <p:cNvSpPr/>
                <p:nvPr/>
              </p:nvSpPr>
              <p:spPr>
                <a:xfrm>
                  <a:off x="68580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07" name="DRAM">
                  <a:extLst>
                    <a:ext uri="{FF2B5EF4-FFF2-40B4-BE49-F238E27FC236}">
                      <a16:creationId xmlns:a16="http://schemas.microsoft.com/office/drawing/2014/main" id="{B68D531E-A7AC-5A48-78EC-202C1D47D4CF}"/>
                    </a:ext>
                  </a:extLst>
                </p:cNvPr>
                <p:cNvSpPr/>
                <p:nvPr/>
              </p:nvSpPr>
              <p:spPr>
                <a:xfrm>
                  <a:off x="73152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159" name="Group 158">
                <a:extLst>
                  <a:ext uri="{FF2B5EF4-FFF2-40B4-BE49-F238E27FC236}">
                    <a16:creationId xmlns:a16="http://schemas.microsoft.com/office/drawing/2014/main" id="{E6743A99-E791-EEDE-8932-8AF7F4E643FC}"/>
                  </a:ext>
                </a:extLst>
              </p:cNvPr>
              <p:cNvGrpSpPr/>
              <p:nvPr/>
            </p:nvGrpSpPr>
            <p:grpSpPr>
              <a:xfrm>
                <a:off x="4876800" y="1600200"/>
                <a:ext cx="457200" cy="2209800"/>
                <a:chOff x="4876800" y="1600200"/>
                <a:chExt cx="457200" cy="2209800"/>
              </a:xfrm>
            </p:grpSpPr>
            <p:sp>
              <p:nvSpPr>
                <p:cNvPr id="198" name="DRAM">
                  <a:extLst>
                    <a:ext uri="{FF2B5EF4-FFF2-40B4-BE49-F238E27FC236}">
                      <a16:creationId xmlns:a16="http://schemas.microsoft.com/office/drawing/2014/main" id="{26573551-2C1C-3CD1-6389-101C4994D84A}"/>
                    </a:ext>
                  </a:extLst>
                </p:cNvPr>
                <p:cNvSpPr/>
                <p:nvPr/>
              </p:nvSpPr>
              <p:spPr>
                <a:xfrm rot="5400000">
                  <a:off x="4914900" y="15621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99" name="DRAM">
                  <a:extLst>
                    <a:ext uri="{FF2B5EF4-FFF2-40B4-BE49-F238E27FC236}">
                      <a16:creationId xmlns:a16="http://schemas.microsoft.com/office/drawing/2014/main" id="{7E278629-8AB0-2B6A-E89E-EFC34FBE44AD}"/>
                    </a:ext>
                  </a:extLst>
                </p:cNvPr>
                <p:cNvSpPr/>
                <p:nvPr/>
              </p:nvSpPr>
              <p:spPr>
                <a:xfrm rot="5400000">
                  <a:off x="4914900" y="20193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00" name="DRAM">
                  <a:extLst>
                    <a:ext uri="{FF2B5EF4-FFF2-40B4-BE49-F238E27FC236}">
                      <a16:creationId xmlns:a16="http://schemas.microsoft.com/office/drawing/2014/main" id="{AB53D9A6-7E2D-0F73-8FB4-6AB8ED0267AC}"/>
                    </a:ext>
                  </a:extLst>
                </p:cNvPr>
                <p:cNvSpPr/>
                <p:nvPr/>
              </p:nvSpPr>
              <p:spPr>
                <a:xfrm rot="5400000">
                  <a:off x="4914900" y="24765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01" name="DRAM">
                  <a:extLst>
                    <a:ext uri="{FF2B5EF4-FFF2-40B4-BE49-F238E27FC236}">
                      <a16:creationId xmlns:a16="http://schemas.microsoft.com/office/drawing/2014/main" id="{D3AA1AA5-4958-85B8-3528-3328D86EA4C6}"/>
                    </a:ext>
                  </a:extLst>
                </p:cNvPr>
                <p:cNvSpPr/>
                <p:nvPr/>
              </p:nvSpPr>
              <p:spPr>
                <a:xfrm rot="5400000">
                  <a:off x="4914900" y="29337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02" name="DRAM">
                  <a:extLst>
                    <a:ext uri="{FF2B5EF4-FFF2-40B4-BE49-F238E27FC236}">
                      <a16:creationId xmlns:a16="http://schemas.microsoft.com/office/drawing/2014/main" id="{B71F382F-8C39-60F2-7A46-8B61EA7066AE}"/>
                    </a:ext>
                  </a:extLst>
                </p:cNvPr>
                <p:cNvSpPr/>
                <p:nvPr/>
              </p:nvSpPr>
              <p:spPr>
                <a:xfrm rot="5400000">
                  <a:off x="4914900" y="33909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160" name="Group 159">
                <a:extLst>
                  <a:ext uri="{FF2B5EF4-FFF2-40B4-BE49-F238E27FC236}">
                    <a16:creationId xmlns:a16="http://schemas.microsoft.com/office/drawing/2014/main" id="{33B0D485-3D52-2323-A871-9F80F7AFBEBA}"/>
                  </a:ext>
                </a:extLst>
              </p:cNvPr>
              <p:cNvGrpSpPr/>
              <p:nvPr/>
            </p:nvGrpSpPr>
            <p:grpSpPr>
              <a:xfrm>
                <a:off x="5676900" y="1600199"/>
                <a:ext cx="1828800" cy="2362201"/>
                <a:chOff x="5676900" y="1170708"/>
                <a:chExt cx="1828800" cy="2791692"/>
              </a:xfrm>
            </p:grpSpPr>
            <p:cxnSp>
              <p:nvCxnSpPr>
                <p:cNvPr id="193" name="Straight Connector 192">
                  <a:extLst>
                    <a:ext uri="{FF2B5EF4-FFF2-40B4-BE49-F238E27FC236}">
                      <a16:creationId xmlns:a16="http://schemas.microsoft.com/office/drawing/2014/main" id="{F983114E-CF66-DB09-1746-EB4D62E2ABB5}"/>
                    </a:ext>
                  </a:extLst>
                </p:cNvPr>
                <p:cNvCxnSpPr>
                  <a:cxnSpLocks/>
                  <a:stCxn id="163" idx="0"/>
                  <a:endCxn id="203" idx="0"/>
                </p:cNvCxnSpPr>
                <p:nvPr/>
              </p:nvCxnSpPr>
              <p:spPr>
                <a:xfrm>
                  <a:off x="56769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BC6C061D-C304-354E-0931-96E3BD6512F5}"/>
                    </a:ext>
                  </a:extLst>
                </p:cNvPr>
                <p:cNvCxnSpPr>
                  <a:cxnSpLocks/>
                  <a:stCxn id="165" idx="0"/>
                  <a:endCxn id="205" idx="0"/>
                </p:cNvCxnSpPr>
                <p:nvPr/>
              </p:nvCxnSpPr>
              <p:spPr>
                <a:xfrm>
                  <a:off x="6591299"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1B1CCB17-DA80-DCE8-B3BC-3BE1B6EC33BD}"/>
                    </a:ext>
                  </a:extLst>
                </p:cNvPr>
                <p:cNvCxnSpPr>
                  <a:cxnSpLocks/>
                  <a:stCxn id="166" idx="0"/>
                  <a:endCxn id="206" idx="0"/>
                </p:cNvCxnSpPr>
                <p:nvPr/>
              </p:nvCxnSpPr>
              <p:spPr>
                <a:xfrm>
                  <a:off x="70485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D371090B-DE60-88C3-3D20-88B8DFD7284A}"/>
                    </a:ext>
                  </a:extLst>
                </p:cNvPr>
                <p:cNvCxnSpPr>
                  <a:cxnSpLocks/>
                  <a:stCxn id="167" idx="0"/>
                  <a:endCxn id="207" idx="0"/>
                </p:cNvCxnSpPr>
                <p:nvPr/>
              </p:nvCxnSpPr>
              <p:spPr>
                <a:xfrm>
                  <a:off x="7505700" y="1170710"/>
                  <a:ext cx="0" cy="2791690"/>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6667B1F7-589E-839D-27A5-98281199ECE3}"/>
                    </a:ext>
                  </a:extLst>
                </p:cNvPr>
                <p:cNvCxnSpPr>
                  <a:cxnSpLocks/>
                  <a:stCxn id="164" idx="0"/>
                  <a:endCxn id="204" idx="0"/>
                </p:cNvCxnSpPr>
                <p:nvPr/>
              </p:nvCxnSpPr>
              <p:spPr>
                <a:xfrm>
                  <a:off x="61341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161" name="Group 160">
                <a:extLst>
                  <a:ext uri="{FF2B5EF4-FFF2-40B4-BE49-F238E27FC236}">
                    <a16:creationId xmlns:a16="http://schemas.microsoft.com/office/drawing/2014/main" id="{CE421140-9834-0693-81D6-59E6D54F4ABC}"/>
                  </a:ext>
                </a:extLst>
              </p:cNvPr>
              <p:cNvGrpSpPr/>
              <p:nvPr/>
            </p:nvGrpSpPr>
            <p:grpSpPr>
              <a:xfrm>
                <a:off x="5334000" y="1790700"/>
                <a:ext cx="2362201" cy="1828800"/>
                <a:chOff x="5333998" y="1790700"/>
                <a:chExt cx="2791691" cy="1828800"/>
              </a:xfrm>
            </p:grpSpPr>
            <p:cxnSp>
              <p:nvCxnSpPr>
                <p:cNvPr id="188" name="Straight Connector 187">
                  <a:extLst>
                    <a:ext uri="{FF2B5EF4-FFF2-40B4-BE49-F238E27FC236}">
                      <a16:creationId xmlns:a16="http://schemas.microsoft.com/office/drawing/2014/main" id="{2E52FCA6-1AB8-F942-429A-32204579A590}"/>
                    </a:ext>
                  </a:extLst>
                </p:cNvPr>
                <p:cNvCxnSpPr>
                  <a:cxnSpLocks/>
                  <a:stCxn id="167" idx="6"/>
                  <a:endCxn id="198" idx="0"/>
                </p:cNvCxnSpPr>
                <p:nvPr/>
              </p:nvCxnSpPr>
              <p:spPr>
                <a:xfrm flipH="1">
                  <a:off x="5333998" y="1790700"/>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3713D087-4D03-0DC4-0A9E-978A4563F584}"/>
                    </a:ext>
                  </a:extLst>
                </p:cNvPr>
                <p:cNvCxnSpPr>
                  <a:cxnSpLocks/>
                  <a:stCxn id="172" idx="6"/>
                  <a:endCxn id="199" idx="0"/>
                </p:cNvCxnSpPr>
                <p:nvPr/>
              </p:nvCxnSpPr>
              <p:spPr>
                <a:xfrm flipH="1">
                  <a:off x="5333998" y="2247899"/>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FB4635AF-76E1-AAFC-EF04-FE1105183DC5}"/>
                    </a:ext>
                  </a:extLst>
                </p:cNvPr>
                <p:cNvCxnSpPr>
                  <a:cxnSpLocks/>
                  <a:stCxn id="177" idx="6"/>
                  <a:endCxn id="200" idx="0"/>
                </p:cNvCxnSpPr>
                <p:nvPr/>
              </p:nvCxnSpPr>
              <p:spPr>
                <a:xfrm flipH="1">
                  <a:off x="5333998" y="2705100"/>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F744C551-459C-7B4D-BAA3-E94EFEA6AF23}"/>
                    </a:ext>
                  </a:extLst>
                </p:cNvPr>
                <p:cNvCxnSpPr>
                  <a:cxnSpLocks/>
                  <a:stCxn id="182" idx="6"/>
                  <a:endCxn id="201" idx="0"/>
                </p:cNvCxnSpPr>
                <p:nvPr/>
              </p:nvCxnSpPr>
              <p:spPr>
                <a:xfrm flipH="1">
                  <a:off x="5333998" y="3162299"/>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910B248E-B19E-F31E-E8AA-4A173110EE28}"/>
                    </a:ext>
                  </a:extLst>
                </p:cNvPr>
                <p:cNvCxnSpPr>
                  <a:cxnSpLocks/>
                  <a:stCxn id="187" idx="6"/>
                  <a:endCxn id="202" idx="0"/>
                </p:cNvCxnSpPr>
                <p:nvPr/>
              </p:nvCxnSpPr>
              <p:spPr>
                <a:xfrm flipH="1">
                  <a:off x="5333998" y="3619500"/>
                  <a:ext cx="2791691" cy="0"/>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162" name="Group 161">
                <a:extLst>
                  <a:ext uri="{FF2B5EF4-FFF2-40B4-BE49-F238E27FC236}">
                    <a16:creationId xmlns:a16="http://schemas.microsoft.com/office/drawing/2014/main" id="{4B894B0F-7EAB-8AE1-8666-DAE685BED7EB}"/>
                  </a:ext>
                </a:extLst>
              </p:cNvPr>
              <p:cNvGrpSpPr/>
              <p:nvPr/>
            </p:nvGrpSpPr>
            <p:grpSpPr>
              <a:xfrm>
                <a:off x="5486400" y="1600200"/>
                <a:ext cx="2209800" cy="2209800"/>
                <a:chOff x="5486400" y="1600200"/>
                <a:chExt cx="2209800" cy="2209800"/>
              </a:xfrm>
            </p:grpSpPr>
            <p:sp>
              <p:nvSpPr>
                <p:cNvPr id="163" name="Oval 162">
                  <a:extLst>
                    <a:ext uri="{FF2B5EF4-FFF2-40B4-BE49-F238E27FC236}">
                      <a16:creationId xmlns:a16="http://schemas.microsoft.com/office/drawing/2014/main" id="{565F648D-0877-E58A-6426-90CAD1A2D4E2}"/>
                    </a:ext>
                  </a:extLst>
                </p:cNvPr>
                <p:cNvSpPr/>
                <p:nvPr/>
              </p:nvSpPr>
              <p:spPr>
                <a:xfrm>
                  <a:off x="54864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4" name="Oval 163">
                  <a:extLst>
                    <a:ext uri="{FF2B5EF4-FFF2-40B4-BE49-F238E27FC236}">
                      <a16:creationId xmlns:a16="http://schemas.microsoft.com/office/drawing/2014/main" id="{9712831E-8315-35F8-AA6A-B6C056353D51}"/>
                    </a:ext>
                  </a:extLst>
                </p:cNvPr>
                <p:cNvSpPr/>
                <p:nvPr/>
              </p:nvSpPr>
              <p:spPr>
                <a:xfrm>
                  <a:off x="59436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5" name="Oval 164">
                  <a:extLst>
                    <a:ext uri="{FF2B5EF4-FFF2-40B4-BE49-F238E27FC236}">
                      <a16:creationId xmlns:a16="http://schemas.microsoft.com/office/drawing/2014/main" id="{330C6441-9AE5-8F79-9404-B88B72261235}"/>
                    </a:ext>
                  </a:extLst>
                </p:cNvPr>
                <p:cNvSpPr/>
                <p:nvPr/>
              </p:nvSpPr>
              <p:spPr>
                <a:xfrm>
                  <a:off x="64008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6" name="Oval 165">
                  <a:extLst>
                    <a:ext uri="{FF2B5EF4-FFF2-40B4-BE49-F238E27FC236}">
                      <a16:creationId xmlns:a16="http://schemas.microsoft.com/office/drawing/2014/main" id="{5FF626DC-4095-FE34-5936-95085C0351F8}"/>
                    </a:ext>
                  </a:extLst>
                </p:cNvPr>
                <p:cNvSpPr/>
                <p:nvPr/>
              </p:nvSpPr>
              <p:spPr>
                <a:xfrm>
                  <a:off x="68580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7" name="Oval 166">
                  <a:extLst>
                    <a:ext uri="{FF2B5EF4-FFF2-40B4-BE49-F238E27FC236}">
                      <a16:creationId xmlns:a16="http://schemas.microsoft.com/office/drawing/2014/main" id="{BF13A669-97F4-20D7-0E92-A767F5A5C4A0}"/>
                    </a:ext>
                  </a:extLst>
                </p:cNvPr>
                <p:cNvSpPr/>
                <p:nvPr/>
              </p:nvSpPr>
              <p:spPr>
                <a:xfrm>
                  <a:off x="73152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8" name="Oval 167">
                  <a:extLst>
                    <a:ext uri="{FF2B5EF4-FFF2-40B4-BE49-F238E27FC236}">
                      <a16:creationId xmlns:a16="http://schemas.microsoft.com/office/drawing/2014/main" id="{F95B3326-649A-BE56-3F75-E81D054901DA}"/>
                    </a:ext>
                  </a:extLst>
                </p:cNvPr>
                <p:cNvSpPr/>
                <p:nvPr/>
              </p:nvSpPr>
              <p:spPr>
                <a:xfrm>
                  <a:off x="54864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9" name="Oval 168">
                  <a:extLst>
                    <a:ext uri="{FF2B5EF4-FFF2-40B4-BE49-F238E27FC236}">
                      <a16:creationId xmlns:a16="http://schemas.microsoft.com/office/drawing/2014/main" id="{EC8608A2-2C65-6B2D-F8A0-8D52E59AEA9A}"/>
                    </a:ext>
                  </a:extLst>
                </p:cNvPr>
                <p:cNvSpPr/>
                <p:nvPr/>
              </p:nvSpPr>
              <p:spPr>
                <a:xfrm>
                  <a:off x="59436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0" name="Oval 169">
                  <a:extLst>
                    <a:ext uri="{FF2B5EF4-FFF2-40B4-BE49-F238E27FC236}">
                      <a16:creationId xmlns:a16="http://schemas.microsoft.com/office/drawing/2014/main" id="{CA40E29A-31F5-552B-4BEB-0E633C98864E}"/>
                    </a:ext>
                  </a:extLst>
                </p:cNvPr>
                <p:cNvSpPr/>
                <p:nvPr/>
              </p:nvSpPr>
              <p:spPr>
                <a:xfrm>
                  <a:off x="64008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1" name="Oval 170">
                  <a:extLst>
                    <a:ext uri="{FF2B5EF4-FFF2-40B4-BE49-F238E27FC236}">
                      <a16:creationId xmlns:a16="http://schemas.microsoft.com/office/drawing/2014/main" id="{C937D42D-FB34-9F85-A281-7454AFAF9780}"/>
                    </a:ext>
                  </a:extLst>
                </p:cNvPr>
                <p:cNvSpPr/>
                <p:nvPr/>
              </p:nvSpPr>
              <p:spPr>
                <a:xfrm>
                  <a:off x="68580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2" name="Oval 171">
                  <a:extLst>
                    <a:ext uri="{FF2B5EF4-FFF2-40B4-BE49-F238E27FC236}">
                      <a16:creationId xmlns:a16="http://schemas.microsoft.com/office/drawing/2014/main" id="{193BE69E-59A2-7F8D-F3D8-EC6DEACFE1EB}"/>
                    </a:ext>
                  </a:extLst>
                </p:cNvPr>
                <p:cNvSpPr/>
                <p:nvPr/>
              </p:nvSpPr>
              <p:spPr>
                <a:xfrm>
                  <a:off x="73152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3" name="Oval 172">
                  <a:extLst>
                    <a:ext uri="{FF2B5EF4-FFF2-40B4-BE49-F238E27FC236}">
                      <a16:creationId xmlns:a16="http://schemas.microsoft.com/office/drawing/2014/main" id="{40F0710C-9381-75BD-0A52-BD2F4B3B0D3E}"/>
                    </a:ext>
                  </a:extLst>
                </p:cNvPr>
                <p:cNvSpPr/>
                <p:nvPr/>
              </p:nvSpPr>
              <p:spPr>
                <a:xfrm>
                  <a:off x="54864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4" name="Oval 173">
                  <a:extLst>
                    <a:ext uri="{FF2B5EF4-FFF2-40B4-BE49-F238E27FC236}">
                      <a16:creationId xmlns:a16="http://schemas.microsoft.com/office/drawing/2014/main" id="{B538A76E-AB4A-098F-45E3-CCD7487AA1D5}"/>
                    </a:ext>
                  </a:extLst>
                </p:cNvPr>
                <p:cNvSpPr/>
                <p:nvPr/>
              </p:nvSpPr>
              <p:spPr>
                <a:xfrm>
                  <a:off x="59436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5" name="Oval 174">
                  <a:extLst>
                    <a:ext uri="{FF2B5EF4-FFF2-40B4-BE49-F238E27FC236}">
                      <a16:creationId xmlns:a16="http://schemas.microsoft.com/office/drawing/2014/main" id="{3C6A7149-E61A-6E35-9A8F-4C87988FAA0D}"/>
                    </a:ext>
                  </a:extLst>
                </p:cNvPr>
                <p:cNvSpPr/>
                <p:nvPr/>
              </p:nvSpPr>
              <p:spPr>
                <a:xfrm>
                  <a:off x="64008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6" name="Oval 175">
                  <a:extLst>
                    <a:ext uri="{FF2B5EF4-FFF2-40B4-BE49-F238E27FC236}">
                      <a16:creationId xmlns:a16="http://schemas.microsoft.com/office/drawing/2014/main" id="{535B2A5F-D88B-9668-F8A7-FFE9496E5BC2}"/>
                    </a:ext>
                  </a:extLst>
                </p:cNvPr>
                <p:cNvSpPr/>
                <p:nvPr/>
              </p:nvSpPr>
              <p:spPr>
                <a:xfrm>
                  <a:off x="68580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7" name="Oval 176">
                  <a:extLst>
                    <a:ext uri="{FF2B5EF4-FFF2-40B4-BE49-F238E27FC236}">
                      <a16:creationId xmlns:a16="http://schemas.microsoft.com/office/drawing/2014/main" id="{68CD9348-A413-A9D0-B11A-F1A145E08C74}"/>
                    </a:ext>
                  </a:extLst>
                </p:cNvPr>
                <p:cNvSpPr/>
                <p:nvPr/>
              </p:nvSpPr>
              <p:spPr>
                <a:xfrm>
                  <a:off x="73152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8" name="Oval 177">
                  <a:extLst>
                    <a:ext uri="{FF2B5EF4-FFF2-40B4-BE49-F238E27FC236}">
                      <a16:creationId xmlns:a16="http://schemas.microsoft.com/office/drawing/2014/main" id="{EDE22931-6F9F-EC07-5269-4C3B496384BA}"/>
                    </a:ext>
                  </a:extLst>
                </p:cNvPr>
                <p:cNvSpPr/>
                <p:nvPr/>
              </p:nvSpPr>
              <p:spPr>
                <a:xfrm>
                  <a:off x="54864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9" name="Oval 178">
                  <a:extLst>
                    <a:ext uri="{FF2B5EF4-FFF2-40B4-BE49-F238E27FC236}">
                      <a16:creationId xmlns:a16="http://schemas.microsoft.com/office/drawing/2014/main" id="{A8686C5D-17EC-CF83-08F3-B7515D6F6A5F}"/>
                    </a:ext>
                  </a:extLst>
                </p:cNvPr>
                <p:cNvSpPr/>
                <p:nvPr/>
              </p:nvSpPr>
              <p:spPr>
                <a:xfrm>
                  <a:off x="59436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0" name="Oval 179">
                  <a:extLst>
                    <a:ext uri="{FF2B5EF4-FFF2-40B4-BE49-F238E27FC236}">
                      <a16:creationId xmlns:a16="http://schemas.microsoft.com/office/drawing/2014/main" id="{7A52DAA7-7524-9590-1E85-4EEE246DFBB4}"/>
                    </a:ext>
                  </a:extLst>
                </p:cNvPr>
                <p:cNvSpPr/>
                <p:nvPr/>
              </p:nvSpPr>
              <p:spPr>
                <a:xfrm>
                  <a:off x="64008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1" name="Oval 180">
                  <a:extLst>
                    <a:ext uri="{FF2B5EF4-FFF2-40B4-BE49-F238E27FC236}">
                      <a16:creationId xmlns:a16="http://schemas.microsoft.com/office/drawing/2014/main" id="{800EFF34-5AE5-BC9C-9648-653868EE685D}"/>
                    </a:ext>
                  </a:extLst>
                </p:cNvPr>
                <p:cNvSpPr/>
                <p:nvPr/>
              </p:nvSpPr>
              <p:spPr>
                <a:xfrm>
                  <a:off x="68580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2" name="Oval 181">
                  <a:extLst>
                    <a:ext uri="{FF2B5EF4-FFF2-40B4-BE49-F238E27FC236}">
                      <a16:creationId xmlns:a16="http://schemas.microsoft.com/office/drawing/2014/main" id="{6D98735E-0C4E-CC0D-26F7-45608389FC77}"/>
                    </a:ext>
                  </a:extLst>
                </p:cNvPr>
                <p:cNvSpPr/>
                <p:nvPr/>
              </p:nvSpPr>
              <p:spPr>
                <a:xfrm>
                  <a:off x="73152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3" name="Oval 182">
                  <a:extLst>
                    <a:ext uri="{FF2B5EF4-FFF2-40B4-BE49-F238E27FC236}">
                      <a16:creationId xmlns:a16="http://schemas.microsoft.com/office/drawing/2014/main" id="{4A625B0D-FB57-6B02-5F67-5A94C16C948B}"/>
                    </a:ext>
                  </a:extLst>
                </p:cNvPr>
                <p:cNvSpPr/>
                <p:nvPr/>
              </p:nvSpPr>
              <p:spPr>
                <a:xfrm>
                  <a:off x="54864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4" name="Oval 183">
                  <a:extLst>
                    <a:ext uri="{FF2B5EF4-FFF2-40B4-BE49-F238E27FC236}">
                      <a16:creationId xmlns:a16="http://schemas.microsoft.com/office/drawing/2014/main" id="{B1ECD849-FD46-004D-7441-CA1C78D3889D}"/>
                    </a:ext>
                  </a:extLst>
                </p:cNvPr>
                <p:cNvSpPr/>
                <p:nvPr/>
              </p:nvSpPr>
              <p:spPr>
                <a:xfrm>
                  <a:off x="59436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5" name="Oval 184">
                  <a:extLst>
                    <a:ext uri="{FF2B5EF4-FFF2-40B4-BE49-F238E27FC236}">
                      <a16:creationId xmlns:a16="http://schemas.microsoft.com/office/drawing/2014/main" id="{40B4ACCB-EE5E-5E3C-A6DE-505E123FF9BE}"/>
                    </a:ext>
                  </a:extLst>
                </p:cNvPr>
                <p:cNvSpPr/>
                <p:nvPr/>
              </p:nvSpPr>
              <p:spPr>
                <a:xfrm>
                  <a:off x="64008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6" name="Oval 185">
                  <a:extLst>
                    <a:ext uri="{FF2B5EF4-FFF2-40B4-BE49-F238E27FC236}">
                      <a16:creationId xmlns:a16="http://schemas.microsoft.com/office/drawing/2014/main" id="{FBBAB027-40DA-EBCC-DE04-4C23B99119EE}"/>
                    </a:ext>
                  </a:extLst>
                </p:cNvPr>
                <p:cNvSpPr/>
                <p:nvPr/>
              </p:nvSpPr>
              <p:spPr>
                <a:xfrm>
                  <a:off x="68580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7" name="Oval 186">
                  <a:extLst>
                    <a:ext uri="{FF2B5EF4-FFF2-40B4-BE49-F238E27FC236}">
                      <a16:creationId xmlns:a16="http://schemas.microsoft.com/office/drawing/2014/main" id="{5E00ADCE-583C-DC44-870E-6AB6216BACCF}"/>
                    </a:ext>
                  </a:extLst>
                </p:cNvPr>
                <p:cNvSpPr/>
                <p:nvPr/>
              </p:nvSpPr>
              <p:spPr>
                <a:xfrm>
                  <a:off x="73152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sp>
          <p:nvSpPr>
            <p:cNvPr id="208" name="Rectangle 207">
              <a:extLst>
                <a:ext uri="{FF2B5EF4-FFF2-40B4-BE49-F238E27FC236}">
                  <a16:creationId xmlns:a16="http://schemas.microsoft.com/office/drawing/2014/main" id="{39BFD4A7-F7EA-B940-EBBA-6D423DED2680}"/>
                </a:ext>
              </a:extLst>
            </p:cNvPr>
            <p:cNvSpPr/>
            <p:nvPr/>
          </p:nvSpPr>
          <p:spPr>
            <a:xfrm>
              <a:off x="1506235" y="2757734"/>
              <a:ext cx="6477000" cy="1905000"/>
            </a:xfrm>
            <a:prstGeom prst="rect">
              <a:avLst/>
            </a:prstGeom>
            <a:solidFill>
              <a:schemeClr val="bg1">
                <a:alpha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endParaRPr kumimoji="0" lang="en-US" sz="900" b="0" i="0" u="none" strike="noStrike" kern="1200" cap="none" spc="-8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209" name="Straight Connector 208">
              <a:extLst>
                <a:ext uri="{FF2B5EF4-FFF2-40B4-BE49-F238E27FC236}">
                  <a16:creationId xmlns:a16="http://schemas.microsoft.com/office/drawing/2014/main" id="{2BF53C88-74D6-496D-8839-5765B1FCB38F}"/>
                </a:ext>
              </a:extLst>
            </p:cNvPr>
            <p:cNvCxnSpPr/>
            <p:nvPr/>
          </p:nvCxnSpPr>
          <p:spPr>
            <a:xfrm flipH="1">
              <a:off x="1506235" y="2388116"/>
              <a:ext cx="6403145" cy="0"/>
            </a:xfrm>
            <a:prstGeom prst="line">
              <a:avLst/>
            </a:prstGeom>
            <a:solidFill>
              <a:schemeClr val="tx1">
                <a:lumMod val="65000"/>
                <a:lumOff val="35000"/>
              </a:schemeClr>
            </a:solidFill>
            <a:ln w="38100" cap="rnd">
              <a:solidFill>
                <a:schemeClr val="tx1"/>
              </a:solidFill>
              <a:round/>
              <a:headEnd type="none"/>
              <a:tailEnd w="lg" len="sm"/>
            </a:ln>
          </p:spPr>
          <p:style>
            <a:lnRef idx="1">
              <a:schemeClr val="accent1"/>
            </a:lnRef>
            <a:fillRef idx="0">
              <a:schemeClr val="accent1"/>
            </a:fillRef>
            <a:effectRef idx="0">
              <a:schemeClr val="accent1"/>
            </a:effectRef>
            <a:fontRef idx="minor">
              <a:schemeClr val="tx1"/>
            </a:fontRef>
          </p:style>
        </p:cxnSp>
        <p:grpSp>
          <p:nvGrpSpPr>
            <p:cNvPr id="210" name="Group 209">
              <a:extLst>
                <a:ext uri="{FF2B5EF4-FFF2-40B4-BE49-F238E27FC236}">
                  <a16:creationId xmlns:a16="http://schemas.microsoft.com/office/drawing/2014/main" id="{46154B25-0950-02BE-7CFD-1F0408C4E291}"/>
                </a:ext>
              </a:extLst>
            </p:cNvPr>
            <p:cNvGrpSpPr/>
            <p:nvPr/>
          </p:nvGrpSpPr>
          <p:grpSpPr>
            <a:xfrm>
              <a:off x="1851480" y="2837436"/>
              <a:ext cx="4671060" cy="1219201"/>
              <a:chOff x="2174045" y="1143000"/>
              <a:chExt cx="4671060" cy="1219201"/>
            </a:xfrm>
          </p:grpSpPr>
          <p:cxnSp>
            <p:nvCxnSpPr>
              <p:cNvPr id="211" name="Straight Connector 210">
                <a:extLst>
                  <a:ext uri="{FF2B5EF4-FFF2-40B4-BE49-F238E27FC236}">
                    <a16:creationId xmlns:a16="http://schemas.microsoft.com/office/drawing/2014/main" id="{EA444E04-F03F-FE8C-3CD3-E5126A81F837}"/>
                  </a:ext>
                </a:extLst>
              </p:cNvPr>
              <p:cNvCxnSpPr/>
              <p:nvPr/>
            </p:nvCxnSpPr>
            <p:spPr>
              <a:xfrm flipV="1">
                <a:off x="2174045" y="1143000"/>
                <a:ext cx="0" cy="1219201"/>
              </a:xfrm>
              <a:prstGeom prst="line">
                <a:avLst/>
              </a:prstGeom>
              <a:solidFill>
                <a:schemeClr val="tx1">
                  <a:lumMod val="65000"/>
                  <a:lumOff val="35000"/>
                </a:schemeClr>
              </a:solidFill>
              <a:ln w="38100" cap="rnd">
                <a:solidFill>
                  <a:schemeClr val="tx1"/>
                </a:solidFill>
                <a:round/>
                <a:headEnd type="none" w="lg" len="sm"/>
                <a:tailEnd type="none" w="lg" len="sm"/>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F406C30E-4215-2A1A-B1CD-8AF15134F5D3}"/>
                  </a:ext>
                </a:extLst>
              </p:cNvPr>
              <p:cNvCxnSpPr/>
              <p:nvPr/>
            </p:nvCxnSpPr>
            <p:spPr>
              <a:xfrm flipV="1">
                <a:off x="3730049" y="1143000"/>
                <a:ext cx="0" cy="1219201"/>
              </a:xfrm>
              <a:prstGeom prst="line">
                <a:avLst/>
              </a:prstGeom>
              <a:solidFill>
                <a:schemeClr val="tx1">
                  <a:lumMod val="65000"/>
                  <a:lumOff val="35000"/>
                </a:schemeClr>
              </a:solidFill>
              <a:ln w="38100" cap="rnd">
                <a:solidFill>
                  <a:schemeClr val="tx1"/>
                </a:solidFill>
                <a:round/>
                <a:headEnd type="none" w="lg" len="sm"/>
                <a:tailEnd type="none" w="lg" len="sm"/>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FBF16FFE-0EDE-E8A8-58F4-D50299C4DE4D}"/>
                  </a:ext>
                </a:extLst>
              </p:cNvPr>
              <p:cNvCxnSpPr/>
              <p:nvPr/>
            </p:nvCxnSpPr>
            <p:spPr>
              <a:xfrm flipV="1">
                <a:off x="5303325" y="1143000"/>
                <a:ext cx="0" cy="1219201"/>
              </a:xfrm>
              <a:prstGeom prst="line">
                <a:avLst/>
              </a:prstGeom>
              <a:solidFill>
                <a:schemeClr val="tx1">
                  <a:lumMod val="65000"/>
                  <a:lumOff val="35000"/>
                </a:schemeClr>
              </a:solidFill>
              <a:ln w="38100" cap="rnd">
                <a:solidFill>
                  <a:schemeClr val="tx1"/>
                </a:solidFill>
                <a:round/>
                <a:headEnd type="none" w="lg" len="sm"/>
                <a:tailEnd type="none" w="lg" len="sm"/>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7D5B4721-7BA1-7392-D3A2-755426736FF0}"/>
                  </a:ext>
                </a:extLst>
              </p:cNvPr>
              <p:cNvCxnSpPr/>
              <p:nvPr/>
            </p:nvCxnSpPr>
            <p:spPr>
              <a:xfrm flipV="1">
                <a:off x="6845105" y="1143000"/>
                <a:ext cx="0" cy="1219201"/>
              </a:xfrm>
              <a:prstGeom prst="line">
                <a:avLst/>
              </a:prstGeom>
              <a:solidFill>
                <a:schemeClr val="tx1">
                  <a:lumMod val="65000"/>
                  <a:lumOff val="35000"/>
                </a:schemeClr>
              </a:solidFill>
              <a:ln w="38100" cap="rnd">
                <a:solidFill>
                  <a:schemeClr val="tx1"/>
                </a:solidFill>
                <a:round/>
                <a:headEnd type="none" w="lg" len="sm"/>
                <a:tailEnd type="none" w="lg" len="sm"/>
              </a:ln>
            </p:spPr>
            <p:style>
              <a:lnRef idx="1">
                <a:schemeClr val="accent1"/>
              </a:lnRef>
              <a:fillRef idx="0">
                <a:schemeClr val="accent1"/>
              </a:fillRef>
              <a:effectRef idx="0">
                <a:schemeClr val="accent1"/>
              </a:effectRef>
              <a:fontRef idx="minor">
                <a:schemeClr val="tx1"/>
              </a:fontRef>
            </p:style>
          </p:cxnSp>
        </p:grpSp>
        <p:cxnSp>
          <p:nvCxnSpPr>
            <p:cNvPr id="215" name="Straight Connector 214">
              <a:extLst>
                <a:ext uri="{FF2B5EF4-FFF2-40B4-BE49-F238E27FC236}">
                  <a16:creationId xmlns:a16="http://schemas.microsoft.com/office/drawing/2014/main" id="{BB13415C-5F7D-62AD-A368-11D6B60724F1}"/>
                </a:ext>
              </a:extLst>
            </p:cNvPr>
            <p:cNvCxnSpPr>
              <a:cxnSpLocks/>
            </p:cNvCxnSpPr>
            <p:nvPr/>
          </p:nvCxnSpPr>
          <p:spPr>
            <a:xfrm flipH="1">
              <a:off x="1508580" y="2388116"/>
              <a:ext cx="6400800" cy="0"/>
            </a:xfrm>
            <a:prstGeom prst="line">
              <a:avLst/>
            </a:prstGeom>
            <a:solidFill>
              <a:schemeClr val="tx1">
                <a:lumMod val="65000"/>
                <a:lumOff val="35000"/>
              </a:schemeClr>
            </a:solidFill>
            <a:ln w="50800" cap="rnd">
              <a:solidFill>
                <a:srgbClr val="C00000"/>
              </a:solidFill>
              <a:round/>
              <a:headEnd type="none"/>
              <a:tailEnd w="lg" len="sm"/>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BFC60A0E-8AAD-29E3-8434-20BCD1B78723}"/>
                </a:ext>
              </a:extLst>
            </p:cNvPr>
            <p:cNvCxnSpPr/>
            <p:nvPr/>
          </p:nvCxnSpPr>
          <p:spPr>
            <a:xfrm flipV="1">
              <a:off x="1853825" y="2837436"/>
              <a:ext cx="0" cy="911587"/>
            </a:xfrm>
            <a:prstGeom prst="line">
              <a:avLst/>
            </a:prstGeom>
            <a:solidFill>
              <a:schemeClr val="tx1">
                <a:lumMod val="65000"/>
                <a:lumOff val="35000"/>
              </a:schemeClr>
            </a:solidFill>
            <a:ln w="50800" cap="rnd">
              <a:solidFill>
                <a:srgbClr val="C00000"/>
              </a:solidFill>
              <a:round/>
              <a:headEnd type="arrow" w="med" len="sm"/>
              <a:tailEnd type="none" w="lg" len="sm"/>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44FBC03B-2116-0F74-39A9-555FAA65F742}"/>
                </a:ext>
              </a:extLst>
            </p:cNvPr>
            <p:cNvCxnSpPr/>
            <p:nvPr/>
          </p:nvCxnSpPr>
          <p:spPr>
            <a:xfrm flipV="1">
              <a:off x="3407924" y="2837436"/>
              <a:ext cx="0" cy="911587"/>
            </a:xfrm>
            <a:prstGeom prst="line">
              <a:avLst/>
            </a:prstGeom>
            <a:solidFill>
              <a:schemeClr val="tx1">
                <a:lumMod val="65000"/>
                <a:lumOff val="35000"/>
              </a:schemeClr>
            </a:solidFill>
            <a:ln w="50800" cap="rnd">
              <a:solidFill>
                <a:srgbClr val="C00000"/>
              </a:solidFill>
              <a:round/>
              <a:headEnd type="arrow" w="med" len="sm"/>
              <a:tailEnd type="none" w="lg" len="sm"/>
            </a:ln>
          </p:spPr>
          <p:style>
            <a:lnRef idx="1">
              <a:schemeClr val="accent1"/>
            </a:lnRef>
            <a:fillRef idx="0">
              <a:schemeClr val="accent1"/>
            </a:fillRef>
            <a:effectRef idx="0">
              <a:schemeClr val="accent1"/>
            </a:effectRef>
            <a:fontRef idx="minor">
              <a:schemeClr val="tx1"/>
            </a:fontRef>
          </p:style>
        </p:cxnSp>
        <p:sp>
          <p:nvSpPr>
            <p:cNvPr id="218" name="DRAM">
              <a:extLst>
                <a:ext uri="{FF2B5EF4-FFF2-40B4-BE49-F238E27FC236}">
                  <a16:creationId xmlns:a16="http://schemas.microsoft.com/office/drawing/2014/main" id="{D48F36FE-7765-E60E-9916-4350008A6A60}"/>
                </a:ext>
              </a:extLst>
            </p:cNvPr>
            <p:cNvSpPr/>
            <p:nvPr/>
          </p:nvSpPr>
          <p:spPr>
            <a:xfrm rot="16200000">
              <a:off x="249481" y="2959070"/>
              <a:ext cx="2057400" cy="458292"/>
            </a:xfrm>
            <a:prstGeom prst="roundRect">
              <a:avLst>
                <a:gd name="adj" fmla="val 11319"/>
              </a:avLst>
            </a:prstGeom>
            <a:solidFill>
              <a:schemeClr val="bg1">
                <a:lumMod val="65000"/>
              </a:schemeClr>
            </a:solidFill>
            <a:ln w="1905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5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row decoder</a:t>
              </a:r>
            </a:p>
          </p:txBody>
        </p:sp>
        <p:grpSp>
          <p:nvGrpSpPr>
            <p:cNvPr id="219" name="Group 218">
              <a:extLst>
                <a:ext uri="{FF2B5EF4-FFF2-40B4-BE49-F238E27FC236}">
                  <a16:creationId xmlns:a16="http://schemas.microsoft.com/office/drawing/2014/main" id="{FA64DC4D-E431-BBB4-33E7-198C2B0EFF4C}"/>
                </a:ext>
              </a:extLst>
            </p:cNvPr>
            <p:cNvGrpSpPr/>
            <p:nvPr/>
          </p:nvGrpSpPr>
          <p:grpSpPr>
            <a:xfrm>
              <a:off x="2040573" y="3033751"/>
              <a:ext cx="2665827" cy="1402792"/>
              <a:chOff x="2134538" y="2243328"/>
              <a:chExt cx="2665827" cy="1490472"/>
            </a:xfrm>
            <a:solidFill>
              <a:srgbClr val="1A82C4"/>
            </a:solidFill>
          </p:grpSpPr>
          <p:grpSp>
            <p:nvGrpSpPr>
              <p:cNvPr id="220" name="Group 219">
                <a:extLst>
                  <a:ext uri="{FF2B5EF4-FFF2-40B4-BE49-F238E27FC236}">
                    <a16:creationId xmlns:a16="http://schemas.microsoft.com/office/drawing/2014/main" id="{81D81F95-66CB-C1FD-AFED-B4DD64E3A22E}"/>
                  </a:ext>
                </a:extLst>
              </p:cNvPr>
              <p:cNvGrpSpPr/>
              <p:nvPr/>
            </p:nvGrpSpPr>
            <p:grpSpPr>
              <a:xfrm>
                <a:off x="2134538" y="2243328"/>
                <a:ext cx="1108299" cy="1490472"/>
                <a:chOff x="2134538" y="2243328"/>
                <a:chExt cx="1108299" cy="1490472"/>
              </a:xfrm>
              <a:grpFill/>
            </p:grpSpPr>
            <p:grpSp>
              <p:nvGrpSpPr>
                <p:cNvPr id="234" name="Group 233">
                  <a:extLst>
                    <a:ext uri="{FF2B5EF4-FFF2-40B4-BE49-F238E27FC236}">
                      <a16:creationId xmlns:a16="http://schemas.microsoft.com/office/drawing/2014/main" id="{8143BB9E-1143-EF63-5C5E-2369A7C65273}"/>
                    </a:ext>
                  </a:extLst>
                </p:cNvPr>
                <p:cNvGrpSpPr/>
                <p:nvPr/>
              </p:nvGrpSpPr>
              <p:grpSpPr>
                <a:xfrm>
                  <a:off x="2134538" y="3504497"/>
                  <a:ext cx="1108299" cy="229303"/>
                  <a:chOff x="5486400" y="3962400"/>
                  <a:chExt cx="2209800" cy="457200"/>
                </a:xfrm>
                <a:grpFill/>
              </p:grpSpPr>
              <p:sp>
                <p:nvSpPr>
                  <p:cNvPr id="241" name="DRAM">
                    <a:extLst>
                      <a:ext uri="{FF2B5EF4-FFF2-40B4-BE49-F238E27FC236}">
                        <a16:creationId xmlns:a16="http://schemas.microsoft.com/office/drawing/2014/main" id="{706C6630-5BC4-55CC-E72D-CC83E5CE40DF}"/>
                      </a:ext>
                    </a:extLst>
                  </p:cNvPr>
                  <p:cNvSpPr/>
                  <p:nvPr/>
                </p:nvSpPr>
                <p:spPr>
                  <a:xfrm>
                    <a:off x="5486400" y="3962400"/>
                    <a:ext cx="381000" cy="457200"/>
                  </a:xfrm>
                  <a:prstGeom prst="roundRect">
                    <a:avLst>
                      <a:gd name="adj" fmla="val 11319"/>
                    </a:avLst>
                  </a:prstGeom>
                  <a:grp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42" name="DRAM">
                    <a:extLst>
                      <a:ext uri="{FF2B5EF4-FFF2-40B4-BE49-F238E27FC236}">
                        <a16:creationId xmlns:a16="http://schemas.microsoft.com/office/drawing/2014/main" id="{B313BB1E-B7B0-563E-FE43-74829FD60EDB}"/>
                      </a:ext>
                    </a:extLst>
                  </p:cNvPr>
                  <p:cNvSpPr/>
                  <p:nvPr/>
                </p:nvSpPr>
                <p:spPr>
                  <a:xfrm>
                    <a:off x="5943600" y="3962400"/>
                    <a:ext cx="381000" cy="457200"/>
                  </a:xfrm>
                  <a:prstGeom prst="roundRect">
                    <a:avLst>
                      <a:gd name="adj" fmla="val 11319"/>
                    </a:avLst>
                  </a:prstGeom>
                  <a:grp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43" name="DRAM">
                    <a:extLst>
                      <a:ext uri="{FF2B5EF4-FFF2-40B4-BE49-F238E27FC236}">
                        <a16:creationId xmlns:a16="http://schemas.microsoft.com/office/drawing/2014/main" id="{877F2551-9099-48CB-F334-72E81C09CF84}"/>
                      </a:ext>
                    </a:extLst>
                  </p:cNvPr>
                  <p:cNvSpPr/>
                  <p:nvPr/>
                </p:nvSpPr>
                <p:spPr>
                  <a:xfrm>
                    <a:off x="6400800" y="3962400"/>
                    <a:ext cx="381000" cy="457200"/>
                  </a:xfrm>
                  <a:prstGeom prst="roundRect">
                    <a:avLst>
                      <a:gd name="adj" fmla="val 11319"/>
                    </a:avLst>
                  </a:prstGeom>
                  <a:grp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44" name="DRAM">
                    <a:extLst>
                      <a:ext uri="{FF2B5EF4-FFF2-40B4-BE49-F238E27FC236}">
                        <a16:creationId xmlns:a16="http://schemas.microsoft.com/office/drawing/2014/main" id="{5BA3719B-5EFA-42F0-7001-0293A38EEE04}"/>
                      </a:ext>
                    </a:extLst>
                  </p:cNvPr>
                  <p:cNvSpPr/>
                  <p:nvPr/>
                </p:nvSpPr>
                <p:spPr>
                  <a:xfrm>
                    <a:off x="6858000" y="3962400"/>
                    <a:ext cx="381000" cy="457200"/>
                  </a:xfrm>
                  <a:prstGeom prst="roundRect">
                    <a:avLst>
                      <a:gd name="adj" fmla="val 11319"/>
                    </a:avLst>
                  </a:prstGeom>
                  <a:grp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45" name="DRAM">
                    <a:extLst>
                      <a:ext uri="{FF2B5EF4-FFF2-40B4-BE49-F238E27FC236}">
                        <a16:creationId xmlns:a16="http://schemas.microsoft.com/office/drawing/2014/main" id="{8AB28C5C-8063-73D1-24BC-7FC49F78DF32}"/>
                      </a:ext>
                    </a:extLst>
                  </p:cNvPr>
                  <p:cNvSpPr/>
                  <p:nvPr/>
                </p:nvSpPr>
                <p:spPr>
                  <a:xfrm>
                    <a:off x="7315200" y="3962400"/>
                    <a:ext cx="381000" cy="457200"/>
                  </a:xfrm>
                  <a:prstGeom prst="roundRect">
                    <a:avLst>
                      <a:gd name="adj" fmla="val 11319"/>
                    </a:avLst>
                  </a:prstGeom>
                  <a:grp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235" name="Group 234">
                  <a:extLst>
                    <a:ext uri="{FF2B5EF4-FFF2-40B4-BE49-F238E27FC236}">
                      <a16:creationId xmlns:a16="http://schemas.microsoft.com/office/drawing/2014/main" id="{51C2AEDE-6574-1EDE-6C42-2E90A561D8F3}"/>
                    </a:ext>
                  </a:extLst>
                </p:cNvPr>
                <p:cNvGrpSpPr/>
                <p:nvPr/>
              </p:nvGrpSpPr>
              <p:grpSpPr>
                <a:xfrm>
                  <a:off x="2230081" y="2243328"/>
                  <a:ext cx="917213" cy="1261169"/>
                  <a:chOff x="5676900" y="990600"/>
                  <a:chExt cx="1828800" cy="2971800"/>
                </a:xfrm>
                <a:grpFill/>
              </p:grpSpPr>
              <p:cxnSp>
                <p:nvCxnSpPr>
                  <p:cNvPr id="236" name="Straight Connector 235">
                    <a:extLst>
                      <a:ext uri="{FF2B5EF4-FFF2-40B4-BE49-F238E27FC236}">
                        <a16:creationId xmlns:a16="http://schemas.microsoft.com/office/drawing/2014/main" id="{F810A59E-8111-6B5D-E471-65A7DF893DF9}"/>
                      </a:ext>
                    </a:extLst>
                  </p:cNvPr>
                  <p:cNvCxnSpPr>
                    <a:cxnSpLocks/>
                    <a:endCxn id="241" idx="0"/>
                  </p:cNvCxnSpPr>
                  <p:nvPr/>
                </p:nvCxnSpPr>
                <p:spPr>
                  <a:xfrm>
                    <a:off x="5676900" y="990600"/>
                    <a:ext cx="0" cy="2971800"/>
                  </a:xfrm>
                  <a:prstGeom prst="line">
                    <a:avLst/>
                  </a:prstGeom>
                  <a:grp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4B1CF909-7D5E-AA98-A7B1-DE1E137BB94B}"/>
                      </a:ext>
                    </a:extLst>
                  </p:cNvPr>
                  <p:cNvCxnSpPr>
                    <a:cxnSpLocks/>
                    <a:endCxn id="243" idx="0"/>
                  </p:cNvCxnSpPr>
                  <p:nvPr/>
                </p:nvCxnSpPr>
                <p:spPr>
                  <a:xfrm>
                    <a:off x="6591299" y="990600"/>
                    <a:ext cx="0" cy="2971800"/>
                  </a:xfrm>
                  <a:prstGeom prst="line">
                    <a:avLst/>
                  </a:prstGeom>
                  <a:grp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BB461BC3-D572-996B-CB79-E5AA3B86704B}"/>
                      </a:ext>
                    </a:extLst>
                  </p:cNvPr>
                  <p:cNvCxnSpPr>
                    <a:cxnSpLocks/>
                    <a:endCxn id="244" idx="0"/>
                  </p:cNvCxnSpPr>
                  <p:nvPr/>
                </p:nvCxnSpPr>
                <p:spPr>
                  <a:xfrm>
                    <a:off x="7048500" y="990600"/>
                    <a:ext cx="0" cy="2971800"/>
                  </a:xfrm>
                  <a:prstGeom prst="line">
                    <a:avLst/>
                  </a:prstGeom>
                  <a:grp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323CFC1B-D29D-ADED-D263-A0292C5190B4}"/>
                      </a:ext>
                    </a:extLst>
                  </p:cNvPr>
                  <p:cNvCxnSpPr>
                    <a:cxnSpLocks/>
                    <a:endCxn id="245" idx="0"/>
                  </p:cNvCxnSpPr>
                  <p:nvPr/>
                </p:nvCxnSpPr>
                <p:spPr>
                  <a:xfrm>
                    <a:off x="7505700" y="990600"/>
                    <a:ext cx="0" cy="2971800"/>
                  </a:xfrm>
                  <a:prstGeom prst="line">
                    <a:avLst/>
                  </a:prstGeom>
                  <a:grp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60C9A999-35C2-20FE-28C8-5D7BEB276B3B}"/>
                      </a:ext>
                    </a:extLst>
                  </p:cNvPr>
                  <p:cNvCxnSpPr>
                    <a:cxnSpLocks/>
                    <a:endCxn id="242" idx="0"/>
                  </p:cNvCxnSpPr>
                  <p:nvPr/>
                </p:nvCxnSpPr>
                <p:spPr>
                  <a:xfrm>
                    <a:off x="6134100" y="990600"/>
                    <a:ext cx="0" cy="2971800"/>
                  </a:xfrm>
                  <a:prstGeom prst="line">
                    <a:avLst/>
                  </a:prstGeom>
                  <a:grp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grpSp>
          </p:grpSp>
          <p:grpSp>
            <p:nvGrpSpPr>
              <p:cNvPr id="221" name="Group 220">
                <a:extLst>
                  <a:ext uri="{FF2B5EF4-FFF2-40B4-BE49-F238E27FC236}">
                    <a16:creationId xmlns:a16="http://schemas.microsoft.com/office/drawing/2014/main" id="{7725BAB5-52BB-01E3-1085-A146D6686418}"/>
                  </a:ext>
                </a:extLst>
              </p:cNvPr>
              <p:cNvGrpSpPr/>
              <p:nvPr/>
            </p:nvGrpSpPr>
            <p:grpSpPr>
              <a:xfrm>
                <a:off x="3692066" y="2243328"/>
                <a:ext cx="1108299" cy="1490472"/>
                <a:chOff x="3692066" y="2243328"/>
                <a:chExt cx="1108299" cy="1490472"/>
              </a:xfrm>
              <a:grpFill/>
            </p:grpSpPr>
            <p:grpSp>
              <p:nvGrpSpPr>
                <p:cNvPr id="222" name="Group 221">
                  <a:extLst>
                    <a:ext uri="{FF2B5EF4-FFF2-40B4-BE49-F238E27FC236}">
                      <a16:creationId xmlns:a16="http://schemas.microsoft.com/office/drawing/2014/main" id="{1BBFA043-A9D2-2AB5-C84C-F392725F0F71}"/>
                    </a:ext>
                  </a:extLst>
                </p:cNvPr>
                <p:cNvGrpSpPr/>
                <p:nvPr/>
              </p:nvGrpSpPr>
              <p:grpSpPr>
                <a:xfrm>
                  <a:off x="3692066" y="3504497"/>
                  <a:ext cx="1108299" cy="229303"/>
                  <a:chOff x="5486400" y="3962400"/>
                  <a:chExt cx="2209800" cy="457200"/>
                </a:xfrm>
                <a:grpFill/>
              </p:grpSpPr>
              <p:sp>
                <p:nvSpPr>
                  <p:cNvPr id="229" name="DRAM">
                    <a:extLst>
                      <a:ext uri="{FF2B5EF4-FFF2-40B4-BE49-F238E27FC236}">
                        <a16:creationId xmlns:a16="http://schemas.microsoft.com/office/drawing/2014/main" id="{33FA3BAC-1009-69BE-2434-4421B05A5306}"/>
                      </a:ext>
                    </a:extLst>
                  </p:cNvPr>
                  <p:cNvSpPr/>
                  <p:nvPr/>
                </p:nvSpPr>
                <p:spPr>
                  <a:xfrm>
                    <a:off x="5486400" y="3962400"/>
                    <a:ext cx="381000" cy="457200"/>
                  </a:xfrm>
                  <a:prstGeom prst="roundRect">
                    <a:avLst>
                      <a:gd name="adj" fmla="val 11319"/>
                    </a:avLst>
                  </a:prstGeom>
                  <a:grp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30" name="DRAM">
                    <a:extLst>
                      <a:ext uri="{FF2B5EF4-FFF2-40B4-BE49-F238E27FC236}">
                        <a16:creationId xmlns:a16="http://schemas.microsoft.com/office/drawing/2014/main" id="{C99BD0B5-0A04-2716-1359-56CE86E6DA71}"/>
                      </a:ext>
                    </a:extLst>
                  </p:cNvPr>
                  <p:cNvSpPr/>
                  <p:nvPr/>
                </p:nvSpPr>
                <p:spPr>
                  <a:xfrm>
                    <a:off x="5943600" y="3962400"/>
                    <a:ext cx="381000" cy="457200"/>
                  </a:xfrm>
                  <a:prstGeom prst="roundRect">
                    <a:avLst>
                      <a:gd name="adj" fmla="val 11319"/>
                    </a:avLst>
                  </a:prstGeom>
                  <a:grp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31" name="DRAM">
                    <a:extLst>
                      <a:ext uri="{FF2B5EF4-FFF2-40B4-BE49-F238E27FC236}">
                        <a16:creationId xmlns:a16="http://schemas.microsoft.com/office/drawing/2014/main" id="{2F911138-A7D1-0AB0-52FE-D9B220B5F7C2}"/>
                      </a:ext>
                    </a:extLst>
                  </p:cNvPr>
                  <p:cNvSpPr/>
                  <p:nvPr/>
                </p:nvSpPr>
                <p:spPr>
                  <a:xfrm>
                    <a:off x="6400800" y="3962400"/>
                    <a:ext cx="381000" cy="457200"/>
                  </a:xfrm>
                  <a:prstGeom prst="roundRect">
                    <a:avLst>
                      <a:gd name="adj" fmla="val 11319"/>
                    </a:avLst>
                  </a:prstGeom>
                  <a:grp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32" name="DRAM">
                    <a:extLst>
                      <a:ext uri="{FF2B5EF4-FFF2-40B4-BE49-F238E27FC236}">
                        <a16:creationId xmlns:a16="http://schemas.microsoft.com/office/drawing/2014/main" id="{6E062780-C62B-90D4-68E1-89FED7FC648C}"/>
                      </a:ext>
                    </a:extLst>
                  </p:cNvPr>
                  <p:cNvSpPr/>
                  <p:nvPr/>
                </p:nvSpPr>
                <p:spPr>
                  <a:xfrm>
                    <a:off x="6858000" y="3962400"/>
                    <a:ext cx="381000" cy="457200"/>
                  </a:xfrm>
                  <a:prstGeom prst="roundRect">
                    <a:avLst>
                      <a:gd name="adj" fmla="val 11319"/>
                    </a:avLst>
                  </a:prstGeom>
                  <a:grp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33" name="DRAM">
                    <a:extLst>
                      <a:ext uri="{FF2B5EF4-FFF2-40B4-BE49-F238E27FC236}">
                        <a16:creationId xmlns:a16="http://schemas.microsoft.com/office/drawing/2014/main" id="{37F8732B-BE23-DD59-B880-DAF344467CDB}"/>
                      </a:ext>
                    </a:extLst>
                  </p:cNvPr>
                  <p:cNvSpPr/>
                  <p:nvPr/>
                </p:nvSpPr>
                <p:spPr>
                  <a:xfrm>
                    <a:off x="7315200" y="3962400"/>
                    <a:ext cx="381000" cy="457200"/>
                  </a:xfrm>
                  <a:prstGeom prst="roundRect">
                    <a:avLst>
                      <a:gd name="adj" fmla="val 11319"/>
                    </a:avLst>
                  </a:prstGeom>
                  <a:grp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223" name="Group 222">
                  <a:extLst>
                    <a:ext uri="{FF2B5EF4-FFF2-40B4-BE49-F238E27FC236}">
                      <a16:creationId xmlns:a16="http://schemas.microsoft.com/office/drawing/2014/main" id="{D607FE2D-59DF-A28C-47F9-9E60ABF17BCD}"/>
                    </a:ext>
                  </a:extLst>
                </p:cNvPr>
                <p:cNvGrpSpPr/>
                <p:nvPr/>
              </p:nvGrpSpPr>
              <p:grpSpPr>
                <a:xfrm>
                  <a:off x="3787609" y="2243328"/>
                  <a:ext cx="917213" cy="1261169"/>
                  <a:chOff x="5676900" y="990600"/>
                  <a:chExt cx="1828800" cy="2971800"/>
                </a:xfrm>
                <a:grpFill/>
              </p:grpSpPr>
              <p:cxnSp>
                <p:nvCxnSpPr>
                  <p:cNvPr id="224" name="Straight Connector 223">
                    <a:extLst>
                      <a:ext uri="{FF2B5EF4-FFF2-40B4-BE49-F238E27FC236}">
                        <a16:creationId xmlns:a16="http://schemas.microsoft.com/office/drawing/2014/main" id="{9CC39C95-1B52-8CE1-1EB0-4A7EA961220E}"/>
                      </a:ext>
                    </a:extLst>
                  </p:cNvPr>
                  <p:cNvCxnSpPr>
                    <a:endCxn id="229" idx="0"/>
                  </p:cNvCxnSpPr>
                  <p:nvPr/>
                </p:nvCxnSpPr>
                <p:spPr>
                  <a:xfrm>
                    <a:off x="5676900" y="990600"/>
                    <a:ext cx="0" cy="2971800"/>
                  </a:xfrm>
                  <a:prstGeom prst="line">
                    <a:avLst/>
                  </a:prstGeom>
                  <a:grp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F601F8B8-E9D0-98A8-E0EC-3FA067DAE399}"/>
                      </a:ext>
                    </a:extLst>
                  </p:cNvPr>
                  <p:cNvCxnSpPr>
                    <a:endCxn id="231" idx="0"/>
                  </p:cNvCxnSpPr>
                  <p:nvPr/>
                </p:nvCxnSpPr>
                <p:spPr>
                  <a:xfrm>
                    <a:off x="6591300" y="990600"/>
                    <a:ext cx="0" cy="2971800"/>
                  </a:xfrm>
                  <a:prstGeom prst="line">
                    <a:avLst/>
                  </a:prstGeom>
                  <a:grp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322282E2-5329-9EDE-796F-113095A25C1F}"/>
                      </a:ext>
                    </a:extLst>
                  </p:cNvPr>
                  <p:cNvCxnSpPr>
                    <a:endCxn id="232" idx="0"/>
                  </p:cNvCxnSpPr>
                  <p:nvPr/>
                </p:nvCxnSpPr>
                <p:spPr>
                  <a:xfrm>
                    <a:off x="7048500" y="990600"/>
                    <a:ext cx="0" cy="2971800"/>
                  </a:xfrm>
                  <a:prstGeom prst="line">
                    <a:avLst/>
                  </a:prstGeom>
                  <a:grp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4FD3ED88-B6E0-EA50-875C-0F5842D55D82}"/>
                      </a:ext>
                    </a:extLst>
                  </p:cNvPr>
                  <p:cNvCxnSpPr>
                    <a:endCxn id="233" idx="0"/>
                  </p:cNvCxnSpPr>
                  <p:nvPr/>
                </p:nvCxnSpPr>
                <p:spPr>
                  <a:xfrm>
                    <a:off x="7505700" y="990600"/>
                    <a:ext cx="0" cy="2971800"/>
                  </a:xfrm>
                  <a:prstGeom prst="line">
                    <a:avLst/>
                  </a:prstGeom>
                  <a:grp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67ACB1F7-A7A0-8DE1-93FE-D4415A914F1C}"/>
                      </a:ext>
                    </a:extLst>
                  </p:cNvPr>
                  <p:cNvCxnSpPr>
                    <a:endCxn id="230" idx="0"/>
                  </p:cNvCxnSpPr>
                  <p:nvPr/>
                </p:nvCxnSpPr>
                <p:spPr>
                  <a:xfrm>
                    <a:off x="6134100" y="990600"/>
                    <a:ext cx="0" cy="2971800"/>
                  </a:xfrm>
                  <a:prstGeom prst="line">
                    <a:avLst/>
                  </a:prstGeom>
                  <a:grp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grpSp>
          </p:grpSp>
        </p:grpSp>
        <p:grpSp>
          <p:nvGrpSpPr>
            <p:cNvPr id="246" name="Group 245">
              <a:extLst>
                <a:ext uri="{FF2B5EF4-FFF2-40B4-BE49-F238E27FC236}">
                  <a16:creationId xmlns:a16="http://schemas.microsoft.com/office/drawing/2014/main" id="{5191B541-1BDE-3FF2-3EC1-6D0BFB2966B1}"/>
                </a:ext>
              </a:extLst>
            </p:cNvPr>
            <p:cNvGrpSpPr/>
            <p:nvPr/>
          </p:nvGrpSpPr>
          <p:grpSpPr>
            <a:xfrm>
              <a:off x="1734834" y="3711508"/>
              <a:ext cx="1414038" cy="191087"/>
              <a:chOff x="1828799" y="2017072"/>
              <a:chExt cx="1414038" cy="191087"/>
            </a:xfrm>
          </p:grpSpPr>
          <p:sp>
            <p:nvSpPr>
              <p:cNvPr id="247" name="DRAM">
                <a:extLst>
                  <a:ext uri="{FF2B5EF4-FFF2-40B4-BE49-F238E27FC236}">
                    <a16:creationId xmlns:a16="http://schemas.microsoft.com/office/drawing/2014/main" id="{903D2897-0566-745F-1573-916075B534E6}"/>
                  </a:ext>
                </a:extLst>
              </p:cNvPr>
              <p:cNvSpPr/>
              <p:nvPr/>
            </p:nvSpPr>
            <p:spPr>
              <a:xfrm rot="5400000">
                <a:off x="1847908" y="1997964"/>
                <a:ext cx="191086" cy="229303"/>
              </a:xfrm>
              <a:prstGeom prst="roundRect">
                <a:avLst>
                  <a:gd name="adj" fmla="val 11319"/>
                </a:avLst>
              </a:prstGeom>
              <a:solidFill>
                <a:schemeClr val="accent1">
                  <a:lumMod val="60000"/>
                  <a:lumOff val="40000"/>
                </a:schemeClr>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248" name="Straight Connector 247">
                <a:extLst>
                  <a:ext uri="{FF2B5EF4-FFF2-40B4-BE49-F238E27FC236}">
                    <a16:creationId xmlns:a16="http://schemas.microsoft.com/office/drawing/2014/main" id="{DF4A4918-1103-DE6E-A6B4-2E625258E0C0}"/>
                  </a:ext>
                </a:extLst>
              </p:cNvPr>
              <p:cNvCxnSpPr>
                <a:cxnSpLocks/>
                <a:stCxn id="253" idx="6"/>
                <a:endCxn id="247" idx="0"/>
              </p:cNvCxnSpPr>
              <p:nvPr/>
            </p:nvCxnSpPr>
            <p:spPr>
              <a:xfrm flipH="1">
                <a:off x="2058103" y="2112615"/>
                <a:ext cx="1184734" cy="1"/>
              </a:xfrm>
              <a:prstGeom prst="line">
                <a:avLst/>
              </a:prstGeom>
              <a:solidFill>
                <a:schemeClr val="tx1">
                  <a:lumMod val="65000"/>
                  <a:lumOff val="35000"/>
                </a:schemeClr>
              </a:solid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sp>
            <p:nvSpPr>
              <p:cNvPr id="249" name="Oval 248">
                <a:extLst>
                  <a:ext uri="{FF2B5EF4-FFF2-40B4-BE49-F238E27FC236}">
                    <a16:creationId xmlns:a16="http://schemas.microsoft.com/office/drawing/2014/main" id="{E39E68D1-3AB3-2A15-2DD3-3CB438C4F4A3}"/>
                  </a:ext>
                </a:extLst>
              </p:cNvPr>
              <p:cNvSpPr/>
              <p:nvPr/>
            </p:nvSpPr>
            <p:spPr>
              <a:xfrm>
                <a:off x="2134538" y="2017072"/>
                <a:ext cx="191086" cy="191086"/>
              </a:xfrm>
              <a:prstGeom prst="ellipse">
                <a:avLst/>
              </a:prstGeom>
              <a:solidFill>
                <a:srgbClr val="1A82C4"/>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50" name="Oval 249">
                <a:extLst>
                  <a:ext uri="{FF2B5EF4-FFF2-40B4-BE49-F238E27FC236}">
                    <a16:creationId xmlns:a16="http://schemas.microsoft.com/office/drawing/2014/main" id="{28D57A0F-420A-6B28-56F1-81DC9C4B14E2}"/>
                  </a:ext>
                </a:extLst>
              </p:cNvPr>
              <p:cNvSpPr/>
              <p:nvPr/>
            </p:nvSpPr>
            <p:spPr>
              <a:xfrm>
                <a:off x="2363841" y="2017072"/>
                <a:ext cx="191086" cy="191086"/>
              </a:xfrm>
              <a:prstGeom prst="ellipse">
                <a:avLst/>
              </a:prstGeom>
              <a:solidFill>
                <a:srgbClr val="1A82C4"/>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51" name="Oval 250">
                <a:extLst>
                  <a:ext uri="{FF2B5EF4-FFF2-40B4-BE49-F238E27FC236}">
                    <a16:creationId xmlns:a16="http://schemas.microsoft.com/office/drawing/2014/main" id="{6D38EBD1-5A0B-4EC2-9E91-2645A0E58676}"/>
                  </a:ext>
                </a:extLst>
              </p:cNvPr>
              <p:cNvSpPr/>
              <p:nvPr/>
            </p:nvSpPr>
            <p:spPr>
              <a:xfrm>
                <a:off x="2593144" y="2017072"/>
                <a:ext cx="191086" cy="191086"/>
              </a:xfrm>
              <a:prstGeom prst="ellipse">
                <a:avLst/>
              </a:prstGeom>
              <a:solidFill>
                <a:srgbClr val="1A82C4"/>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52" name="Oval 251">
                <a:extLst>
                  <a:ext uri="{FF2B5EF4-FFF2-40B4-BE49-F238E27FC236}">
                    <a16:creationId xmlns:a16="http://schemas.microsoft.com/office/drawing/2014/main" id="{EDB545FC-C0C3-070B-EE23-B24F35F4AFE3}"/>
                  </a:ext>
                </a:extLst>
              </p:cNvPr>
              <p:cNvSpPr/>
              <p:nvPr/>
            </p:nvSpPr>
            <p:spPr>
              <a:xfrm>
                <a:off x="2822448" y="2017072"/>
                <a:ext cx="191086" cy="191086"/>
              </a:xfrm>
              <a:prstGeom prst="ellipse">
                <a:avLst/>
              </a:prstGeom>
              <a:solidFill>
                <a:srgbClr val="1A82C4"/>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53" name="Oval 252">
                <a:extLst>
                  <a:ext uri="{FF2B5EF4-FFF2-40B4-BE49-F238E27FC236}">
                    <a16:creationId xmlns:a16="http://schemas.microsoft.com/office/drawing/2014/main" id="{46EBCBBF-BE91-CB92-5B3E-ADD337702993}"/>
                  </a:ext>
                </a:extLst>
              </p:cNvPr>
              <p:cNvSpPr/>
              <p:nvPr/>
            </p:nvSpPr>
            <p:spPr>
              <a:xfrm>
                <a:off x="3051751" y="2017072"/>
                <a:ext cx="191086" cy="191086"/>
              </a:xfrm>
              <a:prstGeom prst="ellipse">
                <a:avLst/>
              </a:prstGeom>
              <a:solidFill>
                <a:srgbClr val="1A82C4"/>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254" name="Group 253">
              <a:extLst>
                <a:ext uri="{FF2B5EF4-FFF2-40B4-BE49-F238E27FC236}">
                  <a16:creationId xmlns:a16="http://schemas.microsoft.com/office/drawing/2014/main" id="{CA042F84-3753-CE51-4DF8-03C450783F0C}"/>
                </a:ext>
              </a:extLst>
            </p:cNvPr>
            <p:cNvGrpSpPr/>
            <p:nvPr/>
          </p:nvGrpSpPr>
          <p:grpSpPr>
            <a:xfrm>
              <a:off x="3292362" y="3711508"/>
              <a:ext cx="1414038" cy="191087"/>
              <a:chOff x="3386327" y="2017072"/>
              <a:chExt cx="1414038" cy="191087"/>
            </a:xfrm>
          </p:grpSpPr>
          <p:sp>
            <p:nvSpPr>
              <p:cNvPr id="255" name="DRAM">
                <a:extLst>
                  <a:ext uri="{FF2B5EF4-FFF2-40B4-BE49-F238E27FC236}">
                    <a16:creationId xmlns:a16="http://schemas.microsoft.com/office/drawing/2014/main" id="{7C1294BD-28CE-1F1B-05FA-8516C255A836}"/>
                  </a:ext>
                </a:extLst>
              </p:cNvPr>
              <p:cNvSpPr/>
              <p:nvPr/>
            </p:nvSpPr>
            <p:spPr>
              <a:xfrm rot="5400000">
                <a:off x="3405436" y="1997964"/>
                <a:ext cx="191086" cy="229303"/>
              </a:xfrm>
              <a:prstGeom prst="roundRect">
                <a:avLst>
                  <a:gd name="adj" fmla="val 11319"/>
                </a:avLst>
              </a:prstGeom>
              <a:solidFill>
                <a:schemeClr val="accent1">
                  <a:lumMod val="60000"/>
                  <a:lumOff val="40000"/>
                </a:schemeClr>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256" name="Straight Connector 255">
                <a:extLst>
                  <a:ext uri="{FF2B5EF4-FFF2-40B4-BE49-F238E27FC236}">
                    <a16:creationId xmlns:a16="http://schemas.microsoft.com/office/drawing/2014/main" id="{9C2084E7-FE5F-5ED8-B203-47FF227ECDCF}"/>
                  </a:ext>
                </a:extLst>
              </p:cNvPr>
              <p:cNvCxnSpPr>
                <a:cxnSpLocks/>
                <a:endCxn id="255" idx="0"/>
              </p:cNvCxnSpPr>
              <p:nvPr/>
            </p:nvCxnSpPr>
            <p:spPr>
              <a:xfrm flipH="1" flipV="1">
                <a:off x="3615631" y="2112616"/>
                <a:ext cx="1184734" cy="1"/>
              </a:xfrm>
              <a:prstGeom prst="line">
                <a:avLst/>
              </a:prstGeom>
              <a:solidFill>
                <a:schemeClr val="tx1">
                  <a:lumMod val="65000"/>
                  <a:lumOff val="35000"/>
                </a:schemeClr>
              </a:solid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sp>
            <p:nvSpPr>
              <p:cNvPr id="257" name="Oval 256">
                <a:extLst>
                  <a:ext uri="{FF2B5EF4-FFF2-40B4-BE49-F238E27FC236}">
                    <a16:creationId xmlns:a16="http://schemas.microsoft.com/office/drawing/2014/main" id="{04071A18-4638-2838-B0F8-EF8DCA4DC120}"/>
                  </a:ext>
                </a:extLst>
              </p:cNvPr>
              <p:cNvSpPr/>
              <p:nvPr/>
            </p:nvSpPr>
            <p:spPr>
              <a:xfrm>
                <a:off x="3692066" y="2017072"/>
                <a:ext cx="191086" cy="191086"/>
              </a:xfrm>
              <a:prstGeom prst="ellipse">
                <a:avLst/>
              </a:prstGeom>
              <a:solidFill>
                <a:srgbClr val="1A82C4"/>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58" name="Oval 257">
                <a:extLst>
                  <a:ext uri="{FF2B5EF4-FFF2-40B4-BE49-F238E27FC236}">
                    <a16:creationId xmlns:a16="http://schemas.microsoft.com/office/drawing/2014/main" id="{89841A35-93FA-868F-4E6B-FA608087B7F3}"/>
                  </a:ext>
                </a:extLst>
              </p:cNvPr>
              <p:cNvSpPr/>
              <p:nvPr/>
            </p:nvSpPr>
            <p:spPr>
              <a:xfrm>
                <a:off x="3921369" y="2017072"/>
                <a:ext cx="191086" cy="191086"/>
              </a:xfrm>
              <a:prstGeom prst="ellipse">
                <a:avLst/>
              </a:prstGeom>
              <a:solidFill>
                <a:srgbClr val="1A82C4"/>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59" name="Oval 258">
                <a:extLst>
                  <a:ext uri="{FF2B5EF4-FFF2-40B4-BE49-F238E27FC236}">
                    <a16:creationId xmlns:a16="http://schemas.microsoft.com/office/drawing/2014/main" id="{74DAC3A2-DE71-127A-8862-FD4155D6BE0A}"/>
                  </a:ext>
                </a:extLst>
              </p:cNvPr>
              <p:cNvSpPr/>
              <p:nvPr/>
            </p:nvSpPr>
            <p:spPr>
              <a:xfrm>
                <a:off x="4150672" y="2017072"/>
                <a:ext cx="191086" cy="191086"/>
              </a:xfrm>
              <a:prstGeom prst="ellipse">
                <a:avLst/>
              </a:prstGeom>
              <a:solidFill>
                <a:srgbClr val="1A82C4"/>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60" name="Oval 259">
                <a:extLst>
                  <a:ext uri="{FF2B5EF4-FFF2-40B4-BE49-F238E27FC236}">
                    <a16:creationId xmlns:a16="http://schemas.microsoft.com/office/drawing/2014/main" id="{C80A7A60-0C6A-9866-6F9A-6A2021C5AE23}"/>
                  </a:ext>
                </a:extLst>
              </p:cNvPr>
              <p:cNvSpPr/>
              <p:nvPr/>
            </p:nvSpPr>
            <p:spPr>
              <a:xfrm>
                <a:off x="4379976" y="2017072"/>
                <a:ext cx="191086" cy="191086"/>
              </a:xfrm>
              <a:prstGeom prst="ellipse">
                <a:avLst/>
              </a:prstGeom>
              <a:solidFill>
                <a:srgbClr val="1A82C4"/>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61" name="Oval 260">
                <a:extLst>
                  <a:ext uri="{FF2B5EF4-FFF2-40B4-BE49-F238E27FC236}">
                    <a16:creationId xmlns:a16="http://schemas.microsoft.com/office/drawing/2014/main" id="{62B8509F-E573-E930-C3B4-132224E10B50}"/>
                  </a:ext>
                </a:extLst>
              </p:cNvPr>
              <p:cNvSpPr/>
              <p:nvPr/>
            </p:nvSpPr>
            <p:spPr>
              <a:xfrm>
                <a:off x="4609279" y="2017072"/>
                <a:ext cx="191086" cy="191086"/>
              </a:xfrm>
              <a:prstGeom prst="ellipse">
                <a:avLst/>
              </a:prstGeom>
              <a:solidFill>
                <a:srgbClr val="1A82C4"/>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262" name="Group 261">
              <a:extLst>
                <a:ext uri="{FF2B5EF4-FFF2-40B4-BE49-F238E27FC236}">
                  <a16:creationId xmlns:a16="http://schemas.microsoft.com/office/drawing/2014/main" id="{2BA45404-4A4A-0A7A-A8D8-978290B2FCAA}"/>
                </a:ext>
              </a:extLst>
            </p:cNvPr>
            <p:cNvGrpSpPr/>
            <p:nvPr/>
          </p:nvGrpSpPr>
          <p:grpSpPr>
            <a:xfrm>
              <a:off x="1834418" y="2013102"/>
              <a:ext cx="515634" cy="834495"/>
              <a:chOff x="1834418" y="2013102"/>
              <a:chExt cx="515634" cy="834495"/>
            </a:xfrm>
          </p:grpSpPr>
          <p:cxnSp>
            <p:nvCxnSpPr>
              <p:cNvPr id="263" name="Straight Connector 262">
                <a:extLst>
                  <a:ext uri="{FF2B5EF4-FFF2-40B4-BE49-F238E27FC236}">
                    <a16:creationId xmlns:a16="http://schemas.microsoft.com/office/drawing/2014/main" id="{17EA5415-834B-FBA0-76D2-6CA72F5C99AD}"/>
                  </a:ext>
                </a:extLst>
              </p:cNvPr>
              <p:cNvCxnSpPr>
                <a:cxnSpLocks/>
              </p:cNvCxnSpPr>
              <p:nvPr/>
            </p:nvCxnSpPr>
            <p:spPr>
              <a:xfrm flipH="1">
                <a:off x="1837805" y="2837436"/>
                <a:ext cx="154016" cy="0"/>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E9E878D0-6934-896D-E349-99E2E99C9F61}"/>
                  </a:ext>
                </a:extLst>
              </p:cNvPr>
              <p:cNvCxnSpPr>
                <a:cxnSpLocks/>
              </p:cNvCxnSpPr>
              <p:nvPr/>
            </p:nvCxnSpPr>
            <p:spPr>
              <a:xfrm flipV="1">
                <a:off x="1968131" y="2634236"/>
                <a:ext cx="0" cy="203200"/>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6A8D86C6-DB62-0E0B-B5E3-D772D7414B86}"/>
                  </a:ext>
                </a:extLst>
              </p:cNvPr>
              <p:cNvCxnSpPr>
                <a:cxnSpLocks/>
              </p:cNvCxnSpPr>
              <p:nvPr/>
            </p:nvCxnSpPr>
            <p:spPr>
              <a:xfrm flipV="1">
                <a:off x="2046026" y="2644397"/>
                <a:ext cx="0" cy="203200"/>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0E5AE1DE-BBFF-81BD-FA8B-ECB4C8DE675D}"/>
                  </a:ext>
                </a:extLst>
              </p:cNvPr>
              <p:cNvCxnSpPr>
                <a:cxnSpLocks/>
              </p:cNvCxnSpPr>
              <p:nvPr/>
            </p:nvCxnSpPr>
            <p:spPr>
              <a:xfrm flipH="1">
                <a:off x="2040573" y="2750961"/>
                <a:ext cx="191086" cy="0"/>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D564E88-82E6-0439-114D-352BC7157ECE}"/>
                  </a:ext>
                </a:extLst>
              </p:cNvPr>
              <p:cNvCxnSpPr>
                <a:cxnSpLocks/>
              </p:cNvCxnSpPr>
              <p:nvPr/>
            </p:nvCxnSpPr>
            <p:spPr>
              <a:xfrm flipV="1">
                <a:off x="2222825" y="2482574"/>
                <a:ext cx="0" cy="292828"/>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9A9668A7-7A18-FF66-8266-40EE6C9D56EA}"/>
                  </a:ext>
                </a:extLst>
              </p:cNvPr>
              <p:cNvCxnSpPr>
                <a:cxnSpLocks/>
              </p:cNvCxnSpPr>
              <p:nvPr/>
            </p:nvCxnSpPr>
            <p:spPr>
              <a:xfrm flipV="1">
                <a:off x="1860920" y="2392533"/>
                <a:ext cx="0" cy="265114"/>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3CCB16CB-0F6A-0214-9C94-AE09D19D2175}"/>
                  </a:ext>
                </a:extLst>
              </p:cNvPr>
              <p:cNvCxnSpPr>
                <a:cxnSpLocks/>
              </p:cNvCxnSpPr>
              <p:nvPr/>
            </p:nvCxnSpPr>
            <p:spPr>
              <a:xfrm flipH="1">
                <a:off x="1834418" y="2653230"/>
                <a:ext cx="154016" cy="0"/>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70" name="Freeform 269">
                <a:extLst>
                  <a:ext uri="{FF2B5EF4-FFF2-40B4-BE49-F238E27FC236}">
                    <a16:creationId xmlns:a16="http://schemas.microsoft.com/office/drawing/2014/main" id="{74A6A6D4-AAA7-FAB0-48B9-D33C90FB7656}"/>
                  </a:ext>
                </a:extLst>
              </p:cNvPr>
              <p:cNvSpPr/>
              <p:nvPr/>
            </p:nvSpPr>
            <p:spPr>
              <a:xfrm>
                <a:off x="2221948" y="2252870"/>
                <a:ext cx="128104" cy="247373"/>
              </a:xfrm>
              <a:custGeom>
                <a:avLst/>
                <a:gdLst>
                  <a:gd name="connsiteX0" fmla="*/ 0 w 128104"/>
                  <a:gd name="connsiteY0" fmla="*/ 247373 h 247373"/>
                  <a:gd name="connsiteX1" fmla="*/ 128104 w 128104"/>
                  <a:gd name="connsiteY1" fmla="*/ 132521 h 247373"/>
                  <a:gd name="connsiteX2" fmla="*/ 0 w 128104"/>
                  <a:gd name="connsiteY2" fmla="*/ 0 h 247373"/>
                </a:gdLst>
                <a:ahLst/>
                <a:cxnLst>
                  <a:cxn ang="0">
                    <a:pos x="connsiteX0" y="connsiteY0"/>
                  </a:cxn>
                  <a:cxn ang="0">
                    <a:pos x="connsiteX1" y="connsiteY1"/>
                  </a:cxn>
                  <a:cxn ang="0">
                    <a:pos x="connsiteX2" y="connsiteY2"/>
                  </a:cxn>
                </a:cxnLst>
                <a:rect l="l" t="t" r="r" b="b"/>
                <a:pathLst>
                  <a:path w="128104" h="247373">
                    <a:moveTo>
                      <a:pt x="0" y="247373"/>
                    </a:moveTo>
                    <a:cubicBezTo>
                      <a:pt x="64052" y="210561"/>
                      <a:pt x="128104" y="173750"/>
                      <a:pt x="128104" y="132521"/>
                    </a:cubicBezTo>
                    <a:cubicBezTo>
                      <a:pt x="128104" y="91292"/>
                      <a:pt x="64052" y="45646"/>
                      <a:pt x="0" y="0"/>
                    </a:cubicBezTo>
                  </a:path>
                </a:pathLst>
              </a:custGeom>
              <a:noFill/>
              <a:ln w="508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700"/>
              </a:p>
            </p:txBody>
          </p:sp>
          <p:cxnSp>
            <p:nvCxnSpPr>
              <p:cNvPr id="271" name="Straight Connector 270">
                <a:extLst>
                  <a:ext uri="{FF2B5EF4-FFF2-40B4-BE49-F238E27FC236}">
                    <a16:creationId xmlns:a16="http://schemas.microsoft.com/office/drawing/2014/main" id="{2680F544-4EB6-FB82-555F-DF476322F700}"/>
                  </a:ext>
                </a:extLst>
              </p:cNvPr>
              <p:cNvCxnSpPr>
                <a:cxnSpLocks/>
              </p:cNvCxnSpPr>
              <p:nvPr/>
            </p:nvCxnSpPr>
            <p:spPr>
              <a:xfrm flipV="1">
                <a:off x="2231659" y="2013102"/>
                <a:ext cx="0" cy="292828"/>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72" name="Group 271">
              <a:extLst>
                <a:ext uri="{FF2B5EF4-FFF2-40B4-BE49-F238E27FC236}">
                  <a16:creationId xmlns:a16="http://schemas.microsoft.com/office/drawing/2014/main" id="{4DF47530-0E74-4088-BF8D-E6194D2D3796}"/>
                </a:ext>
              </a:extLst>
            </p:cNvPr>
            <p:cNvGrpSpPr/>
            <p:nvPr/>
          </p:nvGrpSpPr>
          <p:grpSpPr>
            <a:xfrm>
              <a:off x="3395253" y="1987817"/>
              <a:ext cx="515634" cy="834495"/>
              <a:chOff x="1834418" y="2013102"/>
              <a:chExt cx="515634" cy="834495"/>
            </a:xfrm>
          </p:grpSpPr>
          <p:cxnSp>
            <p:nvCxnSpPr>
              <p:cNvPr id="273" name="Straight Connector 272">
                <a:extLst>
                  <a:ext uri="{FF2B5EF4-FFF2-40B4-BE49-F238E27FC236}">
                    <a16:creationId xmlns:a16="http://schemas.microsoft.com/office/drawing/2014/main" id="{35F41267-0976-04CD-7855-023D47D57CBC}"/>
                  </a:ext>
                </a:extLst>
              </p:cNvPr>
              <p:cNvCxnSpPr>
                <a:cxnSpLocks/>
              </p:cNvCxnSpPr>
              <p:nvPr/>
            </p:nvCxnSpPr>
            <p:spPr>
              <a:xfrm flipH="1">
                <a:off x="1837805" y="2837436"/>
                <a:ext cx="154016" cy="0"/>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22D53EEA-D295-E875-66E3-A609B90C8C16}"/>
                  </a:ext>
                </a:extLst>
              </p:cNvPr>
              <p:cNvCxnSpPr>
                <a:cxnSpLocks/>
              </p:cNvCxnSpPr>
              <p:nvPr/>
            </p:nvCxnSpPr>
            <p:spPr>
              <a:xfrm flipV="1">
                <a:off x="1968131" y="2634236"/>
                <a:ext cx="0" cy="203200"/>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61C97921-F407-C006-6849-CD92B00F858C}"/>
                  </a:ext>
                </a:extLst>
              </p:cNvPr>
              <p:cNvCxnSpPr>
                <a:cxnSpLocks/>
              </p:cNvCxnSpPr>
              <p:nvPr/>
            </p:nvCxnSpPr>
            <p:spPr>
              <a:xfrm flipV="1">
                <a:off x="2046026" y="2644397"/>
                <a:ext cx="0" cy="203200"/>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40114247-0016-BA80-2851-CB9DB7F5B841}"/>
                  </a:ext>
                </a:extLst>
              </p:cNvPr>
              <p:cNvCxnSpPr>
                <a:cxnSpLocks/>
              </p:cNvCxnSpPr>
              <p:nvPr/>
            </p:nvCxnSpPr>
            <p:spPr>
              <a:xfrm flipH="1">
                <a:off x="2040573" y="2750961"/>
                <a:ext cx="191086" cy="0"/>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8C25C92E-8FC6-3D16-F080-839C9913F4AF}"/>
                  </a:ext>
                </a:extLst>
              </p:cNvPr>
              <p:cNvCxnSpPr>
                <a:cxnSpLocks/>
              </p:cNvCxnSpPr>
              <p:nvPr/>
            </p:nvCxnSpPr>
            <p:spPr>
              <a:xfrm flipV="1">
                <a:off x="2222825" y="2482574"/>
                <a:ext cx="0" cy="292828"/>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496BDF52-A2DB-6736-6AB9-EE0A7A6CB2BB}"/>
                  </a:ext>
                </a:extLst>
              </p:cNvPr>
              <p:cNvCxnSpPr>
                <a:cxnSpLocks/>
              </p:cNvCxnSpPr>
              <p:nvPr/>
            </p:nvCxnSpPr>
            <p:spPr>
              <a:xfrm flipV="1">
                <a:off x="1860920" y="2392533"/>
                <a:ext cx="0" cy="265114"/>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FE2A7DFE-497B-0C46-22AD-73F8721EDBBF}"/>
                  </a:ext>
                </a:extLst>
              </p:cNvPr>
              <p:cNvCxnSpPr>
                <a:cxnSpLocks/>
              </p:cNvCxnSpPr>
              <p:nvPr/>
            </p:nvCxnSpPr>
            <p:spPr>
              <a:xfrm flipH="1">
                <a:off x="1834418" y="2653230"/>
                <a:ext cx="154016" cy="0"/>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80" name="Freeform 279">
                <a:extLst>
                  <a:ext uri="{FF2B5EF4-FFF2-40B4-BE49-F238E27FC236}">
                    <a16:creationId xmlns:a16="http://schemas.microsoft.com/office/drawing/2014/main" id="{A6089034-BCC7-2EB1-EE95-8C173B0F97AA}"/>
                  </a:ext>
                </a:extLst>
              </p:cNvPr>
              <p:cNvSpPr/>
              <p:nvPr/>
            </p:nvSpPr>
            <p:spPr>
              <a:xfrm>
                <a:off x="2221948" y="2252870"/>
                <a:ext cx="128104" cy="247373"/>
              </a:xfrm>
              <a:custGeom>
                <a:avLst/>
                <a:gdLst>
                  <a:gd name="connsiteX0" fmla="*/ 0 w 128104"/>
                  <a:gd name="connsiteY0" fmla="*/ 247373 h 247373"/>
                  <a:gd name="connsiteX1" fmla="*/ 128104 w 128104"/>
                  <a:gd name="connsiteY1" fmla="*/ 132521 h 247373"/>
                  <a:gd name="connsiteX2" fmla="*/ 0 w 128104"/>
                  <a:gd name="connsiteY2" fmla="*/ 0 h 247373"/>
                </a:gdLst>
                <a:ahLst/>
                <a:cxnLst>
                  <a:cxn ang="0">
                    <a:pos x="connsiteX0" y="connsiteY0"/>
                  </a:cxn>
                  <a:cxn ang="0">
                    <a:pos x="connsiteX1" y="connsiteY1"/>
                  </a:cxn>
                  <a:cxn ang="0">
                    <a:pos x="connsiteX2" y="connsiteY2"/>
                  </a:cxn>
                </a:cxnLst>
                <a:rect l="l" t="t" r="r" b="b"/>
                <a:pathLst>
                  <a:path w="128104" h="247373">
                    <a:moveTo>
                      <a:pt x="0" y="247373"/>
                    </a:moveTo>
                    <a:cubicBezTo>
                      <a:pt x="64052" y="210561"/>
                      <a:pt x="128104" y="173750"/>
                      <a:pt x="128104" y="132521"/>
                    </a:cubicBezTo>
                    <a:cubicBezTo>
                      <a:pt x="128104" y="91292"/>
                      <a:pt x="64052" y="45646"/>
                      <a:pt x="0" y="0"/>
                    </a:cubicBezTo>
                  </a:path>
                </a:pathLst>
              </a:custGeom>
              <a:noFill/>
              <a:ln w="508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700"/>
              </a:p>
            </p:txBody>
          </p:sp>
          <p:cxnSp>
            <p:nvCxnSpPr>
              <p:cNvPr id="281" name="Straight Connector 280">
                <a:extLst>
                  <a:ext uri="{FF2B5EF4-FFF2-40B4-BE49-F238E27FC236}">
                    <a16:creationId xmlns:a16="http://schemas.microsoft.com/office/drawing/2014/main" id="{77A22929-27F9-C8BA-67B1-F590BEBDBA0E}"/>
                  </a:ext>
                </a:extLst>
              </p:cNvPr>
              <p:cNvCxnSpPr>
                <a:cxnSpLocks/>
              </p:cNvCxnSpPr>
              <p:nvPr/>
            </p:nvCxnSpPr>
            <p:spPr>
              <a:xfrm flipV="1">
                <a:off x="2231659" y="2013102"/>
                <a:ext cx="0" cy="292828"/>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2" name="Group 281">
              <a:extLst>
                <a:ext uri="{FF2B5EF4-FFF2-40B4-BE49-F238E27FC236}">
                  <a16:creationId xmlns:a16="http://schemas.microsoft.com/office/drawing/2014/main" id="{3A033169-A235-A0B2-007E-812F8B36D67E}"/>
                </a:ext>
              </a:extLst>
            </p:cNvPr>
            <p:cNvGrpSpPr/>
            <p:nvPr/>
          </p:nvGrpSpPr>
          <p:grpSpPr>
            <a:xfrm>
              <a:off x="4971111" y="2010714"/>
              <a:ext cx="515634" cy="834495"/>
              <a:chOff x="1834418" y="2013102"/>
              <a:chExt cx="515634" cy="834495"/>
            </a:xfrm>
          </p:grpSpPr>
          <p:cxnSp>
            <p:nvCxnSpPr>
              <p:cNvPr id="283" name="Straight Connector 282">
                <a:extLst>
                  <a:ext uri="{FF2B5EF4-FFF2-40B4-BE49-F238E27FC236}">
                    <a16:creationId xmlns:a16="http://schemas.microsoft.com/office/drawing/2014/main" id="{D7A34A13-26B6-1B0B-89ED-178E58C8AF22}"/>
                  </a:ext>
                </a:extLst>
              </p:cNvPr>
              <p:cNvCxnSpPr>
                <a:cxnSpLocks/>
              </p:cNvCxnSpPr>
              <p:nvPr/>
            </p:nvCxnSpPr>
            <p:spPr>
              <a:xfrm flipH="1">
                <a:off x="1837805" y="2837436"/>
                <a:ext cx="154016" cy="0"/>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CEC9C21B-187F-F6B4-D0B1-2A6EE6F65D2E}"/>
                  </a:ext>
                </a:extLst>
              </p:cNvPr>
              <p:cNvCxnSpPr>
                <a:cxnSpLocks/>
              </p:cNvCxnSpPr>
              <p:nvPr/>
            </p:nvCxnSpPr>
            <p:spPr>
              <a:xfrm flipV="1">
                <a:off x="1968131" y="2634236"/>
                <a:ext cx="0" cy="203200"/>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31F02B50-3DCC-84B5-65DA-06A60A9D1DA5}"/>
                  </a:ext>
                </a:extLst>
              </p:cNvPr>
              <p:cNvCxnSpPr>
                <a:cxnSpLocks/>
              </p:cNvCxnSpPr>
              <p:nvPr/>
            </p:nvCxnSpPr>
            <p:spPr>
              <a:xfrm flipV="1">
                <a:off x="2046026" y="2644397"/>
                <a:ext cx="0" cy="203200"/>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331F8EB1-F9EA-7335-525C-9FB597598880}"/>
                  </a:ext>
                </a:extLst>
              </p:cNvPr>
              <p:cNvCxnSpPr>
                <a:cxnSpLocks/>
              </p:cNvCxnSpPr>
              <p:nvPr/>
            </p:nvCxnSpPr>
            <p:spPr>
              <a:xfrm flipH="1">
                <a:off x="2040573" y="2750961"/>
                <a:ext cx="191086" cy="0"/>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A46F9FFE-F6DF-3E22-F7A9-D47860839631}"/>
                  </a:ext>
                </a:extLst>
              </p:cNvPr>
              <p:cNvCxnSpPr>
                <a:cxnSpLocks/>
              </p:cNvCxnSpPr>
              <p:nvPr/>
            </p:nvCxnSpPr>
            <p:spPr>
              <a:xfrm flipV="1">
                <a:off x="2222825" y="2482574"/>
                <a:ext cx="0" cy="292828"/>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FB451876-441B-B5C9-82D4-1FB6A83F2B70}"/>
                  </a:ext>
                </a:extLst>
              </p:cNvPr>
              <p:cNvCxnSpPr>
                <a:cxnSpLocks/>
              </p:cNvCxnSpPr>
              <p:nvPr/>
            </p:nvCxnSpPr>
            <p:spPr>
              <a:xfrm flipV="1">
                <a:off x="1860920" y="2392533"/>
                <a:ext cx="0" cy="265114"/>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933DB84A-8421-7B3A-DAE6-6B4D344C398D}"/>
                  </a:ext>
                </a:extLst>
              </p:cNvPr>
              <p:cNvCxnSpPr>
                <a:cxnSpLocks/>
              </p:cNvCxnSpPr>
              <p:nvPr/>
            </p:nvCxnSpPr>
            <p:spPr>
              <a:xfrm flipH="1">
                <a:off x="1834418" y="2653230"/>
                <a:ext cx="154016" cy="0"/>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90" name="Freeform 289">
                <a:extLst>
                  <a:ext uri="{FF2B5EF4-FFF2-40B4-BE49-F238E27FC236}">
                    <a16:creationId xmlns:a16="http://schemas.microsoft.com/office/drawing/2014/main" id="{7600DFF1-84B5-742E-9D4A-9362BA499F7F}"/>
                  </a:ext>
                </a:extLst>
              </p:cNvPr>
              <p:cNvSpPr/>
              <p:nvPr/>
            </p:nvSpPr>
            <p:spPr>
              <a:xfrm>
                <a:off x="2221948" y="2252870"/>
                <a:ext cx="128104" cy="247373"/>
              </a:xfrm>
              <a:custGeom>
                <a:avLst/>
                <a:gdLst>
                  <a:gd name="connsiteX0" fmla="*/ 0 w 128104"/>
                  <a:gd name="connsiteY0" fmla="*/ 247373 h 247373"/>
                  <a:gd name="connsiteX1" fmla="*/ 128104 w 128104"/>
                  <a:gd name="connsiteY1" fmla="*/ 132521 h 247373"/>
                  <a:gd name="connsiteX2" fmla="*/ 0 w 128104"/>
                  <a:gd name="connsiteY2" fmla="*/ 0 h 247373"/>
                </a:gdLst>
                <a:ahLst/>
                <a:cxnLst>
                  <a:cxn ang="0">
                    <a:pos x="connsiteX0" y="connsiteY0"/>
                  </a:cxn>
                  <a:cxn ang="0">
                    <a:pos x="connsiteX1" y="connsiteY1"/>
                  </a:cxn>
                  <a:cxn ang="0">
                    <a:pos x="connsiteX2" y="connsiteY2"/>
                  </a:cxn>
                </a:cxnLst>
                <a:rect l="l" t="t" r="r" b="b"/>
                <a:pathLst>
                  <a:path w="128104" h="247373">
                    <a:moveTo>
                      <a:pt x="0" y="247373"/>
                    </a:moveTo>
                    <a:cubicBezTo>
                      <a:pt x="64052" y="210561"/>
                      <a:pt x="128104" y="173750"/>
                      <a:pt x="128104" y="132521"/>
                    </a:cubicBezTo>
                    <a:cubicBezTo>
                      <a:pt x="128104" y="91292"/>
                      <a:pt x="64052" y="45646"/>
                      <a:pt x="0" y="0"/>
                    </a:cubicBezTo>
                  </a:path>
                </a:pathLst>
              </a:custGeom>
              <a:noFill/>
              <a:ln w="508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700"/>
              </a:p>
            </p:txBody>
          </p:sp>
          <p:cxnSp>
            <p:nvCxnSpPr>
              <p:cNvPr id="291" name="Straight Connector 290">
                <a:extLst>
                  <a:ext uri="{FF2B5EF4-FFF2-40B4-BE49-F238E27FC236}">
                    <a16:creationId xmlns:a16="http://schemas.microsoft.com/office/drawing/2014/main" id="{68A0DA71-C259-7F53-DFDC-68C68DE30DF6}"/>
                  </a:ext>
                </a:extLst>
              </p:cNvPr>
              <p:cNvCxnSpPr>
                <a:cxnSpLocks/>
              </p:cNvCxnSpPr>
              <p:nvPr/>
            </p:nvCxnSpPr>
            <p:spPr>
              <a:xfrm flipV="1">
                <a:off x="2231659" y="2013102"/>
                <a:ext cx="0" cy="292828"/>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2" name="Group 291">
              <a:extLst>
                <a:ext uri="{FF2B5EF4-FFF2-40B4-BE49-F238E27FC236}">
                  <a16:creationId xmlns:a16="http://schemas.microsoft.com/office/drawing/2014/main" id="{0CB4E804-F37B-052C-2680-7A98BBC020E9}"/>
                </a:ext>
              </a:extLst>
            </p:cNvPr>
            <p:cNvGrpSpPr/>
            <p:nvPr/>
          </p:nvGrpSpPr>
          <p:grpSpPr>
            <a:xfrm>
              <a:off x="6508159" y="2002940"/>
              <a:ext cx="515634" cy="834495"/>
              <a:chOff x="1834418" y="2013102"/>
              <a:chExt cx="515634" cy="834495"/>
            </a:xfrm>
          </p:grpSpPr>
          <p:cxnSp>
            <p:nvCxnSpPr>
              <p:cNvPr id="293" name="Straight Connector 292">
                <a:extLst>
                  <a:ext uri="{FF2B5EF4-FFF2-40B4-BE49-F238E27FC236}">
                    <a16:creationId xmlns:a16="http://schemas.microsoft.com/office/drawing/2014/main" id="{529F184C-76C4-A0F6-B69F-796DCF1B6E3D}"/>
                  </a:ext>
                </a:extLst>
              </p:cNvPr>
              <p:cNvCxnSpPr>
                <a:cxnSpLocks/>
              </p:cNvCxnSpPr>
              <p:nvPr/>
            </p:nvCxnSpPr>
            <p:spPr>
              <a:xfrm flipH="1">
                <a:off x="1837805" y="2837436"/>
                <a:ext cx="154016" cy="0"/>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FDF21B3D-51CD-ED42-544C-EC218AF32848}"/>
                  </a:ext>
                </a:extLst>
              </p:cNvPr>
              <p:cNvCxnSpPr>
                <a:cxnSpLocks/>
              </p:cNvCxnSpPr>
              <p:nvPr/>
            </p:nvCxnSpPr>
            <p:spPr>
              <a:xfrm flipV="1">
                <a:off x="1968131" y="2634236"/>
                <a:ext cx="0" cy="203200"/>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8FF84F1E-8787-4840-1AE8-0DC845892FCA}"/>
                  </a:ext>
                </a:extLst>
              </p:cNvPr>
              <p:cNvCxnSpPr>
                <a:cxnSpLocks/>
              </p:cNvCxnSpPr>
              <p:nvPr/>
            </p:nvCxnSpPr>
            <p:spPr>
              <a:xfrm flipV="1">
                <a:off x="2046026" y="2644397"/>
                <a:ext cx="0" cy="203200"/>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9EB5B6AA-AFB0-7147-EEBC-6064CFD97EB9}"/>
                  </a:ext>
                </a:extLst>
              </p:cNvPr>
              <p:cNvCxnSpPr>
                <a:cxnSpLocks/>
              </p:cNvCxnSpPr>
              <p:nvPr/>
            </p:nvCxnSpPr>
            <p:spPr>
              <a:xfrm flipH="1">
                <a:off x="2040573" y="2750961"/>
                <a:ext cx="191086" cy="0"/>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3D088D94-990B-900F-5A4B-923A7556A20C}"/>
                  </a:ext>
                </a:extLst>
              </p:cNvPr>
              <p:cNvCxnSpPr>
                <a:cxnSpLocks/>
              </p:cNvCxnSpPr>
              <p:nvPr/>
            </p:nvCxnSpPr>
            <p:spPr>
              <a:xfrm flipV="1">
                <a:off x="2222825" y="2482574"/>
                <a:ext cx="0" cy="292828"/>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AD19D938-C9E9-95F0-2B1A-CEAD9BC6D013}"/>
                  </a:ext>
                </a:extLst>
              </p:cNvPr>
              <p:cNvCxnSpPr>
                <a:cxnSpLocks/>
              </p:cNvCxnSpPr>
              <p:nvPr/>
            </p:nvCxnSpPr>
            <p:spPr>
              <a:xfrm flipV="1">
                <a:off x="1860920" y="2392533"/>
                <a:ext cx="0" cy="265114"/>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491EED16-145F-9B4A-4D9B-0B900C14F238}"/>
                  </a:ext>
                </a:extLst>
              </p:cNvPr>
              <p:cNvCxnSpPr>
                <a:cxnSpLocks/>
              </p:cNvCxnSpPr>
              <p:nvPr/>
            </p:nvCxnSpPr>
            <p:spPr>
              <a:xfrm flipH="1">
                <a:off x="1834418" y="2653230"/>
                <a:ext cx="154016" cy="0"/>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00" name="Freeform 299">
                <a:extLst>
                  <a:ext uri="{FF2B5EF4-FFF2-40B4-BE49-F238E27FC236}">
                    <a16:creationId xmlns:a16="http://schemas.microsoft.com/office/drawing/2014/main" id="{E2BE7AAD-6933-CDAE-CD16-EA4A0E69A468}"/>
                  </a:ext>
                </a:extLst>
              </p:cNvPr>
              <p:cNvSpPr/>
              <p:nvPr/>
            </p:nvSpPr>
            <p:spPr>
              <a:xfrm>
                <a:off x="2221948" y="2252870"/>
                <a:ext cx="128104" cy="247373"/>
              </a:xfrm>
              <a:custGeom>
                <a:avLst/>
                <a:gdLst>
                  <a:gd name="connsiteX0" fmla="*/ 0 w 128104"/>
                  <a:gd name="connsiteY0" fmla="*/ 247373 h 247373"/>
                  <a:gd name="connsiteX1" fmla="*/ 128104 w 128104"/>
                  <a:gd name="connsiteY1" fmla="*/ 132521 h 247373"/>
                  <a:gd name="connsiteX2" fmla="*/ 0 w 128104"/>
                  <a:gd name="connsiteY2" fmla="*/ 0 h 247373"/>
                </a:gdLst>
                <a:ahLst/>
                <a:cxnLst>
                  <a:cxn ang="0">
                    <a:pos x="connsiteX0" y="connsiteY0"/>
                  </a:cxn>
                  <a:cxn ang="0">
                    <a:pos x="connsiteX1" y="connsiteY1"/>
                  </a:cxn>
                  <a:cxn ang="0">
                    <a:pos x="connsiteX2" y="connsiteY2"/>
                  </a:cxn>
                </a:cxnLst>
                <a:rect l="l" t="t" r="r" b="b"/>
                <a:pathLst>
                  <a:path w="128104" h="247373">
                    <a:moveTo>
                      <a:pt x="0" y="247373"/>
                    </a:moveTo>
                    <a:cubicBezTo>
                      <a:pt x="64052" y="210561"/>
                      <a:pt x="128104" y="173750"/>
                      <a:pt x="128104" y="132521"/>
                    </a:cubicBezTo>
                    <a:cubicBezTo>
                      <a:pt x="128104" y="91292"/>
                      <a:pt x="64052" y="45646"/>
                      <a:pt x="0" y="0"/>
                    </a:cubicBezTo>
                  </a:path>
                </a:pathLst>
              </a:custGeom>
              <a:noFill/>
              <a:ln w="508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700"/>
              </a:p>
            </p:txBody>
          </p:sp>
          <p:cxnSp>
            <p:nvCxnSpPr>
              <p:cNvPr id="301" name="Straight Connector 300">
                <a:extLst>
                  <a:ext uri="{FF2B5EF4-FFF2-40B4-BE49-F238E27FC236}">
                    <a16:creationId xmlns:a16="http://schemas.microsoft.com/office/drawing/2014/main" id="{C8C6AD53-A349-1A34-4EE6-1DDC92B22A4B}"/>
                  </a:ext>
                </a:extLst>
              </p:cNvPr>
              <p:cNvCxnSpPr>
                <a:cxnSpLocks/>
              </p:cNvCxnSpPr>
              <p:nvPr/>
            </p:nvCxnSpPr>
            <p:spPr>
              <a:xfrm flipV="1">
                <a:off x="2231659" y="2013102"/>
                <a:ext cx="0" cy="292828"/>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02" name="Rectangle 301">
              <a:extLst>
                <a:ext uri="{FF2B5EF4-FFF2-40B4-BE49-F238E27FC236}">
                  <a16:creationId xmlns:a16="http://schemas.microsoft.com/office/drawing/2014/main" id="{34132489-7242-DF9B-9C7B-A01F435345DB}"/>
                </a:ext>
              </a:extLst>
            </p:cNvPr>
            <p:cNvSpPr/>
            <p:nvPr/>
          </p:nvSpPr>
          <p:spPr>
            <a:xfrm>
              <a:off x="1860921" y="1775903"/>
              <a:ext cx="749836" cy="227702"/>
            </a:xfrm>
            <a:prstGeom prst="rect">
              <a:avLst/>
            </a:prstGeom>
            <a:solidFill>
              <a:schemeClr val="accent1">
                <a:lumMod val="40000"/>
                <a:lumOff val="6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6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1 bit</a:t>
              </a:r>
            </a:p>
          </p:txBody>
        </p:sp>
        <p:sp>
          <p:nvSpPr>
            <p:cNvPr id="303" name="Rectangle 302">
              <a:extLst>
                <a:ext uri="{FF2B5EF4-FFF2-40B4-BE49-F238E27FC236}">
                  <a16:creationId xmlns:a16="http://schemas.microsoft.com/office/drawing/2014/main" id="{7BF2994D-3863-F20F-B68A-18B203EFA001}"/>
                </a:ext>
              </a:extLst>
            </p:cNvPr>
            <p:cNvSpPr/>
            <p:nvPr/>
          </p:nvSpPr>
          <p:spPr>
            <a:xfrm>
              <a:off x="3407865" y="1774879"/>
              <a:ext cx="749836" cy="227702"/>
            </a:xfrm>
            <a:prstGeom prst="rect">
              <a:avLst/>
            </a:prstGeom>
            <a:solidFill>
              <a:schemeClr val="accent1">
                <a:lumMod val="40000"/>
                <a:lumOff val="6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6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1 bit</a:t>
              </a:r>
            </a:p>
          </p:txBody>
        </p:sp>
        <p:sp>
          <p:nvSpPr>
            <p:cNvPr id="304" name="Rectangle 303">
              <a:extLst>
                <a:ext uri="{FF2B5EF4-FFF2-40B4-BE49-F238E27FC236}">
                  <a16:creationId xmlns:a16="http://schemas.microsoft.com/office/drawing/2014/main" id="{C8215DA0-76C0-BBAF-74D3-AD9ABDA9D4CC}"/>
                </a:ext>
              </a:extLst>
            </p:cNvPr>
            <p:cNvSpPr/>
            <p:nvPr/>
          </p:nvSpPr>
          <p:spPr>
            <a:xfrm>
              <a:off x="4980760" y="1774757"/>
              <a:ext cx="749836" cy="227702"/>
            </a:xfrm>
            <a:prstGeom prst="rect">
              <a:avLst/>
            </a:prstGeom>
            <a:solidFill>
              <a:schemeClr val="accent1">
                <a:lumMod val="40000"/>
                <a:lumOff val="6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6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1 bit</a:t>
              </a:r>
            </a:p>
          </p:txBody>
        </p:sp>
        <p:sp>
          <p:nvSpPr>
            <p:cNvPr id="305" name="Rectangle 304">
              <a:extLst>
                <a:ext uri="{FF2B5EF4-FFF2-40B4-BE49-F238E27FC236}">
                  <a16:creationId xmlns:a16="http://schemas.microsoft.com/office/drawing/2014/main" id="{B3F1E1EA-1334-133F-D4E8-6B56BB1EAA37}"/>
                </a:ext>
              </a:extLst>
            </p:cNvPr>
            <p:cNvSpPr/>
            <p:nvPr/>
          </p:nvSpPr>
          <p:spPr>
            <a:xfrm>
              <a:off x="6533243" y="1759506"/>
              <a:ext cx="749836" cy="227702"/>
            </a:xfrm>
            <a:prstGeom prst="rect">
              <a:avLst/>
            </a:prstGeom>
            <a:solidFill>
              <a:schemeClr val="accent1">
                <a:lumMod val="40000"/>
                <a:lumOff val="6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6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1 bit</a:t>
              </a:r>
            </a:p>
          </p:txBody>
        </p:sp>
        <p:sp>
          <p:nvSpPr>
            <p:cNvPr id="306" name="Oval 305">
              <a:extLst>
                <a:ext uri="{FF2B5EF4-FFF2-40B4-BE49-F238E27FC236}">
                  <a16:creationId xmlns:a16="http://schemas.microsoft.com/office/drawing/2014/main" id="{BAF1BCB3-B4FD-24DC-7C67-6C8200FE90FA}"/>
                </a:ext>
              </a:extLst>
            </p:cNvPr>
            <p:cNvSpPr/>
            <p:nvPr/>
          </p:nvSpPr>
          <p:spPr>
            <a:xfrm>
              <a:off x="6273074" y="2266666"/>
              <a:ext cx="869617" cy="773116"/>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700" dirty="0">
                <a:latin typeface="Verdana" panose="020B0604030504040204" pitchFamily="34" charset="0"/>
                <a:ea typeface="Verdana" panose="020B0604030504040204" pitchFamily="34" charset="0"/>
                <a:cs typeface="Verdana" panose="020B0604030504040204" pitchFamily="34" charset="0"/>
              </a:endParaRPr>
            </a:p>
          </p:txBody>
        </p:sp>
        <p:cxnSp>
          <p:nvCxnSpPr>
            <p:cNvPr id="307" name="Curved Connector 306">
              <a:extLst>
                <a:ext uri="{FF2B5EF4-FFF2-40B4-BE49-F238E27FC236}">
                  <a16:creationId xmlns:a16="http://schemas.microsoft.com/office/drawing/2014/main" id="{0D776C57-4E1A-7077-9C38-9286DFA403A7}"/>
                </a:ext>
              </a:extLst>
            </p:cNvPr>
            <p:cNvCxnSpPr>
              <a:stCxn id="306" idx="5"/>
            </p:cNvCxnSpPr>
            <p:nvPr/>
          </p:nvCxnSpPr>
          <p:spPr>
            <a:xfrm rot="16200000" flipH="1">
              <a:off x="6451098" y="3490803"/>
              <a:ext cx="1768229" cy="639746"/>
            </a:xfrm>
            <a:prstGeom prst="curvedConnector3">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08" name="TextBox 307">
              <a:extLst>
                <a:ext uri="{FF2B5EF4-FFF2-40B4-BE49-F238E27FC236}">
                  <a16:creationId xmlns:a16="http://schemas.microsoft.com/office/drawing/2014/main" id="{91B5F410-C625-17D8-F30E-972743436AB5}"/>
                </a:ext>
              </a:extLst>
            </p:cNvPr>
            <p:cNvSpPr txBox="1"/>
            <p:nvPr/>
          </p:nvSpPr>
          <p:spPr>
            <a:xfrm>
              <a:off x="6617397" y="4635794"/>
              <a:ext cx="1632929" cy="354910"/>
            </a:xfrm>
            <a:prstGeom prst="rect">
              <a:avLst/>
            </a:prstGeom>
            <a:noFill/>
          </p:spPr>
          <p:txBody>
            <a:bodyPr wrap="none" rtlCol="0">
              <a:spAutoFit/>
            </a:bodyPr>
            <a:lstStyle/>
            <a:p>
              <a:pPr algn="l"/>
              <a:r>
                <a:rPr lang="en-GB" sz="700"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s</a:t>
              </a:r>
              <a:r>
                <a:rPr lang="en-CH" sz="700"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ector transistor</a:t>
              </a:r>
            </a:p>
          </p:txBody>
        </p:sp>
        <p:cxnSp>
          <p:nvCxnSpPr>
            <p:cNvPr id="309" name="Curved Connector 308">
              <a:extLst>
                <a:ext uri="{FF2B5EF4-FFF2-40B4-BE49-F238E27FC236}">
                  <a16:creationId xmlns:a16="http://schemas.microsoft.com/office/drawing/2014/main" id="{7B325105-383E-6BAF-3F4A-9074ECDA6A2B}"/>
                </a:ext>
              </a:extLst>
            </p:cNvPr>
            <p:cNvCxnSpPr>
              <a:cxnSpLocks/>
              <a:stCxn id="305" idx="3"/>
            </p:cNvCxnSpPr>
            <p:nvPr/>
          </p:nvCxnSpPr>
          <p:spPr>
            <a:xfrm flipV="1">
              <a:off x="7283079" y="1581992"/>
              <a:ext cx="372007" cy="291365"/>
            </a:xfrm>
            <a:prstGeom prst="curvedConnector3">
              <a:avLst>
                <a:gd name="adj1" fmla="val 50000"/>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10" name="TextBox 309">
              <a:extLst>
                <a:ext uri="{FF2B5EF4-FFF2-40B4-BE49-F238E27FC236}">
                  <a16:creationId xmlns:a16="http://schemas.microsoft.com/office/drawing/2014/main" id="{992C9414-1103-54CD-88E4-907C9755F9B9}"/>
                </a:ext>
              </a:extLst>
            </p:cNvPr>
            <p:cNvSpPr txBox="1"/>
            <p:nvPr/>
          </p:nvSpPr>
          <p:spPr>
            <a:xfrm>
              <a:off x="7622760" y="1405347"/>
              <a:ext cx="1254699" cy="354910"/>
            </a:xfrm>
            <a:prstGeom prst="rect">
              <a:avLst/>
            </a:prstGeom>
            <a:noFill/>
          </p:spPr>
          <p:txBody>
            <a:bodyPr wrap="none" rtlCol="0">
              <a:spAutoFit/>
            </a:bodyPr>
            <a:lstStyle/>
            <a:p>
              <a:pPr algn="l"/>
              <a:r>
                <a:rPr lang="en-GB" sz="7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a:t>
              </a:r>
              <a:r>
                <a:rPr lang="en-CH" sz="7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ector latch</a:t>
              </a:r>
            </a:p>
          </p:txBody>
        </p:sp>
        <p:sp>
          <p:nvSpPr>
            <p:cNvPr id="311" name="Rounded Rectangle 310">
              <a:extLst>
                <a:ext uri="{FF2B5EF4-FFF2-40B4-BE49-F238E27FC236}">
                  <a16:creationId xmlns:a16="http://schemas.microsoft.com/office/drawing/2014/main" id="{A399B2F2-20E9-E566-2CAC-DE392651A5B0}"/>
                </a:ext>
              </a:extLst>
            </p:cNvPr>
            <p:cNvSpPr/>
            <p:nvPr/>
          </p:nvSpPr>
          <p:spPr>
            <a:xfrm>
              <a:off x="6177530" y="1405347"/>
              <a:ext cx="2789660" cy="3599781"/>
            </a:xfrm>
            <a:prstGeom prst="roundRect">
              <a:avLst/>
            </a:prstGeom>
            <a:solidFill>
              <a:schemeClr val="accent5">
                <a:lumMod val="20000"/>
                <a:lumOff val="80000"/>
                <a:alpha val="3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700"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12" name="TextBox 311">
              <a:extLst>
                <a:ext uri="{FF2B5EF4-FFF2-40B4-BE49-F238E27FC236}">
                  <a16:creationId xmlns:a16="http://schemas.microsoft.com/office/drawing/2014/main" id="{D2F2F207-601F-3ACC-D9F5-855F3DAFB4C7}"/>
                </a:ext>
              </a:extLst>
            </p:cNvPr>
            <p:cNvSpPr txBox="1"/>
            <p:nvPr/>
          </p:nvSpPr>
          <p:spPr>
            <a:xfrm>
              <a:off x="7964635" y="3014629"/>
              <a:ext cx="958941" cy="409511"/>
            </a:xfrm>
            <a:prstGeom prst="rect">
              <a:avLst/>
            </a:prstGeom>
            <a:noFill/>
          </p:spPr>
          <p:txBody>
            <a:bodyPr wrap="none" rtlCol="0">
              <a:spAutoFit/>
            </a:bodyPr>
            <a:lstStyle/>
            <a:p>
              <a:pPr algn="l"/>
              <a:r>
                <a:rPr lang="en-CH" sz="900"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sector</a:t>
              </a:r>
            </a:p>
          </p:txBody>
        </p:sp>
      </p:grpSp>
      <p:sp>
        <p:nvSpPr>
          <p:cNvPr id="314" name="TextBox 313">
            <a:extLst>
              <a:ext uri="{FF2B5EF4-FFF2-40B4-BE49-F238E27FC236}">
                <a16:creationId xmlns:a16="http://schemas.microsoft.com/office/drawing/2014/main" id="{16A49692-5D04-B146-324F-303BF1A47A6C}"/>
              </a:ext>
            </a:extLst>
          </p:cNvPr>
          <p:cNvSpPr txBox="1"/>
          <p:nvPr/>
        </p:nvSpPr>
        <p:spPr>
          <a:xfrm>
            <a:off x="5291973" y="2088947"/>
            <a:ext cx="2725426" cy="369332"/>
          </a:xfrm>
          <a:prstGeom prst="rect">
            <a:avLst/>
          </a:prstGeom>
          <a:noFill/>
        </p:spPr>
        <p:txBody>
          <a:bodyPr wrap="none" rtlCol="0">
            <a:spAutoFit/>
          </a:bodyPr>
          <a:lstStyle/>
          <a:p>
            <a:pPr algn="l"/>
            <a:r>
              <a:rPr lang="en-CH"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Sectored Activation</a:t>
            </a:r>
          </a:p>
        </p:txBody>
      </p:sp>
      <p:grpSp>
        <p:nvGrpSpPr>
          <p:cNvPr id="373" name="Group 372">
            <a:extLst>
              <a:ext uri="{FF2B5EF4-FFF2-40B4-BE49-F238E27FC236}">
                <a16:creationId xmlns:a16="http://schemas.microsoft.com/office/drawing/2014/main" id="{DD7640F4-0D1E-E9C8-7D05-73AEA2665CD7}"/>
              </a:ext>
            </a:extLst>
          </p:cNvPr>
          <p:cNvGrpSpPr/>
          <p:nvPr/>
        </p:nvGrpSpPr>
        <p:grpSpPr>
          <a:xfrm>
            <a:off x="390294" y="2756738"/>
            <a:ext cx="3852804" cy="1871633"/>
            <a:chOff x="663774" y="1866034"/>
            <a:chExt cx="7651864" cy="3717157"/>
          </a:xfrm>
        </p:grpSpPr>
        <p:sp>
          <p:nvSpPr>
            <p:cNvPr id="315" name="Rounded Rectangle 314">
              <a:extLst>
                <a:ext uri="{FF2B5EF4-FFF2-40B4-BE49-F238E27FC236}">
                  <a16:creationId xmlns:a16="http://schemas.microsoft.com/office/drawing/2014/main" id="{C9C61463-512B-1D16-8614-1AAAE007147D}"/>
                </a:ext>
              </a:extLst>
            </p:cNvPr>
            <p:cNvSpPr/>
            <p:nvPr/>
          </p:nvSpPr>
          <p:spPr>
            <a:xfrm>
              <a:off x="1290504" y="1866034"/>
              <a:ext cx="604396" cy="708886"/>
            </a:xfrm>
            <a:prstGeom prst="roundRect">
              <a:avLst/>
            </a:prstGeom>
            <a:solidFill>
              <a:schemeClr val="accent5">
                <a:lumMod val="20000"/>
                <a:lumOff val="80000"/>
                <a:alpha val="3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800"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316" name="Straight Connector 315">
              <a:extLst>
                <a:ext uri="{FF2B5EF4-FFF2-40B4-BE49-F238E27FC236}">
                  <a16:creationId xmlns:a16="http://schemas.microsoft.com/office/drawing/2014/main" id="{7AFCE65A-4225-A683-7C81-19EB7CA9B2F0}"/>
                </a:ext>
              </a:extLst>
            </p:cNvPr>
            <p:cNvCxnSpPr>
              <a:stCxn id="315" idx="2"/>
            </p:cNvCxnSpPr>
            <p:nvPr/>
          </p:nvCxnSpPr>
          <p:spPr>
            <a:xfrm flipH="1">
              <a:off x="1586429" y="2574920"/>
              <a:ext cx="6273" cy="483689"/>
            </a:xfrm>
            <a:prstGeom prst="line">
              <a:avLst/>
            </a:prstGeom>
            <a:ln w="38100">
              <a:solidFill>
                <a:schemeClr val="tx1"/>
              </a:solidFill>
              <a:headEnd type="none"/>
            </a:ln>
          </p:spPr>
          <p:style>
            <a:lnRef idx="1">
              <a:schemeClr val="dk1"/>
            </a:lnRef>
            <a:fillRef idx="0">
              <a:schemeClr val="dk1"/>
            </a:fillRef>
            <a:effectRef idx="0">
              <a:schemeClr val="dk1"/>
            </a:effectRef>
            <a:fontRef idx="minor">
              <a:schemeClr val="tx1"/>
            </a:fontRef>
          </p:style>
        </p:cxnSp>
        <p:cxnSp>
          <p:nvCxnSpPr>
            <p:cNvPr id="317" name="Straight Connector 316">
              <a:extLst>
                <a:ext uri="{FF2B5EF4-FFF2-40B4-BE49-F238E27FC236}">
                  <a16:creationId xmlns:a16="http://schemas.microsoft.com/office/drawing/2014/main" id="{A91EBBF2-1F26-1DCE-6BF3-C6247A7D9B64}"/>
                </a:ext>
              </a:extLst>
            </p:cNvPr>
            <p:cNvCxnSpPr/>
            <p:nvPr/>
          </p:nvCxnSpPr>
          <p:spPr>
            <a:xfrm flipV="1">
              <a:off x="1486539" y="2730396"/>
              <a:ext cx="194118" cy="168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8" name="TextBox 317">
              <a:extLst>
                <a:ext uri="{FF2B5EF4-FFF2-40B4-BE49-F238E27FC236}">
                  <a16:creationId xmlns:a16="http://schemas.microsoft.com/office/drawing/2014/main" id="{12AFE9A1-A252-C7DB-6EA9-50CD796352FB}"/>
                </a:ext>
              </a:extLst>
            </p:cNvPr>
            <p:cNvSpPr txBox="1"/>
            <p:nvPr/>
          </p:nvSpPr>
          <p:spPr>
            <a:xfrm>
              <a:off x="1575904" y="2689278"/>
              <a:ext cx="497287" cy="427883"/>
            </a:xfrm>
            <a:prstGeom prst="rect">
              <a:avLst/>
            </a:prstGeom>
            <a:noFill/>
          </p:spPr>
          <p:txBody>
            <a:bodyPr wrap="none" rtlCol="0">
              <a:spAutoFit/>
            </a:bodyPr>
            <a:lstStyle/>
            <a:p>
              <a:pPr algn="l"/>
              <a:r>
                <a:rPr lang="en-GB" sz="800" dirty="0">
                  <a:latin typeface="Verdana" panose="020B0604030504040204" pitchFamily="34" charset="0"/>
                  <a:ea typeface="Verdana" panose="020B0604030504040204" pitchFamily="34" charset="0"/>
                  <a:cs typeface="Verdana" panose="020B0604030504040204" pitchFamily="34" charset="0"/>
                </a:rPr>
                <a:t>8</a:t>
              </a:r>
              <a:endParaRPr lang="en-CH" sz="800" dirty="0">
                <a:latin typeface="Verdana" panose="020B0604030504040204" pitchFamily="34" charset="0"/>
                <a:ea typeface="Verdana" panose="020B0604030504040204" pitchFamily="34" charset="0"/>
                <a:cs typeface="Verdana" panose="020B0604030504040204" pitchFamily="34" charset="0"/>
              </a:endParaRPr>
            </a:p>
          </p:txBody>
        </p:sp>
        <p:sp>
          <p:nvSpPr>
            <p:cNvPr id="319" name="Rounded Rectangle 318">
              <a:extLst>
                <a:ext uri="{FF2B5EF4-FFF2-40B4-BE49-F238E27FC236}">
                  <a16:creationId xmlns:a16="http://schemas.microsoft.com/office/drawing/2014/main" id="{3CA62EE9-A070-9BB1-9B02-77504C5F3842}"/>
                </a:ext>
              </a:extLst>
            </p:cNvPr>
            <p:cNvSpPr/>
            <p:nvPr/>
          </p:nvSpPr>
          <p:spPr>
            <a:xfrm>
              <a:off x="2184734" y="1866034"/>
              <a:ext cx="604396" cy="708886"/>
            </a:xfrm>
            <a:prstGeom prst="roundRect">
              <a:avLst/>
            </a:prstGeom>
            <a:solidFill>
              <a:schemeClr val="tx1">
                <a:lumMod val="50000"/>
                <a:lumOff val="50000"/>
                <a:alpha val="30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800"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320" name="Straight Connector 319">
              <a:extLst>
                <a:ext uri="{FF2B5EF4-FFF2-40B4-BE49-F238E27FC236}">
                  <a16:creationId xmlns:a16="http://schemas.microsoft.com/office/drawing/2014/main" id="{E0DD87E9-6711-4AE4-31C1-5F0DE14BF0C3}"/>
                </a:ext>
              </a:extLst>
            </p:cNvPr>
            <p:cNvCxnSpPr>
              <a:stCxn id="319" idx="2"/>
            </p:cNvCxnSpPr>
            <p:nvPr/>
          </p:nvCxnSpPr>
          <p:spPr>
            <a:xfrm flipH="1">
              <a:off x="2480659" y="2574920"/>
              <a:ext cx="6273" cy="483689"/>
            </a:xfrm>
            <a:prstGeom prst="line">
              <a:avLst/>
            </a:prstGeom>
            <a:ln w="38100">
              <a:solidFill>
                <a:schemeClr val="tx1"/>
              </a:solidFill>
              <a:headEnd type="none"/>
            </a:ln>
          </p:spPr>
          <p:style>
            <a:lnRef idx="1">
              <a:schemeClr val="dk1"/>
            </a:lnRef>
            <a:fillRef idx="0">
              <a:schemeClr val="dk1"/>
            </a:fillRef>
            <a:effectRef idx="0">
              <a:schemeClr val="dk1"/>
            </a:effectRef>
            <a:fontRef idx="minor">
              <a:schemeClr val="tx1"/>
            </a:fontRef>
          </p:style>
        </p:cxnSp>
        <p:cxnSp>
          <p:nvCxnSpPr>
            <p:cNvPr id="321" name="Straight Connector 320">
              <a:extLst>
                <a:ext uri="{FF2B5EF4-FFF2-40B4-BE49-F238E27FC236}">
                  <a16:creationId xmlns:a16="http://schemas.microsoft.com/office/drawing/2014/main" id="{EAB9D6AC-ABD4-3C8F-50D6-EBD37822E09C}"/>
                </a:ext>
              </a:extLst>
            </p:cNvPr>
            <p:cNvCxnSpPr/>
            <p:nvPr/>
          </p:nvCxnSpPr>
          <p:spPr>
            <a:xfrm flipV="1">
              <a:off x="2380769" y="2730396"/>
              <a:ext cx="194118" cy="168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2" name="TextBox 321">
              <a:extLst>
                <a:ext uri="{FF2B5EF4-FFF2-40B4-BE49-F238E27FC236}">
                  <a16:creationId xmlns:a16="http://schemas.microsoft.com/office/drawing/2014/main" id="{51091D43-94F9-6AEA-CD1E-76DDD6AC00D3}"/>
                </a:ext>
              </a:extLst>
            </p:cNvPr>
            <p:cNvSpPr txBox="1"/>
            <p:nvPr/>
          </p:nvSpPr>
          <p:spPr>
            <a:xfrm>
              <a:off x="2470133" y="2689278"/>
              <a:ext cx="497287" cy="427883"/>
            </a:xfrm>
            <a:prstGeom prst="rect">
              <a:avLst/>
            </a:prstGeom>
            <a:noFill/>
          </p:spPr>
          <p:txBody>
            <a:bodyPr wrap="none" rtlCol="0">
              <a:spAutoFit/>
            </a:bodyPr>
            <a:lstStyle/>
            <a:p>
              <a:pPr algn="l"/>
              <a:r>
                <a:rPr lang="en-GB" sz="800" dirty="0">
                  <a:latin typeface="Verdana" panose="020B0604030504040204" pitchFamily="34" charset="0"/>
                  <a:ea typeface="Verdana" panose="020B0604030504040204" pitchFamily="34" charset="0"/>
                  <a:cs typeface="Verdana" panose="020B0604030504040204" pitchFamily="34" charset="0"/>
                </a:rPr>
                <a:t>8</a:t>
              </a:r>
              <a:endParaRPr lang="en-CH" sz="800" dirty="0">
                <a:latin typeface="Verdana" panose="020B0604030504040204" pitchFamily="34" charset="0"/>
                <a:ea typeface="Verdana" panose="020B0604030504040204" pitchFamily="34" charset="0"/>
                <a:cs typeface="Verdana" panose="020B0604030504040204" pitchFamily="34" charset="0"/>
              </a:endParaRPr>
            </a:p>
          </p:txBody>
        </p:sp>
        <p:sp>
          <p:nvSpPr>
            <p:cNvPr id="323" name="Rounded Rectangle 322">
              <a:extLst>
                <a:ext uri="{FF2B5EF4-FFF2-40B4-BE49-F238E27FC236}">
                  <a16:creationId xmlns:a16="http://schemas.microsoft.com/office/drawing/2014/main" id="{D4650B5A-BB08-8B9F-4803-EAFD92B9D9A1}"/>
                </a:ext>
              </a:extLst>
            </p:cNvPr>
            <p:cNvSpPr/>
            <p:nvPr/>
          </p:nvSpPr>
          <p:spPr>
            <a:xfrm>
              <a:off x="3078782" y="1866034"/>
              <a:ext cx="604396" cy="708886"/>
            </a:xfrm>
            <a:prstGeom prst="roundRect">
              <a:avLst/>
            </a:prstGeom>
            <a:solidFill>
              <a:schemeClr val="tx1">
                <a:lumMod val="50000"/>
                <a:lumOff val="50000"/>
                <a:alpha val="30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800"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324" name="Straight Connector 323">
              <a:extLst>
                <a:ext uri="{FF2B5EF4-FFF2-40B4-BE49-F238E27FC236}">
                  <a16:creationId xmlns:a16="http://schemas.microsoft.com/office/drawing/2014/main" id="{0118F95B-E19D-3B8E-4918-5BBBB757D9E9}"/>
                </a:ext>
              </a:extLst>
            </p:cNvPr>
            <p:cNvCxnSpPr>
              <a:stCxn id="323" idx="2"/>
            </p:cNvCxnSpPr>
            <p:nvPr/>
          </p:nvCxnSpPr>
          <p:spPr>
            <a:xfrm flipH="1">
              <a:off x="3374707" y="2574920"/>
              <a:ext cx="6273" cy="483689"/>
            </a:xfrm>
            <a:prstGeom prst="line">
              <a:avLst/>
            </a:prstGeom>
            <a:ln w="38100">
              <a:solidFill>
                <a:schemeClr val="tx1"/>
              </a:solidFill>
              <a:headEnd type="none"/>
            </a:ln>
          </p:spPr>
          <p:style>
            <a:lnRef idx="1">
              <a:schemeClr val="dk1"/>
            </a:lnRef>
            <a:fillRef idx="0">
              <a:schemeClr val="dk1"/>
            </a:fillRef>
            <a:effectRef idx="0">
              <a:schemeClr val="dk1"/>
            </a:effectRef>
            <a:fontRef idx="minor">
              <a:schemeClr val="tx1"/>
            </a:fontRef>
          </p:style>
        </p:cxnSp>
        <p:cxnSp>
          <p:nvCxnSpPr>
            <p:cNvPr id="325" name="Straight Connector 324">
              <a:extLst>
                <a:ext uri="{FF2B5EF4-FFF2-40B4-BE49-F238E27FC236}">
                  <a16:creationId xmlns:a16="http://schemas.microsoft.com/office/drawing/2014/main" id="{5510AF22-B1D9-5806-BE22-BC2CC6269E26}"/>
                </a:ext>
              </a:extLst>
            </p:cNvPr>
            <p:cNvCxnSpPr/>
            <p:nvPr/>
          </p:nvCxnSpPr>
          <p:spPr>
            <a:xfrm flipV="1">
              <a:off x="3274817" y="2730396"/>
              <a:ext cx="194118" cy="168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6" name="TextBox 325">
              <a:extLst>
                <a:ext uri="{FF2B5EF4-FFF2-40B4-BE49-F238E27FC236}">
                  <a16:creationId xmlns:a16="http://schemas.microsoft.com/office/drawing/2014/main" id="{6F839B8E-FBCE-BF1B-1DC5-0F195F845901}"/>
                </a:ext>
              </a:extLst>
            </p:cNvPr>
            <p:cNvSpPr txBox="1"/>
            <p:nvPr/>
          </p:nvSpPr>
          <p:spPr>
            <a:xfrm>
              <a:off x="3364181" y="2689278"/>
              <a:ext cx="497287" cy="427883"/>
            </a:xfrm>
            <a:prstGeom prst="rect">
              <a:avLst/>
            </a:prstGeom>
            <a:noFill/>
          </p:spPr>
          <p:txBody>
            <a:bodyPr wrap="none" rtlCol="0">
              <a:spAutoFit/>
            </a:bodyPr>
            <a:lstStyle/>
            <a:p>
              <a:pPr algn="l"/>
              <a:r>
                <a:rPr lang="en-GB" sz="800" dirty="0">
                  <a:latin typeface="Verdana" panose="020B0604030504040204" pitchFamily="34" charset="0"/>
                  <a:ea typeface="Verdana" panose="020B0604030504040204" pitchFamily="34" charset="0"/>
                  <a:cs typeface="Verdana" panose="020B0604030504040204" pitchFamily="34" charset="0"/>
                </a:rPr>
                <a:t>8</a:t>
              </a:r>
              <a:endParaRPr lang="en-CH" sz="800" dirty="0">
                <a:latin typeface="Verdana" panose="020B0604030504040204" pitchFamily="34" charset="0"/>
                <a:ea typeface="Verdana" panose="020B0604030504040204" pitchFamily="34" charset="0"/>
                <a:cs typeface="Verdana" panose="020B0604030504040204" pitchFamily="34" charset="0"/>
              </a:endParaRPr>
            </a:p>
          </p:txBody>
        </p:sp>
        <p:sp>
          <p:nvSpPr>
            <p:cNvPr id="327" name="Rounded Rectangle 326">
              <a:extLst>
                <a:ext uri="{FF2B5EF4-FFF2-40B4-BE49-F238E27FC236}">
                  <a16:creationId xmlns:a16="http://schemas.microsoft.com/office/drawing/2014/main" id="{C00F1067-7C35-2D41-8D29-D5840E643571}"/>
                </a:ext>
              </a:extLst>
            </p:cNvPr>
            <p:cNvSpPr/>
            <p:nvPr/>
          </p:nvSpPr>
          <p:spPr>
            <a:xfrm>
              <a:off x="3973012" y="1866034"/>
              <a:ext cx="604396" cy="708886"/>
            </a:xfrm>
            <a:prstGeom prst="roundRect">
              <a:avLst/>
            </a:prstGeom>
            <a:solidFill>
              <a:schemeClr val="tx1">
                <a:lumMod val="50000"/>
                <a:lumOff val="50000"/>
                <a:alpha val="30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800"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328" name="Straight Connector 327">
              <a:extLst>
                <a:ext uri="{FF2B5EF4-FFF2-40B4-BE49-F238E27FC236}">
                  <a16:creationId xmlns:a16="http://schemas.microsoft.com/office/drawing/2014/main" id="{C0B77A00-F608-C17A-B305-F5F2DCFC71A2}"/>
                </a:ext>
              </a:extLst>
            </p:cNvPr>
            <p:cNvCxnSpPr>
              <a:stCxn id="327" idx="2"/>
            </p:cNvCxnSpPr>
            <p:nvPr/>
          </p:nvCxnSpPr>
          <p:spPr>
            <a:xfrm flipH="1">
              <a:off x="4268937" y="2574920"/>
              <a:ext cx="6273" cy="483689"/>
            </a:xfrm>
            <a:prstGeom prst="line">
              <a:avLst/>
            </a:prstGeom>
            <a:ln w="38100">
              <a:solidFill>
                <a:schemeClr val="tx1"/>
              </a:solidFill>
              <a:headEnd type="none"/>
            </a:ln>
          </p:spPr>
          <p:style>
            <a:lnRef idx="1">
              <a:schemeClr val="dk1"/>
            </a:lnRef>
            <a:fillRef idx="0">
              <a:schemeClr val="dk1"/>
            </a:fillRef>
            <a:effectRef idx="0">
              <a:schemeClr val="dk1"/>
            </a:effectRef>
            <a:fontRef idx="minor">
              <a:schemeClr val="tx1"/>
            </a:fontRef>
          </p:style>
        </p:cxnSp>
        <p:cxnSp>
          <p:nvCxnSpPr>
            <p:cNvPr id="329" name="Straight Connector 328">
              <a:extLst>
                <a:ext uri="{FF2B5EF4-FFF2-40B4-BE49-F238E27FC236}">
                  <a16:creationId xmlns:a16="http://schemas.microsoft.com/office/drawing/2014/main" id="{0932C926-32AA-C73F-A295-1E04E25021CB}"/>
                </a:ext>
              </a:extLst>
            </p:cNvPr>
            <p:cNvCxnSpPr/>
            <p:nvPr/>
          </p:nvCxnSpPr>
          <p:spPr>
            <a:xfrm flipV="1">
              <a:off x="4169047" y="2730396"/>
              <a:ext cx="194118" cy="168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0" name="TextBox 329">
              <a:extLst>
                <a:ext uri="{FF2B5EF4-FFF2-40B4-BE49-F238E27FC236}">
                  <a16:creationId xmlns:a16="http://schemas.microsoft.com/office/drawing/2014/main" id="{8BDBF49E-E5B8-0825-91BA-12DA058DEFF6}"/>
                </a:ext>
              </a:extLst>
            </p:cNvPr>
            <p:cNvSpPr txBox="1"/>
            <p:nvPr/>
          </p:nvSpPr>
          <p:spPr>
            <a:xfrm>
              <a:off x="4258411" y="2689278"/>
              <a:ext cx="497287" cy="427883"/>
            </a:xfrm>
            <a:prstGeom prst="rect">
              <a:avLst/>
            </a:prstGeom>
            <a:noFill/>
          </p:spPr>
          <p:txBody>
            <a:bodyPr wrap="none" rtlCol="0">
              <a:spAutoFit/>
            </a:bodyPr>
            <a:lstStyle/>
            <a:p>
              <a:pPr algn="l"/>
              <a:r>
                <a:rPr lang="en-GB" sz="800" dirty="0">
                  <a:latin typeface="Verdana" panose="020B0604030504040204" pitchFamily="34" charset="0"/>
                  <a:ea typeface="Verdana" panose="020B0604030504040204" pitchFamily="34" charset="0"/>
                  <a:cs typeface="Verdana" panose="020B0604030504040204" pitchFamily="34" charset="0"/>
                </a:rPr>
                <a:t>8</a:t>
              </a:r>
              <a:endParaRPr lang="en-CH" sz="800" dirty="0">
                <a:latin typeface="Verdana" panose="020B0604030504040204" pitchFamily="34" charset="0"/>
                <a:ea typeface="Verdana" panose="020B0604030504040204" pitchFamily="34" charset="0"/>
                <a:cs typeface="Verdana" panose="020B0604030504040204" pitchFamily="34" charset="0"/>
              </a:endParaRPr>
            </a:p>
          </p:txBody>
        </p:sp>
        <p:sp>
          <p:nvSpPr>
            <p:cNvPr id="331" name="Rounded Rectangle 330">
              <a:extLst>
                <a:ext uri="{FF2B5EF4-FFF2-40B4-BE49-F238E27FC236}">
                  <a16:creationId xmlns:a16="http://schemas.microsoft.com/office/drawing/2014/main" id="{A930FE8C-DBFA-1B48-FD3E-FD4FCE489066}"/>
                </a:ext>
              </a:extLst>
            </p:cNvPr>
            <p:cNvSpPr/>
            <p:nvPr/>
          </p:nvSpPr>
          <p:spPr>
            <a:xfrm>
              <a:off x="4850443" y="1866034"/>
              <a:ext cx="604396" cy="708886"/>
            </a:xfrm>
            <a:prstGeom prst="roundRect">
              <a:avLst/>
            </a:prstGeom>
            <a:solidFill>
              <a:schemeClr val="tx1">
                <a:lumMod val="50000"/>
                <a:lumOff val="50000"/>
                <a:alpha val="30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800"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332" name="Straight Connector 331">
              <a:extLst>
                <a:ext uri="{FF2B5EF4-FFF2-40B4-BE49-F238E27FC236}">
                  <a16:creationId xmlns:a16="http://schemas.microsoft.com/office/drawing/2014/main" id="{DC0950E9-F7A2-D7B0-CFF7-5D3A97B0890A}"/>
                </a:ext>
              </a:extLst>
            </p:cNvPr>
            <p:cNvCxnSpPr>
              <a:stCxn id="331" idx="2"/>
            </p:cNvCxnSpPr>
            <p:nvPr/>
          </p:nvCxnSpPr>
          <p:spPr>
            <a:xfrm flipH="1">
              <a:off x="5146368" y="2574920"/>
              <a:ext cx="6273" cy="483689"/>
            </a:xfrm>
            <a:prstGeom prst="line">
              <a:avLst/>
            </a:prstGeom>
            <a:ln w="38100">
              <a:solidFill>
                <a:schemeClr val="tx1"/>
              </a:solidFill>
              <a:headEnd type="none"/>
            </a:ln>
          </p:spPr>
          <p:style>
            <a:lnRef idx="1">
              <a:schemeClr val="dk1"/>
            </a:lnRef>
            <a:fillRef idx="0">
              <a:schemeClr val="dk1"/>
            </a:fillRef>
            <a:effectRef idx="0">
              <a:schemeClr val="dk1"/>
            </a:effectRef>
            <a:fontRef idx="minor">
              <a:schemeClr val="tx1"/>
            </a:fontRef>
          </p:style>
        </p:cxnSp>
        <p:cxnSp>
          <p:nvCxnSpPr>
            <p:cNvPr id="333" name="Straight Connector 332">
              <a:extLst>
                <a:ext uri="{FF2B5EF4-FFF2-40B4-BE49-F238E27FC236}">
                  <a16:creationId xmlns:a16="http://schemas.microsoft.com/office/drawing/2014/main" id="{159E836F-F53B-0AA6-B717-F42FE7C2E8E4}"/>
                </a:ext>
              </a:extLst>
            </p:cNvPr>
            <p:cNvCxnSpPr/>
            <p:nvPr/>
          </p:nvCxnSpPr>
          <p:spPr>
            <a:xfrm flipV="1">
              <a:off x="5046478" y="2730396"/>
              <a:ext cx="194118" cy="168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4" name="TextBox 333">
              <a:extLst>
                <a:ext uri="{FF2B5EF4-FFF2-40B4-BE49-F238E27FC236}">
                  <a16:creationId xmlns:a16="http://schemas.microsoft.com/office/drawing/2014/main" id="{CDC95662-28DE-D07F-81D8-56A79E33BE52}"/>
                </a:ext>
              </a:extLst>
            </p:cNvPr>
            <p:cNvSpPr txBox="1"/>
            <p:nvPr/>
          </p:nvSpPr>
          <p:spPr>
            <a:xfrm>
              <a:off x="5135842" y="2689278"/>
              <a:ext cx="497287" cy="427883"/>
            </a:xfrm>
            <a:prstGeom prst="rect">
              <a:avLst/>
            </a:prstGeom>
            <a:noFill/>
          </p:spPr>
          <p:txBody>
            <a:bodyPr wrap="none" rtlCol="0">
              <a:spAutoFit/>
            </a:bodyPr>
            <a:lstStyle/>
            <a:p>
              <a:pPr algn="l"/>
              <a:r>
                <a:rPr lang="en-GB" sz="800" dirty="0">
                  <a:latin typeface="Verdana" panose="020B0604030504040204" pitchFamily="34" charset="0"/>
                  <a:ea typeface="Verdana" panose="020B0604030504040204" pitchFamily="34" charset="0"/>
                  <a:cs typeface="Verdana" panose="020B0604030504040204" pitchFamily="34" charset="0"/>
                </a:rPr>
                <a:t>8</a:t>
              </a:r>
              <a:endParaRPr lang="en-CH" sz="800" dirty="0">
                <a:latin typeface="Verdana" panose="020B0604030504040204" pitchFamily="34" charset="0"/>
                <a:ea typeface="Verdana" panose="020B0604030504040204" pitchFamily="34" charset="0"/>
                <a:cs typeface="Verdana" panose="020B0604030504040204" pitchFamily="34" charset="0"/>
              </a:endParaRPr>
            </a:p>
          </p:txBody>
        </p:sp>
        <p:sp>
          <p:nvSpPr>
            <p:cNvPr id="335" name="Rounded Rectangle 334">
              <a:extLst>
                <a:ext uri="{FF2B5EF4-FFF2-40B4-BE49-F238E27FC236}">
                  <a16:creationId xmlns:a16="http://schemas.microsoft.com/office/drawing/2014/main" id="{79984EC0-CAE7-8C23-F33F-7DD577E7D9F3}"/>
                </a:ext>
              </a:extLst>
            </p:cNvPr>
            <p:cNvSpPr/>
            <p:nvPr/>
          </p:nvSpPr>
          <p:spPr>
            <a:xfrm>
              <a:off x="5744673" y="1866034"/>
              <a:ext cx="604396" cy="708886"/>
            </a:xfrm>
            <a:prstGeom prst="roundRect">
              <a:avLst/>
            </a:prstGeom>
            <a:solidFill>
              <a:schemeClr val="tx1">
                <a:lumMod val="50000"/>
                <a:lumOff val="50000"/>
                <a:alpha val="30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800"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336" name="Straight Connector 335">
              <a:extLst>
                <a:ext uri="{FF2B5EF4-FFF2-40B4-BE49-F238E27FC236}">
                  <a16:creationId xmlns:a16="http://schemas.microsoft.com/office/drawing/2014/main" id="{83A6B007-DD7B-770D-91F6-FC1C44DE177B}"/>
                </a:ext>
              </a:extLst>
            </p:cNvPr>
            <p:cNvCxnSpPr>
              <a:stCxn id="335" idx="2"/>
            </p:cNvCxnSpPr>
            <p:nvPr/>
          </p:nvCxnSpPr>
          <p:spPr>
            <a:xfrm flipH="1">
              <a:off x="6040598" y="2574920"/>
              <a:ext cx="6273" cy="483689"/>
            </a:xfrm>
            <a:prstGeom prst="line">
              <a:avLst/>
            </a:prstGeom>
            <a:ln w="38100">
              <a:solidFill>
                <a:schemeClr val="tx1"/>
              </a:solidFill>
              <a:headEnd type="none"/>
            </a:ln>
          </p:spPr>
          <p:style>
            <a:lnRef idx="1">
              <a:schemeClr val="dk1"/>
            </a:lnRef>
            <a:fillRef idx="0">
              <a:schemeClr val="dk1"/>
            </a:fillRef>
            <a:effectRef idx="0">
              <a:schemeClr val="dk1"/>
            </a:effectRef>
            <a:fontRef idx="minor">
              <a:schemeClr val="tx1"/>
            </a:fontRef>
          </p:style>
        </p:cxnSp>
        <p:cxnSp>
          <p:nvCxnSpPr>
            <p:cNvPr id="337" name="Straight Connector 336">
              <a:extLst>
                <a:ext uri="{FF2B5EF4-FFF2-40B4-BE49-F238E27FC236}">
                  <a16:creationId xmlns:a16="http://schemas.microsoft.com/office/drawing/2014/main" id="{56564156-C2C6-DD96-88A8-75B7DF451FA1}"/>
                </a:ext>
              </a:extLst>
            </p:cNvPr>
            <p:cNvCxnSpPr/>
            <p:nvPr/>
          </p:nvCxnSpPr>
          <p:spPr>
            <a:xfrm flipV="1">
              <a:off x="5940708" y="2730396"/>
              <a:ext cx="194118" cy="168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8" name="TextBox 337">
              <a:extLst>
                <a:ext uri="{FF2B5EF4-FFF2-40B4-BE49-F238E27FC236}">
                  <a16:creationId xmlns:a16="http://schemas.microsoft.com/office/drawing/2014/main" id="{E7137831-458B-C1AE-1C49-4B06AE0A4608}"/>
                </a:ext>
              </a:extLst>
            </p:cNvPr>
            <p:cNvSpPr txBox="1"/>
            <p:nvPr/>
          </p:nvSpPr>
          <p:spPr>
            <a:xfrm>
              <a:off x="6030071" y="2689278"/>
              <a:ext cx="497287" cy="427883"/>
            </a:xfrm>
            <a:prstGeom prst="rect">
              <a:avLst/>
            </a:prstGeom>
            <a:noFill/>
          </p:spPr>
          <p:txBody>
            <a:bodyPr wrap="none" rtlCol="0">
              <a:spAutoFit/>
            </a:bodyPr>
            <a:lstStyle/>
            <a:p>
              <a:pPr algn="l"/>
              <a:r>
                <a:rPr lang="en-GB" sz="800" dirty="0">
                  <a:latin typeface="Verdana" panose="020B0604030504040204" pitchFamily="34" charset="0"/>
                  <a:ea typeface="Verdana" panose="020B0604030504040204" pitchFamily="34" charset="0"/>
                  <a:cs typeface="Verdana" panose="020B0604030504040204" pitchFamily="34" charset="0"/>
                </a:rPr>
                <a:t>8</a:t>
              </a:r>
              <a:endParaRPr lang="en-CH" sz="800" dirty="0">
                <a:latin typeface="Verdana" panose="020B0604030504040204" pitchFamily="34" charset="0"/>
                <a:ea typeface="Verdana" panose="020B0604030504040204" pitchFamily="34" charset="0"/>
                <a:cs typeface="Verdana" panose="020B0604030504040204" pitchFamily="34" charset="0"/>
              </a:endParaRPr>
            </a:p>
          </p:txBody>
        </p:sp>
        <p:sp>
          <p:nvSpPr>
            <p:cNvPr id="339" name="Rounded Rectangle 338">
              <a:extLst>
                <a:ext uri="{FF2B5EF4-FFF2-40B4-BE49-F238E27FC236}">
                  <a16:creationId xmlns:a16="http://schemas.microsoft.com/office/drawing/2014/main" id="{72F601DA-755F-0E4A-246A-2B8B896A36A7}"/>
                </a:ext>
              </a:extLst>
            </p:cNvPr>
            <p:cNvSpPr/>
            <p:nvPr/>
          </p:nvSpPr>
          <p:spPr>
            <a:xfrm>
              <a:off x="6638721" y="1866034"/>
              <a:ext cx="604396" cy="708886"/>
            </a:xfrm>
            <a:prstGeom prst="roundRect">
              <a:avLst/>
            </a:prstGeom>
            <a:solidFill>
              <a:schemeClr val="tx1">
                <a:lumMod val="50000"/>
                <a:lumOff val="50000"/>
                <a:alpha val="30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800"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340" name="Straight Connector 339">
              <a:extLst>
                <a:ext uri="{FF2B5EF4-FFF2-40B4-BE49-F238E27FC236}">
                  <a16:creationId xmlns:a16="http://schemas.microsoft.com/office/drawing/2014/main" id="{63C69F2C-8095-30E8-51C0-A9710A037AA6}"/>
                </a:ext>
              </a:extLst>
            </p:cNvPr>
            <p:cNvCxnSpPr>
              <a:stCxn id="339" idx="2"/>
            </p:cNvCxnSpPr>
            <p:nvPr/>
          </p:nvCxnSpPr>
          <p:spPr>
            <a:xfrm flipH="1">
              <a:off x="6934646" y="2574920"/>
              <a:ext cx="6273" cy="483689"/>
            </a:xfrm>
            <a:prstGeom prst="line">
              <a:avLst/>
            </a:prstGeom>
            <a:ln w="38100">
              <a:solidFill>
                <a:schemeClr val="tx1"/>
              </a:solidFill>
              <a:headEnd type="none"/>
            </a:ln>
          </p:spPr>
          <p:style>
            <a:lnRef idx="1">
              <a:schemeClr val="dk1"/>
            </a:lnRef>
            <a:fillRef idx="0">
              <a:schemeClr val="dk1"/>
            </a:fillRef>
            <a:effectRef idx="0">
              <a:schemeClr val="dk1"/>
            </a:effectRef>
            <a:fontRef idx="minor">
              <a:schemeClr val="tx1"/>
            </a:fontRef>
          </p:style>
        </p:cxnSp>
        <p:cxnSp>
          <p:nvCxnSpPr>
            <p:cNvPr id="341" name="Straight Connector 340">
              <a:extLst>
                <a:ext uri="{FF2B5EF4-FFF2-40B4-BE49-F238E27FC236}">
                  <a16:creationId xmlns:a16="http://schemas.microsoft.com/office/drawing/2014/main" id="{EA6FB036-7C5B-162B-A4F5-8D84AF09D287}"/>
                </a:ext>
              </a:extLst>
            </p:cNvPr>
            <p:cNvCxnSpPr/>
            <p:nvPr/>
          </p:nvCxnSpPr>
          <p:spPr>
            <a:xfrm flipV="1">
              <a:off x="6834756" y="2730396"/>
              <a:ext cx="194118" cy="168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2" name="TextBox 341">
              <a:extLst>
                <a:ext uri="{FF2B5EF4-FFF2-40B4-BE49-F238E27FC236}">
                  <a16:creationId xmlns:a16="http://schemas.microsoft.com/office/drawing/2014/main" id="{8F708253-1CAA-34AA-1D6F-B06CAAEB52DA}"/>
                </a:ext>
              </a:extLst>
            </p:cNvPr>
            <p:cNvSpPr txBox="1"/>
            <p:nvPr/>
          </p:nvSpPr>
          <p:spPr>
            <a:xfrm>
              <a:off x="6924120" y="2689278"/>
              <a:ext cx="497287" cy="427883"/>
            </a:xfrm>
            <a:prstGeom prst="rect">
              <a:avLst/>
            </a:prstGeom>
            <a:noFill/>
          </p:spPr>
          <p:txBody>
            <a:bodyPr wrap="none" rtlCol="0">
              <a:spAutoFit/>
            </a:bodyPr>
            <a:lstStyle/>
            <a:p>
              <a:pPr algn="l"/>
              <a:r>
                <a:rPr lang="en-GB" sz="800" dirty="0">
                  <a:latin typeface="Verdana" panose="020B0604030504040204" pitchFamily="34" charset="0"/>
                  <a:ea typeface="Verdana" panose="020B0604030504040204" pitchFamily="34" charset="0"/>
                  <a:cs typeface="Verdana" panose="020B0604030504040204" pitchFamily="34" charset="0"/>
                </a:rPr>
                <a:t>8</a:t>
              </a:r>
              <a:endParaRPr lang="en-CH" sz="800" dirty="0">
                <a:latin typeface="Verdana" panose="020B0604030504040204" pitchFamily="34" charset="0"/>
                <a:ea typeface="Verdana" panose="020B0604030504040204" pitchFamily="34" charset="0"/>
                <a:cs typeface="Verdana" panose="020B0604030504040204" pitchFamily="34" charset="0"/>
              </a:endParaRPr>
            </a:p>
          </p:txBody>
        </p:sp>
        <p:sp>
          <p:nvSpPr>
            <p:cNvPr id="343" name="Rounded Rectangle 342">
              <a:extLst>
                <a:ext uri="{FF2B5EF4-FFF2-40B4-BE49-F238E27FC236}">
                  <a16:creationId xmlns:a16="http://schemas.microsoft.com/office/drawing/2014/main" id="{E5A9CE52-1F7A-A999-F161-D0351C602202}"/>
                </a:ext>
              </a:extLst>
            </p:cNvPr>
            <p:cNvSpPr/>
            <p:nvPr/>
          </p:nvSpPr>
          <p:spPr>
            <a:xfrm>
              <a:off x="7532951" y="1866034"/>
              <a:ext cx="604396" cy="708886"/>
            </a:xfrm>
            <a:prstGeom prst="roundRect">
              <a:avLst/>
            </a:prstGeom>
            <a:solidFill>
              <a:schemeClr val="accent5">
                <a:lumMod val="20000"/>
                <a:lumOff val="80000"/>
                <a:alpha val="3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800"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344" name="Straight Connector 343">
              <a:extLst>
                <a:ext uri="{FF2B5EF4-FFF2-40B4-BE49-F238E27FC236}">
                  <a16:creationId xmlns:a16="http://schemas.microsoft.com/office/drawing/2014/main" id="{D620C1B2-C702-C7BC-58C3-9E751F2D129A}"/>
                </a:ext>
              </a:extLst>
            </p:cNvPr>
            <p:cNvCxnSpPr>
              <a:stCxn id="343" idx="2"/>
            </p:cNvCxnSpPr>
            <p:nvPr/>
          </p:nvCxnSpPr>
          <p:spPr>
            <a:xfrm flipH="1">
              <a:off x="7828876" y="2574920"/>
              <a:ext cx="6273" cy="483689"/>
            </a:xfrm>
            <a:prstGeom prst="line">
              <a:avLst/>
            </a:prstGeom>
            <a:ln w="38100">
              <a:solidFill>
                <a:schemeClr val="tx1"/>
              </a:solidFill>
              <a:headEnd type="none"/>
            </a:ln>
          </p:spPr>
          <p:style>
            <a:lnRef idx="1">
              <a:schemeClr val="dk1"/>
            </a:lnRef>
            <a:fillRef idx="0">
              <a:schemeClr val="dk1"/>
            </a:fillRef>
            <a:effectRef idx="0">
              <a:schemeClr val="dk1"/>
            </a:effectRef>
            <a:fontRef idx="minor">
              <a:schemeClr val="tx1"/>
            </a:fontRef>
          </p:style>
        </p:cxnSp>
        <p:cxnSp>
          <p:nvCxnSpPr>
            <p:cNvPr id="345" name="Straight Connector 344">
              <a:extLst>
                <a:ext uri="{FF2B5EF4-FFF2-40B4-BE49-F238E27FC236}">
                  <a16:creationId xmlns:a16="http://schemas.microsoft.com/office/drawing/2014/main" id="{D6ADAAD5-5FAE-82EB-DE52-1A1F2CE57F42}"/>
                </a:ext>
              </a:extLst>
            </p:cNvPr>
            <p:cNvCxnSpPr/>
            <p:nvPr/>
          </p:nvCxnSpPr>
          <p:spPr>
            <a:xfrm flipV="1">
              <a:off x="7728986" y="2730396"/>
              <a:ext cx="194118" cy="168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6" name="TextBox 345">
              <a:extLst>
                <a:ext uri="{FF2B5EF4-FFF2-40B4-BE49-F238E27FC236}">
                  <a16:creationId xmlns:a16="http://schemas.microsoft.com/office/drawing/2014/main" id="{47B4830D-68B0-F4D3-DA84-56A9AEB63964}"/>
                </a:ext>
              </a:extLst>
            </p:cNvPr>
            <p:cNvSpPr txBox="1"/>
            <p:nvPr/>
          </p:nvSpPr>
          <p:spPr>
            <a:xfrm>
              <a:off x="7818351" y="2689278"/>
              <a:ext cx="497287" cy="427883"/>
            </a:xfrm>
            <a:prstGeom prst="rect">
              <a:avLst/>
            </a:prstGeom>
            <a:noFill/>
          </p:spPr>
          <p:txBody>
            <a:bodyPr wrap="none" rtlCol="0">
              <a:spAutoFit/>
            </a:bodyPr>
            <a:lstStyle/>
            <a:p>
              <a:pPr algn="l"/>
              <a:r>
                <a:rPr lang="en-GB" sz="800" dirty="0">
                  <a:latin typeface="Verdana" panose="020B0604030504040204" pitchFamily="34" charset="0"/>
                  <a:ea typeface="Verdana" panose="020B0604030504040204" pitchFamily="34" charset="0"/>
                  <a:cs typeface="Verdana" panose="020B0604030504040204" pitchFamily="34" charset="0"/>
                </a:rPr>
                <a:t>8</a:t>
              </a:r>
              <a:endParaRPr lang="en-CH" sz="800" dirty="0">
                <a:latin typeface="Verdana" panose="020B0604030504040204" pitchFamily="34" charset="0"/>
                <a:ea typeface="Verdana" panose="020B0604030504040204" pitchFamily="34" charset="0"/>
                <a:cs typeface="Verdana" panose="020B0604030504040204" pitchFamily="34" charset="0"/>
              </a:endParaRPr>
            </a:p>
          </p:txBody>
        </p:sp>
        <p:cxnSp>
          <p:nvCxnSpPr>
            <p:cNvPr id="347" name="Straight Connector 346">
              <a:extLst>
                <a:ext uri="{FF2B5EF4-FFF2-40B4-BE49-F238E27FC236}">
                  <a16:creationId xmlns:a16="http://schemas.microsoft.com/office/drawing/2014/main" id="{3E49B1B6-5090-F2B7-166F-E0A275C7280E}"/>
                </a:ext>
              </a:extLst>
            </p:cNvPr>
            <p:cNvCxnSpPr/>
            <p:nvPr/>
          </p:nvCxnSpPr>
          <p:spPr>
            <a:xfrm>
              <a:off x="1575903" y="3058609"/>
              <a:ext cx="625297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30FDCD88-FE36-1162-F5D2-A6CB41B1C98E}"/>
                </a:ext>
              </a:extLst>
            </p:cNvPr>
            <p:cNvCxnSpPr>
              <a:cxnSpLocks/>
              <a:endCxn id="349" idx="0"/>
            </p:cNvCxnSpPr>
            <p:nvPr/>
          </p:nvCxnSpPr>
          <p:spPr>
            <a:xfrm>
              <a:off x="4731488" y="3058609"/>
              <a:ext cx="0" cy="552597"/>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9" name="Rectangle 348">
              <a:extLst>
                <a:ext uri="{FF2B5EF4-FFF2-40B4-BE49-F238E27FC236}">
                  <a16:creationId xmlns:a16="http://schemas.microsoft.com/office/drawing/2014/main" id="{2741CC5F-F195-F24B-402E-CC1DFEE54059}"/>
                </a:ext>
              </a:extLst>
            </p:cNvPr>
            <p:cNvSpPr/>
            <p:nvPr/>
          </p:nvSpPr>
          <p:spPr>
            <a:xfrm>
              <a:off x="3529381" y="3611206"/>
              <a:ext cx="2404213" cy="412717"/>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Read FIFO</a:t>
              </a:r>
              <a:endParaRPr lang="en-CH" sz="9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350" name="Straight Connector 349">
              <a:extLst>
                <a:ext uri="{FF2B5EF4-FFF2-40B4-BE49-F238E27FC236}">
                  <a16:creationId xmlns:a16="http://schemas.microsoft.com/office/drawing/2014/main" id="{BE5CEF4E-3F67-6E68-7E73-A13F6280DACE}"/>
                </a:ext>
              </a:extLst>
            </p:cNvPr>
            <p:cNvCxnSpPr/>
            <p:nvPr/>
          </p:nvCxnSpPr>
          <p:spPr>
            <a:xfrm flipV="1">
              <a:off x="4634428" y="3218247"/>
              <a:ext cx="194118" cy="168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1" name="TextBox 350">
              <a:extLst>
                <a:ext uri="{FF2B5EF4-FFF2-40B4-BE49-F238E27FC236}">
                  <a16:creationId xmlns:a16="http://schemas.microsoft.com/office/drawing/2014/main" id="{BE9210F1-BAB3-6AAA-15B7-ACCFE9A78DD8}"/>
                </a:ext>
              </a:extLst>
            </p:cNvPr>
            <p:cNvSpPr txBox="1"/>
            <p:nvPr/>
          </p:nvSpPr>
          <p:spPr>
            <a:xfrm>
              <a:off x="4703711" y="3187184"/>
              <a:ext cx="627814" cy="427883"/>
            </a:xfrm>
            <a:prstGeom prst="rect">
              <a:avLst/>
            </a:prstGeom>
            <a:noFill/>
          </p:spPr>
          <p:txBody>
            <a:bodyPr wrap="none" rtlCol="0">
              <a:spAutoFit/>
            </a:bodyPr>
            <a:lstStyle/>
            <a:p>
              <a:pPr algn="l"/>
              <a:r>
                <a:rPr lang="en-GB" sz="800" dirty="0">
                  <a:latin typeface="Verdana" panose="020B0604030504040204" pitchFamily="34" charset="0"/>
                  <a:ea typeface="Verdana" panose="020B0604030504040204" pitchFamily="34" charset="0"/>
                  <a:cs typeface="Verdana" panose="020B0604030504040204" pitchFamily="34" charset="0"/>
                </a:rPr>
                <a:t>64</a:t>
              </a:r>
              <a:endParaRPr lang="en-CH" sz="800" dirty="0">
                <a:latin typeface="Verdana" panose="020B0604030504040204" pitchFamily="34" charset="0"/>
                <a:ea typeface="Verdana" panose="020B0604030504040204" pitchFamily="34" charset="0"/>
                <a:cs typeface="Verdana" panose="020B0604030504040204" pitchFamily="34" charset="0"/>
              </a:endParaRPr>
            </a:p>
          </p:txBody>
        </p:sp>
        <p:cxnSp>
          <p:nvCxnSpPr>
            <p:cNvPr id="352" name="Straight Arrow Connector 351">
              <a:extLst>
                <a:ext uri="{FF2B5EF4-FFF2-40B4-BE49-F238E27FC236}">
                  <a16:creationId xmlns:a16="http://schemas.microsoft.com/office/drawing/2014/main" id="{50248D8E-C478-590E-2FFF-18A07DBDD80E}"/>
                </a:ext>
              </a:extLst>
            </p:cNvPr>
            <p:cNvCxnSpPr>
              <a:cxnSpLocks/>
            </p:cNvCxnSpPr>
            <p:nvPr/>
          </p:nvCxnSpPr>
          <p:spPr>
            <a:xfrm flipH="1">
              <a:off x="4743366" y="4503062"/>
              <a:ext cx="1" cy="6455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651D3389-050F-4B50-2EA7-8252FF27296A}"/>
                </a:ext>
              </a:extLst>
            </p:cNvPr>
            <p:cNvCxnSpPr/>
            <p:nvPr/>
          </p:nvCxnSpPr>
          <p:spPr>
            <a:xfrm flipV="1">
              <a:off x="4645052" y="4715045"/>
              <a:ext cx="194118" cy="168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4" name="TextBox 353">
              <a:extLst>
                <a:ext uri="{FF2B5EF4-FFF2-40B4-BE49-F238E27FC236}">
                  <a16:creationId xmlns:a16="http://schemas.microsoft.com/office/drawing/2014/main" id="{A6E8206F-FF68-AB95-86A2-D927C2B5B4F6}"/>
                </a:ext>
              </a:extLst>
            </p:cNvPr>
            <p:cNvSpPr txBox="1"/>
            <p:nvPr/>
          </p:nvSpPr>
          <p:spPr>
            <a:xfrm>
              <a:off x="4714336" y="4683983"/>
              <a:ext cx="497287" cy="427883"/>
            </a:xfrm>
            <a:prstGeom prst="rect">
              <a:avLst/>
            </a:prstGeom>
            <a:noFill/>
          </p:spPr>
          <p:txBody>
            <a:bodyPr wrap="none" rtlCol="0">
              <a:spAutoFit/>
            </a:bodyPr>
            <a:lstStyle/>
            <a:p>
              <a:pPr algn="l"/>
              <a:r>
                <a:rPr lang="en-GB" sz="800" dirty="0">
                  <a:latin typeface="Verdana" panose="020B0604030504040204" pitchFamily="34" charset="0"/>
                  <a:ea typeface="Verdana" panose="020B0604030504040204" pitchFamily="34" charset="0"/>
                  <a:cs typeface="Verdana" panose="020B0604030504040204" pitchFamily="34" charset="0"/>
                </a:rPr>
                <a:t>8</a:t>
              </a:r>
              <a:endParaRPr lang="en-CH" sz="800" dirty="0">
                <a:latin typeface="Verdana" panose="020B0604030504040204" pitchFamily="34" charset="0"/>
                <a:ea typeface="Verdana" panose="020B0604030504040204" pitchFamily="34" charset="0"/>
                <a:cs typeface="Verdana" panose="020B0604030504040204" pitchFamily="34" charset="0"/>
              </a:endParaRPr>
            </a:p>
          </p:txBody>
        </p:sp>
        <p:sp>
          <p:nvSpPr>
            <p:cNvPr id="355" name="Trapezium 354">
              <a:extLst>
                <a:ext uri="{FF2B5EF4-FFF2-40B4-BE49-F238E27FC236}">
                  <a16:creationId xmlns:a16="http://schemas.microsoft.com/office/drawing/2014/main" id="{69A84CB3-7345-7A5A-A092-B71FD5B094F9}"/>
                </a:ext>
              </a:extLst>
            </p:cNvPr>
            <p:cNvSpPr/>
            <p:nvPr/>
          </p:nvSpPr>
          <p:spPr>
            <a:xfrm rot="10800000">
              <a:off x="3539409" y="4301430"/>
              <a:ext cx="2401295" cy="223284"/>
            </a:xfrm>
            <a:prstGeom prst="trapezoid">
              <a:avLst>
                <a:gd name="adj" fmla="val 85224"/>
              </a:avLst>
            </a:prstGeom>
            <a:solidFill>
              <a:schemeClr val="bg1">
                <a:lumMod val="6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8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356" name="Straight Connector 355">
              <a:extLst>
                <a:ext uri="{FF2B5EF4-FFF2-40B4-BE49-F238E27FC236}">
                  <a16:creationId xmlns:a16="http://schemas.microsoft.com/office/drawing/2014/main" id="{7AB597BF-3512-F309-CCEE-C781F2F770C9}"/>
                </a:ext>
              </a:extLst>
            </p:cNvPr>
            <p:cNvCxnSpPr>
              <a:cxnSpLocks/>
            </p:cNvCxnSpPr>
            <p:nvPr/>
          </p:nvCxnSpPr>
          <p:spPr>
            <a:xfrm>
              <a:off x="3751124" y="4023923"/>
              <a:ext cx="0" cy="277507"/>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2614E870-5FE3-EE0D-E121-9BBBEB1F44BF}"/>
                </a:ext>
              </a:extLst>
            </p:cNvPr>
            <p:cNvCxnSpPr>
              <a:cxnSpLocks/>
            </p:cNvCxnSpPr>
            <p:nvPr/>
          </p:nvCxnSpPr>
          <p:spPr>
            <a:xfrm>
              <a:off x="4021804" y="4023923"/>
              <a:ext cx="0" cy="277507"/>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B90A371D-B814-1CE1-91DE-5528C9467C2A}"/>
                </a:ext>
              </a:extLst>
            </p:cNvPr>
            <p:cNvCxnSpPr>
              <a:cxnSpLocks/>
            </p:cNvCxnSpPr>
            <p:nvPr/>
          </p:nvCxnSpPr>
          <p:spPr>
            <a:xfrm>
              <a:off x="4273486" y="4023923"/>
              <a:ext cx="0" cy="277507"/>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9" name="TextBox 358">
              <a:extLst>
                <a:ext uri="{FF2B5EF4-FFF2-40B4-BE49-F238E27FC236}">
                  <a16:creationId xmlns:a16="http://schemas.microsoft.com/office/drawing/2014/main" id="{5035C2E1-A3B9-9D71-3D8D-FC5AFD2EB497}"/>
                </a:ext>
              </a:extLst>
            </p:cNvPr>
            <p:cNvSpPr txBox="1"/>
            <p:nvPr/>
          </p:nvSpPr>
          <p:spPr>
            <a:xfrm>
              <a:off x="4500131" y="3914605"/>
              <a:ext cx="974833" cy="427883"/>
            </a:xfrm>
            <a:prstGeom prst="rect">
              <a:avLst/>
            </a:prstGeom>
            <a:noFill/>
          </p:spPr>
          <p:txBody>
            <a:bodyPr wrap="none" rtlCol="0">
              <a:spAutoFit/>
            </a:bodyPr>
            <a:lstStyle/>
            <a:p>
              <a:pPr algn="l"/>
              <a:r>
                <a:rPr lang="en-CH" sz="800" dirty="0">
                  <a:latin typeface="Cambria" panose="02040503050406030204" pitchFamily="18" charset="0"/>
                  <a:ea typeface="Cambria" panose="02040503050406030204" pitchFamily="18" charset="0"/>
                </a:rPr>
                <a:t>.  .  .  .  . </a:t>
              </a:r>
            </a:p>
          </p:txBody>
        </p:sp>
        <p:cxnSp>
          <p:nvCxnSpPr>
            <p:cNvPr id="360" name="Straight Connector 359">
              <a:extLst>
                <a:ext uri="{FF2B5EF4-FFF2-40B4-BE49-F238E27FC236}">
                  <a16:creationId xmlns:a16="http://schemas.microsoft.com/office/drawing/2014/main" id="{67737F2F-D99E-65C6-5821-74CF3A76C08D}"/>
                </a:ext>
              </a:extLst>
            </p:cNvPr>
            <p:cNvCxnSpPr>
              <a:cxnSpLocks/>
            </p:cNvCxnSpPr>
            <p:nvPr/>
          </p:nvCxnSpPr>
          <p:spPr>
            <a:xfrm>
              <a:off x="5731724" y="4023923"/>
              <a:ext cx="0" cy="277507"/>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639E0442-CE92-24B2-1D5A-9361A5AD1246}"/>
                </a:ext>
              </a:extLst>
            </p:cNvPr>
            <p:cNvCxnSpPr>
              <a:cxnSpLocks/>
            </p:cNvCxnSpPr>
            <p:nvPr/>
          </p:nvCxnSpPr>
          <p:spPr>
            <a:xfrm>
              <a:off x="5467984" y="4023923"/>
              <a:ext cx="0" cy="277507"/>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2" name="TextBox 361">
              <a:extLst>
                <a:ext uri="{FF2B5EF4-FFF2-40B4-BE49-F238E27FC236}">
                  <a16:creationId xmlns:a16="http://schemas.microsoft.com/office/drawing/2014/main" id="{653ECDC9-66FB-3E19-88AE-2CA39D094529}"/>
                </a:ext>
              </a:extLst>
            </p:cNvPr>
            <p:cNvSpPr txBox="1"/>
            <p:nvPr/>
          </p:nvSpPr>
          <p:spPr>
            <a:xfrm>
              <a:off x="4094935" y="5124747"/>
              <a:ext cx="1340952" cy="458444"/>
            </a:xfrm>
            <a:prstGeom prst="rect">
              <a:avLst/>
            </a:prstGeom>
            <a:noFill/>
          </p:spPr>
          <p:txBody>
            <a:bodyPr wrap="none" rtlCol="0">
              <a:spAutoFit/>
            </a:bodyPr>
            <a:lstStyle/>
            <a:p>
              <a:pPr algn="l"/>
              <a:r>
                <a:rPr lang="en-CH" sz="900" dirty="0">
                  <a:latin typeface="Verdana" panose="020B0604030504040204" pitchFamily="34" charset="0"/>
                  <a:ea typeface="Verdana" panose="020B0604030504040204" pitchFamily="34" charset="0"/>
                  <a:cs typeface="Verdana" panose="020B0604030504040204" pitchFamily="34" charset="0"/>
                </a:rPr>
                <a:t>Chip I/O</a:t>
              </a:r>
            </a:p>
          </p:txBody>
        </p:sp>
        <p:cxnSp>
          <p:nvCxnSpPr>
            <p:cNvPr id="363" name="Straight Connector 362">
              <a:extLst>
                <a:ext uri="{FF2B5EF4-FFF2-40B4-BE49-F238E27FC236}">
                  <a16:creationId xmlns:a16="http://schemas.microsoft.com/office/drawing/2014/main" id="{25814EE7-747B-18F0-C435-18851B3974C1}"/>
                </a:ext>
              </a:extLst>
            </p:cNvPr>
            <p:cNvCxnSpPr>
              <a:cxnSpLocks/>
            </p:cNvCxnSpPr>
            <p:nvPr/>
          </p:nvCxnSpPr>
          <p:spPr>
            <a:xfrm flipH="1">
              <a:off x="2592448" y="4413072"/>
              <a:ext cx="1042107" cy="100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64" name="Rectangle: Rounded Corners 110">
              <a:extLst>
                <a:ext uri="{FF2B5EF4-FFF2-40B4-BE49-F238E27FC236}">
                  <a16:creationId xmlns:a16="http://schemas.microsoft.com/office/drawing/2014/main" id="{1DAEADB5-9EAE-8D20-01D9-4408D94F4DCD}"/>
                </a:ext>
              </a:extLst>
            </p:cNvPr>
            <p:cNvSpPr/>
            <p:nvPr/>
          </p:nvSpPr>
          <p:spPr>
            <a:xfrm>
              <a:off x="899885" y="4081730"/>
              <a:ext cx="1678048" cy="691122"/>
            </a:xfrm>
            <a:prstGeom prst="roundRect">
              <a:avLst>
                <a:gd name="adj" fmla="val 44698"/>
              </a:avLst>
            </a:prstGeom>
            <a:solidFill>
              <a:schemeClr val="accent4">
                <a:lumMod val="20000"/>
                <a:lumOff val="8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8x3</a:t>
              </a:r>
              <a:br>
                <a:rPr lang="en-US" sz="800"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br>
              <a:r>
                <a:rPr lang="en-US" sz="800"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Encoder</a:t>
              </a:r>
              <a:endParaRPr lang="en-CH" sz="800"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365" name="Straight Connector 364">
              <a:extLst>
                <a:ext uri="{FF2B5EF4-FFF2-40B4-BE49-F238E27FC236}">
                  <a16:creationId xmlns:a16="http://schemas.microsoft.com/office/drawing/2014/main" id="{B3CFE908-2E66-783B-CA09-071E428338C3}"/>
                </a:ext>
              </a:extLst>
            </p:cNvPr>
            <p:cNvCxnSpPr/>
            <p:nvPr/>
          </p:nvCxnSpPr>
          <p:spPr>
            <a:xfrm flipV="1">
              <a:off x="2988351" y="4330497"/>
              <a:ext cx="194118" cy="168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6" name="TextBox 365">
              <a:extLst>
                <a:ext uri="{FF2B5EF4-FFF2-40B4-BE49-F238E27FC236}">
                  <a16:creationId xmlns:a16="http://schemas.microsoft.com/office/drawing/2014/main" id="{06A2E228-2F74-74A8-32A4-C52E1E4E05B1}"/>
                </a:ext>
              </a:extLst>
            </p:cNvPr>
            <p:cNvSpPr txBox="1"/>
            <p:nvPr/>
          </p:nvSpPr>
          <p:spPr>
            <a:xfrm>
              <a:off x="3053162" y="4365009"/>
              <a:ext cx="497287" cy="427883"/>
            </a:xfrm>
            <a:prstGeom prst="rect">
              <a:avLst/>
            </a:prstGeom>
            <a:noFill/>
          </p:spPr>
          <p:txBody>
            <a:bodyPr wrap="none" rtlCol="0">
              <a:spAutoFit/>
            </a:bodyPr>
            <a:lstStyle/>
            <a:p>
              <a:pPr algn="l"/>
              <a:r>
                <a:rPr lang="en-GB" sz="800" dirty="0">
                  <a:latin typeface="Verdana" panose="020B0604030504040204" pitchFamily="34" charset="0"/>
                  <a:ea typeface="Verdana" panose="020B0604030504040204" pitchFamily="34" charset="0"/>
                  <a:cs typeface="Verdana" panose="020B0604030504040204" pitchFamily="34" charset="0"/>
                </a:rPr>
                <a:t>3</a:t>
              </a:r>
              <a:endParaRPr lang="en-CH" sz="800" dirty="0">
                <a:latin typeface="Verdana" panose="020B0604030504040204" pitchFamily="34" charset="0"/>
                <a:ea typeface="Verdana" panose="020B0604030504040204" pitchFamily="34" charset="0"/>
                <a:cs typeface="Verdana" panose="020B0604030504040204" pitchFamily="34" charset="0"/>
              </a:endParaRPr>
            </a:p>
          </p:txBody>
        </p:sp>
        <p:sp>
          <p:nvSpPr>
            <p:cNvPr id="367" name="TextBox 366">
              <a:extLst>
                <a:ext uri="{FF2B5EF4-FFF2-40B4-BE49-F238E27FC236}">
                  <a16:creationId xmlns:a16="http://schemas.microsoft.com/office/drawing/2014/main" id="{7069442F-3C3B-2F00-C174-2EA8CC275B24}"/>
                </a:ext>
              </a:extLst>
            </p:cNvPr>
            <p:cNvSpPr txBox="1"/>
            <p:nvPr/>
          </p:nvSpPr>
          <p:spPr>
            <a:xfrm>
              <a:off x="663774" y="3310687"/>
              <a:ext cx="2098660" cy="427883"/>
            </a:xfrm>
            <a:prstGeom prst="rect">
              <a:avLst/>
            </a:prstGeom>
            <a:noFill/>
          </p:spPr>
          <p:txBody>
            <a:bodyPr wrap="none" rtlCol="0">
              <a:spAutoFit/>
            </a:bodyPr>
            <a:lstStyle/>
            <a:p>
              <a:pPr algn="l"/>
              <a:r>
                <a:rPr lang="en-US" sz="800" dirty="0">
                  <a:latin typeface="Verdana" panose="020B0604030504040204" pitchFamily="34" charset="0"/>
                  <a:ea typeface="Verdana" panose="020B0604030504040204" pitchFamily="34" charset="0"/>
                </a:rPr>
                <a:t>activated sectors</a:t>
              </a:r>
            </a:p>
          </p:txBody>
        </p:sp>
        <p:cxnSp>
          <p:nvCxnSpPr>
            <p:cNvPr id="368" name="Straight Connector 367">
              <a:extLst>
                <a:ext uri="{FF2B5EF4-FFF2-40B4-BE49-F238E27FC236}">
                  <a16:creationId xmlns:a16="http://schemas.microsoft.com/office/drawing/2014/main" id="{E799A3E3-851E-8637-68DD-DDDA0E86DB8D}"/>
                </a:ext>
              </a:extLst>
            </p:cNvPr>
            <p:cNvCxnSpPr>
              <a:cxnSpLocks/>
              <a:stCxn id="367" idx="2"/>
              <a:endCxn id="364" idx="0"/>
            </p:cNvCxnSpPr>
            <p:nvPr/>
          </p:nvCxnSpPr>
          <p:spPr>
            <a:xfrm>
              <a:off x="1713104" y="3738569"/>
              <a:ext cx="25807" cy="34316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49286307-36C5-2959-A140-A6174DB103B3}"/>
                </a:ext>
              </a:extLst>
            </p:cNvPr>
            <p:cNvCxnSpPr/>
            <p:nvPr/>
          </p:nvCxnSpPr>
          <p:spPr>
            <a:xfrm flipV="1">
              <a:off x="1635916" y="3732757"/>
              <a:ext cx="194118" cy="168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0" name="TextBox 369">
              <a:extLst>
                <a:ext uri="{FF2B5EF4-FFF2-40B4-BE49-F238E27FC236}">
                  <a16:creationId xmlns:a16="http://schemas.microsoft.com/office/drawing/2014/main" id="{C4AB8812-B9FB-0C26-37B7-00EF59D1CA20}"/>
                </a:ext>
              </a:extLst>
            </p:cNvPr>
            <p:cNvSpPr txBox="1"/>
            <p:nvPr/>
          </p:nvSpPr>
          <p:spPr>
            <a:xfrm>
              <a:off x="1705199" y="3701694"/>
              <a:ext cx="497287" cy="427883"/>
            </a:xfrm>
            <a:prstGeom prst="rect">
              <a:avLst/>
            </a:prstGeom>
            <a:noFill/>
          </p:spPr>
          <p:txBody>
            <a:bodyPr wrap="none" rtlCol="0">
              <a:spAutoFit/>
            </a:bodyPr>
            <a:lstStyle/>
            <a:p>
              <a:pPr algn="l"/>
              <a:r>
                <a:rPr lang="en-GB" sz="800" dirty="0">
                  <a:latin typeface="Verdana" panose="020B0604030504040204" pitchFamily="34" charset="0"/>
                  <a:ea typeface="Verdana" panose="020B0604030504040204" pitchFamily="34" charset="0"/>
                  <a:cs typeface="Verdana" panose="020B0604030504040204" pitchFamily="34" charset="0"/>
                </a:rPr>
                <a:t>8</a:t>
              </a:r>
              <a:endParaRPr lang="en-CH" sz="800" dirty="0">
                <a:latin typeface="Verdana" panose="020B0604030504040204" pitchFamily="34" charset="0"/>
                <a:ea typeface="Verdana" panose="020B0604030504040204" pitchFamily="34" charset="0"/>
                <a:cs typeface="Verdana" panose="020B0604030504040204" pitchFamily="34" charset="0"/>
              </a:endParaRPr>
            </a:p>
          </p:txBody>
        </p:sp>
        <p:cxnSp>
          <p:nvCxnSpPr>
            <p:cNvPr id="371" name="Connector: Curved 23">
              <a:extLst>
                <a:ext uri="{FF2B5EF4-FFF2-40B4-BE49-F238E27FC236}">
                  <a16:creationId xmlns:a16="http://schemas.microsoft.com/office/drawing/2014/main" id="{D9CD11BC-A881-098E-9E1D-3D4C000C6F66}"/>
                </a:ext>
              </a:extLst>
            </p:cNvPr>
            <p:cNvCxnSpPr>
              <a:cxnSpLocks/>
              <a:stCxn id="367" idx="0"/>
              <a:endCxn id="315" idx="1"/>
            </p:cNvCxnSpPr>
            <p:nvPr/>
          </p:nvCxnSpPr>
          <p:spPr>
            <a:xfrm rot="16200000" flipV="1">
              <a:off x="956701" y="2554284"/>
              <a:ext cx="1090208" cy="422600"/>
            </a:xfrm>
            <a:prstGeom prst="curvedConnector4">
              <a:avLst>
                <a:gd name="adj1" fmla="val 33744"/>
                <a:gd name="adj2" fmla="val 355736"/>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2" name="Connector: Curved 25">
              <a:extLst>
                <a:ext uri="{FF2B5EF4-FFF2-40B4-BE49-F238E27FC236}">
                  <a16:creationId xmlns:a16="http://schemas.microsoft.com/office/drawing/2014/main" id="{67BEEF1A-410D-9EE5-B639-DD9A2DD4D0AF}"/>
                </a:ext>
              </a:extLst>
            </p:cNvPr>
            <p:cNvCxnSpPr>
              <a:cxnSpLocks/>
              <a:stCxn id="367" idx="0"/>
              <a:endCxn id="343" idx="1"/>
            </p:cNvCxnSpPr>
            <p:nvPr/>
          </p:nvCxnSpPr>
          <p:spPr>
            <a:xfrm rot="5400000" flipH="1" flipV="1">
              <a:off x="4077924" y="-144340"/>
              <a:ext cx="1090208" cy="5819847"/>
            </a:xfrm>
            <a:prstGeom prst="curved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74" name="TextBox 373">
            <a:extLst>
              <a:ext uri="{FF2B5EF4-FFF2-40B4-BE49-F238E27FC236}">
                <a16:creationId xmlns:a16="http://schemas.microsoft.com/office/drawing/2014/main" id="{1A55DBB2-3784-ABB1-25D4-418B1379FE2D}"/>
              </a:ext>
            </a:extLst>
          </p:cNvPr>
          <p:cNvSpPr txBox="1"/>
          <p:nvPr/>
        </p:nvSpPr>
        <p:spPr>
          <a:xfrm>
            <a:off x="945167" y="2088947"/>
            <a:ext cx="3012363" cy="369332"/>
          </a:xfrm>
          <a:prstGeom prst="rect">
            <a:avLst/>
          </a:prstGeom>
          <a:noFill/>
        </p:spPr>
        <p:txBody>
          <a:bodyPr wrap="none" rtlCol="0">
            <a:spAutoFit/>
          </a:bodyPr>
          <a:lstStyle/>
          <a:p>
            <a:pPr algn="l"/>
            <a:r>
              <a:rPr lang="en-CH"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Variable Burst Length</a:t>
            </a:r>
          </a:p>
        </p:txBody>
      </p:sp>
    </p:spTree>
    <p:extLst>
      <p:ext uri="{BB962C8B-B14F-4D97-AF65-F5344CB8AC3E}">
        <p14:creationId xmlns:p14="http://schemas.microsoft.com/office/powerpoint/2010/main" val="184237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 grpId="0"/>
      <p:bldP spid="37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31354-4B18-B8E4-8DE8-83ADAFAB4910}"/>
              </a:ext>
            </a:extLst>
          </p:cNvPr>
          <p:cNvSpPr>
            <a:spLocks noGrp="1"/>
          </p:cNvSpPr>
          <p:nvPr>
            <p:ph type="title"/>
          </p:nvPr>
        </p:nvSpPr>
        <p:spPr/>
        <p:txBody>
          <a:bodyPr/>
          <a:lstStyle/>
          <a:p>
            <a:r>
              <a:rPr lang="en-US" sz="2800" dirty="0"/>
              <a:t>Sectored DRAM is Published in ACM TACO</a:t>
            </a:r>
          </a:p>
        </p:txBody>
      </p:sp>
      <p:pic>
        <p:nvPicPr>
          <p:cNvPr id="5" name="Picture 4">
            <a:extLst>
              <a:ext uri="{FF2B5EF4-FFF2-40B4-BE49-F238E27FC236}">
                <a16:creationId xmlns:a16="http://schemas.microsoft.com/office/drawing/2014/main" id="{3C465E2E-7847-D4BA-0F6C-77B2D169E10B}"/>
              </a:ext>
            </a:extLst>
          </p:cNvPr>
          <p:cNvPicPr>
            <a:picLocks noChangeAspect="1"/>
          </p:cNvPicPr>
          <p:nvPr/>
        </p:nvPicPr>
        <p:blipFill>
          <a:blip r:embed="rId3"/>
          <a:stretch>
            <a:fillRect/>
          </a:stretch>
        </p:blipFill>
        <p:spPr>
          <a:xfrm>
            <a:off x="316184" y="1658320"/>
            <a:ext cx="8507233" cy="4497966"/>
          </a:xfrm>
          <a:prstGeom prst="rect">
            <a:avLst/>
          </a:prstGeom>
          <a:solidFill>
            <a:srgbClr val="000000">
              <a:shade val="95000"/>
            </a:srgbClr>
          </a:solidFill>
          <a:ln w="38100" cap="sq">
            <a:solidFill>
              <a:srgbClr val="000000"/>
            </a:solidFill>
            <a:miter lim="800000"/>
          </a:ln>
          <a:effectLst>
            <a:outerShdw blurRad="254000" dist="190500" dir="2700000" sy="90000" algn="bl" rotWithShape="0">
              <a:srgbClr val="000000">
                <a:alpha val="40000"/>
              </a:srgbClr>
            </a:outerShdw>
          </a:effectLst>
        </p:spPr>
      </p:pic>
      <p:sp>
        <p:nvSpPr>
          <p:cNvPr id="7" name="TextBox 6">
            <a:extLst>
              <a:ext uri="{FF2B5EF4-FFF2-40B4-BE49-F238E27FC236}">
                <a16:creationId xmlns:a16="http://schemas.microsoft.com/office/drawing/2014/main" id="{0C4F24E2-8DA6-D335-9904-E2733A2939C1}"/>
              </a:ext>
            </a:extLst>
          </p:cNvPr>
          <p:cNvSpPr txBox="1"/>
          <p:nvPr/>
        </p:nvSpPr>
        <p:spPr>
          <a:xfrm>
            <a:off x="435627" y="969117"/>
            <a:ext cx="8268346" cy="492443"/>
          </a:xfrm>
          <a:prstGeom prst="rect">
            <a:avLst/>
          </a:prstGeom>
          <a:noFill/>
        </p:spPr>
        <p:txBody>
          <a:bodyPr wrap="square">
            <a:spAutoFit/>
          </a:bodyPr>
          <a:lstStyle/>
          <a:p>
            <a:pPr algn="ctr"/>
            <a:r>
              <a:rPr lang="en-US" sz="2600" dirty="0">
                <a:solidFill>
                  <a:srgbClr val="0000FF"/>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https://dl.acm.org/doi/abs/10.1145/3673653</a:t>
            </a:r>
            <a:endParaRPr lang="en-US" sz="2600" dirty="0">
              <a:solidFill>
                <a:srgbClr val="0000FF"/>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031522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A76EA-A76D-81E2-A77C-8CCC057AACF3}"/>
              </a:ext>
            </a:extLst>
          </p:cNvPr>
          <p:cNvSpPr>
            <a:spLocks noGrp="1"/>
          </p:cNvSpPr>
          <p:nvPr>
            <p:ph type="title"/>
          </p:nvPr>
        </p:nvSpPr>
        <p:spPr/>
        <p:txBody>
          <a:bodyPr/>
          <a:lstStyle/>
          <a:p>
            <a:r>
              <a:rPr lang="en-CH"/>
              <a:t>Extended Version on Arxiv</a:t>
            </a:r>
            <a:endParaRPr lang="en-CH" dirty="0"/>
          </a:p>
        </p:txBody>
      </p:sp>
      <p:sp>
        <p:nvSpPr>
          <p:cNvPr id="5" name="TextBox 4">
            <a:extLst>
              <a:ext uri="{FF2B5EF4-FFF2-40B4-BE49-F238E27FC236}">
                <a16:creationId xmlns:a16="http://schemas.microsoft.com/office/drawing/2014/main" id="{066A0447-C5A2-6974-85AD-23E9222EF487}"/>
              </a:ext>
            </a:extLst>
          </p:cNvPr>
          <p:cNvSpPr txBox="1"/>
          <p:nvPr/>
        </p:nvSpPr>
        <p:spPr>
          <a:xfrm>
            <a:off x="1164613" y="1025068"/>
            <a:ext cx="6810376" cy="492443"/>
          </a:xfrm>
          <a:prstGeom prst="rect">
            <a:avLst/>
          </a:prstGeom>
          <a:noFill/>
        </p:spPr>
        <p:txBody>
          <a:bodyPr wrap="square">
            <a:spAutoFit/>
          </a:bodyPr>
          <a:lstStyle/>
          <a:p>
            <a:pPr algn="ctr"/>
            <a:r>
              <a:rPr lang="en-GB" sz="2600" dirty="0">
                <a:solidFill>
                  <a:srgbClr val="0000FF"/>
                </a:solidFill>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https://arxiv.org/pdf/2207.13795.pdf</a:t>
            </a:r>
            <a:endParaRPr lang="en-CH" sz="2600" dirty="0">
              <a:solidFill>
                <a:srgbClr val="0000FF"/>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a:extLst>
              <a:ext uri="{FF2B5EF4-FFF2-40B4-BE49-F238E27FC236}">
                <a16:creationId xmlns:a16="http://schemas.microsoft.com/office/drawing/2014/main" id="{72A6895F-DE1F-E5C8-7C58-27EA0CB447C8}"/>
              </a:ext>
            </a:extLst>
          </p:cNvPr>
          <p:cNvPicPr>
            <a:picLocks noChangeAspect="1"/>
          </p:cNvPicPr>
          <p:nvPr/>
        </p:nvPicPr>
        <p:blipFill>
          <a:blip r:embed="rId4"/>
          <a:stretch>
            <a:fillRect/>
          </a:stretch>
        </p:blipFill>
        <p:spPr>
          <a:xfrm>
            <a:off x="683601" y="1665447"/>
            <a:ext cx="7772400" cy="4515626"/>
          </a:xfrm>
          <a:prstGeom prst="rect">
            <a:avLst/>
          </a:prstGeom>
          <a:solidFill>
            <a:srgbClr val="000000">
              <a:shade val="95000"/>
            </a:srgbClr>
          </a:solidFill>
          <a:ln w="381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8961627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7F93B-53F4-F152-F202-33F3103DD7DC}"/>
              </a:ext>
            </a:extLst>
          </p:cNvPr>
          <p:cNvSpPr>
            <a:spLocks noGrp="1"/>
          </p:cNvSpPr>
          <p:nvPr>
            <p:ph type="title"/>
          </p:nvPr>
        </p:nvSpPr>
        <p:spPr/>
        <p:txBody>
          <a:bodyPr/>
          <a:lstStyle/>
          <a:p>
            <a:r>
              <a:rPr lang="en-CH" sz="3600" dirty="0"/>
              <a:t>Sectored DRAM is Open Source</a:t>
            </a:r>
          </a:p>
        </p:txBody>
      </p:sp>
      <p:sp>
        <p:nvSpPr>
          <p:cNvPr id="5" name="TextBox 4">
            <a:extLst>
              <a:ext uri="{FF2B5EF4-FFF2-40B4-BE49-F238E27FC236}">
                <a16:creationId xmlns:a16="http://schemas.microsoft.com/office/drawing/2014/main" id="{81581D31-AEDD-AD23-698A-461C108A8D60}"/>
              </a:ext>
            </a:extLst>
          </p:cNvPr>
          <p:cNvSpPr txBox="1"/>
          <p:nvPr/>
        </p:nvSpPr>
        <p:spPr>
          <a:xfrm>
            <a:off x="214313" y="1053584"/>
            <a:ext cx="8715374" cy="492443"/>
          </a:xfrm>
          <a:prstGeom prst="rect">
            <a:avLst/>
          </a:prstGeom>
          <a:noFill/>
        </p:spPr>
        <p:txBody>
          <a:bodyPr wrap="square">
            <a:spAutoFit/>
          </a:bodyPr>
          <a:lstStyle/>
          <a:p>
            <a:pPr algn="ctr"/>
            <a:r>
              <a:rPr lang="en-CH" sz="2600" dirty="0">
                <a:solidFill>
                  <a:srgbClr val="0000FF"/>
                </a:solidFill>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https://github.com/CMU-SAFARI/Sectored-DRAM</a:t>
            </a:r>
            <a:endParaRPr lang="en-CH" sz="2600" dirty="0">
              <a:solidFill>
                <a:srgbClr val="0000FF"/>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a:extLst>
              <a:ext uri="{FF2B5EF4-FFF2-40B4-BE49-F238E27FC236}">
                <a16:creationId xmlns:a16="http://schemas.microsoft.com/office/drawing/2014/main" id="{57FD1779-9532-1492-7464-DDFD02DF4C64}"/>
              </a:ext>
            </a:extLst>
          </p:cNvPr>
          <p:cNvPicPr>
            <a:picLocks noChangeAspect="1"/>
          </p:cNvPicPr>
          <p:nvPr/>
        </p:nvPicPr>
        <p:blipFill>
          <a:blip r:embed="rId4"/>
          <a:stretch>
            <a:fillRect/>
          </a:stretch>
        </p:blipFill>
        <p:spPr>
          <a:xfrm>
            <a:off x="281579" y="1905000"/>
            <a:ext cx="8610008" cy="4248150"/>
          </a:xfrm>
          <a:prstGeom prst="rect">
            <a:avLst/>
          </a:prstGeom>
          <a:solidFill>
            <a:srgbClr val="000000">
              <a:shade val="95000"/>
            </a:srgbClr>
          </a:solidFill>
          <a:ln w="38100" cap="sq">
            <a:solidFill>
              <a:srgbClr val="000000"/>
            </a:solidFill>
            <a:miter lim="800000"/>
          </a:ln>
          <a:effectLst>
            <a:outerShdw blurRad="254000" dist="190500" dir="2700000" sy="90000" algn="bl" rotWithShape="0">
              <a:srgbClr val="000000">
                <a:alpha val="40000"/>
              </a:srgbClr>
            </a:outerShdw>
          </a:effectLst>
        </p:spPr>
      </p:pic>
      <p:sp>
        <p:nvSpPr>
          <p:cNvPr id="6" name="Rectangle 5">
            <a:extLst>
              <a:ext uri="{FF2B5EF4-FFF2-40B4-BE49-F238E27FC236}">
                <a16:creationId xmlns:a16="http://schemas.microsoft.com/office/drawing/2014/main" id="{D95C87AE-4939-27A3-75DA-62DBD99B452E}"/>
              </a:ext>
            </a:extLst>
          </p:cNvPr>
          <p:cNvSpPr/>
          <p:nvPr/>
        </p:nvSpPr>
        <p:spPr>
          <a:xfrm>
            <a:off x="2402803" y="1905000"/>
            <a:ext cx="300351" cy="300351"/>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a:extLst>
              <a:ext uri="{FF2B5EF4-FFF2-40B4-BE49-F238E27FC236}">
                <a16:creationId xmlns:a16="http://schemas.microsoft.com/office/drawing/2014/main" id="{33E6A673-3C1D-B242-D4D6-AE0DC192D9F1}"/>
              </a:ext>
            </a:extLst>
          </p:cNvPr>
          <p:cNvSpPr/>
          <p:nvPr/>
        </p:nvSpPr>
        <p:spPr>
          <a:xfrm>
            <a:off x="1687559" y="2624729"/>
            <a:ext cx="485190" cy="300351"/>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452588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itle 1"/>
          <p:cNvSpPr txBox="1">
            <a:spLocks/>
          </p:cNvSpPr>
          <p:nvPr/>
        </p:nvSpPr>
        <p:spPr>
          <a:xfrm>
            <a:off x="0" y="2"/>
            <a:ext cx="9144000" cy="2812940"/>
          </a:xfrm>
          <a:prstGeom prst="rect">
            <a:avLst/>
          </a:prstGeom>
          <a:solidFill>
            <a:schemeClr val="bg2">
              <a:lumMod val="50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6600" b="1" dirty="0">
              <a:solidFill>
                <a:srgbClr val="70AD47"/>
              </a:solidFill>
            </a:endParaRPr>
          </a:p>
        </p:txBody>
      </p:sp>
      <p:sp>
        <p:nvSpPr>
          <p:cNvPr id="102" name="Title 1"/>
          <p:cNvSpPr>
            <a:spLocks noGrp="1"/>
          </p:cNvSpPr>
          <p:nvPr>
            <p:ph type="ctrTitle" idx="4294967295"/>
          </p:nvPr>
        </p:nvSpPr>
        <p:spPr>
          <a:xfrm>
            <a:off x="-611298" y="594036"/>
            <a:ext cx="10349084" cy="1876506"/>
          </a:xfrm>
          <a:prstGeom prst="rect">
            <a:avLst/>
          </a:prstGeom>
          <a:noFill/>
        </p:spPr>
        <p:txBody>
          <a:bodyPr anchor="ctr">
            <a:noAutofit/>
          </a:bodyPr>
          <a:lstStyle/>
          <a:p>
            <a:pPr algn="ctr">
              <a:lnSpc>
                <a:spcPct val="100000"/>
              </a:lnSpc>
            </a:pPr>
            <a:r>
              <a:rPr lang="en-US" sz="4200" b="1" dirty="0">
                <a:solidFill>
                  <a:schemeClr val="bg1"/>
                </a:solidFill>
                <a:latin typeface="Verdana" panose="020B0604030504040204" pitchFamily="34" charset="0"/>
                <a:ea typeface="Verdana" panose="020B0604030504040204" pitchFamily="34" charset="0"/>
                <a:cs typeface="Verdana" panose="020B0604030504040204" pitchFamily="34" charset="0"/>
              </a:rPr>
              <a:t>Sectored DRAM</a:t>
            </a:r>
            <a:br>
              <a:rPr lang="en-US" sz="48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800" b="1" dirty="0">
                <a:solidFill>
                  <a:schemeClr val="bg1"/>
                </a:solidFill>
                <a:latin typeface="Verdana" panose="020B0604030504040204" pitchFamily="34" charset="0"/>
                <a:ea typeface="Verdana" panose="020B0604030504040204" pitchFamily="34" charset="0"/>
                <a:cs typeface="Verdana" panose="020B0604030504040204" pitchFamily="34" charset="0"/>
              </a:rPr>
              <a:t>A Practical Energy-Efficient </a:t>
            </a:r>
            <a:br>
              <a:rPr lang="en-US" sz="28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800" b="1" dirty="0">
                <a:solidFill>
                  <a:schemeClr val="bg1"/>
                </a:solidFill>
                <a:latin typeface="Verdana" panose="020B0604030504040204" pitchFamily="34" charset="0"/>
                <a:ea typeface="Verdana" panose="020B0604030504040204" pitchFamily="34" charset="0"/>
                <a:cs typeface="Verdana" panose="020B0604030504040204" pitchFamily="34" charset="0"/>
              </a:rPr>
              <a:t>and High-Performance </a:t>
            </a:r>
            <a:br>
              <a:rPr lang="en-US" sz="28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800" b="1" dirty="0">
                <a:solidFill>
                  <a:schemeClr val="bg1"/>
                </a:solidFill>
                <a:latin typeface="Verdana" panose="020B0604030504040204" pitchFamily="34" charset="0"/>
                <a:ea typeface="Verdana" panose="020B0604030504040204" pitchFamily="34" charset="0"/>
                <a:cs typeface="Verdana" panose="020B0604030504040204" pitchFamily="34" charset="0"/>
              </a:rPr>
              <a:t>Fine-Grained DRAM Architecture</a:t>
            </a:r>
            <a:endParaRPr lang="en-US" sz="2400" b="1"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Graphic 2">
            <a:extLst>
              <a:ext uri="{FF2B5EF4-FFF2-40B4-BE49-F238E27FC236}">
                <a16:creationId xmlns:a16="http://schemas.microsoft.com/office/drawing/2014/main" id="{B7C26073-8D20-48E5-9751-3761552F8C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87151" y="6424305"/>
            <a:ext cx="1621717" cy="311988"/>
          </a:xfrm>
          <a:prstGeom prst="rect">
            <a:avLst/>
          </a:prstGeom>
        </p:spPr>
      </p:pic>
      <p:pic>
        <p:nvPicPr>
          <p:cNvPr id="10" name="Picture 9">
            <a:extLst>
              <a:ext uri="{FF2B5EF4-FFF2-40B4-BE49-F238E27FC236}">
                <a16:creationId xmlns:a16="http://schemas.microsoft.com/office/drawing/2014/main" id="{3F493808-1C51-9F45-A6ED-874599368E75}"/>
              </a:ext>
            </a:extLst>
          </p:cNvPr>
          <p:cNvPicPr>
            <a:picLocks noChangeAspect="1"/>
          </p:cNvPicPr>
          <p:nvPr/>
        </p:nvPicPr>
        <p:blipFill rotWithShape="1">
          <a:blip r:embed="rId5"/>
          <a:srcRect l="11820" t="33599" r="12247" b="30996"/>
          <a:stretch/>
        </p:blipFill>
        <p:spPr>
          <a:xfrm>
            <a:off x="151207" y="6424305"/>
            <a:ext cx="1813419" cy="311987"/>
          </a:xfrm>
          <a:prstGeom prst="rect">
            <a:avLst/>
          </a:prstGeom>
        </p:spPr>
      </p:pic>
      <p:pic>
        <p:nvPicPr>
          <p:cNvPr id="5" name="Picture 4" descr="A blue text on a black background&#10;&#10;Description automatically generated">
            <a:extLst>
              <a:ext uri="{FF2B5EF4-FFF2-40B4-BE49-F238E27FC236}">
                <a16:creationId xmlns:a16="http://schemas.microsoft.com/office/drawing/2014/main" id="{194744D8-04BE-A805-9974-E1CF85F323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79857" y="6368550"/>
            <a:ext cx="1512936" cy="403212"/>
          </a:xfrm>
          <a:prstGeom prst="rect">
            <a:avLst/>
          </a:prstGeom>
        </p:spPr>
      </p:pic>
      <p:pic>
        <p:nvPicPr>
          <p:cNvPr id="28" name="Picture 27" descr="A blue and white logo&#10;&#10;Description automatically generated">
            <a:extLst>
              <a:ext uri="{FF2B5EF4-FFF2-40B4-BE49-F238E27FC236}">
                <a16:creationId xmlns:a16="http://schemas.microsoft.com/office/drawing/2014/main" id="{EC153B45-6706-8407-546B-CBB6A4A5134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31393" y="6424305"/>
            <a:ext cx="1725938" cy="311988"/>
          </a:xfrm>
          <a:prstGeom prst="rect">
            <a:avLst/>
          </a:prstGeom>
        </p:spPr>
      </p:pic>
      <p:sp>
        <p:nvSpPr>
          <p:cNvPr id="6" name="Subtitle 2">
            <a:extLst>
              <a:ext uri="{FF2B5EF4-FFF2-40B4-BE49-F238E27FC236}">
                <a16:creationId xmlns:a16="http://schemas.microsoft.com/office/drawing/2014/main" id="{BC051AEB-4CB3-B642-8F9E-6613E38F034B}"/>
              </a:ext>
            </a:extLst>
          </p:cNvPr>
          <p:cNvSpPr txBox="1">
            <a:spLocks/>
          </p:cNvSpPr>
          <p:nvPr/>
        </p:nvSpPr>
        <p:spPr>
          <a:xfrm>
            <a:off x="13082" y="3763894"/>
            <a:ext cx="9144000" cy="656956"/>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latin typeface="Verdana" panose="020B0604030504040204" pitchFamily="34" charset="0"/>
                <a:ea typeface="Verdana" panose="020B0604030504040204" pitchFamily="34" charset="0"/>
                <a:cs typeface="Cambria"/>
              </a:rPr>
              <a:t>Ataberk Olgun</a:t>
            </a:r>
            <a:br>
              <a:rPr lang="en-US" sz="2000" dirty="0">
                <a:latin typeface="Verdana" panose="020B0604030504040204" pitchFamily="34" charset="0"/>
                <a:ea typeface="Verdana" panose="020B0604030504040204" pitchFamily="34" charset="0"/>
                <a:cs typeface="Cambria"/>
              </a:rPr>
            </a:br>
            <a:r>
              <a:rPr lang="en-US" sz="1600" dirty="0">
                <a:solidFill>
                  <a:srgbClr val="0000FF"/>
                </a:solidFill>
                <a:latin typeface="Verdana" panose="020B0604030504040204" pitchFamily="34" charset="0"/>
                <a:ea typeface="Verdana" panose="020B0604030504040204" pitchFamily="34" charset="0"/>
                <a:cs typeface="Cambria"/>
                <a:hlinkClick r:id="rId8">
                  <a:extLst>
                    <a:ext uri="{A12FA001-AC4F-418D-AE19-62706E023703}">
                      <ahyp:hlinkClr xmlns:ahyp="http://schemas.microsoft.com/office/drawing/2018/hyperlinkcolor" val="tx"/>
                    </a:ext>
                  </a:extLst>
                </a:hlinkClick>
              </a:rPr>
              <a:t>olgunataberk@gmail.com</a:t>
            </a:r>
            <a:endParaRPr lang="en-US" sz="1600" dirty="0">
              <a:solidFill>
                <a:srgbClr val="0000FF"/>
              </a:solidFill>
              <a:latin typeface="Verdana" panose="020B0604030504040204" pitchFamily="34" charset="0"/>
              <a:ea typeface="Verdana" panose="020B0604030504040204" pitchFamily="34" charset="0"/>
              <a:cs typeface="Cambria"/>
            </a:endParaRPr>
          </a:p>
        </p:txBody>
      </p:sp>
      <p:sp>
        <p:nvSpPr>
          <p:cNvPr id="8" name="TextBox 7">
            <a:extLst>
              <a:ext uri="{FF2B5EF4-FFF2-40B4-BE49-F238E27FC236}">
                <a16:creationId xmlns:a16="http://schemas.microsoft.com/office/drawing/2014/main" id="{8606401B-7BA8-AD15-55D8-EEA719B3E828}"/>
              </a:ext>
            </a:extLst>
          </p:cNvPr>
          <p:cNvSpPr txBox="1"/>
          <p:nvPr/>
        </p:nvSpPr>
        <p:spPr>
          <a:xfrm>
            <a:off x="225107" y="5104314"/>
            <a:ext cx="8719951" cy="867289"/>
          </a:xfrm>
          <a:prstGeom prst="rect">
            <a:avLst/>
          </a:prstGeom>
          <a:noFill/>
        </p:spPr>
        <p:txBody>
          <a:bodyPr wrap="none" rtlCol="0">
            <a:spAutoFit/>
          </a:bodyPr>
          <a:lstStyle/>
          <a:p>
            <a:pPr algn="ctr">
              <a:lnSpc>
                <a:spcPct val="150000"/>
              </a:lnSpc>
            </a:pPr>
            <a:r>
              <a:rPr lang="en-US" dirty="0">
                <a:latin typeface="Verdana" panose="020B0604030504040204" pitchFamily="34" charset="0"/>
                <a:ea typeface="Verdana" panose="020B0604030504040204" pitchFamily="34" charset="0"/>
              </a:rPr>
              <a:t>F. Nisa </a:t>
            </a:r>
            <a:r>
              <a:rPr lang="en-US" dirty="0" err="1">
                <a:latin typeface="Verdana" panose="020B0604030504040204" pitchFamily="34" charset="0"/>
                <a:ea typeface="Verdana" panose="020B0604030504040204" pitchFamily="34" charset="0"/>
              </a:rPr>
              <a:t>Bostanci</a:t>
            </a:r>
            <a:r>
              <a:rPr lang="en-US" dirty="0">
                <a:latin typeface="Verdana" panose="020B0604030504040204" pitchFamily="34" charset="0"/>
                <a:ea typeface="Verdana" panose="020B0604030504040204" pitchFamily="34" charset="0"/>
              </a:rPr>
              <a:t>	    Geraldo F. Oliveira	    Yahya Can </a:t>
            </a:r>
            <a:r>
              <a:rPr lang="en-US" dirty="0" err="1">
                <a:latin typeface="Verdana" panose="020B0604030504040204" pitchFamily="34" charset="0"/>
                <a:ea typeface="Verdana" panose="020B0604030504040204" pitchFamily="34" charset="0"/>
              </a:rPr>
              <a:t>Tugrul</a:t>
            </a:r>
            <a:r>
              <a:rPr lang="en-US" dirty="0">
                <a:latin typeface="Verdana" panose="020B0604030504040204" pitchFamily="34" charset="0"/>
                <a:ea typeface="Verdana" panose="020B0604030504040204" pitchFamily="34" charset="0"/>
              </a:rPr>
              <a:t>    Rahul Bera</a:t>
            </a:r>
          </a:p>
          <a:p>
            <a:pPr algn="ctr">
              <a:lnSpc>
                <a:spcPct val="150000"/>
              </a:lnSpc>
            </a:pPr>
            <a:r>
              <a:rPr lang="en-US" dirty="0">
                <a:latin typeface="Verdana" panose="020B0604030504040204" pitchFamily="34" charset="0"/>
                <a:ea typeface="Verdana" panose="020B0604030504040204" pitchFamily="34" charset="0"/>
              </a:rPr>
              <a:t>A. </a:t>
            </a:r>
            <a:r>
              <a:rPr lang="en-US" dirty="0" err="1">
                <a:latin typeface="Verdana" panose="020B0604030504040204" pitchFamily="34" charset="0"/>
                <a:ea typeface="Verdana" panose="020B0604030504040204" pitchFamily="34" charset="0"/>
              </a:rPr>
              <a:t>Giray</a:t>
            </a:r>
            <a:r>
              <a:rPr lang="en-US" dirty="0">
                <a:latin typeface="Verdana" panose="020B0604030504040204" pitchFamily="34" charset="0"/>
                <a:ea typeface="Verdana" panose="020B0604030504040204" pitchFamily="34" charset="0"/>
              </a:rPr>
              <a:t> </a:t>
            </a:r>
            <a:r>
              <a:rPr lang="en-US" dirty="0" err="1">
                <a:latin typeface="Verdana" panose="020B0604030504040204" pitchFamily="34" charset="0"/>
                <a:ea typeface="Verdana" panose="020B0604030504040204" pitchFamily="34" charset="0"/>
              </a:rPr>
              <a:t>Yaglikci</a:t>
            </a:r>
            <a:r>
              <a:rPr lang="en-US" dirty="0">
                <a:latin typeface="Verdana" panose="020B0604030504040204" pitchFamily="34" charset="0"/>
                <a:ea typeface="Verdana" panose="020B0604030504040204" pitchFamily="34" charset="0"/>
              </a:rPr>
              <a:t>    Hasan Hassan    </a:t>
            </a:r>
            <a:r>
              <a:rPr lang="en-US" dirty="0" err="1">
                <a:latin typeface="Verdana" panose="020B0604030504040204" pitchFamily="34" charset="0"/>
                <a:ea typeface="Verdana" panose="020B0604030504040204" pitchFamily="34" charset="0"/>
              </a:rPr>
              <a:t>Oguz</a:t>
            </a:r>
            <a:r>
              <a:rPr lang="en-US" dirty="0">
                <a:latin typeface="Verdana" panose="020B0604030504040204" pitchFamily="34" charset="0"/>
                <a:ea typeface="Verdana" panose="020B0604030504040204" pitchFamily="34" charset="0"/>
              </a:rPr>
              <a:t> </a:t>
            </a:r>
            <a:r>
              <a:rPr lang="en-US" dirty="0" err="1">
                <a:latin typeface="Verdana" panose="020B0604030504040204" pitchFamily="34" charset="0"/>
                <a:ea typeface="Verdana" panose="020B0604030504040204" pitchFamily="34" charset="0"/>
              </a:rPr>
              <a:t>Ergin</a:t>
            </a:r>
            <a:r>
              <a:rPr lang="en-US" dirty="0">
                <a:latin typeface="Verdana" panose="020B0604030504040204" pitchFamily="34" charset="0"/>
                <a:ea typeface="Verdana" panose="020B0604030504040204" pitchFamily="34" charset="0"/>
              </a:rPr>
              <a:t>    Onur </a:t>
            </a:r>
            <a:r>
              <a:rPr lang="en-US" dirty="0" err="1">
                <a:latin typeface="Verdana" panose="020B0604030504040204" pitchFamily="34" charset="0"/>
                <a:ea typeface="Verdana" panose="020B0604030504040204" pitchFamily="34" charset="0"/>
              </a:rPr>
              <a:t>Mutlu</a:t>
            </a:r>
            <a:endParaRPr lang="en-US" dirty="0">
              <a:latin typeface="Verdana" panose="020B0604030504040204" pitchFamily="34" charset="0"/>
              <a:ea typeface="Verdana" panose="020B0604030504040204" pitchFamily="34" charset="0"/>
            </a:endParaRPr>
          </a:p>
        </p:txBody>
      </p:sp>
      <p:grpSp>
        <p:nvGrpSpPr>
          <p:cNvPr id="7" name="Group 6">
            <a:extLst>
              <a:ext uri="{FF2B5EF4-FFF2-40B4-BE49-F238E27FC236}">
                <a16:creationId xmlns:a16="http://schemas.microsoft.com/office/drawing/2014/main" id="{C6AB98FE-22C5-D2CD-2238-D440571CABED}"/>
              </a:ext>
            </a:extLst>
          </p:cNvPr>
          <p:cNvGrpSpPr/>
          <p:nvPr/>
        </p:nvGrpSpPr>
        <p:grpSpPr>
          <a:xfrm>
            <a:off x="781318" y="2953958"/>
            <a:ext cx="1447425" cy="1868886"/>
            <a:chOff x="1162070" y="2239589"/>
            <a:chExt cx="1590654" cy="2053821"/>
          </a:xfrm>
        </p:grpSpPr>
        <p:pic>
          <p:nvPicPr>
            <p:cNvPr id="9" name="Picture 8">
              <a:extLst>
                <a:ext uri="{FF2B5EF4-FFF2-40B4-BE49-F238E27FC236}">
                  <a16:creationId xmlns:a16="http://schemas.microsoft.com/office/drawing/2014/main" id="{42BA251C-7FE0-C1D7-BA89-C6AD7006A6D3}"/>
                </a:ext>
              </a:extLst>
            </p:cNvPr>
            <p:cNvPicPr>
              <a:picLocks noChangeAspect="1"/>
            </p:cNvPicPr>
            <p:nvPr/>
          </p:nvPicPr>
          <p:blipFill>
            <a:blip r:embed="rId9"/>
            <a:stretch>
              <a:fillRect/>
            </a:stretch>
          </p:blipFill>
          <p:spPr>
            <a:xfrm>
              <a:off x="1162070" y="2698815"/>
              <a:ext cx="1590654" cy="1594595"/>
            </a:xfrm>
            <a:prstGeom prst="rect">
              <a:avLst/>
            </a:prstGeom>
          </p:spPr>
        </p:pic>
        <p:sp>
          <p:nvSpPr>
            <p:cNvPr id="11" name="TextBox 10">
              <a:extLst>
                <a:ext uri="{FF2B5EF4-FFF2-40B4-BE49-F238E27FC236}">
                  <a16:creationId xmlns:a16="http://schemas.microsoft.com/office/drawing/2014/main" id="{41B0BB02-9B9E-4224-6F84-2D1B0B0B626A}"/>
                </a:ext>
              </a:extLst>
            </p:cNvPr>
            <p:cNvSpPr txBox="1"/>
            <p:nvPr/>
          </p:nvSpPr>
          <p:spPr>
            <a:xfrm>
              <a:off x="1364224" y="2239589"/>
              <a:ext cx="1183862" cy="507349"/>
            </a:xfrm>
            <a:prstGeom prst="rect">
              <a:avLst/>
            </a:prstGeom>
            <a:noFill/>
          </p:spPr>
          <p:txBody>
            <a:bodyPr wrap="square" rtlCol="0">
              <a:spAutoFit/>
            </a:bodyPr>
            <a:lstStyle/>
            <a:p>
              <a:pPr algn="ctr"/>
              <a:r>
                <a:rPr lang="en-CH" sz="2400" u="sng" dirty="0">
                  <a:latin typeface="Verdana" panose="020B0604030504040204" pitchFamily="34" charset="0"/>
                  <a:ea typeface="Verdana" panose="020B0604030504040204" pitchFamily="34" charset="0"/>
                  <a:cs typeface="Verdana" panose="020B0604030504040204" pitchFamily="34" charset="0"/>
                </a:rPr>
                <a:t>Paper</a:t>
              </a:r>
            </a:p>
          </p:txBody>
        </p:sp>
      </p:grpSp>
      <p:grpSp>
        <p:nvGrpSpPr>
          <p:cNvPr id="13" name="Group 12">
            <a:extLst>
              <a:ext uri="{FF2B5EF4-FFF2-40B4-BE49-F238E27FC236}">
                <a16:creationId xmlns:a16="http://schemas.microsoft.com/office/drawing/2014/main" id="{A485650A-4A85-188A-9CFD-C93775A3761A}"/>
              </a:ext>
            </a:extLst>
          </p:cNvPr>
          <p:cNvGrpSpPr/>
          <p:nvPr/>
        </p:nvGrpSpPr>
        <p:grpSpPr>
          <a:xfrm>
            <a:off x="6972727" y="2941847"/>
            <a:ext cx="1440443" cy="1839385"/>
            <a:chOff x="4222492" y="2265836"/>
            <a:chExt cx="1582982" cy="2021402"/>
          </a:xfrm>
        </p:grpSpPr>
        <p:pic>
          <p:nvPicPr>
            <p:cNvPr id="14" name="Picture 13">
              <a:extLst>
                <a:ext uri="{FF2B5EF4-FFF2-40B4-BE49-F238E27FC236}">
                  <a16:creationId xmlns:a16="http://schemas.microsoft.com/office/drawing/2014/main" id="{DC44B586-46BA-59AD-E552-8F3B7B80BE24}"/>
                </a:ext>
              </a:extLst>
            </p:cNvPr>
            <p:cNvPicPr>
              <a:picLocks noChangeAspect="1"/>
            </p:cNvPicPr>
            <p:nvPr/>
          </p:nvPicPr>
          <p:blipFill>
            <a:blip r:embed="rId10"/>
            <a:stretch>
              <a:fillRect/>
            </a:stretch>
          </p:blipFill>
          <p:spPr>
            <a:xfrm>
              <a:off x="4222492" y="2707950"/>
              <a:ext cx="1582982" cy="1579288"/>
            </a:xfrm>
            <a:prstGeom prst="rect">
              <a:avLst/>
            </a:prstGeom>
          </p:spPr>
        </p:pic>
        <p:sp>
          <p:nvSpPr>
            <p:cNvPr id="15" name="TextBox 14">
              <a:extLst>
                <a:ext uri="{FF2B5EF4-FFF2-40B4-BE49-F238E27FC236}">
                  <a16:creationId xmlns:a16="http://schemas.microsoft.com/office/drawing/2014/main" id="{FAA26FEA-398B-7249-1856-C7FD6A25D062}"/>
                </a:ext>
              </a:extLst>
            </p:cNvPr>
            <p:cNvSpPr txBox="1"/>
            <p:nvPr/>
          </p:nvSpPr>
          <p:spPr>
            <a:xfrm>
              <a:off x="4277975" y="2265836"/>
              <a:ext cx="1472015" cy="507349"/>
            </a:xfrm>
            <a:prstGeom prst="rect">
              <a:avLst/>
            </a:prstGeom>
            <a:noFill/>
          </p:spPr>
          <p:txBody>
            <a:bodyPr wrap="square" rtlCol="0">
              <a:spAutoFit/>
            </a:bodyPr>
            <a:lstStyle/>
            <a:p>
              <a:pPr algn="ctr"/>
              <a:r>
                <a:rPr lang="en-CH" sz="2400" u="sng" dirty="0">
                  <a:latin typeface="Verdana" panose="020B0604030504040204" pitchFamily="34" charset="0"/>
                  <a:ea typeface="Verdana" panose="020B0604030504040204" pitchFamily="34" charset="0"/>
                  <a:cs typeface="Verdana" panose="020B0604030504040204" pitchFamily="34" charset="0"/>
                </a:rPr>
                <a:t>GitHub</a:t>
              </a:r>
            </a:p>
          </p:txBody>
        </p:sp>
      </p:grpSp>
    </p:spTree>
    <p:extLst>
      <p:ext uri="{BB962C8B-B14F-4D97-AF65-F5344CB8AC3E}">
        <p14:creationId xmlns:p14="http://schemas.microsoft.com/office/powerpoint/2010/main" val="16483144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F089A5-6A08-FE7E-3E69-B0B1CFDF7B10}"/>
              </a:ext>
            </a:extLst>
          </p:cNvPr>
          <p:cNvSpPr txBox="1"/>
          <p:nvPr/>
        </p:nvSpPr>
        <p:spPr>
          <a:xfrm>
            <a:off x="479373" y="2714944"/>
            <a:ext cx="8185254" cy="1323439"/>
          </a:xfrm>
          <a:prstGeom prst="rect">
            <a:avLst/>
          </a:prstGeom>
          <a:noFill/>
        </p:spPr>
        <p:txBody>
          <a:bodyPr wrap="none" rtlCol="0">
            <a:spAutoFit/>
          </a:bodyPr>
          <a:lstStyle/>
          <a:p>
            <a:pPr algn="ctr"/>
            <a:r>
              <a:rPr lang="en-CH" sz="8000" b="1" dirty="0">
                <a:solidFill>
                  <a:srgbClr val="0070C0"/>
                </a:solidFill>
                <a:latin typeface="Verdana" panose="020B0604030504040204" pitchFamily="34" charset="0"/>
                <a:ea typeface="Verdana" panose="020B0604030504040204" pitchFamily="34" charset="0"/>
                <a:cs typeface="Verdana" panose="020B0604030504040204" pitchFamily="34" charset="0"/>
              </a:rPr>
              <a:t>Backup Slides</a:t>
            </a:r>
          </a:p>
        </p:txBody>
      </p:sp>
    </p:spTree>
    <p:extLst>
      <p:ext uri="{BB962C8B-B14F-4D97-AF65-F5344CB8AC3E}">
        <p14:creationId xmlns:p14="http://schemas.microsoft.com/office/powerpoint/2010/main" val="33229402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DA7D4-F7F5-3B9F-586B-BC057A13C2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C4ED26-6C31-BC15-5B90-EFED46DAE0B8}"/>
              </a:ext>
            </a:extLst>
          </p:cNvPr>
          <p:cNvSpPr>
            <a:spLocks noGrp="1"/>
          </p:cNvSpPr>
          <p:nvPr>
            <p:ph type="title"/>
          </p:nvPr>
        </p:nvSpPr>
        <p:spPr/>
        <p:txBody>
          <a:bodyPr/>
          <a:lstStyle/>
          <a:p>
            <a:r>
              <a:rPr lang="en-CH" dirty="0"/>
              <a:t>DRAM Data Transfer (II)</a:t>
            </a:r>
          </a:p>
        </p:txBody>
      </p:sp>
      <p:sp>
        <p:nvSpPr>
          <p:cNvPr id="3" name="Content Placeholder 2">
            <a:extLst>
              <a:ext uri="{FF2B5EF4-FFF2-40B4-BE49-F238E27FC236}">
                <a16:creationId xmlns:a16="http://schemas.microsoft.com/office/drawing/2014/main" id="{24890BE7-FE9B-598A-2091-311A484DADDA}"/>
              </a:ext>
            </a:extLst>
          </p:cNvPr>
          <p:cNvSpPr>
            <a:spLocks noGrp="1"/>
          </p:cNvSpPr>
          <p:nvPr>
            <p:ph idx="1"/>
          </p:nvPr>
        </p:nvSpPr>
        <p:spPr/>
        <p:txBody>
          <a:bodyPr/>
          <a:lstStyle/>
          <a:p>
            <a:r>
              <a:rPr lang="en-CH" sz="2400" dirty="0"/>
              <a:t>Bits of a </a:t>
            </a:r>
            <a:r>
              <a:rPr lang="en-CH" sz="2400" dirty="0">
                <a:solidFill>
                  <a:schemeClr val="accent1">
                    <a:lumMod val="75000"/>
                  </a:schemeClr>
                </a:solidFill>
              </a:rPr>
              <a:t>burst</a:t>
            </a:r>
            <a:r>
              <a:rPr lang="en-CH" sz="2400" dirty="0"/>
              <a:t> split </a:t>
            </a:r>
            <a:r>
              <a:rPr lang="en-CH" sz="2400" dirty="0">
                <a:solidFill>
                  <a:schemeClr val="accent2">
                    <a:lumMod val="75000"/>
                  </a:schemeClr>
                </a:solidFill>
              </a:rPr>
              <a:t>across</a:t>
            </a:r>
            <a:r>
              <a:rPr lang="en-CH" sz="2400" dirty="0"/>
              <a:t> DRAM </a:t>
            </a:r>
            <a:r>
              <a:rPr lang="en-CH" sz="2400" dirty="0">
                <a:solidFill>
                  <a:schemeClr val="accent2">
                    <a:lumMod val="75000"/>
                  </a:schemeClr>
                </a:solidFill>
              </a:rPr>
              <a:t>mats</a:t>
            </a:r>
          </a:p>
        </p:txBody>
      </p:sp>
      <p:grpSp>
        <p:nvGrpSpPr>
          <p:cNvPr id="4" name="Group 3">
            <a:extLst>
              <a:ext uri="{FF2B5EF4-FFF2-40B4-BE49-F238E27FC236}">
                <a16:creationId xmlns:a16="http://schemas.microsoft.com/office/drawing/2014/main" id="{140C2A43-8BDA-D339-F12E-DE336A9D9B86}"/>
              </a:ext>
            </a:extLst>
          </p:cNvPr>
          <p:cNvGrpSpPr/>
          <p:nvPr/>
        </p:nvGrpSpPr>
        <p:grpSpPr>
          <a:xfrm>
            <a:off x="1734836" y="2404844"/>
            <a:ext cx="1414038" cy="1414038"/>
            <a:chOff x="4876800" y="1600199"/>
            <a:chExt cx="2819401" cy="2819401"/>
          </a:xfrm>
        </p:grpSpPr>
        <p:grpSp>
          <p:nvGrpSpPr>
            <p:cNvPr id="5" name="Group 4">
              <a:extLst>
                <a:ext uri="{FF2B5EF4-FFF2-40B4-BE49-F238E27FC236}">
                  <a16:creationId xmlns:a16="http://schemas.microsoft.com/office/drawing/2014/main" id="{B30907AF-D71B-985C-D4FB-FB382998D5CC}"/>
                </a:ext>
              </a:extLst>
            </p:cNvPr>
            <p:cNvGrpSpPr/>
            <p:nvPr/>
          </p:nvGrpSpPr>
          <p:grpSpPr>
            <a:xfrm>
              <a:off x="5486400" y="3962400"/>
              <a:ext cx="2209800" cy="457200"/>
              <a:chOff x="5486400" y="3962400"/>
              <a:chExt cx="2209800" cy="457200"/>
            </a:xfrm>
          </p:grpSpPr>
          <p:sp>
            <p:nvSpPr>
              <p:cNvPr id="50" name="DRAM">
                <a:extLst>
                  <a:ext uri="{FF2B5EF4-FFF2-40B4-BE49-F238E27FC236}">
                    <a16:creationId xmlns:a16="http://schemas.microsoft.com/office/drawing/2014/main" id="{5879064D-1BF6-A251-60A0-160B2D245A20}"/>
                  </a:ext>
                </a:extLst>
              </p:cNvPr>
              <p:cNvSpPr/>
              <p:nvPr/>
            </p:nvSpPr>
            <p:spPr>
              <a:xfrm>
                <a:off x="54864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1" name="DRAM">
                <a:extLst>
                  <a:ext uri="{FF2B5EF4-FFF2-40B4-BE49-F238E27FC236}">
                    <a16:creationId xmlns:a16="http://schemas.microsoft.com/office/drawing/2014/main" id="{C8D9073D-5610-4123-B753-2FC369FB92EE}"/>
                  </a:ext>
                </a:extLst>
              </p:cNvPr>
              <p:cNvSpPr/>
              <p:nvPr/>
            </p:nvSpPr>
            <p:spPr>
              <a:xfrm>
                <a:off x="59436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2" name="DRAM">
                <a:extLst>
                  <a:ext uri="{FF2B5EF4-FFF2-40B4-BE49-F238E27FC236}">
                    <a16:creationId xmlns:a16="http://schemas.microsoft.com/office/drawing/2014/main" id="{7C5DE8A2-17BE-57E3-B408-2A729B485E57}"/>
                  </a:ext>
                </a:extLst>
              </p:cNvPr>
              <p:cNvSpPr/>
              <p:nvPr/>
            </p:nvSpPr>
            <p:spPr>
              <a:xfrm>
                <a:off x="64008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3" name="DRAM">
                <a:extLst>
                  <a:ext uri="{FF2B5EF4-FFF2-40B4-BE49-F238E27FC236}">
                    <a16:creationId xmlns:a16="http://schemas.microsoft.com/office/drawing/2014/main" id="{DB5AF547-C96F-04D9-AA54-6173F88A50F0}"/>
                  </a:ext>
                </a:extLst>
              </p:cNvPr>
              <p:cNvSpPr/>
              <p:nvPr/>
            </p:nvSpPr>
            <p:spPr>
              <a:xfrm>
                <a:off x="68580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4" name="DRAM">
                <a:extLst>
                  <a:ext uri="{FF2B5EF4-FFF2-40B4-BE49-F238E27FC236}">
                    <a16:creationId xmlns:a16="http://schemas.microsoft.com/office/drawing/2014/main" id="{4D9D564E-D99D-8F6B-F173-F74AB3E56506}"/>
                  </a:ext>
                </a:extLst>
              </p:cNvPr>
              <p:cNvSpPr/>
              <p:nvPr/>
            </p:nvSpPr>
            <p:spPr>
              <a:xfrm>
                <a:off x="73152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6" name="Group 5">
              <a:extLst>
                <a:ext uri="{FF2B5EF4-FFF2-40B4-BE49-F238E27FC236}">
                  <a16:creationId xmlns:a16="http://schemas.microsoft.com/office/drawing/2014/main" id="{588BFE88-E57A-EE16-2012-688B8C1B8976}"/>
                </a:ext>
              </a:extLst>
            </p:cNvPr>
            <p:cNvGrpSpPr/>
            <p:nvPr/>
          </p:nvGrpSpPr>
          <p:grpSpPr>
            <a:xfrm>
              <a:off x="4876800" y="1600200"/>
              <a:ext cx="457200" cy="2209800"/>
              <a:chOff x="4876800" y="1600200"/>
              <a:chExt cx="457200" cy="2209800"/>
            </a:xfrm>
          </p:grpSpPr>
          <p:sp>
            <p:nvSpPr>
              <p:cNvPr id="45" name="DRAM">
                <a:extLst>
                  <a:ext uri="{FF2B5EF4-FFF2-40B4-BE49-F238E27FC236}">
                    <a16:creationId xmlns:a16="http://schemas.microsoft.com/office/drawing/2014/main" id="{13202B4E-9083-A924-56C3-7D9180A84588}"/>
                  </a:ext>
                </a:extLst>
              </p:cNvPr>
              <p:cNvSpPr/>
              <p:nvPr/>
            </p:nvSpPr>
            <p:spPr>
              <a:xfrm rot="5400000">
                <a:off x="4914900" y="15621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6" name="DRAM">
                <a:extLst>
                  <a:ext uri="{FF2B5EF4-FFF2-40B4-BE49-F238E27FC236}">
                    <a16:creationId xmlns:a16="http://schemas.microsoft.com/office/drawing/2014/main" id="{87326349-5B1D-9D5C-F245-BE5AFC253CAF}"/>
                  </a:ext>
                </a:extLst>
              </p:cNvPr>
              <p:cNvSpPr/>
              <p:nvPr/>
            </p:nvSpPr>
            <p:spPr>
              <a:xfrm rot="5400000">
                <a:off x="4914900" y="20193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7" name="DRAM">
                <a:extLst>
                  <a:ext uri="{FF2B5EF4-FFF2-40B4-BE49-F238E27FC236}">
                    <a16:creationId xmlns:a16="http://schemas.microsoft.com/office/drawing/2014/main" id="{2E589A11-D2A9-F71B-A26A-1C428388C25D}"/>
                  </a:ext>
                </a:extLst>
              </p:cNvPr>
              <p:cNvSpPr/>
              <p:nvPr/>
            </p:nvSpPr>
            <p:spPr>
              <a:xfrm rot="5400000">
                <a:off x="4914900" y="24765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8" name="DRAM">
                <a:extLst>
                  <a:ext uri="{FF2B5EF4-FFF2-40B4-BE49-F238E27FC236}">
                    <a16:creationId xmlns:a16="http://schemas.microsoft.com/office/drawing/2014/main" id="{3E70E33E-F116-438F-EC6D-29F0717B6327}"/>
                  </a:ext>
                </a:extLst>
              </p:cNvPr>
              <p:cNvSpPr/>
              <p:nvPr/>
            </p:nvSpPr>
            <p:spPr>
              <a:xfrm rot="5400000">
                <a:off x="4914900" y="29337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9" name="DRAM">
                <a:extLst>
                  <a:ext uri="{FF2B5EF4-FFF2-40B4-BE49-F238E27FC236}">
                    <a16:creationId xmlns:a16="http://schemas.microsoft.com/office/drawing/2014/main" id="{A4A0544A-3021-1BE2-E4E9-E26B87F41F67}"/>
                  </a:ext>
                </a:extLst>
              </p:cNvPr>
              <p:cNvSpPr/>
              <p:nvPr/>
            </p:nvSpPr>
            <p:spPr>
              <a:xfrm rot="5400000">
                <a:off x="4914900" y="33909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7" name="Group 6">
              <a:extLst>
                <a:ext uri="{FF2B5EF4-FFF2-40B4-BE49-F238E27FC236}">
                  <a16:creationId xmlns:a16="http://schemas.microsoft.com/office/drawing/2014/main" id="{B7485C63-F88E-C8B4-BA81-E6E24E1DF947}"/>
                </a:ext>
              </a:extLst>
            </p:cNvPr>
            <p:cNvGrpSpPr/>
            <p:nvPr/>
          </p:nvGrpSpPr>
          <p:grpSpPr>
            <a:xfrm>
              <a:off x="5676900" y="1600199"/>
              <a:ext cx="1828800" cy="2362201"/>
              <a:chOff x="5676900" y="1170708"/>
              <a:chExt cx="1828800" cy="2791692"/>
            </a:xfrm>
          </p:grpSpPr>
          <p:cxnSp>
            <p:nvCxnSpPr>
              <p:cNvPr id="40" name="Straight Connector 39">
                <a:extLst>
                  <a:ext uri="{FF2B5EF4-FFF2-40B4-BE49-F238E27FC236}">
                    <a16:creationId xmlns:a16="http://schemas.microsoft.com/office/drawing/2014/main" id="{E09859A9-92D8-CB14-B22F-FC11AF7E22E0}"/>
                  </a:ext>
                </a:extLst>
              </p:cNvPr>
              <p:cNvCxnSpPr>
                <a:cxnSpLocks/>
                <a:stCxn id="10" idx="0"/>
                <a:endCxn id="50" idx="0"/>
              </p:cNvCxnSpPr>
              <p:nvPr/>
            </p:nvCxnSpPr>
            <p:spPr>
              <a:xfrm>
                <a:off x="56769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5C8060F-658F-6FCC-BFF2-F6E688BCDFFF}"/>
                  </a:ext>
                </a:extLst>
              </p:cNvPr>
              <p:cNvCxnSpPr>
                <a:cxnSpLocks/>
                <a:stCxn id="12" idx="0"/>
                <a:endCxn id="52" idx="0"/>
              </p:cNvCxnSpPr>
              <p:nvPr/>
            </p:nvCxnSpPr>
            <p:spPr>
              <a:xfrm>
                <a:off x="6591299"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4900512-F693-60CC-49A0-660A7C6224C5}"/>
                  </a:ext>
                </a:extLst>
              </p:cNvPr>
              <p:cNvCxnSpPr>
                <a:cxnSpLocks/>
                <a:stCxn id="13" idx="0"/>
                <a:endCxn id="53" idx="0"/>
              </p:cNvCxnSpPr>
              <p:nvPr/>
            </p:nvCxnSpPr>
            <p:spPr>
              <a:xfrm>
                <a:off x="70485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B263ED3-4EC3-C135-C1B0-76969949C8CB}"/>
                  </a:ext>
                </a:extLst>
              </p:cNvPr>
              <p:cNvCxnSpPr>
                <a:cxnSpLocks/>
                <a:stCxn id="14" idx="0"/>
                <a:endCxn id="54" idx="0"/>
              </p:cNvCxnSpPr>
              <p:nvPr/>
            </p:nvCxnSpPr>
            <p:spPr>
              <a:xfrm>
                <a:off x="7505700" y="1170710"/>
                <a:ext cx="0" cy="2791690"/>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4E3EE29-EB5B-74AB-4D4A-9C5E98A439EC}"/>
                  </a:ext>
                </a:extLst>
              </p:cNvPr>
              <p:cNvCxnSpPr>
                <a:cxnSpLocks/>
                <a:stCxn id="11" idx="0"/>
                <a:endCxn id="51" idx="0"/>
              </p:cNvCxnSpPr>
              <p:nvPr/>
            </p:nvCxnSpPr>
            <p:spPr>
              <a:xfrm>
                <a:off x="61341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E95ADC55-3590-CD57-F390-F130F9E7693B}"/>
                </a:ext>
              </a:extLst>
            </p:cNvPr>
            <p:cNvGrpSpPr/>
            <p:nvPr/>
          </p:nvGrpSpPr>
          <p:grpSpPr>
            <a:xfrm>
              <a:off x="5334000" y="1790700"/>
              <a:ext cx="2362201" cy="1828800"/>
              <a:chOff x="5333998" y="1790700"/>
              <a:chExt cx="2791691" cy="1828800"/>
            </a:xfrm>
          </p:grpSpPr>
          <p:cxnSp>
            <p:nvCxnSpPr>
              <p:cNvPr id="35" name="Straight Connector 34">
                <a:extLst>
                  <a:ext uri="{FF2B5EF4-FFF2-40B4-BE49-F238E27FC236}">
                    <a16:creationId xmlns:a16="http://schemas.microsoft.com/office/drawing/2014/main" id="{8FAEA5C0-00D5-9BDD-85E0-3765C3700A8D}"/>
                  </a:ext>
                </a:extLst>
              </p:cNvPr>
              <p:cNvCxnSpPr>
                <a:cxnSpLocks/>
                <a:stCxn id="14" idx="6"/>
                <a:endCxn id="45" idx="0"/>
              </p:cNvCxnSpPr>
              <p:nvPr/>
            </p:nvCxnSpPr>
            <p:spPr>
              <a:xfrm flipH="1">
                <a:off x="5333998" y="1790700"/>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29645B9-8DDD-39DB-921F-4778C2652C01}"/>
                  </a:ext>
                </a:extLst>
              </p:cNvPr>
              <p:cNvCxnSpPr>
                <a:cxnSpLocks/>
                <a:stCxn id="19" idx="6"/>
                <a:endCxn id="46" idx="0"/>
              </p:cNvCxnSpPr>
              <p:nvPr/>
            </p:nvCxnSpPr>
            <p:spPr>
              <a:xfrm flipH="1">
                <a:off x="5333998" y="2247899"/>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A5DDDFC-AE3E-51DB-2D42-231BEF5D4BAB}"/>
                  </a:ext>
                </a:extLst>
              </p:cNvPr>
              <p:cNvCxnSpPr>
                <a:cxnSpLocks/>
                <a:stCxn id="24" idx="6"/>
                <a:endCxn id="47" idx="0"/>
              </p:cNvCxnSpPr>
              <p:nvPr/>
            </p:nvCxnSpPr>
            <p:spPr>
              <a:xfrm flipH="1">
                <a:off x="5333998" y="2705100"/>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6DC3F89-EDF5-D827-678D-E3A8EB77A9E7}"/>
                  </a:ext>
                </a:extLst>
              </p:cNvPr>
              <p:cNvCxnSpPr>
                <a:cxnSpLocks/>
                <a:stCxn id="29" idx="6"/>
                <a:endCxn id="48" idx="0"/>
              </p:cNvCxnSpPr>
              <p:nvPr/>
            </p:nvCxnSpPr>
            <p:spPr>
              <a:xfrm flipH="1">
                <a:off x="5333998" y="3162299"/>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0F655F5-00FC-DAAD-634E-099BF00F11F9}"/>
                  </a:ext>
                </a:extLst>
              </p:cNvPr>
              <p:cNvCxnSpPr>
                <a:cxnSpLocks/>
                <a:stCxn id="34" idx="6"/>
                <a:endCxn id="49" idx="0"/>
              </p:cNvCxnSpPr>
              <p:nvPr/>
            </p:nvCxnSpPr>
            <p:spPr>
              <a:xfrm flipH="1">
                <a:off x="5333998" y="3619500"/>
                <a:ext cx="2791691" cy="0"/>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AA37C39B-078B-78AE-F3F5-7E3635401BFF}"/>
                </a:ext>
              </a:extLst>
            </p:cNvPr>
            <p:cNvGrpSpPr/>
            <p:nvPr/>
          </p:nvGrpSpPr>
          <p:grpSpPr>
            <a:xfrm>
              <a:off x="5486400" y="1600200"/>
              <a:ext cx="2209800" cy="2209800"/>
              <a:chOff x="5486400" y="1600200"/>
              <a:chExt cx="2209800" cy="2209800"/>
            </a:xfrm>
          </p:grpSpPr>
          <p:sp>
            <p:nvSpPr>
              <p:cNvPr id="10" name="Oval 9">
                <a:extLst>
                  <a:ext uri="{FF2B5EF4-FFF2-40B4-BE49-F238E27FC236}">
                    <a16:creationId xmlns:a16="http://schemas.microsoft.com/office/drawing/2014/main" id="{70EF7DD6-0F87-1DA0-F5C5-41DAE8DB0785}"/>
                  </a:ext>
                </a:extLst>
              </p:cNvPr>
              <p:cNvSpPr/>
              <p:nvPr/>
            </p:nvSpPr>
            <p:spPr>
              <a:xfrm>
                <a:off x="54864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 name="Oval 10">
                <a:extLst>
                  <a:ext uri="{FF2B5EF4-FFF2-40B4-BE49-F238E27FC236}">
                    <a16:creationId xmlns:a16="http://schemas.microsoft.com/office/drawing/2014/main" id="{FC0A2D20-B318-11BB-910A-11E0424C1682}"/>
                  </a:ext>
                </a:extLst>
              </p:cNvPr>
              <p:cNvSpPr/>
              <p:nvPr/>
            </p:nvSpPr>
            <p:spPr>
              <a:xfrm>
                <a:off x="59436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 name="Oval 11">
                <a:extLst>
                  <a:ext uri="{FF2B5EF4-FFF2-40B4-BE49-F238E27FC236}">
                    <a16:creationId xmlns:a16="http://schemas.microsoft.com/office/drawing/2014/main" id="{4D7DFFC9-C269-D793-B286-9A003CDEBFEF}"/>
                  </a:ext>
                </a:extLst>
              </p:cNvPr>
              <p:cNvSpPr/>
              <p:nvPr/>
            </p:nvSpPr>
            <p:spPr>
              <a:xfrm>
                <a:off x="64008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 name="Oval 12">
                <a:extLst>
                  <a:ext uri="{FF2B5EF4-FFF2-40B4-BE49-F238E27FC236}">
                    <a16:creationId xmlns:a16="http://schemas.microsoft.com/office/drawing/2014/main" id="{7373B58C-DF89-E3F6-40A3-A7942714C641}"/>
                  </a:ext>
                </a:extLst>
              </p:cNvPr>
              <p:cNvSpPr/>
              <p:nvPr/>
            </p:nvSpPr>
            <p:spPr>
              <a:xfrm>
                <a:off x="68580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4" name="Oval 13">
                <a:extLst>
                  <a:ext uri="{FF2B5EF4-FFF2-40B4-BE49-F238E27FC236}">
                    <a16:creationId xmlns:a16="http://schemas.microsoft.com/office/drawing/2014/main" id="{B527FFBE-5C3F-A46A-AEC8-77917AC4B799}"/>
                  </a:ext>
                </a:extLst>
              </p:cNvPr>
              <p:cNvSpPr/>
              <p:nvPr/>
            </p:nvSpPr>
            <p:spPr>
              <a:xfrm>
                <a:off x="73152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 name="Oval 14">
                <a:extLst>
                  <a:ext uri="{FF2B5EF4-FFF2-40B4-BE49-F238E27FC236}">
                    <a16:creationId xmlns:a16="http://schemas.microsoft.com/office/drawing/2014/main" id="{F1C7936A-729F-3D4C-CA2D-8FF9F99B954B}"/>
                  </a:ext>
                </a:extLst>
              </p:cNvPr>
              <p:cNvSpPr/>
              <p:nvPr/>
            </p:nvSpPr>
            <p:spPr>
              <a:xfrm>
                <a:off x="54864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 name="Oval 15">
                <a:extLst>
                  <a:ext uri="{FF2B5EF4-FFF2-40B4-BE49-F238E27FC236}">
                    <a16:creationId xmlns:a16="http://schemas.microsoft.com/office/drawing/2014/main" id="{EBF187BF-1E0B-D804-BE67-739D4CB59B21}"/>
                  </a:ext>
                </a:extLst>
              </p:cNvPr>
              <p:cNvSpPr/>
              <p:nvPr/>
            </p:nvSpPr>
            <p:spPr>
              <a:xfrm>
                <a:off x="59436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 name="Oval 16">
                <a:extLst>
                  <a:ext uri="{FF2B5EF4-FFF2-40B4-BE49-F238E27FC236}">
                    <a16:creationId xmlns:a16="http://schemas.microsoft.com/office/drawing/2014/main" id="{A5A05217-8B41-C8CF-49B6-D9B3726493D2}"/>
                  </a:ext>
                </a:extLst>
              </p:cNvPr>
              <p:cNvSpPr/>
              <p:nvPr/>
            </p:nvSpPr>
            <p:spPr>
              <a:xfrm>
                <a:off x="64008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 name="Oval 17">
                <a:extLst>
                  <a:ext uri="{FF2B5EF4-FFF2-40B4-BE49-F238E27FC236}">
                    <a16:creationId xmlns:a16="http://schemas.microsoft.com/office/drawing/2014/main" id="{0A9C78F6-90B7-A2F1-9CE3-95E3C2C80A96}"/>
                  </a:ext>
                </a:extLst>
              </p:cNvPr>
              <p:cNvSpPr/>
              <p:nvPr/>
            </p:nvSpPr>
            <p:spPr>
              <a:xfrm>
                <a:off x="68580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9" name="Oval 18">
                <a:extLst>
                  <a:ext uri="{FF2B5EF4-FFF2-40B4-BE49-F238E27FC236}">
                    <a16:creationId xmlns:a16="http://schemas.microsoft.com/office/drawing/2014/main" id="{71070A18-9DF1-ED57-10DE-2EE78C46CC05}"/>
                  </a:ext>
                </a:extLst>
              </p:cNvPr>
              <p:cNvSpPr/>
              <p:nvPr/>
            </p:nvSpPr>
            <p:spPr>
              <a:xfrm>
                <a:off x="73152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0" name="Oval 19">
                <a:extLst>
                  <a:ext uri="{FF2B5EF4-FFF2-40B4-BE49-F238E27FC236}">
                    <a16:creationId xmlns:a16="http://schemas.microsoft.com/office/drawing/2014/main" id="{E766E4A9-DDD3-C28B-322F-66AF43F0A02B}"/>
                  </a:ext>
                </a:extLst>
              </p:cNvPr>
              <p:cNvSpPr/>
              <p:nvPr/>
            </p:nvSpPr>
            <p:spPr>
              <a:xfrm>
                <a:off x="54864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1" name="Oval 20">
                <a:extLst>
                  <a:ext uri="{FF2B5EF4-FFF2-40B4-BE49-F238E27FC236}">
                    <a16:creationId xmlns:a16="http://schemas.microsoft.com/office/drawing/2014/main" id="{22971E04-ED88-C289-2721-FB405DBD5546}"/>
                  </a:ext>
                </a:extLst>
              </p:cNvPr>
              <p:cNvSpPr/>
              <p:nvPr/>
            </p:nvSpPr>
            <p:spPr>
              <a:xfrm>
                <a:off x="59436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2" name="Oval 21">
                <a:extLst>
                  <a:ext uri="{FF2B5EF4-FFF2-40B4-BE49-F238E27FC236}">
                    <a16:creationId xmlns:a16="http://schemas.microsoft.com/office/drawing/2014/main" id="{D295ECF7-9190-B3BD-CFD0-2869F535A112}"/>
                  </a:ext>
                </a:extLst>
              </p:cNvPr>
              <p:cNvSpPr/>
              <p:nvPr/>
            </p:nvSpPr>
            <p:spPr>
              <a:xfrm>
                <a:off x="64008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3" name="Oval 22">
                <a:extLst>
                  <a:ext uri="{FF2B5EF4-FFF2-40B4-BE49-F238E27FC236}">
                    <a16:creationId xmlns:a16="http://schemas.microsoft.com/office/drawing/2014/main" id="{364D9B19-4DC5-08A3-AB5D-804DB884FC88}"/>
                  </a:ext>
                </a:extLst>
              </p:cNvPr>
              <p:cNvSpPr/>
              <p:nvPr/>
            </p:nvSpPr>
            <p:spPr>
              <a:xfrm>
                <a:off x="68580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4" name="Oval 23">
                <a:extLst>
                  <a:ext uri="{FF2B5EF4-FFF2-40B4-BE49-F238E27FC236}">
                    <a16:creationId xmlns:a16="http://schemas.microsoft.com/office/drawing/2014/main" id="{A31D06B9-6733-07AD-0D09-A509C144113F}"/>
                  </a:ext>
                </a:extLst>
              </p:cNvPr>
              <p:cNvSpPr/>
              <p:nvPr/>
            </p:nvSpPr>
            <p:spPr>
              <a:xfrm>
                <a:off x="73152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5" name="Oval 24">
                <a:extLst>
                  <a:ext uri="{FF2B5EF4-FFF2-40B4-BE49-F238E27FC236}">
                    <a16:creationId xmlns:a16="http://schemas.microsoft.com/office/drawing/2014/main" id="{8DD9B738-F269-4686-7896-D7841E243A78}"/>
                  </a:ext>
                </a:extLst>
              </p:cNvPr>
              <p:cNvSpPr/>
              <p:nvPr/>
            </p:nvSpPr>
            <p:spPr>
              <a:xfrm>
                <a:off x="54864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6" name="Oval 25">
                <a:extLst>
                  <a:ext uri="{FF2B5EF4-FFF2-40B4-BE49-F238E27FC236}">
                    <a16:creationId xmlns:a16="http://schemas.microsoft.com/office/drawing/2014/main" id="{D23C0030-EFC8-C1EB-8D61-E2D36F306FCF}"/>
                  </a:ext>
                </a:extLst>
              </p:cNvPr>
              <p:cNvSpPr/>
              <p:nvPr/>
            </p:nvSpPr>
            <p:spPr>
              <a:xfrm>
                <a:off x="59436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7" name="Oval 26">
                <a:extLst>
                  <a:ext uri="{FF2B5EF4-FFF2-40B4-BE49-F238E27FC236}">
                    <a16:creationId xmlns:a16="http://schemas.microsoft.com/office/drawing/2014/main" id="{C1FC4F72-B8B6-BC61-0CC7-7AAD175B565D}"/>
                  </a:ext>
                </a:extLst>
              </p:cNvPr>
              <p:cNvSpPr/>
              <p:nvPr/>
            </p:nvSpPr>
            <p:spPr>
              <a:xfrm>
                <a:off x="64008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8" name="Oval 27">
                <a:extLst>
                  <a:ext uri="{FF2B5EF4-FFF2-40B4-BE49-F238E27FC236}">
                    <a16:creationId xmlns:a16="http://schemas.microsoft.com/office/drawing/2014/main" id="{F993AF91-985A-DA18-B7B8-B6D47C4C6874}"/>
                  </a:ext>
                </a:extLst>
              </p:cNvPr>
              <p:cNvSpPr/>
              <p:nvPr/>
            </p:nvSpPr>
            <p:spPr>
              <a:xfrm>
                <a:off x="68580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9" name="Oval 28">
                <a:extLst>
                  <a:ext uri="{FF2B5EF4-FFF2-40B4-BE49-F238E27FC236}">
                    <a16:creationId xmlns:a16="http://schemas.microsoft.com/office/drawing/2014/main" id="{0D55705A-A24A-F3CD-92FB-7BA12222EC30}"/>
                  </a:ext>
                </a:extLst>
              </p:cNvPr>
              <p:cNvSpPr/>
              <p:nvPr/>
            </p:nvSpPr>
            <p:spPr>
              <a:xfrm>
                <a:off x="73152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0" name="Oval 29">
                <a:extLst>
                  <a:ext uri="{FF2B5EF4-FFF2-40B4-BE49-F238E27FC236}">
                    <a16:creationId xmlns:a16="http://schemas.microsoft.com/office/drawing/2014/main" id="{02E31D76-7E3C-6873-0C95-D53591231802}"/>
                  </a:ext>
                </a:extLst>
              </p:cNvPr>
              <p:cNvSpPr/>
              <p:nvPr/>
            </p:nvSpPr>
            <p:spPr>
              <a:xfrm>
                <a:off x="54864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1" name="Oval 30">
                <a:extLst>
                  <a:ext uri="{FF2B5EF4-FFF2-40B4-BE49-F238E27FC236}">
                    <a16:creationId xmlns:a16="http://schemas.microsoft.com/office/drawing/2014/main" id="{A29A9647-DB8A-1B4C-5EEB-AD294AA4B2F9}"/>
                  </a:ext>
                </a:extLst>
              </p:cNvPr>
              <p:cNvSpPr/>
              <p:nvPr/>
            </p:nvSpPr>
            <p:spPr>
              <a:xfrm>
                <a:off x="59436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2" name="Oval 31">
                <a:extLst>
                  <a:ext uri="{FF2B5EF4-FFF2-40B4-BE49-F238E27FC236}">
                    <a16:creationId xmlns:a16="http://schemas.microsoft.com/office/drawing/2014/main" id="{330C5C50-C852-173F-0BBD-F2A275B5F054}"/>
                  </a:ext>
                </a:extLst>
              </p:cNvPr>
              <p:cNvSpPr/>
              <p:nvPr/>
            </p:nvSpPr>
            <p:spPr>
              <a:xfrm>
                <a:off x="64008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3" name="Oval 32">
                <a:extLst>
                  <a:ext uri="{FF2B5EF4-FFF2-40B4-BE49-F238E27FC236}">
                    <a16:creationId xmlns:a16="http://schemas.microsoft.com/office/drawing/2014/main" id="{142B4571-1C6D-9865-2014-997B3BD876A0}"/>
                  </a:ext>
                </a:extLst>
              </p:cNvPr>
              <p:cNvSpPr/>
              <p:nvPr/>
            </p:nvSpPr>
            <p:spPr>
              <a:xfrm>
                <a:off x="68580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4" name="Oval 33">
                <a:extLst>
                  <a:ext uri="{FF2B5EF4-FFF2-40B4-BE49-F238E27FC236}">
                    <a16:creationId xmlns:a16="http://schemas.microsoft.com/office/drawing/2014/main" id="{D78DC3B0-F87E-6004-D485-CDC6BD7B0F76}"/>
                  </a:ext>
                </a:extLst>
              </p:cNvPr>
              <p:cNvSpPr/>
              <p:nvPr/>
            </p:nvSpPr>
            <p:spPr>
              <a:xfrm>
                <a:off x="73152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grpSp>
        <p:nvGrpSpPr>
          <p:cNvPr id="55" name="Group 54">
            <a:extLst>
              <a:ext uri="{FF2B5EF4-FFF2-40B4-BE49-F238E27FC236}">
                <a16:creationId xmlns:a16="http://schemas.microsoft.com/office/drawing/2014/main" id="{B341CE6A-3C40-CB61-0529-D42930C7A341}"/>
              </a:ext>
            </a:extLst>
          </p:cNvPr>
          <p:cNvGrpSpPr/>
          <p:nvPr/>
        </p:nvGrpSpPr>
        <p:grpSpPr>
          <a:xfrm>
            <a:off x="3292364" y="2404844"/>
            <a:ext cx="1414038" cy="1414038"/>
            <a:chOff x="4876800" y="1600199"/>
            <a:chExt cx="2819401" cy="2819401"/>
          </a:xfrm>
        </p:grpSpPr>
        <p:grpSp>
          <p:nvGrpSpPr>
            <p:cNvPr id="56" name="Group 55">
              <a:extLst>
                <a:ext uri="{FF2B5EF4-FFF2-40B4-BE49-F238E27FC236}">
                  <a16:creationId xmlns:a16="http://schemas.microsoft.com/office/drawing/2014/main" id="{52F43BC7-2FD1-E6C0-E037-37D09FC1B87A}"/>
                </a:ext>
              </a:extLst>
            </p:cNvPr>
            <p:cNvGrpSpPr/>
            <p:nvPr/>
          </p:nvGrpSpPr>
          <p:grpSpPr>
            <a:xfrm>
              <a:off x="5486400" y="3962400"/>
              <a:ext cx="2209800" cy="457200"/>
              <a:chOff x="5486400" y="3962400"/>
              <a:chExt cx="2209800" cy="457200"/>
            </a:xfrm>
          </p:grpSpPr>
          <p:sp>
            <p:nvSpPr>
              <p:cNvPr id="101" name="DRAM">
                <a:extLst>
                  <a:ext uri="{FF2B5EF4-FFF2-40B4-BE49-F238E27FC236}">
                    <a16:creationId xmlns:a16="http://schemas.microsoft.com/office/drawing/2014/main" id="{553955CF-8523-5821-F6FA-FDFF1429C69D}"/>
                  </a:ext>
                </a:extLst>
              </p:cNvPr>
              <p:cNvSpPr/>
              <p:nvPr/>
            </p:nvSpPr>
            <p:spPr>
              <a:xfrm>
                <a:off x="54864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2" name="DRAM">
                <a:extLst>
                  <a:ext uri="{FF2B5EF4-FFF2-40B4-BE49-F238E27FC236}">
                    <a16:creationId xmlns:a16="http://schemas.microsoft.com/office/drawing/2014/main" id="{5EF2AA2D-9990-E3B9-64D9-73AE0C66A735}"/>
                  </a:ext>
                </a:extLst>
              </p:cNvPr>
              <p:cNvSpPr/>
              <p:nvPr/>
            </p:nvSpPr>
            <p:spPr>
              <a:xfrm>
                <a:off x="59436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3" name="DRAM">
                <a:extLst>
                  <a:ext uri="{FF2B5EF4-FFF2-40B4-BE49-F238E27FC236}">
                    <a16:creationId xmlns:a16="http://schemas.microsoft.com/office/drawing/2014/main" id="{ED333921-693D-C15F-8D7C-A262BCCF2906}"/>
                  </a:ext>
                </a:extLst>
              </p:cNvPr>
              <p:cNvSpPr/>
              <p:nvPr/>
            </p:nvSpPr>
            <p:spPr>
              <a:xfrm>
                <a:off x="64008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4" name="DRAM">
                <a:extLst>
                  <a:ext uri="{FF2B5EF4-FFF2-40B4-BE49-F238E27FC236}">
                    <a16:creationId xmlns:a16="http://schemas.microsoft.com/office/drawing/2014/main" id="{5FB62886-B5CD-1846-1237-283ADEBFCD71}"/>
                  </a:ext>
                </a:extLst>
              </p:cNvPr>
              <p:cNvSpPr/>
              <p:nvPr/>
            </p:nvSpPr>
            <p:spPr>
              <a:xfrm>
                <a:off x="68580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5" name="DRAM">
                <a:extLst>
                  <a:ext uri="{FF2B5EF4-FFF2-40B4-BE49-F238E27FC236}">
                    <a16:creationId xmlns:a16="http://schemas.microsoft.com/office/drawing/2014/main" id="{DF7D8F07-5A44-17BC-0088-F37C3266237B}"/>
                  </a:ext>
                </a:extLst>
              </p:cNvPr>
              <p:cNvSpPr/>
              <p:nvPr/>
            </p:nvSpPr>
            <p:spPr>
              <a:xfrm>
                <a:off x="73152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57" name="Group 56">
              <a:extLst>
                <a:ext uri="{FF2B5EF4-FFF2-40B4-BE49-F238E27FC236}">
                  <a16:creationId xmlns:a16="http://schemas.microsoft.com/office/drawing/2014/main" id="{8CF6319F-DA60-A9AF-E30D-1BFA67441B73}"/>
                </a:ext>
              </a:extLst>
            </p:cNvPr>
            <p:cNvGrpSpPr/>
            <p:nvPr/>
          </p:nvGrpSpPr>
          <p:grpSpPr>
            <a:xfrm>
              <a:off x="4876800" y="1600200"/>
              <a:ext cx="457200" cy="2209800"/>
              <a:chOff x="4876800" y="1600200"/>
              <a:chExt cx="457200" cy="2209800"/>
            </a:xfrm>
          </p:grpSpPr>
          <p:sp>
            <p:nvSpPr>
              <p:cNvPr id="96" name="DRAM">
                <a:extLst>
                  <a:ext uri="{FF2B5EF4-FFF2-40B4-BE49-F238E27FC236}">
                    <a16:creationId xmlns:a16="http://schemas.microsoft.com/office/drawing/2014/main" id="{C2953ABC-6D93-86A0-164D-336DC8E18C2B}"/>
                  </a:ext>
                </a:extLst>
              </p:cNvPr>
              <p:cNvSpPr/>
              <p:nvPr/>
            </p:nvSpPr>
            <p:spPr>
              <a:xfrm rot="5400000">
                <a:off x="4914900" y="15621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7" name="DRAM">
                <a:extLst>
                  <a:ext uri="{FF2B5EF4-FFF2-40B4-BE49-F238E27FC236}">
                    <a16:creationId xmlns:a16="http://schemas.microsoft.com/office/drawing/2014/main" id="{FC6AEBAA-E6A0-CFD3-1C60-20EC1A3E81D5}"/>
                  </a:ext>
                </a:extLst>
              </p:cNvPr>
              <p:cNvSpPr/>
              <p:nvPr/>
            </p:nvSpPr>
            <p:spPr>
              <a:xfrm rot="5400000">
                <a:off x="4914900" y="20193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8" name="DRAM">
                <a:extLst>
                  <a:ext uri="{FF2B5EF4-FFF2-40B4-BE49-F238E27FC236}">
                    <a16:creationId xmlns:a16="http://schemas.microsoft.com/office/drawing/2014/main" id="{8C0879BD-7B5F-AFC6-97D6-9FBF85540BD1}"/>
                  </a:ext>
                </a:extLst>
              </p:cNvPr>
              <p:cNvSpPr/>
              <p:nvPr/>
            </p:nvSpPr>
            <p:spPr>
              <a:xfrm rot="5400000">
                <a:off x="4914900" y="24765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9" name="DRAM">
                <a:extLst>
                  <a:ext uri="{FF2B5EF4-FFF2-40B4-BE49-F238E27FC236}">
                    <a16:creationId xmlns:a16="http://schemas.microsoft.com/office/drawing/2014/main" id="{27C6CDE7-6C62-23E6-BA51-92FA64F81636}"/>
                  </a:ext>
                </a:extLst>
              </p:cNvPr>
              <p:cNvSpPr/>
              <p:nvPr/>
            </p:nvSpPr>
            <p:spPr>
              <a:xfrm rot="5400000">
                <a:off x="4914900" y="29337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0" name="DRAM">
                <a:extLst>
                  <a:ext uri="{FF2B5EF4-FFF2-40B4-BE49-F238E27FC236}">
                    <a16:creationId xmlns:a16="http://schemas.microsoft.com/office/drawing/2014/main" id="{6695EE70-72E9-94F9-0D52-1C4638B656A5}"/>
                  </a:ext>
                </a:extLst>
              </p:cNvPr>
              <p:cNvSpPr/>
              <p:nvPr/>
            </p:nvSpPr>
            <p:spPr>
              <a:xfrm rot="5400000">
                <a:off x="4914900" y="33909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58" name="Group 57">
              <a:extLst>
                <a:ext uri="{FF2B5EF4-FFF2-40B4-BE49-F238E27FC236}">
                  <a16:creationId xmlns:a16="http://schemas.microsoft.com/office/drawing/2014/main" id="{B71C9151-1B4D-5DA3-C8F9-16854AFCF9EB}"/>
                </a:ext>
              </a:extLst>
            </p:cNvPr>
            <p:cNvGrpSpPr/>
            <p:nvPr/>
          </p:nvGrpSpPr>
          <p:grpSpPr>
            <a:xfrm>
              <a:off x="5676900" y="1600199"/>
              <a:ext cx="1828800" cy="2362201"/>
              <a:chOff x="5676900" y="1170708"/>
              <a:chExt cx="1828800" cy="2791692"/>
            </a:xfrm>
          </p:grpSpPr>
          <p:cxnSp>
            <p:nvCxnSpPr>
              <p:cNvPr id="91" name="Straight Connector 90">
                <a:extLst>
                  <a:ext uri="{FF2B5EF4-FFF2-40B4-BE49-F238E27FC236}">
                    <a16:creationId xmlns:a16="http://schemas.microsoft.com/office/drawing/2014/main" id="{4734523E-5564-0D2A-74BD-24217C2751DC}"/>
                  </a:ext>
                </a:extLst>
              </p:cNvPr>
              <p:cNvCxnSpPr>
                <a:cxnSpLocks/>
                <a:stCxn id="61" idx="0"/>
                <a:endCxn id="101" idx="0"/>
              </p:cNvCxnSpPr>
              <p:nvPr/>
            </p:nvCxnSpPr>
            <p:spPr>
              <a:xfrm>
                <a:off x="56769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BCE1A6D-5B3E-379C-22F0-D5164A3F3B1C}"/>
                  </a:ext>
                </a:extLst>
              </p:cNvPr>
              <p:cNvCxnSpPr>
                <a:cxnSpLocks/>
                <a:stCxn id="63" idx="0"/>
                <a:endCxn id="103" idx="0"/>
              </p:cNvCxnSpPr>
              <p:nvPr/>
            </p:nvCxnSpPr>
            <p:spPr>
              <a:xfrm>
                <a:off x="6591299"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9D71CBD-B5A5-4746-20B0-348130C47ED9}"/>
                  </a:ext>
                </a:extLst>
              </p:cNvPr>
              <p:cNvCxnSpPr>
                <a:cxnSpLocks/>
                <a:stCxn id="64" idx="0"/>
                <a:endCxn id="104" idx="0"/>
              </p:cNvCxnSpPr>
              <p:nvPr/>
            </p:nvCxnSpPr>
            <p:spPr>
              <a:xfrm>
                <a:off x="70485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480EE4C-C6D7-97C3-2F17-69DD65BC840F}"/>
                  </a:ext>
                </a:extLst>
              </p:cNvPr>
              <p:cNvCxnSpPr>
                <a:cxnSpLocks/>
                <a:stCxn id="65" idx="0"/>
                <a:endCxn id="105" idx="0"/>
              </p:cNvCxnSpPr>
              <p:nvPr/>
            </p:nvCxnSpPr>
            <p:spPr>
              <a:xfrm>
                <a:off x="7505700" y="1170710"/>
                <a:ext cx="0" cy="2791690"/>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14624893-0999-E6A8-C91D-B9419E121C73}"/>
                  </a:ext>
                </a:extLst>
              </p:cNvPr>
              <p:cNvCxnSpPr>
                <a:cxnSpLocks/>
                <a:stCxn id="62" idx="0"/>
                <a:endCxn id="102" idx="0"/>
              </p:cNvCxnSpPr>
              <p:nvPr/>
            </p:nvCxnSpPr>
            <p:spPr>
              <a:xfrm>
                <a:off x="61341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CDEE2DC5-0631-E7DF-C120-227BD7CD1CA4}"/>
                </a:ext>
              </a:extLst>
            </p:cNvPr>
            <p:cNvGrpSpPr/>
            <p:nvPr/>
          </p:nvGrpSpPr>
          <p:grpSpPr>
            <a:xfrm>
              <a:off x="5334000" y="1790700"/>
              <a:ext cx="2362201" cy="1828800"/>
              <a:chOff x="5333998" y="1790700"/>
              <a:chExt cx="2791691" cy="1828800"/>
            </a:xfrm>
          </p:grpSpPr>
          <p:cxnSp>
            <p:nvCxnSpPr>
              <p:cNvPr id="86" name="Straight Connector 85">
                <a:extLst>
                  <a:ext uri="{FF2B5EF4-FFF2-40B4-BE49-F238E27FC236}">
                    <a16:creationId xmlns:a16="http://schemas.microsoft.com/office/drawing/2014/main" id="{37B9DB74-8458-F166-169F-01514CE5D01C}"/>
                  </a:ext>
                </a:extLst>
              </p:cNvPr>
              <p:cNvCxnSpPr>
                <a:cxnSpLocks/>
                <a:stCxn id="65" idx="6"/>
                <a:endCxn id="96" idx="0"/>
              </p:cNvCxnSpPr>
              <p:nvPr/>
            </p:nvCxnSpPr>
            <p:spPr>
              <a:xfrm flipH="1">
                <a:off x="5333998" y="1790700"/>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D7F0CD9C-D00D-14EF-2838-A179AA4A3353}"/>
                  </a:ext>
                </a:extLst>
              </p:cNvPr>
              <p:cNvCxnSpPr>
                <a:cxnSpLocks/>
                <a:stCxn id="70" idx="6"/>
                <a:endCxn id="97" idx="0"/>
              </p:cNvCxnSpPr>
              <p:nvPr/>
            </p:nvCxnSpPr>
            <p:spPr>
              <a:xfrm flipH="1">
                <a:off x="5333998" y="2247899"/>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F187A62-4D3A-E31C-DCA5-6AD0C3C151CB}"/>
                  </a:ext>
                </a:extLst>
              </p:cNvPr>
              <p:cNvCxnSpPr>
                <a:cxnSpLocks/>
                <a:endCxn id="98" idx="0"/>
              </p:cNvCxnSpPr>
              <p:nvPr/>
            </p:nvCxnSpPr>
            <p:spPr>
              <a:xfrm flipH="1">
                <a:off x="5333998" y="2705100"/>
                <a:ext cx="2791686"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616A76E-F9C7-25D0-58DD-15FC5EF10496}"/>
                  </a:ext>
                </a:extLst>
              </p:cNvPr>
              <p:cNvCxnSpPr>
                <a:cxnSpLocks/>
                <a:stCxn id="80" idx="6"/>
                <a:endCxn id="99" idx="0"/>
              </p:cNvCxnSpPr>
              <p:nvPr/>
            </p:nvCxnSpPr>
            <p:spPr>
              <a:xfrm flipH="1">
                <a:off x="5333998" y="3162299"/>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5C78FB83-8E2F-0E82-A869-AFE8F38C399A}"/>
                  </a:ext>
                </a:extLst>
              </p:cNvPr>
              <p:cNvCxnSpPr>
                <a:cxnSpLocks/>
                <a:stCxn id="85" idx="6"/>
                <a:endCxn id="100" idx="0"/>
              </p:cNvCxnSpPr>
              <p:nvPr/>
            </p:nvCxnSpPr>
            <p:spPr>
              <a:xfrm flipH="1">
                <a:off x="5333998" y="3619500"/>
                <a:ext cx="2791691" cy="0"/>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088C2EB5-5C66-8854-17E5-6F1095907F84}"/>
                </a:ext>
              </a:extLst>
            </p:cNvPr>
            <p:cNvGrpSpPr/>
            <p:nvPr/>
          </p:nvGrpSpPr>
          <p:grpSpPr>
            <a:xfrm>
              <a:off x="5486400" y="1600200"/>
              <a:ext cx="2209800" cy="2209800"/>
              <a:chOff x="5486400" y="1600200"/>
              <a:chExt cx="2209800" cy="2209800"/>
            </a:xfrm>
          </p:grpSpPr>
          <p:sp>
            <p:nvSpPr>
              <p:cNvPr id="61" name="Oval 60">
                <a:extLst>
                  <a:ext uri="{FF2B5EF4-FFF2-40B4-BE49-F238E27FC236}">
                    <a16:creationId xmlns:a16="http://schemas.microsoft.com/office/drawing/2014/main" id="{DC5B3595-8EA7-E88D-AD60-2B0CDF74B4D8}"/>
                  </a:ext>
                </a:extLst>
              </p:cNvPr>
              <p:cNvSpPr/>
              <p:nvPr/>
            </p:nvSpPr>
            <p:spPr>
              <a:xfrm>
                <a:off x="54864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2" name="Oval 61">
                <a:extLst>
                  <a:ext uri="{FF2B5EF4-FFF2-40B4-BE49-F238E27FC236}">
                    <a16:creationId xmlns:a16="http://schemas.microsoft.com/office/drawing/2014/main" id="{E92CD850-57C6-B5EA-6936-3E925C74238C}"/>
                  </a:ext>
                </a:extLst>
              </p:cNvPr>
              <p:cNvSpPr/>
              <p:nvPr/>
            </p:nvSpPr>
            <p:spPr>
              <a:xfrm>
                <a:off x="59436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3" name="Oval 62">
                <a:extLst>
                  <a:ext uri="{FF2B5EF4-FFF2-40B4-BE49-F238E27FC236}">
                    <a16:creationId xmlns:a16="http://schemas.microsoft.com/office/drawing/2014/main" id="{37C4A177-4E1A-4BF6-79DB-34DA3B99733E}"/>
                  </a:ext>
                </a:extLst>
              </p:cNvPr>
              <p:cNvSpPr/>
              <p:nvPr/>
            </p:nvSpPr>
            <p:spPr>
              <a:xfrm>
                <a:off x="64008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4" name="Oval 63">
                <a:extLst>
                  <a:ext uri="{FF2B5EF4-FFF2-40B4-BE49-F238E27FC236}">
                    <a16:creationId xmlns:a16="http://schemas.microsoft.com/office/drawing/2014/main" id="{D960AC3E-B64F-984B-8D85-236A7AB165A7}"/>
                  </a:ext>
                </a:extLst>
              </p:cNvPr>
              <p:cNvSpPr/>
              <p:nvPr/>
            </p:nvSpPr>
            <p:spPr>
              <a:xfrm>
                <a:off x="68580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5" name="Oval 64">
                <a:extLst>
                  <a:ext uri="{FF2B5EF4-FFF2-40B4-BE49-F238E27FC236}">
                    <a16:creationId xmlns:a16="http://schemas.microsoft.com/office/drawing/2014/main" id="{C8CA90BF-57D8-6DEF-973A-BF633E3CA1B4}"/>
                  </a:ext>
                </a:extLst>
              </p:cNvPr>
              <p:cNvSpPr/>
              <p:nvPr/>
            </p:nvSpPr>
            <p:spPr>
              <a:xfrm>
                <a:off x="73152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6" name="Oval 65">
                <a:extLst>
                  <a:ext uri="{FF2B5EF4-FFF2-40B4-BE49-F238E27FC236}">
                    <a16:creationId xmlns:a16="http://schemas.microsoft.com/office/drawing/2014/main" id="{84A398BF-5971-E414-43A4-1BFEB5C0139C}"/>
                  </a:ext>
                </a:extLst>
              </p:cNvPr>
              <p:cNvSpPr/>
              <p:nvPr/>
            </p:nvSpPr>
            <p:spPr>
              <a:xfrm>
                <a:off x="54864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7" name="Oval 66">
                <a:extLst>
                  <a:ext uri="{FF2B5EF4-FFF2-40B4-BE49-F238E27FC236}">
                    <a16:creationId xmlns:a16="http://schemas.microsoft.com/office/drawing/2014/main" id="{3D97CCA5-37C3-641A-B442-B35EF1515EE4}"/>
                  </a:ext>
                </a:extLst>
              </p:cNvPr>
              <p:cNvSpPr/>
              <p:nvPr/>
            </p:nvSpPr>
            <p:spPr>
              <a:xfrm>
                <a:off x="59436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8" name="Oval 67">
                <a:extLst>
                  <a:ext uri="{FF2B5EF4-FFF2-40B4-BE49-F238E27FC236}">
                    <a16:creationId xmlns:a16="http://schemas.microsoft.com/office/drawing/2014/main" id="{167D63A6-C2F9-37CB-C949-489E7F79B4B6}"/>
                  </a:ext>
                </a:extLst>
              </p:cNvPr>
              <p:cNvSpPr/>
              <p:nvPr/>
            </p:nvSpPr>
            <p:spPr>
              <a:xfrm>
                <a:off x="64008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9" name="Oval 68">
                <a:extLst>
                  <a:ext uri="{FF2B5EF4-FFF2-40B4-BE49-F238E27FC236}">
                    <a16:creationId xmlns:a16="http://schemas.microsoft.com/office/drawing/2014/main" id="{A7AC72F7-B8B2-C719-C3F0-85831610A59A}"/>
                  </a:ext>
                </a:extLst>
              </p:cNvPr>
              <p:cNvSpPr/>
              <p:nvPr/>
            </p:nvSpPr>
            <p:spPr>
              <a:xfrm>
                <a:off x="68580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0" name="Oval 69">
                <a:extLst>
                  <a:ext uri="{FF2B5EF4-FFF2-40B4-BE49-F238E27FC236}">
                    <a16:creationId xmlns:a16="http://schemas.microsoft.com/office/drawing/2014/main" id="{5050A46C-91E9-5C52-9EF3-4EE07BB2C9C9}"/>
                  </a:ext>
                </a:extLst>
              </p:cNvPr>
              <p:cNvSpPr/>
              <p:nvPr/>
            </p:nvSpPr>
            <p:spPr>
              <a:xfrm>
                <a:off x="73152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1" name="Oval 70">
                <a:extLst>
                  <a:ext uri="{FF2B5EF4-FFF2-40B4-BE49-F238E27FC236}">
                    <a16:creationId xmlns:a16="http://schemas.microsoft.com/office/drawing/2014/main" id="{A8F2A08F-04AC-9270-261D-FD4F6D988379}"/>
                  </a:ext>
                </a:extLst>
              </p:cNvPr>
              <p:cNvSpPr/>
              <p:nvPr/>
            </p:nvSpPr>
            <p:spPr>
              <a:xfrm>
                <a:off x="54864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2" name="Oval 71">
                <a:extLst>
                  <a:ext uri="{FF2B5EF4-FFF2-40B4-BE49-F238E27FC236}">
                    <a16:creationId xmlns:a16="http://schemas.microsoft.com/office/drawing/2014/main" id="{ECEE92D7-EA4D-84A4-AD2E-7747B9344B8D}"/>
                  </a:ext>
                </a:extLst>
              </p:cNvPr>
              <p:cNvSpPr/>
              <p:nvPr/>
            </p:nvSpPr>
            <p:spPr>
              <a:xfrm>
                <a:off x="59436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3" name="Oval 72">
                <a:extLst>
                  <a:ext uri="{FF2B5EF4-FFF2-40B4-BE49-F238E27FC236}">
                    <a16:creationId xmlns:a16="http://schemas.microsoft.com/office/drawing/2014/main" id="{CBAA3319-0B5C-114C-ACED-67B949C8FA1C}"/>
                  </a:ext>
                </a:extLst>
              </p:cNvPr>
              <p:cNvSpPr/>
              <p:nvPr/>
            </p:nvSpPr>
            <p:spPr>
              <a:xfrm>
                <a:off x="64008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4" name="Oval 73">
                <a:extLst>
                  <a:ext uri="{FF2B5EF4-FFF2-40B4-BE49-F238E27FC236}">
                    <a16:creationId xmlns:a16="http://schemas.microsoft.com/office/drawing/2014/main" id="{C9D7D717-65BF-5979-C70B-59BD862944B6}"/>
                  </a:ext>
                </a:extLst>
              </p:cNvPr>
              <p:cNvSpPr/>
              <p:nvPr/>
            </p:nvSpPr>
            <p:spPr>
              <a:xfrm>
                <a:off x="68580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5" name="Oval 74">
                <a:extLst>
                  <a:ext uri="{FF2B5EF4-FFF2-40B4-BE49-F238E27FC236}">
                    <a16:creationId xmlns:a16="http://schemas.microsoft.com/office/drawing/2014/main" id="{7861BA82-470A-BEAC-7E9D-8900DA032F56}"/>
                  </a:ext>
                </a:extLst>
              </p:cNvPr>
              <p:cNvSpPr/>
              <p:nvPr/>
            </p:nvSpPr>
            <p:spPr>
              <a:xfrm>
                <a:off x="73152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6" name="Oval 75">
                <a:extLst>
                  <a:ext uri="{FF2B5EF4-FFF2-40B4-BE49-F238E27FC236}">
                    <a16:creationId xmlns:a16="http://schemas.microsoft.com/office/drawing/2014/main" id="{3CBF6349-B61F-E501-0BB6-CFB347873B6F}"/>
                  </a:ext>
                </a:extLst>
              </p:cNvPr>
              <p:cNvSpPr/>
              <p:nvPr/>
            </p:nvSpPr>
            <p:spPr>
              <a:xfrm>
                <a:off x="54864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7" name="Oval 76">
                <a:extLst>
                  <a:ext uri="{FF2B5EF4-FFF2-40B4-BE49-F238E27FC236}">
                    <a16:creationId xmlns:a16="http://schemas.microsoft.com/office/drawing/2014/main" id="{B8619D72-CD6C-F5E2-A9F4-D657DDC11E55}"/>
                  </a:ext>
                </a:extLst>
              </p:cNvPr>
              <p:cNvSpPr/>
              <p:nvPr/>
            </p:nvSpPr>
            <p:spPr>
              <a:xfrm>
                <a:off x="59436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8" name="Oval 77">
                <a:extLst>
                  <a:ext uri="{FF2B5EF4-FFF2-40B4-BE49-F238E27FC236}">
                    <a16:creationId xmlns:a16="http://schemas.microsoft.com/office/drawing/2014/main" id="{08CFC5F8-95EE-ECDC-AF52-B18DAEAD6F78}"/>
                  </a:ext>
                </a:extLst>
              </p:cNvPr>
              <p:cNvSpPr/>
              <p:nvPr/>
            </p:nvSpPr>
            <p:spPr>
              <a:xfrm>
                <a:off x="64008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9" name="Oval 78">
                <a:extLst>
                  <a:ext uri="{FF2B5EF4-FFF2-40B4-BE49-F238E27FC236}">
                    <a16:creationId xmlns:a16="http://schemas.microsoft.com/office/drawing/2014/main" id="{E308221C-DDD3-AA7B-1906-309B10710534}"/>
                  </a:ext>
                </a:extLst>
              </p:cNvPr>
              <p:cNvSpPr/>
              <p:nvPr/>
            </p:nvSpPr>
            <p:spPr>
              <a:xfrm>
                <a:off x="68580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0" name="Oval 79">
                <a:extLst>
                  <a:ext uri="{FF2B5EF4-FFF2-40B4-BE49-F238E27FC236}">
                    <a16:creationId xmlns:a16="http://schemas.microsoft.com/office/drawing/2014/main" id="{87FA435C-1E81-614A-9E28-4E60591F3D36}"/>
                  </a:ext>
                </a:extLst>
              </p:cNvPr>
              <p:cNvSpPr/>
              <p:nvPr/>
            </p:nvSpPr>
            <p:spPr>
              <a:xfrm>
                <a:off x="73152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1" name="Oval 80">
                <a:extLst>
                  <a:ext uri="{FF2B5EF4-FFF2-40B4-BE49-F238E27FC236}">
                    <a16:creationId xmlns:a16="http://schemas.microsoft.com/office/drawing/2014/main" id="{002AE9E0-643A-C78F-12E1-655796CD905F}"/>
                  </a:ext>
                </a:extLst>
              </p:cNvPr>
              <p:cNvSpPr/>
              <p:nvPr/>
            </p:nvSpPr>
            <p:spPr>
              <a:xfrm>
                <a:off x="54864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2" name="Oval 81">
                <a:extLst>
                  <a:ext uri="{FF2B5EF4-FFF2-40B4-BE49-F238E27FC236}">
                    <a16:creationId xmlns:a16="http://schemas.microsoft.com/office/drawing/2014/main" id="{190FABD3-4FFA-3479-643E-1D9E91FF9C8D}"/>
                  </a:ext>
                </a:extLst>
              </p:cNvPr>
              <p:cNvSpPr/>
              <p:nvPr/>
            </p:nvSpPr>
            <p:spPr>
              <a:xfrm>
                <a:off x="59436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3" name="Oval 82">
                <a:extLst>
                  <a:ext uri="{FF2B5EF4-FFF2-40B4-BE49-F238E27FC236}">
                    <a16:creationId xmlns:a16="http://schemas.microsoft.com/office/drawing/2014/main" id="{0A6CB182-05E5-A1B0-50F7-8DD231C227D8}"/>
                  </a:ext>
                </a:extLst>
              </p:cNvPr>
              <p:cNvSpPr/>
              <p:nvPr/>
            </p:nvSpPr>
            <p:spPr>
              <a:xfrm>
                <a:off x="64008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4" name="Oval 83">
                <a:extLst>
                  <a:ext uri="{FF2B5EF4-FFF2-40B4-BE49-F238E27FC236}">
                    <a16:creationId xmlns:a16="http://schemas.microsoft.com/office/drawing/2014/main" id="{C50C08AA-54E6-3D63-46D0-A288D4A02803}"/>
                  </a:ext>
                </a:extLst>
              </p:cNvPr>
              <p:cNvSpPr/>
              <p:nvPr/>
            </p:nvSpPr>
            <p:spPr>
              <a:xfrm>
                <a:off x="68580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5" name="Oval 84">
                <a:extLst>
                  <a:ext uri="{FF2B5EF4-FFF2-40B4-BE49-F238E27FC236}">
                    <a16:creationId xmlns:a16="http://schemas.microsoft.com/office/drawing/2014/main" id="{E06B35D9-F7DA-95B9-AC9F-B35FCE700684}"/>
                  </a:ext>
                </a:extLst>
              </p:cNvPr>
              <p:cNvSpPr/>
              <p:nvPr/>
            </p:nvSpPr>
            <p:spPr>
              <a:xfrm>
                <a:off x="73152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grpSp>
        <p:nvGrpSpPr>
          <p:cNvPr id="106" name="Group 105">
            <a:extLst>
              <a:ext uri="{FF2B5EF4-FFF2-40B4-BE49-F238E27FC236}">
                <a16:creationId xmlns:a16="http://schemas.microsoft.com/office/drawing/2014/main" id="{9C1DAE66-22DE-45F6-6B86-228852153368}"/>
              </a:ext>
            </a:extLst>
          </p:cNvPr>
          <p:cNvGrpSpPr/>
          <p:nvPr/>
        </p:nvGrpSpPr>
        <p:grpSpPr>
          <a:xfrm>
            <a:off x="4859036" y="2404844"/>
            <a:ext cx="1414038" cy="1414038"/>
            <a:chOff x="4876800" y="1600199"/>
            <a:chExt cx="2819401" cy="2819401"/>
          </a:xfrm>
        </p:grpSpPr>
        <p:grpSp>
          <p:nvGrpSpPr>
            <p:cNvPr id="107" name="Group 106">
              <a:extLst>
                <a:ext uri="{FF2B5EF4-FFF2-40B4-BE49-F238E27FC236}">
                  <a16:creationId xmlns:a16="http://schemas.microsoft.com/office/drawing/2014/main" id="{BC95CC35-6C67-0469-1A6A-875E6AD097A6}"/>
                </a:ext>
              </a:extLst>
            </p:cNvPr>
            <p:cNvGrpSpPr/>
            <p:nvPr/>
          </p:nvGrpSpPr>
          <p:grpSpPr>
            <a:xfrm>
              <a:off x="5486400" y="3962400"/>
              <a:ext cx="2209800" cy="457200"/>
              <a:chOff x="5486400" y="3962400"/>
              <a:chExt cx="2209800" cy="457200"/>
            </a:xfrm>
          </p:grpSpPr>
          <p:sp>
            <p:nvSpPr>
              <p:cNvPr id="152" name="DRAM">
                <a:extLst>
                  <a:ext uri="{FF2B5EF4-FFF2-40B4-BE49-F238E27FC236}">
                    <a16:creationId xmlns:a16="http://schemas.microsoft.com/office/drawing/2014/main" id="{57576170-0555-B2E4-C3AE-10A9215A73DE}"/>
                  </a:ext>
                </a:extLst>
              </p:cNvPr>
              <p:cNvSpPr/>
              <p:nvPr/>
            </p:nvSpPr>
            <p:spPr>
              <a:xfrm>
                <a:off x="54864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3" name="DRAM">
                <a:extLst>
                  <a:ext uri="{FF2B5EF4-FFF2-40B4-BE49-F238E27FC236}">
                    <a16:creationId xmlns:a16="http://schemas.microsoft.com/office/drawing/2014/main" id="{36655FE3-42FB-5F20-EB31-69211B2F83F0}"/>
                  </a:ext>
                </a:extLst>
              </p:cNvPr>
              <p:cNvSpPr/>
              <p:nvPr/>
            </p:nvSpPr>
            <p:spPr>
              <a:xfrm>
                <a:off x="59436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4" name="DRAM">
                <a:extLst>
                  <a:ext uri="{FF2B5EF4-FFF2-40B4-BE49-F238E27FC236}">
                    <a16:creationId xmlns:a16="http://schemas.microsoft.com/office/drawing/2014/main" id="{7109734F-1E2C-22B2-343D-95C5AE47FEA8}"/>
                  </a:ext>
                </a:extLst>
              </p:cNvPr>
              <p:cNvSpPr/>
              <p:nvPr/>
            </p:nvSpPr>
            <p:spPr>
              <a:xfrm>
                <a:off x="64008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5" name="DRAM">
                <a:extLst>
                  <a:ext uri="{FF2B5EF4-FFF2-40B4-BE49-F238E27FC236}">
                    <a16:creationId xmlns:a16="http://schemas.microsoft.com/office/drawing/2014/main" id="{D7938773-4947-85E4-A829-D64D1DB94A18}"/>
                  </a:ext>
                </a:extLst>
              </p:cNvPr>
              <p:cNvSpPr/>
              <p:nvPr/>
            </p:nvSpPr>
            <p:spPr>
              <a:xfrm>
                <a:off x="68580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6" name="DRAM">
                <a:extLst>
                  <a:ext uri="{FF2B5EF4-FFF2-40B4-BE49-F238E27FC236}">
                    <a16:creationId xmlns:a16="http://schemas.microsoft.com/office/drawing/2014/main" id="{C5A800C9-AA0B-0E79-A1FF-A38C79A43D9E}"/>
                  </a:ext>
                </a:extLst>
              </p:cNvPr>
              <p:cNvSpPr/>
              <p:nvPr/>
            </p:nvSpPr>
            <p:spPr>
              <a:xfrm>
                <a:off x="73152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108" name="Group 107">
              <a:extLst>
                <a:ext uri="{FF2B5EF4-FFF2-40B4-BE49-F238E27FC236}">
                  <a16:creationId xmlns:a16="http://schemas.microsoft.com/office/drawing/2014/main" id="{C424A132-07EC-70A7-B06B-B971F3A5DEDF}"/>
                </a:ext>
              </a:extLst>
            </p:cNvPr>
            <p:cNvGrpSpPr/>
            <p:nvPr/>
          </p:nvGrpSpPr>
          <p:grpSpPr>
            <a:xfrm>
              <a:off x="4876800" y="1600200"/>
              <a:ext cx="457200" cy="2209800"/>
              <a:chOff x="4876800" y="1600200"/>
              <a:chExt cx="457200" cy="2209800"/>
            </a:xfrm>
          </p:grpSpPr>
          <p:sp>
            <p:nvSpPr>
              <p:cNvPr id="147" name="DRAM">
                <a:extLst>
                  <a:ext uri="{FF2B5EF4-FFF2-40B4-BE49-F238E27FC236}">
                    <a16:creationId xmlns:a16="http://schemas.microsoft.com/office/drawing/2014/main" id="{51803787-BB24-7897-F8DC-9D34E0AEECF5}"/>
                  </a:ext>
                </a:extLst>
              </p:cNvPr>
              <p:cNvSpPr/>
              <p:nvPr/>
            </p:nvSpPr>
            <p:spPr>
              <a:xfrm rot="5400000">
                <a:off x="4914900" y="15621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48" name="DRAM">
                <a:extLst>
                  <a:ext uri="{FF2B5EF4-FFF2-40B4-BE49-F238E27FC236}">
                    <a16:creationId xmlns:a16="http://schemas.microsoft.com/office/drawing/2014/main" id="{1C29FE3F-B129-FBCE-3138-374C64472690}"/>
                  </a:ext>
                </a:extLst>
              </p:cNvPr>
              <p:cNvSpPr/>
              <p:nvPr/>
            </p:nvSpPr>
            <p:spPr>
              <a:xfrm rot="5400000">
                <a:off x="4914900" y="20193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49" name="DRAM">
                <a:extLst>
                  <a:ext uri="{FF2B5EF4-FFF2-40B4-BE49-F238E27FC236}">
                    <a16:creationId xmlns:a16="http://schemas.microsoft.com/office/drawing/2014/main" id="{C5020B92-A40F-D5D9-079D-58B20697A04A}"/>
                  </a:ext>
                </a:extLst>
              </p:cNvPr>
              <p:cNvSpPr/>
              <p:nvPr/>
            </p:nvSpPr>
            <p:spPr>
              <a:xfrm rot="5400000">
                <a:off x="4914900" y="24765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0" name="DRAM">
                <a:extLst>
                  <a:ext uri="{FF2B5EF4-FFF2-40B4-BE49-F238E27FC236}">
                    <a16:creationId xmlns:a16="http://schemas.microsoft.com/office/drawing/2014/main" id="{502B263F-7DD1-294F-387C-3BAF67A6F7F9}"/>
                  </a:ext>
                </a:extLst>
              </p:cNvPr>
              <p:cNvSpPr/>
              <p:nvPr/>
            </p:nvSpPr>
            <p:spPr>
              <a:xfrm rot="5400000">
                <a:off x="4914900" y="29337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1" name="DRAM">
                <a:extLst>
                  <a:ext uri="{FF2B5EF4-FFF2-40B4-BE49-F238E27FC236}">
                    <a16:creationId xmlns:a16="http://schemas.microsoft.com/office/drawing/2014/main" id="{1D25DB51-1B83-1B34-5A82-08EF7F62FBC0}"/>
                  </a:ext>
                </a:extLst>
              </p:cNvPr>
              <p:cNvSpPr/>
              <p:nvPr/>
            </p:nvSpPr>
            <p:spPr>
              <a:xfrm rot="5400000">
                <a:off x="4914900" y="33909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109" name="Group 108">
              <a:extLst>
                <a:ext uri="{FF2B5EF4-FFF2-40B4-BE49-F238E27FC236}">
                  <a16:creationId xmlns:a16="http://schemas.microsoft.com/office/drawing/2014/main" id="{D4178FD0-B107-35F0-39F1-4D3F11995491}"/>
                </a:ext>
              </a:extLst>
            </p:cNvPr>
            <p:cNvGrpSpPr/>
            <p:nvPr/>
          </p:nvGrpSpPr>
          <p:grpSpPr>
            <a:xfrm>
              <a:off x="5676900" y="1600199"/>
              <a:ext cx="1828800" cy="2362201"/>
              <a:chOff x="5676900" y="1170708"/>
              <a:chExt cx="1828800" cy="2791692"/>
            </a:xfrm>
          </p:grpSpPr>
          <p:cxnSp>
            <p:nvCxnSpPr>
              <p:cNvPr id="142" name="Straight Connector 141">
                <a:extLst>
                  <a:ext uri="{FF2B5EF4-FFF2-40B4-BE49-F238E27FC236}">
                    <a16:creationId xmlns:a16="http://schemas.microsoft.com/office/drawing/2014/main" id="{1098EC64-D279-8B6E-FD8E-0279D4B1D679}"/>
                  </a:ext>
                </a:extLst>
              </p:cNvPr>
              <p:cNvCxnSpPr>
                <a:cxnSpLocks/>
                <a:stCxn id="112" idx="0"/>
                <a:endCxn id="152" idx="0"/>
              </p:cNvCxnSpPr>
              <p:nvPr/>
            </p:nvCxnSpPr>
            <p:spPr>
              <a:xfrm>
                <a:off x="56769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B253900-16B5-5684-B784-F510A18DE75B}"/>
                  </a:ext>
                </a:extLst>
              </p:cNvPr>
              <p:cNvCxnSpPr>
                <a:cxnSpLocks/>
                <a:stCxn id="114" idx="0"/>
                <a:endCxn id="154" idx="0"/>
              </p:cNvCxnSpPr>
              <p:nvPr/>
            </p:nvCxnSpPr>
            <p:spPr>
              <a:xfrm>
                <a:off x="6591299"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A5168FEE-6AD2-5D66-FFEA-31DAE4BA7223}"/>
                  </a:ext>
                </a:extLst>
              </p:cNvPr>
              <p:cNvCxnSpPr>
                <a:cxnSpLocks/>
                <a:stCxn id="115" idx="0"/>
                <a:endCxn id="155" idx="0"/>
              </p:cNvCxnSpPr>
              <p:nvPr/>
            </p:nvCxnSpPr>
            <p:spPr>
              <a:xfrm>
                <a:off x="70485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6D6311E3-626A-F554-B756-9F2C68C4DEC3}"/>
                  </a:ext>
                </a:extLst>
              </p:cNvPr>
              <p:cNvCxnSpPr>
                <a:cxnSpLocks/>
                <a:stCxn id="116" idx="0"/>
                <a:endCxn id="156" idx="0"/>
              </p:cNvCxnSpPr>
              <p:nvPr/>
            </p:nvCxnSpPr>
            <p:spPr>
              <a:xfrm>
                <a:off x="7505700" y="1170710"/>
                <a:ext cx="0" cy="2791690"/>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CB7DB1FD-269E-C114-31F4-FF9568CFA7CA}"/>
                  </a:ext>
                </a:extLst>
              </p:cNvPr>
              <p:cNvCxnSpPr>
                <a:cxnSpLocks/>
                <a:stCxn id="113" idx="0"/>
                <a:endCxn id="153" idx="0"/>
              </p:cNvCxnSpPr>
              <p:nvPr/>
            </p:nvCxnSpPr>
            <p:spPr>
              <a:xfrm>
                <a:off x="61341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110" name="Group 109">
              <a:extLst>
                <a:ext uri="{FF2B5EF4-FFF2-40B4-BE49-F238E27FC236}">
                  <a16:creationId xmlns:a16="http://schemas.microsoft.com/office/drawing/2014/main" id="{602B3927-95AA-67FD-8DD2-9B88D06C6992}"/>
                </a:ext>
              </a:extLst>
            </p:cNvPr>
            <p:cNvGrpSpPr/>
            <p:nvPr/>
          </p:nvGrpSpPr>
          <p:grpSpPr>
            <a:xfrm>
              <a:off x="5334000" y="1790700"/>
              <a:ext cx="2362201" cy="1828800"/>
              <a:chOff x="5333998" y="1790700"/>
              <a:chExt cx="2791691" cy="1828800"/>
            </a:xfrm>
          </p:grpSpPr>
          <p:cxnSp>
            <p:nvCxnSpPr>
              <p:cNvPr id="137" name="Straight Connector 136">
                <a:extLst>
                  <a:ext uri="{FF2B5EF4-FFF2-40B4-BE49-F238E27FC236}">
                    <a16:creationId xmlns:a16="http://schemas.microsoft.com/office/drawing/2014/main" id="{942A734F-CF80-EE95-4FA9-E4510662F1E9}"/>
                  </a:ext>
                </a:extLst>
              </p:cNvPr>
              <p:cNvCxnSpPr>
                <a:cxnSpLocks/>
                <a:stCxn id="116" idx="6"/>
                <a:endCxn id="147" idx="0"/>
              </p:cNvCxnSpPr>
              <p:nvPr/>
            </p:nvCxnSpPr>
            <p:spPr>
              <a:xfrm flipH="1">
                <a:off x="5333998" y="1790700"/>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F5359726-3709-D0BA-AC81-C5D7AC011A0F}"/>
                  </a:ext>
                </a:extLst>
              </p:cNvPr>
              <p:cNvCxnSpPr>
                <a:cxnSpLocks/>
                <a:stCxn id="121" idx="6"/>
                <a:endCxn id="148" idx="0"/>
              </p:cNvCxnSpPr>
              <p:nvPr/>
            </p:nvCxnSpPr>
            <p:spPr>
              <a:xfrm flipH="1">
                <a:off x="5333998" y="2247899"/>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872171DE-5FB2-07A3-4E1C-7A125200C1FC}"/>
                  </a:ext>
                </a:extLst>
              </p:cNvPr>
              <p:cNvCxnSpPr>
                <a:cxnSpLocks/>
                <a:stCxn id="126" idx="6"/>
                <a:endCxn id="149" idx="0"/>
              </p:cNvCxnSpPr>
              <p:nvPr/>
            </p:nvCxnSpPr>
            <p:spPr>
              <a:xfrm flipH="1">
                <a:off x="5333998" y="2705100"/>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3BBFF75-FDED-9B92-9055-56DDF8A8F64A}"/>
                  </a:ext>
                </a:extLst>
              </p:cNvPr>
              <p:cNvCxnSpPr>
                <a:cxnSpLocks/>
                <a:stCxn id="131" idx="6"/>
                <a:endCxn id="150" idx="0"/>
              </p:cNvCxnSpPr>
              <p:nvPr/>
            </p:nvCxnSpPr>
            <p:spPr>
              <a:xfrm flipH="1">
                <a:off x="5333998" y="3162299"/>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B29E74C9-557A-111C-D264-48A096826847}"/>
                  </a:ext>
                </a:extLst>
              </p:cNvPr>
              <p:cNvCxnSpPr>
                <a:cxnSpLocks/>
                <a:stCxn id="136" idx="6"/>
                <a:endCxn id="151" idx="0"/>
              </p:cNvCxnSpPr>
              <p:nvPr/>
            </p:nvCxnSpPr>
            <p:spPr>
              <a:xfrm flipH="1">
                <a:off x="5333998" y="3619500"/>
                <a:ext cx="2791691" cy="0"/>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111" name="Group 110">
              <a:extLst>
                <a:ext uri="{FF2B5EF4-FFF2-40B4-BE49-F238E27FC236}">
                  <a16:creationId xmlns:a16="http://schemas.microsoft.com/office/drawing/2014/main" id="{C66701B1-6F2B-2062-7F99-6A16E640E022}"/>
                </a:ext>
              </a:extLst>
            </p:cNvPr>
            <p:cNvGrpSpPr/>
            <p:nvPr/>
          </p:nvGrpSpPr>
          <p:grpSpPr>
            <a:xfrm>
              <a:off x="5486400" y="1600200"/>
              <a:ext cx="2209800" cy="2209800"/>
              <a:chOff x="5486400" y="1600200"/>
              <a:chExt cx="2209800" cy="2209800"/>
            </a:xfrm>
          </p:grpSpPr>
          <p:sp>
            <p:nvSpPr>
              <p:cNvPr id="112" name="Oval 111">
                <a:extLst>
                  <a:ext uri="{FF2B5EF4-FFF2-40B4-BE49-F238E27FC236}">
                    <a16:creationId xmlns:a16="http://schemas.microsoft.com/office/drawing/2014/main" id="{E9416911-5DB8-2877-313C-C11C77953EE9}"/>
                  </a:ext>
                </a:extLst>
              </p:cNvPr>
              <p:cNvSpPr/>
              <p:nvPr/>
            </p:nvSpPr>
            <p:spPr>
              <a:xfrm>
                <a:off x="54864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3" name="Oval 112">
                <a:extLst>
                  <a:ext uri="{FF2B5EF4-FFF2-40B4-BE49-F238E27FC236}">
                    <a16:creationId xmlns:a16="http://schemas.microsoft.com/office/drawing/2014/main" id="{FA03FCA1-7D62-3157-27B4-3310CCA0B7E3}"/>
                  </a:ext>
                </a:extLst>
              </p:cNvPr>
              <p:cNvSpPr/>
              <p:nvPr/>
            </p:nvSpPr>
            <p:spPr>
              <a:xfrm>
                <a:off x="59436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4" name="Oval 113">
                <a:extLst>
                  <a:ext uri="{FF2B5EF4-FFF2-40B4-BE49-F238E27FC236}">
                    <a16:creationId xmlns:a16="http://schemas.microsoft.com/office/drawing/2014/main" id="{2F703BE4-10C3-A0B5-494F-971524B5E7E4}"/>
                  </a:ext>
                </a:extLst>
              </p:cNvPr>
              <p:cNvSpPr/>
              <p:nvPr/>
            </p:nvSpPr>
            <p:spPr>
              <a:xfrm>
                <a:off x="64008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5" name="Oval 114">
                <a:extLst>
                  <a:ext uri="{FF2B5EF4-FFF2-40B4-BE49-F238E27FC236}">
                    <a16:creationId xmlns:a16="http://schemas.microsoft.com/office/drawing/2014/main" id="{1F35F2CA-D6B0-0629-8EFB-39AB27D27C91}"/>
                  </a:ext>
                </a:extLst>
              </p:cNvPr>
              <p:cNvSpPr/>
              <p:nvPr/>
            </p:nvSpPr>
            <p:spPr>
              <a:xfrm>
                <a:off x="68580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6" name="Oval 115">
                <a:extLst>
                  <a:ext uri="{FF2B5EF4-FFF2-40B4-BE49-F238E27FC236}">
                    <a16:creationId xmlns:a16="http://schemas.microsoft.com/office/drawing/2014/main" id="{6B246B62-1CF9-189A-B311-F95716ACA928}"/>
                  </a:ext>
                </a:extLst>
              </p:cNvPr>
              <p:cNvSpPr/>
              <p:nvPr/>
            </p:nvSpPr>
            <p:spPr>
              <a:xfrm>
                <a:off x="73152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7" name="Oval 116">
                <a:extLst>
                  <a:ext uri="{FF2B5EF4-FFF2-40B4-BE49-F238E27FC236}">
                    <a16:creationId xmlns:a16="http://schemas.microsoft.com/office/drawing/2014/main" id="{CCFA49A1-4B33-CE71-1A7A-6EE041572521}"/>
                  </a:ext>
                </a:extLst>
              </p:cNvPr>
              <p:cNvSpPr/>
              <p:nvPr/>
            </p:nvSpPr>
            <p:spPr>
              <a:xfrm>
                <a:off x="54864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8" name="Oval 117">
                <a:extLst>
                  <a:ext uri="{FF2B5EF4-FFF2-40B4-BE49-F238E27FC236}">
                    <a16:creationId xmlns:a16="http://schemas.microsoft.com/office/drawing/2014/main" id="{0E616701-B8FE-551B-0866-5D0BB25FEC74}"/>
                  </a:ext>
                </a:extLst>
              </p:cNvPr>
              <p:cNvSpPr/>
              <p:nvPr/>
            </p:nvSpPr>
            <p:spPr>
              <a:xfrm>
                <a:off x="59436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9" name="Oval 118">
                <a:extLst>
                  <a:ext uri="{FF2B5EF4-FFF2-40B4-BE49-F238E27FC236}">
                    <a16:creationId xmlns:a16="http://schemas.microsoft.com/office/drawing/2014/main" id="{85089D4E-ABD1-5EF4-4151-8F4BE380DA44}"/>
                  </a:ext>
                </a:extLst>
              </p:cNvPr>
              <p:cNvSpPr/>
              <p:nvPr/>
            </p:nvSpPr>
            <p:spPr>
              <a:xfrm>
                <a:off x="64008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0" name="Oval 119">
                <a:extLst>
                  <a:ext uri="{FF2B5EF4-FFF2-40B4-BE49-F238E27FC236}">
                    <a16:creationId xmlns:a16="http://schemas.microsoft.com/office/drawing/2014/main" id="{5079B093-8A3F-E291-8029-EF829F817363}"/>
                  </a:ext>
                </a:extLst>
              </p:cNvPr>
              <p:cNvSpPr/>
              <p:nvPr/>
            </p:nvSpPr>
            <p:spPr>
              <a:xfrm>
                <a:off x="68580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1" name="Oval 120">
                <a:extLst>
                  <a:ext uri="{FF2B5EF4-FFF2-40B4-BE49-F238E27FC236}">
                    <a16:creationId xmlns:a16="http://schemas.microsoft.com/office/drawing/2014/main" id="{D8910EAC-D759-47CC-C6AA-75CE56BCEC42}"/>
                  </a:ext>
                </a:extLst>
              </p:cNvPr>
              <p:cNvSpPr/>
              <p:nvPr/>
            </p:nvSpPr>
            <p:spPr>
              <a:xfrm>
                <a:off x="73152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2" name="Oval 121">
                <a:extLst>
                  <a:ext uri="{FF2B5EF4-FFF2-40B4-BE49-F238E27FC236}">
                    <a16:creationId xmlns:a16="http://schemas.microsoft.com/office/drawing/2014/main" id="{183BD88B-B08D-BBB5-49CB-0B42E2CF0072}"/>
                  </a:ext>
                </a:extLst>
              </p:cNvPr>
              <p:cNvSpPr/>
              <p:nvPr/>
            </p:nvSpPr>
            <p:spPr>
              <a:xfrm>
                <a:off x="54864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3" name="Oval 122">
                <a:extLst>
                  <a:ext uri="{FF2B5EF4-FFF2-40B4-BE49-F238E27FC236}">
                    <a16:creationId xmlns:a16="http://schemas.microsoft.com/office/drawing/2014/main" id="{24C21DBD-BD2D-530E-7AAE-F6ECE6A8CA30}"/>
                  </a:ext>
                </a:extLst>
              </p:cNvPr>
              <p:cNvSpPr/>
              <p:nvPr/>
            </p:nvSpPr>
            <p:spPr>
              <a:xfrm>
                <a:off x="59436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4" name="Oval 123">
                <a:extLst>
                  <a:ext uri="{FF2B5EF4-FFF2-40B4-BE49-F238E27FC236}">
                    <a16:creationId xmlns:a16="http://schemas.microsoft.com/office/drawing/2014/main" id="{5DC43AEA-FD3C-5395-5F27-7F0B47498A22}"/>
                  </a:ext>
                </a:extLst>
              </p:cNvPr>
              <p:cNvSpPr/>
              <p:nvPr/>
            </p:nvSpPr>
            <p:spPr>
              <a:xfrm>
                <a:off x="64008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5" name="Oval 124">
                <a:extLst>
                  <a:ext uri="{FF2B5EF4-FFF2-40B4-BE49-F238E27FC236}">
                    <a16:creationId xmlns:a16="http://schemas.microsoft.com/office/drawing/2014/main" id="{6BACAC42-C611-3CA0-09E2-FA3CEE81104B}"/>
                  </a:ext>
                </a:extLst>
              </p:cNvPr>
              <p:cNvSpPr/>
              <p:nvPr/>
            </p:nvSpPr>
            <p:spPr>
              <a:xfrm>
                <a:off x="68580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6" name="Oval 125">
                <a:extLst>
                  <a:ext uri="{FF2B5EF4-FFF2-40B4-BE49-F238E27FC236}">
                    <a16:creationId xmlns:a16="http://schemas.microsoft.com/office/drawing/2014/main" id="{9906A885-E63C-C366-7ECC-F37594C2F5B9}"/>
                  </a:ext>
                </a:extLst>
              </p:cNvPr>
              <p:cNvSpPr/>
              <p:nvPr/>
            </p:nvSpPr>
            <p:spPr>
              <a:xfrm>
                <a:off x="73152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7" name="Oval 126">
                <a:extLst>
                  <a:ext uri="{FF2B5EF4-FFF2-40B4-BE49-F238E27FC236}">
                    <a16:creationId xmlns:a16="http://schemas.microsoft.com/office/drawing/2014/main" id="{689AF186-E860-13B9-75FC-9927D13BF8C9}"/>
                  </a:ext>
                </a:extLst>
              </p:cNvPr>
              <p:cNvSpPr/>
              <p:nvPr/>
            </p:nvSpPr>
            <p:spPr>
              <a:xfrm>
                <a:off x="54864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8" name="Oval 127">
                <a:extLst>
                  <a:ext uri="{FF2B5EF4-FFF2-40B4-BE49-F238E27FC236}">
                    <a16:creationId xmlns:a16="http://schemas.microsoft.com/office/drawing/2014/main" id="{329F798B-39BA-34E3-24F3-EBC9C39E7AF5}"/>
                  </a:ext>
                </a:extLst>
              </p:cNvPr>
              <p:cNvSpPr/>
              <p:nvPr/>
            </p:nvSpPr>
            <p:spPr>
              <a:xfrm>
                <a:off x="59436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9" name="Oval 128">
                <a:extLst>
                  <a:ext uri="{FF2B5EF4-FFF2-40B4-BE49-F238E27FC236}">
                    <a16:creationId xmlns:a16="http://schemas.microsoft.com/office/drawing/2014/main" id="{F7D0D57A-7B88-A1C6-514F-C93D4D5FA599}"/>
                  </a:ext>
                </a:extLst>
              </p:cNvPr>
              <p:cNvSpPr/>
              <p:nvPr/>
            </p:nvSpPr>
            <p:spPr>
              <a:xfrm>
                <a:off x="64008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0" name="Oval 129">
                <a:extLst>
                  <a:ext uri="{FF2B5EF4-FFF2-40B4-BE49-F238E27FC236}">
                    <a16:creationId xmlns:a16="http://schemas.microsoft.com/office/drawing/2014/main" id="{C3D32485-A2C1-FAE5-E756-D2D458A1481A}"/>
                  </a:ext>
                </a:extLst>
              </p:cNvPr>
              <p:cNvSpPr/>
              <p:nvPr/>
            </p:nvSpPr>
            <p:spPr>
              <a:xfrm>
                <a:off x="68580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1" name="Oval 130">
                <a:extLst>
                  <a:ext uri="{FF2B5EF4-FFF2-40B4-BE49-F238E27FC236}">
                    <a16:creationId xmlns:a16="http://schemas.microsoft.com/office/drawing/2014/main" id="{BF62EF07-4070-6FD3-23C5-3DA9432AECAB}"/>
                  </a:ext>
                </a:extLst>
              </p:cNvPr>
              <p:cNvSpPr/>
              <p:nvPr/>
            </p:nvSpPr>
            <p:spPr>
              <a:xfrm>
                <a:off x="73152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2" name="Oval 131">
                <a:extLst>
                  <a:ext uri="{FF2B5EF4-FFF2-40B4-BE49-F238E27FC236}">
                    <a16:creationId xmlns:a16="http://schemas.microsoft.com/office/drawing/2014/main" id="{1D892139-3A60-48A8-2142-D03BC0D6BB61}"/>
                  </a:ext>
                </a:extLst>
              </p:cNvPr>
              <p:cNvSpPr/>
              <p:nvPr/>
            </p:nvSpPr>
            <p:spPr>
              <a:xfrm>
                <a:off x="54864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3" name="Oval 132">
                <a:extLst>
                  <a:ext uri="{FF2B5EF4-FFF2-40B4-BE49-F238E27FC236}">
                    <a16:creationId xmlns:a16="http://schemas.microsoft.com/office/drawing/2014/main" id="{5018F88E-5E81-7741-D1F1-6E1E1F8AD638}"/>
                  </a:ext>
                </a:extLst>
              </p:cNvPr>
              <p:cNvSpPr/>
              <p:nvPr/>
            </p:nvSpPr>
            <p:spPr>
              <a:xfrm>
                <a:off x="59436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4" name="Oval 133">
                <a:extLst>
                  <a:ext uri="{FF2B5EF4-FFF2-40B4-BE49-F238E27FC236}">
                    <a16:creationId xmlns:a16="http://schemas.microsoft.com/office/drawing/2014/main" id="{8776099F-3350-760C-8105-5A179D492A3B}"/>
                  </a:ext>
                </a:extLst>
              </p:cNvPr>
              <p:cNvSpPr/>
              <p:nvPr/>
            </p:nvSpPr>
            <p:spPr>
              <a:xfrm>
                <a:off x="64008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5" name="Oval 134">
                <a:extLst>
                  <a:ext uri="{FF2B5EF4-FFF2-40B4-BE49-F238E27FC236}">
                    <a16:creationId xmlns:a16="http://schemas.microsoft.com/office/drawing/2014/main" id="{066C62B3-BB42-B8AE-15D1-2BD5A0EA73BF}"/>
                  </a:ext>
                </a:extLst>
              </p:cNvPr>
              <p:cNvSpPr/>
              <p:nvPr/>
            </p:nvSpPr>
            <p:spPr>
              <a:xfrm>
                <a:off x="68580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6" name="Oval 135">
                <a:extLst>
                  <a:ext uri="{FF2B5EF4-FFF2-40B4-BE49-F238E27FC236}">
                    <a16:creationId xmlns:a16="http://schemas.microsoft.com/office/drawing/2014/main" id="{C21B8106-5106-52A8-D194-C83009C05191}"/>
                  </a:ext>
                </a:extLst>
              </p:cNvPr>
              <p:cNvSpPr/>
              <p:nvPr/>
            </p:nvSpPr>
            <p:spPr>
              <a:xfrm>
                <a:off x="73152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grpSp>
        <p:nvGrpSpPr>
          <p:cNvPr id="157" name="Group 156">
            <a:extLst>
              <a:ext uri="{FF2B5EF4-FFF2-40B4-BE49-F238E27FC236}">
                <a16:creationId xmlns:a16="http://schemas.microsoft.com/office/drawing/2014/main" id="{D7B68B0B-7F66-14C4-AD0E-8EAF460941D2}"/>
              </a:ext>
            </a:extLst>
          </p:cNvPr>
          <p:cNvGrpSpPr/>
          <p:nvPr/>
        </p:nvGrpSpPr>
        <p:grpSpPr>
          <a:xfrm>
            <a:off x="6416564" y="2404844"/>
            <a:ext cx="1414038" cy="1414038"/>
            <a:chOff x="4876800" y="1600199"/>
            <a:chExt cx="2819401" cy="2819401"/>
          </a:xfrm>
        </p:grpSpPr>
        <p:grpSp>
          <p:nvGrpSpPr>
            <p:cNvPr id="158" name="Group 157">
              <a:extLst>
                <a:ext uri="{FF2B5EF4-FFF2-40B4-BE49-F238E27FC236}">
                  <a16:creationId xmlns:a16="http://schemas.microsoft.com/office/drawing/2014/main" id="{27074E0F-D51C-F774-079E-0A765ACF30FF}"/>
                </a:ext>
              </a:extLst>
            </p:cNvPr>
            <p:cNvGrpSpPr/>
            <p:nvPr/>
          </p:nvGrpSpPr>
          <p:grpSpPr>
            <a:xfrm>
              <a:off x="5486400" y="3962400"/>
              <a:ext cx="2209800" cy="457200"/>
              <a:chOff x="5486400" y="3962400"/>
              <a:chExt cx="2209800" cy="457200"/>
            </a:xfrm>
          </p:grpSpPr>
          <p:sp>
            <p:nvSpPr>
              <p:cNvPr id="203" name="DRAM">
                <a:extLst>
                  <a:ext uri="{FF2B5EF4-FFF2-40B4-BE49-F238E27FC236}">
                    <a16:creationId xmlns:a16="http://schemas.microsoft.com/office/drawing/2014/main" id="{EBEACEEB-35F4-3C40-B4D4-933D06190060}"/>
                  </a:ext>
                </a:extLst>
              </p:cNvPr>
              <p:cNvSpPr/>
              <p:nvPr/>
            </p:nvSpPr>
            <p:spPr>
              <a:xfrm>
                <a:off x="54864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04" name="DRAM">
                <a:extLst>
                  <a:ext uri="{FF2B5EF4-FFF2-40B4-BE49-F238E27FC236}">
                    <a16:creationId xmlns:a16="http://schemas.microsoft.com/office/drawing/2014/main" id="{ECFDBAD4-DBA9-2B20-7E69-3CC54A17C0A2}"/>
                  </a:ext>
                </a:extLst>
              </p:cNvPr>
              <p:cNvSpPr/>
              <p:nvPr/>
            </p:nvSpPr>
            <p:spPr>
              <a:xfrm>
                <a:off x="59436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05" name="DRAM">
                <a:extLst>
                  <a:ext uri="{FF2B5EF4-FFF2-40B4-BE49-F238E27FC236}">
                    <a16:creationId xmlns:a16="http://schemas.microsoft.com/office/drawing/2014/main" id="{FC1FAEB5-C02E-C8A1-BC55-DAD7F469718F}"/>
                  </a:ext>
                </a:extLst>
              </p:cNvPr>
              <p:cNvSpPr/>
              <p:nvPr/>
            </p:nvSpPr>
            <p:spPr>
              <a:xfrm>
                <a:off x="64008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06" name="DRAM">
                <a:extLst>
                  <a:ext uri="{FF2B5EF4-FFF2-40B4-BE49-F238E27FC236}">
                    <a16:creationId xmlns:a16="http://schemas.microsoft.com/office/drawing/2014/main" id="{B3DEFD2E-7697-BB20-E41D-BBEB1CE6F530}"/>
                  </a:ext>
                </a:extLst>
              </p:cNvPr>
              <p:cNvSpPr/>
              <p:nvPr/>
            </p:nvSpPr>
            <p:spPr>
              <a:xfrm>
                <a:off x="68580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07" name="DRAM">
                <a:extLst>
                  <a:ext uri="{FF2B5EF4-FFF2-40B4-BE49-F238E27FC236}">
                    <a16:creationId xmlns:a16="http://schemas.microsoft.com/office/drawing/2014/main" id="{EFE82E29-5F3B-5612-AFF0-A68F7148D1F0}"/>
                  </a:ext>
                </a:extLst>
              </p:cNvPr>
              <p:cNvSpPr/>
              <p:nvPr/>
            </p:nvSpPr>
            <p:spPr>
              <a:xfrm>
                <a:off x="73152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159" name="Group 158">
              <a:extLst>
                <a:ext uri="{FF2B5EF4-FFF2-40B4-BE49-F238E27FC236}">
                  <a16:creationId xmlns:a16="http://schemas.microsoft.com/office/drawing/2014/main" id="{2BA6349F-0DD1-1A29-F673-786F5592324E}"/>
                </a:ext>
              </a:extLst>
            </p:cNvPr>
            <p:cNvGrpSpPr/>
            <p:nvPr/>
          </p:nvGrpSpPr>
          <p:grpSpPr>
            <a:xfrm>
              <a:off x="4876800" y="1600200"/>
              <a:ext cx="457200" cy="2209800"/>
              <a:chOff x="4876800" y="1600200"/>
              <a:chExt cx="457200" cy="2209800"/>
            </a:xfrm>
          </p:grpSpPr>
          <p:sp>
            <p:nvSpPr>
              <p:cNvPr id="198" name="DRAM">
                <a:extLst>
                  <a:ext uri="{FF2B5EF4-FFF2-40B4-BE49-F238E27FC236}">
                    <a16:creationId xmlns:a16="http://schemas.microsoft.com/office/drawing/2014/main" id="{38BDAB33-8163-23BB-3AF3-B1CAF270FF31}"/>
                  </a:ext>
                </a:extLst>
              </p:cNvPr>
              <p:cNvSpPr/>
              <p:nvPr/>
            </p:nvSpPr>
            <p:spPr>
              <a:xfrm rot="5400000">
                <a:off x="4914900" y="15621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99" name="DRAM">
                <a:extLst>
                  <a:ext uri="{FF2B5EF4-FFF2-40B4-BE49-F238E27FC236}">
                    <a16:creationId xmlns:a16="http://schemas.microsoft.com/office/drawing/2014/main" id="{B93FCB06-A85E-A7B0-5836-57DE46590FC7}"/>
                  </a:ext>
                </a:extLst>
              </p:cNvPr>
              <p:cNvSpPr/>
              <p:nvPr/>
            </p:nvSpPr>
            <p:spPr>
              <a:xfrm rot="5400000">
                <a:off x="4914900" y="20193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00" name="DRAM">
                <a:extLst>
                  <a:ext uri="{FF2B5EF4-FFF2-40B4-BE49-F238E27FC236}">
                    <a16:creationId xmlns:a16="http://schemas.microsoft.com/office/drawing/2014/main" id="{E22BFE23-183C-9034-88F1-9DF1597C317A}"/>
                  </a:ext>
                </a:extLst>
              </p:cNvPr>
              <p:cNvSpPr/>
              <p:nvPr/>
            </p:nvSpPr>
            <p:spPr>
              <a:xfrm rot="5400000">
                <a:off x="4914900" y="24765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01" name="DRAM">
                <a:extLst>
                  <a:ext uri="{FF2B5EF4-FFF2-40B4-BE49-F238E27FC236}">
                    <a16:creationId xmlns:a16="http://schemas.microsoft.com/office/drawing/2014/main" id="{A360AF67-8EFF-0DDC-A3A0-2A80ED318EDF}"/>
                  </a:ext>
                </a:extLst>
              </p:cNvPr>
              <p:cNvSpPr/>
              <p:nvPr/>
            </p:nvSpPr>
            <p:spPr>
              <a:xfrm rot="5400000">
                <a:off x="4914900" y="29337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02" name="DRAM">
                <a:extLst>
                  <a:ext uri="{FF2B5EF4-FFF2-40B4-BE49-F238E27FC236}">
                    <a16:creationId xmlns:a16="http://schemas.microsoft.com/office/drawing/2014/main" id="{1A252D4F-5CA9-6BBF-70FB-7411C3FE058E}"/>
                  </a:ext>
                </a:extLst>
              </p:cNvPr>
              <p:cNvSpPr/>
              <p:nvPr/>
            </p:nvSpPr>
            <p:spPr>
              <a:xfrm rot="5400000">
                <a:off x="4914900" y="33909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160" name="Group 159">
              <a:extLst>
                <a:ext uri="{FF2B5EF4-FFF2-40B4-BE49-F238E27FC236}">
                  <a16:creationId xmlns:a16="http://schemas.microsoft.com/office/drawing/2014/main" id="{66E7AEB5-E936-92EF-A622-EDB58DEB9039}"/>
                </a:ext>
              </a:extLst>
            </p:cNvPr>
            <p:cNvGrpSpPr/>
            <p:nvPr/>
          </p:nvGrpSpPr>
          <p:grpSpPr>
            <a:xfrm>
              <a:off x="5676900" y="1600199"/>
              <a:ext cx="1828800" cy="2362201"/>
              <a:chOff x="5676900" y="1170708"/>
              <a:chExt cx="1828800" cy="2791692"/>
            </a:xfrm>
          </p:grpSpPr>
          <p:cxnSp>
            <p:nvCxnSpPr>
              <p:cNvPr id="193" name="Straight Connector 192">
                <a:extLst>
                  <a:ext uri="{FF2B5EF4-FFF2-40B4-BE49-F238E27FC236}">
                    <a16:creationId xmlns:a16="http://schemas.microsoft.com/office/drawing/2014/main" id="{1F37A16C-B24D-E49D-CCC5-9C68F8DE3BA0}"/>
                  </a:ext>
                </a:extLst>
              </p:cNvPr>
              <p:cNvCxnSpPr>
                <a:cxnSpLocks/>
                <a:stCxn id="163" idx="0"/>
                <a:endCxn id="203" idx="0"/>
              </p:cNvCxnSpPr>
              <p:nvPr/>
            </p:nvCxnSpPr>
            <p:spPr>
              <a:xfrm>
                <a:off x="56769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3CACA149-D410-CD29-AB13-D4AC6B87EB13}"/>
                  </a:ext>
                </a:extLst>
              </p:cNvPr>
              <p:cNvCxnSpPr>
                <a:cxnSpLocks/>
                <a:stCxn id="165" idx="0"/>
                <a:endCxn id="205" idx="0"/>
              </p:cNvCxnSpPr>
              <p:nvPr/>
            </p:nvCxnSpPr>
            <p:spPr>
              <a:xfrm>
                <a:off x="6591299"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7F0AE96D-7E90-6225-0FCD-BB832BAEDA4C}"/>
                  </a:ext>
                </a:extLst>
              </p:cNvPr>
              <p:cNvCxnSpPr>
                <a:cxnSpLocks/>
                <a:stCxn id="166" idx="0"/>
                <a:endCxn id="206" idx="0"/>
              </p:cNvCxnSpPr>
              <p:nvPr/>
            </p:nvCxnSpPr>
            <p:spPr>
              <a:xfrm>
                <a:off x="70485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64B32A70-A40C-A9F1-28E6-08B194383707}"/>
                  </a:ext>
                </a:extLst>
              </p:cNvPr>
              <p:cNvCxnSpPr>
                <a:cxnSpLocks/>
                <a:stCxn id="167" idx="0"/>
                <a:endCxn id="207" idx="0"/>
              </p:cNvCxnSpPr>
              <p:nvPr/>
            </p:nvCxnSpPr>
            <p:spPr>
              <a:xfrm>
                <a:off x="7505700" y="1170710"/>
                <a:ext cx="0" cy="2791690"/>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9B1B4F86-4909-1B83-1F4E-CC4417D14E60}"/>
                  </a:ext>
                </a:extLst>
              </p:cNvPr>
              <p:cNvCxnSpPr>
                <a:cxnSpLocks/>
                <a:stCxn id="164" idx="0"/>
                <a:endCxn id="204" idx="0"/>
              </p:cNvCxnSpPr>
              <p:nvPr/>
            </p:nvCxnSpPr>
            <p:spPr>
              <a:xfrm>
                <a:off x="61341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161" name="Group 160">
              <a:extLst>
                <a:ext uri="{FF2B5EF4-FFF2-40B4-BE49-F238E27FC236}">
                  <a16:creationId xmlns:a16="http://schemas.microsoft.com/office/drawing/2014/main" id="{13A53334-56EE-2BE4-EB9A-4BE5E13CCE9E}"/>
                </a:ext>
              </a:extLst>
            </p:cNvPr>
            <p:cNvGrpSpPr/>
            <p:nvPr/>
          </p:nvGrpSpPr>
          <p:grpSpPr>
            <a:xfrm>
              <a:off x="5334000" y="1790700"/>
              <a:ext cx="2362201" cy="1828800"/>
              <a:chOff x="5333998" y="1790700"/>
              <a:chExt cx="2791691" cy="1828800"/>
            </a:xfrm>
          </p:grpSpPr>
          <p:cxnSp>
            <p:nvCxnSpPr>
              <p:cNvPr id="188" name="Straight Connector 187">
                <a:extLst>
                  <a:ext uri="{FF2B5EF4-FFF2-40B4-BE49-F238E27FC236}">
                    <a16:creationId xmlns:a16="http://schemas.microsoft.com/office/drawing/2014/main" id="{57383D1F-C7E5-E8F4-2B65-D91C70F2B4CC}"/>
                  </a:ext>
                </a:extLst>
              </p:cNvPr>
              <p:cNvCxnSpPr>
                <a:cxnSpLocks/>
                <a:stCxn id="167" idx="6"/>
                <a:endCxn id="198" idx="0"/>
              </p:cNvCxnSpPr>
              <p:nvPr/>
            </p:nvCxnSpPr>
            <p:spPr>
              <a:xfrm flipH="1">
                <a:off x="5333998" y="1790700"/>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87927A30-DE39-8A6F-6A66-97008ECD22D5}"/>
                  </a:ext>
                </a:extLst>
              </p:cNvPr>
              <p:cNvCxnSpPr>
                <a:cxnSpLocks/>
                <a:stCxn id="172" idx="6"/>
                <a:endCxn id="199" idx="0"/>
              </p:cNvCxnSpPr>
              <p:nvPr/>
            </p:nvCxnSpPr>
            <p:spPr>
              <a:xfrm flipH="1">
                <a:off x="5333998" y="2247899"/>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92EC2975-8334-97C0-ADC3-4EF76A685257}"/>
                  </a:ext>
                </a:extLst>
              </p:cNvPr>
              <p:cNvCxnSpPr>
                <a:cxnSpLocks/>
                <a:stCxn id="177" idx="6"/>
                <a:endCxn id="200" idx="0"/>
              </p:cNvCxnSpPr>
              <p:nvPr/>
            </p:nvCxnSpPr>
            <p:spPr>
              <a:xfrm flipH="1">
                <a:off x="5333998" y="2705100"/>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21AF01ED-95A8-5BB7-2A5A-457A3A132736}"/>
                  </a:ext>
                </a:extLst>
              </p:cNvPr>
              <p:cNvCxnSpPr>
                <a:cxnSpLocks/>
                <a:stCxn id="182" idx="6"/>
                <a:endCxn id="201" idx="0"/>
              </p:cNvCxnSpPr>
              <p:nvPr/>
            </p:nvCxnSpPr>
            <p:spPr>
              <a:xfrm flipH="1">
                <a:off x="5333998" y="3162299"/>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CED6FA40-D6BD-1F7B-0B0D-F2E324E71F35}"/>
                  </a:ext>
                </a:extLst>
              </p:cNvPr>
              <p:cNvCxnSpPr>
                <a:cxnSpLocks/>
                <a:stCxn id="187" idx="6"/>
                <a:endCxn id="202" idx="0"/>
              </p:cNvCxnSpPr>
              <p:nvPr/>
            </p:nvCxnSpPr>
            <p:spPr>
              <a:xfrm flipH="1">
                <a:off x="5333998" y="3619500"/>
                <a:ext cx="2791691" cy="0"/>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162" name="Group 161">
              <a:extLst>
                <a:ext uri="{FF2B5EF4-FFF2-40B4-BE49-F238E27FC236}">
                  <a16:creationId xmlns:a16="http://schemas.microsoft.com/office/drawing/2014/main" id="{DB8B4816-B2EA-27E9-8518-35A73B953BF5}"/>
                </a:ext>
              </a:extLst>
            </p:cNvPr>
            <p:cNvGrpSpPr/>
            <p:nvPr/>
          </p:nvGrpSpPr>
          <p:grpSpPr>
            <a:xfrm>
              <a:off x="5486400" y="1600200"/>
              <a:ext cx="2209800" cy="2209800"/>
              <a:chOff x="5486400" y="1600200"/>
              <a:chExt cx="2209800" cy="2209800"/>
            </a:xfrm>
          </p:grpSpPr>
          <p:sp>
            <p:nvSpPr>
              <p:cNvPr id="163" name="Oval 162">
                <a:extLst>
                  <a:ext uri="{FF2B5EF4-FFF2-40B4-BE49-F238E27FC236}">
                    <a16:creationId xmlns:a16="http://schemas.microsoft.com/office/drawing/2014/main" id="{9FDF5F6E-EAC1-7A5F-05E1-44D372627137}"/>
                  </a:ext>
                </a:extLst>
              </p:cNvPr>
              <p:cNvSpPr/>
              <p:nvPr/>
            </p:nvSpPr>
            <p:spPr>
              <a:xfrm>
                <a:off x="54864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4" name="Oval 163">
                <a:extLst>
                  <a:ext uri="{FF2B5EF4-FFF2-40B4-BE49-F238E27FC236}">
                    <a16:creationId xmlns:a16="http://schemas.microsoft.com/office/drawing/2014/main" id="{311302CF-B029-A4E1-2D73-D07CBB1B9A36}"/>
                  </a:ext>
                </a:extLst>
              </p:cNvPr>
              <p:cNvSpPr/>
              <p:nvPr/>
            </p:nvSpPr>
            <p:spPr>
              <a:xfrm>
                <a:off x="59436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5" name="Oval 164">
                <a:extLst>
                  <a:ext uri="{FF2B5EF4-FFF2-40B4-BE49-F238E27FC236}">
                    <a16:creationId xmlns:a16="http://schemas.microsoft.com/office/drawing/2014/main" id="{981D992F-DE56-A551-B768-435A32ADCD47}"/>
                  </a:ext>
                </a:extLst>
              </p:cNvPr>
              <p:cNvSpPr/>
              <p:nvPr/>
            </p:nvSpPr>
            <p:spPr>
              <a:xfrm>
                <a:off x="64008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6" name="Oval 165">
                <a:extLst>
                  <a:ext uri="{FF2B5EF4-FFF2-40B4-BE49-F238E27FC236}">
                    <a16:creationId xmlns:a16="http://schemas.microsoft.com/office/drawing/2014/main" id="{F263201A-4C38-E521-1EFB-89E404F797D5}"/>
                  </a:ext>
                </a:extLst>
              </p:cNvPr>
              <p:cNvSpPr/>
              <p:nvPr/>
            </p:nvSpPr>
            <p:spPr>
              <a:xfrm>
                <a:off x="68580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7" name="Oval 166">
                <a:extLst>
                  <a:ext uri="{FF2B5EF4-FFF2-40B4-BE49-F238E27FC236}">
                    <a16:creationId xmlns:a16="http://schemas.microsoft.com/office/drawing/2014/main" id="{AF792BD1-51E2-F1E1-448B-DAA804764B53}"/>
                  </a:ext>
                </a:extLst>
              </p:cNvPr>
              <p:cNvSpPr/>
              <p:nvPr/>
            </p:nvSpPr>
            <p:spPr>
              <a:xfrm>
                <a:off x="73152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8" name="Oval 167">
                <a:extLst>
                  <a:ext uri="{FF2B5EF4-FFF2-40B4-BE49-F238E27FC236}">
                    <a16:creationId xmlns:a16="http://schemas.microsoft.com/office/drawing/2014/main" id="{B3CA85C4-5935-BF21-7D80-3FD9D6939D89}"/>
                  </a:ext>
                </a:extLst>
              </p:cNvPr>
              <p:cNvSpPr/>
              <p:nvPr/>
            </p:nvSpPr>
            <p:spPr>
              <a:xfrm>
                <a:off x="54864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9" name="Oval 168">
                <a:extLst>
                  <a:ext uri="{FF2B5EF4-FFF2-40B4-BE49-F238E27FC236}">
                    <a16:creationId xmlns:a16="http://schemas.microsoft.com/office/drawing/2014/main" id="{77E9907A-DA5D-8A6B-5492-C23A8E61DA2A}"/>
                  </a:ext>
                </a:extLst>
              </p:cNvPr>
              <p:cNvSpPr/>
              <p:nvPr/>
            </p:nvSpPr>
            <p:spPr>
              <a:xfrm>
                <a:off x="59436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0" name="Oval 169">
                <a:extLst>
                  <a:ext uri="{FF2B5EF4-FFF2-40B4-BE49-F238E27FC236}">
                    <a16:creationId xmlns:a16="http://schemas.microsoft.com/office/drawing/2014/main" id="{D8241994-7333-C68F-4D2D-E8037DC523A9}"/>
                  </a:ext>
                </a:extLst>
              </p:cNvPr>
              <p:cNvSpPr/>
              <p:nvPr/>
            </p:nvSpPr>
            <p:spPr>
              <a:xfrm>
                <a:off x="64008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1" name="Oval 170">
                <a:extLst>
                  <a:ext uri="{FF2B5EF4-FFF2-40B4-BE49-F238E27FC236}">
                    <a16:creationId xmlns:a16="http://schemas.microsoft.com/office/drawing/2014/main" id="{0493697C-7FC9-25E0-76FC-D57B59008F1A}"/>
                  </a:ext>
                </a:extLst>
              </p:cNvPr>
              <p:cNvSpPr/>
              <p:nvPr/>
            </p:nvSpPr>
            <p:spPr>
              <a:xfrm>
                <a:off x="68580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2" name="Oval 171">
                <a:extLst>
                  <a:ext uri="{FF2B5EF4-FFF2-40B4-BE49-F238E27FC236}">
                    <a16:creationId xmlns:a16="http://schemas.microsoft.com/office/drawing/2014/main" id="{8B26C945-3E9C-1D65-5A83-67E1D58D844A}"/>
                  </a:ext>
                </a:extLst>
              </p:cNvPr>
              <p:cNvSpPr/>
              <p:nvPr/>
            </p:nvSpPr>
            <p:spPr>
              <a:xfrm>
                <a:off x="73152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3" name="Oval 172">
                <a:extLst>
                  <a:ext uri="{FF2B5EF4-FFF2-40B4-BE49-F238E27FC236}">
                    <a16:creationId xmlns:a16="http://schemas.microsoft.com/office/drawing/2014/main" id="{514449B7-CE18-EDFD-B597-5BAF19D52D16}"/>
                  </a:ext>
                </a:extLst>
              </p:cNvPr>
              <p:cNvSpPr/>
              <p:nvPr/>
            </p:nvSpPr>
            <p:spPr>
              <a:xfrm>
                <a:off x="54864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4" name="Oval 173">
                <a:extLst>
                  <a:ext uri="{FF2B5EF4-FFF2-40B4-BE49-F238E27FC236}">
                    <a16:creationId xmlns:a16="http://schemas.microsoft.com/office/drawing/2014/main" id="{1D254F51-1CAE-4A2D-16CD-7C6CCF9EB3E9}"/>
                  </a:ext>
                </a:extLst>
              </p:cNvPr>
              <p:cNvSpPr/>
              <p:nvPr/>
            </p:nvSpPr>
            <p:spPr>
              <a:xfrm>
                <a:off x="59436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5" name="Oval 174">
                <a:extLst>
                  <a:ext uri="{FF2B5EF4-FFF2-40B4-BE49-F238E27FC236}">
                    <a16:creationId xmlns:a16="http://schemas.microsoft.com/office/drawing/2014/main" id="{9470D35A-3DB7-679E-4924-A724A30425FC}"/>
                  </a:ext>
                </a:extLst>
              </p:cNvPr>
              <p:cNvSpPr/>
              <p:nvPr/>
            </p:nvSpPr>
            <p:spPr>
              <a:xfrm>
                <a:off x="64008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6" name="Oval 175">
                <a:extLst>
                  <a:ext uri="{FF2B5EF4-FFF2-40B4-BE49-F238E27FC236}">
                    <a16:creationId xmlns:a16="http://schemas.microsoft.com/office/drawing/2014/main" id="{AE2CC581-7257-F2AE-EA10-50E286CE1C7E}"/>
                  </a:ext>
                </a:extLst>
              </p:cNvPr>
              <p:cNvSpPr/>
              <p:nvPr/>
            </p:nvSpPr>
            <p:spPr>
              <a:xfrm>
                <a:off x="68580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7" name="Oval 176">
                <a:extLst>
                  <a:ext uri="{FF2B5EF4-FFF2-40B4-BE49-F238E27FC236}">
                    <a16:creationId xmlns:a16="http://schemas.microsoft.com/office/drawing/2014/main" id="{4837C439-D400-DB0C-7D1F-14127F570932}"/>
                  </a:ext>
                </a:extLst>
              </p:cNvPr>
              <p:cNvSpPr/>
              <p:nvPr/>
            </p:nvSpPr>
            <p:spPr>
              <a:xfrm>
                <a:off x="73152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8" name="Oval 177">
                <a:extLst>
                  <a:ext uri="{FF2B5EF4-FFF2-40B4-BE49-F238E27FC236}">
                    <a16:creationId xmlns:a16="http://schemas.microsoft.com/office/drawing/2014/main" id="{8385A094-472C-CAFD-957C-717CAA9F46B0}"/>
                  </a:ext>
                </a:extLst>
              </p:cNvPr>
              <p:cNvSpPr/>
              <p:nvPr/>
            </p:nvSpPr>
            <p:spPr>
              <a:xfrm>
                <a:off x="54864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9" name="Oval 178">
                <a:extLst>
                  <a:ext uri="{FF2B5EF4-FFF2-40B4-BE49-F238E27FC236}">
                    <a16:creationId xmlns:a16="http://schemas.microsoft.com/office/drawing/2014/main" id="{C78D2C8C-B154-3F77-88FD-F6D2F9ABD4C7}"/>
                  </a:ext>
                </a:extLst>
              </p:cNvPr>
              <p:cNvSpPr/>
              <p:nvPr/>
            </p:nvSpPr>
            <p:spPr>
              <a:xfrm>
                <a:off x="59436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0" name="Oval 179">
                <a:extLst>
                  <a:ext uri="{FF2B5EF4-FFF2-40B4-BE49-F238E27FC236}">
                    <a16:creationId xmlns:a16="http://schemas.microsoft.com/office/drawing/2014/main" id="{022B6B39-53B1-DAA2-8657-1AB19D77261E}"/>
                  </a:ext>
                </a:extLst>
              </p:cNvPr>
              <p:cNvSpPr/>
              <p:nvPr/>
            </p:nvSpPr>
            <p:spPr>
              <a:xfrm>
                <a:off x="64008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1" name="Oval 180">
                <a:extLst>
                  <a:ext uri="{FF2B5EF4-FFF2-40B4-BE49-F238E27FC236}">
                    <a16:creationId xmlns:a16="http://schemas.microsoft.com/office/drawing/2014/main" id="{49D859FD-B49E-667D-A89F-E69DB91FFB5A}"/>
                  </a:ext>
                </a:extLst>
              </p:cNvPr>
              <p:cNvSpPr/>
              <p:nvPr/>
            </p:nvSpPr>
            <p:spPr>
              <a:xfrm>
                <a:off x="68580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2" name="Oval 181">
                <a:extLst>
                  <a:ext uri="{FF2B5EF4-FFF2-40B4-BE49-F238E27FC236}">
                    <a16:creationId xmlns:a16="http://schemas.microsoft.com/office/drawing/2014/main" id="{31B0BBCB-0CCE-180E-73F2-AB02C44E0FF4}"/>
                  </a:ext>
                </a:extLst>
              </p:cNvPr>
              <p:cNvSpPr/>
              <p:nvPr/>
            </p:nvSpPr>
            <p:spPr>
              <a:xfrm>
                <a:off x="73152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3" name="Oval 182">
                <a:extLst>
                  <a:ext uri="{FF2B5EF4-FFF2-40B4-BE49-F238E27FC236}">
                    <a16:creationId xmlns:a16="http://schemas.microsoft.com/office/drawing/2014/main" id="{B53A7F43-AEFC-9E5A-48EB-F6A2C766DE16}"/>
                  </a:ext>
                </a:extLst>
              </p:cNvPr>
              <p:cNvSpPr/>
              <p:nvPr/>
            </p:nvSpPr>
            <p:spPr>
              <a:xfrm>
                <a:off x="54864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4" name="Oval 183">
                <a:extLst>
                  <a:ext uri="{FF2B5EF4-FFF2-40B4-BE49-F238E27FC236}">
                    <a16:creationId xmlns:a16="http://schemas.microsoft.com/office/drawing/2014/main" id="{9EA4F85C-6700-92CF-5D8E-D6DED93E0F44}"/>
                  </a:ext>
                </a:extLst>
              </p:cNvPr>
              <p:cNvSpPr/>
              <p:nvPr/>
            </p:nvSpPr>
            <p:spPr>
              <a:xfrm>
                <a:off x="59436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5" name="Oval 184">
                <a:extLst>
                  <a:ext uri="{FF2B5EF4-FFF2-40B4-BE49-F238E27FC236}">
                    <a16:creationId xmlns:a16="http://schemas.microsoft.com/office/drawing/2014/main" id="{DD502514-138E-8330-B0D9-FBDA83C6341F}"/>
                  </a:ext>
                </a:extLst>
              </p:cNvPr>
              <p:cNvSpPr/>
              <p:nvPr/>
            </p:nvSpPr>
            <p:spPr>
              <a:xfrm>
                <a:off x="64008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6" name="Oval 185">
                <a:extLst>
                  <a:ext uri="{FF2B5EF4-FFF2-40B4-BE49-F238E27FC236}">
                    <a16:creationId xmlns:a16="http://schemas.microsoft.com/office/drawing/2014/main" id="{0F4840BD-53DA-1199-10D5-47698C81A499}"/>
                  </a:ext>
                </a:extLst>
              </p:cNvPr>
              <p:cNvSpPr/>
              <p:nvPr/>
            </p:nvSpPr>
            <p:spPr>
              <a:xfrm>
                <a:off x="68580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7" name="Oval 186">
                <a:extLst>
                  <a:ext uri="{FF2B5EF4-FFF2-40B4-BE49-F238E27FC236}">
                    <a16:creationId xmlns:a16="http://schemas.microsoft.com/office/drawing/2014/main" id="{CE72BC96-4484-F0E8-81BA-BD1A1AE4E6FB}"/>
                  </a:ext>
                </a:extLst>
              </p:cNvPr>
              <p:cNvSpPr/>
              <p:nvPr/>
            </p:nvSpPr>
            <p:spPr>
              <a:xfrm>
                <a:off x="73152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sp>
        <p:nvSpPr>
          <p:cNvPr id="208" name="Rectangle 207">
            <a:extLst>
              <a:ext uri="{FF2B5EF4-FFF2-40B4-BE49-F238E27FC236}">
                <a16:creationId xmlns:a16="http://schemas.microsoft.com/office/drawing/2014/main" id="{6C04910E-8B54-BADE-B0C0-232A4B785D2B}"/>
              </a:ext>
            </a:extLst>
          </p:cNvPr>
          <p:cNvSpPr/>
          <p:nvPr/>
        </p:nvSpPr>
        <p:spPr>
          <a:xfrm>
            <a:off x="1582435" y="2066282"/>
            <a:ext cx="6477000" cy="1905000"/>
          </a:xfrm>
          <a:prstGeom prst="rect">
            <a:avLst/>
          </a:prstGeom>
          <a:solidFill>
            <a:schemeClr val="bg1">
              <a:alpha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endParaRPr kumimoji="0" lang="en-US" sz="2400" b="0" i="0" u="none" strike="noStrike" kern="1200" cap="none" spc="-8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09" name="Rectangle 208">
            <a:extLst>
              <a:ext uri="{FF2B5EF4-FFF2-40B4-BE49-F238E27FC236}">
                <a16:creationId xmlns:a16="http://schemas.microsoft.com/office/drawing/2014/main" id="{9EAB43EA-6EDC-91AB-2729-B26CC900909C}"/>
              </a:ext>
            </a:extLst>
          </p:cNvPr>
          <p:cNvSpPr/>
          <p:nvPr/>
        </p:nvSpPr>
        <p:spPr>
          <a:xfrm>
            <a:off x="1582435" y="2066282"/>
            <a:ext cx="6477000" cy="1905000"/>
          </a:xfrm>
          <a:prstGeom prst="rect">
            <a:avLst/>
          </a:prstGeom>
          <a:solidFill>
            <a:schemeClr val="bg1">
              <a:alpha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endParaRPr kumimoji="0" lang="en-US" sz="2400" b="0" i="0" u="none" strike="noStrike" kern="1200" cap="none" spc="-8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210" name="Straight Connector 209">
            <a:extLst>
              <a:ext uri="{FF2B5EF4-FFF2-40B4-BE49-F238E27FC236}">
                <a16:creationId xmlns:a16="http://schemas.microsoft.com/office/drawing/2014/main" id="{4896646A-3964-0A58-F6BA-F197AB541488}"/>
              </a:ext>
            </a:extLst>
          </p:cNvPr>
          <p:cNvCxnSpPr/>
          <p:nvPr/>
        </p:nvCxnSpPr>
        <p:spPr>
          <a:xfrm flipH="1">
            <a:off x="1506235" y="2218682"/>
            <a:ext cx="6403145" cy="0"/>
          </a:xfrm>
          <a:prstGeom prst="line">
            <a:avLst/>
          </a:prstGeom>
          <a:solidFill>
            <a:schemeClr val="tx1">
              <a:lumMod val="65000"/>
              <a:lumOff val="35000"/>
            </a:schemeClr>
          </a:solidFill>
          <a:ln w="38100" cap="rnd">
            <a:solidFill>
              <a:schemeClr val="tx1"/>
            </a:solidFill>
            <a:round/>
            <a:headEnd type="none"/>
            <a:tailEnd w="lg" len="sm"/>
          </a:ln>
        </p:spPr>
        <p:style>
          <a:lnRef idx="1">
            <a:schemeClr val="accent1"/>
          </a:lnRef>
          <a:fillRef idx="0">
            <a:schemeClr val="accent1"/>
          </a:fillRef>
          <a:effectRef idx="0">
            <a:schemeClr val="accent1"/>
          </a:effectRef>
          <a:fontRef idx="minor">
            <a:schemeClr val="tx1"/>
          </a:fontRef>
        </p:style>
      </p:cxnSp>
      <p:grpSp>
        <p:nvGrpSpPr>
          <p:cNvPr id="211" name="Group 210">
            <a:extLst>
              <a:ext uri="{FF2B5EF4-FFF2-40B4-BE49-F238E27FC236}">
                <a16:creationId xmlns:a16="http://schemas.microsoft.com/office/drawing/2014/main" id="{3DB6DCC9-AD3A-265D-139D-E2A0F305304C}"/>
              </a:ext>
            </a:extLst>
          </p:cNvPr>
          <p:cNvGrpSpPr/>
          <p:nvPr/>
        </p:nvGrpSpPr>
        <p:grpSpPr>
          <a:xfrm>
            <a:off x="1851480" y="2218682"/>
            <a:ext cx="4671060" cy="1219201"/>
            <a:chOff x="2174045" y="1143000"/>
            <a:chExt cx="4671060" cy="1219201"/>
          </a:xfrm>
        </p:grpSpPr>
        <p:cxnSp>
          <p:nvCxnSpPr>
            <p:cNvPr id="212" name="Straight Connector 211">
              <a:extLst>
                <a:ext uri="{FF2B5EF4-FFF2-40B4-BE49-F238E27FC236}">
                  <a16:creationId xmlns:a16="http://schemas.microsoft.com/office/drawing/2014/main" id="{9E5F96B7-32CD-20CE-68E5-1565EF88218C}"/>
                </a:ext>
              </a:extLst>
            </p:cNvPr>
            <p:cNvCxnSpPr/>
            <p:nvPr/>
          </p:nvCxnSpPr>
          <p:spPr>
            <a:xfrm flipV="1">
              <a:off x="2174045" y="1143000"/>
              <a:ext cx="0" cy="1219201"/>
            </a:xfrm>
            <a:prstGeom prst="line">
              <a:avLst/>
            </a:prstGeom>
            <a:solidFill>
              <a:schemeClr val="tx1">
                <a:lumMod val="65000"/>
                <a:lumOff val="35000"/>
              </a:schemeClr>
            </a:solidFill>
            <a:ln w="38100" cap="rnd">
              <a:solidFill>
                <a:schemeClr val="tx1"/>
              </a:solidFill>
              <a:round/>
              <a:headEnd type="none" w="lg" len="sm"/>
              <a:tailEnd type="none" w="lg" len="sm"/>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04EE0D8A-F0AD-80D3-7794-0396056051BC}"/>
                </a:ext>
              </a:extLst>
            </p:cNvPr>
            <p:cNvCxnSpPr/>
            <p:nvPr/>
          </p:nvCxnSpPr>
          <p:spPr>
            <a:xfrm flipV="1">
              <a:off x="3730049" y="1143000"/>
              <a:ext cx="0" cy="1219201"/>
            </a:xfrm>
            <a:prstGeom prst="line">
              <a:avLst/>
            </a:prstGeom>
            <a:solidFill>
              <a:schemeClr val="tx1">
                <a:lumMod val="65000"/>
                <a:lumOff val="35000"/>
              </a:schemeClr>
            </a:solidFill>
            <a:ln w="38100" cap="rnd">
              <a:solidFill>
                <a:schemeClr val="tx1"/>
              </a:solidFill>
              <a:round/>
              <a:headEnd type="none" w="lg" len="sm"/>
              <a:tailEnd type="none" w="lg" len="sm"/>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61E2A0EE-012C-D449-8C62-43C7BF5F811B}"/>
                </a:ext>
              </a:extLst>
            </p:cNvPr>
            <p:cNvCxnSpPr/>
            <p:nvPr/>
          </p:nvCxnSpPr>
          <p:spPr>
            <a:xfrm flipV="1">
              <a:off x="5303325" y="1143000"/>
              <a:ext cx="0" cy="1219201"/>
            </a:xfrm>
            <a:prstGeom prst="line">
              <a:avLst/>
            </a:prstGeom>
            <a:solidFill>
              <a:schemeClr val="tx1">
                <a:lumMod val="65000"/>
                <a:lumOff val="35000"/>
              </a:schemeClr>
            </a:solidFill>
            <a:ln w="38100" cap="rnd">
              <a:solidFill>
                <a:schemeClr val="tx1"/>
              </a:solidFill>
              <a:round/>
              <a:headEnd type="none" w="lg" len="sm"/>
              <a:tailEnd type="none" w="lg" len="sm"/>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1CADC36B-6EAF-4A58-53A5-25531554D920}"/>
                </a:ext>
              </a:extLst>
            </p:cNvPr>
            <p:cNvCxnSpPr/>
            <p:nvPr/>
          </p:nvCxnSpPr>
          <p:spPr>
            <a:xfrm flipV="1">
              <a:off x="6845105" y="1143000"/>
              <a:ext cx="0" cy="1219201"/>
            </a:xfrm>
            <a:prstGeom prst="line">
              <a:avLst/>
            </a:prstGeom>
            <a:solidFill>
              <a:schemeClr val="tx1">
                <a:lumMod val="65000"/>
                <a:lumOff val="35000"/>
              </a:schemeClr>
            </a:solidFill>
            <a:ln w="38100" cap="rnd">
              <a:solidFill>
                <a:schemeClr val="tx1"/>
              </a:solidFill>
              <a:round/>
              <a:headEnd type="none" w="lg" len="sm"/>
              <a:tailEnd type="none" w="lg" len="sm"/>
            </a:ln>
          </p:spPr>
          <p:style>
            <a:lnRef idx="1">
              <a:schemeClr val="accent1"/>
            </a:lnRef>
            <a:fillRef idx="0">
              <a:schemeClr val="accent1"/>
            </a:fillRef>
            <a:effectRef idx="0">
              <a:schemeClr val="accent1"/>
            </a:effectRef>
            <a:fontRef idx="minor">
              <a:schemeClr val="tx1"/>
            </a:fontRef>
          </p:style>
        </p:cxnSp>
      </p:grpSp>
      <p:cxnSp>
        <p:nvCxnSpPr>
          <p:cNvPr id="216" name="Straight Connector 215">
            <a:extLst>
              <a:ext uri="{FF2B5EF4-FFF2-40B4-BE49-F238E27FC236}">
                <a16:creationId xmlns:a16="http://schemas.microsoft.com/office/drawing/2014/main" id="{1CDE06A0-8E25-2202-802D-3769A8F2FDCB}"/>
              </a:ext>
            </a:extLst>
          </p:cNvPr>
          <p:cNvCxnSpPr/>
          <p:nvPr/>
        </p:nvCxnSpPr>
        <p:spPr>
          <a:xfrm flipH="1">
            <a:off x="1508580" y="2218682"/>
            <a:ext cx="6403145" cy="0"/>
          </a:xfrm>
          <a:prstGeom prst="line">
            <a:avLst/>
          </a:prstGeom>
          <a:solidFill>
            <a:schemeClr val="tx1">
              <a:lumMod val="65000"/>
              <a:lumOff val="35000"/>
            </a:schemeClr>
          </a:solidFill>
          <a:ln w="50800" cap="rnd">
            <a:solidFill>
              <a:srgbClr val="C00000"/>
            </a:solidFill>
            <a:round/>
            <a:headEnd type="none"/>
            <a:tailEnd w="lg" len="sm"/>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7FE16419-C1E4-B363-E152-9A145C434E54}"/>
              </a:ext>
            </a:extLst>
          </p:cNvPr>
          <p:cNvCxnSpPr/>
          <p:nvPr/>
        </p:nvCxnSpPr>
        <p:spPr>
          <a:xfrm flipV="1">
            <a:off x="1853825" y="2218682"/>
            <a:ext cx="0" cy="911587"/>
          </a:xfrm>
          <a:prstGeom prst="line">
            <a:avLst/>
          </a:prstGeom>
          <a:solidFill>
            <a:schemeClr val="tx1">
              <a:lumMod val="65000"/>
              <a:lumOff val="35000"/>
            </a:schemeClr>
          </a:solidFill>
          <a:ln w="50800" cap="rnd">
            <a:solidFill>
              <a:srgbClr val="C00000"/>
            </a:solidFill>
            <a:round/>
            <a:headEnd type="arrow" w="med" len="sm"/>
            <a:tailEnd type="none" w="lg" len="sm"/>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DDD6FFFD-BA3C-C5D9-F40E-8FDB5D891C6A}"/>
              </a:ext>
            </a:extLst>
          </p:cNvPr>
          <p:cNvCxnSpPr/>
          <p:nvPr/>
        </p:nvCxnSpPr>
        <p:spPr>
          <a:xfrm flipV="1">
            <a:off x="3407924" y="2218682"/>
            <a:ext cx="0" cy="911587"/>
          </a:xfrm>
          <a:prstGeom prst="line">
            <a:avLst/>
          </a:prstGeom>
          <a:solidFill>
            <a:schemeClr val="tx1">
              <a:lumMod val="65000"/>
              <a:lumOff val="35000"/>
            </a:schemeClr>
          </a:solidFill>
          <a:ln w="50800" cap="rnd">
            <a:solidFill>
              <a:srgbClr val="C00000"/>
            </a:solidFill>
            <a:round/>
            <a:headEnd type="arrow" w="med" len="sm"/>
            <a:tailEnd type="none" w="lg" len="sm"/>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E7BAF02A-3FDC-7652-05CA-AE3600897671}"/>
              </a:ext>
            </a:extLst>
          </p:cNvPr>
          <p:cNvCxnSpPr/>
          <p:nvPr/>
        </p:nvCxnSpPr>
        <p:spPr>
          <a:xfrm flipV="1">
            <a:off x="4983105" y="2218682"/>
            <a:ext cx="0" cy="911587"/>
          </a:xfrm>
          <a:prstGeom prst="line">
            <a:avLst/>
          </a:prstGeom>
          <a:solidFill>
            <a:schemeClr val="tx1">
              <a:lumMod val="65000"/>
              <a:lumOff val="35000"/>
            </a:schemeClr>
          </a:solidFill>
          <a:ln w="50800" cap="rnd">
            <a:solidFill>
              <a:srgbClr val="C00000"/>
            </a:solidFill>
            <a:round/>
            <a:headEnd type="arrow" w="med" len="sm"/>
            <a:tailEnd type="none" w="lg" len="sm"/>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2FCE499F-33E9-42EE-6192-DFB1B1E0F92A}"/>
              </a:ext>
            </a:extLst>
          </p:cNvPr>
          <p:cNvCxnSpPr/>
          <p:nvPr/>
        </p:nvCxnSpPr>
        <p:spPr>
          <a:xfrm flipV="1">
            <a:off x="6524885" y="2218682"/>
            <a:ext cx="0" cy="911587"/>
          </a:xfrm>
          <a:prstGeom prst="line">
            <a:avLst/>
          </a:prstGeom>
          <a:solidFill>
            <a:schemeClr val="tx1">
              <a:lumMod val="65000"/>
              <a:lumOff val="35000"/>
            </a:schemeClr>
          </a:solidFill>
          <a:ln w="50800" cap="rnd">
            <a:solidFill>
              <a:srgbClr val="C00000"/>
            </a:solidFill>
            <a:round/>
            <a:headEnd type="arrow" w="med" len="sm"/>
            <a:tailEnd type="none" w="lg" len="sm"/>
          </a:ln>
        </p:spPr>
        <p:style>
          <a:lnRef idx="1">
            <a:schemeClr val="accent1"/>
          </a:lnRef>
          <a:fillRef idx="0">
            <a:schemeClr val="accent1"/>
          </a:fillRef>
          <a:effectRef idx="0">
            <a:schemeClr val="accent1"/>
          </a:effectRef>
          <a:fontRef idx="minor">
            <a:schemeClr val="tx1"/>
          </a:fontRef>
        </p:style>
      </p:cxnSp>
      <p:sp>
        <p:nvSpPr>
          <p:cNvPr id="221" name="DRAM">
            <a:extLst>
              <a:ext uri="{FF2B5EF4-FFF2-40B4-BE49-F238E27FC236}">
                <a16:creationId xmlns:a16="http://schemas.microsoft.com/office/drawing/2014/main" id="{1577AEF6-1481-0324-AC71-A2DA7EDBF668}"/>
              </a:ext>
            </a:extLst>
          </p:cNvPr>
          <p:cNvSpPr/>
          <p:nvPr/>
        </p:nvSpPr>
        <p:spPr>
          <a:xfrm rot="16200000">
            <a:off x="249481" y="2789636"/>
            <a:ext cx="2057400" cy="458292"/>
          </a:xfrm>
          <a:prstGeom prst="roundRect">
            <a:avLst>
              <a:gd name="adj" fmla="val 11319"/>
            </a:avLst>
          </a:prstGeom>
          <a:solidFill>
            <a:schemeClr val="bg1">
              <a:lumMod val="65000"/>
            </a:schemeClr>
          </a:solidFill>
          <a:ln w="1905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5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row decoder</a:t>
            </a:r>
          </a:p>
        </p:txBody>
      </p:sp>
      <p:grpSp>
        <p:nvGrpSpPr>
          <p:cNvPr id="222" name="Group 221">
            <a:extLst>
              <a:ext uri="{FF2B5EF4-FFF2-40B4-BE49-F238E27FC236}">
                <a16:creationId xmlns:a16="http://schemas.microsoft.com/office/drawing/2014/main" id="{0F8D199D-9694-25E3-DC67-B4735ECAB130}"/>
              </a:ext>
            </a:extLst>
          </p:cNvPr>
          <p:cNvGrpSpPr/>
          <p:nvPr/>
        </p:nvGrpSpPr>
        <p:grpSpPr>
          <a:xfrm>
            <a:off x="2040573" y="2414997"/>
            <a:ext cx="5790027" cy="1402792"/>
            <a:chOff x="2134538" y="2243328"/>
            <a:chExt cx="5790027" cy="1490472"/>
          </a:xfrm>
        </p:grpSpPr>
        <p:grpSp>
          <p:nvGrpSpPr>
            <p:cNvPr id="223" name="Group 222">
              <a:extLst>
                <a:ext uri="{FF2B5EF4-FFF2-40B4-BE49-F238E27FC236}">
                  <a16:creationId xmlns:a16="http://schemas.microsoft.com/office/drawing/2014/main" id="{D7BD5401-86A2-8DB5-8F7F-753A37DB10E8}"/>
                </a:ext>
              </a:extLst>
            </p:cNvPr>
            <p:cNvGrpSpPr/>
            <p:nvPr/>
          </p:nvGrpSpPr>
          <p:grpSpPr>
            <a:xfrm>
              <a:off x="2134538" y="2243328"/>
              <a:ext cx="1108299" cy="1490472"/>
              <a:chOff x="2134538" y="2243328"/>
              <a:chExt cx="1108299" cy="1490472"/>
            </a:xfrm>
          </p:grpSpPr>
          <p:grpSp>
            <p:nvGrpSpPr>
              <p:cNvPr id="263" name="Group 262">
                <a:extLst>
                  <a:ext uri="{FF2B5EF4-FFF2-40B4-BE49-F238E27FC236}">
                    <a16:creationId xmlns:a16="http://schemas.microsoft.com/office/drawing/2014/main" id="{ABE274D1-87BA-A040-8809-2A632E609EF5}"/>
                  </a:ext>
                </a:extLst>
              </p:cNvPr>
              <p:cNvGrpSpPr/>
              <p:nvPr/>
            </p:nvGrpSpPr>
            <p:grpSpPr>
              <a:xfrm>
                <a:off x="2134538" y="3504497"/>
                <a:ext cx="1108299" cy="229303"/>
                <a:chOff x="5486400" y="3962400"/>
                <a:chExt cx="2209800" cy="457200"/>
              </a:xfrm>
            </p:grpSpPr>
            <p:sp>
              <p:nvSpPr>
                <p:cNvPr id="270" name="DRAM">
                  <a:extLst>
                    <a:ext uri="{FF2B5EF4-FFF2-40B4-BE49-F238E27FC236}">
                      <a16:creationId xmlns:a16="http://schemas.microsoft.com/office/drawing/2014/main" id="{10737277-F32F-5F54-0258-90729F1F20D9}"/>
                    </a:ext>
                  </a:extLst>
                </p:cNvPr>
                <p:cNvSpPr/>
                <p:nvPr/>
              </p:nvSpPr>
              <p:spPr>
                <a:xfrm>
                  <a:off x="5486400" y="3962400"/>
                  <a:ext cx="381000" cy="457200"/>
                </a:xfrm>
                <a:prstGeom prst="roundRect">
                  <a:avLst>
                    <a:gd name="adj" fmla="val 11319"/>
                  </a:avLst>
                </a:prstGeom>
                <a:solidFill>
                  <a:srgbClr val="1A82C4"/>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71" name="DRAM">
                  <a:extLst>
                    <a:ext uri="{FF2B5EF4-FFF2-40B4-BE49-F238E27FC236}">
                      <a16:creationId xmlns:a16="http://schemas.microsoft.com/office/drawing/2014/main" id="{238C2B57-4878-AABD-7A64-CB2ED2CF079D}"/>
                    </a:ext>
                  </a:extLst>
                </p:cNvPr>
                <p:cNvSpPr/>
                <p:nvPr/>
              </p:nvSpPr>
              <p:spPr>
                <a:xfrm>
                  <a:off x="5943600" y="3962400"/>
                  <a:ext cx="381000" cy="457200"/>
                </a:xfrm>
                <a:prstGeom prst="roundRect">
                  <a:avLst>
                    <a:gd name="adj" fmla="val 11319"/>
                  </a:avLst>
                </a:prstGeom>
                <a:solidFill>
                  <a:srgbClr val="1A82C4"/>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72" name="DRAM">
                  <a:extLst>
                    <a:ext uri="{FF2B5EF4-FFF2-40B4-BE49-F238E27FC236}">
                      <a16:creationId xmlns:a16="http://schemas.microsoft.com/office/drawing/2014/main" id="{0182AA20-788B-02D7-5616-677726227B66}"/>
                    </a:ext>
                  </a:extLst>
                </p:cNvPr>
                <p:cNvSpPr/>
                <p:nvPr/>
              </p:nvSpPr>
              <p:spPr>
                <a:xfrm>
                  <a:off x="6400800" y="3962400"/>
                  <a:ext cx="381000" cy="457200"/>
                </a:xfrm>
                <a:prstGeom prst="roundRect">
                  <a:avLst>
                    <a:gd name="adj" fmla="val 11319"/>
                  </a:avLst>
                </a:prstGeom>
                <a:solidFill>
                  <a:srgbClr val="1A82C4"/>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73" name="DRAM">
                  <a:extLst>
                    <a:ext uri="{FF2B5EF4-FFF2-40B4-BE49-F238E27FC236}">
                      <a16:creationId xmlns:a16="http://schemas.microsoft.com/office/drawing/2014/main" id="{3B65EB3D-586E-D930-92D1-B95233B23F2E}"/>
                    </a:ext>
                  </a:extLst>
                </p:cNvPr>
                <p:cNvSpPr/>
                <p:nvPr/>
              </p:nvSpPr>
              <p:spPr>
                <a:xfrm>
                  <a:off x="6858000" y="3962400"/>
                  <a:ext cx="381000" cy="457200"/>
                </a:xfrm>
                <a:prstGeom prst="roundRect">
                  <a:avLst>
                    <a:gd name="adj" fmla="val 11319"/>
                  </a:avLst>
                </a:prstGeom>
                <a:solidFill>
                  <a:srgbClr val="1A82C4"/>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74" name="DRAM">
                  <a:extLst>
                    <a:ext uri="{FF2B5EF4-FFF2-40B4-BE49-F238E27FC236}">
                      <a16:creationId xmlns:a16="http://schemas.microsoft.com/office/drawing/2014/main" id="{C0D4B908-FC01-533C-13EB-77FB48E62E05}"/>
                    </a:ext>
                  </a:extLst>
                </p:cNvPr>
                <p:cNvSpPr/>
                <p:nvPr/>
              </p:nvSpPr>
              <p:spPr>
                <a:xfrm>
                  <a:off x="7315200" y="3962400"/>
                  <a:ext cx="381000" cy="457200"/>
                </a:xfrm>
                <a:prstGeom prst="roundRect">
                  <a:avLst>
                    <a:gd name="adj" fmla="val 11319"/>
                  </a:avLst>
                </a:prstGeom>
                <a:solidFill>
                  <a:srgbClr val="1A82C4"/>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264" name="Group 263">
                <a:extLst>
                  <a:ext uri="{FF2B5EF4-FFF2-40B4-BE49-F238E27FC236}">
                    <a16:creationId xmlns:a16="http://schemas.microsoft.com/office/drawing/2014/main" id="{6EF019AC-FCE6-50C2-5CE8-F97E28692BE9}"/>
                  </a:ext>
                </a:extLst>
              </p:cNvPr>
              <p:cNvGrpSpPr/>
              <p:nvPr/>
            </p:nvGrpSpPr>
            <p:grpSpPr>
              <a:xfrm>
                <a:off x="2230081" y="2243328"/>
                <a:ext cx="917213" cy="1261169"/>
                <a:chOff x="5676900" y="990600"/>
                <a:chExt cx="1828800" cy="2971800"/>
              </a:xfrm>
            </p:grpSpPr>
            <p:cxnSp>
              <p:nvCxnSpPr>
                <p:cNvPr id="265" name="Straight Connector 264">
                  <a:extLst>
                    <a:ext uri="{FF2B5EF4-FFF2-40B4-BE49-F238E27FC236}">
                      <a16:creationId xmlns:a16="http://schemas.microsoft.com/office/drawing/2014/main" id="{DD608106-41BE-BD94-299E-B5A4B7441173}"/>
                    </a:ext>
                  </a:extLst>
                </p:cNvPr>
                <p:cNvCxnSpPr>
                  <a:cxnSpLocks/>
                  <a:endCxn id="270" idx="0"/>
                </p:cNvCxnSpPr>
                <p:nvPr/>
              </p:nvCxnSpPr>
              <p:spPr>
                <a:xfrm>
                  <a:off x="5676900" y="990600"/>
                  <a:ext cx="0" cy="2971800"/>
                </a:xfrm>
                <a:prstGeom prst="line">
                  <a:avLst/>
                </a:prstGeom>
                <a:solidFill>
                  <a:schemeClr val="tx1">
                    <a:lumMod val="65000"/>
                    <a:lumOff val="35000"/>
                  </a:schemeClr>
                </a:solid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C92247B4-6E0D-ADF7-A109-EDE8F1CA8F73}"/>
                    </a:ext>
                  </a:extLst>
                </p:cNvPr>
                <p:cNvCxnSpPr>
                  <a:cxnSpLocks/>
                  <a:endCxn id="272" idx="0"/>
                </p:cNvCxnSpPr>
                <p:nvPr/>
              </p:nvCxnSpPr>
              <p:spPr>
                <a:xfrm>
                  <a:off x="6591299" y="990600"/>
                  <a:ext cx="0" cy="2971800"/>
                </a:xfrm>
                <a:prstGeom prst="line">
                  <a:avLst/>
                </a:prstGeom>
                <a:solidFill>
                  <a:schemeClr val="tx1">
                    <a:lumMod val="65000"/>
                    <a:lumOff val="35000"/>
                  </a:schemeClr>
                </a:solid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80D32DB0-6748-4E95-0BA6-E524E65740B9}"/>
                    </a:ext>
                  </a:extLst>
                </p:cNvPr>
                <p:cNvCxnSpPr>
                  <a:cxnSpLocks/>
                  <a:endCxn id="273" idx="0"/>
                </p:cNvCxnSpPr>
                <p:nvPr/>
              </p:nvCxnSpPr>
              <p:spPr>
                <a:xfrm>
                  <a:off x="7048500" y="990600"/>
                  <a:ext cx="0" cy="2971800"/>
                </a:xfrm>
                <a:prstGeom prst="line">
                  <a:avLst/>
                </a:prstGeom>
                <a:solidFill>
                  <a:schemeClr val="tx1">
                    <a:lumMod val="65000"/>
                    <a:lumOff val="35000"/>
                  </a:schemeClr>
                </a:solid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5746425E-9633-643F-768F-C8E118C9563E}"/>
                    </a:ext>
                  </a:extLst>
                </p:cNvPr>
                <p:cNvCxnSpPr>
                  <a:cxnSpLocks/>
                  <a:endCxn id="274" idx="0"/>
                </p:cNvCxnSpPr>
                <p:nvPr/>
              </p:nvCxnSpPr>
              <p:spPr>
                <a:xfrm>
                  <a:off x="7505700" y="990600"/>
                  <a:ext cx="0" cy="2971800"/>
                </a:xfrm>
                <a:prstGeom prst="line">
                  <a:avLst/>
                </a:prstGeom>
                <a:solidFill>
                  <a:schemeClr val="tx1">
                    <a:lumMod val="65000"/>
                    <a:lumOff val="35000"/>
                  </a:schemeClr>
                </a:solid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10D24C2E-F3B5-93CC-5E1E-7675B82F42BA}"/>
                    </a:ext>
                  </a:extLst>
                </p:cNvPr>
                <p:cNvCxnSpPr>
                  <a:cxnSpLocks/>
                  <a:endCxn id="271" idx="0"/>
                </p:cNvCxnSpPr>
                <p:nvPr/>
              </p:nvCxnSpPr>
              <p:spPr>
                <a:xfrm>
                  <a:off x="6134100" y="990600"/>
                  <a:ext cx="0" cy="2971800"/>
                </a:xfrm>
                <a:prstGeom prst="line">
                  <a:avLst/>
                </a:prstGeom>
                <a:solidFill>
                  <a:schemeClr val="tx1">
                    <a:lumMod val="65000"/>
                    <a:lumOff val="35000"/>
                  </a:schemeClr>
                </a:solid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grpSp>
        </p:grpSp>
        <p:grpSp>
          <p:nvGrpSpPr>
            <p:cNvPr id="224" name="Group 223">
              <a:extLst>
                <a:ext uri="{FF2B5EF4-FFF2-40B4-BE49-F238E27FC236}">
                  <a16:creationId xmlns:a16="http://schemas.microsoft.com/office/drawing/2014/main" id="{FE5FD903-2D92-7956-9676-8734BA97C1A0}"/>
                </a:ext>
              </a:extLst>
            </p:cNvPr>
            <p:cNvGrpSpPr/>
            <p:nvPr/>
          </p:nvGrpSpPr>
          <p:grpSpPr>
            <a:xfrm>
              <a:off x="3692066" y="2243328"/>
              <a:ext cx="1108299" cy="1490472"/>
              <a:chOff x="3692066" y="2243328"/>
              <a:chExt cx="1108299" cy="1490472"/>
            </a:xfrm>
          </p:grpSpPr>
          <p:grpSp>
            <p:nvGrpSpPr>
              <p:cNvPr id="251" name="Group 250">
                <a:extLst>
                  <a:ext uri="{FF2B5EF4-FFF2-40B4-BE49-F238E27FC236}">
                    <a16:creationId xmlns:a16="http://schemas.microsoft.com/office/drawing/2014/main" id="{37392497-84F5-8400-C3F4-0C2D398589F5}"/>
                  </a:ext>
                </a:extLst>
              </p:cNvPr>
              <p:cNvGrpSpPr/>
              <p:nvPr/>
            </p:nvGrpSpPr>
            <p:grpSpPr>
              <a:xfrm>
                <a:off x="3692066" y="3504497"/>
                <a:ext cx="1108299" cy="229303"/>
                <a:chOff x="5486400" y="3962400"/>
                <a:chExt cx="2209800" cy="457200"/>
              </a:xfrm>
            </p:grpSpPr>
            <p:sp>
              <p:nvSpPr>
                <p:cNvPr id="258" name="DRAM">
                  <a:extLst>
                    <a:ext uri="{FF2B5EF4-FFF2-40B4-BE49-F238E27FC236}">
                      <a16:creationId xmlns:a16="http://schemas.microsoft.com/office/drawing/2014/main" id="{06F89236-AED1-FC96-1D3E-2D63F110B39D}"/>
                    </a:ext>
                  </a:extLst>
                </p:cNvPr>
                <p:cNvSpPr/>
                <p:nvPr/>
              </p:nvSpPr>
              <p:spPr>
                <a:xfrm>
                  <a:off x="5486400" y="3962400"/>
                  <a:ext cx="381000" cy="457200"/>
                </a:xfrm>
                <a:prstGeom prst="roundRect">
                  <a:avLst>
                    <a:gd name="adj" fmla="val 11319"/>
                  </a:avLst>
                </a:prstGeom>
                <a:solidFill>
                  <a:srgbClr val="1A82C4"/>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59" name="DRAM">
                  <a:extLst>
                    <a:ext uri="{FF2B5EF4-FFF2-40B4-BE49-F238E27FC236}">
                      <a16:creationId xmlns:a16="http://schemas.microsoft.com/office/drawing/2014/main" id="{2EF8E8D3-AAEF-C658-1910-438F4059A58D}"/>
                    </a:ext>
                  </a:extLst>
                </p:cNvPr>
                <p:cNvSpPr/>
                <p:nvPr/>
              </p:nvSpPr>
              <p:spPr>
                <a:xfrm>
                  <a:off x="5943600" y="3962400"/>
                  <a:ext cx="381000" cy="457200"/>
                </a:xfrm>
                <a:prstGeom prst="roundRect">
                  <a:avLst>
                    <a:gd name="adj" fmla="val 11319"/>
                  </a:avLst>
                </a:prstGeom>
                <a:solidFill>
                  <a:srgbClr val="1A82C4"/>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60" name="DRAM">
                  <a:extLst>
                    <a:ext uri="{FF2B5EF4-FFF2-40B4-BE49-F238E27FC236}">
                      <a16:creationId xmlns:a16="http://schemas.microsoft.com/office/drawing/2014/main" id="{0374A4D0-B11F-69AF-45DF-553F19B7A074}"/>
                    </a:ext>
                  </a:extLst>
                </p:cNvPr>
                <p:cNvSpPr/>
                <p:nvPr/>
              </p:nvSpPr>
              <p:spPr>
                <a:xfrm>
                  <a:off x="6400800" y="3962400"/>
                  <a:ext cx="381000" cy="457200"/>
                </a:xfrm>
                <a:prstGeom prst="roundRect">
                  <a:avLst>
                    <a:gd name="adj" fmla="val 11319"/>
                  </a:avLst>
                </a:prstGeom>
                <a:solidFill>
                  <a:srgbClr val="1A82C4"/>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61" name="DRAM">
                  <a:extLst>
                    <a:ext uri="{FF2B5EF4-FFF2-40B4-BE49-F238E27FC236}">
                      <a16:creationId xmlns:a16="http://schemas.microsoft.com/office/drawing/2014/main" id="{544DFEAC-694B-F7CA-84E0-68D135B18A78}"/>
                    </a:ext>
                  </a:extLst>
                </p:cNvPr>
                <p:cNvSpPr/>
                <p:nvPr/>
              </p:nvSpPr>
              <p:spPr>
                <a:xfrm>
                  <a:off x="6858000" y="3962400"/>
                  <a:ext cx="381000" cy="457200"/>
                </a:xfrm>
                <a:prstGeom prst="roundRect">
                  <a:avLst>
                    <a:gd name="adj" fmla="val 11319"/>
                  </a:avLst>
                </a:prstGeom>
                <a:solidFill>
                  <a:srgbClr val="1A82C4"/>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62" name="DRAM">
                  <a:extLst>
                    <a:ext uri="{FF2B5EF4-FFF2-40B4-BE49-F238E27FC236}">
                      <a16:creationId xmlns:a16="http://schemas.microsoft.com/office/drawing/2014/main" id="{CC11DF42-C84D-9876-FA43-A0F1735C279D}"/>
                    </a:ext>
                  </a:extLst>
                </p:cNvPr>
                <p:cNvSpPr/>
                <p:nvPr/>
              </p:nvSpPr>
              <p:spPr>
                <a:xfrm>
                  <a:off x="7315200" y="3962400"/>
                  <a:ext cx="381000" cy="457200"/>
                </a:xfrm>
                <a:prstGeom prst="roundRect">
                  <a:avLst>
                    <a:gd name="adj" fmla="val 11319"/>
                  </a:avLst>
                </a:prstGeom>
                <a:solidFill>
                  <a:srgbClr val="1A82C4"/>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252" name="Group 251">
                <a:extLst>
                  <a:ext uri="{FF2B5EF4-FFF2-40B4-BE49-F238E27FC236}">
                    <a16:creationId xmlns:a16="http://schemas.microsoft.com/office/drawing/2014/main" id="{2F30AB1B-C07D-552A-6D56-573EA6C324EA}"/>
                  </a:ext>
                </a:extLst>
              </p:cNvPr>
              <p:cNvGrpSpPr/>
              <p:nvPr/>
            </p:nvGrpSpPr>
            <p:grpSpPr>
              <a:xfrm>
                <a:off x="3787609" y="2243328"/>
                <a:ext cx="917213" cy="1261169"/>
                <a:chOff x="5676900" y="990600"/>
                <a:chExt cx="1828800" cy="2971800"/>
              </a:xfrm>
            </p:grpSpPr>
            <p:cxnSp>
              <p:nvCxnSpPr>
                <p:cNvPr id="253" name="Straight Connector 252">
                  <a:extLst>
                    <a:ext uri="{FF2B5EF4-FFF2-40B4-BE49-F238E27FC236}">
                      <a16:creationId xmlns:a16="http://schemas.microsoft.com/office/drawing/2014/main" id="{3CBF5651-8FEB-0649-A398-799714703ADD}"/>
                    </a:ext>
                  </a:extLst>
                </p:cNvPr>
                <p:cNvCxnSpPr>
                  <a:endCxn id="258" idx="0"/>
                </p:cNvCxnSpPr>
                <p:nvPr/>
              </p:nvCxnSpPr>
              <p:spPr>
                <a:xfrm>
                  <a:off x="5676900" y="990600"/>
                  <a:ext cx="0" cy="2971800"/>
                </a:xfrm>
                <a:prstGeom prst="line">
                  <a:avLst/>
                </a:prstGeom>
                <a:solidFill>
                  <a:schemeClr val="tx1">
                    <a:lumMod val="65000"/>
                    <a:lumOff val="35000"/>
                  </a:schemeClr>
                </a:solid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8CC84641-F87B-84F2-B0ED-7B2E81ACBC85}"/>
                    </a:ext>
                  </a:extLst>
                </p:cNvPr>
                <p:cNvCxnSpPr>
                  <a:endCxn id="260" idx="0"/>
                </p:cNvCxnSpPr>
                <p:nvPr/>
              </p:nvCxnSpPr>
              <p:spPr>
                <a:xfrm>
                  <a:off x="6591300" y="990600"/>
                  <a:ext cx="0" cy="2971800"/>
                </a:xfrm>
                <a:prstGeom prst="line">
                  <a:avLst/>
                </a:prstGeom>
                <a:solidFill>
                  <a:schemeClr val="tx1">
                    <a:lumMod val="65000"/>
                    <a:lumOff val="35000"/>
                  </a:schemeClr>
                </a:solid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12412070-0E6A-EB98-9209-23A94F13C0E2}"/>
                    </a:ext>
                  </a:extLst>
                </p:cNvPr>
                <p:cNvCxnSpPr>
                  <a:endCxn id="261" idx="0"/>
                </p:cNvCxnSpPr>
                <p:nvPr/>
              </p:nvCxnSpPr>
              <p:spPr>
                <a:xfrm>
                  <a:off x="7048500" y="990600"/>
                  <a:ext cx="0" cy="2971800"/>
                </a:xfrm>
                <a:prstGeom prst="line">
                  <a:avLst/>
                </a:prstGeom>
                <a:solidFill>
                  <a:schemeClr val="tx1">
                    <a:lumMod val="65000"/>
                    <a:lumOff val="35000"/>
                  </a:schemeClr>
                </a:solid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36DAA041-4C26-51BB-0ECC-49CE36FFDA5D}"/>
                    </a:ext>
                  </a:extLst>
                </p:cNvPr>
                <p:cNvCxnSpPr>
                  <a:endCxn id="262" idx="0"/>
                </p:cNvCxnSpPr>
                <p:nvPr/>
              </p:nvCxnSpPr>
              <p:spPr>
                <a:xfrm>
                  <a:off x="7505700" y="990600"/>
                  <a:ext cx="0" cy="2971800"/>
                </a:xfrm>
                <a:prstGeom prst="line">
                  <a:avLst/>
                </a:prstGeom>
                <a:solidFill>
                  <a:schemeClr val="tx1">
                    <a:lumMod val="65000"/>
                    <a:lumOff val="35000"/>
                  </a:schemeClr>
                </a:solid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1BDCEE6A-0698-3C41-E849-D9992D7CA6BD}"/>
                    </a:ext>
                  </a:extLst>
                </p:cNvPr>
                <p:cNvCxnSpPr>
                  <a:endCxn id="259" idx="0"/>
                </p:cNvCxnSpPr>
                <p:nvPr/>
              </p:nvCxnSpPr>
              <p:spPr>
                <a:xfrm>
                  <a:off x="6134100" y="990600"/>
                  <a:ext cx="0" cy="2971800"/>
                </a:xfrm>
                <a:prstGeom prst="line">
                  <a:avLst/>
                </a:prstGeom>
                <a:solidFill>
                  <a:schemeClr val="tx1">
                    <a:lumMod val="65000"/>
                    <a:lumOff val="35000"/>
                  </a:schemeClr>
                </a:solid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grpSp>
        </p:grpSp>
        <p:grpSp>
          <p:nvGrpSpPr>
            <p:cNvPr id="225" name="Group 224">
              <a:extLst>
                <a:ext uri="{FF2B5EF4-FFF2-40B4-BE49-F238E27FC236}">
                  <a16:creationId xmlns:a16="http://schemas.microsoft.com/office/drawing/2014/main" id="{9D0CC514-2F8E-78CB-D3B5-AD5585FD4641}"/>
                </a:ext>
              </a:extLst>
            </p:cNvPr>
            <p:cNvGrpSpPr/>
            <p:nvPr/>
          </p:nvGrpSpPr>
          <p:grpSpPr>
            <a:xfrm>
              <a:off x="5258738" y="2243328"/>
              <a:ext cx="1108299" cy="1490472"/>
              <a:chOff x="5258738" y="2243328"/>
              <a:chExt cx="1108299" cy="1490472"/>
            </a:xfrm>
          </p:grpSpPr>
          <p:grpSp>
            <p:nvGrpSpPr>
              <p:cNvPr id="239" name="Group 238">
                <a:extLst>
                  <a:ext uri="{FF2B5EF4-FFF2-40B4-BE49-F238E27FC236}">
                    <a16:creationId xmlns:a16="http://schemas.microsoft.com/office/drawing/2014/main" id="{E821D8B3-4ED5-D3CE-CACE-62234399ED56}"/>
                  </a:ext>
                </a:extLst>
              </p:cNvPr>
              <p:cNvGrpSpPr/>
              <p:nvPr/>
            </p:nvGrpSpPr>
            <p:grpSpPr>
              <a:xfrm>
                <a:off x="5258738" y="3504497"/>
                <a:ext cx="1108299" cy="229303"/>
                <a:chOff x="5486400" y="3962400"/>
                <a:chExt cx="2209800" cy="457200"/>
              </a:xfrm>
            </p:grpSpPr>
            <p:sp>
              <p:nvSpPr>
                <p:cNvPr id="246" name="DRAM">
                  <a:extLst>
                    <a:ext uri="{FF2B5EF4-FFF2-40B4-BE49-F238E27FC236}">
                      <a16:creationId xmlns:a16="http://schemas.microsoft.com/office/drawing/2014/main" id="{ADB21789-5606-6780-076A-56D96F31F123}"/>
                    </a:ext>
                  </a:extLst>
                </p:cNvPr>
                <p:cNvSpPr/>
                <p:nvPr/>
              </p:nvSpPr>
              <p:spPr>
                <a:xfrm>
                  <a:off x="5486400" y="3962400"/>
                  <a:ext cx="381000" cy="457200"/>
                </a:xfrm>
                <a:prstGeom prst="roundRect">
                  <a:avLst>
                    <a:gd name="adj" fmla="val 11319"/>
                  </a:avLst>
                </a:prstGeom>
                <a:solidFill>
                  <a:srgbClr val="1A82C4"/>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47" name="DRAM">
                  <a:extLst>
                    <a:ext uri="{FF2B5EF4-FFF2-40B4-BE49-F238E27FC236}">
                      <a16:creationId xmlns:a16="http://schemas.microsoft.com/office/drawing/2014/main" id="{78A37C8C-F799-97A5-F200-289B535D6C29}"/>
                    </a:ext>
                  </a:extLst>
                </p:cNvPr>
                <p:cNvSpPr/>
                <p:nvPr/>
              </p:nvSpPr>
              <p:spPr>
                <a:xfrm>
                  <a:off x="5943600" y="3962400"/>
                  <a:ext cx="381000" cy="457200"/>
                </a:xfrm>
                <a:prstGeom prst="roundRect">
                  <a:avLst>
                    <a:gd name="adj" fmla="val 11319"/>
                  </a:avLst>
                </a:prstGeom>
                <a:solidFill>
                  <a:srgbClr val="1A82C4"/>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48" name="DRAM">
                  <a:extLst>
                    <a:ext uri="{FF2B5EF4-FFF2-40B4-BE49-F238E27FC236}">
                      <a16:creationId xmlns:a16="http://schemas.microsoft.com/office/drawing/2014/main" id="{822DE5CE-5AE7-3692-4DD3-99B0AF05550E}"/>
                    </a:ext>
                  </a:extLst>
                </p:cNvPr>
                <p:cNvSpPr/>
                <p:nvPr/>
              </p:nvSpPr>
              <p:spPr>
                <a:xfrm>
                  <a:off x="6400800" y="3962400"/>
                  <a:ext cx="381000" cy="457200"/>
                </a:xfrm>
                <a:prstGeom prst="roundRect">
                  <a:avLst>
                    <a:gd name="adj" fmla="val 11319"/>
                  </a:avLst>
                </a:prstGeom>
                <a:solidFill>
                  <a:srgbClr val="1A82C4"/>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49" name="DRAM">
                  <a:extLst>
                    <a:ext uri="{FF2B5EF4-FFF2-40B4-BE49-F238E27FC236}">
                      <a16:creationId xmlns:a16="http://schemas.microsoft.com/office/drawing/2014/main" id="{4DC757D2-D41E-ED07-BAE4-C9153F3C5D5B}"/>
                    </a:ext>
                  </a:extLst>
                </p:cNvPr>
                <p:cNvSpPr/>
                <p:nvPr/>
              </p:nvSpPr>
              <p:spPr>
                <a:xfrm>
                  <a:off x="6858000" y="3962400"/>
                  <a:ext cx="381000" cy="457200"/>
                </a:xfrm>
                <a:prstGeom prst="roundRect">
                  <a:avLst>
                    <a:gd name="adj" fmla="val 11319"/>
                  </a:avLst>
                </a:prstGeom>
                <a:solidFill>
                  <a:srgbClr val="1A82C4"/>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50" name="DRAM">
                  <a:extLst>
                    <a:ext uri="{FF2B5EF4-FFF2-40B4-BE49-F238E27FC236}">
                      <a16:creationId xmlns:a16="http://schemas.microsoft.com/office/drawing/2014/main" id="{73A0D37C-8EC6-B99C-0221-8B4B9EA2C850}"/>
                    </a:ext>
                  </a:extLst>
                </p:cNvPr>
                <p:cNvSpPr/>
                <p:nvPr/>
              </p:nvSpPr>
              <p:spPr>
                <a:xfrm>
                  <a:off x="7315200" y="3962400"/>
                  <a:ext cx="381000" cy="457200"/>
                </a:xfrm>
                <a:prstGeom prst="roundRect">
                  <a:avLst>
                    <a:gd name="adj" fmla="val 11319"/>
                  </a:avLst>
                </a:prstGeom>
                <a:solidFill>
                  <a:srgbClr val="1A82C4"/>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240" name="Group 239">
                <a:extLst>
                  <a:ext uri="{FF2B5EF4-FFF2-40B4-BE49-F238E27FC236}">
                    <a16:creationId xmlns:a16="http://schemas.microsoft.com/office/drawing/2014/main" id="{22B1E58C-1208-C5F9-204E-7EB762A727D3}"/>
                  </a:ext>
                </a:extLst>
              </p:cNvPr>
              <p:cNvGrpSpPr/>
              <p:nvPr/>
            </p:nvGrpSpPr>
            <p:grpSpPr>
              <a:xfrm>
                <a:off x="5354281" y="2243328"/>
                <a:ext cx="917213" cy="1261169"/>
                <a:chOff x="5676900" y="990600"/>
                <a:chExt cx="1828800" cy="2971800"/>
              </a:xfrm>
            </p:grpSpPr>
            <p:cxnSp>
              <p:nvCxnSpPr>
                <p:cNvPr id="241" name="Straight Connector 240">
                  <a:extLst>
                    <a:ext uri="{FF2B5EF4-FFF2-40B4-BE49-F238E27FC236}">
                      <a16:creationId xmlns:a16="http://schemas.microsoft.com/office/drawing/2014/main" id="{86FF7EF2-1829-1FFB-C979-45A71A36EB00}"/>
                    </a:ext>
                  </a:extLst>
                </p:cNvPr>
                <p:cNvCxnSpPr>
                  <a:endCxn id="246" idx="0"/>
                </p:cNvCxnSpPr>
                <p:nvPr/>
              </p:nvCxnSpPr>
              <p:spPr>
                <a:xfrm>
                  <a:off x="5676900" y="990600"/>
                  <a:ext cx="0" cy="2971800"/>
                </a:xfrm>
                <a:prstGeom prst="line">
                  <a:avLst/>
                </a:prstGeom>
                <a:solidFill>
                  <a:schemeClr val="tx1">
                    <a:lumMod val="65000"/>
                    <a:lumOff val="35000"/>
                  </a:schemeClr>
                </a:solid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40802858-38AF-0CF3-6EEE-25C6FF540324}"/>
                    </a:ext>
                  </a:extLst>
                </p:cNvPr>
                <p:cNvCxnSpPr>
                  <a:endCxn id="248" idx="0"/>
                </p:cNvCxnSpPr>
                <p:nvPr/>
              </p:nvCxnSpPr>
              <p:spPr>
                <a:xfrm>
                  <a:off x="6591300" y="990600"/>
                  <a:ext cx="0" cy="2971800"/>
                </a:xfrm>
                <a:prstGeom prst="line">
                  <a:avLst/>
                </a:prstGeom>
                <a:solidFill>
                  <a:schemeClr val="tx1">
                    <a:lumMod val="65000"/>
                    <a:lumOff val="35000"/>
                  </a:schemeClr>
                </a:solid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DDCF33E5-61FC-E496-CC1E-53248F4BAAB7}"/>
                    </a:ext>
                  </a:extLst>
                </p:cNvPr>
                <p:cNvCxnSpPr>
                  <a:endCxn id="249" idx="0"/>
                </p:cNvCxnSpPr>
                <p:nvPr/>
              </p:nvCxnSpPr>
              <p:spPr>
                <a:xfrm>
                  <a:off x="7048500" y="990600"/>
                  <a:ext cx="0" cy="2971800"/>
                </a:xfrm>
                <a:prstGeom prst="line">
                  <a:avLst/>
                </a:prstGeom>
                <a:solidFill>
                  <a:schemeClr val="tx1">
                    <a:lumMod val="65000"/>
                    <a:lumOff val="35000"/>
                  </a:schemeClr>
                </a:solid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3E33AC00-0499-D27D-EB10-FDAF900DAB20}"/>
                    </a:ext>
                  </a:extLst>
                </p:cNvPr>
                <p:cNvCxnSpPr>
                  <a:endCxn id="250" idx="0"/>
                </p:cNvCxnSpPr>
                <p:nvPr/>
              </p:nvCxnSpPr>
              <p:spPr>
                <a:xfrm>
                  <a:off x="7505700" y="990600"/>
                  <a:ext cx="0" cy="2971800"/>
                </a:xfrm>
                <a:prstGeom prst="line">
                  <a:avLst/>
                </a:prstGeom>
                <a:solidFill>
                  <a:schemeClr val="tx1">
                    <a:lumMod val="65000"/>
                    <a:lumOff val="35000"/>
                  </a:schemeClr>
                </a:solid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87F5E661-3BD4-D3F0-0ACC-AC2298485D1A}"/>
                    </a:ext>
                  </a:extLst>
                </p:cNvPr>
                <p:cNvCxnSpPr>
                  <a:endCxn id="247" idx="0"/>
                </p:cNvCxnSpPr>
                <p:nvPr/>
              </p:nvCxnSpPr>
              <p:spPr>
                <a:xfrm>
                  <a:off x="6134100" y="990600"/>
                  <a:ext cx="0" cy="2971800"/>
                </a:xfrm>
                <a:prstGeom prst="line">
                  <a:avLst/>
                </a:prstGeom>
                <a:solidFill>
                  <a:schemeClr val="tx1">
                    <a:lumMod val="65000"/>
                    <a:lumOff val="35000"/>
                  </a:schemeClr>
                </a:solid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grpSp>
        </p:grpSp>
        <p:grpSp>
          <p:nvGrpSpPr>
            <p:cNvPr id="226" name="Group 225">
              <a:extLst>
                <a:ext uri="{FF2B5EF4-FFF2-40B4-BE49-F238E27FC236}">
                  <a16:creationId xmlns:a16="http://schemas.microsoft.com/office/drawing/2014/main" id="{D90C8CBE-82AD-7197-F3EA-40CEF7412103}"/>
                </a:ext>
              </a:extLst>
            </p:cNvPr>
            <p:cNvGrpSpPr/>
            <p:nvPr/>
          </p:nvGrpSpPr>
          <p:grpSpPr>
            <a:xfrm>
              <a:off x="6816266" y="2243328"/>
              <a:ext cx="1108299" cy="1490472"/>
              <a:chOff x="6816266" y="2243328"/>
              <a:chExt cx="1108299" cy="1490472"/>
            </a:xfrm>
          </p:grpSpPr>
          <p:grpSp>
            <p:nvGrpSpPr>
              <p:cNvPr id="227" name="Group 226">
                <a:extLst>
                  <a:ext uri="{FF2B5EF4-FFF2-40B4-BE49-F238E27FC236}">
                    <a16:creationId xmlns:a16="http://schemas.microsoft.com/office/drawing/2014/main" id="{D62EB37F-9FE4-25FA-6F17-6AF79D568842}"/>
                  </a:ext>
                </a:extLst>
              </p:cNvPr>
              <p:cNvGrpSpPr/>
              <p:nvPr/>
            </p:nvGrpSpPr>
            <p:grpSpPr>
              <a:xfrm>
                <a:off x="6816266" y="3504497"/>
                <a:ext cx="1108299" cy="229303"/>
                <a:chOff x="5486400" y="3962400"/>
                <a:chExt cx="2209800" cy="457200"/>
              </a:xfrm>
            </p:grpSpPr>
            <p:sp>
              <p:nvSpPr>
                <p:cNvPr id="234" name="DRAM">
                  <a:extLst>
                    <a:ext uri="{FF2B5EF4-FFF2-40B4-BE49-F238E27FC236}">
                      <a16:creationId xmlns:a16="http://schemas.microsoft.com/office/drawing/2014/main" id="{F6D6408F-360A-D10D-9438-7655E463862E}"/>
                    </a:ext>
                  </a:extLst>
                </p:cNvPr>
                <p:cNvSpPr/>
                <p:nvPr/>
              </p:nvSpPr>
              <p:spPr>
                <a:xfrm>
                  <a:off x="5486400" y="3962400"/>
                  <a:ext cx="381000" cy="457200"/>
                </a:xfrm>
                <a:prstGeom prst="roundRect">
                  <a:avLst>
                    <a:gd name="adj" fmla="val 11319"/>
                  </a:avLst>
                </a:prstGeom>
                <a:solidFill>
                  <a:srgbClr val="1A82C4"/>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35" name="DRAM">
                  <a:extLst>
                    <a:ext uri="{FF2B5EF4-FFF2-40B4-BE49-F238E27FC236}">
                      <a16:creationId xmlns:a16="http://schemas.microsoft.com/office/drawing/2014/main" id="{EF1F490A-9F63-B9BE-9E49-2671CA09DD86}"/>
                    </a:ext>
                  </a:extLst>
                </p:cNvPr>
                <p:cNvSpPr/>
                <p:nvPr/>
              </p:nvSpPr>
              <p:spPr>
                <a:xfrm>
                  <a:off x="5943600" y="3962400"/>
                  <a:ext cx="381000" cy="457200"/>
                </a:xfrm>
                <a:prstGeom prst="roundRect">
                  <a:avLst>
                    <a:gd name="adj" fmla="val 11319"/>
                  </a:avLst>
                </a:prstGeom>
                <a:solidFill>
                  <a:srgbClr val="1A82C4"/>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36" name="DRAM">
                  <a:extLst>
                    <a:ext uri="{FF2B5EF4-FFF2-40B4-BE49-F238E27FC236}">
                      <a16:creationId xmlns:a16="http://schemas.microsoft.com/office/drawing/2014/main" id="{E3EBBF04-6BA8-3542-F3EF-EBFE56BB89F6}"/>
                    </a:ext>
                  </a:extLst>
                </p:cNvPr>
                <p:cNvSpPr/>
                <p:nvPr/>
              </p:nvSpPr>
              <p:spPr>
                <a:xfrm>
                  <a:off x="6400800" y="3962400"/>
                  <a:ext cx="381000" cy="457200"/>
                </a:xfrm>
                <a:prstGeom prst="roundRect">
                  <a:avLst>
                    <a:gd name="adj" fmla="val 11319"/>
                  </a:avLst>
                </a:prstGeom>
                <a:solidFill>
                  <a:srgbClr val="1A82C4"/>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37" name="DRAM">
                  <a:extLst>
                    <a:ext uri="{FF2B5EF4-FFF2-40B4-BE49-F238E27FC236}">
                      <a16:creationId xmlns:a16="http://schemas.microsoft.com/office/drawing/2014/main" id="{9A37A1C6-DAFA-32AC-E681-73AB0E54D1D5}"/>
                    </a:ext>
                  </a:extLst>
                </p:cNvPr>
                <p:cNvSpPr/>
                <p:nvPr/>
              </p:nvSpPr>
              <p:spPr>
                <a:xfrm>
                  <a:off x="6858000" y="3962400"/>
                  <a:ext cx="381000" cy="457200"/>
                </a:xfrm>
                <a:prstGeom prst="roundRect">
                  <a:avLst>
                    <a:gd name="adj" fmla="val 11319"/>
                  </a:avLst>
                </a:prstGeom>
                <a:solidFill>
                  <a:srgbClr val="1A82C4"/>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38" name="DRAM">
                  <a:extLst>
                    <a:ext uri="{FF2B5EF4-FFF2-40B4-BE49-F238E27FC236}">
                      <a16:creationId xmlns:a16="http://schemas.microsoft.com/office/drawing/2014/main" id="{6CCA7CF7-FCF8-D9EC-311E-3141964FE5E3}"/>
                    </a:ext>
                  </a:extLst>
                </p:cNvPr>
                <p:cNvSpPr/>
                <p:nvPr/>
              </p:nvSpPr>
              <p:spPr>
                <a:xfrm>
                  <a:off x="7315200" y="3962400"/>
                  <a:ext cx="381000" cy="457200"/>
                </a:xfrm>
                <a:prstGeom prst="roundRect">
                  <a:avLst>
                    <a:gd name="adj" fmla="val 11319"/>
                  </a:avLst>
                </a:prstGeom>
                <a:solidFill>
                  <a:srgbClr val="1A82C4"/>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228" name="Group 227">
                <a:extLst>
                  <a:ext uri="{FF2B5EF4-FFF2-40B4-BE49-F238E27FC236}">
                    <a16:creationId xmlns:a16="http://schemas.microsoft.com/office/drawing/2014/main" id="{5540F37B-CCCA-7F2C-C1FE-0FE24FBB0B12}"/>
                  </a:ext>
                </a:extLst>
              </p:cNvPr>
              <p:cNvGrpSpPr/>
              <p:nvPr/>
            </p:nvGrpSpPr>
            <p:grpSpPr>
              <a:xfrm>
                <a:off x="6911809" y="2243328"/>
                <a:ext cx="917213" cy="1261169"/>
                <a:chOff x="5676900" y="990600"/>
                <a:chExt cx="1828800" cy="2971800"/>
              </a:xfrm>
            </p:grpSpPr>
            <p:cxnSp>
              <p:nvCxnSpPr>
                <p:cNvPr id="229" name="Straight Connector 228">
                  <a:extLst>
                    <a:ext uri="{FF2B5EF4-FFF2-40B4-BE49-F238E27FC236}">
                      <a16:creationId xmlns:a16="http://schemas.microsoft.com/office/drawing/2014/main" id="{4C4A31F1-83A5-BFE5-B44B-1B3EAF3FB61A}"/>
                    </a:ext>
                  </a:extLst>
                </p:cNvPr>
                <p:cNvCxnSpPr>
                  <a:endCxn id="234" idx="0"/>
                </p:cNvCxnSpPr>
                <p:nvPr/>
              </p:nvCxnSpPr>
              <p:spPr>
                <a:xfrm>
                  <a:off x="5676900" y="990600"/>
                  <a:ext cx="0" cy="2971800"/>
                </a:xfrm>
                <a:prstGeom prst="line">
                  <a:avLst/>
                </a:prstGeom>
                <a:solidFill>
                  <a:schemeClr val="tx1">
                    <a:lumMod val="65000"/>
                    <a:lumOff val="35000"/>
                  </a:schemeClr>
                </a:solid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170DFD92-32D3-F688-67F9-A8453F15A653}"/>
                    </a:ext>
                  </a:extLst>
                </p:cNvPr>
                <p:cNvCxnSpPr>
                  <a:endCxn id="236" idx="0"/>
                </p:cNvCxnSpPr>
                <p:nvPr/>
              </p:nvCxnSpPr>
              <p:spPr>
                <a:xfrm>
                  <a:off x="6591300" y="990600"/>
                  <a:ext cx="0" cy="2971800"/>
                </a:xfrm>
                <a:prstGeom prst="line">
                  <a:avLst/>
                </a:prstGeom>
                <a:solidFill>
                  <a:schemeClr val="tx1">
                    <a:lumMod val="65000"/>
                    <a:lumOff val="35000"/>
                  </a:schemeClr>
                </a:solid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28ECD49B-03C4-4955-D483-63EE68F7908F}"/>
                    </a:ext>
                  </a:extLst>
                </p:cNvPr>
                <p:cNvCxnSpPr>
                  <a:endCxn id="237" idx="0"/>
                </p:cNvCxnSpPr>
                <p:nvPr/>
              </p:nvCxnSpPr>
              <p:spPr>
                <a:xfrm>
                  <a:off x="7048500" y="990600"/>
                  <a:ext cx="0" cy="2971800"/>
                </a:xfrm>
                <a:prstGeom prst="line">
                  <a:avLst/>
                </a:prstGeom>
                <a:solidFill>
                  <a:schemeClr val="tx1">
                    <a:lumMod val="65000"/>
                    <a:lumOff val="35000"/>
                  </a:schemeClr>
                </a:solid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DFECAAAB-15A0-C52B-EDEE-5D9BD565A3B9}"/>
                    </a:ext>
                  </a:extLst>
                </p:cNvPr>
                <p:cNvCxnSpPr>
                  <a:endCxn id="238" idx="0"/>
                </p:cNvCxnSpPr>
                <p:nvPr/>
              </p:nvCxnSpPr>
              <p:spPr>
                <a:xfrm>
                  <a:off x="7505700" y="990600"/>
                  <a:ext cx="0" cy="2971800"/>
                </a:xfrm>
                <a:prstGeom prst="line">
                  <a:avLst/>
                </a:prstGeom>
                <a:solidFill>
                  <a:schemeClr val="tx1">
                    <a:lumMod val="65000"/>
                    <a:lumOff val="35000"/>
                  </a:schemeClr>
                </a:solid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C40ED1AF-8319-4B2F-4362-239F8DC7E4CE}"/>
                    </a:ext>
                  </a:extLst>
                </p:cNvPr>
                <p:cNvCxnSpPr>
                  <a:endCxn id="235" idx="0"/>
                </p:cNvCxnSpPr>
                <p:nvPr/>
              </p:nvCxnSpPr>
              <p:spPr>
                <a:xfrm>
                  <a:off x="6134100" y="990600"/>
                  <a:ext cx="0" cy="2971800"/>
                </a:xfrm>
                <a:prstGeom prst="line">
                  <a:avLst/>
                </a:prstGeom>
                <a:solidFill>
                  <a:schemeClr val="tx1">
                    <a:lumMod val="65000"/>
                    <a:lumOff val="35000"/>
                  </a:schemeClr>
                </a:solid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grpSp>
        </p:grpSp>
      </p:grpSp>
      <p:grpSp>
        <p:nvGrpSpPr>
          <p:cNvPr id="275" name="Group 274">
            <a:extLst>
              <a:ext uri="{FF2B5EF4-FFF2-40B4-BE49-F238E27FC236}">
                <a16:creationId xmlns:a16="http://schemas.microsoft.com/office/drawing/2014/main" id="{B1FE5AF4-83DB-66C8-D97C-11736131FDB1}"/>
              </a:ext>
            </a:extLst>
          </p:cNvPr>
          <p:cNvGrpSpPr/>
          <p:nvPr/>
        </p:nvGrpSpPr>
        <p:grpSpPr>
          <a:xfrm>
            <a:off x="1734834" y="3092754"/>
            <a:ext cx="1414038" cy="191087"/>
            <a:chOff x="1828799" y="2017072"/>
            <a:chExt cx="1414038" cy="191087"/>
          </a:xfrm>
          <a:solidFill>
            <a:srgbClr val="1A82C4"/>
          </a:solidFill>
        </p:grpSpPr>
        <p:sp>
          <p:nvSpPr>
            <p:cNvPr id="276" name="DRAM">
              <a:extLst>
                <a:ext uri="{FF2B5EF4-FFF2-40B4-BE49-F238E27FC236}">
                  <a16:creationId xmlns:a16="http://schemas.microsoft.com/office/drawing/2014/main" id="{1DA00ACD-257A-C0CB-BAF6-1F588FAE0882}"/>
                </a:ext>
              </a:extLst>
            </p:cNvPr>
            <p:cNvSpPr/>
            <p:nvPr/>
          </p:nvSpPr>
          <p:spPr>
            <a:xfrm rot="5400000">
              <a:off x="1847908" y="1997964"/>
              <a:ext cx="191086" cy="229303"/>
            </a:xfrm>
            <a:prstGeom prst="roundRect">
              <a:avLst>
                <a:gd name="adj" fmla="val 11319"/>
              </a:avLst>
            </a:prstGeom>
            <a:solidFill>
              <a:schemeClr val="accent1">
                <a:lumMod val="60000"/>
                <a:lumOff val="40000"/>
              </a:schemeClr>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277" name="Straight Connector 276">
              <a:extLst>
                <a:ext uri="{FF2B5EF4-FFF2-40B4-BE49-F238E27FC236}">
                  <a16:creationId xmlns:a16="http://schemas.microsoft.com/office/drawing/2014/main" id="{849285BF-21AE-4303-9660-A456F810EC4F}"/>
                </a:ext>
              </a:extLst>
            </p:cNvPr>
            <p:cNvCxnSpPr>
              <a:cxnSpLocks/>
              <a:stCxn id="282" idx="6"/>
              <a:endCxn id="276" idx="0"/>
            </p:cNvCxnSpPr>
            <p:nvPr/>
          </p:nvCxnSpPr>
          <p:spPr>
            <a:xfrm flipH="1">
              <a:off x="2058103" y="2112615"/>
              <a:ext cx="1184734" cy="1"/>
            </a:xfrm>
            <a:prstGeom prst="line">
              <a:avLst/>
            </a:prstGeom>
            <a:grp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sp>
          <p:nvSpPr>
            <p:cNvPr id="278" name="Oval 277">
              <a:extLst>
                <a:ext uri="{FF2B5EF4-FFF2-40B4-BE49-F238E27FC236}">
                  <a16:creationId xmlns:a16="http://schemas.microsoft.com/office/drawing/2014/main" id="{219CD7C6-2275-C4E1-06AC-FF667221C7C7}"/>
                </a:ext>
              </a:extLst>
            </p:cNvPr>
            <p:cNvSpPr/>
            <p:nvPr/>
          </p:nvSpPr>
          <p:spPr>
            <a:xfrm>
              <a:off x="2134538" y="2017072"/>
              <a:ext cx="191086" cy="191086"/>
            </a:xfrm>
            <a:prstGeom prst="ellipse">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79" name="Oval 278">
              <a:extLst>
                <a:ext uri="{FF2B5EF4-FFF2-40B4-BE49-F238E27FC236}">
                  <a16:creationId xmlns:a16="http://schemas.microsoft.com/office/drawing/2014/main" id="{D75C01A1-26E1-105E-F9A6-9DF09993E38C}"/>
                </a:ext>
              </a:extLst>
            </p:cNvPr>
            <p:cNvSpPr/>
            <p:nvPr/>
          </p:nvSpPr>
          <p:spPr>
            <a:xfrm>
              <a:off x="2363841" y="2017072"/>
              <a:ext cx="191086" cy="191086"/>
            </a:xfrm>
            <a:prstGeom prst="ellipse">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80" name="Oval 279">
              <a:extLst>
                <a:ext uri="{FF2B5EF4-FFF2-40B4-BE49-F238E27FC236}">
                  <a16:creationId xmlns:a16="http://schemas.microsoft.com/office/drawing/2014/main" id="{8026FFFD-7C9D-3F35-E31F-35D161A1C9DD}"/>
                </a:ext>
              </a:extLst>
            </p:cNvPr>
            <p:cNvSpPr/>
            <p:nvPr/>
          </p:nvSpPr>
          <p:spPr>
            <a:xfrm>
              <a:off x="2593144" y="2017072"/>
              <a:ext cx="191086" cy="191086"/>
            </a:xfrm>
            <a:prstGeom prst="ellipse">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81" name="Oval 280">
              <a:extLst>
                <a:ext uri="{FF2B5EF4-FFF2-40B4-BE49-F238E27FC236}">
                  <a16:creationId xmlns:a16="http://schemas.microsoft.com/office/drawing/2014/main" id="{187A34DC-0BAB-E78C-B24E-5F793FA025F6}"/>
                </a:ext>
              </a:extLst>
            </p:cNvPr>
            <p:cNvSpPr/>
            <p:nvPr/>
          </p:nvSpPr>
          <p:spPr>
            <a:xfrm>
              <a:off x="2822448" y="2017072"/>
              <a:ext cx="191086" cy="191086"/>
            </a:xfrm>
            <a:prstGeom prst="ellipse">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82" name="Oval 281">
              <a:extLst>
                <a:ext uri="{FF2B5EF4-FFF2-40B4-BE49-F238E27FC236}">
                  <a16:creationId xmlns:a16="http://schemas.microsoft.com/office/drawing/2014/main" id="{30D560EF-D28A-61B8-F587-4F2826DB63EE}"/>
                </a:ext>
              </a:extLst>
            </p:cNvPr>
            <p:cNvSpPr/>
            <p:nvPr/>
          </p:nvSpPr>
          <p:spPr>
            <a:xfrm>
              <a:off x="3051751" y="2017072"/>
              <a:ext cx="191086" cy="191086"/>
            </a:xfrm>
            <a:prstGeom prst="ellipse">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283" name="Group 282">
            <a:extLst>
              <a:ext uri="{FF2B5EF4-FFF2-40B4-BE49-F238E27FC236}">
                <a16:creationId xmlns:a16="http://schemas.microsoft.com/office/drawing/2014/main" id="{CCD6BECC-3B29-A378-FFD5-834CE54E941A}"/>
              </a:ext>
            </a:extLst>
          </p:cNvPr>
          <p:cNvGrpSpPr/>
          <p:nvPr/>
        </p:nvGrpSpPr>
        <p:grpSpPr>
          <a:xfrm>
            <a:off x="3292362" y="3092754"/>
            <a:ext cx="1414038" cy="191087"/>
            <a:chOff x="3386327" y="2017072"/>
            <a:chExt cx="1414038" cy="191087"/>
          </a:xfrm>
          <a:solidFill>
            <a:srgbClr val="1A82C4"/>
          </a:solidFill>
        </p:grpSpPr>
        <p:sp>
          <p:nvSpPr>
            <p:cNvPr id="284" name="DRAM">
              <a:extLst>
                <a:ext uri="{FF2B5EF4-FFF2-40B4-BE49-F238E27FC236}">
                  <a16:creationId xmlns:a16="http://schemas.microsoft.com/office/drawing/2014/main" id="{5A993C68-775C-B861-1B52-DB26055AD59B}"/>
                </a:ext>
              </a:extLst>
            </p:cNvPr>
            <p:cNvSpPr/>
            <p:nvPr/>
          </p:nvSpPr>
          <p:spPr>
            <a:xfrm rot="5400000">
              <a:off x="3405436" y="1997964"/>
              <a:ext cx="191086" cy="229303"/>
            </a:xfrm>
            <a:prstGeom prst="roundRect">
              <a:avLst>
                <a:gd name="adj" fmla="val 11319"/>
              </a:avLst>
            </a:prstGeom>
            <a:solidFill>
              <a:schemeClr val="accent1">
                <a:lumMod val="60000"/>
                <a:lumOff val="40000"/>
              </a:schemeClr>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285" name="Straight Connector 284">
              <a:extLst>
                <a:ext uri="{FF2B5EF4-FFF2-40B4-BE49-F238E27FC236}">
                  <a16:creationId xmlns:a16="http://schemas.microsoft.com/office/drawing/2014/main" id="{1AB349CD-B209-0911-EC2A-8F72932C3541}"/>
                </a:ext>
              </a:extLst>
            </p:cNvPr>
            <p:cNvCxnSpPr>
              <a:cxnSpLocks/>
              <a:endCxn id="284" idx="0"/>
            </p:cNvCxnSpPr>
            <p:nvPr/>
          </p:nvCxnSpPr>
          <p:spPr>
            <a:xfrm flipH="1" flipV="1">
              <a:off x="3615631" y="2112616"/>
              <a:ext cx="1184734" cy="1"/>
            </a:xfrm>
            <a:prstGeom prst="line">
              <a:avLst/>
            </a:prstGeom>
            <a:grp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sp>
          <p:nvSpPr>
            <p:cNvPr id="286" name="Oval 285">
              <a:extLst>
                <a:ext uri="{FF2B5EF4-FFF2-40B4-BE49-F238E27FC236}">
                  <a16:creationId xmlns:a16="http://schemas.microsoft.com/office/drawing/2014/main" id="{C173AC9A-3BD0-7F36-1DCC-4996CF3EB1E5}"/>
                </a:ext>
              </a:extLst>
            </p:cNvPr>
            <p:cNvSpPr/>
            <p:nvPr/>
          </p:nvSpPr>
          <p:spPr>
            <a:xfrm>
              <a:off x="3692066" y="2017072"/>
              <a:ext cx="191086" cy="191086"/>
            </a:xfrm>
            <a:prstGeom prst="ellipse">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87" name="Oval 286">
              <a:extLst>
                <a:ext uri="{FF2B5EF4-FFF2-40B4-BE49-F238E27FC236}">
                  <a16:creationId xmlns:a16="http://schemas.microsoft.com/office/drawing/2014/main" id="{4157D8A3-E936-8338-17B3-B8B125E78135}"/>
                </a:ext>
              </a:extLst>
            </p:cNvPr>
            <p:cNvSpPr/>
            <p:nvPr/>
          </p:nvSpPr>
          <p:spPr>
            <a:xfrm>
              <a:off x="3921369" y="2017072"/>
              <a:ext cx="191086" cy="191086"/>
            </a:xfrm>
            <a:prstGeom prst="ellipse">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88" name="Oval 287">
              <a:extLst>
                <a:ext uri="{FF2B5EF4-FFF2-40B4-BE49-F238E27FC236}">
                  <a16:creationId xmlns:a16="http://schemas.microsoft.com/office/drawing/2014/main" id="{1DCF9334-FD34-B5DA-E182-C7CF8565DEE7}"/>
                </a:ext>
              </a:extLst>
            </p:cNvPr>
            <p:cNvSpPr/>
            <p:nvPr/>
          </p:nvSpPr>
          <p:spPr>
            <a:xfrm>
              <a:off x="4150672" y="2017072"/>
              <a:ext cx="191086" cy="191086"/>
            </a:xfrm>
            <a:prstGeom prst="ellipse">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89" name="Oval 288">
              <a:extLst>
                <a:ext uri="{FF2B5EF4-FFF2-40B4-BE49-F238E27FC236}">
                  <a16:creationId xmlns:a16="http://schemas.microsoft.com/office/drawing/2014/main" id="{F3CC3317-2574-E213-0442-A1A90A45C347}"/>
                </a:ext>
              </a:extLst>
            </p:cNvPr>
            <p:cNvSpPr/>
            <p:nvPr/>
          </p:nvSpPr>
          <p:spPr>
            <a:xfrm>
              <a:off x="4379976" y="2017072"/>
              <a:ext cx="191086" cy="191086"/>
            </a:xfrm>
            <a:prstGeom prst="ellipse">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90" name="Oval 289">
              <a:extLst>
                <a:ext uri="{FF2B5EF4-FFF2-40B4-BE49-F238E27FC236}">
                  <a16:creationId xmlns:a16="http://schemas.microsoft.com/office/drawing/2014/main" id="{30223536-CA19-D2C5-306B-102C9E699DD9}"/>
                </a:ext>
              </a:extLst>
            </p:cNvPr>
            <p:cNvSpPr/>
            <p:nvPr/>
          </p:nvSpPr>
          <p:spPr>
            <a:xfrm>
              <a:off x="4609279" y="2017072"/>
              <a:ext cx="191086" cy="191086"/>
            </a:xfrm>
            <a:prstGeom prst="ellipse">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291" name="Group 290">
            <a:extLst>
              <a:ext uri="{FF2B5EF4-FFF2-40B4-BE49-F238E27FC236}">
                <a16:creationId xmlns:a16="http://schemas.microsoft.com/office/drawing/2014/main" id="{A9B9C875-A2CA-7728-1891-C0088430B0C5}"/>
              </a:ext>
            </a:extLst>
          </p:cNvPr>
          <p:cNvGrpSpPr/>
          <p:nvPr/>
        </p:nvGrpSpPr>
        <p:grpSpPr>
          <a:xfrm>
            <a:off x="4859034" y="3092754"/>
            <a:ext cx="1414038" cy="191087"/>
            <a:chOff x="4952999" y="2017072"/>
            <a:chExt cx="1414038" cy="191087"/>
          </a:xfrm>
          <a:solidFill>
            <a:srgbClr val="1A82C4"/>
          </a:solidFill>
        </p:grpSpPr>
        <p:sp>
          <p:nvSpPr>
            <p:cNvPr id="292" name="DRAM">
              <a:extLst>
                <a:ext uri="{FF2B5EF4-FFF2-40B4-BE49-F238E27FC236}">
                  <a16:creationId xmlns:a16="http://schemas.microsoft.com/office/drawing/2014/main" id="{D9EA32A6-0D29-4BF9-62F9-911DAB00E2E7}"/>
                </a:ext>
              </a:extLst>
            </p:cNvPr>
            <p:cNvSpPr/>
            <p:nvPr/>
          </p:nvSpPr>
          <p:spPr>
            <a:xfrm rot="5400000">
              <a:off x="4972108" y="1997964"/>
              <a:ext cx="191086" cy="229303"/>
            </a:xfrm>
            <a:prstGeom prst="roundRect">
              <a:avLst>
                <a:gd name="adj" fmla="val 11319"/>
              </a:avLst>
            </a:prstGeom>
            <a:solidFill>
              <a:schemeClr val="accent1">
                <a:lumMod val="60000"/>
                <a:lumOff val="40000"/>
              </a:schemeClr>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293" name="Straight Connector 292">
              <a:extLst>
                <a:ext uri="{FF2B5EF4-FFF2-40B4-BE49-F238E27FC236}">
                  <a16:creationId xmlns:a16="http://schemas.microsoft.com/office/drawing/2014/main" id="{63B5775B-6E97-B60A-57F7-BCA6C8B3C220}"/>
                </a:ext>
              </a:extLst>
            </p:cNvPr>
            <p:cNvCxnSpPr>
              <a:cxnSpLocks/>
              <a:stCxn id="298" idx="6"/>
              <a:endCxn id="292" idx="0"/>
            </p:cNvCxnSpPr>
            <p:nvPr/>
          </p:nvCxnSpPr>
          <p:spPr>
            <a:xfrm flipH="1">
              <a:off x="5182303" y="2112615"/>
              <a:ext cx="1184734" cy="1"/>
            </a:xfrm>
            <a:prstGeom prst="line">
              <a:avLst/>
            </a:prstGeom>
            <a:grp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sp>
          <p:nvSpPr>
            <p:cNvPr id="294" name="Oval 293">
              <a:extLst>
                <a:ext uri="{FF2B5EF4-FFF2-40B4-BE49-F238E27FC236}">
                  <a16:creationId xmlns:a16="http://schemas.microsoft.com/office/drawing/2014/main" id="{99929146-14FA-A2FC-42FD-C28B529877C0}"/>
                </a:ext>
              </a:extLst>
            </p:cNvPr>
            <p:cNvSpPr/>
            <p:nvPr/>
          </p:nvSpPr>
          <p:spPr>
            <a:xfrm>
              <a:off x="5258738" y="2017072"/>
              <a:ext cx="191086" cy="191086"/>
            </a:xfrm>
            <a:prstGeom prst="ellipse">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95" name="Oval 294">
              <a:extLst>
                <a:ext uri="{FF2B5EF4-FFF2-40B4-BE49-F238E27FC236}">
                  <a16:creationId xmlns:a16="http://schemas.microsoft.com/office/drawing/2014/main" id="{F671A3F1-C794-F468-FB7B-E8107DFC6C0B}"/>
                </a:ext>
              </a:extLst>
            </p:cNvPr>
            <p:cNvSpPr/>
            <p:nvPr/>
          </p:nvSpPr>
          <p:spPr>
            <a:xfrm>
              <a:off x="5488041" y="2017072"/>
              <a:ext cx="191086" cy="191086"/>
            </a:xfrm>
            <a:prstGeom prst="ellipse">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96" name="Oval 295">
              <a:extLst>
                <a:ext uri="{FF2B5EF4-FFF2-40B4-BE49-F238E27FC236}">
                  <a16:creationId xmlns:a16="http://schemas.microsoft.com/office/drawing/2014/main" id="{38596D1F-7BD4-17F3-F297-1A4203A20A90}"/>
                </a:ext>
              </a:extLst>
            </p:cNvPr>
            <p:cNvSpPr/>
            <p:nvPr/>
          </p:nvSpPr>
          <p:spPr>
            <a:xfrm>
              <a:off x="5717344" y="2017072"/>
              <a:ext cx="191086" cy="191086"/>
            </a:xfrm>
            <a:prstGeom prst="ellipse">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97" name="Oval 296">
              <a:extLst>
                <a:ext uri="{FF2B5EF4-FFF2-40B4-BE49-F238E27FC236}">
                  <a16:creationId xmlns:a16="http://schemas.microsoft.com/office/drawing/2014/main" id="{FC4BD3E7-7BBA-EB49-E13E-333F684190FA}"/>
                </a:ext>
              </a:extLst>
            </p:cNvPr>
            <p:cNvSpPr/>
            <p:nvPr/>
          </p:nvSpPr>
          <p:spPr>
            <a:xfrm>
              <a:off x="5946648" y="2017072"/>
              <a:ext cx="191086" cy="191086"/>
            </a:xfrm>
            <a:prstGeom prst="ellipse">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98" name="Oval 297">
              <a:extLst>
                <a:ext uri="{FF2B5EF4-FFF2-40B4-BE49-F238E27FC236}">
                  <a16:creationId xmlns:a16="http://schemas.microsoft.com/office/drawing/2014/main" id="{B835814B-191A-CEDB-5124-268A7D36B234}"/>
                </a:ext>
              </a:extLst>
            </p:cNvPr>
            <p:cNvSpPr/>
            <p:nvPr/>
          </p:nvSpPr>
          <p:spPr>
            <a:xfrm>
              <a:off x="6175951" y="2017072"/>
              <a:ext cx="191086" cy="191086"/>
            </a:xfrm>
            <a:prstGeom prst="ellipse">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299" name="Group 298">
            <a:extLst>
              <a:ext uri="{FF2B5EF4-FFF2-40B4-BE49-F238E27FC236}">
                <a16:creationId xmlns:a16="http://schemas.microsoft.com/office/drawing/2014/main" id="{1373AAA5-08A5-3634-E8F3-545C6EF238D8}"/>
              </a:ext>
            </a:extLst>
          </p:cNvPr>
          <p:cNvGrpSpPr/>
          <p:nvPr/>
        </p:nvGrpSpPr>
        <p:grpSpPr>
          <a:xfrm>
            <a:off x="6416562" y="3092754"/>
            <a:ext cx="1414038" cy="191087"/>
            <a:chOff x="6510527" y="2017072"/>
            <a:chExt cx="1414038" cy="191087"/>
          </a:xfrm>
          <a:solidFill>
            <a:srgbClr val="1A82C4"/>
          </a:solidFill>
        </p:grpSpPr>
        <p:sp>
          <p:nvSpPr>
            <p:cNvPr id="300" name="DRAM">
              <a:extLst>
                <a:ext uri="{FF2B5EF4-FFF2-40B4-BE49-F238E27FC236}">
                  <a16:creationId xmlns:a16="http://schemas.microsoft.com/office/drawing/2014/main" id="{F70B1B6B-861E-CBEF-CBA9-8242517D9470}"/>
                </a:ext>
              </a:extLst>
            </p:cNvPr>
            <p:cNvSpPr/>
            <p:nvPr/>
          </p:nvSpPr>
          <p:spPr>
            <a:xfrm rot="5400000">
              <a:off x="6529636" y="1997964"/>
              <a:ext cx="191086" cy="229303"/>
            </a:xfrm>
            <a:prstGeom prst="roundRect">
              <a:avLst>
                <a:gd name="adj" fmla="val 11319"/>
              </a:avLst>
            </a:prstGeom>
            <a:solidFill>
              <a:schemeClr val="accent1">
                <a:lumMod val="60000"/>
                <a:lumOff val="40000"/>
              </a:schemeClr>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301" name="Straight Connector 300">
              <a:extLst>
                <a:ext uri="{FF2B5EF4-FFF2-40B4-BE49-F238E27FC236}">
                  <a16:creationId xmlns:a16="http://schemas.microsoft.com/office/drawing/2014/main" id="{CBCE4F26-AF35-4825-296E-0838803C0A8F}"/>
                </a:ext>
              </a:extLst>
            </p:cNvPr>
            <p:cNvCxnSpPr>
              <a:cxnSpLocks/>
              <a:stCxn id="306" idx="6"/>
              <a:endCxn id="300" idx="0"/>
            </p:cNvCxnSpPr>
            <p:nvPr/>
          </p:nvCxnSpPr>
          <p:spPr>
            <a:xfrm flipH="1">
              <a:off x="6739831" y="2112615"/>
              <a:ext cx="1184734" cy="1"/>
            </a:xfrm>
            <a:prstGeom prst="line">
              <a:avLst/>
            </a:prstGeom>
            <a:grp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sp>
          <p:nvSpPr>
            <p:cNvPr id="302" name="Oval 301">
              <a:extLst>
                <a:ext uri="{FF2B5EF4-FFF2-40B4-BE49-F238E27FC236}">
                  <a16:creationId xmlns:a16="http://schemas.microsoft.com/office/drawing/2014/main" id="{666594C8-0BC3-0DC7-FF22-28657A80A35E}"/>
                </a:ext>
              </a:extLst>
            </p:cNvPr>
            <p:cNvSpPr/>
            <p:nvPr/>
          </p:nvSpPr>
          <p:spPr>
            <a:xfrm>
              <a:off x="6816266" y="2017072"/>
              <a:ext cx="191086" cy="191086"/>
            </a:xfrm>
            <a:prstGeom prst="ellipse">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03" name="Oval 302">
              <a:extLst>
                <a:ext uri="{FF2B5EF4-FFF2-40B4-BE49-F238E27FC236}">
                  <a16:creationId xmlns:a16="http://schemas.microsoft.com/office/drawing/2014/main" id="{26D232C0-D13B-E25D-58EB-656392E232B2}"/>
                </a:ext>
              </a:extLst>
            </p:cNvPr>
            <p:cNvSpPr/>
            <p:nvPr/>
          </p:nvSpPr>
          <p:spPr>
            <a:xfrm>
              <a:off x="7045569" y="2017072"/>
              <a:ext cx="191086" cy="191086"/>
            </a:xfrm>
            <a:prstGeom prst="ellipse">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04" name="Oval 303">
              <a:extLst>
                <a:ext uri="{FF2B5EF4-FFF2-40B4-BE49-F238E27FC236}">
                  <a16:creationId xmlns:a16="http://schemas.microsoft.com/office/drawing/2014/main" id="{E53386C5-4FDD-9E3A-FA4A-17187D52DAA3}"/>
                </a:ext>
              </a:extLst>
            </p:cNvPr>
            <p:cNvSpPr/>
            <p:nvPr/>
          </p:nvSpPr>
          <p:spPr>
            <a:xfrm>
              <a:off x="7274872" y="2017072"/>
              <a:ext cx="191086" cy="191086"/>
            </a:xfrm>
            <a:prstGeom prst="ellipse">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05" name="Oval 304">
              <a:extLst>
                <a:ext uri="{FF2B5EF4-FFF2-40B4-BE49-F238E27FC236}">
                  <a16:creationId xmlns:a16="http://schemas.microsoft.com/office/drawing/2014/main" id="{25250F0B-B962-EB6A-FE7E-5E9080FBCDCA}"/>
                </a:ext>
              </a:extLst>
            </p:cNvPr>
            <p:cNvSpPr/>
            <p:nvPr/>
          </p:nvSpPr>
          <p:spPr>
            <a:xfrm>
              <a:off x="7504176" y="2017072"/>
              <a:ext cx="191086" cy="191086"/>
            </a:xfrm>
            <a:prstGeom prst="ellipse">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06" name="Oval 305">
              <a:extLst>
                <a:ext uri="{FF2B5EF4-FFF2-40B4-BE49-F238E27FC236}">
                  <a16:creationId xmlns:a16="http://schemas.microsoft.com/office/drawing/2014/main" id="{E6E1A216-5616-D57A-CF06-07701216E41F}"/>
                </a:ext>
              </a:extLst>
            </p:cNvPr>
            <p:cNvSpPr/>
            <p:nvPr/>
          </p:nvSpPr>
          <p:spPr>
            <a:xfrm>
              <a:off x="7733479" y="2017072"/>
              <a:ext cx="191086" cy="191086"/>
            </a:xfrm>
            <a:prstGeom prst="ellipse">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307" name="Group 306">
            <a:extLst>
              <a:ext uri="{FF2B5EF4-FFF2-40B4-BE49-F238E27FC236}">
                <a16:creationId xmlns:a16="http://schemas.microsoft.com/office/drawing/2014/main" id="{3E408793-3DAF-31BD-8B6D-62FDCCF369E4}"/>
              </a:ext>
            </a:extLst>
          </p:cNvPr>
          <p:cNvGrpSpPr/>
          <p:nvPr/>
        </p:nvGrpSpPr>
        <p:grpSpPr>
          <a:xfrm>
            <a:off x="1734835" y="4579789"/>
            <a:ext cx="6248400" cy="1373786"/>
            <a:chOff x="1600200" y="3732707"/>
            <a:chExt cx="6248400" cy="1373786"/>
          </a:xfrm>
        </p:grpSpPr>
        <p:grpSp>
          <p:nvGrpSpPr>
            <p:cNvPr id="308" name="Group 307">
              <a:extLst>
                <a:ext uri="{FF2B5EF4-FFF2-40B4-BE49-F238E27FC236}">
                  <a16:creationId xmlns:a16="http://schemas.microsoft.com/office/drawing/2014/main" id="{64BD4E4B-5623-30CC-A39F-4484D41C96D5}"/>
                </a:ext>
              </a:extLst>
            </p:cNvPr>
            <p:cNvGrpSpPr/>
            <p:nvPr/>
          </p:nvGrpSpPr>
          <p:grpSpPr>
            <a:xfrm>
              <a:off x="1600200" y="3732707"/>
              <a:ext cx="6248400" cy="1373786"/>
              <a:chOff x="1600200" y="3732707"/>
              <a:chExt cx="6248400" cy="1373786"/>
            </a:xfrm>
          </p:grpSpPr>
          <p:grpSp>
            <p:nvGrpSpPr>
              <p:cNvPr id="310" name="Group 309">
                <a:extLst>
                  <a:ext uri="{FF2B5EF4-FFF2-40B4-BE49-F238E27FC236}">
                    <a16:creationId xmlns:a16="http://schemas.microsoft.com/office/drawing/2014/main" id="{3988070C-9722-A65F-C70D-BBFB38A56E09}"/>
                  </a:ext>
                </a:extLst>
              </p:cNvPr>
              <p:cNvGrpSpPr/>
              <p:nvPr/>
            </p:nvGrpSpPr>
            <p:grpSpPr>
              <a:xfrm>
                <a:off x="1600200" y="3732707"/>
                <a:ext cx="6248400" cy="1373786"/>
                <a:chOff x="1828800" y="3732707"/>
                <a:chExt cx="6248400" cy="1373786"/>
              </a:xfrm>
            </p:grpSpPr>
            <p:cxnSp>
              <p:nvCxnSpPr>
                <p:cNvPr id="314" name="Straight Connector 313">
                  <a:extLst>
                    <a:ext uri="{FF2B5EF4-FFF2-40B4-BE49-F238E27FC236}">
                      <a16:creationId xmlns:a16="http://schemas.microsoft.com/office/drawing/2014/main" id="{86D61014-DA4A-1C8C-3D42-0DE36BD73DE3}"/>
                    </a:ext>
                  </a:extLst>
                </p:cNvPr>
                <p:cNvCxnSpPr/>
                <p:nvPr/>
              </p:nvCxnSpPr>
              <p:spPr>
                <a:xfrm>
                  <a:off x="4952999" y="4495800"/>
                  <a:ext cx="0" cy="610693"/>
                </a:xfrm>
                <a:prstGeom prst="line">
                  <a:avLst/>
                </a:prstGeom>
                <a:solidFill>
                  <a:schemeClr val="tx1">
                    <a:lumMod val="65000"/>
                    <a:lumOff val="35000"/>
                  </a:schemeClr>
                </a:solidFill>
                <a:ln w="38100" cap="rnd">
                  <a:solidFill>
                    <a:schemeClr val="tx1">
                      <a:lumMod val="85000"/>
                      <a:lumOff val="15000"/>
                    </a:schemeClr>
                  </a:solidFill>
                  <a:round/>
                  <a:tailEnd w="lg" len="sm"/>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49168029-D7E6-6FC2-2D8F-321276548D2B}"/>
                    </a:ext>
                  </a:extLst>
                </p:cNvPr>
                <p:cNvCxnSpPr>
                  <a:stCxn id="326" idx="2"/>
                  <a:endCxn id="316" idx="0"/>
                </p:cNvCxnSpPr>
                <p:nvPr/>
              </p:nvCxnSpPr>
              <p:spPr>
                <a:xfrm>
                  <a:off x="4953000" y="3732707"/>
                  <a:ext cx="0" cy="459386"/>
                </a:xfrm>
                <a:prstGeom prst="line">
                  <a:avLst/>
                </a:prstGeom>
                <a:solidFill>
                  <a:schemeClr val="tx1">
                    <a:lumMod val="65000"/>
                    <a:lumOff val="35000"/>
                  </a:schemeClr>
                </a:solidFill>
                <a:ln w="38100" cap="rnd">
                  <a:solidFill>
                    <a:schemeClr val="tx1">
                      <a:lumMod val="85000"/>
                      <a:lumOff val="15000"/>
                    </a:schemeClr>
                  </a:solidFill>
                  <a:round/>
                  <a:tailEnd w="lg" len="sm"/>
                </a:ln>
              </p:spPr>
              <p:style>
                <a:lnRef idx="1">
                  <a:schemeClr val="accent1"/>
                </a:lnRef>
                <a:fillRef idx="0">
                  <a:schemeClr val="accent1"/>
                </a:fillRef>
                <a:effectRef idx="0">
                  <a:schemeClr val="accent1"/>
                </a:effectRef>
                <a:fontRef idx="minor">
                  <a:schemeClr val="tx1"/>
                </a:fontRef>
              </p:style>
            </p:cxnSp>
            <p:sp>
              <p:nvSpPr>
                <p:cNvPr id="316" name="DRAM">
                  <a:extLst>
                    <a:ext uri="{FF2B5EF4-FFF2-40B4-BE49-F238E27FC236}">
                      <a16:creationId xmlns:a16="http://schemas.microsoft.com/office/drawing/2014/main" id="{0DF12E23-0E19-661E-4F18-684A5142A81D}"/>
                    </a:ext>
                  </a:extLst>
                </p:cNvPr>
                <p:cNvSpPr/>
                <p:nvPr/>
              </p:nvSpPr>
              <p:spPr>
                <a:xfrm>
                  <a:off x="1828800" y="4192093"/>
                  <a:ext cx="6248400" cy="458293"/>
                </a:xfrm>
                <a:prstGeom prst="roundRect">
                  <a:avLst>
                    <a:gd name="adj" fmla="val 11319"/>
                  </a:avLst>
                </a:prstGeom>
                <a:solidFill>
                  <a:schemeClr val="bg1">
                    <a:lumMod val="65000"/>
                  </a:schemeClr>
                </a:solidFill>
                <a:ln w="1905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IO interface</a:t>
                  </a:r>
                </a:p>
              </p:txBody>
            </p:sp>
          </p:grpSp>
          <p:cxnSp>
            <p:nvCxnSpPr>
              <p:cNvPr id="311" name="Straight Connector 310">
                <a:extLst>
                  <a:ext uri="{FF2B5EF4-FFF2-40B4-BE49-F238E27FC236}">
                    <a16:creationId xmlns:a16="http://schemas.microsoft.com/office/drawing/2014/main" id="{44A7E986-3CE1-06A0-31E5-E25FC4239DBD}"/>
                  </a:ext>
                </a:extLst>
              </p:cNvPr>
              <p:cNvCxnSpPr/>
              <p:nvPr/>
            </p:nvCxnSpPr>
            <p:spPr>
              <a:xfrm flipH="1">
                <a:off x="4648200" y="3885107"/>
                <a:ext cx="152400" cy="153493"/>
              </a:xfrm>
              <a:prstGeom prst="line">
                <a:avLst/>
              </a:prstGeom>
              <a:solidFill>
                <a:schemeClr val="tx1">
                  <a:lumMod val="65000"/>
                  <a:lumOff val="35000"/>
                </a:schemeClr>
              </a:solidFill>
              <a:ln w="38100" cap="rnd">
                <a:solidFill>
                  <a:schemeClr val="tx1">
                    <a:lumMod val="85000"/>
                    <a:lumOff val="15000"/>
                  </a:schemeClr>
                </a:solidFill>
                <a:round/>
                <a:tailEnd w="lg" len="sm"/>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BD52B6CF-9B71-BE1C-8593-049C04B3C85A}"/>
                  </a:ext>
                </a:extLst>
              </p:cNvPr>
              <p:cNvCxnSpPr/>
              <p:nvPr/>
            </p:nvCxnSpPr>
            <p:spPr>
              <a:xfrm flipH="1">
                <a:off x="4648200" y="4800600"/>
                <a:ext cx="152400" cy="153493"/>
              </a:xfrm>
              <a:prstGeom prst="line">
                <a:avLst/>
              </a:prstGeom>
              <a:solidFill>
                <a:schemeClr val="tx1">
                  <a:lumMod val="65000"/>
                  <a:lumOff val="35000"/>
                </a:schemeClr>
              </a:solidFill>
              <a:ln w="38100" cap="rnd">
                <a:solidFill>
                  <a:schemeClr val="tx1">
                    <a:lumMod val="85000"/>
                    <a:lumOff val="15000"/>
                  </a:schemeClr>
                </a:solidFill>
                <a:round/>
                <a:tailEnd w="lg" len="sm"/>
              </a:ln>
            </p:spPr>
            <p:style>
              <a:lnRef idx="1">
                <a:schemeClr val="accent1"/>
              </a:lnRef>
              <a:fillRef idx="0">
                <a:schemeClr val="accent1"/>
              </a:fillRef>
              <a:effectRef idx="0">
                <a:schemeClr val="accent1"/>
              </a:effectRef>
              <a:fontRef idx="minor">
                <a:schemeClr val="tx1"/>
              </a:fontRef>
            </p:style>
          </p:cxnSp>
          <p:sp>
            <p:nvSpPr>
              <p:cNvPr id="313" name="TextBox 312">
                <a:extLst>
                  <a:ext uri="{FF2B5EF4-FFF2-40B4-BE49-F238E27FC236}">
                    <a16:creationId xmlns:a16="http://schemas.microsoft.com/office/drawing/2014/main" id="{479C5279-612D-53C9-D912-509DA32578AF}"/>
                  </a:ext>
                </a:extLst>
              </p:cNvPr>
              <p:cNvSpPr txBox="1"/>
              <p:nvPr/>
            </p:nvSpPr>
            <p:spPr>
              <a:xfrm>
                <a:off x="4876800" y="3809062"/>
                <a:ext cx="1405121" cy="304800"/>
              </a:xfrm>
              <a:prstGeom prst="rect">
                <a:avLst/>
              </a:prstGeom>
              <a:noFill/>
            </p:spPr>
            <p:txBody>
              <a:bodyPr wrap="square" rtlCol="0" anchor="ctr">
                <a:no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64 bits</a:t>
                </a:r>
              </a:p>
            </p:txBody>
          </p:sp>
        </p:grpSp>
        <p:sp>
          <p:nvSpPr>
            <p:cNvPr id="309" name="TextBox 308">
              <a:extLst>
                <a:ext uri="{FF2B5EF4-FFF2-40B4-BE49-F238E27FC236}">
                  <a16:creationId xmlns:a16="http://schemas.microsoft.com/office/drawing/2014/main" id="{D34A0283-23A3-4D37-2354-6D769D99480D}"/>
                </a:ext>
              </a:extLst>
            </p:cNvPr>
            <p:cNvSpPr txBox="1"/>
            <p:nvPr/>
          </p:nvSpPr>
          <p:spPr>
            <a:xfrm>
              <a:off x="4876799" y="4724400"/>
              <a:ext cx="2589863" cy="304800"/>
            </a:xfrm>
            <a:prstGeom prst="rect">
              <a:avLst/>
            </a:prstGeom>
            <a:noFill/>
          </p:spPr>
          <p:txBody>
            <a:bodyPr wrap="square" rtlCol="0" anchor="ctr">
              <a:no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8 bits</a:t>
              </a:r>
            </a:p>
          </p:txBody>
        </p:sp>
      </p:grpSp>
      <p:grpSp>
        <p:nvGrpSpPr>
          <p:cNvPr id="317" name="Group 316">
            <a:extLst>
              <a:ext uri="{FF2B5EF4-FFF2-40B4-BE49-F238E27FC236}">
                <a16:creationId xmlns:a16="http://schemas.microsoft.com/office/drawing/2014/main" id="{0DE77ADB-EEF0-1E74-1D2F-BB6F1928E28A}"/>
              </a:ext>
            </a:extLst>
          </p:cNvPr>
          <p:cNvGrpSpPr/>
          <p:nvPr/>
        </p:nvGrpSpPr>
        <p:grpSpPr>
          <a:xfrm>
            <a:off x="1734835" y="3702045"/>
            <a:ext cx="6248400" cy="877744"/>
            <a:chOff x="1828800" y="2854963"/>
            <a:chExt cx="6248400" cy="877744"/>
          </a:xfrm>
        </p:grpSpPr>
        <p:cxnSp>
          <p:nvCxnSpPr>
            <p:cNvPr id="318" name="Straight Connector 317">
              <a:extLst>
                <a:ext uri="{FF2B5EF4-FFF2-40B4-BE49-F238E27FC236}">
                  <a16:creationId xmlns:a16="http://schemas.microsoft.com/office/drawing/2014/main" id="{4A7FAE87-50B0-D709-9E31-3A8A536A9B09}"/>
                </a:ext>
              </a:extLst>
            </p:cNvPr>
            <p:cNvCxnSpPr/>
            <p:nvPr/>
          </p:nvCxnSpPr>
          <p:spPr>
            <a:xfrm flipH="1">
              <a:off x="2134539" y="2854963"/>
              <a:ext cx="1108299" cy="0"/>
            </a:xfrm>
            <a:prstGeom prst="line">
              <a:avLst/>
            </a:prstGeom>
            <a:solidFill>
              <a:schemeClr val="tx1">
                <a:lumMod val="65000"/>
                <a:lumOff val="35000"/>
              </a:schemeClr>
            </a:solidFill>
            <a:ln w="38100" cap="rnd">
              <a:solidFill>
                <a:schemeClr val="tx1">
                  <a:lumMod val="85000"/>
                  <a:lumOff val="15000"/>
                </a:schemeClr>
              </a:solidFill>
              <a:round/>
              <a:tailEnd w="lg" len="sm"/>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E4D4DCC4-39F4-EFB6-24AB-57F3349ADE8D}"/>
                </a:ext>
              </a:extLst>
            </p:cNvPr>
            <p:cNvCxnSpPr/>
            <p:nvPr/>
          </p:nvCxnSpPr>
          <p:spPr>
            <a:xfrm flipH="1">
              <a:off x="3692067" y="2854963"/>
              <a:ext cx="1108299" cy="0"/>
            </a:xfrm>
            <a:prstGeom prst="line">
              <a:avLst/>
            </a:prstGeom>
            <a:solidFill>
              <a:schemeClr val="tx1">
                <a:lumMod val="65000"/>
                <a:lumOff val="35000"/>
              </a:schemeClr>
            </a:solidFill>
            <a:ln w="38100" cap="rnd">
              <a:solidFill>
                <a:schemeClr val="tx1">
                  <a:lumMod val="85000"/>
                  <a:lumOff val="15000"/>
                </a:schemeClr>
              </a:solidFill>
              <a:round/>
              <a:tailEnd w="lg" len="sm"/>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332273DA-36F7-7257-097C-FBAEC6AAB774}"/>
                </a:ext>
              </a:extLst>
            </p:cNvPr>
            <p:cNvCxnSpPr/>
            <p:nvPr/>
          </p:nvCxnSpPr>
          <p:spPr>
            <a:xfrm flipH="1">
              <a:off x="5258739" y="2862232"/>
              <a:ext cx="1108299" cy="0"/>
            </a:xfrm>
            <a:prstGeom prst="line">
              <a:avLst/>
            </a:prstGeom>
            <a:solidFill>
              <a:schemeClr val="tx1">
                <a:lumMod val="65000"/>
                <a:lumOff val="35000"/>
              </a:schemeClr>
            </a:solidFill>
            <a:ln w="38100" cap="rnd">
              <a:solidFill>
                <a:schemeClr val="tx1">
                  <a:lumMod val="85000"/>
                  <a:lumOff val="15000"/>
                </a:schemeClr>
              </a:solidFill>
              <a:round/>
              <a:tailEnd w="lg" len="sm"/>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A9727E2A-153E-9966-6388-015D5C017E11}"/>
                </a:ext>
              </a:extLst>
            </p:cNvPr>
            <p:cNvCxnSpPr/>
            <p:nvPr/>
          </p:nvCxnSpPr>
          <p:spPr>
            <a:xfrm flipH="1">
              <a:off x="6816267" y="2854963"/>
              <a:ext cx="1108299" cy="0"/>
            </a:xfrm>
            <a:prstGeom prst="line">
              <a:avLst/>
            </a:prstGeom>
            <a:solidFill>
              <a:schemeClr val="tx1">
                <a:lumMod val="65000"/>
                <a:lumOff val="35000"/>
              </a:schemeClr>
            </a:solidFill>
            <a:ln w="38100" cap="rnd">
              <a:solidFill>
                <a:schemeClr val="tx1">
                  <a:lumMod val="85000"/>
                  <a:lumOff val="15000"/>
                </a:schemeClr>
              </a:solidFill>
              <a:round/>
              <a:tailEnd w="lg" len="sm"/>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6318F69C-B2DE-2F6A-F192-6617229F99D2}"/>
                </a:ext>
              </a:extLst>
            </p:cNvPr>
            <p:cNvCxnSpPr/>
            <p:nvPr/>
          </p:nvCxnSpPr>
          <p:spPr>
            <a:xfrm flipV="1">
              <a:off x="2688688" y="2865278"/>
              <a:ext cx="0" cy="561692"/>
            </a:xfrm>
            <a:prstGeom prst="line">
              <a:avLst/>
            </a:prstGeom>
            <a:solidFill>
              <a:schemeClr val="tx1">
                <a:lumMod val="65000"/>
                <a:lumOff val="35000"/>
              </a:schemeClr>
            </a:solidFill>
            <a:ln w="38100" cap="rnd">
              <a:solidFill>
                <a:schemeClr val="tx1">
                  <a:lumMod val="85000"/>
                  <a:lumOff val="15000"/>
                </a:schemeClr>
              </a:solidFill>
              <a:round/>
              <a:tailEnd w="lg" len="sm"/>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DB346B20-3A3D-C9A9-95CF-92F67B03ACFE}"/>
                </a:ext>
              </a:extLst>
            </p:cNvPr>
            <p:cNvCxnSpPr/>
            <p:nvPr/>
          </p:nvCxnSpPr>
          <p:spPr>
            <a:xfrm flipV="1">
              <a:off x="4246216" y="2865278"/>
              <a:ext cx="0" cy="561691"/>
            </a:xfrm>
            <a:prstGeom prst="line">
              <a:avLst/>
            </a:prstGeom>
            <a:solidFill>
              <a:schemeClr val="tx1">
                <a:lumMod val="65000"/>
                <a:lumOff val="35000"/>
              </a:schemeClr>
            </a:solidFill>
            <a:ln w="38100" cap="rnd">
              <a:solidFill>
                <a:schemeClr val="tx1">
                  <a:lumMod val="85000"/>
                  <a:lumOff val="15000"/>
                </a:schemeClr>
              </a:solidFill>
              <a:round/>
              <a:tailEnd w="lg" len="sm"/>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E897F4F1-C94D-37FF-9F41-DFFBAE063E7F}"/>
                </a:ext>
              </a:extLst>
            </p:cNvPr>
            <p:cNvCxnSpPr/>
            <p:nvPr/>
          </p:nvCxnSpPr>
          <p:spPr>
            <a:xfrm flipV="1">
              <a:off x="5812888" y="2865278"/>
              <a:ext cx="0" cy="561692"/>
            </a:xfrm>
            <a:prstGeom prst="line">
              <a:avLst/>
            </a:prstGeom>
            <a:solidFill>
              <a:schemeClr val="tx1">
                <a:lumMod val="65000"/>
                <a:lumOff val="35000"/>
              </a:schemeClr>
            </a:solidFill>
            <a:ln w="38100" cap="rnd">
              <a:solidFill>
                <a:schemeClr val="tx1">
                  <a:lumMod val="85000"/>
                  <a:lumOff val="15000"/>
                </a:schemeClr>
              </a:solidFill>
              <a:round/>
              <a:tailEnd w="lg" len="sm"/>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E2D6D057-4EFB-1769-059A-2FC540EA239D}"/>
                </a:ext>
              </a:extLst>
            </p:cNvPr>
            <p:cNvCxnSpPr/>
            <p:nvPr/>
          </p:nvCxnSpPr>
          <p:spPr>
            <a:xfrm flipV="1">
              <a:off x="7370416" y="2865278"/>
              <a:ext cx="0" cy="561692"/>
            </a:xfrm>
            <a:prstGeom prst="line">
              <a:avLst/>
            </a:prstGeom>
            <a:solidFill>
              <a:schemeClr val="tx1">
                <a:lumMod val="65000"/>
                <a:lumOff val="35000"/>
              </a:schemeClr>
            </a:solidFill>
            <a:ln w="38100" cap="rnd">
              <a:solidFill>
                <a:schemeClr val="tx1">
                  <a:lumMod val="85000"/>
                  <a:lumOff val="15000"/>
                </a:schemeClr>
              </a:solidFill>
              <a:round/>
              <a:tailEnd w="lg" len="sm"/>
            </a:ln>
          </p:spPr>
          <p:style>
            <a:lnRef idx="1">
              <a:schemeClr val="accent1"/>
            </a:lnRef>
            <a:fillRef idx="0">
              <a:schemeClr val="accent1"/>
            </a:fillRef>
            <a:effectRef idx="0">
              <a:schemeClr val="accent1"/>
            </a:effectRef>
            <a:fontRef idx="minor">
              <a:schemeClr val="tx1"/>
            </a:fontRef>
          </p:style>
        </p:cxnSp>
        <p:sp>
          <p:nvSpPr>
            <p:cNvPr id="326" name="DRAM">
              <a:extLst>
                <a:ext uri="{FF2B5EF4-FFF2-40B4-BE49-F238E27FC236}">
                  <a16:creationId xmlns:a16="http://schemas.microsoft.com/office/drawing/2014/main" id="{4C7AA5BF-ABBC-F818-2393-7802CB3E742E}"/>
                </a:ext>
              </a:extLst>
            </p:cNvPr>
            <p:cNvSpPr/>
            <p:nvPr/>
          </p:nvSpPr>
          <p:spPr>
            <a:xfrm>
              <a:off x="1828800" y="3274414"/>
              <a:ext cx="6248400" cy="458293"/>
            </a:xfrm>
            <a:prstGeom prst="roundRect">
              <a:avLst>
                <a:gd name="adj" fmla="val 11319"/>
              </a:avLst>
            </a:prstGeom>
            <a:solidFill>
              <a:schemeClr val="bg1">
                <a:lumMod val="65000"/>
              </a:schemeClr>
            </a:solidFill>
            <a:ln w="1905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global sense amplifier</a:t>
              </a:r>
            </a:p>
          </p:txBody>
        </p:sp>
      </p:grpSp>
      <p:grpSp>
        <p:nvGrpSpPr>
          <p:cNvPr id="336" name="Group 335">
            <a:extLst>
              <a:ext uri="{FF2B5EF4-FFF2-40B4-BE49-F238E27FC236}">
                <a16:creationId xmlns:a16="http://schemas.microsoft.com/office/drawing/2014/main" id="{C1AD9138-C854-7160-B2E9-08A5947CF4C8}"/>
              </a:ext>
            </a:extLst>
          </p:cNvPr>
          <p:cNvGrpSpPr/>
          <p:nvPr/>
        </p:nvGrpSpPr>
        <p:grpSpPr>
          <a:xfrm>
            <a:off x="2483069" y="4120262"/>
            <a:ext cx="4886212" cy="252574"/>
            <a:chOff x="2483069" y="4120262"/>
            <a:chExt cx="4886212" cy="252574"/>
          </a:xfrm>
        </p:grpSpPr>
        <p:sp>
          <p:nvSpPr>
            <p:cNvPr id="327" name="Rounded Rectangle 326">
              <a:extLst>
                <a:ext uri="{FF2B5EF4-FFF2-40B4-BE49-F238E27FC236}">
                  <a16:creationId xmlns:a16="http://schemas.microsoft.com/office/drawing/2014/main" id="{E5227223-085E-644F-C2F8-E062B5ADDBE8}"/>
                </a:ext>
              </a:extLst>
            </p:cNvPr>
            <p:cNvSpPr/>
            <p:nvPr/>
          </p:nvSpPr>
          <p:spPr>
            <a:xfrm flipH="1">
              <a:off x="2483069" y="4120262"/>
              <a:ext cx="190619" cy="234224"/>
            </a:xfrm>
            <a:prstGeom prst="roundRect">
              <a:avLst>
                <a:gd name="adj" fmla="val 23959"/>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endParaRPr kumimoji="0" lang="en-US" sz="2400" b="0" i="0" u="none" strike="noStrike" kern="1200" cap="none" spc="-8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28" name="Rounded Rectangle 327">
              <a:extLst>
                <a:ext uri="{FF2B5EF4-FFF2-40B4-BE49-F238E27FC236}">
                  <a16:creationId xmlns:a16="http://schemas.microsoft.com/office/drawing/2014/main" id="{F0AD8CE8-0727-F357-9ABE-F48BE24D8E8C}"/>
                </a:ext>
              </a:extLst>
            </p:cNvPr>
            <p:cNvSpPr/>
            <p:nvPr/>
          </p:nvSpPr>
          <p:spPr>
            <a:xfrm flipH="1">
              <a:off x="4057174" y="4135576"/>
              <a:ext cx="190619" cy="234224"/>
            </a:xfrm>
            <a:prstGeom prst="roundRect">
              <a:avLst>
                <a:gd name="adj" fmla="val 23959"/>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endParaRPr kumimoji="0" lang="en-US" sz="2400" b="0" i="0" u="none" strike="noStrike" kern="1200" cap="none" spc="-8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29" name="Rounded Rectangle 328">
              <a:extLst>
                <a:ext uri="{FF2B5EF4-FFF2-40B4-BE49-F238E27FC236}">
                  <a16:creationId xmlns:a16="http://schemas.microsoft.com/office/drawing/2014/main" id="{0F24C42B-A7D2-7783-BA9A-66783CA7EB42}"/>
                </a:ext>
              </a:extLst>
            </p:cNvPr>
            <p:cNvSpPr/>
            <p:nvPr/>
          </p:nvSpPr>
          <p:spPr>
            <a:xfrm flipH="1">
              <a:off x="5617918" y="4129899"/>
              <a:ext cx="190619" cy="234224"/>
            </a:xfrm>
            <a:prstGeom prst="roundRect">
              <a:avLst>
                <a:gd name="adj" fmla="val 23959"/>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endParaRPr kumimoji="0" lang="en-US" sz="2400" b="0" i="0" u="none" strike="noStrike" kern="1200" cap="none" spc="-8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30" name="Rounded Rectangle 329">
              <a:extLst>
                <a:ext uri="{FF2B5EF4-FFF2-40B4-BE49-F238E27FC236}">
                  <a16:creationId xmlns:a16="http://schemas.microsoft.com/office/drawing/2014/main" id="{8F2B5B69-A0D3-F3E6-B672-61919FE52925}"/>
                </a:ext>
              </a:extLst>
            </p:cNvPr>
            <p:cNvSpPr/>
            <p:nvPr/>
          </p:nvSpPr>
          <p:spPr>
            <a:xfrm flipH="1">
              <a:off x="7178662" y="4138612"/>
              <a:ext cx="190619" cy="234224"/>
            </a:xfrm>
            <a:prstGeom prst="roundRect">
              <a:avLst>
                <a:gd name="adj" fmla="val 23959"/>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endParaRPr kumimoji="0" lang="en-US" sz="2400" b="0" i="0" u="none" strike="noStrike" kern="1200" cap="none" spc="-8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sp>
        <p:nvSpPr>
          <p:cNvPr id="331" name="Down Arrow 330">
            <a:extLst>
              <a:ext uri="{FF2B5EF4-FFF2-40B4-BE49-F238E27FC236}">
                <a16:creationId xmlns:a16="http://schemas.microsoft.com/office/drawing/2014/main" id="{CA86AE12-7B0A-4E9C-7C8A-51143274B720}"/>
              </a:ext>
            </a:extLst>
          </p:cNvPr>
          <p:cNvSpPr/>
          <p:nvPr/>
        </p:nvSpPr>
        <p:spPr>
          <a:xfrm rot="16200000">
            <a:off x="4487868" y="5610526"/>
            <a:ext cx="609597" cy="1109239"/>
          </a:xfrm>
          <a:prstGeom prst="downArrow">
            <a:avLst>
              <a:gd name="adj1" fmla="val 50000"/>
              <a:gd name="adj2" fmla="val 5851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457200" rtl="0" eaLnBrk="1" fontAlgn="auto" latinLnBrk="0" hangingPunct="1">
              <a:lnSpc>
                <a:spcPts val="2800"/>
              </a:lnSpc>
              <a:spcBef>
                <a:spcPts val="0"/>
              </a:spcBef>
              <a:spcAft>
                <a:spcPts val="0"/>
              </a:spcAft>
              <a:buClrTx/>
              <a:buSzTx/>
              <a:buFontTx/>
              <a:buNone/>
              <a:tabLst/>
              <a:defRPr/>
            </a:pPr>
            <a:r>
              <a:rPr kumimoji="0" lang="en-US" b="0" i="0" u="none" strike="noStrike" kern="1200" cap="none" spc="-10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column</a:t>
            </a:r>
          </a:p>
        </p:txBody>
      </p:sp>
      <p:sp>
        <p:nvSpPr>
          <p:cNvPr id="332" name="TextBox 331">
            <a:extLst>
              <a:ext uri="{FF2B5EF4-FFF2-40B4-BE49-F238E27FC236}">
                <a16:creationId xmlns:a16="http://schemas.microsoft.com/office/drawing/2014/main" id="{FCB674B2-7193-91C1-6F50-D54150E16B86}"/>
              </a:ext>
            </a:extLst>
          </p:cNvPr>
          <p:cNvSpPr txBox="1"/>
          <p:nvPr/>
        </p:nvSpPr>
        <p:spPr>
          <a:xfrm>
            <a:off x="698654" y="5919983"/>
            <a:ext cx="3601048" cy="457200"/>
          </a:xfrm>
          <a:prstGeom prst="rect">
            <a:avLst/>
          </a:prstGeom>
          <a:noFill/>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200" dirty="0">
                <a:solidFill>
                  <a:srgbClr val="000000"/>
                </a:solidFill>
                <a:latin typeface="Verdana" panose="020B0604030504040204" pitchFamily="34" charset="0"/>
                <a:ea typeface="Verdana" panose="020B0604030504040204" pitchFamily="34" charset="0"/>
                <a:cs typeface="Verdana" panose="020B0604030504040204" pitchFamily="34" charset="0"/>
              </a:rPr>
              <a:t>f</a:t>
            </a:r>
            <a:r>
              <a:rPr kumimoji="0" lang="en-US" sz="2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rom</a:t>
            </a:r>
            <a:r>
              <a:rPr kumimoji="0" lang="en-US" sz="2200" b="0" i="0" u="none" strike="noStrike" kern="1200" cap="none" spc="0" normalizeH="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2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memory controller</a:t>
            </a:r>
          </a:p>
        </p:txBody>
      </p:sp>
      <p:sp>
        <p:nvSpPr>
          <p:cNvPr id="333" name="TextBox 332">
            <a:extLst>
              <a:ext uri="{FF2B5EF4-FFF2-40B4-BE49-F238E27FC236}">
                <a16:creationId xmlns:a16="http://schemas.microsoft.com/office/drawing/2014/main" id="{F468A419-05A1-01D8-BA17-F019F0248B91}"/>
              </a:ext>
            </a:extLst>
          </p:cNvPr>
          <p:cNvSpPr txBox="1"/>
          <p:nvPr/>
        </p:nvSpPr>
        <p:spPr>
          <a:xfrm>
            <a:off x="5468635" y="1761482"/>
            <a:ext cx="2663952" cy="457200"/>
          </a:xfrm>
          <a:prstGeom prst="rect">
            <a:avLst/>
          </a:prstGeom>
          <a:noFill/>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global </a:t>
            </a:r>
            <a:r>
              <a:rPr kumimoji="0" lang="en-US" sz="24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wordline</a:t>
            </a:r>
            <a:endPar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34" name="Rounded Rectangle 333">
            <a:extLst>
              <a:ext uri="{FF2B5EF4-FFF2-40B4-BE49-F238E27FC236}">
                <a16:creationId xmlns:a16="http://schemas.microsoft.com/office/drawing/2014/main" id="{8FBAB7FA-1050-7531-0677-F72741A3125D}"/>
              </a:ext>
            </a:extLst>
          </p:cNvPr>
          <p:cNvSpPr/>
          <p:nvPr/>
        </p:nvSpPr>
        <p:spPr>
          <a:xfrm>
            <a:off x="129858" y="5927771"/>
            <a:ext cx="609600" cy="441624"/>
          </a:xfrm>
          <a:prstGeom prst="roundRect">
            <a:avLst>
              <a:gd name="adj" fmla="val 37268"/>
            </a:avLst>
          </a:prstGeom>
          <a:solidFill>
            <a:schemeClr val="accent1">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B56</a:t>
            </a:r>
          </a:p>
        </p:txBody>
      </p:sp>
      <p:sp>
        <p:nvSpPr>
          <p:cNvPr id="337" name="TextBox 336">
            <a:extLst>
              <a:ext uri="{FF2B5EF4-FFF2-40B4-BE49-F238E27FC236}">
                <a16:creationId xmlns:a16="http://schemas.microsoft.com/office/drawing/2014/main" id="{5583E49D-92E9-3514-9EF3-E248B15703FB}"/>
              </a:ext>
            </a:extLst>
          </p:cNvPr>
          <p:cNvSpPr txBox="1"/>
          <p:nvPr/>
        </p:nvSpPr>
        <p:spPr>
          <a:xfrm>
            <a:off x="3271997" y="6488668"/>
            <a:ext cx="2600007" cy="369332"/>
          </a:xfrm>
          <a:prstGeom prst="rect">
            <a:avLst/>
          </a:prstGeom>
          <a:noFill/>
        </p:spPr>
        <p:txBody>
          <a:bodyPr wrap="none" rtlCol="0">
            <a:spAutoFit/>
          </a:bodyPr>
          <a:lstStyle/>
          <a:p>
            <a:pPr algn="l"/>
            <a:r>
              <a:rPr lang="en-CH" dirty="0">
                <a:solidFill>
                  <a:srgbClr val="7030A0"/>
                </a:solidFill>
                <a:latin typeface="Verdana" panose="020B0604030504040204" pitchFamily="34" charset="0"/>
                <a:ea typeface="Verdana" panose="020B0604030504040204" pitchFamily="34" charset="0"/>
                <a:cs typeface="Verdana" panose="020B0604030504040204" pitchFamily="34" charset="0"/>
              </a:rPr>
              <a:t>[Oliveira+, HPCA’24]</a:t>
            </a:r>
          </a:p>
        </p:txBody>
      </p:sp>
    </p:spTree>
    <p:extLst>
      <p:ext uri="{BB962C8B-B14F-4D97-AF65-F5344CB8AC3E}">
        <p14:creationId xmlns:p14="http://schemas.microsoft.com/office/powerpoint/2010/main" val="115610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5.55556E-7 2.22222E-6 L 0.24184 2.22222E-6 C 0.35035 2.22222E-6 0.48385 -0.07246 0.48385 -0.13102 L 0.48385 -0.26181 " pathEditMode="relative" rAng="0" ptsTypes="AAAA">
                                      <p:cBhvr>
                                        <p:cTn id="6" dur="1000" fill="hold"/>
                                        <p:tgtEl>
                                          <p:spTgt spid="334"/>
                                        </p:tgtEl>
                                        <p:attrNameLst>
                                          <p:attrName>ppt_x</p:attrName>
                                          <p:attrName>ppt_y</p:attrName>
                                        </p:attrNameLst>
                                      </p:cBhvr>
                                      <p:rCtr x="24184" y="-13102"/>
                                    </p:animMotion>
                                  </p:childTnLst>
                                </p:cTn>
                              </p:par>
                            </p:childTnLst>
                          </p:cTn>
                        </p:par>
                        <p:par>
                          <p:cTn id="7" fill="hold">
                            <p:stCondLst>
                              <p:cond delay="1000"/>
                            </p:stCondLst>
                            <p:childTnLst>
                              <p:par>
                                <p:cTn id="8" presetID="10" presetClass="exit" presetSubtype="0" fill="hold" grpId="1" nodeType="afterEffect">
                                  <p:stCondLst>
                                    <p:cond delay="0"/>
                                  </p:stCondLst>
                                  <p:childTnLst>
                                    <p:animEffect transition="out" filter="fade">
                                      <p:cBhvr>
                                        <p:cTn id="9" dur="500"/>
                                        <p:tgtEl>
                                          <p:spTgt spid="334"/>
                                        </p:tgtEl>
                                      </p:cBhvr>
                                    </p:animEffect>
                                    <p:set>
                                      <p:cBhvr>
                                        <p:cTn id="10" dur="1" fill="hold">
                                          <p:stCondLst>
                                            <p:cond delay="499"/>
                                          </p:stCondLst>
                                        </p:cTn>
                                        <p:tgtEl>
                                          <p:spTgt spid="334"/>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336"/>
                                        </p:tgtEl>
                                        <p:attrNameLst>
                                          <p:attrName>style.visibility</p:attrName>
                                        </p:attrNameLst>
                                      </p:cBhvr>
                                      <p:to>
                                        <p:strVal val="visible"/>
                                      </p:to>
                                    </p:set>
                                    <p:animEffect transition="in" filter="fade">
                                      <p:cBhvr>
                                        <p:cTn id="13" dur="500"/>
                                        <p:tgtEl>
                                          <p:spTgt spid="336"/>
                                        </p:tgtEl>
                                      </p:cBhvr>
                                    </p:animEffect>
                                  </p:childTnLst>
                                </p:cTn>
                              </p:par>
                              <p:par>
                                <p:cTn id="14" presetID="42" presetClass="path" presetSubtype="0" accel="50000" decel="50000" fill="hold" nodeType="withEffect">
                                  <p:stCondLst>
                                    <p:cond delay="0"/>
                                  </p:stCondLst>
                                  <p:childTnLst>
                                    <p:animMotion origin="layout" path="M 4.72222E-6 -2.96296E-6 L 0.00104 -0.07731 " pathEditMode="relative" rAng="0" ptsTypes="AA">
                                      <p:cBhvr>
                                        <p:cTn id="15" dur="2000" fill="hold"/>
                                        <p:tgtEl>
                                          <p:spTgt spid="336"/>
                                        </p:tgtEl>
                                        <p:attrNameLst>
                                          <p:attrName>ppt_x</p:attrName>
                                          <p:attrName>ppt_y</p:attrName>
                                        </p:attrNameLst>
                                      </p:cBhvr>
                                      <p:rCtr x="52" y="-38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 grpId="0" animBg="1"/>
      <p:bldP spid="334"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83BF4-82C9-EBD5-3FB5-25BD331FAC7C}"/>
              </a:ext>
            </a:extLst>
          </p:cNvPr>
          <p:cNvSpPr>
            <a:spLocks noGrp="1"/>
          </p:cNvSpPr>
          <p:nvPr>
            <p:ph type="title"/>
          </p:nvPr>
        </p:nvSpPr>
        <p:spPr/>
        <p:txBody>
          <a:bodyPr/>
          <a:lstStyle/>
          <a:p>
            <a:r>
              <a:rPr lang="en-CH" sz="3100" dirty="0"/>
              <a:t>Sectored DRAM Subarray Organization </a:t>
            </a:r>
          </a:p>
        </p:txBody>
      </p:sp>
      <p:pic>
        <p:nvPicPr>
          <p:cNvPr id="4" name="Picture 3">
            <a:extLst>
              <a:ext uri="{FF2B5EF4-FFF2-40B4-BE49-F238E27FC236}">
                <a16:creationId xmlns:a16="http://schemas.microsoft.com/office/drawing/2014/main" id="{2135F51B-1FB7-126F-1F8E-4C31EE2F1675}"/>
              </a:ext>
            </a:extLst>
          </p:cNvPr>
          <p:cNvPicPr>
            <a:picLocks noChangeAspect="1"/>
          </p:cNvPicPr>
          <p:nvPr/>
        </p:nvPicPr>
        <p:blipFill>
          <a:blip r:embed="rId2"/>
          <a:stretch>
            <a:fillRect/>
          </a:stretch>
        </p:blipFill>
        <p:spPr>
          <a:xfrm>
            <a:off x="670900" y="878373"/>
            <a:ext cx="7772400" cy="2764453"/>
          </a:xfrm>
          <a:prstGeom prst="rect">
            <a:avLst/>
          </a:prstGeom>
        </p:spPr>
      </p:pic>
      <p:pic>
        <p:nvPicPr>
          <p:cNvPr id="5" name="Picture 4">
            <a:extLst>
              <a:ext uri="{FF2B5EF4-FFF2-40B4-BE49-F238E27FC236}">
                <a16:creationId xmlns:a16="http://schemas.microsoft.com/office/drawing/2014/main" id="{FD362005-A9BF-7962-B11A-4BF97A09510E}"/>
              </a:ext>
            </a:extLst>
          </p:cNvPr>
          <p:cNvPicPr>
            <a:picLocks noChangeAspect="1"/>
          </p:cNvPicPr>
          <p:nvPr/>
        </p:nvPicPr>
        <p:blipFill>
          <a:blip r:embed="rId3"/>
          <a:stretch>
            <a:fillRect/>
          </a:stretch>
        </p:blipFill>
        <p:spPr>
          <a:xfrm>
            <a:off x="824399" y="3530314"/>
            <a:ext cx="7490801" cy="2927148"/>
          </a:xfrm>
          <a:prstGeom prst="rect">
            <a:avLst/>
          </a:prstGeom>
        </p:spPr>
      </p:pic>
    </p:spTree>
    <p:extLst>
      <p:ext uri="{BB962C8B-B14F-4D97-AF65-F5344CB8AC3E}">
        <p14:creationId xmlns:p14="http://schemas.microsoft.com/office/powerpoint/2010/main" val="31065868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79028-7F10-4460-AF7D-D0C75F30268F}"/>
              </a:ext>
            </a:extLst>
          </p:cNvPr>
          <p:cNvSpPr>
            <a:spLocks noGrp="1"/>
          </p:cNvSpPr>
          <p:nvPr>
            <p:ph type="title"/>
          </p:nvPr>
        </p:nvSpPr>
        <p:spPr/>
        <p:txBody>
          <a:bodyPr/>
          <a:lstStyle/>
          <a:p>
            <a:r>
              <a:rPr lang="en-US" sz="2400" dirty="0"/>
              <a:t>Exposing Sectored DRAM to the Memory Controller with No Interface Modifications</a:t>
            </a:r>
          </a:p>
        </p:txBody>
      </p:sp>
      <p:sp>
        <p:nvSpPr>
          <p:cNvPr id="4" name="Rounded Rectangle 3">
            <a:extLst>
              <a:ext uri="{FF2B5EF4-FFF2-40B4-BE49-F238E27FC236}">
                <a16:creationId xmlns:a16="http://schemas.microsoft.com/office/drawing/2014/main" id="{EC685C96-FBB1-4C21-B6CE-3B8EA924585A}"/>
              </a:ext>
            </a:extLst>
          </p:cNvPr>
          <p:cNvSpPr/>
          <p:nvPr/>
        </p:nvSpPr>
        <p:spPr>
          <a:xfrm>
            <a:off x="1183057" y="1083251"/>
            <a:ext cx="7693590" cy="648000"/>
          </a:xfrm>
          <a:prstGeom prst="roundRect">
            <a:avLst/>
          </a:prstGeom>
          <a:solidFill>
            <a:schemeClr val="accent4">
              <a:lumMod val="20000"/>
              <a:lumOff val="80000"/>
            </a:schemeClr>
          </a:solid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accent4">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Sectored Activation (SA)</a:t>
            </a:r>
          </a:p>
        </p:txBody>
      </p:sp>
      <p:sp>
        <p:nvSpPr>
          <p:cNvPr id="5" name="Oval 4">
            <a:extLst>
              <a:ext uri="{FF2B5EF4-FFF2-40B4-BE49-F238E27FC236}">
                <a16:creationId xmlns:a16="http://schemas.microsoft.com/office/drawing/2014/main" id="{4A6B8FB3-12D3-884D-27A0-92E95CBD192D}"/>
              </a:ext>
            </a:extLst>
          </p:cNvPr>
          <p:cNvSpPr/>
          <p:nvPr/>
        </p:nvSpPr>
        <p:spPr>
          <a:xfrm>
            <a:off x="202372" y="1083251"/>
            <a:ext cx="648000" cy="648000"/>
          </a:xfrm>
          <a:prstGeom prst="ellipse">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3600"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1</a:t>
            </a:r>
          </a:p>
        </p:txBody>
      </p:sp>
      <p:sp>
        <p:nvSpPr>
          <p:cNvPr id="6" name="TextBox 5">
            <a:extLst>
              <a:ext uri="{FF2B5EF4-FFF2-40B4-BE49-F238E27FC236}">
                <a16:creationId xmlns:a16="http://schemas.microsoft.com/office/drawing/2014/main" id="{C47EBAF8-B13B-0A68-3D4E-D73CFCB57C53}"/>
              </a:ext>
            </a:extLst>
          </p:cNvPr>
          <p:cNvSpPr txBox="1"/>
          <p:nvPr/>
        </p:nvSpPr>
        <p:spPr>
          <a:xfrm>
            <a:off x="75991" y="1971675"/>
            <a:ext cx="8987621" cy="700192"/>
          </a:xfrm>
          <a:prstGeom prst="rect">
            <a:avLst/>
          </a:prstGeom>
          <a:noFill/>
        </p:spPr>
        <p:txBody>
          <a:bodyPr wrap="square" rtlCol="0">
            <a:spAutoFit/>
          </a:bodyPr>
          <a:lstStyle/>
          <a:p>
            <a:pPr marL="285750" indent="-285750" algn="l">
              <a:buFont typeface="Arial" panose="020B0604020202020204" pitchFamily="34" charset="0"/>
              <a:buChar char="•"/>
            </a:pPr>
            <a:r>
              <a:rPr lang="en-US" sz="1950" dirty="0">
                <a:latin typeface="Verdana" panose="020B0604030504040204" pitchFamily="34" charset="0"/>
                <a:ea typeface="Verdana" panose="020B0604030504040204" pitchFamily="34" charset="0"/>
              </a:rPr>
              <a:t>More than </a:t>
            </a:r>
            <a:r>
              <a:rPr lang="en-US" sz="1950" dirty="0">
                <a:solidFill>
                  <a:schemeClr val="accent4">
                    <a:lumMod val="75000"/>
                  </a:schemeClr>
                </a:solidFill>
                <a:latin typeface="Verdana" panose="020B0604030504040204" pitchFamily="34" charset="0"/>
                <a:ea typeface="Verdana" panose="020B0604030504040204" pitchFamily="34" charset="0"/>
              </a:rPr>
              <a:t>10 unused bits </a:t>
            </a:r>
            <a:r>
              <a:rPr lang="en-US" sz="1950" dirty="0">
                <a:latin typeface="Verdana" panose="020B0604030504040204" pitchFamily="34" charset="0"/>
                <a:ea typeface="Verdana" panose="020B0604030504040204" pitchFamily="34" charset="0"/>
              </a:rPr>
              <a:t>in </a:t>
            </a:r>
            <a:r>
              <a:rPr lang="en-US" sz="1950" dirty="0" err="1">
                <a:solidFill>
                  <a:schemeClr val="accent4">
                    <a:lumMod val="75000"/>
                  </a:schemeClr>
                </a:solidFill>
                <a:latin typeface="Verdana" panose="020B0604030504040204" pitchFamily="34" charset="0"/>
                <a:ea typeface="Verdana" panose="020B0604030504040204" pitchFamily="34" charset="0"/>
              </a:rPr>
              <a:t>precharge</a:t>
            </a:r>
            <a:r>
              <a:rPr lang="en-US" sz="1950" dirty="0">
                <a:latin typeface="Verdana" panose="020B0604030504040204" pitchFamily="34" charset="0"/>
                <a:ea typeface="Verdana" panose="020B0604030504040204" pitchFamily="34" charset="0"/>
              </a:rPr>
              <a:t> (PRE) command encoding</a:t>
            </a:r>
          </a:p>
          <a:p>
            <a:pPr marL="285750" indent="-285750" algn="l">
              <a:buFont typeface="Arial" panose="020B0604020202020204" pitchFamily="34" charset="0"/>
              <a:buChar char="•"/>
            </a:pPr>
            <a:r>
              <a:rPr lang="en-US" sz="1950" dirty="0">
                <a:latin typeface="Verdana" panose="020B0604030504040204" pitchFamily="34" charset="0"/>
                <a:ea typeface="Verdana" panose="020B0604030504040204" pitchFamily="34" charset="0"/>
              </a:rPr>
              <a:t>Determine the sectors opened for the </a:t>
            </a:r>
            <a:r>
              <a:rPr lang="en-US" sz="1950" dirty="0">
                <a:solidFill>
                  <a:schemeClr val="accent4">
                    <a:lumMod val="75000"/>
                  </a:schemeClr>
                </a:solidFill>
                <a:latin typeface="Verdana" panose="020B0604030504040204" pitchFamily="34" charset="0"/>
                <a:ea typeface="Verdana" panose="020B0604030504040204" pitchFamily="34" charset="0"/>
              </a:rPr>
              <a:t>next activate (ACT) command</a:t>
            </a:r>
          </a:p>
        </p:txBody>
      </p:sp>
      <p:sp>
        <p:nvSpPr>
          <p:cNvPr id="9" name="Rectangle: Rounded Corners 8">
            <a:extLst>
              <a:ext uri="{FF2B5EF4-FFF2-40B4-BE49-F238E27FC236}">
                <a16:creationId xmlns:a16="http://schemas.microsoft.com/office/drawing/2014/main" id="{012E165F-6FCD-F63F-2F6D-0D8E65056140}"/>
              </a:ext>
            </a:extLst>
          </p:cNvPr>
          <p:cNvSpPr/>
          <p:nvPr/>
        </p:nvSpPr>
        <p:spPr>
          <a:xfrm>
            <a:off x="1973632" y="2853310"/>
            <a:ext cx="914400" cy="400110"/>
          </a:xfrm>
          <a:prstGeom prst="roundRect">
            <a:avLst/>
          </a:prstGeom>
          <a:solidFill>
            <a:schemeClr val="accent5">
              <a:lumMod val="20000"/>
              <a:lumOff val="8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PRE</a:t>
            </a:r>
          </a:p>
        </p:txBody>
      </p:sp>
      <p:sp>
        <p:nvSpPr>
          <p:cNvPr id="10" name="Rectangle: Rounded Corners 9">
            <a:extLst>
              <a:ext uri="{FF2B5EF4-FFF2-40B4-BE49-F238E27FC236}">
                <a16:creationId xmlns:a16="http://schemas.microsoft.com/office/drawing/2014/main" id="{0831039F-F79A-48E6-A74C-0EA7A4748A5A}"/>
              </a:ext>
            </a:extLst>
          </p:cNvPr>
          <p:cNvSpPr/>
          <p:nvPr/>
        </p:nvSpPr>
        <p:spPr>
          <a:xfrm>
            <a:off x="5878882" y="2853310"/>
            <a:ext cx="914400" cy="400110"/>
          </a:xfrm>
          <a:prstGeom prst="roundRect">
            <a:avLst/>
          </a:prstGeom>
          <a:solidFill>
            <a:schemeClr val="accent5">
              <a:lumMod val="20000"/>
              <a:lumOff val="8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ACT</a:t>
            </a:r>
          </a:p>
        </p:txBody>
      </p:sp>
      <p:sp>
        <p:nvSpPr>
          <p:cNvPr id="11" name="Rectangle 10">
            <a:extLst>
              <a:ext uri="{FF2B5EF4-FFF2-40B4-BE49-F238E27FC236}">
                <a16:creationId xmlns:a16="http://schemas.microsoft.com/office/drawing/2014/main" id="{D090BD25-2700-F148-3DB5-CF302D47A8D5}"/>
              </a:ext>
            </a:extLst>
          </p:cNvPr>
          <p:cNvSpPr/>
          <p:nvPr/>
        </p:nvSpPr>
        <p:spPr>
          <a:xfrm>
            <a:off x="2888032" y="2853310"/>
            <a:ext cx="1969718" cy="400110"/>
          </a:xfrm>
          <a:prstGeom prst="rect">
            <a:avLst/>
          </a:prstGeom>
          <a:solidFill>
            <a:schemeClr val="accent4">
              <a:lumMod val="20000"/>
              <a:lumOff val="8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8 sector bits</a:t>
            </a:r>
          </a:p>
        </p:txBody>
      </p:sp>
      <p:cxnSp>
        <p:nvCxnSpPr>
          <p:cNvPr id="13" name="Straight Arrow Connector 12">
            <a:extLst>
              <a:ext uri="{FF2B5EF4-FFF2-40B4-BE49-F238E27FC236}">
                <a16:creationId xmlns:a16="http://schemas.microsoft.com/office/drawing/2014/main" id="{251F00B1-E9A4-43CF-4867-33A8C342AECB}"/>
              </a:ext>
            </a:extLst>
          </p:cNvPr>
          <p:cNvCxnSpPr>
            <a:stCxn id="11" idx="3"/>
            <a:endCxn id="10" idx="1"/>
          </p:cNvCxnSpPr>
          <p:nvPr/>
        </p:nvCxnSpPr>
        <p:spPr>
          <a:xfrm>
            <a:off x="4857750" y="3053365"/>
            <a:ext cx="1021132" cy="0"/>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5">
            <a:extLst>
              <a:ext uri="{FF2B5EF4-FFF2-40B4-BE49-F238E27FC236}">
                <a16:creationId xmlns:a16="http://schemas.microsoft.com/office/drawing/2014/main" id="{18111A1E-876A-AA31-EC9F-A7240DE921AA}"/>
              </a:ext>
            </a:extLst>
          </p:cNvPr>
          <p:cNvSpPr/>
          <p:nvPr/>
        </p:nvSpPr>
        <p:spPr>
          <a:xfrm>
            <a:off x="1183057" y="4700146"/>
            <a:ext cx="7693590" cy="648000"/>
          </a:xfrm>
          <a:prstGeom prst="roundRect">
            <a:avLst/>
          </a:prstGeom>
          <a:solidFill>
            <a:schemeClr val="bg2">
              <a:lumMod val="90000"/>
            </a:schemeClr>
          </a:solidFill>
          <a:ln w="762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cs typeface="Verdana" panose="020B0604030504040204" pitchFamily="34" charset="0"/>
              </a:rPr>
              <a:t>Variable Burst Length (VBL)</a:t>
            </a:r>
          </a:p>
        </p:txBody>
      </p:sp>
      <p:sp>
        <p:nvSpPr>
          <p:cNvPr id="15" name="Oval 14">
            <a:extLst>
              <a:ext uri="{FF2B5EF4-FFF2-40B4-BE49-F238E27FC236}">
                <a16:creationId xmlns:a16="http://schemas.microsoft.com/office/drawing/2014/main" id="{CD07B41D-046D-DA83-5661-8DD5B5B2BF12}"/>
              </a:ext>
            </a:extLst>
          </p:cNvPr>
          <p:cNvSpPr/>
          <p:nvPr/>
        </p:nvSpPr>
        <p:spPr>
          <a:xfrm>
            <a:off x="202372" y="4700146"/>
            <a:ext cx="648000" cy="648000"/>
          </a:xfrm>
          <a:prstGeom prst="ellipse">
            <a:avLst/>
          </a:prstGeom>
          <a:solidFill>
            <a:schemeClr val="bg2">
              <a:lumMod val="90000"/>
            </a:schemeClr>
          </a:solid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3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2</a:t>
            </a:r>
          </a:p>
        </p:txBody>
      </p:sp>
      <p:sp>
        <p:nvSpPr>
          <p:cNvPr id="16" name="TextBox 15">
            <a:extLst>
              <a:ext uri="{FF2B5EF4-FFF2-40B4-BE49-F238E27FC236}">
                <a16:creationId xmlns:a16="http://schemas.microsoft.com/office/drawing/2014/main" id="{8189629D-8BDC-552F-06FF-E1C5F72D7744}"/>
              </a:ext>
            </a:extLst>
          </p:cNvPr>
          <p:cNvSpPr txBox="1"/>
          <p:nvPr/>
        </p:nvSpPr>
        <p:spPr>
          <a:xfrm>
            <a:off x="75991" y="5514385"/>
            <a:ext cx="8987621" cy="992579"/>
          </a:xfrm>
          <a:prstGeom prst="rect">
            <a:avLst/>
          </a:prstGeom>
          <a:noFill/>
        </p:spPr>
        <p:txBody>
          <a:bodyPr wrap="square" rtlCol="0">
            <a:spAutoFit/>
          </a:bodyPr>
          <a:lstStyle/>
          <a:p>
            <a:pPr marL="285750" indent="-285750" algn="l">
              <a:buFont typeface="Arial" panose="020B0604020202020204" pitchFamily="34" charset="0"/>
              <a:buChar char="•"/>
            </a:pPr>
            <a:r>
              <a:rPr lang="en-US" sz="1950" dirty="0">
                <a:latin typeface="Verdana" panose="020B0604030504040204" pitchFamily="34" charset="0"/>
                <a:ea typeface="Verdana" panose="020B0604030504040204" pitchFamily="34" charset="0"/>
              </a:rPr>
              <a:t>DRAM and memory controller </a:t>
            </a:r>
            <a:r>
              <a:rPr lang="en-US" sz="1950" dirty="0">
                <a:solidFill>
                  <a:schemeClr val="accent1">
                    <a:lumMod val="75000"/>
                  </a:schemeClr>
                </a:solidFill>
                <a:latin typeface="Verdana" panose="020B0604030504040204" pitchFamily="34" charset="0"/>
                <a:ea typeface="Verdana" panose="020B0604030504040204" pitchFamily="34" charset="0"/>
              </a:rPr>
              <a:t>must agree on burst length</a:t>
            </a:r>
          </a:p>
          <a:p>
            <a:pPr marL="285750" indent="-285750" algn="l">
              <a:buFont typeface="Arial" panose="020B0604020202020204" pitchFamily="34" charset="0"/>
              <a:buChar char="•"/>
            </a:pPr>
            <a:r>
              <a:rPr lang="en-US" sz="1950" dirty="0">
                <a:latin typeface="Verdana" panose="020B0604030504040204" pitchFamily="34" charset="0"/>
                <a:ea typeface="Verdana" panose="020B0604030504040204" pitchFamily="34" charset="0"/>
              </a:rPr>
              <a:t>DRAM and memory controller store </a:t>
            </a:r>
            <a:r>
              <a:rPr lang="en-US" sz="1950" dirty="0">
                <a:solidFill>
                  <a:schemeClr val="accent4">
                    <a:lumMod val="75000"/>
                  </a:schemeClr>
                </a:solidFill>
                <a:latin typeface="Verdana" panose="020B0604030504040204" pitchFamily="34" charset="0"/>
                <a:ea typeface="Verdana" panose="020B0604030504040204" pitchFamily="34" charset="0"/>
              </a:rPr>
              <a:t>sector bits </a:t>
            </a:r>
            <a:r>
              <a:rPr lang="en-US" sz="1950" dirty="0">
                <a:latin typeface="Verdana" panose="020B0604030504040204" pitchFamily="34" charset="0"/>
                <a:ea typeface="Verdana" panose="020B0604030504040204" pitchFamily="34" charset="0"/>
              </a:rPr>
              <a:t>for each bank</a:t>
            </a:r>
          </a:p>
          <a:p>
            <a:pPr marL="285750" indent="-285750" algn="l">
              <a:buFont typeface="Arial" panose="020B0604020202020204" pitchFamily="34" charset="0"/>
              <a:buChar char="•"/>
            </a:pPr>
            <a:r>
              <a:rPr lang="en-US" sz="1950" dirty="0">
                <a:latin typeface="Verdana" panose="020B0604030504040204" pitchFamily="34" charset="0"/>
                <a:ea typeface="Verdana" panose="020B0604030504040204" pitchFamily="34" charset="0"/>
              </a:rPr>
              <a:t>Low overhead </a:t>
            </a:r>
            <a:r>
              <a:rPr lang="en-US" sz="1950" dirty="0" err="1">
                <a:solidFill>
                  <a:schemeClr val="accent1">
                    <a:lumMod val="75000"/>
                  </a:schemeClr>
                </a:solidFill>
                <a:latin typeface="Verdana" panose="020B0604030504040204" pitchFamily="34" charset="0"/>
                <a:ea typeface="Verdana" panose="020B0604030504040204" pitchFamily="34" charset="0"/>
              </a:rPr>
              <a:t>popcount</a:t>
            </a:r>
            <a:r>
              <a:rPr lang="en-US" sz="1950" dirty="0">
                <a:latin typeface="Verdana" panose="020B0604030504040204" pitchFamily="34" charset="0"/>
                <a:ea typeface="Verdana" panose="020B0604030504040204" pitchFamily="34" charset="0"/>
              </a:rPr>
              <a:t> circuitry to count </a:t>
            </a:r>
            <a:r>
              <a:rPr lang="en-US" sz="1950" dirty="0">
                <a:solidFill>
                  <a:schemeClr val="accent1">
                    <a:lumMod val="75000"/>
                  </a:schemeClr>
                </a:solidFill>
                <a:latin typeface="Verdana" panose="020B0604030504040204" pitchFamily="34" charset="0"/>
                <a:ea typeface="Verdana" panose="020B0604030504040204" pitchFamily="34" charset="0"/>
              </a:rPr>
              <a:t>set (logic-1) </a:t>
            </a:r>
            <a:r>
              <a:rPr lang="en-US" sz="1950" dirty="0">
                <a:latin typeface="Verdana" panose="020B0604030504040204" pitchFamily="34" charset="0"/>
                <a:ea typeface="Verdana" panose="020B0604030504040204" pitchFamily="34" charset="0"/>
              </a:rPr>
              <a:t>sector bits</a:t>
            </a:r>
          </a:p>
        </p:txBody>
      </p:sp>
      <p:sp>
        <p:nvSpPr>
          <p:cNvPr id="3" name="Content Placeholder 2">
            <a:extLst>
              <a:ext uri="{FF2B5EF4-FFF2-40B4-BE49-F238E27FC236}">
                <a16:creationId xmlns:a16="http://schemas.microsoft.com/office/drawing/2014/main" id="{005A1DB2-EE28-F0DD-F87E-30F6A6601018}"/>
              </a:ext>
            </a:extLst>
          </p:cNvPr>
          <p:cNvSpPr txBox="1">
            <a:spLocks/>
          </p:cNvSpPr>
          <p:nvPr/>
        </p:nvSpPr>
        <p:spPr>
          <a:xfrm>
            <a:off x="-2199" y="3404180"/>
            <a:ext cx="9144000" cy="1023296"/>
          </a:xfrm>
          <a:prstGeom prst="rect">
            <a:avLst/>
          </a:prstGeom>
          <a:solidFill>
            <a:srgbClr val="CDF2FF"/>
          </a:solidFill>
          <a:ln w="28575">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latin typeface="Verdana" panose="020B0604030504040204" pitchFamily="34" charset="0"/>
                <a:ea typeface="Verdana" panose="020B0604030504040204" pitchFamily="34" charset="0"/>
                <a:cs typeface="Verdana" panose="020B0604030504040204" pitchFamily="34" charset="0"/>
              </a:rPr>
              <a:t>Activating </a:t>
            </a:r>
            <a:r>
              <a:rPr lang="en-US" sz="2200"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fewer than all 8 sectors </a:t>
            </a:r>
            <a:r>
              <a:rPr lang="en-US" sz="2200" dirty="0">
                <a:latin typeface="Verdana" panose="020B0604030504040204" pitchFamily="34" charset="0"/>
                <a:ea typeface="Verdana" panose="020B0604030504040204" pitchFamily="34" charset="0"/>
                <a:cs typeface="Verdana" panose="020B0604030504040204" pitchFamily="34" charset="0"/>
              </a:rPr>
              <a:t>relaxes power constraints</a:t>
            </a:r>
            <a:br>
              <a:rPr lang="en-US" sz="2200" dirty="0">
                <a:latin typeface="Verdana" panose="020B0604030504040204" pitchFamily="34" charset="0"/>
                <a:ea typeface="Verdana" panose="020B0604030504040204" pitchFamily="34" charset="0"/>
                <a:cs typeface="Verdana" panose="020B0604030504040204" pitchFamily="34" charset="0"/>
              </a:rPr>
            </a:br>
            <a:r>
              <a:rPr lang="en-US" sz="2200" dirty="0">
                <a:latin typeface="Verdana" panose="020B0604030504040204" pitchFamily="34" charset="0"/>
                <a:ea typeface="Verdana" panose="020B0604030504040204" pitchFamily="34" charset="0"/>
                <a:cs typeface="Verdana" panose="020B0604030504040204" pitchFamily="34" charset="0"/>
              </a:rPr>
              <a:t>allows for </a:t>
            </a:r>
            <a:r>
              <a:rPr lang="en-US" sz="2200"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higher ACT command throughput</a:t>
            </a:r>
            <a:endParaRPr lang="en-TR" sz="2200"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0862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5"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0A464-A3D2-E4A4-6E83-344C9A21507B}"/>
              </a:ext>
            </a:extLst>
          </p:cNvPr>
          <p:cNvSpPr>
            <a:spLocks noGrp="1"/>
          </p:cNvSpPr>
          <p:nvPr>
            <p:ph type="title"/>
          </p:nvPr>
        </p:nvSpPr>
        <p:spPr/>
        <p:txBody>
          <a:bodyPr/>
          <a:lstStyle/>
          <a:p>
            <a:r>
              <a:rPr lang="en-CH" sz="4000" dirty="0"/>
              <a:t>DRAM Row Activate Operation</a:t>
            </a:r>
          </a:p>
        </p:txBody>
      </p:sp>
      <p:grpSp>
        <p:nvGrpSpPr>
          <p:cNvPr id="4" name="Group 3">
            <a:extLst>
              <a:ext uri="{FF2B5EF4-FFF2-40B4-BE49-F238E27FC236}">
                <a16:creationId xmlns:a16="http://schemas.microsoft.com/office/drawing/2014/main" id="{F1587DC4-C720-526A-AF8A-FB4EFA80AB81}"/>
              </a:ext>
            </a:extLst>
          </p:cNvPr>
          <p:cNvGrpSpPr/>
          <p:nvPr/>
        </p:nvGrpSpPr>
        <p:grpSpPr>
          <a:xfrm>
            <a:off x="1734836" y="2404844"/>
            <a:ext cx="1414038" cy="1414038"/>
            <a:chOff x="4876800" y="1600199"/>
            <a:chExt cx="2819401" cy="2819401"/>
          </a:xfrm>
        </p:grpSpPr>
        <p:grpSp>
          <p:nvGrpSpPr>
            <p:cNvPr id="5" name="Group 4">
              <a:extLst>
                <a:ext uri="{FF2B5EF4-FFF2-40B4-BE49-F238E27FC236}">
                  <a16:creationId xmlns:a16="http://schemas.microsoft.com/office/drawing/2014/main" id="{AFD911EA-8F03-0079-3F5B-1B44D5ECE76C}"/>
                </a:ext>
              </a:extLst>
            </p:cNvPr>
            <p:cNvGrpSpPr/>
            <p:nvPr/>
          </p:nvGrpSpPr>
          <p:grpSpPr>
            <a:xfrm>
              <a:off x="5486400" y="3962400"/>
              <a:ext cx="2209800" cy="457200"/>
              <a:chOff x="5486400" y="3962400"/>
              <a:chExt cx="2209800" cy="457200"/>
            </a:xfrm>
          </p:grpSpPr>
          <p:sp>
            <p:nvSpPr>
              <p:cNvPr id="50" name="DRAM">
                <a:extLst>
                  <a:ext uri="{FF2B5EF4-FFF2-40B4-BE49-F238E27FC236}">
                    <a16:creationId xmlns:a16="http://schemas.microsoft.com/office/drawing/2014/main" id="{07D50512-DE64-9C27-09AB-C4EB93BD4930}"/>
                  </a:ext>
                </a:extLst>
              </p:cNvPr>
              <p:cNvSpPr/>
              <p:nvPr/>
            </p:nvSpPr>
            <p:spPr>
              <a:xfrm>
                <a:off x="54864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51" name="DRAM">
                <a:extLst>
                  <a:ext uri="{FF2B5EF4-FFF2-40B4-BE49-F238E27FC236}">
                    <a16:creationId xmlns:a16="http://schemas.microsoft.com/office/drawing/2014/main" id="{CF18C21B-2B34-1A36-808E-FA41F3593C75}"/>
                  </a:ext>
                </a:extLst>
              </p:cNvPr>
              <p:cNvSpPr/>
              <p:nvPr/>
            </p:nvSpPr>
            <p:spPr>
              <a:xfrm>
                <a:off x="59436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52" name="DRAM">
                <a:extLst>
                  <a:ext uri="{FF2B5EF4-FFF2-40B4-BE49-F238E27FC236}">
                    <a16:creationId xmlns:a16="http://schemas.microsoft.com/office/drawing/2014/main" id="{F48ACBAA-37DC-11D3-530D-B30DA0AE1F5A}"/>
                  </a:ext>
                </a:extLst>
              </p:cNvPr>
              <p:cNvSpPr/>
              <p:nvPr/>
            </p:nvSpPr>
            <p:spPr>
              <a:xfrm>
                <a:off x="64008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53" name="DRAM">
                <a:extLst>
                  <a:ext uri="{FF2B5EF4-FFF2-40B4-BE49-F238E27FC236}">
                    <a16:creationId xmlns:a16="http://schemas.microsoft.com/office/drawing/2014/main" id="{A3F68B0B-E1BB-BCDC-BF8B-466AD227AF98}"/>
                  </a:ext>
                </a:extLst>
              </p:cNvPr>
              <p:cNvSpPr/>
              <p:nvPr/>
            </p:nvSpPr>
            <p:spPr>
              <a:xfrm>
                <a:off x="68580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54" name="DRAM">
                <a:extLst>
                  <a:ext uri="{FF2B5EF4-FFF2-40B4-BE49-F238E27FC236}">
                    <a16:creationId xmlns:a16="http://schemas.microsoft.com/office/drawing/2014/main" id="{C319BEB9-DC44-5E36-EC92-964271C6ACCF}"/>
                  </a:ext>
                </a:extLst>
              </p:cNvPr>
              <p:cNvSpPr/>
              <p:nvPr/>
            </p:nvSpPr>
            <p:spPr>
              <a:xfrm>
                <a:off x="73152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grpSp>
        <p:grpSp>
          <p:nvGrpSpPr>
            <p:cNvPr id="6" name="Group 5">
              <a:extLst>
                <a:ext uri="{FF2B5EF4-FFF2-40B4-BE49-F238E27FC236}">
                  <a16:creationId xmlns:a16="http://schemas.microsoft.com/office/drawing/2014/main" id="{32A801A2-2EF1-1C90-399A-F560B15DD6CD}"/>
                </a:ext>
              </a:extLst>
            </p:cNvPr>
            <p:cNvGrpSpPr/>
            <p:nvPr/>
          </p:nvGrpSpPr>
          <p:grpSpPr>
            <a:xfrm>
              <a:off x="4876800" y="1600200"/>
              <a:ext cx="457200" cy="2209800"/>
              <a:chOff x="4876800" y="1600200"/>
              <a:chExt cx="457200" cy="2209800"/>
            </a:xfrm>
          </p:grpSpPr>
          <p:sp>
            <p:nvSpPr>
              <p:cNvPr id="45" name="DRAM">
                <a:extLst>
                  <a:ext uri="{FF2B5EF4-FFF2-40B4-BE49-F238E27FC236}">
                    <a16:creationId xmlns:a16="http://schemas.microsoft.com/office/drawing/2014/main" id="{590CD2F0-5EE7-BAE1-E4D0-2D71A8D2A808}"/>
                  </a:ext>
                </a:extLst>
              </p:cNvPr>
              <p:cNvSpPr/>
              <p:nvPr/>
            </p:nvSpPr>
            <p:spPr>
              <a:xfrm rot="5400000">
                <a:off x="4914900" y="15621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46" name="DRAM">
                <a:extLst>
                  <a:ext uri="{FF2B5EF4-FFF2-40B4-BE49-F238E27FC236}">
                    <a16:creationId xmlns:a16="http://schemas.microsoft.com/office/drawing/2014/main" id="{FE43FB13-486C-A854-AB40-12E7179D1294}"/>
                  </a:ext>
                </a:extLst>
              </p:cNvPr>
              <p:cNvSpPr/>
              <p:nvPr/>
            </p:nvSpPr>
            <p:spPr>
              <a:xfrm rot="5400000">
                <a:off x="4914900" y="20193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47" name="DRAM">
                <a:extLst>
                  <a:ext uri="{FF2B5EF4-FFF2-40B4-BE49-F238E27FC236}">
                    <a16:creationId xmlns:a16="http://schemas.microsoft.com/office/drawing/2014/main" id="{92B33FED-14FB-2231-9870-70813F99D024}"/>
                  </a:ext>
                </a:extLst>
              </p:cNvPr>
              <p:cNvSpPr/>
              <p:nvPr/>
            </p:nvSpPr>
            <p:spPr>
              <a:xfrm rot="5400000">
                <a:off x="4914900" y="24765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48" name="DRAM">
                <a:extLst>
                  <a:ext uri="{FF2B5EF4-FFF2-40B4-BE49-F238E27FC236}">
                    <a16:creationId xmlns:a16="http://schemas.microsoft.com/office/drawing/2014/main" id="{2D0B2B8C-DD9F-C03A-589F-2F9138D52B81}"/>
                  </a:ext>
                </a:extLst>
              </p:cNvPr>
              <p:cNvSpPr/>
              <p:nvPr/>
            </p:nvSpPr>
            <p:spPr>
              <a:xfrm rot="5400000">
                <a:off x="4914900" y="29337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49" name="DRAM">
                <a:extLst>
                  <a:ext uri="{FF2B5EF4-FFF2-40B4-BE49-F238E27FC236}">
                    <a16:creationId xmlns:a16="http://schemas.microsoft.com/office/drawing/2014/main" id="{BA4C1CF7-33E5-E64D-8D21-B7FD3A6ECF02}"/>
                  </a:ext>
                </a:extLst>
              </p:cNvPr>
              <p:cNvSpPr/>
              <p:nvPr/>
            </p:nvSpPr>
            <p:spPr>
              <a:xfrm rot="5400000">
                <a:off x="4914900" y="33909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grpSp>
        <p:grpSp>
          <p:nvGrpSpPr>
            <p:cNvPr id="7" name="Group 6">
              <a:extLst>
                <a:ext uri="{FF2B5EF4-FFF2-40B4-BE49-F238E27FC236}">
                  <a16:creationId xmlns:a16="http://schemas.microsoft.com/office/drawing/2014/main" id="{0260E05A-C9A5-18F6-E3E4-67A6930BE0E6}"/>
                </a:ext>
              </a:extLst>
            </p:cNvPr>
            <p:cNvGrpSpPr/>
            <p:nvPr/>
          </p:nvGrpSpPr>
          <p:grpSpPr>
            <a:xfrm>
              <a:off x="5676900" y="1600199"/>
              <a:ext cx="1828800" cy="2362201"/>
              <a:chOff x="5676900" y="1170708"/>
              <a:chExt cx="1828800" cy="2791692"/>
            </a:xfrm>
          </p:grpSpPr>
          <p:cxnSp>
            <p:nvCxnSpPr>
              <p:cNvPr id="40" name="Straight Connector 39">
                <a:extLst>
                  <a:ext uri="{FF2B5EF4-FFF2-40B4-BE49-F238E27FC236}">
                    <a16:creationId xmlns:a16="http://schemas.microsoft.com/office/drawing/2014/main" id="{0B6D8712-CB69-9E78-3AF0-22911B31DF5C}"/>
                  </a:ext>
                </a:extLst>
              </p:cNvPr>
              <p:cNvCxnSpPr>
                <a:cxnSpLocks/>
                <a:stCxn id="10" idx="0"/>
                <a:endCxn id="50" idx="0"/>
              </p:cNvCxnSpPr>
              <p:nvPr/>
            </p:nvCxnSpPr>
            <p:spPr>
              <a:xfrm>
                <a:off x="56769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5CDE529-03AF-C27B-F9CA-2648327ABFDD}"/>
                  </a:ext>
                </a:extLst>
              </p:cNvPr>
              <p:cNvCxnSpPr>
                <a:cxnSpLocks/>
                <a:stCxn id="12" idx="0"/>
                <a:endCxn id="52" idx="0"/>
              </p:cNvCxnSpPr>
              <p:nvPr/>
            </p:nvCxnSpPr>
            <p:spPr>
              <a:xfrm>
                <a:off x="6591299"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6AD861B-6451-FA5D-42C1-27140E83A0E1}"/>
                  </a:ext>
                </a:extLst>
              </p:cNvPr>
              <p:cNvCxnSpPr>
                <a:cxnSpLocks/>
                <a:stCxn id="13" idx="0"/>
                <a:endCxn id="53" idx="0"/>
              </p:cNvCxnSpPr>
              <p:nvPr/>
            </p:nvCxnSpPr>
            <p:spPr>
              <a:xfrm>
                <a:off x="70485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7DAA735-1DE8-4F09-FA10-5C30E2AEE2B4}"/>
                  </a:ext>
                </a:extLst>
              </p:cNvPr>
              <p:cNvCxnSpPr>
                <a:cxnSpLocks/>
                <a:stCxn id="14" idx="0"/>
                <a:endCxn id="54" idx="0"/>
              </p:cNvCxnSpPr>
              <p:nvPr/>
            </p:nvCxnSpPr>
            <p:spPr>
              <a:xfrm>
                <a:off x="7505700" y="1170710"/>
                <a:ext cx="0" cy="2791690"/>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9B7758F-DC10-3A88-FA03-E05C477ED325}"/>
                  </a:ext>
                </a:extLst>
              </p:cNvPr>
              <p:cNvCxnSpPr>
                <a:cxnSpLocks/>
                <a:stCxn id="11" idx="0"/>
                <a:endCxn id="51" idx="0"/>
              </p:cNvCxnSpPr>
              <p:nvPr/>
            </p:nvCxnSpPr>
            <p:spPr>
              <a:xfrm>
                <a:off x="61341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C341882E-7F76-5694-FAD3-29B1F916AB38}"/>
                </a:ext>
              </a:extLst>
            </p:cNvPr>
            <p:cNvGrpSpPr/>
            <p:nvPr/>
          </p:nvGrpSpPr>
          <p:grpSpPr>
            <a:xfrm>
              <a:off x="5334000" y="1790700"/>
              <a:ext cx="2362201" cy="1828800"/>
              <a:chOff x="5333998" y="1790700"/>
              <a:chExt cx="2791691" cy="1828800"/>
            </a:xfrm>
          </p:grpSpPr>
          <p:cxnSp>
            <p:nvCxnSpPr>
              <p:cNvPr id="35" name="Straight Connector 34">
                <a:extLst>
                  <a:ext uri="{FF2B5EF4-FFF2-40B4-BE49-F238E27FC236}">
                    <a16:creationId xmlns:a16="http://schemas.microsoft.com/office/drawing/2014/main" id="{59F9B88F-DEDD-3250-47D3-2804D7CEE5D9}"/>
                  </a:ext>
                </a:extLst>
              </p:cNvPr>
              <p:cNvCxnSpPr>
                <a:cxnSpLocks/>
                <a:stCxn id="14" idx="6"/>
                <a:endCxn id="45" idx="0"/>
              </p:cNvCxnSpPr>
              <p:nvPr/>
            </p:nvCxnSpPr>
            <p:spPr>
              <a:xfrm flipH="1">
                <a:off x="5333998" y="1790700"/>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A06AAE5-ACA0-F944-1F3C-59CC175C92C2}"/>
                  </a:ext>
                </a:extLst>
              </p:cNvPr>
              <p:cNvCxnSpPr>
                <a:cxnSpLocks/>
                <a:stCxn id="19" idx="6"/>
                <a:endCxn id="46" idx="0"/>
              </p:cNvCxnSpPr>
              <p:nvPr/>
            </p:nvCxnSpPr>
            <p:spPr>
              <a:xfrm flipH="1">
                <a:off x="5333998" y="2247899"/>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E3C07FA-149A-8EA3-D7E2-5B8C124ABB84}"/>
                  </a:ext>
                </a:extLst>
              </p:cNvPr>
              <p:cNvCxnSpPr>
                <a:cxnSpLocks/>
                <a:stCxn id="24" idx="6"/>
                <a:endCxn id="47" idx="0"/>
              </p:cNvCxnSpPr>
              <p:nvPr/>
            </p:nvCxnSpPr>
            <p:spPr>
              <a:xfrm flipH="1">
                <a:off x="5333998" y="2705100"/>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5924746-191D-4567-D50D-58482500FFAD}"/>
                  </a:ext>
                </a:extLst>
              </p:cNvPr>
              <p:cNvCxnSpPr>
                <a:cxnSpLocks/>
                <a:stCxn id="29" idx="6"/>
                <a:endCxn id="48" idx="0"/>
              </p:cNvCxnSpPr>
              <p:nvPr/>
            </p:nvCxnSpPr>
            <p:spPr>
              <a:xfrm flipH="1">
                <a:off x="5333998" y="3162299"/>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CD42FE2-5F24-2FDB-33DE-28270168F5A1}"/>
                  </a:ext>
                </a:extLst>
              </p:cNvPr>
              <p:cNvCxnSpPr>
                <a:cxnSpLocks/>
                <a:stCxn id="34" idx="6"/>
                <a:endCxn id="49" idx="0"/>
              </p:cNvCxnSpPr>
              <p:nvPr/>
            </p:nvCxnSpPr>
            <p:spPr>
              <a:xfrm flipH="1">
                <a:off x="5333998" y="3619500"/>
                <a:ext cx="2791691" cy="0"/>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8507825B-0902-7312-52B0-0FF3FDE6BADF}"/>
                </a:ext>
              </a:extLst>
            </p:cNvPr>
            <p:cNvGrpSpPr/>
            <p:nvPr/>
          </p:nvGrpSpPr>
          <p:grpSpPr>
            <a:xfrm>
              <a:off x="5486400" y="1600200"/>
              <a:ext cx="2209800" cy="2209800"/>
              <a:chOff x="5486400" y="1600200"/>
              <a:chExt cx="2209800" cy="2209800"/>
            </a:xfrm>
          </p:grpSpPr>
          <p:sp>
            <p:nvSpPr>
              <p:cNvPr id="10" name="Oval 9">
                <a:extLst>
                  <a:ext uri="{FF2B5EF4-FFF2-40B4-BE49-F238E27FC236}">
                    <a16:creationId xmlns:a16="http://schemas.microsoft.com/office/drawing/2014/main" id="{67976B22-348A-53B7-D98B-FBA7562EE1AD}"/>
                  </a:ext>
                </a:extLst>
              </p:cNvPr>
              <p:cNvSpPr/>
              <p:nvPr/>
            </p:nvSpPr>
            <p:spPr>
              <a:xfrm>
                <a:off x="54864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1" name="Oval 10">
                <a:extLst>
                  <a:ext uri="{FF2B5EF4-FFF2-40B4-BE49-F238E27FC236}">
                    <a16:creationId xmlns:a16="http://schemas.microsoft.com/office/drawing/2014/main" id="{B82B97DC-19AC-F3EE-7C1C-51C169BCD52D}"/>
                  </a:ext>
                </a:extLst>
              </p:cNvPr>
              <p:cNvSpPr/>
              <p:nvPr/>
            </p:nvSpPr>
            <p:spPr>
              <a:xfrm>
                <a:off x="59436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2" name="Oval 11">
                <a:extLst>
                  <a:ext uri="{FF2B5EF4-FFF2-40B4-BE49-F238E27FC236}">
                    <a16:creationId xmlns:a16="http://schemas.microsoft.com/office/drawing/2014/main" id="{3B3F6A80-28EC-EEC0-A85C-BA830BD035B0}"/>
                  </a:ext>
                </a:extLst>
              </p:cNvPr>
              <p:cNvSpPr/>
              <p:nvPr/>
            </p:nvSpPr>
            <p:spPr>
              <a:xfrm>
                <a:off x="64008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3" name="Oval 12">
                <a:extLst>
                  <a:ext uri="{FF2B5EF4-FFF2-40B4-BE49-F238E27FC236}">
                    <a16:creationId xmlns:a16="http://schemas.microsoft.com/office/drawing/2014/main" id="{44B99FC0-26EA-8775-9157-50B25D4CD598}"/>
                  </a:ext>
                </a:extLst>
              </p:cNvPr>
              <p:cNvSpPr/>
              <p:nvPr/>
            </p:nvSpPr>
            <p:spPr>
              <a:xfrm>
                <a:off x="68580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4" name="Oval 13">
                <a:extLst>
                  <a:ext uri="{FF2B5EF4-FFF2-40B4-BE49-F238E27FC236}">
                    <a16:creationId xmlns:a16="http://schemas.microsoft.com/office/drawing/2014/main" id="{7A6825DA-4F3B-EE6B-ADCD-4A807CC6473D}"/>
                  </a:ext>
                </a:extLst>
              </p:cNvPr>
              <p:cNvSpPr/>
              <p:nvPr/>
            </p:nvSpPr>
            <p:spPr>
              <a:xfrm>
                <a:off x="73152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5" name="Oval 14">
                <a:extLst>
                  <a:ext uri="{FF2B5EF4-FFF2-40B4-BE49-F238E27FC236}">
                    <a16:creationId xmlns:a16="http://schemas.microsoft.com/office/drawing/2014/main" id="{CCE4F643-DB28-277F-76AF-985C73F36496}"/>
                  </a:ext>
                </a:extLst>
              </p:cNvPr>
              <p:cNvSpPr/>
              <p:nvPr/>
            </p:nvSpPr>
            <p:spPr>
              <a:xfrm>
                <a:off x="54864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6" name="Oval 15">
                <a:extLst>
                  <a:ext uri="{FF2B5EF4-FFF2-40B4-BE49-F238E27FC236}">
                    <a16:creationId xmlns:a16="http://schemas.microsoft.com/office/drawing/2014/main" id="{099446CB-87C0-561A-82ED-13A31307311E}"/>
                  </a:ext>
                </a:extLst>
              </p:cNvPr>
              <p:cNvSpPr/>
              <p:nvPr/>
            </p:nvSpPr>
            <p:spPr>
              <a:xfrm>
                <a:off x="59436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7" name="Oval 16">
                <a:extLst>
                  <a:ext uri="{FF2B5EF4-FFF2-40B4-BE49-F238E27FC236}">
                    <a16:creationId xmlns:a16="http://schemas.microsoft.com/office/drawing/2014/main" id="{5195A3AC-AC71-ED62-157E-9A691F6158E0}"/>
                  </a:ext>
                </a:extLst>
              </p:cNvPr>
              <p:cNvSpPr/>
              <p:nvPr/>
            </p:nvSpPr>
            <p:spPr>
              <a:xfrm>
                <a:off x="64008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8" name="Oval 17">
                <a:extLst>
                  <a:ext uri="{FF2B5EF4-FFF2-40B4-BE49-F238E27FC236}">
                    <a16:creationId xmlns:a16="http://schemas.microsoft.com/office/drawing/2014/main" id="{C2DEE2E3-6D4A-CBB5-F346-9FD4B8CFD28A}"/>
                  </a:ext>
                </a:extLst>
              </p:cNvPr>
              <p:cNvSpPr/>
              <p:nvPr/>
            </p:nvSpPr>
            <p:spPr>
              <a:xfrm>
                <a:off x="68580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9" name="Oval 18">
                <a:extLst>
                  <a:ext uri="{FF2B5EF4-FFF2-40B4-BE49-F238E27FC236}">
                    <a16:creationId xmlns:a16="http://schemas.microsoft.com/office/drawing/2014/main" id="{EF03BA7A-AF3A-B47A-785F-A57186470B50}"/>
                  </a:ext>
                </a:extLst>
              </p:cNvPr>
              <p:cNvSpPr/>
              <p:nvPr/>
            </p:nvSpPr>
            <p:spPr>
              <a:xfrm>
                <a:off x="73152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20" name="Oval 19">
                <a:extLst>
                  <a:ext uri="{FF2B5EF4-FFF2-40B4-BE49-F238E27FC236}">
                    <a16:creationId xmlns:a16="http://schemas.microsoft.com/office/drawing/2014/main" id="{3C0F0496-2FA4-031E-593C-F1F1E0CA5452}"/>
                  </a:ext>
                </a:extLst>
              </p:cNvPr>
              <p:cNvSpPr/>
              <p:nvPr/>
            </p:nvSpPr>
            <p:spPr>
              <a:xfrm>
                <a:off x="54864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21" name="Oval 20">
                <a:extLst>
                  <a:ext uri="{FF2B5EF4-FFF2-40B4-BE49-F238E27FC236}">
                    <a16:creationId xmlns:a16="http://schemas.microsoft.com/office/drawing/2014/main" id="{A9CDD907-54DC-870C-785B-43250D6BD058}"/>
                  </a:ext>
                </a:extLst>
              </p:cNvPr>
              <p:cNvSpPr/>
              <p:nvPr/>
            </p:nvSpPr>
            <p:spPr>
              <a:xfrm>
                <a:off x="59436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22" name="Oval 21">
                <a:extLst>
                  <a:ext uri="{FF2B5EF4-FFF2-40B4-BE49-F238E27FC236}">
                    <a16:creationId xmlns:a16="http://schemas.microsoft.com/office/drawing/2014/main" id="{0084B7C8-95C7-D5ED-E5C1-D2C09B7CDAEE}"/>
                  </a:ext>
                </a:extLst>
              </p:cNvPr>
              <p:cNvSpPr/>
              <p:nvPr/>
            </p:nvSpPr>
            <p:spPr>
              <a:xfrm>
                <a:off x="64008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23" name="Oval 22">
                <a:extLst>
                  <a:ext uri="{FF2B5EF4-FFF2-40B4-BE49-F238E27FC236}">
                    <a16:creationId xmlns:a16="http://schemas.microsoft.com/office/drawing/2014/main" id="{7608E5BF-A2F5-2407-C3DD-E8FE0F196F75}"/>
                  </a:ext>
                </a:extLst>
              </p:cNvPr>
              <p:cNvSpPr/>
              <p:nvPr/>
            </p:nvSpPr>
            <p:spPr>
              <a:xfrm>
                <a:off x="68580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24" name="Oval 23">
                <a:extLst>
                  <a:ext uri="{FF2B5EF4-FFF2-40B4-BE49-F238E27FC236}">
                    <a16:creationId xmlns:a16="http://schemas.microsoft.com/office/drawing/2014/main" id="{AD14B716-FBDC-E010-EE26-4B282E1B06C9}"/>
                  </a:ext>
                </a:extLst>
              </p:cNvPr>
              <p:cNvSpPr/>
              <p:nvPr/>
            </p:nvSpPr>
            <p:spPr>
              <a:xfrm>
                <a:off x="73152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25" name="Oval 24">
                <a:extLst>
                  <a:ext uri="{FF2B5EF4-FFF2-40B4-BE49-F238E27FC236}">
                    <a16:creationId xmlns:a16="http://schemas.microsoft.com/office/drawing/2014/main" id="{66687C53-4E8B-3A44-C0A3-899FA20AB992}"/>
                  </a:ext>
                </a:extLst>
              </p:cNvPr>
              <p:cNvSpPr/>
              <p:nvPr/>
            </p:nvSpPr>
            <p:spPr>
              <a:xfrm>
                <a:off x="54864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26" name="Oval 25">
                <a:extLst>
                  <a:ext uri="{FF2B5EF4-FFF2-40B4-BE49-F238E27FC236}">
                    <a16:creationId xmlns:a16="http://schemas.microsoft.com/office/drawing/2014/main" id="{AEFC5DC5-C946-913B-AE5D-79E1185FC38D}"/>
                  </a:ext>
                </a:extLst>
              </p:cNvPr>
              <p:cNvSpPr/>
              <p:nvPr/>
            </p:nvSpPr>
            <p:spPr>
              <a:xfrm>
                <a:off x="59436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27" name="Oval 26">
                <a:extLst>
                  <a:ext uri="{FF2B5EF4-FFF2-40B4-BE49-F238E27FC236}">
                    <a16:creationId xmlns:a16="http://schemas.microsoft.com/office/drawing/2014/main" id="{5B79E08A-3C64-1317-5DDE-0BC2FD4B16A4}"/>
                  </a:ext>
                </a:extLst>
              </p:cNvPr>
              <p:cNvSpPr/>
              <p:nvPr/>
            </p:nvSpPr>
            <p:spPr>
              <a:xfrm>
                <a:off x="64008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28" name="Oval 27">
                <a:extLst>
                  <a:ext uri="{FF2B5EF4-FFF2-40B4-BE49-F238E27FC236}">
                    <a16:creationId xmlns:a16="http://schemas.microsoft.com/office/drawing/2014/main" id="{8174A450-0D4C-A630-D726-61D52DE5D697}"/>
                  </a:ext>
                </a:extLst>
              </p:cNvPr>
              <p:cNvSpPr/>
              <p:nvPr/>
            </p:nvSpPr>
            <p:spPr>
              <a:xfrm>
                <a:off x="68580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29" name="Oval 28">
                <a:extLst>
                  <a:ext uri="{FF2B5EF4-FFF2-40B4-BE49-F238E27FC236}">
                    <a16:creationId xmlns:a16="http://schemas.microsoft.com/office/drawing/2014/main" id="{F727F70D-51DF-CA84-E356-FC677A4DC6CF}"/>
                  </a:ext>
                </a:extLst>
              </p:cNvPr>
              <p:cNvSpPr/>
              <p:nvPr/>
            </p:nvSpPr>
            <p:spPr>
              <a:xfrm>
                <a:off x="73152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30" name="Oval 29">
                <a:extLst>
                  <a:ext uri="{FF2B5EF4-FFF2-40B4-BE49-F238E27FC236}">
                    <a16:creationId xmlns:a16="http://schemas.microsoft.com/office/drawing/2014/main" id="{C76EE69A-1CA1-0776-0B99-0D27FF377F6C}"/>
                  </a:ext>
                </a:extLst>
              </p:cNvPr>
              <p:cNvSpPr/>
              <p:nvPr/>
            </p:nvSpPr>
            <p:spPr>
              <a:xfrm>
                <a:off x="54864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31" name="Oval 30">
                <a:extLst>
                  <a:ext uri="{FF2B5EF4-FFF2-40B4-BE49-F238E27FC236}">
                    <a16:creationId xmlns:a16="http://schemas.microsoft.com/office/drawing/2014/main" id="{EE707D56-8179-A434-E2A0-63C6A97488B7}"/>
                  </a:ext>
                </a:extLst>
              </p:cNvPr>
              <p:cNvSpPr/>
              <p:nvPr/>
            </p:nvSpPr>
            <p:spPr>
              <a:xfrm>
                <a:off x="59436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32" name="Oval 31">
                <a:extLst>
                  <a:ext uri="{FF2B5EF4-FFF2-40B4-BE49-F238E27FC236}">
                    <a16:creationId xmlns:a16="http://schemas.microsoft.com/office/drawing/2014/main" id="{5954C59C-3493-C843-E23E-9722D6D5DF9E}"/>
                  </a:ext>
                </a:extLst>
              </p:cNvPr>
              <p:cNvSpPr/>
              <p:nvPr/>
            </p:nvSpPr>
            <p:spPr>
              <a:xfrm>
                <a:off x="64008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33" name="Oval 32">
                <a:extLst>
                  <a:ext uri="{FF2B5EF4-FFF2-40B4-BE49-F238E27FC236}">
                    <a16:creationId xmlns:a16="http://schemas.microsoft.com/office/drawing/2014/main" id="{3092FBB7-D7FD-A1BA-2589-ED64F7DA56E3}"/>
                  </a:ext>
                </a:extLst>
              </p:cNvPr>
              <p:cNvSpPr/>
              <p:nvPr/>
            </p:nvSpPr>
            <p:spPr>
              <a:xfrm>
                <a:off x="68580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34" name="Oval 33">
                <a:extLst>
                  <a:ext uri="{FF2B5EF4-FFF2-40B4-BE49-F238E27FC236}">
                    <a16:creationId xmlns:a16="http://schemas.microsoft.com/office/drawing/2014/main" id="{B6C330FD-C8D1-520E-2D59-A3B8A9F08D02}"/>
                  </a:ext>
                </a:extLst>
              </p:cNvPr>
              <p:cNvSpPr/>
              <p:nvPr/>
            </p:nvSpPr>
            <p:spPr>
              <a:xfrm>
                <a:off x="73152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grpSp>
      </p:grpSp>
      <p:grpSp>
        <p:nvGrpSpPr>
          <p:cNvPr id="55" name="Group 54">
            <a:extLst>
              <a:ext uri="{FF2B5EF4-FFF2-40B4-BE49-F238E27FC236}">
                <a16:creationId xmlns:a16="http://schemas.microsoft.com/office/drawing/2014/main" id="{43F6A3B1-10E4-0A80-DE57-17E1A3DC7D93}"/>
              </a:ext>
            </a:extLst>
          </p:cNvPr>
          <p:cNvGrpSpPr/>
          <p:nvPr/>
        </p:nvGrpSpPr>
        <p:grpSpPr>
          <a:xfrm>
            <a:off x="3292364" y="2404844"/>
            <a:ext cx="1414038" cy="1414038"/>
            <a:chOff x="4876800" y="1600199"/>
            <a:chExt cx="2819401" cy="2819401"/>
          </a:xfrm>
        </p:grpSpPr>
        <p:grpSp>
          <p:nvGrpSpPr>
            <p:cNvPr id="56" name="Group 55">
              <a:extLst>
                <a:ext uri="{FF2B5EF4-FFF2-40B4-BE49-F238E27FC236}">
                  <a16:creationId xmlns:a16="http://schemas.microsoft.com/office/drawing/2014/main" id="{BE004087-D5D5-1EB6-25AF-5BC84971962A}"/>
                </a:ext>
              </a:extLst>
            </p:cNvPr>
            <p:cNvGrpSpPr/>
            <p:nvPr/>
          </p:nvGrpSpPr>
          <p:grpSpPr>
            <a:xfrm>
              <a:off x="5486400" y="3962400"/>
              <a:ext cx="2209800" cy="457200"/>
              <a:chOff x="5486400" y="3962400"/>
              <a:chExt cx="2209800" cy="457200"/>
            </a:xfrm>
          </p:grpSpPr>
          <p:sp>
            <p:nvSpPr>
              <p:cNvPr id="101" name="DRAM">
                <a:extLst>
                  <a:ext uri="{FF2B5EF4-FFF2-40B4-BE49-F238E27FC236}">
                    <a16:creationId xmlns:a16="http://schemas.microsoft.com/office/drawing/2014/main" id="{01B34D43-1F91-6190-F566-6E0E94F04CA8}"/>
                  </a:ext>
                </a:extLst>
              </p:cNvPr>
              <p:cNvSpPr/>
              <p:nvPr/>
            </p:nvSpPr>
            <p:spPr>
              <a:xfrm>
                <a:off x="54864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02" name="DRAM">
                <a:extLst>
                  <a:ext uri="{FF2B5EF4-FFF2-40B4-BE49-F238E27FC236}">
                    <a16:creationId xmlns:a16="http://schemas.microsoft.com/office/drawing/2014/main" id="{988B8680-C6FB-EEEB-4CFD-E73AA59801E3}"/>
                  </a:ext>
                </a:extLst>
              </p:cNvPr>
              <p:cNvSpPr/>
              <p:nvPr/>
            </p:nvSpPr>
            <p:spPr>
              <a:xfrm>
                <a:off x="59436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03" name="DRAM">
                <a:extLst>
                  <a:ext uri="{FF2B5EF4-FFF2-40B4-BE49-F238E27FC236}">
                    <a16:creationId xmlns:a16="http://schemas.microsoft.com/office/drawing/2014/main" id="{E055FBAE-6C5F-A8DC-708A-485CFAD05CDE}"/>
                  </a:ext>
                </a:extLst>
              </p:cNvPr>
              <p:cNvSpPr/>
              <p:nvPr/>
            </p:nvSpPr>
            <p:spPr>
              <a:xfrm>
                <a:off x="64008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04" name="DRAM">
                <a:extLst>
                  <a:ext uri="{FF2B5EF4-FFF2-40B4-BE49-F238E27FC236}">
                    <a16:creationId xmlns:a16="http://schemas.microsoft.com/office/drawing/2014/main" id="{E5AD3B84-A081-D436-E5D5-D8608A13E8E8}"/>
                  </a:ext>
                </a:extLst>
              </p:cNvPr>
              <p:cNvSpPr/>
              <p:nvPr/>
            </p:nvSpPr>
            <p:spPr>
              <a:xfrm>
                <a:off x="68580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05" name="DRAM">
                <a:extLst>
                  <a:ext uri="{FF2B5EF4-FFF2-40B4-BE49-F238E27FC236}">
                    <a16:creationId xmlns:a16="http://schemas.microsoft.com/office/drawing/2014/main" id="{46EC5B08-7D6E-B375-FACD-322B0A07C9FD}"/>
                  </a:ext>
                </a:extLst>
              </p:cNvPr>
              <p:cNvSpPr/>
              <p:nvPr/>
            </p:nvSpPr>
            <p:spPr>
              <a:xfrm>
                <a:off x="73152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grpSp>
        <p:grpSp>
          <p:nvGrpSpPr>
            <p:cNvPr id="57" name="Group 56">
              <a:extLst>
                <a:ext uri="{FF2B5EF4-FFF2-40B4-BE49-F238E27FC236}">
                  <a16:creationId xmlns:a16="http://schemas.microsoft.com/office/drawing/2014/main" id="{E81311D3-3581-E955-6D14-EDFFE8BB0D7B}"/>
                </a:ext>
              </a:extLst>
            </p:cNvPr>
            <p:cNvGrpSpPr/>
            <p:nvPr/>
          </p:nvGrpSpPr>
          <p:grpSpPr>
            <a:xfrm>
              <a:off x="4876800" y="1600200"/>
              <a:ext cx="457200" cy="2209800"/>
              <a:chOff x="4876800" y="1600200"/>
              <a:chExt cx="457200" cy="2209800"/>
            </a:xfrm>
          </p:grpSpPr>
          <p:sp>
            <p:nvSpPr>
              <p:cNvPr id="96" name="DRAM">
                <a:extLst>
                  <a:ext uri="{FF2B5EF4-FFF2-40B4-BE49-F238E27FC236}">
                    <a16:creationId xmlns:a16="http://schemas.microsoft.com/office/drawing/2014/main" id="{F1A1852D-066E-BAAD-7A56-E2371BC9745B}"/>
                  </a:ext>
                </a:extLst>
              </p:cNvPr>
              <p:cNvSpPr/>
              <p:nvPr/>
            </p:nvSpPr>
            <p:spPr>
              <a:xfrm rot="5400000">
                <a:off x="4914900" y="15621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97" name="DRAM">
                <a:extLst>
                  <a:ext uri="{FF2B5EF4-FFF2-40B4-BE49-F238E27FC236}">
                    <a16:creationId xmlns:a16="http://schemas.microsoft.com/office/drawing/2014/main" id="{63211D3E-A58C-B974-948A-BC1351558B36}"/>
                  </a:ext>
                </a:extLst>
              </p:cNvPr>
              <p:cNvSpPr/>
              <p:nvPr/>
            </p:nvSpPr>
            <p:spPr>
              <a:xfrm rot="5400000">
                <a:off x="4914900" y="20193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98" name="DRAM">
                <a:extLst>
                  <a:ext uri="{FF2B5EF4-FFF2-40B4-BE49-F238E27FC236}">
                    <a16:creationId xmlns:a16="http://schemas.microsoft.com/office/drawing/2014/main" id="{C248F042-DEF6-CB4D-DBA0-8225A20439B9}"/>
                  </a:ext>
                </a:extLst>
              </p:cNvPr>
              <p:cNvSpPr/>
              <p:nvPr/>
            </p:nvSpPr>
            <p:spPr>
              <a:xfrm rot="5400000">
                <a:off x="4914900" y="24765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99" name="DRAM">
                <a:extLst>
                  <a:ext uri="{FF2B5EF4-FFF2-40B4-BE49-F238E27FC236}">
                    <a16:creationId xmlns:a16="http://schemas.microsoft.com/office/drawing/2014/main" id="{1AFE426F-78A8-3A0C-3E26-118591599C17}"/>
                  </a:ext>
                </a:extLst>
              </p:cNvPr>
              <p:cNvSpPr/>
              <p:nvPr/>
            </p:nvSpPr>
            <p:spPr>
              <a:xfrm rot="5400000">
                <a:off x="4914900" y="29337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00" name="DRAM">
                <a:extLst>
                  <a:ext uri="{FF2B5EF4-FFF2-40B4-BE49-F238E27FC236}">
                    <a16:creationId xmlns:a16="http://schemas.microsoft.com/office/drawing/2014/main" id="{BACD31D2-CF2B-26E0-8977-8318E2B9DEEF}"/>
                  </a:ext>
                </a:extLst>
              </p:cNvPr>
              <p:cNvSpPr/>
              <p:nvPr/>
            </p:nvSpPr>
            <p:spPr>
              <a:xfrm rot="5400000">
                <a:off x="4914900" y="33909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grpSp>
        <p:grpSp>
          <p:nvGrpSpPr>
            <p:cNvPr id="58" name="Group 57">
              <a:extLst>
                <a:ext uri="{FF2B5EF4-FFF2-40B4-BE49-F238E27FC236}">
                  <a16:creationId xmlns:a16="http://schemas.microsoft.com/office/drawing/2014/main" id="{B5D5CBAC-D7CC-56A8-8EF5-B0D40C01E5F8}"/>
                </a:ext>
              </a:extLst>
            </p:cNvPr>
            <p:cNvGrpSpPr/>
            <p:nvPr/>
          </p:nvGrpSpPr>
          <p:grpSpPr>
            <a:xfrm>
              <a:off x="5676900" y="1600199"/>
              <a:ext cx="1828800" cy="2362201"/>
              <a:chOff x="5676900" y="1170708"/>
              <a:chExt cx="1828800" cy="2791692"/>
            </a:xfrm>
          </p:grpSpPr>
          <p:cxnSp>
            <p:nvCxnSpPr>
              <p:cNvPr id="91" name="Straight Connector 90">
                <a:extLst>
                  <a:ext uri="{FF2B5EF4-FFF2-40B4-BE49-F238E27FC236}">
                    <a16:creationId xmlns:a16="http://schemas.microsoft.com/office/drawing/2014/main" id="{E9F0609B-2193-7AB7-3201-16F42C3172D3}"/>
                  </a:ext>
                </a:extLst>
              </p:cNvPr>
              <p:cNvCxnSpPr>
                <a:cxnSpLocks/>
                <a:stCxn id="61" idx="0"/>
                <a:endCxn id="101" idx="0"/>
              </p:cNvCxnSpPr>
              <p:nvPr/>
            </p:nvCxnSpPr>
            <p:spPr>
              <a:xfrm>
                <a:off x="56769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78BB5B6-1F3D-1C1A-DEB7-C9CEB27B16B1}"/>
                  </a:ext>
                </a:extLst>
              </p:cNvPr>
              <p:cNvCxnSpPr>
                <a:cxnSpLocks/>
                <a:stCxn id="63" idx="0"/>
                <a:endCxn id="103" idx="0"/>
              </p:cNvCxnSpPr>
              <p:nvPr/>
            </p:nvCxnSpPr>
            <p:spPr>
              <a:xfrm>
                <a:off x="6591299"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F935CA5E-0BCA-5737-F7C2-951C3BE17D32}"/>
                  </a:ext>
                </a:extLst>
              </p:cNvPr>
              <p:cNvCxnSpPr>
                <a:cxnSpLocks/>
                <a:stCxn id="64" idx="0"/>
                <a:endCxn id="104" idx="0"/>
              </p:cNvCxnSpPr>
              <p:nvPr/>
            </p:nvCxnSpPr>
            <p:spPr>
              <a:xfrm>
                <a:off x="70485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63ACB4F-501F-160B-C508-3642ED64659A}"/>
                  </a:ext>
                </a:extLst>
              </p:cNvPr>
              <p:cNvCxnSpPr>
                <a:cxnSpLocks/>
                <a:stCxn id="65" idx="0"/>
                <a:endCxn id="105" idx="0"/>
              </p:cNvCxnSpPr>
              <p:nvPr/>
            </p:nvCxnSpPr>
            <p:spPr>
              <a:xfrm>
                <a:off x="7505700" y="1170710"/>
                <a:ext cx="0" cy="2791690"/>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B726DB6B-24FF-5AA3-2002-5D1FA3D154EE}"/>
                  </a:ext>
                </a:extLst>
              </p:cNvPr>
              <p:cNvCxnSpPr>
                <a:cxnSpLocks/>
                <a:stCxn id="62" idx="0"/>
                <a:endCxn id="102" idx="0"/>
              </p:cNvCxnSpPr>
              <p:nvPr/>
            </p:nvCxnSpPr>
            <p:spPr>
              <a:xfrm>
                <a:off x="61341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D2AEF8AE-F710-22BB-C311-E70F9C5CFDBC}"/>
                </a:ext>
              </a:extLst>
            </p:cNvPr>
            <p:cNvGrpSpPr/>
            <p:nvPr/>
          </p:nvGrpSpPr>
          <p:grpSpPr>
            <a:xfrm>
              <a:off x="5334000" y="1790700"/>
              <a:ext cx="2362201" cy="1828800"/>
              <a:chOff x="5333998" y="1790700"/>
              <a:chExt cx="2791691" cy="1828800"/>
            </a:xfrm>
          </p:grpSpPr>
          <p:cxnSp>
            <p:nvCxnSpPr>
              <p:cNvPr id="86" name="Straight Connector 85">
                <a:extLst>
                  <a:ext uri="{FF2B5EF4-FFF2-40B4-BE49-F238E27FC236}">
                    <a16:creationId xmlns:a16="http://schemas.microsoft.com/office/drawing/2014/main" id="{3C53E286-E018-74C7-37AB-5C22AE48F491}"/>
                  </a:ext>
                </a:extLst>
              </p:cNvPr>
              <p:cNvCxnSpPr>
                <a:cxnSpLocks/>
                <a:stCxn id="65" idx="6"/>
                <a:endCxn id="96" idx="0"/>
              </p:cNvCxnSpPr>
              <p:nvPr/>
            </p:nvCxnSpPr>
            <p:spPr>
              <a:xfrm flipH="1">
                <a:off x="5333998" y="1790700"/>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FF29F8CB-A2C4-AD1C-F6DD-3875D70E24E2}"/>
                  </a:ext>
                </a:extLst>
              </p:cNvPr>
              <p:cNvCxnSpPr>
                <a:cxnSpLocks/>
                <a:stCxn id="70" idx="6"/>
                <a:endCxn id="97" idx="0"/>
              </p:cNvCxnSpPr>
              <p:nvPr/>
            </p:nvCxnSpPr>
            <p:spPr>
              <a:xfrm flipH="1">
                <a:off x="5333998" y="2247899"/>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AC09DFE4-639F-9779-F723-371A6A1BF1A7}"/>
                  </a:ext>
                </a:extLst>
              </p:cNvPr>
              <p:cNvCxnSpPr>
                <a:cxnSpLocks/>
                <a:endCxn id="98" idx="0"/>
              </p:cNvCxnSpPr>
              <p:nvPr/>
            </p:nvCxnSpPr>
            <p:spPr>
              <a:xfrm flipH="1">
                <a:off x="5333998" y="2705100"/>
                <a:ext cx="2791686"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F992CF1-135F-AED6-41FC-DF9F8469F1CA}"/>
                  </a:ext>
                </a:extLst>
              </p:cNvPr>
              <p:cNvCxnSpPr>
                <a:cxnSpLocks/>
                <a:stCxn id="80" idx="6"/>
                <a:endCxn id="99" idx="0"/>
              </p:cNvCxnSpPr>
              <p:nvPr/>
            </p:nvCxnSpPr>
            <p:spPr>
              <a:xfrm flipH="1">
                <a:off x="5333998" y="3162299"/>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CED3246-8E63-A4CE-C1C0-2A0147C39BD0}"/>
                  </a:ext>
                </a:extLst>
              </p:cNvPr>
              <p:cNvCxnSpPr>
                <a:cxnSpLocks/>
                <a:stCxn id="85" idx="6"/>
                <a:endCxn id="100" idx="0"/>
              </p:cNvCxnSpPr>
              <p:nvPr/>
            </p:nvCxnSpPr>
            <p:spPr>
              <a:xfrm flipH="1">
                <a:off x="5333998" y="3619500"/>
                <a:ext cx="2791691" cy="0"/>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FB520BFE-4931-80D5-1A75-82BAB10267C1}"/>
                </a:ext>
              </a:extLst>
            </p:cNvPr>
            <p:cNvGrpSpPr/>
            <p:nvPr/>
          </p:nvGrpSpPr>
          <p:grpSpPr>
            <a:xfrm>
              <a:off x="5486400" y="1600200"/>
              <a:ext cx="2209800" cy="2209800"/>
              <a:chOff x="5486400" y="1600200"/>
              <a:chExt cx="2209800" cy="2209800"/>
            </a:xfrm>
          </p:grpSpPr>
          <p:sp>
            <p:nvSpPr>
              <p:cNvPr id="61" name="Oval 60">
                <a:extLst>
                  <a:ext uri="{FF2B5EF4-FFF2-40B4-BE49-F238E27FC236}">
                    <a16:creationId xmlns:a16="http://schemas.microsoft.com/office/drawing/2014/main" id="{573E5CAA-D352-07B3-3819-0C3FE3542F74}"/>
                  </a:ext>
                </a:extLst>
              </p:cNvPr>
              <p:cNvSpPr/>
              <p:nvPr/>
            </p:nvSpPr>
            <p:spPr>
              <a:xfrm>
                <a:off x="54864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62" name="Oval 61">
                <a:extLst>
                  <a:ext uri="{FF2B5EF4-FFF2-40B4-BE49-F238E27FC236}">
                    <a16:creationId xmlns:a16="http://schemas.microsoft.com/office/drawing/2014/main" id="{1D31196E-BAE0-B1B4-0145-F893CB5EA464}"/>
                  </a:ext>
                </a:extLst>
              </p:cNvPr>
              <p:cNvSpPr/>
              <p:nvPr/>
            </p:nvSpPr>
            <p:spPr>
              <a:xfrm>
                <a:off x="59436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63" name="Oval 62">
                <a:extLst>
                  <a:ext uri="{FF2B5EF4-FFF2-40B4-BE49-F238E27FC236}">
                    <a16:creationId xmlns:a16="http://schemas.microsoft.com/office/drawing/2014/main" id="{0AFD7409-BDEC-7B2B-AF89-DBE485D5D18C}"/>
                  </a:ext>
                </a:extLst>
              </p:cNvPr>
              <p:cNvSpPr/>
              <p:nvPr/>
            </p:nvSpPr>
            <p:spPr>
              <a:xfrm>
                <a:off x="64008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64" name="Oval 63">
                <a:extLst>
                  <a:ext uri="{FF2B5EF4-FFF2-40B4-BE49-F238E27FC236}">
                    <a16:creationId xmlns:a16="http://schemas.microsoft.com/office/drawing/2014/main" id="{F9AEFBC8-3E6F-69A3-BAC7-6ED2555A23AA}"/>
                  </a:ext>
                </a:extLst>
              </p:cNvPr>
              <p:cNvSpPr/>
              <p:nvPr/>
            </p:nvSpPr>
            <p:spPr>
              <a:xfrm>
                <a:off x="68580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65" name="Oval 64">
                <a:extLst>
                  <a:ext uri="{FF2B5EF4-FFF2-40B4-BE49-F238E27FC236}">
                    <a16:creationId xmlns:a16="http://schemas.microsoft.com/office/drawing/2014/main" id="{29875F13-690D-BB91-AD51-A5508F139572}"/>
                  </a:ext>
                </a:extLst>
              </p:cNvPr>
              <p:cNvSpPr/>
              <p:nvPr/>
            </p:nvSpPr>
            <p:spPr>
              <a:xfrm>
                <a:off x="73152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66" name="Oval 65">
                <a:extLst>
                  <a:ext uri="{FF2B5EF4-FFF2-40B4-BE49-F238E27FC236}">
                    <a16:creationId xmlns:a16="http://schemas.microsoft.com/office/drawing/2014/main" id="{17FCBEB7-0B97-7325-16D0-0A7FC4C20A08}"/>
                  </a:ext>
                </a:extLst>
              </p:cNvPr>
              <p:cNvSpPr/>
              <p:nvPr/>
            </p:nvSpPr>
            <p:spPr>
              <a:xfrm>
                <a:off x="54864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67" name="Oval 66">
                <a:extLst>
                  <a:ext uri="{FF2B5EF4-FFF2-40B4-BE49-F238E27FC236}">
                    <a16:creationId xmlns:a16="http://schemas.microsoft.com/office/drawing/2014/main" id="{82AB4E87-BD78-84F7-F462-A61E2A09095A}"/>
                  </a:ext>
                </a:extLst>
              </p:cNvPr>
              <p:cNvSpPr/>
              <p:nvPr/>
            </p:nvSpPr>
            <p:spPr>
              <a:xfrm>
                <a:off x="59436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68" name="Oval 67">
                <a:extLst>
                  <a:ext uri="{FF2B5EF4-FFF2-40B4-BE49-F238E27FC236}">
                    <a16:creationId xmlns:a16="http://schemas.microsoft.com/office/drawing/2014/main" id="{14D049EA-D591-04B0-BF07-C2B317D28B54}"/>
                  </a:ext>
                </a:extLst>
              </p:cNvPr>
              <p:cNvSpPr/>
              <p:nvPr/>
            </p:nvSpPr>
            <p:spPr>
              <a:xfrm>
                <a:off x="64008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69" name="Oval 68">
                <a:extLst>
                  <a:ext uri="{FF2B5EF4-FFF2-40B4-BE49-F238E27FC236}">
                    <a16:creationId xmlns:a16="http://schemas.microsoft.com/office/drawing/2014/main" id="{31A6D297-0365-48F3-AD57-0418D228600E}"/>
                  </a:ext>
                </a:extLst>
              </p:cNvPr>
              <p:cNvSpPr/>
              <p:nvPr/>
            </p:nvSpPr>
            <p:spPr>
              <a:xfrm>
                <a:off x="68580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70" name="Oval 69">
                <a:extLst>
                  <a:ext uri="{FF2B5EF4-FFF2-40B4-BE49-F238E27FC236}">
                    <a16:creationId xmlns:a16="http://schemas.microsoft.com/office/drawing/2014/main" id="{F7CD7832-5E29-76DD-D669-BBBA66A0F564}"/>
                  </a:ext>
                </a:extLst>
              </p:cNvPr>
              <p:cNvSpPr/>
              <p:nvPr/>
            </p:nvSpPr>
            <p:spPr>
              <a:xfrm>
                <a:off x="73152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71" name="Oval 70">
                <a:extLst>
                  <a:ext uri="{FF2B5EF4-FFF2-40B4-BE49-F238E27FC236}">
                    <a16:creationId xmlns:a16="http://schemas.microsoft.com/office/drawing/2014/main" id="{608DA0B9-0C6A-C8F4-A342-E1A2645B1B02}"/>
                  </a:ext>
                </a:extLst>
              </p:cNvPr>
              <p:cNvSpPr/>
              <p:nvPr/>
            </p:nvSpPr>
            <p:spPr>
              <a:xfrm>
                <a:off x="54864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72" name="Oval 71">
                <a:extLst>
                  <a:ext uri="{FF2B5EF4-FFF2-40B4-BE49-F238E27FC236}">
                    <a16:creationId xmlns:a16="http://schemas.microsoft.com/office/drawing/2014/main" id="{611A8918-9574-63DD-26C0-470A2C57A102}"/>
                  </a:ext>
                </a:extLst>
              </p:cNvPr>
              <p:cNvSpPr/>
              <p:nvPr/>
            </p:nvSpPr>
            <p:spPr>
              <a:xfrm>
                <a:off x="59436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73" name="Oval 72">
                <a:extLst>
                  <a:ext uri="{FF2B5EF4-FFF2-40B4-BE49-F238E27FC236}">
                    <a16:creationId xmlns:a16="http://schemas.microsoft.com/office/drawing/2014/main" id="{4F74848B-C70E-13BA-16A2-3B02F262F0CE}"/>
                  </a:ext>
                </a:extLst>
              </p:cNvPr>
              <p:cNvSpPr/>
              <p:nvPr/>
            </p:nvSpPr>
            <p:spPr>
              <a:xfrm>
                <a:off x="64008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74" name="Oval 73">
                <a:extLst>
                  <a:ext uri="{FF2B5EF4-FFF2-40B4-BE49-F238E27FC236}">
                    <a16:creationId xmlns:a16="http://schemas.microsoft.com/office/drawing/2014/main" id="{1F71546E-4694-C70A-BD3A-D89EE4672556}"/>
                  </a:ext>
                </a:extLst>
              </p:cNvPr>
              <p:cNvSpPr/>
              <p:nvPr/>
            </p:nvSpPr>
            <p:spPr>
              <a:xfrm>
                <a:off x="68580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75" name="Oval 74">
                <a:extLst>
                  <a:ext uri="{FF2B5EF4-FFF2-40B4-BE49-F238E27FC236}">
                    <a16:creationId xmlns:a16="http://schemas.microsoft.com/office/drawing/2014/main" id="{E0D7BAA4-E0E7-7EFD-8D86-E4F1F871767B}"/>
                  </a:ext>
                </a:extLst>
              </p:cNvPr>
              <p:cNvSpPr/>
              <p:nvPr/>
            </p:nvSpPr>
            <p:spPr>
              <a:xfrm>
                <a:off x="73152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76" name="Oval 75">
                <a:extLst>
                  <a:ext uri="{FF2B5EF4-FFF2-40B4-BE49-F238E27FC236}">
                    <a16:creationId xmlns:a16="http://schemas.microsoft.com/office/drawing/2014/main" id="{E98307A5-566F-119C-E82C-37C90FC16E44}"/>
                  </a:ext>
                </a:extLst>
              </p:cNvPr>
              <p:cNvSpPr/>
              <p:nvPr/>
            </p:nvSpPr>
            <p:spPr>
              <a:xfrm>
                <a:off x="54864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77" name="Oval 76">
                <a:extLst>
                  <a:ext uri="{FF2B5EF4-FFF2-40B4-BE49-F238E27FC236}">
                    <a16:creationId xmlns:a16="http://schemas.microsoft.com/office/drawing/2014/main" id="{A97347D9-D8BC-A99C-8133-32972486811C}"/>
                  </a:ext>
                </a:extLst>
              </p:cNvPr>
              <p:cNvSpPr/>
              <p:nvPr/>
            </p:nvSpPr>
            <p:spPr>
              <a:xfrm>
                <a:off x="59436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78" name="Oval 77">
                <a:extLst>
                  <a:ext uri="{FF2B5EF4-FFF2-40B4-BE49-F238E27FC236}">
                    <a16:creationId xmlns:a16="http://schemas.microsoft.com/office/drawing/2014/main" id="{B9C6D660-FD38-1565-BA7A-B310E982B325}"/>
                  </a:ext>
                </a:extLst>
              </p:cNvPr>
              <p:cNvSpPr/>
              <p:nvPr/>
            </p:nvSpPr>
            <p:spPr>
              <a:xfrm>
                <a:off x="64008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79" name="Oval 78">
                <a:extLst>
                  <a:ext uri="{FF2B5EF4-FFF2-40B4-BE49-F238E27FC236}">
                    <a16:creationId xmlns:a16="http://schemas.microsoft.com/office/drawing/2014/main" id="{042C72CD-BA10-9633-1E96-CA5556F8AEA0}"/>
                  </a:ext>
                </a:extLst>
              </p:cNvPr>
              <p:cNvSpPr/>
              <p:nvPr/>
            </p:nvSpPr>
            <p:spPr>
              <a:xfrm>
                <a:off x="68580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80" name="Oval 79">
                <a:extLst>
                  <a:ext uri="{FF2B5EF4-FFF2-40B4-BE49-F238E27FC236}">
                    <a16:creationId xmlns:a16="http://schemas.microsoft.com/office/drawing/2014/main" id="{96E3C223-1928-0BB6-6E19-7290DD69F97B}"/>
                  </a:ext>
                </a:extLst>
              </p:cNvPr>
              <p:cNvSpPr/>
              <p:nvPr/>
            </p:nvSpPr>
            <p:spPr>
              <a:xfrm>
                <a:off x="73152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81" name="Oval 80">
                <a:extLst>
                  <a:ext uri="{FF2B5EF4-FFF2-40B4-BE49-F238E27FC236}">
                    <a16:creationId xmlns:a16="http://schemas.microsoft.com/office/drawing/2014/main" id="{4E86CAC4-1E94-C12E-DF54-753BB6DABA45}"/>
                  </a:ext>
                </a:extLst>
              </p:cNvPr>
              <p:cNvSpPr/>
              <p:nvPr/>
            </p:nvSpPr>
            <p:spPr>
              <a:xfrm>
                <a:off x="54864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82" name="Oval 81">
                <a:extLst>
                  <a:ext uri="{FF2B5EF4-FFF2-40B4-BE49-F238E27FC236}">
                    <a16:creationId xmlns:a16="http://schemas.microsoft.com/office/drawing/2014/main" id="{9CB3EB21-581B-7634-442A-876905CF57AC}"/>
                  </a:ext>
                </a:extLst>
              </p:cNvPr>
              <p:cNvSpPr/>
              <p:nvPr/>
            </p:nvSpPr>
            <p:spPr>
              <a:xfrm>
                <a:off x="59436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83" name="Oval 82">
                <a:extLst>
                  <a:ext uri="{FF2B5EF4-FFF2-40B4-BE49-F238E27FC236}">
                    <a16:creationId xmlns:a16="http://schemas.microsoft.com/office/drawing/2014/main" id="{D1F657EE-06E8-E7C6-651D-EED33BA884D4}"/>
                  </a:ext>
                </a:extLst>
              </p:cNvPr>
              <p:cNvSpPr/>
              <p:nvPr/>
            </p:nvSpPr>
            <p:spPr>
              <a:xfrm>
                <a:off x="64008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84" name="Oval 83">
                <a:extLst>
                  <a:ext uri="{FF2B5EF4-FFF2-40B4-BE49-F238E27FC236}">
                    <a16:creationId xmlns:a16="http://schemas.microsoft.com/office/drawing/2014/main" id="{1BAED272-9D23-0C42-F275-99C4EFDC1B24}"/>
                  </a:ext>
                </a:extLst>
              </p:cNvPr>
              <p:cNvSpPr/>
              <p:nvPr/>
            </p:nvSpPr>
            <p:spPr>
              <a:xfrm>
                <a:off x="68580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85" name="Oval 84">
                <a:extLst>
                  <a:ext uri="{FF2B5EF4-FFF2-40B4-BE49-F238E27FC236}">
                    <a16:creationId xmlns:a16="http://schemas.microsoft.com/office/drawing/2014/main" id="{2C3D72BB-B2FE-E9D3-5662-D11AED9AE828}"/>
                  </a:ext>
                </a:extLst>
              </p:cNvPr>
              <p:cNvSpPr/>
              <p:nvPr/>
            </p:nvSpPr>
            <p:spPr>
              <a:xfrm>
                <a:off x="73152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grpSp>
      </p:grpSp>
      <p:grpSp>
        <p:nvGrpSpPr>
          <p:cNvPr id="106" name="Group 105">
            <a:extLst>
              <a:ext uri="{FF2B5EF4-FFF2-40B4-BE49-F238E27FC236}">
                <a16:creationId xmlns:a16="http://schemas.microsoft.com/office/drawing/2014/main" id="{20824313-4577-E32E-D77B-E10BA057D035}"/>
              </a:ext>
            </a:extLst>
          </p:cNvPr>
          <p:cNvGrpSpPr/>
          <p:nvPr/>
        </p:nvGrpSpPr>
        <p:grpSpPr>
          <a:xfrm>
            <a:off x="4859036" y="2404844"/>
            <a:ext cx="1414038" cy="1414038"/>
            <a:chOff x="4876800" y="1600199"/>
            <a:chExt cx="2819401" cy="2819401"/>
          </a:xfrm>
        </p:grpSpPr>
        <p:grpSp>
          <p:nvGrpSpPr>
            <p:cNvPr id="107" name="Group 106">
              <a:extLst>
                <a:ext uri="{FF2B5EF4-FFF2-40B4-BE49-F238E27FC236}">
                  <a16:creationId xmlns:a16="http://schemas.microsoft.com/office/drawing/2014/main" id="{52C3E842-5879-E5F0-B2AC-16496C7D1680}"/>
                </a:ext>
              </a:extLst>
            </p:cNvPr>
            <p:cNvGrpSpPr/>
            <p:nvPr/>
          </p:nvGrpSpPr>
          <p:grpSpPr>
            <a:xfrm>
              <a:off x="5486400" y="3962400"/>
              <a:ext cx="2209800" cy="457200"/>
              <a:chOff x="5486400" y="3962400"/>
              <a:chExt cx="2209800" cy="457200"/>
            </a:xfrm>
          </p:grpSpPr>
          <p:sp>
            <p:nvSpPr>
              <p:cNvPr id="152" name="DRAM">
                <a:extLst>
                  <a:ext uri="{FF2B5EF4-FFF2-40B4-BE49-F238E27FC236}">
                    <a16:creationId xmlns:a16="http://schemas.microsoft.com/office/drawing/2014/main" id="{396F3456-3241-C4EB-C08E-F820EDA9EEDF}"/>
                  </a:ext>
                </a:extLst>
              </p:cNvPr>
              <p:cNvSpPr/>
              <p:nvPr/>
            </p:nvSpPr>
            <p:spPr>
              <a:xfrm>
                <a:off x="54864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53" name="DRAM">
                <a:extLst>
                  <a:ext uri="{FF2B5EF4-FFF2-40B4-BE49-F238E27FC236}">
                    <a16:creationId xmlns:a16="http://schemas.microsoft.com/office/drawing/2014/main" id="{F859A58C-4F9B-EE98-0050-86D1A2F6E1F5}"/>
                  </a:ext>
                </a:extLst>
              </p:cNvPr>
              <p:cNvSpPr/>
              <p:nvPr/>
            </p:nvSpPr>
            <p:spPr>
              <a:xfrm>
                <a:off x="59436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54" name="DRAM">
                <a:extLst>
                  <a:ext uri="{FF2B5EF4-FFF2-40B4-BE49-F238E27FC236}">
                    <a16:creationId xmlns:a16="http://schemas.microsoft.com/office/drawing/2014/main" id="{C96D93C6-9DFF-CE79-C711-D306A368072A}"/>
                  </a:ext>
                </a:extLst>
              </p:cNvPr>
              <p:cNvSpPr/>
              <p:nvPr/>
            </p:nvSpPr>
            <p:spPr>
              <a:xfrm>
                <a:off x="64008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55" name="DRAM">
                <a:extLst>
                  <a:ext uri="{FF2B5EF4-FFF2-40B4-BE49-F238E27FC236}">
                    <a16:creationId xmlns:a16="http://schemas.microsoft.com/office/drawing/2014/main" id="{88031A3E-A4A5-4D51-C51E-AB28281AEEA0}"/>
                  </a:ext>
                </a:extLst>
              </p:cNvPr>
              <p:cNvSpPr/>
              <p:nvPr/>
            </p:nvSpPr>
            <p:spPr>
              <a:xfrm>
                <a:off x="68580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56" name="DRAM">
                <a:extLst>
                  <a:ext uri="{FF2B5EF4-FFF2-40B4-BE49-F238E27FC236}">
                    <a16:creationId xmlns:a16="http://schemas.microsoft.com/office/drawing/2014/main" id="{CD42F065-5719-8A17-46B4-CA71976730A4}"/>
                  </a:ext>
                </a:extLst>
              </p:cNvPr>
              <p:cNvSpPr/>
              <p:nvPr/>
            </p:nvSpPr>
            <p:spPr>
              <a:xfrm>
                <a:off x="73152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grpSp>
        <p:grpSp>
          <p:nvGrpSpPr>
            <p:cNvPr id="108" name="Group 107">
              <a:extLst>
                <a:ext uri="{FF2B5EF4-FFF2-40B4-BE49-F238E27FC236}">
                  <a16:creationId xmlns:a16="http://schemas.microsoft.com/office/drawing/2014/main" id="{DBB7F9F2-3577-070F-12C3-CCCB0D0B4682}"/>
                </a:ext>
              </a:extLst>
            </p:cNvPr>
            <p:cNvGrpSpPr/>
            <p:nvPr/>
          </p:nvGrpSpPr>
          <p:grpSpPr>
            <a:xfrm>
              <a:off x="4876800" y="1600200"/>
              <a:ext cx="457200" cy="2209800"/>
              <a:chOff x="4876800" y="1600200"/>
              <a:chExt cx="457200" cy="2209800"/>
            </a:xfrm>
          </p:grpSpPr>
          <p:sp>
            <p:nvSpPr>
              <p:cNvPr id="147" name="DRAM">
                <a:extLst>
                  <a:ext uri="{FF2B5EF4-FFF2-40B4-BE49-F238E27FC236}">
                    <a16:creationId xmlns:a16="http://schemas.microsoft.com/office/drawing/2014/main" id="{E700B6D2-F16C-813B-A0A4-05F5FC0D9677}"/>
                  </a:ext>
                </a:extLst>
              </p:cNvPr>
              <p:cNvSpPr/>
              <p:nvPr/>
            </p:nvSpPr>
            <p:spPr>
              <a:xfrm rot="5400000">
                <a:off x="4914900" y="15621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48" name="DRAM">
                <a:extLst>
                  <a:ext uri="{FF2B5EF4-FFF2-40B4-BE49-F238E27FC236}">
                    <a16:creationId xmlns:a16="http://schemas.microsoft.com/office/drawing/2014/main" id="{B44C2850-6832-BBEA-342F-70A219EE482E}"/>
                  </a:ext>
                </a:extLst>
              </p:cNvPr>
              <p:cNvSpPr/>
              <p:nvPr/>
            </p:nvSpPr>
            <p:spPr>
              <a:xfrm rot="5400000">
                <a:off x="4914900" y="20193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49" name="DRAM">
                <a:extLst>
                  <a:ext uri="{FF2B5EF4-FFF2-40B4-BE49-F238E27FC236}">
                    <a16:creationId xmlns:a16="http://schemas.microsoft.com/office/drawing/2014/main" id="{CFCA39FC-FF7E-49B0-0F3C-AE9C058790CE}"/>
                  </a:ext>
                </a:extLst>
              </p:cNvPr>
              <p:cNvSpPr/>
              <p:nvPr/>
            </p:nvSpPr>
            <p:spPr>
              <a:xfrm rot="5400000">
                <a:off x="4914900" y="24765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50" name="DRAM">
                <a:extLst>
                  <a:ext uri="{FF2B5EF4-FFF2-40B4-BE49-F238E27FC236}">
                    <a16:creationId xmlns:a16="http://schemas.microsoft.com/office/drawing/2014/main" id="{02557CD9-9809-5157-005B-ACFEC79EE931}"/>
                  </a:ext>
                </a:extLst>
              </p:cNvPr>
              <p:cNvSpPr/>
              <p:nvPr/>
            </p:nvSpPr>
            <p:spPr>
              <a:xfrm rot="5400000">
                <a:off x="4914900" y="29337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51" name="DRAM">
                <a:extLst>
                  <a:ext uri="{FF2B5EF4-FFF2-40B4-BE49-F238E27FC236}">
                    <a16:creationId xmlns:a16="http://schemas.microsoft.com/office/drawing/2014/main" id="{E55C9AE9-325F-1995-6228-4CDFDB212DBF}"/>
                  </a:ext>
                </a:extLst>
              </p:cNvPr>
              <p:cNvSpPr/>
              <p:nvPr/>
            </p:nvSpPr>
            <p:spPr>
              <a:xfrm rot="5400000">
                <a:off x="4914900" y="33909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grpSp>
        <p:grpSp>
          <p:nvGrpSpPr>
            <p:cNvPr id="109" name="Group 108">
              <a:extLst>
                <a:ext uri="{FF2B5EF4-FFF2-40B4-BE49-F238E27FC236}">
                  <a16:creationId xmlns:a16="http://schemas.microsoft.com/office/drawing/2014/main" id="{B367CB2B-3057-A6FB-3B0E-FA5E248F7B1B}"/>
                </a:ext>
              </a:extLst>
            </p:cNvPr>
            <p:cNvGrpSpPr/>
            <p:nvPr/>
          </p:nvGrpSpPr>
          <p:grpSpPr>
            <a:xfrm>
              <a:off x="5676900" y="1600199"/>
              <a:ext cx="1828800" cy="2362201"/>
              <a:chOff x="5676900" y="1170708"/>
              <a:chExt cx="1828800" cy="2791692"/>
            </a:xfrm>
          </p:grpSpPr>
          <p:cxnSp>
            <p:nvCxnSpPr>
              <p:cNvPr id="142" name="Straight Connector 141">
                <a:extLst>
                  <a:ext uri="{FF2B5EF4-FFF2-40B4-BE49-F238E27FC236}">
                    <a16:creationId xmlns:a16="http://schemas.microsoft.com/office/drawing/2014/main" id="{D935996A-DF26-D444-D494-1A6E31653C16}"/>
                  </a:ext>
                </a:extLst>
              </p:cNvPr>
              <p:cNvCxnSpPr>
                <a:cxnSpLocks/>
                <a:stCxn id="112" idx="0"/>
                <a:endCxn id="152" idx="0"/>
              </p:cNvCxnSpPr>
              <p:nvPr/>
            </p:nvCxnSpPr>
            <p:spPr>
              <a:xfrm>
                <a:off x="56769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D8BE38A6-F7C5-8B66-C1A2-4EA2A82A3ED6}"/>
                  </a:ext>
                </a:extLst>
              </p:cNvPr>
              <p:cNvCxnSpPr>
                <a:cxnSpLocks/>
                <a:stCxn id="114" idx="0"/>
                <a:endCxn id="154" idx="0"/>
              </p:cNvCxnSpPr>
              <p:nvPr/>
            </p:nvCxnSpPr>
            <p:spPr>
              <a:xfrm>
                <a:off x="6591299"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566A2FB6-3348-5686-9C49-C282CB0E974A}"/>
                  </a:ext>
                </a:extLst>
              </p:cNvPr>
              <p:cNvCxnSpPr>
                <a:cxnSpLocks/>
                <a:stCxn id="115" idx="0"/>
                <a:endCxn id="155" idx="0"/>
              </p:cNvCxnSpPr>
              <p:nvPr/>
            </p:nvCxnSpPr>
            <p:spPr>
              <a:xfrm>
                <a:off x="70485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9A30B497-30A7-D05C-8EE6-D4298D1860B6}"/>
                  </a:ext>
                </a:extLst>
              </p:cNvPr>
              <p:cNvCxnSpPr>
                <a:cxnSpLocks/>
                <a:stCxn id="116" idx="0"/>
                <a:endCxn id="156" idx="0"/>
              </p:cNvCxnSpPr>
              <p:nvPr/>
            </p:nvCxnSpPr>
            <p:spPr>
              <a:xfrm>
                <a:off x="7505700" y="1170710"/>
                <a:ext cx="0" cy="2791690"/>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B6281279-C9D7-96E6-3336-A58EFFA7E1CD}"/>
                  </a:ext>
                </a:extLst>
              </p:cNvPr>
              <p:cNvCxnSpPr>
                <a:cxnSpLocks/>
                <a:stCxn id="113" idx="0"/>
                <a:endCxn id="153" idx="0"/>
              </p:cNvCxnSpPr>
              <p:nvPr/>
            </p:nvCxnSpPr>
            <p:spPr>
              <a:xfrm>
                <a:off x="61341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110" name="Group 109">
              <a:extLst>
                <a:ext uri="{FF2B5EF4-FFF2-40B4-BE49-F238E27FC236}">
                  <a16:creationId xmlns:a16="http://schemas.microsoft.com/office/drawing/2014/main" id="{0B013ACC-0592-2159-DFDB-CB6D5D1CCF7D}"/>
                </a:ext>
              </a:extLst>
            </p:cNvPr>
            <p:cNvGrpSpPr/>
            <p:nvPr/>
          </p:nvGrpSpPr>
          <p:grpSpPr>
            <a:xfrm>
              <a:off x="5334000" y="1790700"/>
              <a:ext cx="2362201" cy="1828800"/>
              <a:chOff x="5333998" y="1790700"/>
              <a:chExt cx="2791691" cy="1828800"/>
            </a:xfrm>
          </p:grpSpPr>
          <p:cxnSp>
            <p:nvCxnSpPr>
              <p:cNvPr id="137" name="Straight Connector 136">
                <a:extLst>
                  <a:ext uri="{FF2B5EF4-FFF2-40B4-BE49-F238E27FC236}">
                    <a16:creationId xmlns:a16="http://schemas.microsoft.com/office/drawing/2014/main" id="{F7599ECF-03E1-95FC-8B38-1D176A8A782B}"/>
                  </a:ext>
                </a:extLst>
              </p:cNvPr>
              <p:cNvCxnSpPr>
                <a:cxnSpLocks/>
                <a:stCxn id="116" idx="6"/>
                <a:endCxn id="147" idx="0"/>
              </p:cNvCxnSpPr>
              <p:nvPr/>
            </p:nvCxnSpPr>
            <p:spPr>
              <a:xfrm flipH="1">
                <a:off x="5333998" y="1790700"/>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A6FA73BA-628E-4DE7-03D9-2755C0EF66A9}"/>
                  </a:ext>
                </a:extLst>
              </p:cNvPr>
              <p:cNvCxnSpPr>
                <a:cxnSpLocks/>
                <a:stCxn id="121" idx="6"/>
                <a:endCxn id="148" idx="0"/>
              </p:cNvCxnSpPr>
              <p:nvPr/>
            </p:nvCxnSpPr>
            <p:spPr>
              <a:xfrm flipH="1">
                <a:off x="5333998" y="2247899"/>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B4A2BFE5-1A1A-26E0-4A80-09E6913450DF}"/>
                  </a:ext>
                </a:extLst>
              </p:cNvPr>
              <p:cNvCxnSpPr>
                <a:cxnSpLocks/>
                <a:stCxn id="126" idx="6"/>
                <a:endCxn id="149" idx="0"/>
              </p:cNvCxnSpPr>
              <p:nvPr/>
            </p:nvCxnSpPr>
            <p:spPr>
              <a:xfrm flipH="1">
                <a:off x="5333998" y="2705100"/>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42BAE858-D627-F917-E48F-26916ED185A5}"/>
                  </a:ext>
                </a:extLst>
              </p:cNvPr>
              <p:cNvCxnSpPr>
                <a:cxnSpLocks/>
                <a:stCxn id="131" idx="6"/>
                <a:endCxn id="150" idx="0"/>
              </p:cNvCxnSpPr>
              <p:nvPr/>
            </p:nvCxnSpPr>
            <p:spPr>
              <a:xfrm flipH="1">
                <a:off x="5333998" y="3162299"/>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1546771F-2027-F8F2-DD81-F67F7DFD144D}"/>
                  </a:ext>
                </a:extLst>
              </p:cNvPr>
              <p:cNvCxnSpPr>
                <a:cxnSpLocks/>
                <a:stCxn id="136" idx="6"/>
                <a:endCxn id="151" idx="0"/>
              </p:cNvCxnSpPr>
              <p:nvPr/>
            </p:nvCxnSpPr>
            <p:spPr>
              <a:xfrm flipH="1">
                <a:off x="5333998" y="3619500"/>
                <a:ext cx="2791691" cy="0"/>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111" name="Group 110">
              <a:extLst>
                <a:ext uri="{FF2B5EF4-FFF2-40B4-BE49-F238E27FC236}">
                  <a16:creationId xmlns:a16="http://schemas.microsoft.com/office/drawing/2014/main" id="{D2B8A081-8C37-3A30-21EE-D7771F3773B7}"/>
                </a:ext>
              </a:extLst>
            </p:cNvPr>
            <p:cNvGrpSpPr/>
            <p:nvPr/>
          </p:nvGrpSpPr>
          <p:grpSpPr>
            <a:xfrm>
              <a:off x="5486400" y="1600200"/>
              <a:ext cx="2209800" cy="2209800"/>
              <a:chOff x="5486400" y="1600200"/>
              <a:chExt cx="2209800" cy="2209800"/>
            </a:xfrm>
          </p:grpSpPr>
          <p:sp>
            <p:nvSpPr>
              <p:cNvPr id="112" name="Oval 111">
                <a:extLst>
                  <a:ext uri="{FF2B5EF4-FFF2-40B4-BE49-F238E27FC236}">
                    <a16:creationId xmlns:a16="http://schemas.microsoft.com/office/drawing/2014/main" id="{C5EFA644-7AF3-334D-4A89-1F1556CF02D7}"/>
                  </a:ext>
                </a:extLst>
              </p:cNvPr>
              <p:cNvSpPr/>
              <p:nvPr/>
            </p:nvSpPr>
            <p:spPr>
              <a:xfrm>
                <a:off x="54864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13" name="Oval 112">
                <a:extLst>
                  <a:ext uri="{FF2B5EF4-FFF2-40B4-BE49-F238E27FC236}">
                    <a16:creationId xmlns:a16="http://schemas.microsoft.com/office/drawing/2014/main" id="{81D6BBDE-E348-A43D-3046-8FB9E2A5AAFA}"/>
                  </a:ext>
                </a:extLst>
              </p:cNvPr>
              <p:cNvSpPr/>
              <p:nvPr/>
            </p:nvSpPr>
            <p:spPr>
              <a:xfrm>
                <a:off x="59436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14" name="Oval 113">
                <a:extLst>
                  <a:ext uri="{FF2B5EF4-FFF2-40B4-BE49-F238E27FC236}">
                    <a16:creationId xmlns:a16="http://schemas.microsoft.com/office/drawing/2014/main" id="{381F3621-30FA-F2CA-6AA4-515E5663D172}"/>
                  </a:ext>
                </a:extLst>
              </p:cNvPr>
              <p:cNvSpPr/>
              <p:nvPr/>
            </p:nvSpPr>
            <p:spPr>
              <a:xfrm>
                <a:off x="64008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15" name="Oval 114">
                <a:extLst>
                  <a:ext uri="{FF2B5EF4-FFF2-40B4-BE49-F238E27FC236}">
                    <a16:creationId xmlns:a16="http://schemas.microsoft.com/office/drawing/2014/main" id="{5C443205-FA30-54E0-F438-E8740AF2F97F}"/>
                  </a:ext>
                </a:extLst>
              </p:cNvPr>
              <p:cNvSpPr/>
              <p:nvPr/>
            </p:nvSpPr>
            <p:spPr>
              <a:xfrm>
                <a:off x="68580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16" name="Oval 115">
                <a:extLst>
                  <a:ext uri="{FF2B5EF4-FFF2-40B4-BE49-F238E27FC236}">
                    <a16:creationId xmlns:a16="http://schemas.microsoft.com/office/drawing/2014/main" id="{9AC00E24-BA27-A567-9DD5-0502E2C978F7}"/>
                  </a:ext>
                </a:extLst>
              </p:cNvPr>
              <p:cNvSpPr/>
              <p:nvPr/>
            </p:nvSpPr>
            <p:spPr>
              <a:xfrm>
                <a:off x="73152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17" name="Oval 116">
                <a:extLst>
                  <a:ext uri="{FF2B5EF4-FFF2-40B4-BE49-F238E27FC236}">
                    <a16:creationId xmlns:a16="http://schemas.microsoft.com/office/drawing/2014/main" id="{2674C4B8-C948-710B-ADBD-9F184AEEFB76}"/>
                  </a:ext>
                </a:extLst>
              </p:cNvPr>
              <p:cNvSpPr/>
              <p:nvPr/>
            </p:nvSpPr>
            <p:spPr>
              <a:xfrm>
                <a:off x="54864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18" name="Oval 117">
                <a:extLst>
                  <a:ext uri="{FF2B5EF4-FFF2-40B4-BE49-F238E27FC236}">
                    <a16:creationId xmlns:a16="http://schemas.microsoft.com/office/drawing/2014/main" id="{EBB3DC46-F8B7-2270-EE7C-28DC3A17B0D5}"/>
                  </a:ext>
                </a:extLst>
              </p:cNvPr>
              <p:cNvSpPr/>
              <p:nvPr/>
            </p:nvSpPr>
            <p:spPr>
              <a:xfrm>
                <a:off x="59436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19" name="Oval 118">
                <a:extLst>
                  <a:ext uri="{FF2B5EF4-FFF2-40B4-BE49-F238E27FC236}">
                    <a16:creationId xmlns:a16="http://schemas.microsoft.com/office/drawing/2014/main" id="{9B0666B2-1A1D-0E30-739C-64A6C134ED2C}"/>
                  </a:ext>
                </a:extLst>
              </p:cNvPr>
              <p:cNvSpPr/>
              <p:nvPr/>
            </p:nvSpPr>
            <p:spPr>
              <a:xfrm>
                <a:off x="64008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20" name="Oval 119">
                <a:extLst>
                  <a:ext uri="{FF2B5EF4-FFF2-40B4-BE49-F238E27FC236}">
                    <a16:creationId xmlns:a16="http://schemas.microsoft.com/office/drawing/2014/main" id="{F10880FD-0F7E-89D8-5F7D-87DB9CEB68B5}"/>
                  </a:ext>
                </a:extLst>
              </p:cNvPr>
              <p:cNvSpPr/>
              <p:nvPr/>
            </p:nvSpPr>
            <p:spPr>
              <a:xfrm>
                <a:off x="68580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21" name="Oval 120">
                <a:extLst>
                  <a:ext uri="{FF2B5EF4-FFF2-40B4-BE49-F238E27FC236}">
                    <a16:creationId xmlns:a16="http://schemas.microsoft.com/office/drawing/2014/main" id="{D7218BC3-D113-F4F9-D449-9632985F3009}"/>
                  </a:ext>
                </a:extLst>
              </p:cNvPr>
              <p:cNvSpPr/>
              <p:nvPr/>
            </p:nvSpPr>
            <p:spPr>
              <a:xfrm>
                <a:off x="73152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22" name="Oval 121">
                <a:extLst>
                  <a:ext uri="{FF2B5EF4-FFF2-40B4-BE49-F238E27FC236}">
                    <a16:creationId xmlns:a16="http://schemas.microsoft.com/office/drawing/2014/main" id="{20225317-2615-A382-F21D-03CC675D6520}"/>
                  </a:ext>
                </a:extLst>
              </p:cNvPr>
              <p:cNvSpPr/>
              <p:nvPr/>
            </p:nvSpPr>
            <p:spPr>
              <a:xfrm>
                <a:off x="54864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23" name="Oval 122">
                <a:extLst>
                  <a:ext uri="{FF2B5EF4-FFF2-40B4-BE49-F238E27FC236}">
                    <a16:creationId xmlns:a16="http://schemas.microsoft.com/office/drawing/2014/main" id="{69B7A52E-045A-974D-F28A-4FD0692270A0}"/>
                  </a:ext>
                </a:extLst>
              </p:cNvPr>
              <p:cNvSpPr/>
              <p:nvPr/>
            </p:nvSpPr>
            <p:spPr>
              <a:xfrm>
                <a:off x="59436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24" name="Oval 123">
                <a:extLst>
                  <a:ext uri="{FF2B5EF4-FFF2-40B4-BE49-F238E27FC236}">
                    <a16:creationId xmlns:a16="http://schemas.microsoft.com/office/drawing/2014/main" id="{F641BEF7-F52A-1538-7C64-77B1154A42AE}"/>
                  </a:ext>
                </a:extLst>
              </p:cNvPr>
              <p:cNvSpPr/>
              <p:nvPr/>
            </p:nvSpPr>
            <p:spPr>
              <a:xfrm>
                <a:off x="64008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25" name="Oval 124">
                <a:extLst>
                  <a:ext uri="{FF2B5EF4-FFF2-40B4-BE49-F238E27FC236}">
                    <a16:creationId xmlns:a16="http://schemas.microsoft.com/office/drawing/2014/main" id="{0EF18F5F-8BB5-25AE-F7E3-C22C8C9EFC05}"/>
                  </a:ext>
                </a:extLst>
              </p:cNvPr>
              <p:cNvSpPr/>
              <p:nvPr/>
            </p:nvSpPr>
            <p:spPr>
              <a:xfrm>
                <a:off x="68580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26" name="Oval 125">
                <a:extLst>
                  <a:ext uri="{FF2B5EF4-FFF2-40B4-BE49-F238E27FC236}">
                    <a16:creationId xmlns:a16="http://schemas.microsoft.com/office/drawing/2014/main" id="{224A082F-62C3-DF8C-081B-51DC583C2C7F}"/>
                  </a:ext>
                </a:extLst>
              </p:cNvPr>
              <p:cNvSpPr/>
              <p:nvPr/>
            </p:nvSpPr>
            <p:spPr>
              <a:xfrm>
                <a:off x="73152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27" name="Oval 126">
                <a:extLst>
                  <a:ext uri="{FF2B5EF4-FFF2-40B4-BE49-F238E27FC236}">
                    <a16:creationId xmlns:a16="http://schemas.microsoft.com/office/drawing/2014/main" id="{CBD0A5CF-5FE3-2748-1FA3-0DE35B7BFAC4}"/>
                  </a:ext>
                </a:extLst>
              </p:cNvPr>
              <p:cNvSpPr/>
              <p:nvPr/>
            </p:nvSpPr>
            <p:spPr>
              <a:xfrm>
                <a:off x="54864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28" name="Oval 127">
                <a:extLst>
                  <a:ext uri="{FF2B5EF4-FFF2-40B4-BE49-F238E27FC236}">
                    <a16:creationId xmlns:a16="http://schemas.microsoft.com/office/drawing/2014/main" id="{42330B4E-86DD-C669-FC97-0FE2FDC948F9}"/>
                  </a:ext>
                </a:extLst>
              </p:cNvPr>
              <p:cNvSpPr/>
              <p:nvPr/>
            </p:nvSpPr>
            <p:spPr>
              <a:xfrm>
                <a:off x="59436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29" name="Oval 128">
                <a:extLst>
                  <a:ext uri="{FF2B5EF4-FFF2-40B4-BE49-F238E27FC236}">
                    <a16:creationId xmlns:a16="http://schemas.microsoft.com/office/drawing/2014/main" id="{7E89E399-4B10-DA0F-CE87-69DE5FC6D9A8}"/>
                  </a:ext>
                </a:extLst>
              </p:cNvPr>
              <p:cNvSpPr/>
              <p:nvPr/>
            </p:nvSpPr>
            <p:spPr>
              <a:xfrm>
                <a:off x="64008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30" name="Oval 129">
                <a:extLst>
                  <a:ext uri="{FF2B5EF4-FFF2-40B4-BE49-F238E27FC236}">
                    <a16:creationId xmlns:a16="http://schemas.microsoft.com/office/drawing/2014/main" id="{56862B6A-4FAB-EFB6-330C-944F5E98619F}"/>
                  </a:ext>
                </a:extLst>
              </p:cNvPr>
              <p:cNvSpPr/>
              <p:nvPr/>
            </p:nvSpPr>
            <p:spPr>
              <a:xfrm>
                <a:off x="68580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31" name="Oval 130">
                <a:extLst>
                  <a:ext uri="{FF2B5EF4-FFF2-40B4-BE49-F238E27FC236}">
                    <a16:creationId xmlns:a16="http://schemas.microsoft.com/office/drawing/2014/main" id="{547D0737-CBE5-992C-DA2B-C35C6753BC22}"/>
                  </a:ext>
                </a:extLst>
              </p:cNvPr>
              <p:cNvSpPr/>
              <p:nvPr/>
            </p:nvSpPr>
            <p:spPr>
              <a:xfrm>
                <a:off x="73152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32" name="Oval 131">
                <a:extLst>
                  <a:ext uri="{FF2B5EF4-FFF2-40B4-BE49-F238E27FC236}">
                    <a16:creationId xmlns:a16="http://schemas.microsoft.com/office/drawing/2014/main" id="{1C72921B-BCAC-CB22-4D42-9425F0F2D1CE}"/>
                  </a:ext>
                </a:extLst>
              </p:cNvPr>
              <p:cNvSpPr/>
              <p:nvPr/>
            </p:nvSpPr>
            <p:spPr>
              <a:xfrm>
                <a:off x="54864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33" name="Oval 132">
                <a:extLst>
                  <a:ext uri="{FF2B5EF4-FFF2-40B4-BE49-F238E27FC236}">
                    <a16:creationId xmlns:a16="http://schemas.microsoft.com/office/drawing/2014/main" id="{5BFB43B7-FF28-DD0D-1D14-9B8F47EFC0E7}"/>
                  </a:ext>
                </a:extLst>
              </p:cNvPr>
              <p:cNvSpPr/>
              <p:nvPr/>
            </p:nvSpPr>
            <p:spPr>
              <a:xfrm>
                <a:off x="59436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34" name="Oval 133">
                <a:extLst>
                  <a:ext uri="{FF2B5EF4-FFF2-40B4-BE49-F238E27FC236}">
                    <a16:creationId xmlns:a16="http://schemas.microsoft.com/office/drawing/2014/main" id="{C3B354B0-2721-9B96-619A-66E080DEF171}"/>
                  </a:ext>
                </a:extLst>
              </p:cNvPr>
              <p:cNvSpPr/>
              <p:nvPr/>
            </p:nvSpPr>
            <p:spPr>
              <a:xfrm>
                <a:off x="64008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35" name="Oval 134">
                <a:extLst>
                  <a:ext uri="{FF2B5EF4-FFF2-40B4-BE49-F238E27FC236}">
                    <a16:creationId xmlns:a16="http://schemas.microsoft.com/office/drawing/2014/main" id="{7FB0FD98-2787-B95E-F056-D38C1BA2D98E}"/>
                  </a:ext>
                </a:extLst>
              </p:cNvPr>
              <p:cNvSpPr/>
              <p:nvPr/>
            </p:nvSpPr>
            <p:spPr>
              <a:xfrm>
                <a:off x="68580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36" name="Oval 135">
                <a:extLst>
                  <a:ext uri="{FF2B5EF4-FFF2-40B4-BE49-F238E27FC236}">
                    <a16:creationId xmlns:a16="http://schemas.microsoft.com/office/drawing/2014/main" id="{2CD339F9-ABD8-5BB6-4A00-2B7D971617F3}"/>
                  </a:ext>
                </a:extLst>
              </p:cNvPr>
              <p:cNvSpPr/>
              <p:nvPr/>
            </p:nvSpPr>
            <p:spPr>
              <a:xfrm>
                <a:off x="73152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grpSp>
      </p:grpSp>
      <p:grpSp>
        <p:nvGrpSpPr>
          <p:cNvPr id="157" name="Group 156">
            <a:extLst>
              <a:ext uri="{FF2B5EF4-FFF2-40B4-BE49-F238E27FC236}">
                <a16:creationId xmlns:a16="http://schemas.microsoft.com/office/drawing/2014/main" id="{022433B3-EF80-696C-C444-2A3D46CC9BD3}"/>
              </a:ext>
            </a:extLst>
          </p:cNvPr>
          <p:cNvGrpSpPr/>
          <p:nvPr/>
        </p:nvGrpSpPr>
        <p:grpSpPr>
          <a:xfrm>
            <a:off x="6416564" y="2404844"/>
            <a:ext cx="1414038" cy="1414038"/>
            <a:chOff x="4876800" y="1600199"/>
            <a:chExt cx="2819401" cy="2819401"/>
          </a:xfrm>
        </p:grpSpPr>
        <p:grpSp>
          <p:nvGrpSpPr>
            <p:cNvPr id="158" name="Group 157">
              <a:extLst>
                <a:ext uri="{FF2B5EF4-FFF2-40B4-BE49-F238E27FC236}">
                  <a16:creationId xmlns:a16="http://schemas.microsoft.com/office/drawing/2014/main" id="{17D41720-4177-B9CE-F69F-C10D576EDE2F}"/>
                </a:ext>
              </a:extLst>
            </p:cNvPr>
            <p:cNvGrpSpPr/>
            <p:nvPr/>
          </p:nvGrpSpPr>
          <p:grpSpPr>
            <a:xfrm>
              <a:off x="5486400" y="3962400"/>
              <a:ext cx="2209800" cy="457200"/>
              <a:chOff x="5486400" y="3962400"/>
              <a:chExt cx="2209800" cy="457200"/>
            </a:xfrm>
          </p:grpSpPr>
          <p:sp>
            <p:nvSpPr>
              <p:cNvPr id="203" name="DRAM">
                <a:extLst>
                  <a:ext uri="{FF2B5EF4-FFF2-40B4-BE49-F238E27FC236}">
                    <a16:creationId xmlns:a16="http://schemas.microsoft.com/office/drawing/2014/main" id="{20F6BE51-E579-F619-D615-1523092141F0}"/>
                  </a:ext>
                </a:extLst>
              </p:cNvPr>
              <p:cNvSpPr/>
              <p:nvPr/>
            </p:nvSpPr>
            <p:spPr>
              <a:xfrm>
                <a:off x="54864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204" name="DRAM">
                <a:extLst>
                  <a:ext uri="{FF2B5EF4-FFF2-40B4-BE49-F238E27FC236}">
                    <a16:creationId xmlns:a16="http://schemas.microsoft.com/office/drawing/2014/main" id="{228F5A5A-264C-9278-B65A-01C0389D491F}"/>
                  </a:ext>
                </a:extLst>
              </p:cNvPr>
              <p:cNvSpPr/>
              <p:nvPr/>
            </p:nvSpPr>
            <p:spPr>
              <a:xfrm>
                <a:off x="59436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205" name="DRAM">
                <a:extLst>
                  <a:ext uri="{FF2B5EF4-FFF2-40B4-BE49-F238E27FC236}">
                    <a16:creationId xmlns:a16="http://schemas.microsoft.com/office/drawing/2014/main" id="{3F13B5FB-9954-2B34-151F-92643A6BB928}"/>
                  </a:ext>
                </a:extLst>
              </p:cNvPr>
              <p:cNvSpPr/>
              <p:nvPr/>
            </p:nvSpPr>
            <p:spPr>
              <a:xfrm>
                <a:off x="64008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206" name="DRAM">
                <a:extLst>
                  <a:ext uri="{FF2B5EF4-FFF2-40B4-BE49-F238E27FC236}">
                    <a16:creationId xmlns:a16="http://schemas.microsoft.com/office/drawing/2014/main" id="{8CCC1D9C-01FB-8927-FD80-DDD0A87636D9}"/>
                  </a:ext>
                </a:extLst>
              </p:cNvPr>
              <p:cNvSpPr/>
              <p:nvPr/>
            </p:nvSpPr>
            <p:spPr>
              <a:xfrm>
                <a:off x="68580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207" name="DRAM">
                <a:extLst>
                  <a:ext uri="{FF2B5EF4-FFF2-40B4-BE49-F238E27FC236}">
                    <a16:creationId xmlns:a16="http://schemas.microsoft.com/office/drawing/2014/main" id="{AD5F16BF-5F8F-C2C3-31F8-37C7799DCC5A}"/>
                  </a:ext>
                </a:extLst>
              </p:cNvPr>
              <p:cNvSpPr/>
              <p:nvPr/>
            </p:nvSpPr>
            <p:spPr>
              <a:xfrm>
                <a:off x="73152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grpSp>
        <p:grpSp>
          <p:nvGrpSpPr>
            <p:cNvPr id="159" name="Group 158">
              <a:extLst>
                <a:ext uri="{FF2B5EF4-FFF2-40B4-BE49-F238E27FC236}">
                  <a16:creationId xmlns:a16="http://schemas.microsoft.com/office/drawing/2014/main" id="{12BCC581-74DD-11FA-8CB0-E1C2FF375DF2}"/>
                </a:ext>
              </a:extLst>
            </p:cNvPr>
            <p:cNvGrpSpPr/>
            <p:nvPr/>
          </p:nvGrpSpPr>
          <p:grpSpPr>
            <a:xfrm>
              <a:off x="4876800" y="1600200"/>
              <a:ext cx="457200" cy="2209800"/>
              <a:chOff x="4876800" y="1600200"/>
              <a:chExt cx="457200" cy="2209800"/>
            </a:xfrm>
          </p:grpSpPr>
          <p:sp>
            <p:nvSpPr>
              <p:cNvPr id="198" name="DRAM">
                <a:extLst>
                  <a:ext uri="{FF2B5EF4-FFF2-40B4-BE49-F238E27FC236}">
                    <a16:creationId xmlns:a16="http://schemas.microsoft.com/office/drawing/2014/main" id="{07DEA3A8-596E-E494-5E0A-A0199452A2FA}"/>
                  </a:ext>
                </a:extLst>
              </p:cNvPr>
              <p:cNvSpPr/>
              <p:nvPr/>
            </p:nvSpPr>
            <p:spPr>
              <a:xfrm rot="5400000">
                <a:off x="4914900" y="15621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99" name="DRAM">
                <a:extLst>
                  <a:ext uri="{FF2B5EF4-FFF2-40B4-BE49-F238E27FC236}">
                    <a16:creationId xmlns:a16="http://schemas.microsoft.com/office/drawing/2014/main" id="{BF655D10-7479-0D42-3E5D-128984E50EC5}"/>
                  </a:ext>
                </a:extLst>
              </p:cNvPr>
              <p:cNvSpPr/>
              <p:nvPr/>
            </p:nvSpPr>
            <p:spPr>
              <a:xfrm rot="5400000">
                <a:off x="4914900" y="20193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200" name="DRAM">
                <a:extLst>
                  <a:ext uri="{FF2B5EF4-FFF2-40B4-BE49-F238E27FC236}">
                    <a16:creationId xmlns:a16="http://schemas.microsoft.com/office/drawing/2014/main" id="{38C5C9E4-731C-6910-0676-93FD9E282D01}"/>
                  </a:ext>
                </a:extLst>
              </p:cNvPr>
              <p:cNvSpPr/>
              <p:nvPr/>
            </p:nvSpPr>
            <p:spPr>
              <a:xfrm rot="5400000">
                <a:off x="4914900" y="24765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201" name="DRAM">
                <a:extLst>
                  <a:ext uri="{FF2B5EF4-FFF2-40B4-BE49-F238E27FC236}">
                    <a16:creationId xmlns:a16="http://schemas.microsoft.com/office/drawing/2014/main" id="{81138B3E-694C-47C4-7475-15EC0D0F91F6}"/>
                  </a:ext>
                </a:extLst>
              </p:cNvPr>
              <p:cNvSpPr/>
              <p:nvPr/>
            </p:nvSpPr>
            <p:spPr>
              <a:xfrm rot="5400000">
                <a:off x="4914900" y="29337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202" name="DRAM">
                <a:extLst>
                  <a:ext uri="{FF2B5EF4-FFF2-40B4-BE49-F238E27FC236}">
                    <a16:creationId xmlns:a16="http://schemas.microsoft.com/office/drawing/2014/main" id="{3E98E48D-CE85-7C12-3F35-38C35956E8C4}"/>
                  </a:ext>
                </a:extLst>
              </p:cNvPr>
              <p:cNvSpPr/>
              <p:nvPr/>
            </p:nvSpPr>
            <p:spPr>
              <a:xfrm rot="5400000">
                <a:off x="4914900" y="33909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grpSp>
        <p:grpSp>
          <p:nvGrpSpPr>
            <p:cNvPr id="160" name="Group 159">
              <a:extLst>
                <a:ext uri="{FF2B5EF4-FFF2-40B4-BE49-F238E27FC236}">
                  <a16:creationId xmlns:a16="http://schemas.microsoft.com/office/drawing/2014/main" id="{25AB19D5-C29D-08B4-D0EA-FD9204BBB20F}"/>
                </a:ext>
              </a:extLst>
            </p:cNvPr>
            <p:cNvGrpSpPr/>
            <p:nvPr/>
          </p:nvGrpSpPr>
          <p:grpSpPr>
            <a:xfrm>
              <a:off x="5676900" y="1600199"/>
              <a:ext cx="1828800" cy="2362201"/>
              <a:chOff x="5676900" y="1170708"/>
              <a:chExt cx="1828800" cy="2791692"/>
            </a:xfrm>
          </p:grpSpPr>
          <p:cxnSp>
            <p:nvCxnSpPr>
              <p:cNvPr id="193" name="Straight Connector 192">
                <a:extLst>
                  <a:ext uri="{FF2B5EF4-FFF2-40B4-BE49-F238E27FC236}">
                    <a16:creationId xmlns:a16="http://schemas.microsoft.com/office/drawing/2014/main" id="{884D19AA-B69C-A57E-A9A9-3BDA0AD55C27}"/>
                  </a:ext>
                </a:extLst>
              </p:cNvPr>
              <p:cNvCxnSpPr>
                <a:cxnSpLocks/>
                <a:stCxn id="163" idx="0"/>
                <a:endCxn id="203" idx="0"/>
              </p:cNvCxnSpPr>
              <p:nvPr/>
            </p:nvCxnSpPr>
            <p:spPr>
              <a:xfrm>
                <a:off x="56769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8C9AA4B8-4D24-CEB8-D564-F7D89BFF6A4F}"/>
                  </a:ext>
                </a:extLst>
              </p:cNvPr>
              <p:cNvCxnSpPr>
                <a:cxnSpLocks/>
                <a:stCxn id="165" idx="0"/>
                <a:endCxn id="205" idx="0"/>
              </p:cNvCxnSpPr>
              <p:nvPr/>
            </p:nvCxnSpPr>
            <p:spPr>
              <a:xfrm>
                <a:off x="6591299"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1D49CBF8-6D21-CAB8-99D9-098751961B62}"/>
                  </a:ext>
                </a:extLst>
              </p:cNvPr>
              <p:cNvCxnSpPr>
                <a:cxnSpLocks/>
                <a:stCxn id="166" idx="0"/>
                <a:endCxn id="206" idx="0"/>
              </p:cNvCxnSpPr>
              <p:nvPr/>
            </p:nvCxnSpPr>
            <p:spPr>
              <a:xfrm>
                <a:off x="70485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C2FEDC7A-7938-9FF7-062E-E251791A97EC}"/>
                  </a:ext>
                </a:extLst>
              </p:cNvPr>
              <p:cNvCxnSpPr>
                <a:cxnSpLocks/>
                <a:stCxn id="167" idx="0"/>
                <a:endCxn id="207" idx="0"/>
              </p:cNvCxnSpPr>
              <p:nvPr/>
            </p:nvCxnSpPr>
            <p:spPr>
              <a:xfrm>
                <a:off x="7505700" y="1170710"/>
                <a:ext cx="0" cy="2791690"/>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A56ACBA1-437B-9115-B0EF-D6DA37E23284}"/>
                  </a:ext>
                </a:extLst>
              </p:cNvPr>
              <p:cNvCxnSpPr>
                <a:cxnSpLocks/>
                <a:stCxn id="164" idx="0"/>
                <a:endCxn id="204" idx="0"/>
              </p:cNvCxnSpPr>
              <p:nvPr/>
            </p:nvCxnSpPr>
            <p:spPr>
              <a:xfrm>
                <a:off x="61341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161" name="Group 160">
              <a:extLst>
                <a:ext uri="{FF2B5EF4-FFF2-40B4-BE49-F238E27FC236}">
                  <a16:creationId xmlns:a16="http://schemas.microsoft.com/office/drawing/2014/main" id="{46C0E1FA-D6E5-838A-D43A-D4D8B081A7FB}"/>
                </a:ext>
              </a:extLst>
            </p:cNvPr>
            <p:cNvGrpSpPr/>
            <p:nvPr/>
          </p:nvGrpSpPr>
          <p:grpSpPr>
            <a:xfrm>
              <a:off x="5334000" y="1790700"/>
              <a:ext cx="2362201" cy="1828800"/>
              <a:chOff x="5333998" y="1790700"/>
              <a:chExt cx="2791691" cy="1828800"/>
            </a:xfrm>
          </p:grpSpPr>
          <p:cxnSp>
            <p:nvCxnSpPr>
              <p:cNvPr id="188" name="Straight Connector 187">
                <a:extLst>
                  <a:ext uri="{FF2B5EF4-FFF2-40B4-BE49-F238E27FC236}">
                    <a16:creationId xmlns:a16="http://schemas.microsoft.com/office/drawing/2014/main" id="{85821870-E0A7-09D3-34C0-7D93935C42DD}"/>
                  </a:ext>
                </a:extLst>
              </p:cNvPr>
              <p:cNvCxnSpPr>
                <a:cxnSpLocks/>
                <a:stCxn id="167" idx="6"/>
                <a:endCxn id="198" idx="0"/>
              </p:cNvCxnSpPr>
              <p:nvPr/>
            </p:nvCxnSpPr>
            <p:spPr>
              <a:xfrm flipH="1">
                <a:off x="5333998" y="1790700"/>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693E7863-F5A8-D8D0-2038-3E990A40E44C}"/>
                  </a:ext>
                </a:extLst>
              </p:cNvPr>
              <p:cNvCxnSpPr>
                <a:cxnSpLocks/>
                <a:stCxn id="172" idx="6"/>
                <a:endCxn id="199" idx="0"/>
              </p:cNvCxnSpPr>
              <p:nvPr/>
            </p:nvCxnSpPr>
            <p:spPr>
              <a:xfrm flipH="1">
                <a:off x="5333998" y="2247899"/>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3FD1E244-96DE-09D2-3450-DFE048ACB6B5}"/>
                  </a:ext>
                </a:extLst>
              </p:cNvPr>
              <p:cNvCxnSpPr>
                <a:cxnSpLocks/>
                <a:stCxn id="177" idx="6"/>
                <a:endCxn id="200" idx="0"/>
              </p:cNvCxnSpPr>
              <p:nvPr/>
            </p:nvCxnSpPr>
            <p:spPr>
              <a:xfrm flipH="1">
                <a:off x="5333998" y="2705100"/>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1EEEE521-BD04-DCB4-267B-90500E37C229}"/>
                  </a:ext>
                </a:extLst>
              </p:cNvPr>
              <p:cNvCxnSpPr>
                <a:cxnSpLocks/>
                <a:stCxn id="182" idx="6"/>
                <a:endCxn id="201" idx="0"/>
              </p:cNvCxnSpPr>
              <p:nvPr/>
            </p:nvCxnSpPr>
            <p:spPr>
              <a:xfrm flipH="1">
                <a:off x="5333998" y="3162299"/>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26FEE20C-346F-8C3C-E48E-FC05B6E972B4}"/>
                  </a:ext>
                </a:extLst>
              </p:cNvPr>
              <p:cNvCxnSpPr>
                <a:cxnSpLocks/>
                <a:stCxn id="187" idx="6"/>
                <a:endCxn id="202" idx="0"/>
              </p:cNvCxnSpPr>
              <p:nvPr/>
            </p:nvCxnSpPr>
            <p:spPr>
              <a:xfrm flipH="1">
                <a:off x="5333998" y="3619500"/>
                <a:ext cx="2791691" cy="0"/>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162" name="Group 161">
              <a:extLst>
                <a:ext uri="{FF2B5EF4-FFF2-40B4-BE49-F238E27FC236}">
                  <a16:creationId xmlns:a16="http://schemas.microsoft.com/office/drawing/2014/main" id="{559E5014-23BF-42CA-A4B0-1E3D14BB4D7A}"/>
                </a:ext>
              </a:extLst>
            </p:cNvPr>
            <p:cNvGrpSpPr/>
            <p:nvPr/>
          </p:nvGrpSpPr>
          <p:grpSpPr>
            <a:xfrm>
              <a:off x="5486400" y="1600200"/>
              <a:ext cx="2209800" cy="2209800"/>
              <a:chOff x="5486400" y="1600200"/>
              <a:chExt cx="2209800" cy="2209800"/>
            </a:xfrm>
          </p:grpSpPr>
          <p:sp>
            <p:nvSpPr>
              <p:cNvPr id="163" name="Oval 162">
                <a:extLst>
                  <a:ext uri="{FF2B5EF4-FFF2-40B4-BE49-F238E27FC236}">
                    <a16:creationId xmlns:a16="http://schemas.microsoft.com/office/drawing/2014/main" id="{D4F951A1-B267-7C84-E86D-4C540F3A83D1}"/>
                  </a:ext>
                </a:extLst>
              </p:cNvPr>
              <p:cNvSpPr/>
              <p:nvPr/>
            </p:nvSpPr>
            <p:spPr>
              <a:xfrm>
                <a:off x="54864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64" name="Oval 163">
                <a:extLst>
                  <a:ext uri="{FF2B5EF4-FFF2-40B4-BE49-F238E27FC236}">
                    <a16:creationId xmlns:a16="http://schemas.microsoft.com/office/drawing/2014/main" id="{5A08E875-5C99-7183-5756-95E8A9FBC838}"/>
                  </a:ext>
                </a:extLst>
              </p:cNvPr>
              <p:cNvSpPr/>
              <p:nvPr/>
            </p:nvSpPr>
            <p:spPr>
              <a:xfrm>
                <a:off x="59436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65" name="Oval 164">
                <a:extLst>
                  <a:ext uri="{FF2B5EF4-FFF2-40B4-BE49-F238E27FC236}">
                    <a16:creationId xmlns:a16="http://schemas.microsoft.com/office/drawing/2014/main" id="{C284FE68-6469-5C6D-EEC1-3544A94425F7}"/>
                  </a:ext>
                </a:extLst>
              </p:cNvPr>
              <p:cNvSpPr/>
              <p:nvPr/>
            </p:nvSpPr>
            <p:spPr>
              <a:xfrm>
                <a:off x="64008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66" name="Oval 165">
                <a:extLst>
                  <a:ext uri="{FF2B5EF4-FFF2-40B4-BE49-F238E27FC236}">
                    <a16:creationId xmlns:a16="http://schemas.microsoft.com/office/drawing/2014/main" id="{244032CC-73FD-2C19-A5D5-C471DC1485A8}"/>
                  </a:ext>
                </a:extLst>
              </p:cNvPr>
              <p:cNvSpPr/>
              <p:nvPr/>
            </p:nvSpPr>
            <p:spPr>
              <a:xfrm>
                <a:off x="68580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67" name="Oval 166">
                <a:extLst>
                  <a:ext uri="{FF2B5EF4-FFF2-40B4-BE49-F238E27FC236}">
                    <a16:creationId xmlns:a16="http://schemas.microsoft.com/office/drawing/2014/main" id="{BB75E3D9-DC0B-6391-3172-B70B40AB9300}"/>
                  </a:ext>
                </a:extLst>
              </p:cNvPr>
              <p:cNvSpPr/>
              <p:nvPr/>
            </p:nvSpPr>
            <p:spPr>
              <a:xfrm>
                <a:off x="73152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68" name="Oval 167">
                <a:extLst>
                  <a:ext uri="{FF2B5EF4-FFF2-40B4-BE49-F238E27FC236}">
                    <a16:creationId xmlns:a16="http://schemas.microsoft.com/office/drawing/2014/main" id="{E5E52116-DBD4-65CF-4929-E359DA04DE60}"/>
                  </a:ext>
                </a:extLst>
              </p:cNvPr>
              <p:cNvSpPr/>
              <p:nvPr/>
            </p:nvSpPr>
            <p:spPr>
              <a:xfrm>
                <a:off x="54864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69" name="Oval 168">
                <a:extLst>
                  <a:ext uri="{FF2B5EF4-FFF2-40B4-BE49-F238E27FC236}">
                    <a16:creationId xmlns:a16="http://schemas.microsoft.com/office/drawing/2014/main" id="{FCA1417E-9F8C-3B10-7078-3C345C9DF062}"/>
                  </a:ext>
                </a:extLst>
              </p:cNvPr>
              <p:cNvSpPr/>
              <p:nvPr/>
            </p:nvSpPr>
            <p:spPr>
              <a:xfrm>
                <a:off x="59436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70" name="Oval 169">
                <a:extLst>
                  <a:ext uri="{FF2B5EF4-FFF2-40B4-BE49-F238E27FC236}">
                    <a16:creationId xmlns:a16="http://schemas.microsoft.com/office/drawing/2014/main" id="{EA61DDBA-2923-6E4D-67F2-E21A53CE72AD}"/>
                  </a:ext>
                </a:extLst>
              </p:cNvPr>
              <p:cNvSpPr/>
              <p:nvPr/>
            </p:nvSpPr>
            <p:spPr>
              <a:xfrm>
                <a:off x="64008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71" name="Oval 170">
                <a:extLst>
                  <a:ext uri="{FF2B5EF4-FFF2-40B4-BE49-F238E27FC236}">
                    <a16:creationId xmlns:a16="http://schemas.microsoft.com/office/drawing/2014/main" id="{2500A67C-CD57-AC5F-512F-919F4D3A12CF}"/>
                  </a:ext>
                </a:extLst>
              </p:cNvPr>
              <p:cNvSpPr/>
              <p:nvPr/>
            </p:nvSpPr>
            <p:spPr>
              <a:xfrm>
                <a:off x="68580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72" name="Oval 171">
                <a:extLst>
                  <a:ext uri="{FF2B5EF4-FFF2-40B4-BE49-F238E27FC236}">
                    <a16:creationId xmlns:a16="http://schemas.microsoft.com/office/drawing/2014/main" id="{94348762-BB40-C0B5-5C17-77DC4465E25E}"/>
                  </a:ext>
                </a:extLst>
              </p:cNvPr>
              <p:cNvSpPr/>
              <p:nvPr/>
            </p:nvSpPr>
            <p:spPr>
              <a:xfrm>
                <a:off x="73152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73" name="Oval 172">
                <a:extLst>
                  <a:ext uri="{FF2B5EF4-FFF2-40B4-BE49-F238E27FC236}">
                    <a16:creationId xmlns:a16="http://schemas.microsoft.com/office/drawing/2014/main" id="{76C15D5B-697F-A3B4-57BA-8BD974766078}"/>
                  </a:ext>
                </a:extLst>
              </p:cNvPr>
              <p:cNvSpPr/>
              <p:nvPr/>
            </p:nvSpPr>
            <p:spPr>
              <a:xfrm>
                <a:off x="54864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74" name="Oval 173">
                <a:extLst>
                  <a:ext uri="{FF2B5EF4-FFF2-40B4-BE49-F238E27FC236}">
                    <a16:creationId xmlns:a16="http://schemas.microsoft.com/office/drawing/2014/main" id="{E0979ED5-56C9-DFC3-E1C6-43C2C66DA871}"/>
                  </a:ext>
                </a:extLst>
              </p:cNvPr>
              <p:cNvSpPr/>
              <p:nvPr/>
            </p:nvSpPr>
            <p:spPr>
              <a:xfrm>
                <a:off x="59436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75" name="Oval 174">
                <a:extLst>
                  <a:ext uri="{FF2B5EF4-FFF2-40B4-BE49-F238E27FC236}">
                    <a16:creationId xmlns:a16="http://schemas.microsoft.com/office/drawing/2014/main" id="{0DC861DB-4516-7000-C419-9B79A76D9B55}"/>
                  </a:ext>
                </a:extLst>
              </p:cNvPr>
              <p:cNvSpPr/>
              <p:nvPr/>
            </p:nvSpPr>
            <p:spPr>
              <a:xfrm>
                <a:off x="64008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76" name="Oval 175">
                <a:extLst>
                  <a:ext uri="{FF2B5EF4-FFF2-40B4-BE49-F238E27FC236}">
                    <a16:creationId xmlns:a16="http://schemas.microsoft.com/office/drawing/2014/main" id="{0FC1EE02-B178-9158-EBC7-E5DB9D35DE2D}"/>
                  </a:ext>
                </a:extLst>
              </p:cNvPr>
              <p:cNvSpPr/>
              <p:nvPr/>
            </p:nvSpPr>
            <p:spPr>
              <a:xfrm>
                <a:off x="68580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77" name="Oval 176">
                <a:extLst>
                  <a:ext uri="{FF2B5EF4-FFF2-40B4-BE49-F238E27FC236}">
                    <a16:creationId xmlns:a16="http://schemas.microsoft.com/office/drawing/2014/main" id="{190C0A10-A8CC-512C-8AA4-CC1C73FC6337}"/>
                  </a:ext>
                </a:extLst>
              </p:cNvPr>
              <p:cNvSpPr/>
              <p:nvPr/>
            </p:nvSpPr>
            <p:spPr>
              <a:xfrm>
                <a:off x="73152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78" name="Oval 177">
                <a:extLst>
                  <a:ext uri="{FF2B5EF4-FFF2-40B4-BE49-F238E27FC236}">
                    <a16:creationId xmlns:a16="http://schemas.microsoft.com/office/drawing/2014/main" id="{B56DFB06-3830-9F4B-4BDD-DAAE2FC6CE9D}"/>
                  </a:ext>
                </a:extLst>
              </p:cNvPr>
              <p:cNvSpPr/>
              <p:nvPr/>
            </p:nvSpPr>
            <p:spPr>
              <a:xfrm>
                <a:off x="54864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79" name="Oval 178">
                <a:extLst>
                  <a:ext uri="{FF2B5EF4-FFF2-40B4-BE49-F238E27FC236}">
                    <a16:creationId xmlns:a16="http://schemas.microsoft.com/office/drawing/2014/main" id="{99F0A0E3-44FC-C79B-2F1A-E436F97EA039}"/>
                  </a:ext>
                </a:extLst>
              </p:cNvPr>
              <p:cNvSpPr/>
              <p:nvPr/>
            </p:nvSpPr>
            <p:spPr>
              <a:xfrm>
                <a:off x="59436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80" name="Oval 179">
                <a:extLst>
                  <a:ext uri="{FF2B5EF4-FFF2-40B4-BE49-F238E27FC236}">
                    <a16:creationId xmlns:a16="http://schemas.microsoft.com/office/drawing/2014/main" id="{5C81D0A7-801E-99F9-D11E-142684E6AC1E}"/>
                  </a:ext>
                </a:extLst>
              </p:cNvPr>
              <p:cNvSpPr/>
              <p:nvPr/>
            </p:nvSpPr>
            <p:spPr>
              <a:xfrm>
                <a:off x="64008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81" name="Oval 180">
                <a:extLst>
                  <a:ext uri="{FF2B5EF4-FFF2-40B4-BE49-F238E27FC236}">
                    <a16:creationId xmlns:a16="http://schemas.microsoft.com/office/drawing/2014/main" id="{04D035DD-F4F9-7D95-0058-BD4137EB5B23}"/>
                  </a:ext>
                </a:extLst>
              </p:cNvPr>
              <p:cNvSpPr/>
              <p:nvPr/>
            </p:nvSpPr>
            <p:spPr>
              <a:xfrm>
                <a:off x="68580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82" name="Oval 181">
                <a:extLst>
                  <a:ext uri="{FF2B5EF4-FFF2-40B4-BE49-F238E27FC236}">
                    <a16:creationId xmlns:a16="http://schemas.microsoft.com/office/drawing/2014/main" id="{BCC6E6D4-7185-3AD3-7D79-AEC5CD1D2B74}"/>
                  </a:ext>
                </a:extLst>
              </p:cNvPr>
              <p:cNvSpPr/>
              <p:nvPr/>
            </p:nvSpPr>
            <p:spPr>
              <a:xfrm>
                <a:off x="73152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83" name="Oval 182">
                <a:extLst>
                  <a:ext uri="{FF2B5EF4-FFF2-40B4-BE49-F238E27FC236}">
                    <a16:creationId xmlns:a16="http://schemas.microsoft.com/office/drawing/2014/main" id="{C8B54831-A53A-70E3-BF82-E2CF69E816B7}"/>
                  </a:ext>
                </a:extLst>
              </p:cNvPr>
              <p:cNvSpPr/>
              <p:nvPr/>
            </p:nvSpPr>
            <p:spPr>
              <a:xfrm>
                <a:off x="54864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84" name="Oval 183">
                <a:extLst>
                  <a:ext uri="{FF2B5EF4-FFF2-40B4-BE49-F238E27FC236}">
                    <a16:creationId xmlns:a16="http://schemas.microsoft.com/office/drawing/2014/main" id="{B62F5115-C290-AC58-FD46-520D4B752CED}"/>
                  </a:ext>
                </a:extLst>
              </p:cNvPr>
              <p:cNvSpPr/>
              <p:nvPr/>
            </p:nvSpPr>
            <p:spPr>
              <a:xfrm>
                <a:off x="59436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85" name="Oval 184">
                <a:extLst>
                  <a:ext uri="{FF2B5EF4-FFF2-40B4-BE49-F238E27FC236}">
                    <a16:creationId xmlns:a16="http://schemas.microsoft.com/office/drawing/2014/main" id="{E680491D-FCF9-73BC-7DF2-54B26F289898}"/>
                  </a:ext>
                </a:extLst>
              </p:cNvPr>
              <p:cNvSpPr/>
              <p:nvPr/>
            </p:nvSpPr>
            <p:spPr>
              <a:xfrm>
                <a:off x="64008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86" name="Oval 185">
                <a:extLst>
                  <a:ext uri="{FF2B5EF4-FFF2-40B4-BE49-F238E27FC236}">
                    <a16:creationId xmlns:a16="http://schemas.microsoft.com/office/drawing/2014/main" id="{54C9919A-3E24-F8E0-C4BF-5E1F3F49B32F}"/>
                  </a:ext>
                </a:extLst>
              </p:cNvPr>
              <p:cNvSpPr/>
              <p:nvPr/>
            </p:nvSpPr>
            <p:spPr>
              <a:xfrm>
                <a:off x="68580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sp>
            <p:nvSpPr>
              <p:cNvPr id="187" name="Oval 186">
                <a:extLst>
                  <a:ext uri="{FF2B5EF4-FFF2-40B4-BE49-F238E27FC236}">
                    <a16:creationId xmlns:a16="http://schemas.microsoft.com/office/drawing/2014/main" id="{3F04E3AD-5C3D-AC6B-41DF-C655DA7BDB7C}"/>
                  </a:ext>
                </a:extLst>
              </p:cNvPr>
              <p:cNvSpPr/>
              <p:nvPr/>
            </p:nvSpPr>
            <p:spPr>
              <a:xfrm>
                <a:off x="73152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ndParaRPr>
              </a:p>
            </p:txBody>
          </p:sp>
        </p:grpSp>
      </p:grpSp>
      <p:sp>
        <p:nvSpPr>
          <p:cNvPr id="208" name="Rectangle 207">
            <a:extLst>
              <a:ext uri="{FF2B5EF4-FFF2-40B4-BE49-F238E27FC236}">
                <a16:creationId xmlns:a16="http://schemas.microsoft.com/office/drawing/2014/main" id="{0170BE9B-8478-E9B1-4BC4-BF436E74DF77}"/>
              </a:ext>
            </a:extLst>
          </p:cNvPr>
          <p:cNvSpPr/>
          <p:nvPr/>
        </p:nvSpPr>
        <p:spPr>
          <a:xfrm>
            <a:off x="1582435" y="2066282"/>
            <a:ext cx="6477000" cy="1905000"/>
          </a:xfrm>
          <a:prstGeom prst="rect">
            <a:avLst/>
          </a:prstGeom>
          <a:solidFill>
            <a:schemeClr val="bg1">
              <a:alpha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endParaRPr kumimoji="0" lang="en-US" sz="2400" b="0" i="0" u="none" strike="noStrike" kern="1200" cap="none" spc="-80" normalizeH="0" baseline="0" noProof="0" dirty="0">
              <a:ln>
                <a:noFill/>
              </a:ln>
              <a:solidFill>
                <a:srgbClr val="FFFFFF"/>
              </a:solidFill>
              <a:effectLst/>
              <a:uLnTx/>
              <a:uFillTx/>
              <a:latin typeface="Avenir Next" panose="020B0503020202020204" pitchFamily="34" charset="0"/>
            </a:endParaRPr>
          </a:p>
        </p:txBody>
      </p:sp>
      <p:cxnSp>
        <p:nvCxnSpPr>
          <p:cNvPr id="209" name="Straight Connector 208">
            <a:extLst>
              <a:ext uri="{FF2B5EF4-FFF2-40B4-BE49-F238E27FC236}">
                <a16:creationId xmlns:a16="http://schemas.microsoft.com/office/drawing/2014/main" id="{78270CD5-C44D-EBAF-AFE6-C43904885D3C}"/>
              </a:ext>
            </a:extLst>
          </p:cNvPr>
          <p:cNvCxnSpPr/>
          <p:nvPr/>
        </p:nvCxnSpPr>
        <p:spPr>
          <a:xfrm flipH="1">
            <a:off x="1506235" y="2218682"/>
            <a:ext cx="6403145" cy="0"/>
          </a:xfrm>
          <a:prstGeom prst="line">
            <a:avLst/>
          </a:prstGeom>
          <a:solidFill>
            <a:schemeClr val="tx1">
              <a:lumMod val="65000"/>
              <a:lumOff val="35000"/>
            </a:schemeClr>
          </a:solidFill>
          <a:ln w="38100" cap="rnd">
            <a:solidFill>
              <a:schemeClr val="tx1"/>
            </a:solidFill>
            <a:round/>
            <a:headEnd type="none"/>
            <a:tailEnd w="lg" len="sm"/>
          </a:ln>
        </p:spPr>
        <p:style>
          <a:lnRef idx="1">
            <a:schemeClr val="accent1"/>
          </a:lnRef>
          <a:fillRef idx="0">
            <a:schemeClr val="accent1"/>
          </a:fillRef>
          <a:effectRef idx="0">
            <a:schemeClr val="accent1"/>
          </a:effectRef>
          <a:fontRef idx="minor">
            <a:schemeClr val="tx1"/>
          </a:fontRef>
        </p:style>
      </p:cxnSp>
      <p:grpSp>
        <p:nvGrpSpPr>
          <p:cNvPr id="210" name="Group 209">
            <a:extLst>
              <a:ext uri="{FF2B5EF4-FFF2-40B4-BE49-F238E27FC236}">
                <a16:creationId xmlns:a16="http://schemas.microsoft.com/office/drawing/2014/main" id="{D94F8F8C-BE79-ADE8-B621-0D718D23E96A}"/>
              </a:ext>
            </a:extLst>
          </p:cNvPr>
          <p:cNvGrpSpPr/>
          <p:nvPr/>
        </p:nvGrpSpPr>
        <p:grpSpPr>
          <a:xfrm>
            <a:off x="1851480" y="2218682"/>
            <a:ext cx="4671060" cy="1219201"/>
            <a:chOff x="2174045" y="1143000"/>
            <a:chExt cx="4671060" cy="1219201"/>
          </a:xfrm>
        </p:grpSpPr>
        <p:cxnSp>
          <p:nvCxnSpPr>
            <p:cNvPr id="211" name="Straight Connector 210">
              <a:extLst>
                <a:ext uri="{FF2B5EF4-FFF2-40B4-BE49-F238E27FC236}">
                  <a16:creationId xmlns:a16="http://schemas.microsoft.com/office/drawing/2014/main" id="{1982C525-CEF0-3773-BBFE-051CE0EE9743}"/>
                </a:ext>
              </a:extLst>
            </p:cNvPr>
            <p:cNvCxnSpPr/>
            <p:nvPr/>
          </p:nvCxnSpPr>
          <p:spPr>
            <a:xfrm flipV="1">
              <a:off x="2174045" y="1143000"/>
              <a:ext cx="0" cy="1219201"/>
            </a:xfrm>
            <a:prstGeom prst="line">
              <a:avLst/>
            </a:prstGeom>
            <a:solidFill>
              <a:schemeClr val="tx1">
                <a:lumMod val="65000"/>
                <a:lumOff val="35000"/>
              </a:schemeClr>
            </a:solidFill>
            <a:ln w="38100" cap="rnd">
              <a:solidFill>
                <a:schemeClr val="tx1"/>
              </a:solidFill>
              <a:round/>
              <a:headEnd type="none" w="lg" len="sm"/>
              <a:tailEnd type="none" w="lg" len="sm"/>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4F357545-9AE9-A9C2-F136-6584B6269947}"/>
                </a:ext>
              </a:extLst>
            </p:cNvPr>
            <p:cNvCxnSpPr/>
            <p:nvPr/>
          </p:nvCxnSpPr>
          <p:spPr>
            <a:xfrm flipV="1">
              <a:off x="3730049" y="1143000"/>
              <a:ext cx="0" cy="1219201"/>
            </a:xfrm>
            <a:prstGeom prst="line">
              <a:avLst/>
            </a:prstGeom>
            <a:solidFill>
              <a:schemeClr val="tx1">
                <a:lumMod val="65000"/>
                <a:lumOff val="35000"/>
              </a:schemeClr>
            </a:solidFill>
            <a:ln w="38100" cap="rnd">
              <a:solidFill>
                <a:schemeClr val="tx1"/>
              </a:solidFill>
              <a:round/>
              <a:headEnd type="none" w="lg" len="sm"/>
              <a:tailEnd type="none" w="lg" len="sm"/>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447D3ABA-D511-FA2C-5BF0-170F6D0831CE}"/>
                </a:ext>
              </a:extLst>
            </p:cNvPr>
            <p:cNvCxnSpPr/>
            <p:nvPr/>
          </p:nvCxnSpPr>
          <p:spPr>
            <a:xfrm flipV="1">
              <a:off x="5303325" y="1143000"/>
              <a:ext cx="0" cy="1219201"/>
            </a:xfrm>
            <a:prstGeom prst="line">
              <a:avLst/>
            </a:prstGeom>
            <a:solidFill>
              <a:schemeClr val="tx1">
                <a:lumMod val="65000"/>
                <a:lumOff val="35000"/>
              </a:schemeClr>
            </a:solidFill>
            <a:ln w="38100" cap="rnd">
              <a:solidFill>
                <a:schemeClr val="tx1"/>
              </a:solidFill>
              <a:round/>
              <a:headEnd type="none" w="lg" len="sm"/>
              <a:tailEnd type="none" w="lg" len="sm"/>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CF320001-DB47-7A22-520C-CDAB789FD5F8}"/>
                </a:ext>
              </a:extLst>
            </p:cNvPr>
            <p:cNvCxnSpPr/>
            <p:nvPr/>
          </p:nvCxnSpPr>
          <p:spPr>
            <a:xfrm flipV="1">
              <a:off x="6845105" y="1143000"/>
              <a:ext cx="0" cy="1219201"/>
            </a:xfrm>
            <a:prstGeom prst="line">
              <a:avLst/>
            </a:prstGeom>
            <a:solidFill>
              <a:schemeClr val="tx1">
                <a:lumMod val="65000"/>
                <a:lumOff val="35000"/>
              </a:schemeClr>
            </a:solidFill>
            <a:ln w="38100" cap="rnd">
              <a:solidFill>
                <a:schemeClr val="tx1"/>
              </a:solidFill>
              <a:round/>
              <a:headEnd type="none" w="lg" len="sm"/>
              <a:tailEnd type="none" w="lg" len="sm"/>
            </a:ln>
          </p:spPr>
          <p:style>
            <a:lnRef idx="1">
              <a:schemeClr val="accent1"/>
            </a:lnRef>
            <a:fillRef idx="0">
              <a:schemeClr val="accent1"/>
            </a:fillRef>
            <a:effectRef idx="0">
              <a:schemeClr val="accent1"/>
            </a:effectRef>
            <a:fontRef idx="minor">
              <a:schemeClr val="tx1"/>
            </a:fontRef>
          </p:style>
        </p:cxnSp>
      </p:grpSp>
      <p:sp>
        <p:nvSpPr>
          <p:cNvPr id="215" name="DRAM">
            <a:extLst>
              <a:ext uri="{FF2B5EF4-FFF2-40B4-BE49-F238E27FC236}">
                <a16:creationId xmlns:a16="http://schemas.microsoft.com/office/drawing/2014/main" id="{840F86D1-3DA4-97E2-8F11-765EA1F58EB2}"/>
              </a:ext>
            </a:extLst>
          </p:cNvPr>
          <p:cNvSpPr/>
          <p:nvPr/>
        </p:nvSpPr>
        <p:spPr>
          <a:xfrm rot="16200000">
            <a:off x="249481" y="2789636"/>
            <a:ext cx="2057400" cy="458292"/>
          </a:xfrm>
          <a:prstGeom prst="roundRect">
            <a:avLst>
              <a:gd name="adj" fmla="val 11319"/>
            </a:avLst>
          </a:prstGeom>
          <a:solidFill>
            <a:schemeClr val="bg1">
              <a:lumMod val="65000"/>
            </a:schemeClr>
          </a:solidFill>
          <a:ln w="1905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5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row decoder</a:t>
            </a:r>
          </a:p>
        </p:txBody>
      </p:sp>
      <p:grpSp>
        <p:nvGrpSpPr>
          <p:cNvPr id="216" name="Group 215">
            <a:extLst>
              <a:ext uri="{FF2B5EF4-FFF2-40B4-BE49-F238E27FC236}">
                <a16:creationId xmlns:a16="http://schemas.microsoft.com/office/drawing/2014/main" id="{BB04837C-036A-B985-9BE3-17D7D3A0E614}"/>
              </a:ext>
            </a:extLst>
          </p:cNvPr>
          <p:cNvGrpSpPr/>
          <p:nvPr/>
        </p:nvGrpSpPr>
        <p:grpSpPr>
          <a:xfrm>
            <a:off x="1734835" y="4579789"/>
            <a:ext cx="6248400" cy="1373786"/>
            <a:chOff x="1600200" y="3732707"/>
            <a:chExt cx="6248400" cy="1373786"/>
          </a:xfrm>
        </p:grpSpPr>
        <p:grpSp>
          <p:nvGrpSpPr>
            <p:cNvPr id="217" name="Group 216">
              <a:extLst>
                <a:ext uri="{FF2B5EF4-FFF2-40B4-BE49-F238E27FC236}">
                  <a16:creationId xmlns:a16="http://schemas.microsoft.com/office/drawing/2014/main" id="{19A91C80-9066-19BB-6470-47E66BAD571B}"/>
                </a:ext>
              </a:extLst>
            </p:cNvPr>
            <p:cNvGrpSpPr/>
            <p:nvPr/>
          </p:nvGrpSpPr>
          <p:grpSpPr>
            <a:xfrm>
              <a:off x="1600200" y="3732707"/>
              <a:ext cx="6248400" cy="1373786"/>
              <a:chOff x="1600200" y="3732707"/>
              <a:chExt cx="6248400" cy="1373786"/>
            </a:xfrm>
          </p:grpSpPr>
          <p:grpSp>
            <p:nvGrpSpPr>
              <p:cNvPr id="219" name="Group 218">
                <a:extLst>
                  <a:ext uri="{FF2B5EF4-FFF2-40B4-BE49-F238E27FC236}">
                    <a16:creationId xmlns:a16="http://schemas.microsoft.com/office/drawing/2014/main" id="{46B00E2C-6199-8631-38EA-F4A950955CC1}"/>
                  </a:ext>
                </a:extLst>
              </p:cNvPr>
              <p:cNvGrpSpPr/>
              <p:nvPr/>
            </p:nvGrpSpPr>
            <p:grpSpPr>
              <a:xfrm>
                <a:off x="1600200" y="3732707"/>
                <a:ext cx="6248400" cy="1373786"/>
                <a:chOff x="1828800" y="3732707"/>
                <a:chExt cx="6248400" cy="1373786"/>
              </a:xfrm>
            </p:grpSpPr>
            <p:cxnSp>
              <p:nvCxnSpPr>
                <p:cNvPr id="223" name="Straight Connector 222">
                  <a:extLst>
                    <a:ext uri="{FF2B5EF4-FFF2-40B4-BE49-F238E27FC236}">
                      <a16:creationId xmlns:a16="http://schemas.microsoft.com/office/drawing/2014/main" id="{C48C72BC-BD8A-31FD-5445-0BB226CE4BB8}"/>
                    </a:ext>
                  </a:extLst>
                </p:cNvPr>
                <p:cNvCxnSpPr/>
                <p:nvPr/>
              </p:nvCxnSpPr>
              <p:spPr>
                <a:xfrm>
                  <a:off x="4952999" y="4495800"/>
                  <a:ext cx="0" cy="610693"/>
                </a:xfrm>
                <a:prstGeom prst="line">
                  <a:avLst/>
                </a:prstGeom>
                <a:solidFill>
                  <a:schemeClr val="tx1">
                    <a:lumMod val="65000"/>
                    <a:lumOff val="35000"/>
                  </a:schemeClr>
                </a:solidFill>
                <a:ln w="38100" cap="rnd">
                  <a:solidFill>
                    <a:schemeClr val="tx1">
                      <a:lumMod val="85000"/>
                      <a:lumOff val="15000"/>
                    </a:schemeClr>
                  </a:solidFill>
                  <a:round/>
                  <a:tailEnd w="lg" len="sm"/>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40C00133-0CEB-F54A-40EA-B21693DA9E1A}"/>
                    </a:ext>
                  </a:extLst>
                </p:cNvPr>
                <p:cNvCxnSpPr>
                  <a:cxnSpLocks/>
                  <a:stCxn id="235" idx="2"/>
                  <a:endCxn id="225" idx="0"/>
                </p:cNvCxnSpPr>
                <p:nvPr/>
              </p:nvCxnSpPr>
              <p:spPr>
                <a:xfrm>
                  <a:off x="4953000" y="3732707"/>
                  <a:ext cx="0" cy="459386"/>
                </a:xfrm>
                <a:prstGeom prst="line">
                  <a:avLst/>
                </a:prstGeom>
                <a:solidFill>
                  <a:schemeClr val="tx1">
                    <a:lumMod val="65000"/>
                    <a:lumOff val="35000"/>
                  </a:schemeClr>
                </a:solidFill>
                <a:ln w="38100" cap="rnd">
                  <a:solidFill>
                    <a:schemeClr val="tx1">
                      <a:lumMod val="85000"/>
                      <a:lumOff val="15000"/>
                    </a:schemeClr>
                  </a:solidFill>
                  <a:round/>
                  <a:tailEnd w="lg" len="sm"/>
                </a:ln>
              </p:spPr>
              <p:style>
                <a:lnRef idx="1">
                  <a:schemeClr val="accent1"/>
                </a:lnRef>
                <a:fillRef idx="0">
                  <a:schemeClr val="accent1"/>
                </a:fillRef>
                <a:effectRef idx="0">
                  <a:schemeClr val="accent1"/>
                </a:effectRef>
                <a:fontRef idx="minor">
                  <a:schemeClr val="tx1"/>
                </a:fontRef>
              </p:style>
            </p:cxnSp>
            <p:sp>
              <p:nvSpPr>
                <p:cNvPr id="225" name="DRAM">
                  <a:extLst>
                    <a:ext uri="{FF2B5EF4-FFF2-40B4-BE49-F238E27FC236}">
                      <a16:creationId xmlns:a16="http://schemas.microsoft.com/office/drawing/2014/main" id="{FC1B42D2-3504-8C8F-F5A3-F145348BF8C6}"/>
                    </a:ext>
                  </a:extLst>
                </p:cNvPr>
                <p:cNvSpPr/>
                <p:nvPr/>
              </p:nvSpPr>
              <p:spPr>
                <a:xfrm>
                  <a:off x="1828800" y="4192093"/>
                  <a:ext cx="6248400" cy="458293"/>
                </a:xfrm>
                <a:prstGeom prst="roundRect">
                  <a:avLst>
                    <a:gd name="adj" fmla="val 11319"/>
                  </a:avLst>
                </a:prstGeom>
                <a:solidFill>
                  <a:schemeClr val="bg1">
                    <a:lumMod val="65000"/>
                  </a:schemeClr>
                </a:solidFill>
                <a:ln w="1905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IO interface</a:t>
                  </a:r>
                </a:p>
              </p:txBody>
            </p:sp>
          </p:grpSp>
          <p:cxnSp>
            <p:nvCxnSpPr>
              <p:cNvPr id="220" name="Straight Connector 219">
                <a:extLst>
                  <a:ext uri="{FF2B5EF4-FFF2-40B4-BE49-F238E27FC236}">
                    <a16:creationId xmlns:a16="http://schemas.microsoft.com/office/drawing/2014/main" id="{008DA876-DB68-61BB-DE2A-7008996EFF4D}"/>
                  </a:ext>
                </a:extLst>
              </p:cNvPr>
              <p:cNvCxnSpPr/>
              <p:nvPr/>
            </p:nvCxnSpPr>
            <p:spPr>
              <a:xfrm flipH="1">
                <a:off x="4648200" y="3885107"/>
                <a:ext cx="152400" cy="153493"/>
              </a:xfrm>
              <a:prstGeom prst="line">
                <a:avLst/>
              </a:prstGeom>
              <a:solidFill>
                <a:schemeClr val="tx1">
                  <a:lumMod val="65000"/>
                  <a:lumOff val="35000"/>
                </a:schemeClr>
              </a:solidFill>
              <a:ln w="38100" cap="rnd">
                <a:solidFill>
                  <a:schemeClr val="tx1">
                    <a:lumMod val="85000"/>
                    <a:lumOff val="15000"/>
                  </a:schemeClr>
                </a:solidFill>
                <a:round/>
                <a:tailEnd w="lg" len="sm"/>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63E97BA3-13F5-C78F-1017-6B4ABE7D70E1}"/>
                  </a:ext>
                </a:extLst>
              </p:cNvPr>
              <p:cNvCxnSpPr/>
              <p:nvPr/>
            </p:nvCxnSpPr>
            <p:spPr>
              <a:xfrm flipH="1">
                <a:off x="4648200" y="4800600"/>
                <a:ext cx="152400" cy="153493"/>
              </a:xfrm>
              <a:prstGeom prst="line">
                <a:avLst/>
              </a:prstGeom>
              <a:solidFill>
                <a:schemeClr val="tx1">
                  <a:lumMod val="65000"/>
                  <a:lumOff val="35000"/>
                </a:schemeClr>
              </a:solidFill>
              <a:ln w="38100" cap="rnd">
                <a:solidFill>
                  <a:schemeClr val="tx1">
                    <a:lumMod val="85000"/>
                    <a:lumOff val="15000"/>
                  </a:schemeClr>
                </a:solidFill>
                <a:round/>
                <a:tailEnd w="lg" len="sm"/>
              </a:ln>
            </p:spPr>
            <p:style>
              <a:lnRef idx="1">
                <a:schemeClr val="accent1"/>
              </a:lnRef>
              <a:fillRef idx="0">
                <a:schemeClr val="accent1"/>
              </a:fillRef>
              <a:effectRef idx="0">
                <a:schemeClr val="accent1"/>
              </a:effectRef>
              <a:fontRef idx="minor">
                <a:schemeClr val="tx1"/>
              </a:fontRef>
            </p:style>
          </p:cxnSp>
          <p:sp>
            <p:nvSpPr>
              <p:cNvPr id="222" name="TextBox 221">
                <a:extLst>
                  <a:ext uri="{FF2B5EF4-FFF2-40B4-BE49-F238E27FC236}">
                    <a16:creationId xmlns:a16="http://schemas.microsoft.com/office/drawing/2014/main" id="{CCD2DEBF-E5F0-FD4B-BEC7-0751EE3C6AA9}"/>
                  </a:ext>
                </a:extLst>
              </p:cNvPr>
              <p:cNvSpPr txBox="1"/>
              <p:nvPr/>
            </p:nvSpPr>
            <p:spPr>
              <a:xfrm>
                <a:off x="4876800" y="3809062"/>
                <a:ext cx="1405123" cy="304800"/>
              </a:xfrm>
              <a:prstGeom prst="rect">
                <a:avLst/>
              </a:prstGeom>
              <a:noFill/>
            </p:spPr>
            <p:txBody>
              <a:bodyPr wrap="square" rtlCol="0" anchor="ctr">
                <a:no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64 bits</a:t>
                </a:r>
              </a:p>
            </p:txBody>
          </p:sp>
        </p:grpSp>
        <p:sp>
          <p:nvSpPr>
            <p:cNvPr id="218" name="TextBox 217">
              <a:extLst>
                <a:ext uri="{FF2B5EF4-FFF2-40B4-BE49-F238E27FC236}">
                  <a16:creationId xmlns:a16="http://schemas.microsoft.com/office/drawing/2014/main" id="{4A8EE087-D7D5-66D0-4918-CA8ADE8CACD2}"/>
                </a:ext>
              </a:extLst>
            </p:cNvPr>
            <p:cNvSpPr txBox="1"/>
            <p:nvPr/>
          </p:nvSpPr>
          <p:spPr>
            <a:xfrm>
              <a:off x="4876799" y="4724400"/>
              <a:ext cx="2589863" cy="304800"/>
            </a:xfrm>
            <a:prstGeom prst="rect">
              <a:avLst/>
            </a:prstGeom>
            <a:noFill/>
          </p:spPr>
          <p:txBody>
            <a:bodyPr wrap="square" rtlCol="0" anchor="ctr">
              <a:no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8 bits</a:t>
              </a:r>
            </a:p>
          </p:txBody>
        </p:sp>
      </p:grpSp>
      <p:grpSp>
        <p:nvGrpSpPr>
          <p:cNvPr id="226" name="Group 225">
            <a:extLst>
              <a:ext uri="{FF2B5EF4-FFF2-40B4-BE49-F238E27FC236}">
                <a16:creationId xmlns:a16="http://schemas.microsoft.com/office/drawing/2014/main" id="{81905BBF-D0B6-CA75-FD85-A540BF62C1D9}"/>
              </a:ext>
            </a:extLst>
          </p:cNvPr>
          <p:cNvGrpSpPr/>
          <p:nvPr/>
        </p:nvGrpSpPr>
        <p:grpSpPr>
          <a:xfrm>
            <a:off x="1734835" y="3702045"/>
            <a:ext cx="6248400" cy="877744"/>
            <a:chOff x="1828800" y="2854963"/>
            <a:chExt cx="6248400" cy="877744"/>
          </a:xfrm>
        </p:grpSpPr>
        <p:cxnSp>
          <p:nvCxnSpPr>
            <p:cNvPr id="227" name="Straight Connector 226">
              <a:extLst>
                <a:ext uri="{FF2B5EF4-FFF2-40B4-BE49-F238E27FC236}">
                  <a16:creationId xmlns:a16="http://schemas.microsoft.com/office/drawing/2014/main" id="{6705E59D-75B8-1928-D50B-3595687D0062}"/>
                </a:ext>
              </a:extLst>
            </p:cNvPr>
            <p:cNvCxnSpPr/>
            <p:nvPr/>
          </p:nvCxnSpPr>
          <p:spPr>
            <a:xfrm flipH="1">
              <a:off x="2134539" y="2854963"/>
              <a:ext cx="1108299" cy="0"/>
            </a:xfrm>
            <a:prstGeom prst="line">
              <a:avLst/>
            </a:prstGeom>
            <a:solidFill>
              <a:schemeClr val="tx1">
                <a:lumMod val="65000"/>
                <a:lumOff val="35000"/>
              </a:schemeClr>
            </a:solidFill>
            <a:ln w="38100" cap="rnd">
              <a:solidFill>
                <a:schemeClr val="tx1">
                  <a:lumMod val="85000"/>
                  <a:lumOff val="15000"/>
                </a:schemeClr>
              </a:solidFill>
              <a:round/>
              <a:tailEnd w="lg" len="sm"/>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2AC15031-68ED-C669-2688-D39E359BE9B0}"/>
                </a:ext>
              </a:extLst>
            </p:cNvPr>
            <p:cNvCxnSpPr/>
            <p:nvPr/>
          </p:nvCxnSpPr>
          <p:spPr>
            <a:xfrm flipH="1">
              <a:off x="3692067" y="2854963"/>
              <a:ext cx="1108299" cy="0"/>
            </a:xfrm>
            <a:prstGeom prst="line">
              <a:avLst/>
            </a:prstGeom>
            <a:solidFill>
              <a:schemeClr val="tx1">
                <a:lumMod val="65000"/>
                <a:lumOff val="35000"/>
              </a:schemeClr>
            </a:solidFill>
            <a:ln w="38100" cap="rnd">
              <a:solidFill>
                <a:schemeClr val="tx1">
                  <a:lumMod val="85000"/>
                  <a:lumOff val="15000"/>
                </a:schemeClr>
              </a:solidFill>
              <a:round/>
              <a:tailEnd w="lg" len="sm"/>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205B89CA-BD97-4820-63C0-E7BEC1541E45}"/>
                </a:ext>
              </a:extLst>
            </p:cNvPr>
            <p:cNvCxnSpPr/>
            <p:nvPr/>
          </p:nvCxnSpPr>
          <p:spPr>
            <a:xfrm flipH="1">
              <a:off x="5258739" y="2862232"/>
              <a:ext cx="1108299" cy="0"/>
            </a:xfrm>
            <a:prstGeom prst="line">
              <a:avLst/>
            </a:prstGeom>
            <a:solidFill>
              <a:schemeClr val="tx1">
                <a:lumMod val="65000"/>
                <a:lumOff val="35000"/>
              </a:schemeClr>
            </a:solidFill>
            <a:ln w="38100" cap="rnd">
              <a:solidFill>
                <a:schemeClr val="tx1">
                  <a:lumMod val="85000"/>
                  <a:lumOff val="15000"/>
                </a:schemeClr>
              </a:solidFill>
              <a:round/>
              <a:tailEnd w="lg" len="sm"/>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36390365-829B-A98E-4377-A1BA55E84584}"/>
                </a:ext>
              </a:extLst>
            </p:cNvPr>
            <p:cNvCxnSpPr/>
            <p:nvPr/>
          </p:nvCxnSpPr>
          <p:spPr>
            <a:xfrm flipH="1">
              <a:off x="6816267" y="2854963"/>
              <a:ext cx="1108299" cy="0"/>
            </a:xfrm>
            <a:prstGeom prst="line">
              <a:avLst/>
            </a:prstGeom>
            <a:solidFill>
              <a:schemeClr val="tx1">
                <a:lumMod val="65000"/>
                <a:lumOff val="35000"/>
              </a:schemeClr>
            </a:solidFill>
            <a:ln w="38100" cap="rnd">
              <a:solidFill>
                <a:schemeClr val="tx1">
                  <a:lumMod val="85000"/>
                  <a:lumOff val="15000"/>
                </a:schemeClr>
              </a:solidFill>
              <a:round/>
              <a:tailEnd w="lg" len="sm"/>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7CC776CA-77FE-6CD5-97C9-8B7419E0833F}"/>
                </a:ext>
              </a:extLst>
            </p:cNvPr>
            <p:cNvCxnSpPr/>
            <p:nvPr/>
          </p:nvCxnSpPr>
          <p:spPr>
            <a:xfrm flipV="1">
              <a:off x="2688688" y="2865278"/>
              <a:ext cx="0" cy="561692"/>
            </a:xfrm>
            <a:prstGeom prst="line">
              <a:avLst/>
            </a:prstGeom>
            <a:solidFill>
              <a:schemeClr val="tx1">
                <a:lumMod val="65000"/>
                <a:lumOff val="35000"/>
              </a:schemeClr>
            </a:solidFill>
            <a:ln w="38100" cap="rnd">
              <a:solidFill>
                <a:schemeClr val="tx1">
                  <a:lumMod val="85000"/>
                  <a:lumOff val="15000"/>
                </a:schemeClr>
              </a:solidFill>
              <a:round/>
              <a:tailEnd w="lg" len="sm"/>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272E18BD-FCAB-1CC5-A0B1-75EB14DFAC05}"/>
                </a:ext>
              </a:extLst>
            </p:cNvPr>
            <p:cNvCxnSpPr/>
            <p:nvPr/>
          </p:nvCxnSpPr>
          <p:spPr>
            <a:xfrm flipV="1">
              <a:off x="4246216" y="2865278"/>
              <a:ext cx="0" cy="561691"/>
            </a:xfrm>
            <a:prstGeom prst="line">
              <a:avLst/>
            </a:prstGeom>
            <a:solidFill>
              <a:schemeClr val="tx1">
                <a:lumMod val="65000"/>
                <a:lumOff val="35000"/>
              </a:schemeClr>
            </a:solidFill>
            <a:ln w="38100" cap="rnd">
              <a:solidFill>
                <a:schemeClr val="tx1">
                  <a:lumMod val="85000"/>
                  <a:lumOff val="15000"/>
                </a:schemeClr>
              </a:solidFill>
              <a:round/>
              <a:tailEnd w="lg" len="sm"/>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AC8D4088-2E9D-797A-D594-4A44819A8179}"/>
                </a:ext>
              </a:extLst>
            </p:cNvPr>
            <p:cNvCxnSpPr/>
            <p:nvPr/>
          </p:nvCxnSpPr>
          <p:spPr>
            <a:xfrm flipV="1">
              <a:off x="5812888" y="2865278"/>
              <a:ext cx="0" cy="561692"/>
            </a:xfrm>
            <a:prstGeom prst="line">
              <a:avLst/>
            </a:prstGeom>
            <a:solidFill>
              <a:schemeClr val="tx1">
                <a:lumMod val="65000"/>
                <a:lumOff val="35000"/>
              </a:schemeClr>
            </a:solidFill>
            <a:ln w="38100" cap="rnd">
              <a:solidFill>
                <a:schemeClr val="tx1">
                  <a:lumMod val="85000"/>
                  <a:lumOff val="15000"/>
                </a:schemeClr>
              </a:solidFill>
              <a:round/>
              <a:tailEnd w="lg" len="sm"/>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155C866E-3B7D-83F3-832C-3BE7C276C08F}"/>
                </a:ext>
              </a:extLst>
            </p:cNvPr>
            <p:cNvCxnSpPr/>
            <p:nvPr/>
          </p:nvCxnSpPr>
          <p:spPr>
            <a:xfrm flipV="1">
              <a:off x="7370416" y="2865278"/>
              <a:ext cx="0" cy="561692"/>
            </a:xfrm>
            <a:prstGeom prst="line">
              <a:avLst/>
            </a:prstGeom>
            <a:solidFill>
              <a:schemeClr val="tx1">
                <a:lumMod val="65000"/>
                <a:lumOff val="35000"/>
              </a:schemeClr>
            </a:solidFill>
            <a:ln w="38100" cap="rnd">
              <a:solidFill>
                <a:schemeClr val="tx1">
                  <a:lumMod val="85000"/>
                  <a:lumOff val="15000"/>
                </a:schemeClr>
              </a:solidFill>
              <a:round/>
              <a:tailEnd w="lg" len="sm"/>
            </a:ln>
          </p:spPr>
          <p:style>
            <a:lnRef idx="1">
              <a:schemeClr val="accent1"/>
            </a:lnRef>
            <a:fillRef idx="0">
              <a:schemeClr val="accent1"/>
            </a:fillRef>
            <a:effectRef idx="0">
              <a:schemeClr val="accent1"/>
            </a:effectRef>
            <a:fontRef idx="minor">
              <a:schemeClr val="tx1"/>
            </a:fontRef>
          </p:style>
        </p:cxnSp>
        <p:sp>
          <p:nvSpPr>
            <p:cNvPr id="235" name="DRAM">
              <a:extLst>
                <a:ext uri="{FF2B5EF4-FFF2-40B4-BE49-F238E27FC236}">
                  <a16:creationId xmlns:a16="http://schemas.microsoft.com/office/drawing/2014/main" id="{918DEBC1-C6BC-367E-8F7D-AEAB67B74C4C}"/>
                </a:ext>
              </a:extLst>
            </p:cNvPr>
            <p:cNvSpPr/>
            <p:nvPr/>
          </p:nvSpPr>
          <p:spPr>
            <a:xfrm>
              <a:off x="1828800" y="3274414"/>
              <a:ext cx="6248400" cy="458293"/>
            </a:xfrm>
            <a:prstGeom prst="roundRect">
              <a:avLst>
                <a:gd name="adj" fmla="val 11319"/>
              </a:avLst>
            </a:prstGeom>
            <a:solidFill>
              <a:schemeClr val="bg1">
                <a:lumMod val="65000"/>
              </a:schemeClr>
            </a:solidFill>
            <a:ln w="1905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global sense amplifier</a:t>
              </a:r>
            </a:p>
          </p:txBody>
        </p:sp>
      </p:grpSp>
      <p:sp>
        <p:nvSpPr>
          <p:cNvPr id="236" name="TextBox 235">
            <a:extLst>
              <a:ext uri="{FF2B5EF4-FFF2-40B4-BE49-F238E27FC236}">
                <a16:creationId xmlns:a16="http://schemas.microsoft.com/office/drawing/2014/main" id="{EB30FD6A-B9B3-DFA9-B41B-8A7EBDDD9FBC}"/>
              </a:ext>
            </a:extLst>
          </p:cNvPr>
          <p:cNvSpPr txBox="1"/>
          <p:nvPr/>
        </p:nvSpPr>
        <p:spPr>
          <a:xfrm>
            <a:off x="5468635" y="1761482"/>
            <a:ext cx="2663952" cy="457200"/>
          </a:xfrm>
          <a:prstGeom prst="rect">
            <a:avLst/>
          </a:prstGeom>
          <a:noFill/>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global </a:t>
            </a:r>
            <a:r>
              <a:rPr kumimoji="0" lang="en-US" sz="24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wordline</a:t>
            </a:r>
            <a:endPar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238" name="Curved Connector 237">
            <a:extLst>
              <a:ext uri="{FF2B5EF4-FFF2-40B4-BE49-F238E27FC236}">
                <a16:creationId xmlns:a16="http://schemas.microsoft.com/office/drawing/2014/main" id="{DDC6590F-E9C0-72DC-2F13-D27431346508}"/>
              </a:ext>
            </a:extLst>
          </p:cNvPr>
          <p:cNvCxnSpPr>
            <a:cxnSpLocks/>
            <a:endCxn id="239" idx="1"/>
          </p:cNvCxnSpPr>
          <p:nvPr/>
        </p:nvCxnSpPr>
        <p:spPr>
          <a:xfrm rot="5400000" flipH="1" flipV="1">
            <a:off x="1785736" y="1513483"/>
            <a:ext cx="973174" cy="809552"/>
          </a:xfrm>
          <a:prstGeom prst="curved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9" name="TextBox 238">
            <a:extLst>
              <a:ext uri="{FF2B5EF4-FFF2-40B4-BE49-F238E27FC236}">
                <a16:creationId xmlns:a16="http://schemas.microsoft.com/office/drawing/2014/main" id="{F007AFCF-2CAD-A04B-B691-10AFFB4BE7EB}"/>
              </a:ext>
            </a:extLst>
          </p:cNvPr>
          <p:cNvSpPr txBox="1"/>
          <p:nvPr/>
        </p:nvSpPr>
        <p:spPr>
          <a:xfrm>
            <a:off x="2677099" y="1200839"/>
            <a:ext cx="2545825" cy="461665"/>
          </a:xfrm>
          <a:prstGeom prst="rect">
            <a:avLst/>
          </a:prstGeom>
          <a:noFill/>
        </p:spPr>
        <p:txBody>
          <a:bodyPr wrap="none" rtlCol="0">
            <a:spAutoFit/>
          </a:bodyPr>
          <a:lstStyle/>
          <a:p>
            <a:pPr algn="l"/>
            <a:r>
              <a:rPr lang="en-CH" sz="2400" dirty="0">
                <a:latin typeface="Verdana" panose="020B0604030504040204" pitchFamily="34" charset="0"/>
                <a:ea typeface="Verdana" panose="020B0604030504040204" pitchFamily="34" charset="0"/>
                <a:cs typeface="Verdana" panose="020B0604030504040204" pitchFamily="34" charset="0"/>
              </a:rPr>
              <a:t>Wordline driver</a:t>
            </a:r>
          </a:p>
        </p:txBody>
      </p:sp>
      <p:cxnSp>
        <p:nvCxnSpPr>
          <p:cNvPr id="243" name="Curved Connector 242">
            <a:extLst>
              <a:ext uri="{FF2B5EF4-FFF2-40B4-BE49-F238E27FC236}">
                <a16:creationId xmlns:a16="http://schemas.microsoft.com/office/drawing/2014/main" id="{6D647A57-E90C-A54D-5D29-8F4E43572EA3}"/>
              </a:ext>
            </a:extLst>
          </p:cNvPr>
          <p:cNvCxnSpPr>
            <a:cxnSpLocks/>
            <a:endCxn id="245" idx="0"/>
          </p:cNvCxnSpPr>
          <p:nvPr/>
        </p:nvCxnSpPr>
        <p:spPr>
          <a:xfrm rot="16200000" flipH="1">
            <a:off x="2859792" y="4008050"/>
            <a:ext cx="956489" cy="569411"/>
          </a:xfrm>
          <a:prstGeom prst="curved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5" name="TextBox 244">
            <a:extLst>
              <a:ext uri="{FF2B5EF4-FFF2-40B4-BE49-F238E27FC236}">
                <a16:creationId xmlns:a16="http://schemas.microsoft.com/office/drawing/2014/main" id="{3C5F5B35-85F6-F69B-948E-689AF0A69E59}"/>
              </a:ext>
            </a:extLst>
          </p:cNvPr>
          <p:cNvSpPr txBox="1"/>
          <p:nvPr/>
        </p:nvSpPr>
        <p:spPr>
          <a:xfrm>
            <a:off x="2332966" y="4771001"/>
            <a:ext cx="2579552" cy="461665"/>
          </a:xfrm>
          <a:prstGeom prst="rect">
            <a:avLst/>
          </a:prstGeom>
          <a:noFill/>
        </p:spPr>
        <p:txBody>
          <a:bodyPr wrap="none" rtlCol="0">
            <a:spAutoFit/>
          </a:bodyPr>
          <a:lstStyle/>
          <a:p>
            <a:pPr algn="l"/>
            <a:r>
              <a:rPr lang="en-CH" sz="2400" dirty="0">
                <a:latin typeface="Verdana" panose="020B0604030504040204" pitchFamily="34" charset="0"/>
                <a:ea typeface="Verdana" panose="020B0604030504040204" pitchFamily="34" charset="0"/>
                <a:cs typeface="Verdana" panose="020B0604030504040204" pitchFamily="34" charset="0"/>
              </a:rPr>
              <a:t>Sense amplifier</a:t>
            </a:r>
          </a:p>
        </p:txBody>
      </p:sp>
      <p:sp>
        <p:nvSpPr>
          <p:cNvPr id="249" name="TextBox 248">
            <a:extLst>
              <a:ext uri="{FF2B5EF4-FFF2-40B4-BE49-F238E27FC236}">
                <a16:creationId xmlns:a16="http://schemas.microsoft.com/office/drawing/2014/main" id="{D216612E-7590-E50E-3382-643DEBC00FBA}"/>
              </a:ext>
            </a:extLst>
          </p:cNvPr>
          <p:cNvSpPr txBox="1"/>
          <p:nvPr/>
        </p:nvSpPr>
        <p:spPr>
          <a:xfrm>
            <a:off x="3271997" y="6488668"/>
            <a:ext cx="2600007" cy="369332"/>
          </a:xfrm>
          <a:prstGeom prst="rect">
            <a:avLst/>
          </a:prstGeom>
          <a:noFill/>
        </p:spPr>
        <p:txBody>
          <a:bodyPr wrap="none" rtlCol="0">
            <a:spAutoFit/>
          </a:bodyPr>
          <a:lstStyle/>
          <a:p>
            <a:pPr algn="l"/>
            <a:r>
              <a:rPr lang="en-CH" dirty="0">
                <a:solidFill>
                  <a:srgbClr val="7030A0"/>
                </a:solidFill>
                <a:latin typeface="Verdana" panose="020B0604030504040204" pitchFamily="34" charset="0"/>
                <a:ea typeface="Verdana" panose="020B0604030504040204" pitchFamily="34" charset="0"/>
                <a:cs typeface="Verdana" panose="020B0604030504040204" pitchFamily="34" charset="0"/>
              </a:rPr>
              <a:t>[Oliveira+, HPCA’24]</a:t>
            </a:r>
          </a:p>
        </p:txBody>
      </p:sp>
    </p:spTree>
    <p:extLst>
      <p:ext uri="{BB962C8B-B14F-4D97-AF65-F5344CB8AC3E}">
        <p14:creationId xmlns:p14="http://schemas.microsoft.com/office/powerpoint/2010/main" val="115119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23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38"/>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243"/>
                                        </p:tgtEl>
                                        <p:attrNameLst>
                                          <p:attrName>style.visibility</p:attrName>
                                        </p:attrNameLst>
                                      </p:cBhvr>
                                      <p:to>
                                        <p:strVal val="hidden"/>
                                      </p:to>
                                    </p:set>
                                  </p:childTnLst>
                                </p:cTn>
                              </p:par>
                              <p:par>
                                <p:cTn id="11" presetID="1" presetClass="exit" presetSubtype="0" fill="hold" grpId="1" nodeType="withEffect">
                                  <p:stCondLst>
                                    <p:cond delay="0"/>
                                  </p:stCondLst>
                                  <p:childTnLst>
                                    <p:set>
                                      <p:cBhvr>
                                        <p:cTn id="12" dur="1" fill="hold">
                                          <p:stCondLst>
                                            <p:cond delay="0"/>
                                          </p:stCondLst>
                                        </p:cTn>
                                        <p:tgtEl>
                                          <p:spTgt spid="245"/>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Effect transition="in" filter="fade">
                                      <p:cBhvr>
                                        <p:cTn id="15" dur="500"/>
                                        <p:tgtEl>
                                          <p:spTgt spid="20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5"/>
                                        </p:tgtEl>
                                        <p:attrNameLst>
                                          <p:attrName>style.visibility</p:attrName>
                                        </p:attrNameLst>
                                      </p:cBhvr>
                                      <p:to>
                                        <p:strVal val="visible"/>
                                      </p:to>
                                    </p:set>
                                    <p:animEffect transition="in" filter="fade">
                                      <p:cBhvr>
                                        <p:cTn id="18" dur="500"/>
                                        <p:tgtEl>
                                          <p:spTgt spid="2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6"/>
                                        </p:tgtEl>
                                        <p:attrNameLst>
                                          <p:attrName>style.visibility</p:attrName>
                                        </p:attrNameLst>
                                      </p:cBhvr>
                                      <p:to>
                                        <p:strVal val="visible"/>
                                      </p:to>
                                    </p:set>
                                    <p:animEffect transition="in" filter="fade">
                                      <p:cBhvr>
                                        <p:cTn id="21" dur="500"/>
                                        <p:tgtEl>
                                          <p:spTgt spid="236"/>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09"/>
                                        </p:tgtEl>
                                        <p:attrNameLst>
                                          <p:attrName>style.visibility</p:attrName>
                                        </p:attrNameLst>
                                      </p:cBhvr>
                                      <p:to>
                                        <p:strVal val="visible"/>
                                      </p:to>
                                    </p:set>
                                    <p:animEffect transition="in" filter="wipe(left)">
                                      <p:cBhvr>
                                        <p:cTn id="25" dur="500"/>
                                        <p:tgtEl>
                                          <p:spTgt spid="209"/>
                                        </p:tgtEl>
                                      </p:cBhvr>
                                    </p:animEffect>
                                  </p:childTnLst>
                                </p:cTn>
                              </p:par>
                            </p:childTnLst>
                          </p:cTn>
                        </p:par>
                        <p:par>
                          <p:cTn id="26" fill="hold">
                            <p:stCondLst>
                              <p:cond delay="1000"/>
                            </p:stCondLst>
                            <p:childTnLst>
                              <p:par>
                                <p:cTn id="27" presetID="22" presetClass="entr" presetSubtype="1" fill="hold" nodeType="afterEffect">
                                  <p:stCondLst>
                                    <p:cond delay="0"/>
                                  </p:stCondLst>
                                  <p:childTnLst>
                                    <p:set>
                                      <p:cBhvr>
                                        <p:cTn id="28" dur="1" fill="hold">
                                          <p:stCondLst>
                                            <p:cond delay="0"/>
                                          </p:stCondLst>
                                        </p:cTn>
                                        <p:tgtEl>
                                          <p:spTgt spid="210"/>
                                        </p:tgtEl>
                                        <p:attrNameLst>
                                          <p:attrName>style.visibility</p:attrName>
                                        </p:attrNameLst>
                                      </p:cBhvr>
                                      <p:to>
                                        <p:strVal val="visible"/>
                                      </p:to>
                                    </p:set>
                                    <p:animEffect transition="in" filter="wipe(up)">
                                      <p:cBhvr>
                                        <p:cTn id="29" dur="500"/>
                                        <p:tgtEl>
                                          <p:spTgt spid="2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26"/>
                                        </p:tgtEl>
                                        <p:attrNameLst>
                                          <p:attrName>style.visibility</p:attrName>
                                        </p:attrNameLst>
                                      </p:cBhvr>
                                      <p:to>
                                        <p:strVal val="visible"/>
                                      </p:to>
                                    </p:set>
                                    <p:animEffect transition="in" filter="fade">
                                      <p:cBhvr>
                                        <p:cTn id="34" dur="500"/>
                                        <p:tgtEl>
                                          <p:spTgt spid="22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16"/>
                                        </p:tgtEl>
                                        <p:attrNameLst>
                                          <p:attrName>style.visibility</p:attrName>
                                        </p:attrNameLst>
                                      </p:cBhvr>
                                      <p:to>
                                        <p:strVal val="visible"/>
                                      </p:to>
                                    </p:set>
                                    <p:animEffect transition="in" filter="fade">
                                      <p:cBhvr>
                                        <p:cTn id="39" dur="5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36" grpId="0"/>
      <p:bldP spid="239" grpId="1"/>
      <p:bldP spid="245" grpId="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61BC7-69D0-DA5A-B485-8295FD86322F}"/>
              </a:ext>
            </a:extLst>
          </p:cNvPr>
          <p:cNvSpPr>
            <a:spLocks noGrp="1"/>
          </p:cNvSpPr>
          <p:nvPr>
            <p:ph type="title"/>
          </p:nvPr>
        </p:nvSpPr>
        <p:spPr/>
        <p:txBody>
          <a:bodyPr/>
          <a:lstStyle/>
          <a:p>
            <a:r>
              <a:rPr lang="en-CH" dirty="0"/>
              <a:t>Sector Predictor</a:t>
            </a:r>
          </a:p>
        </p:txBody>
      </p:sp>
      <p:pic>
        <p:nvPicPr>
          <p:cNvPr id="4" name="Content Placeholder 3">
            <a:extLst>
              <a:ext uri="{FF2B5EF4-FFF2-40B4-BE49-F238E27FC236}">
                <a16:creationId xmlns:a16="http://schemas.microsoft.com/office/drawing/2014/main" id="{C9C83CCB-6FCA-6759-C26F-36B3C3C83E4A}"/>
              </a:ext>
            </a:extLst>
          </p:cNvPr>
          <p:cNvPicPr>
            <a:picLocks noGrp="1" noChangeAspect="1"/>
          </p:cNvPicPr>
          <p:nvPr>
            <p:ph idx="1"/>
          </p:nvPr>
        </p:nvPicPr>
        <p:blipFill rotWithShape="1">
          <a:blip r:embed="rId2"/>
          <a:srcRect t="2630" b="11156"/>
          <a:stretch/>
        </p:blipFill>
        <p:spPr>
          <a:xfrm>
            <a:off x="112609" y="1244599"/>
            <a:ext cx="8914384" cy="4686301"/>
          </a:xfrm>
          <a:prstGeom prst="rect">
            <a:avLst/>
          </a:prstGeom>
        </p:spPr>
      </p:pic>
    </p:spTree>
    <p:extLst>
      <p:ext uri="{BB962C8B-B14F-4D97-AF65-F5344CB8AC3E}">
        <p14:creationId xmlns:p14="http://schemas.microsoft.com/office/powerpoint/2010/main" val="5151728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A8E0C-E9AC-6A24-F736-CCB17AE6ACF0}"/>
              </a:ext>
            </a:extLst>
          </p:cNvPr>
          <p:cNvSpPr>
            <a:spLocks noGrp="1"/>
          </p:cNvSpPr>
          <p:nvPr>
            <p:ph type="title"/>
          </p:nvPr>
        </p:nvSpPr>
        <p:spPr/>
        <p:txBody>
          <a:bodyPr/>
          <a:lstStyle/>
          <a:p>
            <a:r>
              <a:rPr lang="en-US" sz="3200" dirty="0"/>
              <a:t>Load/Store Queue (LSQ) Lookahead</a:t>
            </a:r>
          </a:p>
        </p:txBody>
      </p:sp>
      <p:sp>
        <p:nvSpPr>
          <p:cNvPr id="3" name="Content Placeholder 2">
            <a:extLst>
              <a:ext uri="{FF2B5EF4-FFF2-40B4-BE49-F238E27FC236}">
                <a16:creationId xmlns:a16="http://schemas.microsoft.com/office/drawing/2014/main" id="{946E4933-13A7-A93B-74CD-04A680AFDC29}"/>
              </a:ext>
            </a:extLst>
          </p:cNvPr>
          <p:cNvSpPr>
            <a:spLocks noGrp="1"/>
          </p:cNvSpPr>
          <p:nvPr>
            <p:ph idx="1"/>
          </p:nvPr>
        </p:nvSpPr>
        <p:spPr/>
        <p:txBody>
          <a:bodyPr/>
          <a:lstStyle/>
          <a:p>
            <a:r>
              <a:rPr lang="en-US" sz="2000" dirty="0"/>
              <a:t>One load/store instruction </a:t>
            </a:r>
            <a:r>
              <a:rPr lang="en-US" sz="2000" i="1" dirty="0">
                <a:solidFill>
                  <a:schemeClr val="accent5">
                    <a:lumMod val="75000"/>
                  </a:schemeClr>
                </a:solidFill>
              </a:rPr>
              <a:t>references</a:t>
            </a:r>
            <a:r>
              <a:rPr lang="en-US" sz="2000" dirty="0">
                <a:solidFill>
                  <a:schemeClr val="accent5">
                    <a:lumMod val="75000"/>
                  </a:schemeClr>
                </a:solidFill>
              </a:rPr>
              <a:t> one word </a:t>
            </a:r>
            <a:r>
              <a:rPr lang="en-US" sz="2000" dirty="0"/>
              <a:t>in main memory</a:t>
            </a:r>
          </a:p>
          <a:p>
            <a:pPr>
              <a:buClr>
                <a:schemeClr val="tx1"/>
              </a:buClr>
            </a:pPr>
            <a:r>
              <a:rPr lang="en-US" sz="2000" b="1" dirty="0">
                <a:solidFill>
                  <a:schemeClr val="accent1">
                    <a:lumMod val="75000"/>
                  </a:schemeClr>
                </a:solidFill>
              </a:rPr>
              <a:t>Key Mechanism: </a:t>
            </a:r>
            <a:r>
              <a:rPr lang="en-US" sz="2000" dirty="0">
                <a:solidFill>
                  <a:schemeClr val="accent5">
                    <a:lumMod val="75000"/>
                  </a:schemeClr>
                </a:solidFill>
              </a:rPr>
              <a:t>1)</a:t>
            </a:r>
            <a:r>
              <a:rPr lang="en-US" sz="2000" b="1" dirty="0">
                <a:solidFill>
                  <a:schemeClr val="accent5">
                    <a:lumMod val="75000"/>
                  </a:schemeClr>
                </a:solidFill>
              </a:rPr>
              <a:t> </a:t>
            </a:r>
            <a:r>
              <a:rPr lang="en-US" sz="2000" dirty="0">
                <a:solidFill>
                  <a:schemeClr val="accent5">
                    <a:lumMod val="75000"/>
                  </a:schemeClr>
                </a:solidFill>
              </a:rPr>
              <a:t>Collect references </a:t>
            </a:r>
            <a:r>
              <a:rPr lang="en-US" sz="2000" dirty="0"/>
              <a:t>from </a:t>
            </a:r>
            <a:br>
              <a:rPr lang="en-US" sz="2000" dirty="0"/>
            </a:br>
            <a:r>
              <a:rPr lang="en-US" sz="2000" i="1" dirty="0">
                <a:solidFill>
                  <a:schemeClr val="accent5">
                    <a:lumMod val="75000"/>
                  </a:schemeClr>
                </a:solidFill>
              </a:rPr>
              <a:t>younger</a:t>
            </a:r>
            <a:r>
              <a:rPr lang="en-US" sz="2000" i="1" dirty="0"/>
              <a:t> </a:t>
            </a:r>
            <a:r>
              <a:rPr lang="en-US" sz="2000" dirty="0"/>
              <a:t>load/store instructions </a:t>
            </a:r>
            <a:br>
              <a:rPr lang="en-US" sz="2000" dirty="0"/>
            </a:br>
            <a:r>
              <a:rPr lang="en-US" sz="2000" dirty="0"/>
              <a:t>2) store the </a:t>
            </a:r>
            <a:r>
              <a:rPr lang="en-US" sz="2000" dirty="0">
                <a:solidFill>
                  <a:schemeClr val="accent5">
                    <a:lumMod val="75000"/>
                  </a:schemeClr>
                </a:solidFill>
              </a:rPr>
              <a:t>collected references </a:t>
            </a:r>
            <a:r>
              <a:rPr lang="en-US" sz="2000" dirty="0"/>
              <a:t>in the </a:t>
            </a:r>
            <a:r>
              <a:rPr lang="en-US" sz="2000" i="1" dirty="0">
                <a:solidFill>
                  <a:schemeClr val="accent5">
                    <a:lumMod val="75000"/>
                  </a:schemeClr>
                </a:solidFill>
              </a:rPr>
              <a:t>oldest</a:t>
            </a:r>
            <a:r>
              <a:rPr lang="en-US" sz="2000" dirty="0"/>
              <a:t> load/store instr.</a:t>
            </a:r>
          </a:p>
          <a:p>
            <a:pPr>
              <a:buClr>
                <a:schemeClr val="tx1"/>
              </a:buClr>
            </a:pPr>
            <a:endParaRPr lang="en-US" sz="2000" i="1" dirty="0"/>
          </a:p>
          <a:p>
            <a:pPr marL="0" indent="0">
              <a:buClr>
                <a:schemeClr val="tx1"/>
              </a:buClr>
              <a:buNone/>
            </a:pPr>
            <a:endParaRPr lang="en-US" sz="2000" i="1" dirty="0"/>
          </a:p>
        </p:txBody>
      </p:sp>
      <p:sp>
        <p:nvSpPr>
          <p:cNvPr id="5" name="Content Placeholder 2">
            <a:extLst>
              <a:ext uri="{FF2B5EF4-FFF2-40B4-BE49-F238E27FC236}">
                <a16:creationId xmlns:a16="http://schemas.microsoft.com/office/drawing/2014/main" id="{1BB6688A-9B1C-DA42-1E7F-D99F3E7A3BD0}"/>
              </a:ext>
            </a:extLst>
          </p:cNvPr>
          <p:cNvSpPr txBox="1">
            <a:spLocks/>
          </p:cNvSpPr>
          <p:nvPr/>
        </p:nvSpPr>
        <p:spPr>
          <a:xfrm>
            <a:off x="-1101" y="5396577"/>
            <a:ext cx="9141801" cy="1023296"/>
          </a:xfrm>
          <a:prstGeom prst="rect">
            <a:avLst/>
          </a:prstGeom>
          <a:solidFill>
            <a:srgbClr val="CDF2FF"/>
          </a:solidFill>
          <a:ln w="28575">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chemeClr val="tx1"/>
              </a:buClr>
              <a:buNone/>
            </a:pPr>
            <a:r>
              <a:rPr lang="en-GB" sz="2000" dirty="0">
                <a:latin typeface="Verdana" panose="020B0604030504040204" pitchFamily="34" charset="0"/>
                <a:ea typeface="Verdana" panose="020B0604030504040204" pitchFamily="34" charset="0"/>
              </a:rPr>
              <a:t>A load/store instruction retrieves </a:t>
            </a:r>
            <a:r>
              <a:rPr lang="en-GB" sz="2000" dirty="0">
                <a:solidFill>
                  <a:schemeClr val="accent6">
                    <a:lumMod val="75000"/>
                  </a:schemeClr>
                </a:solidFill>
                <a:latin typeface="Verdana" panose="020B0604030504040204" pitchFamily="34" charset="0"/>
                <a:ea typeface="Verdana" panose="020B0604030504040204" pitchFamily="34" charset="0"/>
              </a:rPr>
              <a:t>all words </a:t>
            </a:r>
            <a:r>
              <a:rPr lang="en-GB" sz="2000" dirty="0">
                <a:latin typeface="Verdana" panose="020B0604030504040204" pitchFamily="34" charset="0"/>
                <a:ea typeface="Verdana" panose="020B0604030504040204" pitchFamily="34" charset="0"/>
              </a:rPr>
              <a:t>in a cache block </a:t>
            </a:r>
            <a:br>
              <a:rPr lang="en-GB" sz="2000" dirty="0">
                <a:latin typeface="Verdana" panose="020B0604030504040204" pitchFamily="34" charset="0"/>
                <a:ea typeface="Verdana" panose="020B0604030504040204" pitchFamily="34" charset="0"/>
              </a:rPr>
            </a:br>
            <a:r>
              <a:rPr lang="en-GB" sz="2000" dirty="0">
                <a:latin typeface="Verdana" panose="020B0604030504040204" pitchFamily="34" charset="0"/>
                <a:ea typeface="Verdana" panose="020B0604030504040204" pitchFamily="34" charset="0"/>
              </a:rPr>
              <a:t>that </a:t>
            </a:r>
            <a:r>
              <a:rPr lang="en-GB" sz="2000" dirty="0">
                <a:solidFill>
                  <a:schemeClr val="accent6">
                    <a:lumMod val="75000"/>
                  </a:schemeClr>
                </a:solidFill>
                <a:latin typeface="Verdana" panose="020B0604030504040204" pitchFamily="34" charset="0"/>
                <a:ea typeface="Verdana" panose="020B0604030504040204" pitchFamily="34" charset="0"/>
              </a:rPr>
              <a:t>will be referenced in the near future </a:t>
            </a:r>
            <a:r>
              <a:rPr lang="en-GB" sz="2000" dirty="0">
                <a:latin typeface="Verdana" panose="020B0604030504040204" pitchFamily="34" charset="0"/>
                <a:ea typeface="Verdana" panose="020B0604030504040204" pitchFamily="34" charset="0"/>
              </a:rPr>
              <a:t>to the L1 cache </a:t>
            </a:r>
            <a:br>
              <a:rPr lang="en-GB" sz="2000" dirty="0">
                <a:latin typeface="Verdana" panose="020B0604030504040204" pitchFamily="34" charset="0"/>
                <a:ea typeface="Verdana" panose="020B0604030504040204" pitchFamily="34" charset="0"/>
              </a:rPr>
            </a:br>
            <a:r>
              <a:rPr lang="en-GB" sz="2000" dirty="0">
                <a:latin typeface="Verdana" panose="020B0604030504040204" pitchFamily="34" charset="0"/>
                <a:ea typeface="Verdana" panose="020B0604030504040204" pitchFamily="34" charset="0"/>
              </a:rPr>
              <a:t>with only </a:t>
            </a:r>
            <a:r>
              <a:rPr lang="en-GB" sz="2000" dirty="0">
                <a:solidFill>
                  <a:schemeClr val="accent6">
                    <a:lumMod val="75000"/>
                  </a:schemeClr>
                </a:solidFill>
                <a:latin typeface="Verdana" panose="020B0604030504040204" pitchFamily="34" charset="0"/>
                <a:ea typeface="Verdana" panose="020B0604030504040204" pitchFamily="34" charset="0"/>
              </a:rPr>
              <a:t>one cache access</a:t>
            </a:r>
            <a:endParaRPr lang="en-US" sz="2000" dirty="0">
              <a:solidFill>
                <a:schemeClr val="accent6">
                  <a:lumMod val="75000"/>
                </a:schemeClr>
              </a:solidFill>
              <a:latin typeface="Verdana" panose="020B0604030504040204" pitchFamily="34" charset="0"/>
              <a:ea typeface="Verdana" panose="020B0604030504040204" pitchFamily="34" charset="0"/>
            </a:endParaRPr>
          </a:p>
        </p:txBody>
      </p:sp>
      <p:pic>
        <p:nvPicPr>
          <p:cNvPr id="7" name="Picture 6">
            <a:extLst>
              <a:ext uri="{FF2B5EF4-FFF2-40B4-BE49-F238E27FC236}">
                <a16:creationId xmlns:a16="http://schemas.microsoft.com/office/drawing/2014/main" id="{E5E0CD46-A78C-DF77-6B1E-ED21635FDFDB}"/>
              </a:ext>
            </a:extLst>
          </p:cNvPr>
          <p:cNvPicPr>
            <a:picLocks noChangeAspect="1"/>
          </p:cNvPicPr>
          <p:nvPr/>
        </p:nvPicPr>
        <p:blipFill>
          <a:blip r:embed="rId3"/>
          <a:stretch>
            <a:fillRect/>
          </a:stretch>
        </p:blipFill>
        <p:spPr>
          <a:xfrm>
            <a:off x="993161" y="2460093"/>
            <a:ext cx="7153275" cy="2636588"/>
          </a:xfrm>
          <a:prstGeom prst="rect">
            <a:avLst/>
          </a:prstGeom>
        </p:spPr>
      </p:pic>
      <p:sp>
        <p:nvSpPr>
          <p:cNvPr id="14" name="Oval 13">
            <a:extLst>
              <a:ext uri="{FF2B5EF4-FFF2-40B4-BE49-F238E27FC236}">
                <a16:creationId xmlns:a16="http://schemas.microsoft.com/office/drawing/2014/main" id="{79072F14-256E-973E-C1C8-8C4AEA571A83}"/>
              </a:ext>
            </a:extLst>
          </p:cNvPr>
          <p:cNvSpPr/>
          <p:nvPr/>
        </p:nvSpPr>
        <p:spPr>
          <a:xfrm>
            <a:off x="1336061" y="4013200"/>
            <a:ext cx="340339" cy="298450"/>
          </a:xfrm>
          <a:prstGeom prst="ellipse">
            <a:avLst/>
          </a:prstGeom>
          <a:solidFill>
            <a:srgbClr val="FFFFF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5" name="Oval 14">
            <a:extLst>
              <a:ext uri="{FF2B5EF4-FFF2-40B4-BE49-F238E27FC236}">
                <a16:creationId xmlns:a16="http://schemas.microsoft.com/office/drawing/2014/main" id="{C527F784-47DC-F6FD-643F-C32FBF9DCF55}"/>
              </a:ext>
            </a:extLst>
          </p:cNvPr>
          <p:cNvSpPr/>
          <p:nvPr/>
        </p:nvSpPr>
        <p:spPr>
          <a:xfrm>
            <a:off x="4051300" y="3658664"/>
            <a:ext cx="340339" cy="298450"/>
          </a:xfrm>
          <a:prstGeom prst="ellipse">
            <a:avLst/>
          </a:prstGeom>
          <a:solidFill>
            <a:srgbClr val="FFFFF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9663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328A6-9A32-D339-8481-AD4DD66FAF06}"/>
              </a:ext>
            </a:extLst>
          </p:cNvPr>
          <p:cNvSpPr>
            <a:spLocks noGrp="1"/>
          </p:cNvSpPr>
          <p:nvPr>
            <p:ph type="title"/>
          </p:nvPr>
        </p:nvSpPr>
        <p:spPr/>
        <p:txBody>
          <a:bodyPr/>
          <a:lstStyle/>
          <a:p>
            <a:r>
              <a:rPr lang="en-CH" dirty="0"/>
              <a:t>Evaluated Workloads</a:t>
            </a:r>
          </a:p>
        </p:txBody>
      </p:sp>
      <p:pic>
        <p:nvPicPr>
          <p:cNvPr id="4" name="Content Placeholder 3">
            <a:extLst>
              <a:ext uri="{FF2B5EF4-FFF2-40B4-BE49-F238E27FC236}">
                <a16:creationId xmlns:a16="http://schemas.microsoft.com/office/drawing/2014/main" id="{6842DA18-9F73-C973-E587-FE227E034BCF}"/>
              </a:ext>
            </a:extLst>
          </p:cNvPr>
          <p:cNvPicPr>
            <a:picLocks noGrp="1" noChangeAspect="1"/>
          </p:cNvPicPr>
          <p:nvPr>
            <p:ph idx="1"/>
          </p:nvPr>
        </p:nvPicPr>
        <p:blipFill>
          <a:blip r:embed="rId2"/>
          <a:stretch>
            <a:fillRect/>
          </a:stretch>
        </p:blipFill>
        <p:spPr>
          <a:xfrm>
            <a:off x="76200" y="1327271"/>
            <a:ext cx="8986838" cy="4730508"/>
          </a:xfrm>
          <a:prstGeom prst="rect">
            <a:avLst/>
          </a:prstGeom>
        </p:spPr>
      </p:pic>
    </p:spTree>
    <p:extLst>
      <p:ext uri="{BB962C8B-B14F-4D97-AF65-F5344CB8AC3E}">
        <p14:creationId xmlns:p14="http://schemas.microsoft.com/office/powerpoint/2010/main" val="29125352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C6FAB-C6E7-96E4-9A5E-9985A93947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AD7E3A-4543-47FA-4507-1CEAF9143597}"/>
              </a:ext>
            </a:extLst>
          </p:cNvPr>
          <p:cNvSpPr>
            <a:spLocks noGrp="1"/>
          </p:cNvSpPr>
          <p:nvPr>
            <p:ph type="title"/>
          </p:nvPr>
        </p:nvSpPr>
        <p:spPr>
          <a:xfrm>
            <a:off x="75991" y="67294"/>
            <a:ext cx="8987621" cy="761258"/>
          </a:xfrm>
        </p:spPr>
        <p:txBody>
          <a:bodyPr/>
          <a:lstStyle/>
          <a:p>
            <a:pPr>
              <a:lnSpc>
                <a:spcPct val="80000"/>
              </a:lnSpc>
            </a:pPr>
            <a:r>
              <a:rPr lang="en-US" sz="3000" dirty="0"/>
              <a:t>Performance Degradation for </a:t>
            </a:r>
            <a:br>
              <a:rPr lang="en-US" sz="3000" dirty="0"/>
            </a:br>
            <a:r>
              <a:rPr lang="en-US" sz="3000" dirty="0"/>
              <a:t>Non-Memory-Intensive Workloads</a:t>
            </a:r>
          </a:p>
        </p:txBody>
      </p:sp>
      <p:sp>
        <p:nvSpPr>
          <p:cNvPr id="3" name="Content Placeholder 2">
            <a:extLst>
              <a:ext uri="{FF2B5EF4-FFF2-40B4-BE49-F238E27FC236}">
                <a16:creationId xmlns:a16="http://schemas.microsoft.com/office/drawing/2014/main" id="{BB50FB11-9A3E-E6CF-430D-8537706307B8}"/>
              </a:ext>
            </a:extLst>
          </p:cNvPr>
          <p:cNvSpPr>
            <a:spLocks noGrp="1"/>
          </p:cNvSpPr>
          <p:nvPr>
            <p:ph idx="1"/>
          </p:nvPr>
        </p:nvSpPr>
        <p:spPr/>
        <p:txBody>
          <a:bodyPr/>
          <a:lstStyle/>
          <a:p>
            <a:pPr>
              <a:buClr>
                <a:schemeClr val="tx1"/>
              </a:buClr>
            </a:pPr>
            <a:r>
              <a:rPr lang="en-US" sz="2000" dirty="0">
                <a:solidFill>
                  <a:schemeClr val="accent1">
                    <a:lumMod val="75000"/>
                  </a:schemeClr>
                </a:solidFill>
              </a:rPr>
              <a:t>Fetch all sectors of a cache block </a:t>
            </a:r>
            <a:r>
              <a:rPr lang="en-US" sz="2000" dirty="0"/>
              <a:t>if the workload </a:t>
            </a:r>
            <a:r>
              <a:rPr lang="en-US" sz="2000" dirty="0">
                <a:solidFill>
                  <a:schemeClr val="accent1">
                    <a:lumMod val="75000"/>
                  </a:schemeClr>
                </a:solidFill>
              </a:rPr>
              <a:t>access pattern </a:t>
            </a:r>
            <a:br>
              <a:rPr lang="en-US" sz="2000" dirty="0"/>
            </a:br>
            <a:r>
              <a:rPr lang="en-US" sz="2000" dirty="0"/>
              <a:t>does </a:t>
            </a:r>
            <a:r>
              <a:rPr lang="en-US" sz="2000" dirty="0">
                <a:solidFill>
                  <a:schemeClr val="accent1">
                    <a:lumMod val="75000"/>
                  </a:schemeClr>
                </a:solidFill>
              </a:rPr>
              <a:t>not</a:t>
            </a:r>
            <a:r>
              <a:rPr lang="en-US" sz="2000" dirty="0"/>
              <a:t> favor </a:t>
            </a:r>
            <a:r>
              <a:rPr lang="en-US" sz="2000" dirty="0">
                <a:solidFill>
                  <a:schemeClr val="accent1">
                    <a:lumMod val="75000"/>
                  </a:schemeClr>
                </a:solidFill>
              </a:rPr>
              <a:t>sub-cache-block</a:t>
            </a:r>
            <a:r>
              <a:rPr lang="en-US" sz="2000" dirty="0"/>
              <a:t> data transfers</a:t>
            </a:r>
          </a:p>
          <a:p>
            <a:pPr lvl="1"/>
            <a:r>
              <a:rPr lang="en-US" sz="1800" dirty="0"/>
              <a:t>Based on average MPKI and thresholding</a:t>
            </a:r>
          </a:p>
        </p:txBody>
      </p:sp>
      <p:pic>
        <p:nvPicPr>
          <p:cNvPr id="5" name="Picture 4">
            <a:extLst>
              <a:ext uri="{FF2B5EF4-FFF2-40B4-BE49-F238E27FC236}">
                <a16:creationId xmlns:a16="http://schemas.microsoft.com/office/drawing/2014/main" id="{3B757EE4-3DD1-B761-4EE0-736930E25F5F}"/>
              </a:ext>
            </a:extLst>
          </p:cNvPr>
          <p:cNvPicPr>
            <a:picLocks noChangeAspect="1"/>
          </p:cNvPicPr>
          <p:nvPr/>
        </p:nvPicPr>
        <p:blipFill>
          <a:blip r:embed="rId3"/>
          <a:stretch>
            <a:fillRect/>
          </a:stretch>
        </p:blipFill>
        <p:spPr>
          <a:xfrm>
            <a:off x="1577449" y="1904424"/>
            <a:ext cx="5984703" cy="3474608"/>
          </a:xfrm>
          <a:prstGeom prst="rect">
            <a:avLst/>
          </a:prstGeom>
        </p:spPr>
      </p:pic>
      <p:sp>
        <p:nvSpPr>
          <p:cNvPr id="6" name="Content Placeholder 2">
            <a:extLst>
              <a:ext uri="{FF2B5EF4-FFF2-40B4-BE49-F238E27FC236}">
                <a16:creationId xmlns:a16="http://schemas.microsoft.com/office/drawing/2014/main" id="{3F794800-36D5-BB8B-3CC9-D3558BAA6D8F}"/>
              </a:ext>
            </a:extLst>
          </p:cNvPr>
          <p:cNvSpPr txBox="1">
            <a:spLocks/>
          </p:cNvSpPr>
          <p:nvPr/>
        </p:nvSpPr>
        <p:spPr>
          <a:xfrm>
            <a:off x="2199" y="5487521"/>
            <a:ext cx="9141801" cy="1023296"/>
          </a:xfrm>
          <a:prstGeom prst="rect">
            <a:avLst/>
          </a:prstGeom>
          <a:solidFill>
            <a:srgbClr val="CDF2FF"/>
          </a:solidFill>
          <a:ln w="28575">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chemeClr val="tx1"/>
              </a:buClr>
              <a:buNone/>
            </a:pPr>
            <a:r>
              <a:rPr lang="en-GB" sz="2200" dirty="0">
                <a:latin typeface="Verdana" panose="020B0604030504040204" pitchFamily="34" charset="0"/>
                <a:ea typeface="Verdana" panose="020B0604030504040204" pitchFamily="34" charset="0"/>
              </a:rPr>
              <a:t>Dynamic policy </a:t>
            </a:r>
            <a:r>
              <a:rPr lang="en-GB" sz="2200" dirty="0">
                <a:solidFill>
                  <a:schemeClr val="accent4">
                    <a:lumMod val="50000"/>
                  </a:schemeClr>
                </a:solidFill>
                <a:latin typeface="Verdana" panose="020B0604030504040204" pitchFamily="34" charset="0"/>
                <a:ea typeface="Verdana" panose="020B0604030504040204" pitchFamily="34" charset="0"/>
              </a:rPr>
              <a:t>overcomes the performance degradation</a:t>
            </a:r>
            <a:br>
              <a:rPr lang="en-GB" sz="2200" dirty="0">
                <a:latin typeface="Verdana" panose="020B0604030504040204" pitchFamily="34" charset="0"/>
                <a:ea typeface="Verdana" panose="020B0604030504040204" pitchFamily="34" charset="0"/>
              </a:rPr>
            </a:br>
            <a:r>
              <a:rPr lang="en-GB" sz="2200" dirty="0">
                <a:latin typeface="Verdana" panose="020B0604030504040204" pitchFamily="34" charset="0"/>
                <a:ea typeface="Verdana" panose="020B0604030504040204" pitchFamily="34" charset="0"/>
              </a:rPr>
              <a:t>in non-memory-intensive workloads</a:t>
            </a:r>
            <a:endParaRPr lang="en-US" sz="2200" dirty="0">
              <a:solidFill>
                <a:schemeClr val="accent6">
                  <a:lumMod val="75000"/>
                </a:schemeClr>
              </a:solidFill>
              <a:latin typeface="Verdana" panose="020B0604030504040204" pitchFamily="34" charset="0"/>
              <a:ea typeface="Verdana" panose="020B0604030504040204" pitchFamily="34" charset="0"/>
            </a:endParaRPr>
          </a:p>
        </p:txBody>
      </p:sp>
      <p:sp>
        <p:nvSpPr>
          <p:cNvPr id="4" name="Rectangle 3">
            <a:extLst>
              <a:ext uri="{FF2B5EF4-FFF2-40B4-BE49-F238E27FC236}">
                <a16:creationId xmlns:a16="http://schemas.microsoft.com/office/drawing/2014/main" id="{496A57A1-BD45-436F-9718-622873869241}"/>
              </a:ext>
            </a:extLst>
          </p:cNvPr>
          <p:cNvSpPr/>
          <p:nvPr/>
        </p:nvSpPr>
        <p:spPr>
          <a:xfrm>
            <a:off x="2091128" y="2300990"/>
            <a:ext cx="367259" cy="157397"/>
          </a:xfrm>
          <a:prstGeom prst="rect">
            <a:avLst/>
          </a:prstGeom>
          <a:no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a:extLst>
              <a:ext uri="{FF2B5EF4-FFF2-40B4-BE49-F238E27FC236}">
                <a16:creationId xmlns:a16="http://schemas.microsoft.com/office/drawing/2014/main" id="{56F44135-F4A1-01A0-5BC3-3050EC2F48B3}"/>
              </a:ext>
            </a:extLst>
          </p:cNvPr>
          <p:cNvSpPr/>
          <p:nvPr/>
        </p:nvSpPr>
        <p:spPr>
          <a:xfrm>
            <a:off x="2091128" y="3350301"/>
            <a:ext cx="367259" cy="157397"/>
          </a:xfrm>
          <a:prstGeom prst="rect">
            <a:avLst/>
          </a:prstGeom>
          <a:no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8" name="Rectangle 7">
            <a:extLst>
              <a:ext uri="{FF2B5EF4-FFF2-40B4-BE49-F238E27FC236}">
                <a16:creationId xmlns:a16="http://schemas.microsoft.com/office/drawing/2014/main" id="{DC0C3BBE-0E84-E62B-9131-AF805438678E}"/>
              </a:ext>
            </a:extLst>
          </p:cNvPr>
          <p:cNvSpPr/>
          <p:nvPr/>
        </p:nvSpPr>
        <p:spPr>
          <a:xfrm>
            <a:off x="2091128" y="4021510"/>
            <a:ext cx="5482638" cy="1023297"/>
          </a:xfrm>
          <a:prstGeom prst="rect">
            <a:avLst/>
          </a:prstGeom>
          <a:solidFill>
            <a:srgbClr val="FFFFFF">
              <a:alpha val="9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a:extLst>
              <a:ext uri="{FF2B5EF4-FFF2-40B4-BE49-F238E27FC236}">
                <a16:creationId xmlns:a16="http://schemas.microsoft.com/office/drawing/2014/main" id="{227CA92E-8982-4654-DE2B-02D2DE75C34D}"/>
              </a:ext>
            </a:extLst>
          </p:cNvPr>
          <p:cNvSpPr/>
          <p:nvPr/>
        </p:nvSpPr>
        <p:spPr>
          <a:xfrm>
            <a:off x="2091128" y="2960176"/>
            <a:ext cx="5482638" cy="2084631"/>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992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8" grpId="0" animBg="1"/>
      <p:bldP spid="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E7041-7B8D-48C1-A0F7-E017454776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93F30A-21D8-E066-5EBE-495DEE2E594C}"/>
              </a:ext>
            </a:extLst>
          </p:cNvPr>
          <p:cNvSpPr>
            <a:spLocks noGrp="1"/>
          </p:cNvSpPr>
          <p:nvPr>
            <p:ph type="title"/>
          </p:nvPr>
        </p:nvSpPr>
        <p:spPr/>
        <p:txBody>
          <a:bodyPr/>
          <a:lstStyle/>
          <a:p>
            <a:r>
              <a:rPr lang="en-US" dirty="0"/>
              <a:t>Speedup</a:t>
            </a:r>
          </a:p>
        </p:txBody>
      </p:sp>
      <p:pic>
        <p:nvPicPr>
          <p:cNvPr id="5" name="Content Placeholder 4">
            <a:extLst>
              <a:ext uri="{FF2B5EF4-FFF2-40B4-BE49-F238E27FC236}">
                <a16:creationId xmlns:a16="http://schemas.microsoft.com/office/drawing/2014/main" id="{7E8AFD79-052C-F250-8EB7-1D7E56C04A98}"/>
              </a:ext>
            </a:extLst>
          </p:cNvPr>
          <p:cNvPicPr>
            <a:picLocks noGrp="1" noChangeAspect="1"/>
          </p:cNvPicPr>
          <p:nvPr>
            <p:ph idx="1"/>
          </p:nvPr>
        </p:nvPicPr>
        <p:blipFill>
          <a:blip r:embed="rId3"/>
          <a:stretch>
            <a:fillRect/>
          </a:stretch>
        </p:blipFill>
        <p:spPr>
          <a:xfrm>
            <a:off x="76774" y="1081119"/>
            <a:ext cx="8986838" cy="2677803"/>
          </a:xfrm>
        </p:spPr>
      </p:pic>
      <p:pic>
        <p:nvPicPr>
          <p:cNvPr id="6" name="Picture 5">
            <a:extLst>
              <a:ext uri="{FF2B5EF4-FFF2-40B4-BE49-F238E27FC236}">
                <a16:creationId xmlns:a16="http://schemas.microsoft.com/office/drawing/2014/main" id="{5D28DF36-AC57-BD88-E8E7-2D592C6A88A4}"/>
              </a:ext>
            </a:extLst>
          </p:cNvPr>
          <p:cNvPicPr>
            <a:picLocks noChangeAspect="1"/>
          </p:cNvPicPr>
          <p:nvPr/>
        </p:nvPicPr>
        <p:blipFill rotWithShape="1">
          <a:blip r:embed="rId4"/>
          <a:srcRect t="89928"/>
          <a:stretch/>
        </p:blipFill>
        <p:spPr>
          <a:xfrm>
            <a:off x="0" y="3823854"/>
            <a:ext cx="9144000" cy="280496"/>
          </a:xfrm>
          <a:prstGeom prst="rect">
            <a:avLst/>
          </a:prstGeom>
        </p:spPr>
      </p:pic>
      <p:sp>
        <p:nvSpPr>
          <p:cNvPr id="3" name="Rectangle 2">
            <a:extLst>
              <a:ext uri="{FF2B5EF4-FFF2-40B4-BE49-F238E27FC236}">
                <a16:creationId xmlns:a16="http://schemas.microsoft.com/office/drawing/2014/main" id="{9E1A0D83-768D-167C-6306-F5193E84E987}"/>
              </a:ext>
            </a:extLst>
          </p:cNvPr>
          <p:cNvSpPr/>
          <p:nvPr/>
        </p:nvSpPr>
        <p:spPr>
          <a:xfrm>
            <a:off x="4911144" y="2054180"/>
            <a:ext cx="1309352" cy="1262130"/>
          </a:xfrm>
          <a:prstGeom prst="rect">
            <a:avLst/>
          </a:prstGeom>
          <a:solidFill>
            <a:srgbClr val="FFFF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a:extLst>
              <a:ext uri="{FF2B5EF4-FFF2-40B4-BE49-F238E27FC236}">
                <a16:creationId xmlns:a16="http://schemas.microsoft.com/office/drawing/2014/main" id="{C9FEAA72-9027-7518-F3EB-BFD98D6150BA}"/>
              </a:ext>
            </a:extLst>
          </p:cNvPr>
          <p:cNvSpPr/>
          <p:nvPr/>
        </p:nvSpPr>
        <p:spPr>
          <a:xfrm>
            <a:off x="7626440" y="2054180"/>
            <a:ext cx="1309352" cy="1262130"/>
          </a:xfrm>
          <a:prstGeom prst="rect">
            <a:avLst/>
          </a:prstGeom>
          <a:solidFill>
            <a:srgbClr val="FFFF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a:extLst>
              <a:ext uri="{FF2B5EF4-FFF2-40B4-BE49-F238E27FC236}">
                <a16:creationId xmlns:a16="http://schemas.microsoft.com/office/drawing/2014/main" id="{7C03C9C0-B315-FF21-69E9-33D0CBF00971}"/>
              </a:ext>
            </a:extLst>
          </p:cNvPr>
          <p:cNvSpPr/>
          <p:nvPr/>
        </p:nvSpPr>
        <p:spPr>
          <a:xfrm>
            <a:off x="2195848" y="2060619"/>
            <a:ext cx="1309352" cy="1262130"/>
          </a:xfrm>
          <a:prstGeom prst="rect">
            <a:avLst/>
          </a:prstGeom>
          <a:solidFill>
            <a:srgbClr val="FFFF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8" name="Rectangle 7">
            <a:extLst>
              <a:ext uri="{FF2B5EF4-FFF2-40B4-BE49-F238E27FC236}">
                <a16:creationId xmlns:a16="http://schemas.microsoft.com/office/drawing/2014/main" id="{205BEBF1-72E3-EF57-B214-A26042A0DDDF}"/>
              </a:ext>
            </a:extLst>
          </p:cNvPr>
          <p:cNvSpPr/>
          <p:nvPr/>
        </p:nvSpPr>
        <p:spPr>
          <a:xfrm>
            <a:off x="7163494" y="2054180"/>
            <a:ext cx="462946" cy="1262130"/>
          </a:xfrm>
          <a:prstGeom prst="rect">
            <a:avLst/>
          </a:prstGeom>
          <a:solidFill>
            <a:srgbClr val="FFFF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a:extLst>
              <a:ext uri="{FF2B5EF4-FFF2-40B4-BE49-F238E27FC236}">
                <a16:creationId xmlns:a16="http://schemas.microsoft.com/office/drawing/2014/main" id="{14A45BC9-532D-CC37-97CD-824ABCDCD5C9}"/>
              </a:ext>
            </a:extLst>
          </p:cNvPr>
          <p:cNvSpPr/>
          <p:nvPr/>
        </p:nvSpPr>
        <p:spPr>
          <a:xfrm>
            <a:off x="4477072" y="2060619"/>
            <a:ext cx="462946" cy="1262130"/>
          </a:xfrm>
          <a:prstGeom prst="rect">
            <a:avLst/>
          </a:prstGeom>
          <a:solidFill>
            <a:srgbClr val="FFFF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a:extLst>
              <a:ext uri="{FF2B5EF4-FFF2-40B4-BE49-F238E27FC236}">
                <a16:creationId xmlns:a16="http://schemas.microsoft.com/office/drawing/2014/main" id="{8EE945ED-4D01-6065-2AEA-4B618A081C8D}"/>
              </a:ext>
            </a:extLst>
          </p:cNvPr>
          <p:cNvSpPr/>
          <p:nvPr/>
        </p:nvSpPr>
        <p:spPr>
          <a:xfrm>
            <a:off x="1730756" y="2060619"/>
            <a:ext cx="462946" cy="1262130"/>
          </a:xfrm>
          <a:prstGeom prst="rect">
            <a:avLst/>
          </a:prstGeom>
          <a:solidFill>
            <a:srgbClr val="FFFF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a:extLst>
              <a:ext uri="{FF2B5EF4-FFF2-40B4-BE49-F238E27FC236}">
                <a16:creationId xmlns:a16="http://schemas.microsoft.com/office/drawing/2014/main" id="{58FE15DE-51BF-8732-FBDB-E796A65CAF95}"/>
              </a:ext>
            </a:extLst>
          </p:cNvPr>
          <p:cNvSpPr/>
          <p:nvPr/>
        </p:nvSpPr>
        <p:spPr>
          <a:xfrm>
            <a:off x="283198" y="1600399"/>
            <a:ext cx="696565" cy="2169692"/>
          </a:xfrm>
          <a:prstGeom prst="rect">
            <a:avLst/>
          </a:prstGeom>
          <a:solidFill>
            <a:srgbClr val="FFFF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1">
            <a:extLst>
              <a:ext uri="{FF2B5EF4-FFF2-40B4-BE49-F238E27FC236}">
                <a16:creationId xmlns:a16="http://schemas.microsoft.com/office/drawing/2014/main" id="{C849449D-FDCA-17DD-59C4-B7C3D16CE211}"/>
              </a:ext>
            </a:extLst>
          </p:cNvPr>
          <p:cNvSpPr/>
          <p:nvPr/>
        </p:nvSpPr>
        <p:spPr>
          <a:xfrm>
            <a:off x="3564610" y="1704814"/>
            <a:ext cx="2797444" cy="2065277"/>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a:extLst>
              <a:ext uri="{FF2B5EF4-FFF2-40B4-BE49-F238E27FC236}">
                <a16:creationId xmlns:a16="http://schemas.microsoft.com/office/drawing/2014/main" id="{25A8F740-3634-3327-B2E0-A59482B9B804}"/>
              </a:ext>
            </a:extLst>
          </p:cNvPr>
          <p:cNvSpPr/>
          <p:nvPr/>
        </p:nvSpPr>
        <p:spPr>
          <a:xfrm>
            <a:off x="6227718" y="1683968"/>
            <a:ext cx="2797444" cy="2065277"/>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8341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8" grpId="0" animBg="1"/>
      <p:bldP spid="9" grpId="0" animBg="1"/>
      <p:bldP spid="10" grpId="0" animBg="1"/>
      <p:bldP spid="11" grpId="0" animBg="1"/>
      <p:bldP spid="12" grpId="0" animBg="1"/>
      <p:bldP spid="1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2609F-B59F-E47B-F6F4-C6DCD86F53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BFB7A6-4F62-2622-466F-0F914BEA471B}"/>
              </a:ext>
            </a:extLst>
          </p:cNvPr>
          <p:cNvSpPr>
            <a:spLocks noGrp="1"/>
          </p:cNvSpPr>
          <p:nvPr>
            <p:ph type="title"/>
          </p:nvPr>
        </p:nvSpPr>
        <p:spPr/>
        <p:txBody>
          <a:bodyPr/>
          <a:lstStyle/>
          <a:p>
            <a:r>
              <a:rPr lang="en-US" dirty="0"/>
              <a:t>Speedup</a:t>
            </a:r>
          </a:p>
        </p:txBody>
      </p:sp>
      <p:pic>
        <p:nvPicPr>
          <p:cNvPr id="5" name="Content Placeholder 4">
            <a:extLst>
              <a:ext uri="{FF2B5EF4-FFF2-40B4-BE49-F238E27FC236}">
                <a16:creationId xmlns:a16="http://schemas.microsoft.com/office/drawing/2014/main" id="{2D47A8D4-36DD-36CA-159A-B28AB1B8AB69}"/>
              </a:ext>
            </a:extLst>
          </p:cNvPr>
          <p:cNvPicPr>
            <a:picLocks noGrp="1" noChangeAspect="1"/>
          </p:cNvPicPr>
          <p:nvPr>
            <p:ph idx="1"/>
          </p:nvPr>
        </p:nvPicPr>
        <p:blipFill>
          <a:blip r:embed="rId3"/>
          <a:stretch>
            <a:fillRect/>
          </a:stretch>
        </p:blipFill>
        <p:spPr>
          <a:xfrm>
            <a:off x="76774" y="1081119"/>
            <a:ext cx="8986838" cy="2677803"/>
          </a:xfrm>
        </p:spPr>
      </p:pic>
      <p:pic>
        <p:nvPicPr>
          <p:cNvPr id="6" name="Picture 5">
            <a:extLst>
              <a:ext uri="{FF2B5EF4-FFF2-40B4-BE49-F238E27FC236}">
                <a16:creationId xmlns:a16="http://schemas.microsoft.com/office/drawing/2014/main" id="{4766AC12-0EFD-0D0B-3E39-05E51F044601}"/>
              </a:ext>
            </a:extLst>
          </p:cNvPr>
          <p:cNvPicPr>
            <a:picLocks noChangeAspect="1"/>
          </p:cNvPicPr>
          <p:nvPr/>
        </p:nvPicPr>
        <p:blipFill rotWithShape="1">
          <a:blip r:embed="rId4"/>
          <a:srcRect t="89928"/>
          <a:stretch/>
        </p:blipFill>
        <p:spPr>
          <a:xfrm>
            <a:off x="0" y="3823854"/>
            <a:ext cx="9144000" cy="280496"/>
          </a:xfrm>
          <a:prstGeom prst="rect">
            <a:avLst/>
          </a:prstGeom>
        </p:spPr>
      </p:pic>
      <p:sp>
        <p:nvSpPr>
          <p:cNvPr id="12" name="Rectangle 11">
            <a:extLst>
              <a:ext uri="{FF2B5EF4-FFF2-40B4-BE49-F238E27FC236}">
                <a16:creationId xmlns:a16="http://schemas.microsoft.com/office/drawing/2014/main" id="{9AE3A8EB-7791-0CA9-A290-1C9E58A71CF0}"/>
              </a:ext>
            </a:extLst>
          </p:cNvPr>
          <p:cNvSpPr/>
          <p:nvPr/>
        </p:nvSpPr>
        <p:spPr>
          <a:xfrm>
            <a:off x="3580975" y="1675549"/>
            <a:ext cx="5482638" cy="2083373"/>
          </a:xfrm>
          <a:prstGeom prst="rect">
            <a:avLst/>
          </a:prstGeom>
          <a:solidFill>
            <a:srgbClr val="FFFFFF">
              <a:alpha val="9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a:extLst>
              <a:ext uri="{FF2B5EF4-FFF2-40B4-BE49-F238E27FC236}">
                <a16:creationId xmlns:a16="http://schemas.microsoft.com/office/drawing/2014/main" id="{71BCAC94-A2AF-8FB1-544B-400AFE028987}"/>
              </a:ext>
            </a:extLst>
          </p:cNvPr>
          <p:cNvSpPr/>
          <p:nvPr/>
        </p:nvSpPr>
        <p:spPr>
          <a:xfrm>
            <a:off x="1357744" y="2212769"/>
            <a:ext cx="823325" cy="1029195"/>
          </a:xfrm>
          <a:prstGeom prst="rect">
            <a:avLst/>
          </a:prstGeom>
          <a:solidFill>
            <a:srgbClr val="FFFFFF">
              <a:alpha val="7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a:extLst>
              <a:ext uri="{FF2B5EF4-FFF2-40B4-BE49-F238E27FC236}">
                <a16:creationId xmlns:a16="http://schemas.microsoft.com/office/drawing/2014/main" id="{7D412180-7935-680E-BF58-2B8A93E31295}"/>
              </a:ext>
            </a:extLst>
          </p:cNvPr>
          <p:cNvSpPr txBox="1"/>
          <p:nvPr/>
        </p:nvSpPr>
        <p:spPr>
          <a:xfrm>
            <a:off x="2954403" y="2949319"/>
            <a:ext cx="728084" cy="369332"/>
          </a:xfrm>
          <a:prstGeom prst="rect">
            <a:avLst/>
          </a:prstGeom>
          <a:solidFill>
            <a:srgbClr val="FFFFFF">
              <a:alpha val="80000"/>
            </a:srgbClr>
          </a:solidFill>
        </p:spPr>
        <p:txBody>
          <a:bodyPr wrap="square" rtlCol="0">
            <a:spAutoFit/>
          </a:bodyPr>
          <a:lstStyle/>
          <a:p>
            <a:pPr algn="l"/>
            <a:r>
              <a:rPr lang="en-CH" dirty="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rPr>
              <a:t>26%</a:t>
            </a:r>
          </a:p>
        </p:txBody>
      </p:sp>
      <p:cxnSp>
        <p:nvCxnSpPr>
          <p:cNvPr id="15" name="Straight Arrow Connector 14">
            <a:extLst>
              <a:ext uri="{FF2B5EF4-FFF2-40B4-BE49-F238E27FC236}">
                <a16:creationId xmlns:a16="http://schemas.microsoft.com/office/drawing/2014/main" id="{566B2EB1-0AB0-3854-3617-0B2476CA79CB}"/>
              </a:ext>
            </a:extLst>
          </p:cNvPr>
          <p:cNvCxnSpPr/>
          <p:nvPr/>
        </p:nvCxnSpPr>
        <p:spPr>
          <a:xfrm flipV="1">
            <a:off x="3231360" y="2678761"/>
            <a:ext cx="174171" cy="146463"/>
          </a:xfrm>
          <a:prstGeom prst="straightConnector1">
            <a:avLst/>
          </a:prstGeom>
          <a:ln w="381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71A207A9-E423-4259-3E56-A72D03932C5F}"/>
              </a:ext>
            </a:extLst>
          </p:cNvPr>
          <p:cNvSpPr txBox="1">
            <a:spLocks/>
          </p:cNvSpPr>
          <p:nvPr/>
        </p:nvSpPr>
        <p:spPr>
          <a:xfrm>
            <a:off x="-1100" y="4282988"/>
            <a:ext cx="9141801" cy="1028606"/>
          </a:xfrm>
          <a:prstGeom prst="rect">
            <a:avLst/>
          </a:prstGeom>
          <a:solidFill>
            <a:srgbClr val="CDF2FF"/>
          </a:solidFill>
          <a:ln w="28575">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chemeClr val="tx1"/>
              </a:buClr>
              <a:buNone/>
            </a:pPr>
            <a:r>
              <a:rPr lang="en-GB" sz="2100" dirty="0">
                <a:latin typeface="Verdana" panose="020B0604030504040204" pitchFamily="34" charset="0"/>
                <a:ea typeface="Verdana" panose="020B0604030504040204" pitchFamily="34" charset="0"/>
              </a:rPr>
              <a:t>Sectored DRAM provides </a:t>
            </a:r>
            <a:r>
              <a:rPr lang="en-GB" sz="2100" dirty="0">
                <a:solidFill>
                  <a:schemeClr val="accent4">
                    <a:lumMod val="50000"/>
                  </a:schemeClr>
                </a:solidFill>
                <a:latin typeface="Verdana" panose="020B0604030504040204" pitchFamily="34" charset="0"/>
                <a:ea typeface="Verdana" panose="020B0604030504040204" pitchFamily="34" charset="0"/>
              </a:rPr>
              <a:t>significant speedups</a:t>
            </a:r>
            <a:br>
              <a:rPr lang="en-GB" sz="2100" dirty="0">
                <a:latin typeface="Verdana" panose="020B0604030504040204" pitchFamily="34" charset="0"/>
                <a:ea typeface="Verdana" panose="020B0604030504040204" pitchFamily="34" charset="0"/>
              </a:rPr>
            </a:br>
            <a:r>
              <a:rPr lang="en-GB" sz="2100" dirty="0">
                <a:latin typeface="Verdana" panose="020B0604030504040204" pitchFamily="34" charset="0"/>
                <a:ea typeface="Verdana" panose="020B0604030504040204" pitchFamily="34" charset="0"/>
              </a:rPr>
              <a:t>for </a:t>
            </a:r>
            <a:r>
              <a:rPr lang="en-GB" sz="2100" dirty="0">
                <a:solidFill>
                  <a:schemeClr val="accent4">
                    <a:lumMod val="50000"/>
                  </a:schemeClr>
                </a:solidFill>
                <a:latin typeface="Verdana" panose="020B0604030504040204" pitchFamily="34" charset="0"/>
                <a:ea typeface="Verdana" panose="020B0604030504040204" pitchFamily="34" charset="0"/>
              </a:rPr>
              <a:t>highly memory intensive workloads </a:t>
            </a:r>
            <a:r>
              <a:rPr lang="en-GB" sz="2100" dirty="0">
                <a:latin typeface="Verdana" panose="020B0604030504040204" pitchFamily="34" charset="0"/>
                <a:ea typeface="Verdana" panose="020B0604030504040204" pitchFamily="34" charset="0"/>
              </a:rPr>
              <a:t>at core count &gt; 2</a:t>
            </a:r>
            <a:endParaRPr lang="en-US" sz="21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5909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5FBCD-91D8-4E61-352E-701A70DFE3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9B9BCF-CAD2-5898-B11D-BAED1B51393E}"/>
              </a:ext>
            </a:extLst>
          </p:cNvPr>
          <p:cNvSpPr>
            <a:spLocks noGrp="1"/>
          </p:cNvSpPr>
          <p:nvPr>
            <p:ph type="title"/>
          </p:nvPr>
        </p:nvSpPr>
        <p:spPr/>
        <p:txBody>
          <a:bodyPr/>
          <a:lstStyle/>
          <a:p>
            <a:r>
              <a:rPr lang="en-US" dirty="0"/>
              <a:t>Speedup</a:t>
            </a:r>
          </a:p>
        </p:txBody>
      </p:sp>
      <p:pic>
        <p:nvPicPr>
          <p:cNvPr id="5" name="Content Placeholder 4">
            <a:extLst>
              <a:ext uri="{FF2B5EF4-FFF2-40B4-BE49-F238E27FC236}">
                <a16:creationId xmlns:a16="http://schemas.microsoft.com/office/drawing/2014/main" id="{FDA40F50-AAEF-D913-46B7-6781F7FAA618}"/>
              </a:ext>
            </a:extLst>
          </p:cNvPr>
          <p:cNvPicPr>
            <a:picLocks noGrp="1" noChangeAspect="1"/>
          </p:cNvPicPr>
          <p:nvPr>
            <p:ph idx="1"/>
          </p:nvPr>
        </p:nvPicPr>
        <p:blipFill>
          <a:blip r:embed="rId3"/>
          <a:stretch>
            <a:fillRect/>
          </a:stretch>
        </p:blipFill>
        <p:spPr>
          <a:xfrm>
            <a:off x="76774" y="1081119"/>
            <a:ext cx="8986838" cy="2677803"/>
          </a:xfrm>
        </p:spPr>
      </p:pic>
      <p:pic>
        <p:nvPicPr>
          <p:cNvPr id="6" name="Picture 5">
            <a:extLst>
              <a:ext uri="{FF2B5EF4-FFF2-40B4-BE49-F238E27FC236}">
                <a16:creationId xmlns:a16="http://schemas.microsoft.com/office/drawing/2014/main" id="{ECA62605-8558-7BBD-B208-7043319A3CE3}"/>
              </a:ext>
            </a:extLst>
          </p:cNvPr>
          <p:cNvPicPr>
            <a:picLocks noChangeAspect="1"/>
          </p:cNvPicPr>
          <p:nvPr/>
        </p:nvPicPr>
        <p:blipFill rotWithShape="1">
          <a:blip r:embed="rId4"/>
          <a:srcRect t="89928"/>
          <a:stretch/>
        </p:blipFill>
        <p:spPr>
          <a:xfrm>
            <a:off x="0" y="3823854"/>
            <a:ext cx="9144000" cy="280496"/>
          </a:xfrm>
          <a:prstGeom prst="rect">
            <a:avLst/>
          </a:prstGeom>
        </p:spPr>
      </p:pic>
      <p:sp>
        <p:nvSpPr>
          <p:cNvPr id="12" name="Rectangle 11">
            <a:extLst>
              <a:ext uri="{FF2B5EF4-FFF2-40B4-BE49-F238E27FC236}">
                <a16:creationId xmlns:a16="http://schemas.microsoft.com/office/drawing/2014/main" id="{7A77D658-198B-31A7-5C58-D480347BC031}"/>
              </a:ext>
            </a:extLst>
          </p:cNvPr>
          <p:cNvSpPr/>
          <p:nvPr/>
        </p:nvSpPr>
        <p:spPr>
          <a:xfrm>
            <a:off x="890241" y="1675549"/>
            <a:ext cx="2684913" cy="2083373"/>
          </a:xfrm>
          <a:prstGeom prst="rect">
            <a:avLst/>
          </a:prstGeom>
          <a:solidFill>
            <a:srgbClr val="FFFFFF">
              <a:alpha val="9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Verdana" panose="020B0604030504040204" pitchFamily="34" charset="0"/>
              <a:ea typeface="Verdana" panose="020B0604030504040204" pitchFamily="34" charset="0"/>
              <a:cs typeface="Verdana" panose="020B0604030504040204" pitchFamily="34" charset="0"/>
            </a:endParaRPr>
          </a:p>
        </p:txBody>
      </p:sp>
      <p:sp>
        <p:nvSpPr>
          <p:cNvPr id="17" name="Content Placeholder 2">
            <a:extLst>
              <a:ext uri="{FF2B5EF4-FFF2-40B4-BE49-F238E27FC236}">
                <a16:creationId xmlns:a16="http://schemas.microsoft.com/office/drawing/2014/main" id="{98F27FE2-F064-80F9-A96E-D539391ADE45}"/>
              </a:ext>
            </a:extLst>
          </p:cNvPr>
          <p:cNvSpPr txBox="1">
            <a:spLocks/>
          </p:cNvSpPr>
          <p:nvPr/>
        </p:nvSpPr>
        <p:spPr>
          <a:xfrm>
            <a:off x="-1100" y="4282988"/>
            <a:ext cx="9141801" cy="1028606"/>
          </a:xfrm>
          <a:prstGeom prst="rect">
            <a:avLst/>
          </a:prstGeom>
          <a:solidFill>
            <a:srgbClr val="CDF2FF"/>
          </a:solidFill>
          <a:ln w="28575">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chemeClr val="tx1"/>
              </a:buClr>
              <a:buNone/>
            </a:pPr>
            <a:r>
              <a:rPr lang="en-GB" sz="2100" dirty="0">
                <a:latin typeface="Verdana" panose="020B0604030504040204" pitchFamily="34" charset="0"/>
                <a:ea typeface="Verdana" panose="020B0604030504040204" pitchFamily="34" charset="0"/>
              </a:rPr>
              <a:t>Sectored DRAM provides </a:t>
            </a:r>
            <a:r>
              <a:rPr lang="en-GB" sz="2100" dirty="0">
                <a:solidFill>
                  <a:schemeClr val="accent4">
                    <a:lumMod val="50000"/>
                  </a:schemeClr>
                </a:solidFill>
                <a:latin typeface="Verdana" panose="020B0604030504040204" pitchFamily="34" charset="0"/>
                <a:ea typeface="Verdana" panose="020B0604030504040204" pitchFamily="34" charset="0"/>
              </a:rPr>
              <a:t>significant speedups</a:t>
            </a:r>
            <a:br>
              <a:rPr lang="en-GB" sz="2100" dirty="0">
                <a:latin typeface="Verdana" panose="020B0604030504040204" pitchFamily="34" charset="0"/>
                <a:ea typeface="Verdana" panose="020B0604030504040204" pitchFamily="34" charset="0"/>
              </a:rPr>
            </a:br>
            <a:r>
              <a:rPr lang="en-GB" sz="2100" dirty="0">
                <a:latin typeface="Verdana" panose="020B0604030504040204" pitchFamily="34" charset="0"/>
                <a:ea typeface="Verdana" panose="020B0604030504040204" pitchFamily="34" charset="0"/>
              </a:rPr>
              <a:t>for </a:t>
            </a:r>
            <a:r>
              <a:rPr lang="en-GB" sz="2100" dirty="0">
                <a:solidFill>
                  <a:schemeClr val="accent4">
                    <a:lumMod val="50000"/>
                  </a:schemeClr>
                </a:solidFill>
                <a:latin typeface="Verdana" panose="020B0604030504040204" pitchFamily="34" charset="0"/>
                <a:ea typeface="Verdana" panose="020B0604030504040204" pitchFamily="34" charset="0"/>
              </a:rPr>
              <a:t>highly memory intensive workloads </a:t>
            </a:r>
            <a:r>
              <a:rPr lang="en-GB" sz="2100" dirty="0">
                <a:latin typeface="Verdana" panose="020B0604030504040204" pitchFamily="34" charset="0"/>
                <a:ea typeface="Verdana" panose="020B0604030504040204" pitchFamily="34" charset="0"/>
              </a:rPr>
              <a:t>at core count &gt; 2</a:t>
            </a:r>
            <a:endParaRPr lang="en-US" sz="2100" dirty="0">
              <a:latin typeface="Verdana" panose="020B0604030504040204" pitchFamily="34" charset="0"/>
              <a:ea typeface="Verdana" panose="020B0604030504040204" pitchFamily="34" charset="0"/>
            </a:endParaRPr>
          </a:p>
        </p:txBody>
      </p:sp>
      <p:sp>
        <p:nvSpPr>
          <p:cNvPr id="18" name="Content Placeholder 2">
            <a:extLst>
              <a:ext uri="{FF2B5EF4-FFF2-40B4-BE49-F238E27FC236}">
                <a16:creationId xmlns:a16="http://schemas.microsoft.com/office/drawing/2014/main" id="{6F4A202F-3186-201A-D6BC-29C91ECE3C1C}"/>
              </a:ext>
            </a:extLst>
          </p:cNvPr>
          <p:cNvSpPr txBox="1">
            <a:spLocks/>
          </p:cNvSpPr>
          <p:nvPr/>
        </p:nvSpPr>
        <p:spPr>
          <a:xfrm>
            <a:off x="2199" y="5417244"/>
            <a:ext cx="9141801" cy="1028606"/>
          </a:xfrm>
          <a:prstGeom prst="rect">
            <a:avLst/>
          </a:prstGeom>
          <a:solidFill>
            <a:srgbClr val="CDF2FF"/>
          </a:solidFill>
          <a:ln w="28575">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chemeClr val="tx1"/>
              </a:buClr>
              <a:buNone/>
            </a:pPr>
            <a:r>
              <a:rPr lang="en-GB" sz="2100" dirty="0">
                <a:latin typeface="Verdana" panose="020B0604030504040204" pitchFamily="34" charset="0"/>
                <a:ea typeface="Verdana" panose="020B0604030504040204" pitchFamily="34" charset="0"/>
              </a:rPr>
              <a:t>Sectored DRAM provides </a:t>
            </a:r>
            <a:r>
              <a:rPr lang="en-GB" sz="2100" dirty="0">
                <a:solidFill>
                  <a:schemeClr val="accent6">
                    <a:lumMod val="75000"/>
                  </a:schemeClr>
                </a:solidFill>
                <a:latin typeface="Verdana" panose="020B0604030504040204" pitchFamily="34" charset="0"/>
                <a:ea typeface="Verdana" panose="020B0604030504040204" pitchFamily="34" charset="0"/>
              </a:rPr>
              <a:t>smaller parallel speedup than Baseline </a:t>
            </a:r>
            <a:br>
              <a:rPr lang="en-GB" sz="2100" dirty="0">
                <a:latin typeface="Verdana" panose="020B0604030504040204" pitchFamily="34" charset="0"/>
                <a:ea typeface="Verdana" panose="020B0604030504040204" pitchFamily="34" charset="0"/>
              </a:rPr>
            </a:br>
            <a:r>
              <a:rPr lang="en-GB" sz="2100" dirty="0">
                <a:latin typeface="Verdana" panose="020B0604030504040204" pitchFamily="34" charset="0"/>
                <a:ea typeface="Verdana" panose="020B0604030504040204" pitchFamily="34" charset="0"/>
              </a:rPr>
              <a:t>for </a:t>
            </a:r>
            <a:r>
              <a:rPr lang="en-GB" sz="2100" dirty="0">
                <a:solidFill>
                  <a:schemeClr val="accent6">
                    <a:lumMod val="75000"/>
                  </a:schemeClr>
                </a:solidFill>
                <a:latin typeface="Verdana" panose="020B0604030504040204" pitchFamily="34" charset="0"/>
                <a:ea typeface="Verdana" panose="020B0604030504040204" pitchFamily="34" charset="0"/>
              </a:rPr>
              <a:t>non-memory-intensive workloads</a:t>
            </a:r>
            <a:endParaRPr lang="en-US" sz="2100" dirty="0">
              <a:solidFill>
                <a:schemeClr val="accent6">
                  <a:lumMod val="7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6156987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9EB9B-A0C1-2053-0563-E1AF1C2B8236}"/>
              </a:ext>
            </a:extLst>
          </p:cNvPr>
          <p:cNvSpPr>
            <a:spLocks noGrp="1"/>
          </p:cNvSpPr>
          <p:nvPr>
            <p:ph type="title"/>
          </p:nvPr>
        </p:nvSpPr>
        <p:spPr/>
        <p:txBody>
          <a:bodyPr/>
          <a:lstStyle/>
          <a:p>
            <a:r>
              <a:rPr lang="en-CH" sz="4000" dirty="0"/>
              <a:t>Microbenchmark Performance</a:t>
            </a:r>
          </a:p>
        </p:txBody>
      </p:sp>
      <p:pic>
        <p:nvPicPr>
          <p:cNvPr id="4" name="Content Placeholder 3">
            <a:extLst>
              <a:ext uri="{FF2B5EF4-FFF2-40B4-BE49-F238E27FC236}">
                <a16:creationId xmlns:a16="http://schemas.microsoft.com/office/drawing/2014/main" id="{B6E12AB2-237E-D716-720B-D0DFAF918373}"/>
              </a:ext>
            </a:extLst>
          </p:cNvPr>
          <p:cNvPicPr>
            <a:picLocks noGrp="1" noChangeAspect="1"/>
          </p:cNvPicPr>
          <p:nvPr>
            <p:ph idx="1"/>
          </p:nvPr>
        </p:nvPicPr>
        <p:blipFill>
          <a:blip r:embed="rId2"/>
          <a:stretch>
            <a:fillRect/>
          </a:stretch>
        </p:blipFill>
        <p:spPr>
          <a:xfrm>
            <a:off x="76200" y="2951788"/>
            <a:ext cx="8986838" cy="1481473"/>
          </a:xfrm>
          <a:prstGeom prst="rect">
            <a:avLst/>
          </a:prstGeom>
        </p:spPr>
      </p:pic>
    </p:spTree>
    <p:extLst>
      <p:ext uri="{BB962C8B-B14F-4D97-AF65-F5344CB8AC3E}">
        <p14:creationId xmlns:p14="http://schemas.microsoft.com/office/powerpoint/2010/main" val="36386647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C80B-AB55-5AF6-342D-94E671C85FE1}"/>
              </a:ext>
            </a:extLst>
          </p:cNvPr>
          <p:cNvSpPr>
            <a:spLocks noGrp="1"/>
          </p:cNvSpPr>
          <p:nvPr>
            <p:ph type="title"/>
          </p:nvPr>
        </p:nvSpPr>
        <p:spPr/>
        <p:txBody>
          <a:bodyPr/>
          <a:lstStyle/>
          <a:p>
            <a:r>
              <a:rPr lang="en-CH" sz="3000" dirty="0"/>
              <a:t>Parallel Speedup and System Energy </a:t>
            </a:r>
            <a:br>
              <a:rPr lang="en-CH" sz="3000" dirty="0"/>
            </a:br>
            <a:r>
              <a:rPr lang="en-CH" sz="3000" dirty="0"/>
              <a:t>per Workload</a:t>
            </a:r>
          </a:p>
        </p:txBody>
      </p:sp>
      <p:pic>
        <p:nvPicPr>
          <p:cNvPr id="4" name="Content Placeholder 3">
            <a:extLst>
              <a:ext uri="{FF2B5EF4-FFF2-40B4-BE49-F238E27FC236}">
                <a16:creationId xmlns:a16="http://schemas.microsoft.com/office/drawing/2014/main" id="{BE888D9D-122C-6599-525E-A2A2A22C5BC7}"/>
              </a:ext>
            </a:extLst>
          </p:cNvPr>
          <p:cNvPicPr>
            <a:picLocks noGrp="1" noChangeAspect="1"/>
          </p:cNvPicPr>
          <p:nvPr>
            <p:ph idx="1"/>
          </p:nvPr>
        </p:nvPicPr>
        <p:blipFill>
          <a:blip r:embed="rId2"/>
          <a:stretch>
            <a:fillRect/>
          </a:stretch>
        </p:blipFill>
        <p:spPr>
          <a:xfrm>
            <a:off x="569091" y="974725"/>
            <a:ext cx="8001056" cy="5435600"/>
          </a:xfrm>
          <a:prstGeom prst="rect">
            <a:avLst/>
          </a:prstGeom>
        </p:spPr>
      </p:pic>
    </p:spTree>
    <p:extLst>
      <p:ext uri="{BB962C8B-B14F-4D97-AF65-F5344CB8AC3E}">
        <p14:creationId xmlns:p14="http://schemas.microsoft.com/office/powerpoint/2010/main" val="40044326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9BDFC-EC29-7921-7100-FF9B4FD24993}"/>
              </a:ext>
            </a:extLst>
          </p:cNvPr>
          <p:cNvSpPr>
            <a:spLocks noGrp="1"/>
          </p:cNvSpPr>
          <p:nvPr>
            <p:ph type="title"/>
          </p:nvPr>
        </p:nvSpPr>
        <p:spPr/>
        <p:txBody>
          <a:bodyPr/>
          <a:lstStyle/>
          <a:p>
            <a:r>
              <a:rPr lang="en-CH" sz="3000" dirty="0"/>
              <a:t>DRAM Energy Breakdown </a:t>
            </a:r>
            <a:br>
              <a:rPr lang="en-CH" sz="3000" dirty="0"/>
            </a:br>
            <a:r>
              <a:rPr lang="en-CH" sz="3000" dirty="0"/>
              <a:t>and System Energy</a:t>
            </a:r>
          </a:p>
        </p:txBody>
      </p:sp>
      <p:pic>
        <p:nvPicPr>
          <p:cNvPr id="4" name="Content Placeholder 3">
            <a:extLst>
              <a:ext uri="{FF2B5EF4-FFF2-40B4-BE49-F238E27FC236}">
                <a16:creationId xmlns:a16="http://schemas.microsoft.com/office/drawing/2014/main" id="{8BAEE4D4-B114-73C5-D83C-664F8B2394C9}"/>
              </a:ext>
            </a:extLst>
          </p:cNvPr>
          <p:cNvPicPr>
            <a:picLocks noGrp="1" noChangeAspect="1"/>
          </p:cNvPicPr>
          <p:nvPr>
            <p:ph idx="1"/>
          </p:nvPr>
        </p:nvPicPr>
        <p:blipFill>
          <a:blip r:embed="rId2"/>
          <a:stretch>
            <a:fillRect/>
          </a:stretch>
        </p:blipFill>
        <p:spPr>
          <a:xfrm>
            <a:off x="76200" y="2767007"/>
            <a:ext cx="8986838" cy="1851036"/>
          </a:xfrm>
          <a:prstGeom prst="rect">
            <a:avLst/>
          </a:prstGeom>
        </p:spPr>
      </p:pic>
    </p:spTree>
    <p:extLst>
      <p:ext uri="{BB962C8B-B14F-4D97-AF65-F5344CB8AC3E}">
        <p14:creationId xmlns:p14="http://schemas.microsoft.com/office/powerpoint/2010/main" val="610884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36420-1645-95CC-8281-00037D294001}"/>
              </a:ext>
            </a:extLst>
          </p:cNvPr>
          <p:cNvSpPr>
            <a:spLocks noGrp="1"/>
          </p:cNvSpPr>
          <p:nvPr>
            <p:ph type="title"/>
          </p:nvPr>
        </p:nvSpPr>
        <p:spPr/>
        <p:txBody>
          <a:bodyPr/>
          <a:lstStyle/>
          <a:p>
            <a:r>
              <a:rPr lang="en-CH" sz="4000" dirty="0"/>
              <a:t>DRAM Row Activate Operation</a:t>
            </a:r>
          </a:p>
        </p:txBody>
      </p:sp>
      <p:grpSp>
        <p:nvGrpSpPr>
          <p:cNvPr id="4" name="Group 3">
            <a:extLst>
              <a:ext uri="{FF2B5EF4-FFF2-40B4-BE49-F238E27FC236}">
                <a16:creationId xmlns:a16="http://schemas.microsoft.com/office/drawing/2014/main" id="{E76B70AF-60A5-C01F-E4E2-523C03BF4FD9}"/>
              </a:ext>
            </a:extLst>
          </p:cNvPr>
          <p:cNvGrpSpPr/>
          <p:nvPr/>
        </p:nvGrpSpPr>
        <p:grpSpPr>
          <a:xfrm>
            <a:off x="1734836" y="2404844"/>
            <a:ext cx="1414038" cy="1414038"/>
            <a:chOff x="4876800" y="1600199"/>
            <a:chExt cx="2819401" cy="2819401"/>
          </a:xfrm>
        </p:grpSpPr>
        <p:grpSp>
          <p:nvGrpSpPr>
            <p:cNvPr id="5" name="Group 4">
              <a:extLst>
                <a:ext uri="{FF2B5EF4-FFF2-40B4-BE49-F238E27FC236}">
                  <a16:creationId xmlns:a16="http://schemas.microsoft.com/office/drawing/2014/main" id="{875C875F-B218-17FD-2464-42C5DE60E221}"/>
                </a:ext>
              </a:extLst>
            </p:cNvPr>
            <p:cNvGrpSpPr/>
            <p:nvPr/>
          </p:nvGrpSpPr>
          <p:grpSpPr>
            <a:xfrm>
              <a:off x="5486400" y="3962400"/>
              <a:ext cx="2209800" cy="457200"/>
              <a:chOff x="5486400" y="3962400"/>
              <a:chExt cx="2209800" cy="457200"/>
            </a:xfrm>
          </p:grpSpPr>
          <p:sp>
            <p:nvSpPr>
              <p:cNvPr id="50" name="DRAM">
                <a:extLst>
                  <a:ext uri="{FF2B5EF4-FFF2-40B4-BE49-F238E27FC236}">
                    <a16:creationId xmlns:a16="http://schemas.microsoft.com/office/drawing/2014/main" id="{292D84CE-A3F7-9430-4789-6FEF1AD00263}"/>
                  </a:ext>
                </a:extLst>
              </p:cNvPr>
              <p:cNvSpPr/>
              <p:nvPr/>
            </p:nvSpPr>
            <p:spPr>
              <a:xfrm>
                <a:off x="54864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1" name="DRAM">
                <a:extLst>
                  <a:ext uri="{FF2B5EF4-FFF2-40B4-BE49-F238E27FC236}">
                    <a16:creationId xmlns:a16="http://schemas.microsoft.com/office/drawing/2014/main" id="{23C6DA58-B758-B761-48B2-4F6E7A0D1BDD}"/>
                  </a:ext>
                </a:extLst>
              </p:cNvPr>
              <p:cNvSpPr/>
              <p:nvPr/>
            </p:nvSpPr>
            <p:spPr>
              <a:xfrm>
                <a:off x="59436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2" name="DRAM">
                <a:extLst>
                  <a:ext uri="{FF2B5EF4-FFF2-40B4-BE49-F238E27FC236}">
                    <a16:creationId xmlns:a16="http://schemas.microsoft.com/office/drawing/2014/main" id="{0BBE11AC-F6B0-2034-110D-F2A8CE4CB351}"/>
                  </a:ext>
                </a:extLst>
              </p:cNvPr>
              <p:cNvSpPr/>
              <p:nvPr/>
            </p:nvSpPr>
            <p:spPr>
              <a:xfrm>
                <a:off x="64008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3" name="DRAM">
                <a:extLst>
                  <a:ext uri="{FF2B5EF4-FFF2-40B4-BE49-F238E27FC236}">
                    <a16:creationId xmlns:a16="http://schemas.microsoft.com/office/drawing/2014/main" id="{6516B778-E004-7DEB-CC99-8B63FD386D00}"/>
                  </a:ext>
                </a:extLst>
              </p:cNvPr>
              <p:cNvSpPr/>
              <p:nvPr/>
            </p:nvSpPr>
            <p:spPr>
              <a:xfrm>
                <a:off x="68580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4" name="DRAM">
                <a:extLst>
                  <a:ext uri="{FF2B5EF4-FFF2-40B4-BE49-F238E27FC236}">
                    <a16:creationId xmlns:a16="http://schemas.microsoft.com/office/drawing/2014/main" id="{72E9FBF7-DF89-D585-CFBF-EF75A7F4EB58}"/>
                  </a:ext>
                </a:extLst>
              </p:cNvPr>
              <p:cNvSpPr/>
              <p:nvPr/>
            </p:nvSpPr>
            <p:spPr>
              <a:xfrm>
                <a:off x="73152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6" name="Group 5">
              <a:extLst>
                <a:ext uri="{FF2B5EF4-FFF2-40B4-BE49-F238E27FC236}">
                  <a16:creationId xmlns:a16="http://schemas.microsoft.com/office/drawing/2014/main" id="{FDEB32FD-1410-1FE9-6E37-642ABF5003C7}"/>
                </a:ext>
              </a:extLst>
            </p:cNvPr>
            <p:cNvGrpSpPr/>
            <p:nvPr/>
          </p:nvGrpSpPr>
          <p:grpSpPr>
            <a:xfrm>
              <a:off x="4876800" y="1600200"/>
              <a:ext cx="457200" cy="2209800"/>
              <a:chOff x="4876800" y="1600200"/>
              <a:chExt cx="457200" cy="2209800"/>
            </a:xfrm>
          </p:grpSpPr>
          <p:sp>
            <p:nvSpPr>
              <p:cNvPr id="45" name="DRAM">
                <a:extLst>
                  <a:ext uri="{FF2B5EF4-FFF2-40B4-BE49-F238E27FC236}">
                    <a16:creationId xmlns:a16="http://schemas.microsoft.com/office/drawing/2014/main" id="{AC38D484-1AC6-553F-8D89-87999B4F1B87}"/>
                  </a:ext>
                </a:extLst>
              </p:cNvPr>
              <p:cNvSpPr/>
              <p:nvPr/>
            </p:nvSpPr>
            <p:spPr>
              <a:xfrm rot="5400000">
                <a:off x="4914900" y="15621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6" name="DRAM">
                <a:extLst>
                  <a:ext uri="{FF2B5EF4-FFF2-40B4-BE49-F238E27FC236}">
                    <a16:creationId xmlns:a16="http://schemas.microsoft.com/office/drawing/2014/main" id="{6A0AC65F-1B61-8B7B-D9AB-BB598C61ED92}"/>
                  </a:ext>
                </a:extLst>
              </p:cNvPr>
              <p:cNvSpPr/>
              <p:nvPr/>
            </p:nvSpPr>
            <p:spPr>
              <a:xfrm rot="5400000">
                <a:off x="4914900" y="20193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7" name="DRAM">
                <a:extLst>
                  <a:ext uri="{FF2B5EF4-FFF2-40B4-BE49-F238E27FC236}">
                    <a16:creationId xmlns:a16="http://schemas.microsoft.com/office/drawing/2014/main" id="{4D109FF5-635C-B8E6-B8D2-6302272691AE}"/>
                  </a:ext>
                </a:extLst>
              </p:cNvPr>
              <p:cNvSpPr/>
              <p:nvPr/>
            </p:nvSpPr>
            <p:spPr>
              <a:xfrm rot="5400000">
                <a:off x="4914900" y="24765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8" name="DRAM">
                <a:extLst>
                  <a:ext uri="{FF2B5EF4-FFF2-40B4-BE49-F238E27FC236}">
                    <a16:creationId xmlns:a16="http://schemas.microsoft.com/office/drawing/2014/main" id="{96665D81-42B7-8023-D788-23B462A2F136}"/>
                  </a:ext>
                </a:extLst>
              </p:cNvPr>
              <p:cNvSpPr/>
              <p:nvPr/>
            </p:nvSpPr>
            <p:spPr>
              <a:xfrm rot="5400000">
                <a:off x="4914900" y="29337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9" name="DRAM">
                <a:extLst>
                  <a:ext uri="{FF2B5EF4-FFF2-40B4-BE49-F238E27FC236}">
                    <a16:creationId xmlns:a16="http://schemas.microsoft.com/office/drawing/2014/main" id="{FF5298A9-AB19-D061-7EC0-6DBA23E416FC}"/>
                  </a:ext>
                </a:extLst>
              </p:cNvPr>
              <p:cNvSpPr/>
              <p:nvPr/>
            </p:nvSpPr>
            <p:spPr>
              <a:xfrm rot="5400000">
                <a:off x="4914900" y="33909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7" name="Group 6">
              <a:extLst>
                <a:ext uri="{FF2B5EF4-FFF2-40B4-BE49-F238E27FC236}">
                  <a16:creationId xmlns:a16="http://schemas.microsoft.com/office/drawing/2014/main" id="{D05AF7D6-8EBB-A079-546A-B2460583A61A}"/>
                </a:ext>
              </a:extLst>
            </p:cNvPr>
            <p:cNvGrpSpPr/>
            <p:nvPr/>
          </p:nvGrpSpPr>
          <p:grpSpPr>
            <a:xfrm>
              <a:off x="5676900" y="1600199"/>
              <a:ext cx="1828800" cy="2362201"/>
              <a:chOff x="5676900" y="1170708"/>
              <a:chExt cx="1828800" cy="2791692"/>
            </a:xfrm>
          </p:grpSpPr>
          <p:cxnSp>
            <p:nvCxnSpPr>
              <p:cNvPr id="40" name="Straight Connector 39">
                <a:extLst>
                  <a:ext uri="{FF2B5EF4-FFF2-40B4-BE49-F238E27FC236}">
                    <a16:creationId xmlns:a16="http://schemas.microsoft.com/office/drawing/2014/main" id="{1282E3D6-831A-57A2-226A-7C27380E603C}"/>
                  </a:ext>
                </a:extLst>
              </p:cNvPr>
              <p:cNvCxnSpPr>
                <a:cxnSpLocks/>
                <a:stCxn id="10" idx="0"/>
                <a:endCxn id="50" idx="0"/>
              </p:cNvCxnSpPr>
              <p:nvPr/>
            </p:nvCxnSpPr>
            <p:spPr>
              <a:xfrm>
                <a:off x="56769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7D73AE3-9862-CFE7-ADA3-C6DF5B6E59CD}"/>
                  </a:ext>
                </a:extLst>
              </p:cNvPr>
              <p:cNvCxnSpPr>
                <a:cxnSpLocks/>
                <a:stCxn id="12" idx="0"/>
                <a:endCxn id="52" idx="0"/>
              </p:cNvCxnSpPr>
              <p:nvPr/>
            </p:nvCxnSpPr>
            <p:spPr>
              <a:xfrm>
                <a:off x="6591299"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5E8B546-6866-7082-4F3C-78017840921F}"/>
                  </a:ext>
                </a:extLst>
              </p:cNvPr>
              <p:cNvCxnSpPr>
                <a:cxnSpLocks/>
                <a:stCxn id="13" idx="0"/>
                <a:endCxn id="53" idx="0"/>
              </p:cNvCxnSpPr>
              <p:nvPr/>
            </p:nvCxnSpPr>
            <p:spPr>
              <a:xfrm>
                <a:off x="70485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5ED438D-0E75-F91C-3193-207F5DAB9B29}"/>
                  </a:ext>
                </a:extLst>
              </p:cNvPr>
              <p:cNvCxnSpPr>
                <a:cxnSpLocks/>
                <a:stCxn id="14" idx="0"/>
                <a:endCxn id="54" idx="0"/>
              </p:cNvCxnSpPr>
              <p:nvPr/>
            </p:nvCxnSpPr>
            <p:spPr>
              <a:xfrm>
                <a:off x="7505700" y="1170710"/>
                <a:ext cx="0" cy="2791690"/>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E45ED89-DA43-94ED-484F-1A3B7CD20BCC}"/>
                  </a:ext>
                </a:extLst>
              </p:cNvPr>
              <p:cNvCxnSpPr>
                <a:cxnSpLocks/>
                <a:stCxn id="11" idx="0"/>
                <a:endCxn id="51" idx="0"/>
              </p:cNvCxnSpPr>
              <p:nvPr/>
            </p:nvCxnSpPr>
            <p:spPr>
              <a:xfrm>
                <a:off x="61341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BCA6493F-D854-2265-C372-14D254C9E410}"/>
                </a:ext>
              </a:extLst>
            </p:cNvPr>
            <p:cNvGrpSpPr/>
            <p:nvPr/>
          </p:nvGrpSpPr>
          <p:grpSpPr>
            <a:xfrm>
              <a:off x="5334000" y="1790700"/>
              <a:ext cx="2362201" cy="1828800"/>
              <a:chOff x="5333998" y="1790700"/>
              <a:chExt cx="2791691" cy="1828800"/>
            </a:xfrm>
          </p:grpSpPr>
          <p:cxnSp>
            <p:nvCxnSpPr>
              <p:cNvPr id="35" name="Straight Connector 34">
                <a:extLst>
                  <a:ext uri="{FF2B5EF4-FFF2-40B4-BE49-F238E27FC236}">
                    <a16:creationId xmlns:a16="http://schemas.microsoft.com/office/drawing/2014/main" id="{7BECC28F-B4FD-FF28-D996-DD112AF35D84}"/>
                  </a:ext>
                </a:extLst>
              </p:cNvPr>
              <p:cNvCxnSpPr>
                <a:cxnSpLocks/>
                <a:stCxn id="14" idx="6"/>
                <a:endCxn id="45" idx="0"/>
              </p:cNvCxnSpPr>
              <p:nvPr/>
            </p:nvCxnSpPr>
            <p:spPr>
              <a:xfrm flipH="1">
                <a:off x="5333998" y="1790700"/>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B1BB915-4DF7-DB90-6DD2-582B2347E1DB}"/>
                  </a:ext>
                </a:extLst>
              </p:cNvPr>
              <p:cNvCxnSpPr>
                <a:cxnSpLocks/>
                <a:stCxn id="19" idx="6"/>
                <a:endCxn id="46" idx="0"/>
              </p:cNvCxnSpPr>
              <p:nvPr/>
            </p:nvCxnSpPr>
            <p:spPr>
              <a:xfrm flipH="1">
                <a:off x="5333998" y="2247899"/>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3C9C7F8-95E4-46DC-32FC-D3561762B587}"/>
                  </a:ext>
                </a:extLst>
              </p:cNvPr>
              <p:cNvCxnSpPr>
                <a:cxnSpLocks/>
                <a:stCxn id="24" idx="6"/>
                <a:endCxn id="47" idx="0"/>
              </p:cNvCxnSpPr>
              <p:nvPr/>
            </p:nvCxnSpPr>
            <p:spPr>
              <a:xfrm flipH="1">
                <a:off x="5333998" y="2705100"/>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E179414-831C-1CA0-ACCA-932A02D9E5E8}"/>
                  </a:ext>
                </a:extLst>
              </p:cNvPr>
              <p:cNvCxnSpPr>
                <a:cxnSpLocks/>
                <a:stCxn id="29" idx="6"/>
                <a:endCxn id="48" idx="0"/>
              </p:cNvCxnSpPr>
              <p:nvPr/>
            </p:nvCxnSpPr>
            <p:spPr>
              <a:xfrm flipH="1">
                <a:off x="5333998" y="3162299"/>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4A02CDC-5C89-F61F-7FE0-49BE966B194C}"/>
                  </a:ext>
                </a:extLst>
              </p:cNvPr>
              <p:cNvCxnSpPr>
                <a:cxnSpLocks/>
                <a:stCxn id="34" idx="6"/>
                <a:endCxn id="49" idx="0"/>
              </p:cNvCxnSpPr>
              <p:nvPr/>
            </p:nvCxnSpPr>
            <p:spPr>
              <a:xfrm flipH="1">
                <a:off x="5333998" y="3619500"/>
                <a:ext cx="2791691" cy="0"/>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74EBB493-7B07-38AD-3DD9-3B0E45AE32D4}"/>
                </a:ext>
              </a:extLst>
            </p:cNvPr>
            <p:cNvGrpSpPr/>
            <p:nvPr/>
          </p:nvGrpSpPr>
          <p:grpSpPr>
            <a:xfrm>
              <a:off x="5486400" y="1600200"/>
              <a:ext cx="2209800" cy="2209800"/>
              <a:chOff x="5486400" y="1600200"/>
              <a:chExt cx="2209800" cy="2209800"/>
            </a:xfrm>
          </p:grpSpPr>
          <p:sp>
            <p:nvSpPr>
              <p:cNvPr id="10" name="Oval 9">
                <a:extLst>
                  <a:ext uri="{FF2B5EF4-FFF2-40B4-BE49-F238E27FC236}">
                    <a16:creationId xmlns:a16="http://schemas.microsoft.com/office/drawing/2014/main" id="{B495D9F5-F4B3-2599-5625-2C564CFAD888}"/>
                  </a:ext>
                </a:extLst>
              </p:cNvPr>
              <p:cNvSpPr/>
              <p:nvPr/>
            </p:nvSpPr>
            <p:spPr>
              <a:xfrm>
                <a:off x="54864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 name="Oval 10">
                <a:extLst>
                  <a:ext uri="{FF2B5EF4-FFF2-40B4-BE49-F238E27FC236}">
                    <a16:creationId xmlns:a16="http://schemas.microsoft.com/office/drawing/2014/main" id="{2307C256-C688-D27A-A18D-1138848E4478}"/>
                  </a:ext>
                </a:extLst>
              </p:cNvPr>
              <p:cNvSpPr/>
              <p:nvPr/>
            </p:nvSpPr>
            <p:spPr>
              <a:xfrm>
                <a:off x="59436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 name="Oval 11">
                <a:extLst>
                  <a:ext uri="{FF2B5EF4-FFF2-40B4-BE49-F238E27FC236}">
                    <a16:creationId xmlns:a16="http://schemas.microsoft.com/office/drawing/2014/main" id="{F7DCBAB4-A1C4-E37D-6DC7-DDCD25694C2B}"/>
                  </a:ext>
                </a:extLst>
              </p:cNvPr>
              <p:cNvSpPr/>
              <p:nvPr/>
            </p:nvSpPr>
            <p:spPr>
              <a:xfrm>
                <a:off x="64008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 name="Oval 12">
                <a:extLst>
                  <a:ext uri="{FF2B5EF4-FFF2-40B4-BE49-F238E27FC236}">
                    <a16:creationId xmlns:a16="http://schemas.microsoft.com/office/drawing/2014/main" id="{B96FA210-815A-29EB-0320-D4A71A506B48}"/>
                  </a:ext>
                </a:extLst>
              </p:cNvPr>
              <p:cNvSpPr/>
              <p:nvPr/>
            </p:nvSpPr>
            <p:spPr>
              <a:xfrm>
                <a:off x="68580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4" name="Oval 13">
                <a:extLst>
                  <a:ext uri="{FF2B5EF4-FFF2-40B4-BE49-F238E27FC236}">
                    <a16:creationId xmlns:a16="http://schemas.microsoft.com/office/drawing/2014/main" id="{0993CE5B-6BBE-96E7-3E85-2F3CB426D2EC}"/>
                  </a:ext>
                </a:extLst>
              </p:cNvPr>
              <p:cNvSpPr/>
              <p:nvPr/>
            </p:nvSpPr>
            <p:spPr>
              <a:xfrm>
                <a:off x="73152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 name="Oval 14">
                <a:extLst>
                  <a:ext uri="{FF2B5EF4-FFF2-40B4-BE49-F238E27FC236}">
                    <a16:creationId xmlns:a16="http://schemas.microsoft.com/office/drawing/2014/main" id="{06C06B94-6443-59B5-C705-31D28E319D37}"/>
                  </a:ext>
                </a:extLst>
              </p:cNvPr>
              <p:cNvSpPr/>
              <p:nvPr/>
            </p:nvSpPr>
            <p:spPr>
              <a:xfrm>
                <a:off x="54864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 name="Oval 15">
                <a:extLst>
                  <a:ext uri="{FF2B5EF4-FFF2-40B4-BE49-F238E27FC236}">
                    <a16:creationId xmlns:a16="http://schemas.microsoft.com/office/drawing/2014/main" id="{D7D01F85-A3A0-C007-8BD0-B536E41C2325}"/>
                  </a:ext>
                </a:extLst>
              </p:cNvPr>
              <p:cNvSpPr/>
              <p:nvPr/>
            </p:nvSpPr>
            <p:spPr>
              <a:xfrm>
                <a:off x="59436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 name="Oval 16">
                <a:extLst>
                  <a:ext uri="{FF2B5EF4-FFF2-40B4-BE49-F238E27FC236}">
                    <a16:creationId xmlns:a16="http://schemas.microsoft.com/office/drawing/2014/main" id="{E2A3BB2D-F1B8-6B25-6873-8CBE875FFF4B}"/>
                  </a:ext>
                </a:extLst>
              </p:cNvPr>
              <p:cNvSpPr/>
              <p:nvPr/>
            </p:nvSpPr>
            <p:spPr>
              <a:xfrm>
                <a:off x="64008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 name="Oval 17">
                <a:extLst>
                  <a:ext uri="{FF2B5EF4-FFF2-40B4-BE49-F238E27FC236}">
                    <a16:creationId xmlns:a16="http://schemas.microsoft.com/office/drawing/2014/main" id="{DF9EADC8-BB6C-30D4-B903-9DE1DAAE1790}"/>
                  </a:ext>
                </a:extLst>
              </p:cNvPr>
              <p:cNvSpPr/>
              <p:nvPr/>
            </p:nvSpPr>
            <p:spPr>
              <a:xfrm>
                <a:off x="68580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9" name="Oval 18">
                <a:extLst>
                  <a:ext uri="{FF2B5EF4-FFF2-40B4-BE49-F238E27FC236}">
                    <a16:creationId xmlns:a16="http://schemas.microsoft.com/office/drawing/2014/main" id="{8274D715-EB40-5734-0537-CAF1A30AA37E}"/>
                  </a:ext>
                </a:extLst>
              </p:cNvPr>
              <p:cNvSpPr/>
              <p:nvPr/>
            </p:nvSpPr>
            <p:spPr>
              <a:xfrm>
                <a:off x="73152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0" name="Oval 19">
                <a:extLst>
                  <a:ext uri="{FF2B5EF4-FFF2-40B4-BE49-F238E27FC236}">
                    <a16:creationId xmlns:a16="http://schemas.microsoft.com/office/drawing/2014/main" id="{BC51C011-DFA8-69C2-ABBA-FB7610A3A46B}"/>
                  </a:ext>
                </a:extLst>
              </p:cNvPr>
              <p:cNvSpPr/>
              <p:nvPr/>
            </p:nvSpPr>
            <p:spPr>
              <a:xfrm>
                <a:off x="54864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1" name="Oval 20">
                <a:extLst>
                  <a:ext uri="{FF2B5EF4-FFF2-40B4-BE49-F238E27FC236}">
                    <a16:creationId xmlns:a16="http://schemas.microsoft.com/office/drawing/2014/main" id="{47EF087A-D441-E27F-AF3A-83EE5DDBEEF7}"/>
                  </a:ext>
                </a:extLst>
              </p:cNvPr>
              <p:cNvSpPr/>
              <p:nvPr/>
            </p:nvSpPr>
            <p:spPr>
              <a:xfrm>
                <a:off x="59436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2" name="Oval 21">
                <a:extLst>
                  <a:ext uri="{FF2B5EF4-FFF2-40B4-BE49-F238E27FC236}">
                    <a16:creationId xmlns:a16="http://schemas.microsoft.com/office/drawing/2014/main" id="{E9493FE5-8641-0352-C8C9-01293A2B3D7A}"/>
                  </a:ext>
                </a:extLst>
              </p:cNvPr>
              <p:cNvSpPr/>
              <p:nvPr/>
            </p:nvSpPr>
            <p:spPr>
              <a:xfrm>
                <a:off x="64008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3" name="Oval 22">
                <a:extLst>
                  <a:ext uri="{FF2B5EF4-FFF2-40B4-BE49-F238E27FC236}">
                    <a16:creationId xmlns:a16="http://schemas.microsoft.com/office/drawing/2014/main" id="{47A2D54B-E0B8-806E-1397-923A0B8B99FF}"/>
                  </a:ext>
                </a:extLst>
              </p:cNvPr>
              <p:cNvSpPr/>
              <p:nvPr/>
            </p:nvSpPr>
            <p:spPr>
              <a:xfrm>
                <a:off x="68580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4" name="Oval 23">
                <a:extLst>
                  <a:ext uri="{FF2B5EF4-FFF2-40B4-BE49-F238E27FC236}">
                    <a16:creationId xmlns:a16="http://schemas.microsoft.com/office/drawing/2014/main" id="{FC01AE56-BD30-8DB5-8EBE-46848B451440}"/>
                  </a:ext>
                </a:extLst>
              </p:cNvPr>
              <p:cNvSpPr/>
              <p:nvPr/>
            </p:nvSpPr>
            <p:spPr>
              <a:xfrm>
                <a:off x="73152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5" name="Oval 24">
                <a:extLst>
                  <a:ext uri="{FF2B5EF4-FFF2-40B4-BE49-F238E27FC236}">
                    <a16:creationId xmlns:a16="http://schemas.microsoft.com/office/drawing/2014/main" id="{DFDB1995-76D2-8C33-4286-01FF4BF50072}"/>
                  </a:ext>
                </a:extLst>
              </p:cNvPr>
              <p:cNvSpPr/>
              <p:nvPr/>
            </p:nvSpPr>
            <p:spPr>
              <a:xfrm>
                <a:off x="54864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6" name="Oval 25">
                <a:extLst>
                  <a:ext uri="{FF2B5EF4-FFF2-40B4-BE49-F238E27FC236}">
                    <a16:creationId xmlns:a16="http://schemas.microsoft.com/office/drawing/2014/main" id="{3F584878-0280-93B9-A41F-8BF075B74325}"/>
                  </a:ext>
                </a:extLst>
              </p:cNvPr>
              <p:cNvSpPr/>
              <p:nvPr/>
            </p:nvSpPr>
            <p:spPr>
              <a:xfrm>
                <a:off x="59436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7" name="Oval 26">
                <a:extLst>
                  <a:ext uri="{FF2B5EF4-FFF2-40B4-BE49-F238E27FC236}">
                    <a16:creationId xmlns:a16="http://schemas.microsoft.com/office/drawing/2014/main" id="{29C48EE1-0783-D565-BCA4-FEF85EFEF5A0}"/>
                  </a:ext>
                </a:extLst>
              </p:cNvPr>
              <p:cNvSpPr/>
              <p:nvPr/>
            </p:nvSpPr>
            <p:spPr>
              <a:xfrm>
                <a:off x="64008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8" name="Oval 27">
                <a:extLst>
                  <a:ext uri="{FF2B5EF4-FFF2-40B4-BE49-F238E27FC236}">
                    <a16:creationId xmlns:a16="http://schemas.microsoft.com/office/drawing/2014/main" id="{FB01B78F-B701-7B22-C119-9C693396FA64}"/>
                  </a:ext>
                </a:extLst>
              </p:cNvPr>
              <p:cNvSpPr/>
              <p:nvPr/>
            </p:nvSpPr>
            <p:spPr>
              <a:xfrm>
                <a:off x="68580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9" name="Oval 28">
                <a:extLst>
                  <a:ext uri="{FF2B5EF4-FFF2-40B4-BE49-F238E27FC236}">
                    <a16:creationId xmlns:a16="http://schemas.microsoft.com/office/drawing/2014/main" id="{1F4F878B-6637-BA3B-718F-D159945B8E2E}"/>
                  </a:ext>
                </a:extLst>
              </p:cNvPr>
              <p:cNvSpPr/>
              <p:nvPr/>
            </p:nvSpPr>
            <p:spPr>
              <a:xfrm>
                <a:off x="73152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0" name="Oval 29">
                <a:extLst>
                  <a:ext uri="{FF2B5EF4-FFF2-40B4-BE49-F238E27FC236}">
                    <a16:creationId xmlns:a16="http://schemas.microsoft.com/office/drawing/2014/main" id="{13AED3D4-3ED3-C78F-7483-C89B31DFA475}"/>
                  </a:ext>
                </a:extLst>
              </p:cNvPr>
              <p:cNvSpPr/>
              <p:nvPr/>
            </p:nvSpPr>
            <p:spPr>
              <a:xfrm>
                <a:off x="54864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1" name="Oval 30">
                <a:extLst>
                  <a:ext uri="{FF2B5EF4-FFF2-40B4-BE49-F238E27FC236}">
                    <a16:creationId xmlns:a16="http://schemas.microsoft.com/office/drawing/2014/main" id="{768AF984-0AD3-A4D7-79B7-14C0B2E4AA04}"/>
                  </a:ext>
                </a:extLst>
              </p:cNvPr>
              <p:cNvSpPr/>
              <p:nvPr/>
            </p:nvSpPr>
            <p:spPr>
              <a:xfrm>
                <a:off x="59436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2" name="Oval 31">
                <a:extLst>
                  <a:ext uri="{FF2B5EF4-FFF2-40B4-BE49-F238E27FC236}">
                    <a16:creationId xmlns:a16="http://schemas.microsoft.com/office/drawing/2014/main" id="{6DC01F8F-B67B-1B6B-52A9-157B141BE7E1}"/>
                  </a:ext>
                </a:extLst>
              </p:cNvPr>
              <p:cNvSpPr/>
              <p:nvPr/>
            </p:nvSpPr>
            <p:spPr>
              <a:xfrm>
                <a:off x="64008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3" name="Oval 32">
                <a:extLst>
                  <a:ext uri="{FF2B5EF4-FFF2-40B4-BE49-F238E27FC236}">
                    <a16:creationId xmlns:a16="http://schemas.microsoft.com/office/drawing/2014/main" id="{F31D9BBA-C3CA-FDAE-0363-534EF739C997}"/>
                  </a:ext>
                </a:extLst>
              </p:cNvPr>
              <p:cNvSpPr/>
              <p:nvPr/>
            </p:nvSpPr>
            <p:spPr>
              <a:xfrm>
                <a:off x="68580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4" name="Oval 33">
                <a:extLst>
                  <a:ext uri="{FF2B5EF4-FFF2-40B4-BE49-F238E27FC236}">
                    <a16:creationId xmlns:a16="http://schemas.microsoft.com/office/drawing/2014/main" id="{2A25E648-51F2-E8A2-19C3-3589D82DBB03}"/>
                  </a:ext>
                </a:extLst>
              </p:cNvPr>
              <p:cNvSpPr/>
              <p:nvPr/>
            </p:nvSpPr>
            <p:spPr>
              <a:xfrm>
                <a:off x="73152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grpSp>
        <p:nvGrpSpPr>
          <p:cNvPr id="55" name="Group 54">
            <a:extLst>
              <a:ext uri="{FF2B5EF4-FFF2-40B4-BE49-F238E27FC236}">
                <a16:creationId xmlns:a16="http://schemas.microsoft.com/office/drawing/2014/main" id="{8DEA6D33-A1AA-B3D3-028E-8F9C1CC9D713}"/>
              </a:ext>
            </a:extLst>
          </p:cNvPr>
          <p:cNvGrpSpPr/>
          <p:nvPr/>
        </p:nvGrpSpPr>
        <p:grpSpPr>
          <a:xfrm>
            <a:off x="3292364" y="2404844"/>
            <a:ext cx="1414038" cy="1414038"/>
            <a:chOff x="4876800" y="1600199"/>
            <a:chExt cx="2819401" cy="2819401"/>
          </a:xfrm>
        </p:grpSpPr>
        <p:grpSp>
          <p:nvGrpSpPr>
            <p:cNvPr id="56" name="Group 55">
              <a:extLst>
                <a:ext uri="{FF2B5EF4-FFF2-40B4-BE49-F238E27FC236}">
                  <a16:creationId xmlns:a16="http://schemas.microsoft.com/office/drawing/2014/main" id="{3E843C49-9BE8-4CD6-ACE0-CA60FB209462}"/>
                </a:ext>
              </a:extLst>
            </p:cNvPr>
            <p:cNvGrpSpPr/>
            <p:nvPr/>
          </p:nvGrpSpPr>
          <p:grpSpPr>
            <a:xfrm>
              <a:off x="5486400" y="3962400"/>
              <a:ext cx="2209800" cy="457200"/>
              <a:chOff x="5486400" y="3962400"/>
              <a:chExt cx="2209800" cy="457200"/>
            </a:xfrm>
          </p:grpSpPr>
          <p:sp>
            <p:nvSpPr>
              <p:cNvPr id="101" name="DRAM">
                <a:extLst>
                  <a:ext uri="{FF2B5EF4-FFF2-40B4-BE49-F238E27FC236}">
                    <a16:creationId xmlns:a16="http://schemas.microsoft.com/office/drawing/2014/main" id="{9A2BA141-10D2-87FD-9B16-BAE955202E81}"/>
                  </a:ext>
                </a:extLst>
              </p:cNvPr>
              <p:cNvSpPr/>
              <p:nvPr/>
            </p:nvSpPr>
            <p:spPr>
              <a:xfrm>
                <a:off x="54864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2" name="DRAM">
                <a:extLst>
                  <a:ext uri="{FF2B5EF4-FFF2-40B4-BE49-F238E27FC236}">
                    <a16:creationId xmlns:a16="http://schemas.microsoft.com/office/drawing/2014/main" id="{FB0B8746-A812-1703-87DE-E74A83A2FC30}"/>
                  </a:ext>
                </a:extLst>
              </p:cNvPr>
              <p:cNvSpPr/>
              <p:nvPr/>
            </p:nvSpPr>
            <p:spPr>
              <a:xfrm>
                <a:off x="59436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3" name="DRAM">
                <a:extLst>
                  <a:ext uri="{FF2B5EF4-FFF2-40B4-BE49-F238E27FC236}">
                    <a16:creationId xmlns:a16="http://schemas.microsoft.com/office/drawing/2014/main" id="{EA1E3802-ACDC-9D54-F100-8B07751D5F7F}"/>
                  </a:ext>
                </a:extLst>
              </p:cNvPr>
              <p:cNvSpPr/>
              <p:nvPr/>
            </p:nvSpPr>
            <p:spPr>
              <a:xfrm>
                <a:off x="64008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4" name="DRAM">
                <a:extLst>
                  <a:ext uri="{FF2B5EF4-FFF2-40B4-BE49-F238E27FC236}">
                    <a16:creationId xmlns:a16="http://schemas.microsoft.com/office/drawing/2014/main" id="{DACC386F-46A5-B26C-B5F8-9E2CF9A5B22F}"/>
                  </a:ext>
                </a:extLst>
              </p:cNvPr>
              <p:cNvSpPr/>
              <p:nvPr/>
            </p:nvSpPr>
            <p:spPr>
              <a:xfrm>
                <a:off x="68580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5" name="DRAM">
                <a:extLst>
                  <a:ext uri="{FF2B5EF4-FFF2-40B4-BE49-F238E27FC236}">
                    <a16:creationId xmlns:a16="http://schemas.microsoft.com/office/drawing/2014/main" id="{2F544F31-F88A-DAAD-58F4-0E4A529FBEEA}"/>
                  </a:ext>
                </a:extLst>
              </p:cNvPr>
              <p:cNvSpPr/>
              <p:nvPr/>
            </p:nvSpPr>
            <p:spPr>
              <a:xfrm>
                <a:off x="73152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57" name="Group 56">
              <a:extLst>
                <a:ext uri="{FF2B5EF4-FFF2-40B4-BE49-F238E27FC236}">
                  <a16:creationId xmlns:a16="http://schemas.microsoft.com/office/drawing/2014/main" id="{CCD6AF49-C3EF-5BA7-3593-04D7934CF711}"/>
                </a:ext>
              </a:extLst>
            </p:cNvPr>
            <p:cNvGrpSpPr/>
            <p:nvPr/>
          </p:nvGrpSpPr>
          <p:grpSpPr>
            <a:xfrm>
              <a:off x="4876800" y="1600200"/>
              <a:ext cx="457200" cy="2209800"/>
              <a:chOff x="4876800" y="1600200"/>
              <a:chExt cx="457200" cy="2209800"/>
            </a:xfrm>
          </p:grpSpPr>
          <p:sp>
            <p:nvSpPr>
              <p:cNvPr id="96" name="DRAM">
                <a:extLst>
                  <a:ext uri="{FF2B5EF4-FFF2-40B4-BE49-F238E27FC236}">
                    <a16:creationId xmlns:a16="http://schemas.microsoft.com/office/drawing/2014/main" id="{00BA0D40-7333-57D9-0825-97DA3C42FCDF}"/>
                  </a:ext>
                </a:extLst>
              </p:cNvPr>
              <p:cNvSpPr/>
              <p:nvPr/>
            </p:nvSpPr>
            <p:spPr>
              <a:xfrm rot="5400000">
                <a:off x="4914900" y="15621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7" name="DRAM">
                <a:extLst>
                  <a:ext uri="{FF2B5EF4-FFF2-40B4-BE49-F238E27FC236}">
                    <a16:creationId xmlns:a16="http://schemas.microsoft.com/office/drawing/2014/main" id="{F7007634-48ED-1D5D-0EC1-75836A0DE04B}"/>
                  </a:ext>
                </a:extLst>
              </p:cNvPr>
              <p:cNvSpPr/>
              <p:nvPr/>
            </p:nvSpPr>
            <p:spPr>
              <a:xfrm rot="5400000">
                <a:off x="4914900" y="20193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8" name="DRAM">
                <a:extLst>
                  <a:ext uri="{FF2B5EF4-FFF2-40B4-BE49-F238E27FC236}">
                    <a16:creationId xmlns:a16="http://schemas.microsoft.com/office/drawing/2014/main" id="{8983C177-6601-6292-3AA6-A43AC63A6278}"/>
                  </a:ext>
                </a:extLst>
              </p:cNvPr>
              <p:cNvSpPr/>
              <p:nvPr/>
            </p:nvSpPr>
            <p:spPr>
              <a:xfrm rot="5400000">
                <a:off x="4914900" y="24765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9" name="DRAM">
                <a:extLst>
                  <a:ext uri="{FF2B5EF4-FFF2-40B4-BE49-F238E27FC236}">
                    <a16:creationId xmlns:a16="http://schemas.microsoft.com/office/drawing/2014/main" id="{F14F8887-FD76-86F2-F4A7-D02084F7A022}"/>
                  </a:ext>
                </a:extLst>
              </p:cNvPr>
              <p:cNvSpPr/>
              <p:nvPr/>
            </p:nvSpPr>
            <p:spPr>
              <a:xfrm rot="5400000">
                <a:off x="4914900" y="29337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0" name="DRAM">
                <a:extLst>
                  <a:ext uri="{FF2B5EF4-FFF2-40B4-BE49-F238E27FC236}">
                    <a16:creationId xmlns:a16="http://schemas.microsoft.com/office/drawing/2014/main" id="{8FA9151F-7827-B8AA-90F4-9A2D2BF1B7A7}"/>
                  </a:ext>
                </a:extLst>
              </p:cNvPr>
              <p:cNvSpPr/>
              <p:nvPr/>
            </p:nvSpPr>
            <p:spPr>
              <a:xfrm rot="5400000">
                <a:off x="4914900" y="33909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58" name="Group 57">
              <a:extLst>
                <a:ext uri="{FF2B5EF4-FFF2-40B4-BE49-F238E27FC236}">
                  <a16:creationId xmlns:a16="http://schemas.microsoft.com/office/drawing/2014/main" id="{861ED287-E8BC-5795-25A5-02087180350C}"/>
                </a:ext>
              </a:extLst>
            </p:cNvPr>
            <p:cNvGrpSpPr/>
            <p:nvPr/>
          </p:nvGrpSpPr>
          <p:grpSpPr>
            <a:xfrm>
              <a:off x="5676900" y="1600199"/>
              <a:ext cx="1828800" cy="2362201"/>
              <a:chOff x="5676900" y="1170708"/>
              <a:chExt cx="1828800" cy="2791692"/>
            </a:xfrm>
          </p:grpSpPr>
          <p:cxnSp>
            <p:nvCxnSpPr>
              <p:cNvPr id="91" name="Straight Connector 90">
                <a:extLst>
                  <a:ext uri="{FF2B5EF4-FFF2-40B4-BE49-F238E27FC236}">
                    <a16:creationId xmlns:a16="http://schemas.microsoft.com/office/drawing/2014/main" id="{A2DA34DC-0862-B7F8-4760-A6684E54FF03}"/>
                  </a:ext>
                </a:extLst>
              </p:cNvPr>
              <p:cNvCxnSpPr>
                <a:cxnSpLocks/>
                <a:stCxn id="61" idx="0"/>
                <a:endCxn id="101" idx="0"/>
              </p:cNvCxnSpPr>
              <p:nvPr/>
            </p:nvCxnSpPr>
            <p:spPr>
              <a:xfrm>
                <a:off x="56769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D896ED4B-73B7-93D1-5C5D-91387634FE63}"/>
                  </a:ext>
                </a:extLst>
              </p:cNvPr>
              <p:cNvCxnSpPr>
                <a:cxnSpLocks/>
                <a:stCxn id="63" idx="0"/>
                <a:endCxn id="103" idx="0"/>
              </p:cNvCxnSpPr>
              <p:nvPr/>
            </p:nvCxnSpPr>
            <p:spPr>
              <a:xfrm>
                <a:off x="6591299"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AD0449EB-D8F6-828E-1E5C-E61BDA4E901F}"/>
                  </a:ext>
                </a:extLst>
              </p:cNvPr>
              <p:cNvCxnSpPr>
                <a:cxnSpLocks/>
                <a:stCxn id="64" idx="0"/>
                <a:endCxn id="104" idx="0"/>
              </p:cNvCxnSpPr>
              <p:nvPr/>
            </p:nvCxnSpPr>
            <p:spPr>
              <a:xfrm>
                <a:off x="70485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7CCED4F-99B5-C19D-01D8-A64965BC6BBB}"/>
                  </a:ext>
                </a:extLst>
              </p:cNvPr>
              <p:cNvCxnSpPr>
                <a:cxnSpLocks/>
                <a:stCxn id="65" idx="0"/>
                <a:endCxn id="105" idx="0"/>
              </p:cNvCxnSpPr>
              <p:nvPr/>
            </p:nvCxnSpPr>
            <p:spPr>
              <a:xfrm>
                <a:off x="7505700" y="1170710"/>
                <a:ext cx="0" cy="2791690"/>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A6ACB4B-B3C0-9BAE-F3A7-90B3AF40CEB0}"/>
                  </a:ext>
                </a:extLst>
              </p:cNvPr>
              <p:cNvCxnSpPr>
                <a:cxnSpLocks/>
                <a:stCxn id="62" idx="0"/>
                <a:endCxn id="102" idx="0"/>
              </p:cNvCxnSpPr>
              <p:nvPr/>
            </p:nvCxnSpPr>
            <p:spPr>
              <a:xfrm>
                <a:off x="61341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39A80E7F-F2DD-0607-E351-973334EBA086}"/>
                </a:ext>
              </a:extLst>
            </p:cNvPr>
            <p:cNvGrpSpPr/>
            <p:nvPr/>
          </p:nvGrpSpPr>
          <p:grpSpPr>
            <a:xfrm>
              <a:off x="5334000" y="1790700"/>
              <a:ext cx="2362201" cy="1828800"/>
              <a:chOff x="5333998" y="1790700"/>
              <a:chExt cx="2791691" cy="1828800"/>
            </a:xfrm>
          </p:grpSpPr>
          <p:cxnSp>
            <p:nvCxnSpPr>
              <p:cNvPr id="86" name="Straight Connector 85">
                <a:extLst>
                  <a:ext uri="{FF2B5EF4-FFF2-40B4-BE49-F238E27FC236}">
                    <a16:creationId xmlns:a16="http://schemas.microsoft.com/office/drawing/2014/main" id="{54911F8B-7D17-688F-5DF4-0DE2E2515F9D}"/>
                  </a:ext>
                </a:extLst>
              </p:cNvPr>
              <p:cNvCxnSpPr>
                <a:cxnSpLocks/>
                <a:stCxn id="65" idx="6"/>
                <a:endCxn id="96" idx="0"/>
              </p:cNvCxnSpPr>
              <p:nvPr/>
            </p:nvCxnSpPr>
            <p:spPr>
              <a:xfrm flipH="1">
                <a:off x="5333998" y="1790700"/>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363408BB-0D38-2EB0-132A-CEA4AA64CEAE}"/>
                  </a:ext>
                </a:extLst>
              </p:cNvPr>
              <p:cNvCxnSpPr>
                <a:cxnSpLocks/>
                <a:stCxn id="70" idx="6"/>
                <a:endCxn id="97" idx="0"/>
              </p:cNvCxnSpPr>
              <p:nvPr/>
            </p:nvCxnSpPr>
            <p:spPr>
              <a:xfrm flipH="1">
                <a:off x="5333998" y="2247899"/>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4D80E820-7ACC-C946-85DD-F7AFE259A6C9}"/>
                  </a:ext>
                </a:extLst>
              </p:cNvPr>
              <p:cNvCxnSpPr>
                <a:cxnSpLocks/>
                <a:endCxn id="98" idx="0"/>
              </p:cNvCxnSpPr>
              <p:nvPr/>
            </p:nvCxnSpPr>
            <p:spPr>
              <a:xfrm flipH="1">
                <a:off x="5333998" y="2705100"/>
                <a:ext cx="2791686"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688A98E-66BC-771E-D7B1-2A7F9EDEF21C}"/>
                  </a:ext>
                </a:extLst>
              </p:cNvPr>
              <p:cNvCxnSpPr>
                <a:cxnSpLocks/>
                <a:stCxn id="80" idx="6"/>
                <a:endCxn id="99" idx="0"/>
              </p:cNvCxnSpPr>
              <p:nvPr/>
            </p:nvCxnSpPr>
            <p:spPr>
              <a:xfrm flipH="1">
                <a:off x="5333998" y="3162299"/>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77794783-7E63-837B-641A-EE61566A2133}"/>
                  </a:ext>
                </a:extLst>
              </p:cNvPr>
              <p:cNvCxnSpPr>
                <a:cxnSpLocks/>
                <a:stCxn id="85" idx="6"/>
                <a:endCxn id="100" idx="0"/>
              </p:cNvCxnSpPr>
              <p:nvPr/>
            </p:nvCxnSpPr>
            <p:spPr>
              <a:xfrm flipH="1">
                <a:off x="5333998" y="3619500"/>
                <a:ext cx="2791691" cy="0"/>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5CBFC013-5E25-0B8B-EC4F-28CE8A24A567}"/>
                </a:ext>
              </a:extLst>
            </p:cNvPr>
            <p:cNvGrpSpPr/>
            <p:nvPr/>
          </p:nvGrpSpPr>
          <p:grpSpPr>
            <a:xfrm>
              <a:off x="5486400" y="1600200"/>
              <a:ext cx="2209800" cy="2209800"/>
              <a:chOff x="5486400" y="1600200"/>
              <a:chExt cx="2209800" cy="2209800"/>
            </a:xfrm>
          </p:grpSpPr>
          <p:sp>
            <p:nvSpPr>
              <p:cNvPr id="61" name="Oval 60">
                <a:extLst>
                  <a:ext uri="{FF2B5EF4-FFF2-40B4-BE49-F238E27FC236}">
                    <a16:creationId xmlns:a16="http://schemas.microsoft.com/office/drawing/2014/main" id="{CDF38895-95E8-4AED-C7EB-5B0563658B70}"/>
                  </a:ext>
                </a:extLst>
              </p:cNvPr>
              <p:cNvSpPr/>
              <p:nvPr/>
            </p:nvSpPr>
            <p:spPr>
              <a:xfrm>
                <a:off x="54864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2" name="Oval 61">
                <a:extLst>
                  <a:ext uri="{FF2B5EF4-FFF2-40B4-BE49-F238E27FC236}">
                    <a16:creationId xmlns:a16="http://schemas.microsoft.com/office/drawing/2014/main" id="{733CFBF9-9B63-3FD7-218F-44A22AB7FAE2}"/>
                  </a:ext>
                </a:extLst>
              </p:cNvPr>
              <p:cNvSpPr/>
              <p:nvPr/>
            </p:nvSpPr>
            <p:spPr>
              <a:xfrm>
                <a:off x="59436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3" name="Oval 62">
                <a:extLst>
                  <a:ext uri="{FF2B5EF4-FFF2-40B4-BE49-F238E27FC236}">
                    <a16:creationId xmlns:a16="http://schemas.microsoft.com/office/drawing/2014/main" id="{BEE19D24-DE91-3827-F055-0E5A5CFE5196}"/>
                  </a:ext>
                </a:extLst>
              </p:cNvPr>
              <p:cNvSpPr/>
              <p:nvPr/>
            </p:nvSpPr>
            <p:spPr>
              <a:xfrm>
                <a:off x="64008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4" name="Oval 63">
                <a:extLst>
                  <a:ext uri="{FF2B5EF4-FFF2-40B4-BE49-F238E27FC236}">
                    <a16:creationId xmlns:a16="http://schemas.microsoft.com/office/drawing/2014/main" id="{8BB57D8F-24E7-18D5-B1AA-877B5A96595A}"/>
                  </a:ext>
                </a:extLst>
              </p:cNvPr>
              <p:cNvSpPr/>
              <p:nvPr/>
            </p:nvSpPr>
            <p:spPr>
              <a:xfrm>
                <a:off x="68580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5" name="Oval 64">
                <a:extLst>
                  <a:ext uri="{FF2B5EF4-FFF2-40B4-BE49-F238E27FC236}">
                    <a16:creationId xmlns:a16="http://schemas.microsoft.com/office/drawing/2014/main" id="{DF1CB53D-0124-53AC-8232-794CD7EAF1D4}"/>
                  </a:ext>
                </a:extLst>
              </p:cNvPr>
              <p:cNvSpPr/>
              <p:nvPr/>
            </p:nvSpPr>
            <p:spPr>
              <a:xfrm>
                <a:off x="73152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6" name="Oval 65">
                <a:extLst>
                  <a:ext uri="{FF2B5EF4-FFF2-40B4-BE49-F238E27FC236}">
                    <a16:creationId xmlns:a16="http://schemas.microsoft.com/office/drawing/2014/main" id="{778EF0DC-53AC-5E16-9D55-5A29C1B07DC2}"/>
                  </a:ext>
                </a:extLst>
              </p:cNvPr>
              <p:cNvSpPr/>
              <p:nvPr/>
            </p:nvSpPr>
            <p:spPr>
              <a:xfrm>
                <a:off x="54864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7" name="Oval 66">
                <a:extLst>
                  <a:ext uri="{FF2B5EF4-FFF2-40B4-BE49-F238E27FC236}">
                    <a16:creationId xmlns:a16="http://schemas.microsoft.com/office/drawing/2014/main" id="{CFA182CD-B395-40BC-9B9E-9F62C9F72E7D}"/>
                  </a:ext>
                </a:extLst>
              </p:cNvPr>
              <p:cNvSpPr/>
              <p:nvPr/>
            </p:nvSpPr>
            <p:spPr>
              <a:xfrm>
                <a:off x="59436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8" name="Oval 67">
                <a:extLst>
                  <a:ext uri="{FF2B5EF4-FFF2-40B4-BE49-F238E27FC236}">
                    <a16:creationId xmlns:a16="http://schemas.microsoft.com/office/drawing/2014/main" id="{DFF9A2F6-25EC-B350-FBC1-70804AB0A77B}"/>
                  </a:ext>
                </a:extLst>
              </p:cNvPr>
              <p:cNvSpPr/>
              <p:nvPr/>
            </p:nvSpPr>
            <p:spPr>
              <a:xfrm>
                <a:off x="64008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9" name="Oval 68">
                <a:extLst>
                  <a:ext uri="{FF2B5EF4-FFF2-40B4-BE49-F238E27FC236}">
                    <a16:creationId xmlns:a16="http://schemas.microsoft.com/office/drawing/2014/main" id="{A150DF5E-9317-D288-F89E-2D67D14E9C84}"/>
                  </a:ext>
                </a:extLst>
              </p:cNvPr>
              <p:cNvSpPr/>
              <p:nvPr/>
            </p:nvSpPr>
            <p:spPr>
              <a:xfrm>
                <a:off x="68580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0" name="Oval 69">
                <a:extLst>
                  <a:ext uri="{FF2B5EF4-FFF2-40B4-BE49-F238E27FC236}">
                    <a16:creationId xmlns:a16="http://schemas.microsoft.com/office/drawing/2014/main" id="{740AA417-718D-E491-4392-9BCE2F0A8E1A}"/>
                  </a:ext>
                </a:extLst>
              </p:cNvPr>
              <p:cNvSpPr/>
              <p:nvPr/>
            </p:nvSpPr>
            <p:spPr>
              <a:xfrm>
                <a:off x="73152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1" name="Oval 70">
                <a:extLst>
                  <a:ext uri="{FF2B5EF4-FFF2-40B4-BE49-F238E27FC236}">
                    <a16:creationId xmlns:a16="http://schemas.microsoft.com/office/drawing/2014/main" id="{F868EE03-0DCE-B8EA-8A68-7E24D058CADC}"/>
                  </a:ext>
                </a:extLst>
              </p:cNvPr>
              <p:cNvSpPr/>
              <p:nvPr/>
            </p:nvSpPr>
            <p:spPr>
              <a:xfrm>
                <a:off x="54864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2" name="Oval 71">
                <a:extLst>
                  <a:ext uri="{FF2B5EF4-FFF2-40B4-BE49-F238E27FC236}">
                    <a16:creationId xmlns:a16="http://schemas.microsoft.com/office/drawing/2014/main" id="{00E63F32-D6DC-0C6A-17E9-38EF7B69B5E9}"/>
                  </a:ext>
                </a:extLst>
              </p:cNvPr>
              <p:cNvSpPr/>
              <p:nvPr/>
            </p:nvSpPr>
            <p:spPr>
              <a:xfrm>
                <a:off x="59436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3" name="Oval 72">
                <a:extLst>
                  <a:ext uri="{FF2B5EF4-FFF2-40B4-BE49-F238E27FC236}">
                    <a16:creationId xmlns:a16="http://schemas.microsoft.com/office/drawing/2014/main" id="{7151C9E6-B65A-B0E1-B1B5-F9EBC5992B41}"/>
                  </a:ext>
                </a:extLst>
              </p:cNvPr>
              <p:cNvSpPr/>
              <p:nvPr/>
            </p:nvSpPr>
            <p:spPr>
              <a:xfrm>
                <a:off x="64008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4" name="Oval 73">
                <a:extLst>
                  <a:ext uri="{FF2B5EF4-FFF2-40B4-BE49-F238E27FC236}">
                    <a16:creationId xmlns:a16="http://schemas.microsoft.com/office/drawing/2014/main" id="{035306A9-3CA6-0F32-8053-191D40476058}"/>
                  </a:ext>
                </a:extLst>
              </p:cNvPr>
              <p:cNvSpPr/>
              <p:nvPr/>
            </p:nvSpPr>
            <p:spPr>
              <a:xfrm>
                <a:off x="68580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5" name="Oval 74">
                <a:extLst>
                  <a:ext uri="{FF2B5EF4-FFF2-40B4-BE49-F238E27FC236}">
                    <a16:creationId xmlns:a16="http://schemas.microsoft.com/office/drawing/2014/main" id="{E6565478-DFB2-F732-9C72-C91BE763CACC}"/>
                  </a:ext>
                </a:extLst>
              </p:cNvPr>
              <p:cNvSpPr/>
              <p:nvPr/>
            </p:nvSpPr>
            <p:spPr>
              <a:xfrm>
                <a:off x="73152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6" name="Oval 75">
                <a:extLst>
                  <a:ext uri="{FF2B5EF4-FFF2-40B4-BE49-F238E27FC236}">
                    <a16:creationId xmlns:a16="http://schemas.microsoft.com/office/drawing/2014/main" id="{326D3FB5-FE5A-B9DA-CD1E-71ECA0C584DD}"/>
                  </a:ext>
                </a:extLst>
              </p:cNvPr>
              <p:cNvSpPr/>
              <p:nvPr/>
            </p:nvSpPr>
            <p:spPr>
              <a:xfrm>
                <a:off x="54864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7" name="Oval 76">
                <a:extLst>
                  <a:ext uri="{FF2B5EF4-FFF2-40B4-BE49-F238E27FC236}">
                    <a16:creationId xmlns:a16="http://schemas.microsoft.com/office/drawing/2014/main" id="{6B684D6E-4D05-29A2-F8CD-49257F03AD4A}"/>
                  </a:ext>
                </a:extLst>
              </p:cNvPr>
              <p:cNvSpPr/>
              <p:nvPr/>
            </p:nvSpPr>
            <p:spPr>
              <a:xfrm>
                <a:off x="59436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8" name="Oval 77">
                <a:extLst>
                  <a:ext uri="{FF2B5EF4-FFF2-40B4-BE49-F238E27FC236}">
                    <a16:creationId xmlns:a16="http://schemas.microsoft.com/office/drawing/2014/main" id="{352B17D9-89E7-AC33-CDA8-0719D615EA55}"/>
                  </a:ext>
                </a:extLst>
              </p:cNvPr>
              <p:cNvSpPr/>
              <p:nvPr/>
            </p:nvSpPr>
            <p:spPr>
              <a:xfrm>
                <a:off x="64008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9" name="Oval 78">
                <a:extLst>
                  <a:ext uri="{FF2B5EF4-FFF2-40B4-BE49-F238E27FC236}">
                    <a16:creationId xmlns:a16="http://schemas.microsoft.com/office/drawing/2014/main" id="{C0B9D421-31A8-A669-132F-8578709556A3}"/>
                  </a:ext>
                </a:extLst>
              </p:cNvPr>
              <p:cNvSpPr/>
              <p:nvPr/>
            </p:nvSpPr>
            <p:spPr>
              <a:xfrm>
                <a:off x="68580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0" name="Oval 79">
                <a:extLst>
                  <a:ext uri="{FF2B5EF4-FFF2-40B4-BE49-F238E27FC236}">
                    <a16:creationId xmlns:a16="http://schemas.microsoft.com/office/drawing/2014/main" id="{535F4C08-5430-FD6D-5F6F-E25C47AFF081}"/>
                  </a:ext>
                </a:extLst>
              </p:cNvPr>
              <p:cNvSpPr/>
              <p:nvPr/>
            </p:nvSpPr>
            <p:spPr>
              <a:xfrm>
                <a:off x="73152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1" name="Oval 80">
                <a:extLst>
                  <a:ext uri="{FF2B5EF4-FFF2-40B4-BE49-F238E27FC236}">
                    <a16:creationId xmlns:a16="http://schemas.microsoft.com/office/drawing/2014/main" id="{252A0887-D44A-136D-FA5A-6FBCE5494941}"/>
                  </a:ext>
                </a:extLst>
              </p:cNvPr>
              <p:cNvSpPr/>
              <p:nvPr/>
            </p:nvSpPr>
            <p:spPr>
              <a:xfrm>
                <a:off x="54864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2" name="Oval 81">
                <a:extLst>
                  <a:ext uri="{FF2B5EF4-FFF2-40B4-BE49-F238E27FC236}">
                    <a16:creationId xmlns:a16="http://schemas.microsoft.com/office/drawing/2014/main" id="{2F084853-70F1-BC77-6B6D-6409D5AB4894}"/>
                  </a:ext>
                </a:extLst>
              </p:cNvPr>
              <p:cNvSpPr/>
              <p:nvPr/>
            </p:nvSpPr>
            <p:spPr>
              <a:xfrm>
                <a:off x="59436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3" name="Oval 82">
                <a:extLst>
                  <a:ext uri="{FF2B5EF4-FFF2-40B4-BE49-F238E27FC236}">
                    <a16:creationId xmlns:a16="http://schemas.microsoft.com/office/drawing/2014/main" id="{784FCFD5-6BD0-0002-EC13-99974B0E0DE9}"/>
                  </a:ext>
                </a:extLst>
              </p:cNvPr>
              <p:cNvSpPr/>
              <p:nvPr/>
            </p:nvSpPr>
            <p:spPr>
              <a:xfrm>
                <a:off x="64008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4" name="Oval 83">
                <a:extLst>
                  <a:ext uri="{FF2B5EF4-FFF2-40B4-BE49-F238E27FC236}">
                    <a16:creationId xmlns:a16="http://schemas.microsoft.com/office/drawing/2014/main" id="{4D92B2E7-C52F-DA9F-C62D-A76FB0263D7A}"/>
                  </a:ext>
                </a:extLst>
              </p:cNvPr>
              <p:cNvSpPr/>
              <p:nvPr/>
            </p:nvSpPr>
            <p:spPr>
              <a:xfrm>
                <a:off x="68580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5" name="Oval 84">
                <a:extLst>
                  <a:ext uri="{FF2B5EF4-FFF2-40B4-BE49-F238E27FC236}">
                    <a16:creationId xmlns:a16="http://schemas.microsoft.com/office/drawing/2014/main" id="{A9B9BB55-25E1-9590-D8EF-389608611FD6}"/>
                  </a:ext>
                </a:extLst>
              </p:cNvPr>
              <p:cNvSpPr/>
              <p:nvPr/>
            </p:nvSpPr>
            <p:spPr>
              <a:xfrm>
                <a:off x="73152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grpSp>
        <p:nvGrpSpPr>
          <p:cNvPr id="106" name="Group 105">
            <a:extLst>
              <a:ext uri="{FF2B5EF4-FFF2-40B4-BE49-F238E27FC236}">
                <a16:creationId xmlns:a16="http://schemas.microsoft.com/office/drawing/2014/main" id="{ED25BCA2-C587-135E-A431-4EA1C214CCB7}"/>
              </a:ext>
            </a:extLst>
          </p:cNvPr>
          <p:cNvGrpSpPr/>
          <p:nvPr/>
        </p:nvGrpSpPr>
        <p:grpSpPr>
          <a:xfrm>
            <a:off x="4859036" y="2404844"/>
            <a:ext cx="1414038" cy="1414038"/>
            <a:chOff x="4876800" y="1600199"/>
            <a:chExt cx="2819401" cy="2819401"/>
          </a:xfrm>
        </p:grpSpPr>
        <p:grpSp>
          <p:nvGrpSpPr>
            <p:cNvPr id="107" name="Group 106">
              <a:extLst>
                <a:ext uri="{FF2B5EF4-FFF2-40B4-BE49-F238E27FC236}">
                  <a16:creationId xmlns:a16="http://schemas.microsoft.com/office/drawing/2014/main" id="{924FCAFE-4530-7DBF-3D84-146C820D2FDE}"/>
                </a:ext>
              </a:extLst>
            </p:cNvPr>
            <p:cNvGrpSpPr/>
            <p:nvPr/>
          </p:nvGrpSpPr>
          <p:grpSpPr>
            <a:xfrm>
              <a:off x="5486400" y="3962400"/>
              <a:ext cx="2209800" cy="457200"/>
              <a:chOff x="5486400" y="3962400"/>
              <a:chExt cx="2209800" cy="457200"/>
            </a:xfrm>
          </p:grpSpPr>
          <p:sp>
            <p:nvSpPr>
              <p:cNvPr id="152" name="DRAM">
                <a:extLst>
                  <a:ext uri="{FF2B5EF4-FFF2-40B4-BE49-F238E27FC236}">
                    <a16:creationId xmlns:a16="http://schemas.microsoft.com/office/drawing/2014/main" id="{0113667C-8B41-DDA3-FFF7-47E9897371E4}"/>
                  </a:ext>
                </a:extLst>
              </p:cNvPr>
              <p:cNvSpPr/>
              <p:nvPr/>
            </p:nvSpPr>
            <p:spPr>
              <a:xfrm>
                <a:off x="54864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3" name="DRAM">
                <a:extLst>
                  <a:ext uri="{FF2B5EF4-FFF2-40B4-BE49-F238E27FC236}">
                    <a16:creationId xmlns:a16="http://schemas.microsoft.com/office/drawing/2014/main" id="{96A85AA9-CDAD-91CC-528D-F4F66BBECDD0}"/>
                  </a:ext>
                </a:extLst>
              </p:cNvPr>
              <p:cNvSpPr/>
              <p:nvPr/>
            </p:nvSpPr>
            <p:spPr>
              <a:xfrm>
                <a:off x="59436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4" name="DRAM">
                <a:extLst>
                  <a:ext uri="{FF2B5EF4-FFF2-40B4-BE49-F238E27FC236}">
                    <a16:creationId xmlns:a16="http://schemas.microsoft.com/office/drawing/2014/main" id="{F19F21D2-6726-F944-5CD9-D37A98E4B1A0}"/>
                  </a:ext>
                </a:extLst>
              </p:cNvPr>
              <p:cNvSpPr/>
              <p:nvPr/>
            </p:nvSpPr>
            <p:spPr>
              <a:xfrm>
                <a:off x="64008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5" name="DRAM">
                <a:extLst>
                  <a:ext uri="{FF2B5EF4-FFF2-40B4-BE49-F238E27FC236}">
                    <a16:creationId xmlns:a16="http://schemas.microsoft.com/office/drawing/2014/main" id="{E01ED3D5-6918-6FCE-3304-A62E0F9109C3}"/>
                  </a:ext>
                </a:extLst>
              </p:cNvPr>
              <p:cNvSpPr/>
              <p:nvPr/>
            </p:nvSpPr>
            <p:spPr>
              <a:xfrm>
                <a:off x="68580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6" name="DRAM">
                <a:extLst>
                  <a:ext uri="{FF2B5EF4-FFF2-40B4-BE49-F238E27FC236}">
                    <a16:creationId xmlns:a16="http://schemas.microsoft.com/office/drawing/2014/main" id="{5D183793-4CF9-BE5A-FF76-DE43F129C634}"/>
                  </a:ext>
                </a:extLst>
              </p:cNvPr>
              <p:cNvSpPr/>
              <p:nvPr/>
            </p:nvSpPr>
            <p:spPr>
              <a:xfrm>
                <a:off x="73152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108" name="Group 107">
              <a:extLst>
                <a:ext uri="{FF2B5EF4-FFF2-40B4-BE49-F238E27FC236}">
                  <a16:creationId xmlns:a16="http://schemas.microsoft.com/office/drawing/2014/main" id="{819B0D6B-B9EB-3965-6478-EB559BFE5DEB}"/>
                </a:ext>
              </a:extLst>
            </p:cNvPr>
            <p:cNvGrpSpPr/>
            <p:nvPr/>
          </p:nvGrpSpPr>
          <p:grpSpPr>
            <a:xfrm>
              <a:off x="4876800" y="1600200"/>
              <a:ext cx="457200" cy="2209800"/>
              <a:chOff x="4876800" y="1600200"/>
              <a:chExt cx="457200" cy="2209800"/>
            </a:xfrm>
          </p:grpSpPr>
          <p:sp>
            <p:nvSpPr>
              <p:cNvPr id="147" name="DRAM">
                <a:extLst>
                  <a:ext uri="{FF2B5EF4-FFF2-40B4-BE49-F238E27FC236}">
                    <a16:creationId xmlns:a16="http://schemas.microsoft.com/office/drawing/2014/main" id="{43A92D79-F7D7-8981-C53E-DBF5474141D1}"/>
                  </a:ext>
                </a:extLst>
              </p:cNvPr>
              <p:cNvSpPr/>
              <p:nvPr/>
            </p:nvSpPr>
            <p:spPr>
              <a:xfrm rot="5400000">
                <a:off x="4914900" y="15621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48" name="DRAM">
                <a:extLst>
                  <a:ext uri="{FF2B5EF4-FFF2-40B4-BE49-F238E27FC236}">
                    <a16:creationId xmlns:a16="http://schemas.microsoft.com/office/drawing/2014/main" id="{B4818A46-DA06-D129-7895-93ED3E3E0B3F}"/>
                  </a:ext>
                </a:extLst>
              </p:cNvPr>
              <p:cNvSpPr/>
              <p:nvPr/>
            </p:nvSpPr>
            <p:spPr>
              <a:xfrm rot="5400000">
                <a:off x="4914900" y="20193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49" name="DRAM">
                <a:extLst>
                  <a:ext uri="{FF2B5EF4-FFF2-40B4-BE49-F238E27FC236}">
                    <a16:creationId xmlns:a16="http://schemas.microsoft.com/office/drawing/2014/main" id="{7E4D5611-8ADC-30F7-9267-14EB0DC23E96}"/>
                  </a:ext>
                </a:extLst>
              </p:cNvPr>
              <p:cNvSpPr/>
              <p:nvPr/>
            </p:nvSpPr>
            <p:spPr>
              <a:xfrm rot="5400000">
                <a:off x="4914900" y="24765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0" name="DRAM">
                <a:extLst>
                  <a:ext uri="{FF2B5EF4-FFF2-40B4-BE49-F238E27FC236}">
                    <a16:creationId xmlns:a16="http://schemas.microsoft.com/office/drawing/2014/main" id="{F56F8A8F-50DB-6832-A2FD-8C3E63C8A267}"/>
                  </a:ext>
                </a:extLst>
              </p:cNvPr>
              <p:cNvSpPr/>
              <p:nvPr/>
            </p:nvSpPr>
            <p:spPr>
              <a:xfrm rot="5400000">
                <a:off x="4914900" y="29337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1" name="DRAM">
                <a:extLst>
                  <a:ext uri="{FF2B5EF4-FFF2-40B4-BE49-F238E27FC236}">
                    <a16:creationId xmlns:a16="http://schemas.microsoft.com/office/drawing/2014/main" id="{F11D58CD-E4AF-8283-1DF3-50D1C35E2302}"/>
                  </a:ext>
                </a:extLst>
              </p:cNvPr>
              <p:cNvSpPr/>
              <p:nvPr/>
            </p:nvSpPr>
            <p:spPr>
              <a:xfrm rot="5400000">
                <a:off x="4914900" y="33909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109" name="Group 108">
              <a:extLst>
                <a:ext uri="{FF2B5EF4-FFF2-40B4-BE49-F238E27FC236}">
                  <a16:creationId xmlns:a16="http://schemas.microsoft.com/office/drawing/2014/main" id="{F1E7AEF4-5296-B6F9-EA13-3983D3909F76}"/>
                </a:ext>
              </a:extLst>
            </p:cNvPr>
            <p:cNvGrpSpPr/>
            <p:nvPr/>
          </p:nvGrpSpPr>
          <p:grpSpPr>
            <a:xfrm>
              <a:off x="5676900" y="1600199"/>
              <a:ext cx="1828800" cy="2362201"/>
              <a:chOff x="5676900" y="1170708"/>
              <a:chExt cx="1828800" cy="2791692"/>
            </a:xfrm>
          </p:grpSpPr>
          <p:cxnSp>
            <p:nvCxnSpPr>
              <p:cNvPr id="142" name="Straight Connector 141">
                <a:extLst>
                  <a:ext uri="{FF2B5EF4-FFF2-40B4-BE49-F238E27FC236}">
                    <a16:creationId xmlns:a16="http://schemas.microsoft.com/office/drawing/2014/main" id="{86EA05E9-3725-CB5E-89BA-1E995BD90BCB}"/>
                  </a:ext>
                </a:extLst>
              </p:cNvPr>
              <p:cNvCxnSpPr>
                <a:cxnSpLocks/>
                <a:stCxn id="112" idx="0"/>
                <a:endCxn id="152" idx="0"/>
              </p:cNvCxnSpPr>
              <p:nvPr/>
            </p:nvCxnSpPr>
            <p:spPr>
              <a:xfrm>
                <a:off x="56769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1A683637-0A69-787E-D40E-83995059FFA9}"/>
                  </a:ext>
                </a:extLst>
              </p:cNvPr>
              <p:cNvCxnSpPr>
                <a:cxnSpLocks/>
                <a:stCxn id="114" idx="0"/>
                <a:endCxn id="154" idx="0"/>
              </p:cNvCxnSpPr>
              <p:nvPr/>
            </p:nvCxnSpPr>
            <p:spPr>
              <a:xfrm>
                <a:off x="6591299"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AB608BE9-2618-7E5E-1BB7-1AC01201AE11}"/>
                  </a:ext>
                </a:extLst>
              </p:cNvPr>
              <p:cNvCxnSpPr>
                <a:cxnSpLocks/>
                <a:stCxn id="115" idx="0"/>
                <a:endCxn id="155" idx="0"/>
              </p:cNvCxnSpPr>
              <p:nvPr/>
            </p:nvCxnSpPr>
            <p:spPr>
              <a:xfrm>
                <a:off x="70485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75807FD-D24F-901E-9E8A-EED9D56DC3CA}"/>
                  </a:ext>
                </a:extLst>
              </p:cNvPr>
              <p:cNvCxnSpPr>
                <a:cxnSpLocks/>
                <a:stCxn id="116" idx="0"/>
                <a:endCxn id="156" idx="0"/>
              </p:cNvCxnSpPr>
              <p:nvPr/>
            </p:nvCxnSpPr>
            <p:spPr>
              <a:xfrm>
                <a:off x="7505700" y="1170710"/>
                <a:ext cx="0" cy="2791690"/>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D6F1ED3E-8C18-0940-B463-3658298CFC75}"/>
                  </a:ext>
                </a:extLst>
              </p:cNvPr>
              <p:cNvCxnSpPr>
                <a:cxnSpLocks/>
                <a:stCxn id="113" idx="0"/>
                <a:endCxn id="153" idx="0"/>
              </p:cNvCxnSpPr>
              <p:nvPr/>
            </p:nvCxnSpPr>
            <p:spPr>
              <a:xfrm>
                <a:off x="61341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110" name="Group 109">
              <a:extLst>
                <a:ext uri="{FF2B5EF4-FFF2-40B4-BE49-F238E27FC236}">
                  <a16:creationId xmlns:a16="http://schemas.microsoft.com/office/drawing/2014/main" id="{1E6A491A-FEAF-73AE-0294-0ECD310E67F8}"/>
                </a:ext>
              </a:extLst>
            </p:cNvPr>
            <p:cNvGrpSpPr/>
            <p:nvPr/>
          </p:nvGrpSpPr>
          <p:grpSpPr>
            <a:xfrm>
              <a:off x="5334000" y="1790700"/>
              <a:ext cx="2362201" cy="1828800"/>
              <a:chOff x="5333998" y="1790700"/>
              <a:chExt cx="2791691" cy="1828800"/>
            </a:xfrm>
          </p:grpSpPr>
          <p:cxnSp>
            <p:nvCxnSpPr>
              <p:cNvPr id="137" name="Straight Connector 136">
                <a:extLst>
                  <a:ext uri="{FF2B5EF4-FFF2-40B4-BE49-F238E27FC236}">
                    <a16:creationId xmlns:a16="http://schemas.microsoft.com/office/drawing/2014/main" id="{6A6FADC9-9F0E-8E8D-AA10-767D6EDA3F5B}"/>
                  </a:ext>
                </a:extLst>
              </p:cNvPr>
              <p:cNvCxnSpPr>
                <a:cxnSpLocks/>
                <a:stCxn id="116" idx="6"/>
                <a:endCxn id="147" idx="0"/>
              </p:cNvCxnSpPr>
              <p:nvPr/>
            </p:nvCxnSpPr>
            <p:spPr>
              <a:xfrm flipH="1">
                <a:off x="5333998" y="1790700"/>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96696AEC-B98C-1C41-25B8-4232763E11D1}"/>
                  </a:ext>
                </a:extLst>
              </p:cNvPr>
              <p:cNvCxnSpPr>
                <a:cxnSpLocks/>
                <a:stCxn id="121" idx="6"/>
                <a:endCxn id="148" idx="0"/>
              </p:cNvCxnSpPr>
              <p:nvPr/>
            </p:nvCxnSpPr>
            <p:spPr>
              <a:xfrm flipH="1">
                <a:off x="5333998" y="2247899"/>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631D4483-ED9F-4B94-0430-8F3B943BCF2B}"/>
                  </a:ext>
                </a:extLst>
              </p:cNvPr>
              <p:cNvCxnSpPr>
                <a:cxnSpLocks/>
                <a:stCxn id="126" idx="6"/>
                <a:endCxn id="149" idx="0"/>
              </p:cNvCxnSpPr>
              <p:nvPr/>
            </p:nvCxnSpPr>
            <p:spPr>
              <a:xfrm flipH="1">
                <a:off x="5333998" y="2705100"/>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9A3A356E-948E-1DB4-7030-25F8CF7E0402}"/>
                  </a:ext>
                </a:extLst>
              </p:cNvPr>
              <p:cNvCxnSpPr>
                <a:cxnSpLocks/>
                <a:stCxn id="131" idx="6"/>
                <a:endCxn id="150" idx="0"/>
              </p:cNvCxnSpPr>
              <p:nvPr/>
            </p:nvCxnSpPr>
            <p:spPr>
              <a:xfrm flipH="1">
                <a:off x="5333998" y="3162299"/>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61AC4501-838A-2BCA-F280-53885418CD56}"/>
                  </a:ext>
                </a:extLst>
              </p:cNvPr>
              <p:cNvCxnSpPr>
                <a:cxnSpLocks/>
                <a:stCxn id="136" idx="6"/>
                <a:endCxn id="151" idx="0"/>
              </p:cNvCxnSpPr>
              <p:nvPr/>
            </p:nvCxnSpPr>
            <p:spPr>
              <a:xfrm flipH="1">
                <a:off x="5333998" y="3619500"/>
                <a:ext cx="2791691" cy="0"/>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111" name="Group 110">
              <a:extLst>
                <a:ext uri="{FF2B5EF4-FFF2-40B4-BE49-F238E27FC236}">
                  <a16:creationId xmlns:a16="http://schemas.microsoft.com/office/drawing/2014/main" id="{68931FCC-C995-E574-9D8A-F7E495E37FBF}"/>
                </a:ext>
              </a:extLst>
            </p:cNvPr>
            <p:cNvGrpSpPr/>
            <p:nvPr/>
          </p:nvGrpSpPr>
          <p:grpSpPr>
            <a:xfrm>
              <a:off x="5486400" y="1600200"/>
              <a:ext cx="2209800" cy="2209800"/>
              <a:chOff x="5486400" y="1600200"/>
              <a:chExt cx="2209800" cy="2209800"/>
            </a:xfrm>
          </p:grpSpPr>
          <p:sp>
            <p:nvSpPr>
              <p:cNvPr id="112" name="Oval 111">
                <a:extLst>
                  <a:ext uri="{FF2B5EF4-FFF2-40B4-BE49-F238E27FC236}">
                    <a16:creationId xmlns:a16="http://schemas.microsoft.com/office/drawing/2014/main" id="{B6A37BF9-7F1F-DF52-9857-E09C5959D621}"/>
                  </a:ext>
                </a:extLst>
              </p:cNvPr>
              <p:cNvSpPr/>
              <p:nvPr/>
            </p:nvSpPr>
            <p:spPr>
              <a:xfrm>
                <a:off x="54864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3" name="Oval 112">
                <a:extLst>
                  <a:ext uri="{FF2B5EF4-FFF2-40B4-BE49-F238E27FC236}">
                    <a16:creationId xmlns:a16="http://schemas.microsoft.com/office/drawing/2014/main" id="{B1854DB2-5298-CB59-6A8D-9FDABC98F500}"/>
                  </a:ext>
                </a:extLst>
              </p:cNvPr>
              <p:cNvSpPr/>
              <p:nvPr/>
            </p:nvSpPr>
            <p:spPr>
              <a:xfrm>
                <a:off x="59436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4" name="Oval 113">
                <a:extLst>
                  <a:ext uri="{FF2B5EF4-FFF2-40B4-BE49-F238E27FC236}">
                    <a16:creationId xmlns:a16="http://schemas.microsoft.com/office/drawing/2014/main" id="{28F3EB1D-917A-611B-16A2-F61C012C9ABC}"/>
                  </a:ext>
                </a:extLst>
              </p:cNvPr>
              <p:cNvSpPr/>
              <p:nvPr/>
            </p:nvSpPr>
            <p:spPr>
              <a:xfrm>
                <a:off x="64008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5" name="Oval 114">
                <a:extLst>
                  <a:ext uri="{FF2B5EF4-FFF2-40B4-BE49-F238E27FC236}">
                    <a16:creationId xmlns:a16="http://schemas.microsoft.com/office/drawing/2014/main" id="{EFEEF1B1-A529-07D8-5085-07556FDAE7AF}"/>
                  </a:ext>
                </a:extLst>
              </p:cNvPr>
              <p:cNvSpPr/>
              <p:nvPr/>
            </p:nvSpPr>
            <p:spPr>
              <a:xfrm>
                <a:off x="68580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6" name="Oval 115">
                <a:extLst>
                  <a:ext uri="{FF2B5EF4-FFF2-40B4-BE49-F238E27FC236}">
                    <a16:creationId xmlns:a16="http://schemas.microsoft.com/office/drawing/2014/main" id="{9ADCEF15-2F6F-9F01-0D81-833AD5759730}"/>
                  </a:ext>
                </a:extLst>
              </p:cNvPr>
              <p:cNvSpPr/>
              <p:nvPr/>
            </p:nvSpPr>
            <p:spPr>
              <a:xfrm>
                <a:off x="73152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7" name="Oval 116">
                <a:extLst>
                  <a:ext uri="{FF2B5EF4-FFF2-40B4-BE49-F238E27FC236}">
                    <a16:creationId xmlns:a16="http://schemas.microsoft.com/office/drawing/2014/main" id="{7E701809-E769-5CF6-1EAF-914F90AE6F0C}"/>
                  </a:ext>
                </a:extLst>
              </p:cNvPr>
              <p:cNvSpPr/>
              <p:nvPr/>
            </p:nvSpPr>
            <p:spPr>
              <a:xfrm>
                <a:off x="54864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8" name="Oval 117">
                <a:extLst>
                  <a:ext uri="{FF2B5EF4-FFF2-40B4-BE49-F238E27FC236}">
                    <a16:creationId xmlns:a16="http://schemas.microsoft.com/office/drawing/2014/main" id="{39267578-156D-2412-7093-E358D05888EC}"/>
                  </a:ext>
                </a:extLst>
              </p:cNvPr>
              <p:cNvSpPr/>
              <p:nvPr/>
            </p:nvSpPr>
            <p:spPr>
              <a:xfrm>
                <a:off x="59436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9" name="Oval 118">
                <a:extLst>
                  <a:ext uri="{FF2B5EF4-FFF2-40B4-BE49-F238E27FC236}">
                    <a16:creationId xmlns:a16="http://schemas.microsoft.com/office/drawing/2014/main" id="{C475EAD0-30D0-6FA1-9D0A-0D7C398F495C}"/>
                  </a:ext>
                </a:extLst>
              </p:cNvPr>
              <p:cNvSpPr/>
              <p:nvPr/>
            </p:nvSpPr>
            <p:spPr>
              <a:xfrm>
                <a:off x="64008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0" name="Oval 119">
                <a:extLst>
                  <a:ext uri="{FF2B5EF4-FFF2-40B4-BE49-F238E27FC236}">
                    <a16:creationId xmlns:a16="http://schemas.microsoft.com/office/drawing/2014/main" id="{BE57E16A-7320-ACAE-973D-74DE034595CE}"/>
                  </a:ext>
                </a:extLst>
              </p:cNvPr>
              <p:cNvSpPr/>
              <p:nvPr/>
            </p:nvSpPr>
            <p:spPr>
              <a:xfrm>
                <a:off x="68580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1" name="Oval 120">
                <a:extLst>
                  <a:ext uri="{FF2B5EF4-FFF2-40B4-BE49-F238E27FC236}">
                    <a16:creationId xmlns:a16="http://schemas.microsoft.com/office/drawing/2014/main" id="{A96FE45F-8925-1423-4FBB-86C17B73AE44}"/>
                  </a:ext>
                </a:extLst>
              </p:cNvPr>
              <p:cNvSpPr/>
              <p:nvPr/>
            </p:nvSpPr>
            <p:spPr>
              <a:xfrm>
                <a:off x="73152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2" name="Oval 121">
                <a:extLst>
                  <a:ext uri="{FF2B5EF4-FFF2-40B4-BE49-F238E27FC236}">
                    <a16:creationId xmlns:a16="http://schemas.microsoft.com/office/drawing/2014/main" id="{95792C15-0C35-68B3-3A43-961297BCBDEE}"/>
                  </a:ext>
                </a:extLst>
              </p:cNvPr>
              <p:cNvSpPr/>
              <p:nvPr/>
            </p:nvSpPr>
            <p:spPr>
              <a:xfrm>
                <a:off x="54864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3" name="Oval 122">
                <a:extLst>
                  <a:ext uri="{FF2B5EF4-FFF2-40B4-BE49-F238E27FC236}">
                    <a16:creationId xmlns:a16="http://schemas.microsoft.com/office/drawing/2014/main" id="{3F2C6706-E7C3-4A62-2F4D-6B763CDF0C0F}"/>
                  </a:ext>
                </a:extLst>
              </p:cNvPr>
              <p:cNvSpPr/>
              <p:nvPr/>
            </p:nvSpPr>
            <p:spPr>
              <a:xfrm>
                <a:off x="59436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4" name="Oval 123">
                <a:extLst>
                  <a:ext uri="{FF2B5EF4-FFF2-40B4-BE49-F238E27FC236}">
                    <a16:creationId xmlns:a16="http://schemas.microsoft.com/office/drawing/2014/main" id="{E21EB4D6-7E13-105F-5481-4D6A0F7A165B}"/>
                  </a:ext>
                </a:extLst>
              </p:cNvPr>
              <p:cNvSpPr/>
              <p:nvPr/>
            </p:nvSpPr>
            <p:spPr>
              <a:xfrm>
                <a:off x="64008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5" name="Oval 124">
                <a:extLst>
                  <a:ext uri="{FF2B5EF4-FFF2-40B4-BE49-F238E27FC236}">
                    <a16:creationId xmlns:a16="http://schemas.microsoft.com/office/drawing/2014/main" id="{36A230D5-7859-4959-6F2F-38BD1C208EC0}"/>
                  </a:ext>
                </a:extLst>
              </p:cNvPr>
              <p:cNvSpPr/>
              <p:nvPr/>
            </p:nvSpPr>
            <p:spPr>
              <a:xfrm>
                <a:off x="68580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6" name="Oval 125">
                <a:extLst>
                  <a:ext uri="{FF2B5EF4-FFF2-40B4-BE49-F238E27FC236}">
                    <a16:creationId xmlns:a16="http://schemas.microsoft.com/office/drawing/2014/main" id="{A2B4B9C1-6701-8E99-6FD9-3853A88471E3}"/>
                  </a:ext>
                </a:extLst>
              </p:cNvPr>
              <p:cNvSpPr/>
              <p:nvPr/>
            </p:nvSpPr>
            <p:spPr>
              <a:xfrm>
                <a:off x="73152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7" name="Oval 126">
                <a:extLst>
                  <a:ext uri="{FF2B5EF4-FFF2-40B4-BE49-F238E27FC236}">
                    <a16:creationId xmlns:a16="http://schemas.microsoft.com/office/drawing/2014/main" id="{9167B4AF-F722-4708-808C-501727FF87EB}"/>
                  </a:ext>
                </a:extLst>
              </p:cNvPr>
              <p:cNvSpPr/>
              <p:nvPr/>
            </p:nvSpPr>
            <p:spPr>
              <a:xfrm>
                <a:off x="54864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8" name="Oval 127">
                <a:extLst>
                  <a:ext uri="{FF2B5EF4-FFF2-40B4-BE49-F238E27FC236}">
                    <a16:creationId xmlns:a16="http://schemas.microsoft.com/office/drawing/2014/main" id="{5E1D7C37-8451-6461-CF11-6F9FFD2562FF}"/>
                  </a:ext>
                </a:extLst>
              </p:cNvPr>
              <p:cNvSpPr/>
              <p:nvPr/>
            </p:nvSpPr>
            <p:spPr>
              <a:xfrm>
                <a:off x="59436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9" name="Oval 128">
                <a:extLst>
                  <a:ext uri="{FF2B5EF4-FFF2-40B4-BE49-F238E27FC236}">
                    <a16:creationId xmlns:a16="http://schemas.microsoft.com/office/drawing/2014/main" id="{A1EDD4EB-18C8-D4A4-4C7D-892605C10FBF}"/>
                  </a:ext>
                </a:extLst>
              </p:cNvPr>
              <p:cNvSpPr/>
              <p:nvPr/>
            </p:nvSpPr>
            <p:spPr>
              <a:xfrm>
                <a:off x="64008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0" name="Oval 129">
                <a:extLst>
                  <a:ext uri="{FF2B5EF4-FFF2-40B4-BE49-F238E27FC236}">
                    <a16:creationId xmlns:a16="http://schemas.microsoft.com/office/drawing/2014/main" id="{CF4425B7-4A00-AAF5-65CF-21A3D9CF10F2}"/>
                  </a:ext>
                </a:extLst>
              </p:cNvPr>
              <p:cNvSpPr/>
              <p:nvPr/>
            </p:nvSpPr>
            <p:spPr>
              <a:xfrm>
                <a:off x="68580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1" name="Oval 130">
                <a:extLst>
                  <a:ext uri="{FF2B5EF4-FFF2-40B4-BE49-F238E27FC236}">
                    <a16:creationId xmlns:a16="http://schemas.microsoft.com/office/drawing/2014/main" id="{1840993B-AD6A-D28A-1DB0-CF2CB986C4BB}"/>
                  </a:ext>
                </a:extLst>
              </p:cNvPr>
              <p:cNvSpPr/>
              <p:nvPr/>
            </p:nvSpPr>
            <p:spPr>
              <a:xfrm>
                <a:off x="73152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2" name="Oval 131">
                <a:extLst>
                  <a:ext uri="{FF2B5EF4-FFF2-40B4-BE49-F238E27FC236}">
                    <a16:creationId xmlns:a16="http://schemas.microsoft.com/office/drawing/2014/main" id="{08B2AF2E-6563-47AB-348B-EC0000445BF0}"/>
                  </a:ext>
                </a:extLst>
              </p:cNvPr>
              <p:cNvSpPr/>
              <p:nvPr/>
            </p:nvSpPr>
            <p:spPr>
              <a:xfrm>
                <a:off x="54864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3" name="Oval 132">
                <a:extLst>
                  <a:ext uri="{FF2B5EF4-FFF2-40B4-BE49-F238E27FC236}">
                    <a16:creationId xmlns:a16="http://schemas.microsoft.com/office/drawing/2014/main" id="{AB0B44CA-5317-2C45-0AFF-559C6497CB7F}"/>
                  </a:ext>
                </a:extLst>
              </p:cNvPr>
              <p:cNvSpPr/>
              <p:nvPr/>
            </p:nvSpPr>
            <p:spPr>
              <a:xfrm>
                <a:off x="59436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4" name="Oval 133">
                <a:extLst>
                  <a:ext uri="{FF2B5EF4-FFF2-40B4-BE49-F238E27FC236}">
                    <a16:creationId xmlns:a16="http://schemas.microsoft.com/office/drawing/2014/main" id="{9D91D2FD-9F95-E778-38BF-FFA7DCE47EE0}"/>
                  </a:ext>
                </a:extLst>
              </p:cNvPr>
              <p:cNvSpPr/>
              <p:nvPr/>
            </p:nvSpPr>
            <p:spPr>
              <a:xfrm>
                <a:off x="64008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5" name="Oval 134">
                <a:extLst>
                  <a:ext uri="{FF2B5EF4-FFF2-40B4-BE49-F238E27FC236}">
                    <a16:creationId xmlns:a16="http://schemas.microsoft.com/office/drawing/2014/main" id="{02C9A447-AE10-25EE-0A47-911C689E87CC}"/>
                  </a:ext>
                </a:extLst>
              </p:cNvPr>
              <p:cNvSpPr/>
              <p:nvPr/>
            </p:nvSpPr>
            <p:spPr>
              <a:xfrm>
                <a:off x="68580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6" name="Oval 135">
                <a:extLst>
                  <a:ext uri="{FF2B5EF4-FFF2-40B4-BE49-F238E27FC236}">
                    <a16:creationId xmlns:a16="http://schemas.microsoft.com/office/drawing/2014/main" id="{E0941D7C-A766-7E1F-BD9E-2636B455A28A}"/>
                  </a:ext>
                </a:extLst>
              </p:cNvPr>
              <p:cNvSpPr/>
              <p:nvPr/>
            </p:nvSpPr>
            <p:spPr>
              <a:xfrm>
                <a:off x="73152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grpSp>
        <p:nvGrpSpPr>
          <p:cNvPr id="157" name="Group 156">
            <a:extLst>
              <a:ext uri="{FF2B5EF4-FFF2-40B4-BE49-F238E27FC236}">
                <a16:creationId xmlns:a16="http://schemas.microsoft.com/office/drawing/2014/main" id="{98227CCF-EDF6-BC01-E57B-9A576434E08E}"/>
              </a:ext>
            </a:extLst>
          </p:cNvPr>
          <p:cNvGrpSpPr/>
          <p:nvPr/>
        </p:nvGrpSpPr>
        <p:grpSpPr>
          <a:xfrm>
            <a:off x="6416564" y="2404844"/>
            <a:ext cx="1414038" cy="1414038"/>
            <a:chOff x="4876800" y="1600199"/>
            <a:chExt cx="2819401" cy="2819401"/>
          </a:xfrm>
        </p:grpSpPr>
        <p:grpSp>
          <p:nvGrpSpPr>
            <p:cNvPr id="158" name="Group 157">
              <a:extLst>
                <a:ext uri="{FF2B5EF4-FFF2-40B4-BE49-F238E27FC236}">
                  <a16:creationId xmlns:a16="http://schemas.microsoft.com/office/drawing/2014/main" id="{F253C1AF-D70D-B699-EABA-1388AA8AF406}"/>
                </a:ext>
              </a:extLst>
            </p:cNvPr>
            <p:cNvGrpSpPr/>
            <p:nvPr/>
          </p:nvGrpSpPr>
          <p:grpSpPr>
            <a:xfrm>
              <a:off x="5486400" y="3962400"/>
              <a:ext cx="2209800" cy="457200"/>
              <a:chOff x="5486400" y="3962400"/>
              <a:chExt cx="2209800" cy="457200"/>
            </a:xfrm>
          </p:grpSpPr>
          <p:sp>
            <p:nvSpPr>
              <p:cNvPr id="203" name="DRAM">
                <a:extLst>
                  <a:ext uri="{FF2B5EF4-FFF2-40B4-BE49-F238E27FC236}">
                    <a16:creationId xmlns:a16="http://schemas.microsoft.com/office/drawing/2014/main" id="{FD3EA88B-AE60-516D-8D11-2E52FE5014C1}"/>
                  </a:ext>
                </a:extLst>
              </p:cNvPr>
              <p:cNvSpPr/>
              <p:nvPr/>
            </p:nvSpPr>
            <p:spPr>
              <a:xfrm>
                <a:off x="54864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04" name="DRAM">
                <a:extLst>
                  <a:ext uri="{FF2B5EF4-FFF2-40B4-BE49-F238E27FC236}">
                    <a16:creationId xmlns:a16="http://schemas.microsoft.com/office/drawing/2014/main" id="{355DDC12-6F0C-67B5-3353-A3C539CD5532}"/>
                  </a:ext>
                </a:extLst>
              </p:cNvPr>
              <p:cNvSpPr/>
              <p:nvPr/>
            </p:nvSpPr>
            <p:spPr>
              <a:xfrm>
                <a:off x="59436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05" name="DRAM">
                <a:extLst>
                  <a:ext uri="{FF2B5EF4-FFF2-40B4-BE49-F238E27FC236}">
                    <a16:creationId xmlns:a16="http://schemas.microsoft.com/office/drawing/2014/main" id="{35F233B7-D534-4104-178B-9FEAD8EDF199}"/>
                  </a:ext>
                </a:extLst>
              </p:cNvPr>
              <p:cNvSpPr/>
              <p:nvPr/>
            </p:nvSpPr>
            <p:spPr>
              <a:xfrm>
                <a:off x="64008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06" name="DRAM">
                <a:extLst>
                  <a:ext uri="{FF2B5EF4-FFF2-40B4-BE49-F238E27FC236}">
                    <a16:creationId xmlns:a16="http://schemas.microsoft.com/office/drawing/2014/main" id="{55E792C2-AAC6-8DD9-C264-34B4B15A6722}"/>
                  </a:ext>
                </a:extLst>
              </p:cNvPr>
              <p:cNvSpPr/>
              <p:nvPr/>
            </p:nvSpPr>
            <p:spPr>
              <a:xfrm>
                <a:off x="68580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07" name="DRAM">
                <a:extLst>
                  <a:ext uri="{FF2B5EF4-FFF2-40B4-BE49-F238E27FC236}">
                    <a16:creationId xmlns:a16="http://schemas.microsoft.com/office/drawing/2014/main" id="{A2E2F7FB-7444-9076-ACAB-0539C5ABE3E4}"/>
                  </a:ext>
                </a:extLst>
              </p:cNvPr>
              <p:cNvSpPr/>
              <p:nvPr/>
            </p:nvSpPr>
            <p:spPr>
              <a:xfrm>
                <a:off x="73152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159" name="Group 158">
              <a:extLst>
                <a:ext uri="{FF2B5EF4-FFF2-40B4-BE49-F238E27FC236}">
                  <a16:creationId xmlns:a16="http://schemas.microsoft.com/office/drawing/2014/main" id="{EB4D41DC-7E2E-BBBC-20AA-E5971840FEF5}"/>
                </a:ext>
              </a:extLst>
            </p:cNvPr>
            <p:cNvGrpSpPr/>
            <p:nvPr/>
          </p:nvGrpSpPr>
          <p:grpSpPr>
            <a:xfrm>
              <a:off x="4876800" y="1600200"/>
              <a:ext cx="457200" cy="2209800"/>
              <a:chOff x="4876800" y="1600200"/>
              <a:chExt cx="457200" cy="2209800"/>
            </a:xfrm>
          </p:grpSpPr>
          <p:sp>
            <p:nvSpPr>
              <p:cNvPr id="198" name="DRAM">
                <a:extLst>
                  <a:ext uri="{FF2B5EF4-FFF2-40B4-BE49-F238E27FC236}">
                    <a16:creationId xmlns:a16="http://schemas.microsoft.com/office/drawing/2014/main" id="{974C734E-2712-66C8-CB0E-F68F748CA68C}"/>
                  </a:ext>
                </a:extLst>
              </p:cNvPr>
              <p:cNvSpPr/>
              <p:nvPr/>
            </p:nvSpPr>
            <p:spPr>
              <a:xfrm rot="5400000">
                <a:off x="4914900" y="15621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99" name="DRAM">
                <a:extLst>
                  <a:ext uri="{FF2B5EF4-FFF2-40B4-BE49-F238E27FC236}">
                    <a16:creationId xmlns:a16="http://schemas.microsoft.com/office/drawing/2014/main" id="{8CDD41F3-6801-2C85-686A-4A3C06D6CD12}"/>
                  </a:ext>
                </a:extLst>
              </p:cNvPr>
              <p:cNvSpPr/>
              <p:nvPr/>
            </p:nvSpPr>
            <p:spPr>
              <a:xfrm rot="5400000">
                <a:off x="4914900" y="20193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00" name="DRAM">
                <a:extLst>
                  <a:ext uri="{FF2B5EF4-FFF2-40B4-BE49-F238E27FC236}">
                    <a16:creationId xmlns:a16="http://schemas.microsoft.com/office/drawing/2014/main" id="{12286CB9-F165-3768-4812-980A78F7919E}"/>
                  </a:ext>
                </a:extLst>
              </p:cNvPr>
              <p:cNvSpPr/>
              <p:nvPr/>
            </p:nvSpPr>
            <p:spPr>
              <a:xfrm rot="5400000">
                <a:off x="4914900" y="24765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01" name="DRAM">
                <a:extLst>
                  <a:ext uri="{FF2B5EF4-FFF2-40B4-BE49-F238E27FC236}">
                    <a16:creationId xmlns:a16="http://schemas.microsoft.com/office/drawing/2014/main" id="{49DDCF62-CDF1-C3E0-65D1-47ED3638D1FA}"/>
                  </a:ext>
                </a:extLst>
              </p:cNvPr>
              <p:cNvSpPr/>
              <p:nvPr/>
            </p:nvSpPr>
            <p:spPr>
              <a:xfrm rot="5400000">
                <a:off x="4914900" y="29337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02" name="DRAM">
                <a:extLst>
                  <a:ext uri="{FF2B5EF4-FFF2-40B4-BE49-F238E27FC236}">
                    <a16:creationId xmlns:a16="http://schemas.microsoft.com/office/drawing/2014/main" id="{B582BCE4-0ED5-A73B-0A5C-6D270E543B0E}"/>
                  </a:ext>
                </a:extLst>
              </p:cNvPr>
              <p:cNvSpPr/>
              <p:nvPr/>
            </p:nvSpPr>
            <p:spPr>
              <a:xfrm rot="5400000">
                <a:off x="4914900" y="33909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160" name="Group 159">
              <a:extLst>
                <a:ext uri="{FF2B5EF4-FFF2-40B4-BE49-F238E27FC236}">
                  <a16:creationId xmlns:a16="http://schemas.microsoft.com/office/drawing/2014/main" id="{EBD88B6D-BF06-1099-426C-CDD978FAB3D2}"/>
                </a:ext>
              </a:extLst>
            </p:cNvPr>
            <p:cNvGrpSpPr/>
            <p:nvPr/>
          </p:nvGrpSpPr>
          <p:grpSpPr>
            <a:xfrm>
              <a:off x="5676900" y="1600199"/>
              <a:ext cx="1828800" cy="2362201"/>
              <a:chOff x="5676900" y="1170708"/>
              <a:chExt cx="1828800" cy="2791692"/>
            </a:xfrm>
          </p:grpSpPr>
          <p:cxnSp>
            <p:nvCxnSpPr>
              <p:cNvPr id="193" name="Straight Connector 192">
                <a:extLst>
                  <a:ext uri="{FF2B5EF4-FFF2-40B4-BE49-F238E27FC236}">
                    <a16:creationId xmlns:a16="http://schemas.microsoft.com/office/drawing/2014/main" id="{02D55FE9-AF15-7785-C713-D748F00CAFE1}"/>
                  </a:ext>
                </a:extLst>
              </p:cNvPr>
              <p:cNvCxnSpPr>
                <a:cxnSpLocks/>
                <a:stCxn id="163" idx="0"/>
                <a:endCxn id="203" idx="0"/>
              </p:cNvCxnSpPr>
              <p:nvPr/>
            </p:nvCxnSpPr>
            <p:spPr>
              <a:xfrm>
                <a:off x="56769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C2C206D1-5477-7F5D-3CDE-C9BB55D4C709}"/>
                  </a:ext>
                </a:extLst>
              </p:cNvPr>
              <p:cNvCxnSpPr>
                <a:cxnSpLocks/>
                <a:stCxn id="165" idx="0"/>
                <a:endCxn id="205" idx="0"/>
              </p:cNvCxnSpPr>
              <p:nvPr/>
            </p:nvCxnSpPr>
            <p:spPr>
              <a:xfrm>
                <a:off x="6591299"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DD0BA383-39E6-8A97-BC4C-492387ABE8F2}"/>
                  </a:ext>
                </a:extLst>
              </p:cNvPr>
              <p:cNvCxnSpPr>
                <a:cxnSpLocks/>
                <a:stCxn id="166" idx="0"/>
                <a:endCxn id="206" idx="0"/>
              </p:cNvCxnSpPr>
              <p:nvPr/>
            </p:nvCxnSpPr>
            <p:spPr>
              <a:xfrm>
                <a:off x="70485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CA7D2847-496F-976F-CEC5-1CD23CE797F4}"/>
                  </a:ext>
                </a:extLst>
              </p:cNvPr>
              <p:cNvCxnSpPr>
                <a:cxnSpLocks/>
                <a:stCxn id="167" idx="0"/>
                <a:endCxn id="207" idx="0"/>
              </p:cNvCxnSpPr>
              <p:nvPr/>
            </p:nvCxnSpPr>
            <p:spPr>
              <a:xfrm>
                <a:off x="7505700" y="1170710"/>
                <a:ext cx="0" cy="2791690"/>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91B6300A-FBE9-5D2D-948B-FD95BB35BEB3}"/>
                  </a:ext>
                </a:extLst>
              </p:cNvPr>
              <p:cNvCxnSpPr>
                <a:cxnSpLocks/>
                <a:stCxn id="164" idx="0"/>
                <a:endCxn id="204" idx="0"/>
              </p:cNvCxnSpPr>
              <p:nvPr/>
            </p:nvCxnSpPr>
            <p:spPr>
              <a:xfrm>
                <a:off x="61341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161" name="Group 160">
              <a:extLst>
                <a:ext uri="{FF2B5EF4-FFF2-40B4-BE49-F238E27FC236}">
                  <a16:creationId xmlns:a16="http://schemas.microsoft.com/office/drawing/2014/main" id="{91483214-39F5-B4C1-D4CD-D2529258F23E}"/>
                </a:ext>
              </a:extLst>
            </p:cNvPr>
            <p:cNvGrpSpPr/>
            <p:nvPr/>
          </p:nvGrpSpPr>
          <p:grpSpPr>
            <a:xfrm>
              <a:off x="5334000" y="1790700"/>
              <a:ext cx="2362201" cy="1828800"/>
              <a:chOff x="5333998" y="1790700"/>
              <a:chExt cx="2791691" cy="1828800"/>
            </a:xfrm>
          </p:grpSpPr>
          <p:cxnSp>
            <p:nvCxnSpPr>
              <p:cNvPr id="188" name="Straight Connector 187">
                <a:extLst>
                  <a:ext uri="{FF2B5EF4-FFF2-40B4-BE49-F238E27FC236}">
                    <a16:creationId xmlns:a16="http://schemas.microsoft.com/office/drawing/2014/main" id="{4C48A4AA-9855-189D-2AFA-91550AFFD71C}"/>
                  </a:ext>
                </a:extLst>
              </p:cNvPr>
              <p:cNvCxnSpPr>
                <a:cxnSpLocks/>
                <a:stCxn id="167" idx="6"/>
                <a:endCxn id="198" idx="0"/>
              </p:cNvCxnSpPr>
              <p:nvPr/>
            </p:nvCxnSpPr>
            <p:spPr>
              <a:xfrm flipH="1">
                <a:off x="5333998" y="1790700"/>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F2CDDF67-216B-CCF3-6489-C34FFF8A3922}"/>
                  </a:ext>
                </a:extLst>
              </p:cNvPr>
              <p:cNvCxnSpPr>
                <a:cxnSpLocks/>
                <a:stCxn id="172" idx="6"/>
                <a:endCxn id="199" idx="0"/>
              </p:cNvCxnSpPr>
              <p:nvPr/>
            </p:nvCxnSpPr>
            <p:spPr>
              <a:xfrm flipH="1">
                <a:off x="5333998" y="2247899"/>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25F0A6DF-04ED-DFB2-FDD8-A6661CCDB436}"/>
                  </a:ext>
                </a:extLst>
              </p:cNvPr>
              <p:cNvCxnSpPr>
                <a:cxnSpLocks/>
                <a:stCxn id="177" idx="6"/>
                <a:endCxn id="200" idx="0"/>
              </p:cNvCxnSpPr>
              <p:nvPr/>
            </p:nvCxnSpPr>
            <p:spPr>
              <a:xfrm flipH="1">
                <a:off x="5333998" y="2705100"/>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09F94051-D323-6D71-DCFB-4972C6678A52}"/>
                  </a:ext>
                </a:extLst>
              </p:cNvPr>
              <p:cNvCxnSpPr>
                <a:cxnSpLocks/>
                <a:stCxn id="182" idx="6"/>
                <a:endCxn id="201" idx="0"/>
              </p:cNvCxnSpPr>
              <p:nvPr/>
            </p:nvCxnSpPr>
            <p:spPr>
              <a:xfrm flipH="1">
                <a:off x="5333998" y="3162299"/>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7419BDCA-919D-DD00-02EB-223E915A92A3}"/>
                  </a:ext>
                </a:extLst>
              </p:cNvPr>
              <p:cNvCxnSpPr>
                <a:cxnSpLocks/>
                <a:stCxn id="187" idx="6"/>
                <a:endCxn id="202" idx="0"/>
              </p:cNvCxnSpPr>
              <p:nvPr/>
            </p:nvCxnSpPr>
            <p:spPr>
              <a:xfrm flipH="1">
                <a:off x="5333998" y="3619500"/>
                <a:ext cx="2791691" cy="0"/>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162" name="Group 161">
              <a:extLst>
                <a:ext uri="{FF2B5EF4-FFF2-40B4-BE49-F238E27FC236}">
                  <a16:creationId xmlns:a16="http://schemas.microsoft.com/office/drawing/2014/main" id="{D527E5DC-190A-D893-CD63-BCBE352FC206}"/>
                </a:ext>
              </a:extLst>
            </p:cNvPr>
            <p:cNvGrpSpPr/>
            <p:nvPr/>
          </p:nvGrpSpPr>
          <p:grpSpPr>
            <a:xfrm>
              <a:off x="5486400" y="1600200"/>
              <a:ext cx="2209800" cy="2209800"/>
              <a:chOff x="5486400" y="1600200"/>
              <a:chExt cx="2209800" cy="2209800"/>
            </a:xfrm>
          </p:grpSpPr>
          <p:sp>
            <p:nvSpPr>
              <p:cNvPr id="163" name="Oval 162">
                <a:extLst>
                  <a:ext uri="{FF2B5EF4-FFF2-40B4-BE49-F238E27FC236}">
                    <a16:creationId xmlns:a16="http://schemas.microsoft.com/office/drawing/2014/main" id="{4400FB57-131C-28E1-611A-664332B9AFFB}"/>
                  </a:ext>
                </a:extLst>
              </p:cNvPr>
              <p:cNvSpPr/>
              <p:nvPr/>
            </p:nvSpPr>
            <p:spPr>
              <a:xfrm>
                <a:off x="54864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4" name="Oval 163">
                <a:extLst>
                  <a:ext uri="{FF2B5EF4-FFF2-40B4-BE49-F238E27FC236}">
                    <a16:creationId xmlns:a16="http://schemas.microsoft.com/office/drawing/2014/main" id="{2FFD336C-EDDC-70BD-F9BA-EAF69ADEC0DF}"/>
                  </a:ext>
                </a:extLst>
              </p:cNvPr>
              <p:cNvSpPr/>
              <p:nvPr/>
            </p:nvSpPr>
            <p:spPr>
              <a:xfrm>
                <a:off x="59436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5" name="Oval 164">
                <a:extLst>
                  <a:ext uri="{FF2B5EF4-FFF2-40B4-BE49-F238E27FC236}">
                    <a16:creationId xmlns:a16="http://schemas.microsoft.com/office/drawing/2014/main" id="{A4D7592A-99FA-9E7E-55C6-2768EFEE2E6D}"/>
                  </a:ext>
                </a:extLst>
              </p:cNvPr>
              <p:cNvSpPr/>
              <p:nvPr/>
            </p:nvSpPr>
            <p:spPr>
              <a:xfrm>
                <a:off x="64008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6" name="Oval 165">
                <a:extLst>
                  <a:ext uri="{FF2B5EF4-FFF2-40B4-BE49-F238E27FC236}">
                    <a16:creationId xmlns:a16="http://schemas.microsoft.com/office/drawing/2014/main" id="{0F4A9E33-EABD-C840-4219-E59ADEA9D1CA}"/>
                  </a:ext>
                </a:extLst>
              </p:cNvPr>
              <p:cNvSpPr/>
              <p:nvPr/>
            </p:nvSpPr>
            <p:spPr>
              <a:xfrm>
                <a:off x="68580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7" name="Oval 166">
                <a:extLst>
                  <a:ext uri="{FF2B5EF4-FFF2-40B4-BE49-F238E27FC236}">
                    <a16:creationId xmlns:a16="http://schemas.microsoft.com/office/drawing/2014/main" id="{E895FD3F-5F70-75D7-3EC8-E6076E921CA0}"/>
                  </a:ext>
                </a:extLst>
              </p:cNvPr>
              <p:cNvSpPr/>
              <p:nvPr/>
            </p:nvSpPr>
            <p:spPr>
              <a:xfrm>
                <a:off x="73152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8" name="Oval 167">
                <a:extLst>
                  <a:ext uri="{FF2B5EF4-FFF2-40B4-BE49-F238E27FC236}">
                    <a16:creationId xmlns:a16="http://schemas.microsoft.com/office/drawing/2014/main" id="{06C5BEC4-EF48-F151-0D78-B4F2063B22DF}"/>
                  </a:ext>
                </a:extLst>
              </p:cNvPr>
              <p:cNvSpPr/>
              <p:nvPr/>
            </p:nvSpPr>
            <p:spPr>
              <a:xfrm>
                <a:off x="54864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9" name="Oval 168">
                <a:extLst>
                  <a:ext uri="{FF2B5EF4-FFF2-40B4-BE49-F238E27FC236}">
                    <a16:creationId xmlns:a16="http://schemas.microsoft.com/office/drawing/2014/main" id="{5DFFFC8B-C03F-3DC7-688B-EDD40007D5CA}"/>
                  </a:ext>
                </a:extLst>
              </p:cNvPr>
              <p:cNvSpPr/>
              <p:nvPr/>
            </p:nvSpPr>
            <p:spPr>
              <a:xfrm>
                <a:off x="59436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0" name="Oval 169">
                <a:extLst>
                  <a:ext uri="{FF2B5EF4-FFF2-40B4-BE49-F238E27FC236}">
                    <a16:creationId xmlns:a16="http://schemas.microsoft.com/office/drawing/2014/main" id="{17B1C238-4D19-4ABC-7C01-A00DF6F13CEF}"/>
                  </a:ext>
                </a:extLst>
              </p:cNvPr>
              <p:cNvSpPr/>
              <p:nvPr/>
            </p:nvSpPr>
            <p:spPr>
              <a:xfrm>
                <a:off x="64008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1" name="Oval 170">
                <a:extLst>
                  <a:ext uri="{FF2B5EF4-FFF2-40B4-BE49-F238E27FC236}">
                    <a16:creationId xmlns:a16="http://schemas.microsoft.com/office/drawing/2014/main" id="{C4D0C528-E3C3-546F-7ADC-89258A1A04C2}"/>
                  </a:ext>
                </a:extLst>
              </p:cNvPr>
              <p:cNvSpPr/>
              <p:nvPr/>
            </p:nvSpPr>
            <p:spPr>
              <a:xfrm>
                <a:off x="68580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2" name="Oval 171">
                <a:extLst>
                  <a:ext uri="{FF2B5EF4-FFF2-40B4-BE49-F238E27FC236}">
                    <a16:creationId xmlns:a16="http://schemas.microsoft.com/office/drawing/2014/main" id="{8AC23F5C-B734-43AA-47EE-DF0474D0A9CD}"/>
                  </a:ext>
                </a:extLst>
              </p:cNvPr>
              <p:cNvSpPr/>
              <p:nvPr/>
            </p:nvSpPr>
            <p:spPr>
              <a:xfrm>
                <a:off x="73152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3" name="Oval 172">
                <a:extLst>
                  <a:ext uri="{FF2B5EF4-FFF2-40B4-BE49-F238E27FC236}">
                    <a16:creationId xmlns:a16="http://schemas.microsoft.com/office/drawing/2014/main" id="{2F29C69D-6970-5330-40F4-302393519D57}"/>
                  </a:ext>
                </a:extLst>
              </p:cNvPr>
              <p:cNvSpPr/>
              <p:nvPr/>
            </p:nvSpPr>
            <p:spPr>
              <a:xfrm>
                <a:off x="54864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4" name="Oval 173">
                <a:extLst>
                  <a:ext uri="{FF2B5EF4-FFF2-40B4-BE49-F238E27FC236}">
                    <a16:creationId xmlns:a16="http://schemas.microsoft.com/office/drawing/2014/main" id="{ABF377C4-EF1F-8CF3-E4D2-72FACFC2BB22}"/>
                  </a:ext>
                </a:extLst>
              </p:cNvPr>
              <p:cNvSpPr/>
              <p:nvPr/>
            </p:nvSpPr>
            <p:spPr>
              <a:xfrm>
                <a:off x="59436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5" name="Oval 174">
                <a:extLst>
                  <a:ext uri="{FF2B5EF4-FFF2-40B4-BE49-F238E27FC236}">
                    <a16:creationId xmlns:a16="http://schemas.microsoft.com/office/drawing/2014/main" id="{76649C46-0934-9590-2B38-4A1DC5622DF7}"/>
                  </a:ext>
                </a:extLst>
              </p:cNvPr>
              <p:cNvSpPr/>
              <p:nvPr/>
            </p:nvSpPr>
            <p:spPr>
              <a:xfrm>
                <a:off x="64008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6" name="Oval 175">
                <a:extLst>
                  <a:ext uri="{FF2B5EF4-FFF2-40B4-BE49-F238E27FC236}">
                    <a16:creationId xmlns:a16="http://schemas.microsoft.com/office/drawing/2014/main" id="{711D60C0-928E-5BC6-D823-798CB817EE3D}"/>
                  </a:ext>
                </a:extLst>
              </p:cNvPr>
              <p:cNvSpPr/>
              <p:nvPr/>
            </p:nvSpPr>
            <p:spPr>
              <a:xfrm>
                <a:off x="68580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7" name="Oval 176">
                <a:extLst>
                  <a:ext uri="{FF2B5EF4-FFF2-40B4-BE49-F238E27FC236}">
                    <a16:creationId xmlns:a16="http://schemas.microsoft.com/office/drawing/2014/main" id="{528B8F15-E169-4938-9A75-00AB10D3118D}"/>
                  </a:ext>
                </a:extLst>
              </p:cNvPr>
              <p:cNvSpPr/>
              <p:nvPr/>
            </p:nvSpPr>
            <p:spPr>
              <a:xfrm>
                <a:off x="73152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8" name="Oval 177">
                <a:extLst>
                  <a:ext uri="{FF2B5EF4-FFF2-40B4-BE49-F238E27FC236}">
                    <a16:creationId xmlns:a16="http://schemas.microsoft.com/office/drawing/2014/main" id="{33008125-5367-A727-25A5-97626FC20D4C}"/>
                  </a:ext>
                </a:extLst>
              </p:cNvPr>
              <p:cNvSpPr/>
              <p:nvPr/>
            </p:nvSpPr>
            <p:spPr>
              <a:xfrm>
                <a:off x="54864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9" name="Oval 178">
                <a:extLst>
                  <a:ext uri="{FF2B5EF4-FFF2-40B4-BE49-F238E27FC236}">
                    <a16:creationId xmlns:a16="http://schemas.microsoft.com/office/drawing/2014/main" id="{28A702B1-F242-9A2B-3443-224726830EE7}"/>
                  </a:ext>
                </a:extLst>
              </p:cNvPr>
              <p:cNvSpPr/>
              <p:nvPr/>
            </p:nvSpPr>
            <p:spPr>
              <a:xfrm>
                <a:off x="59436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0" name="Oval 179">
                <a:extLst>
                  <a:ext uri="{FF2B5EF4-FFF2-40B4-BE49-F238E27FC236}">
                    <a16:creationId xmlns:a16="http://schemas.microsoft.com/office/drawing/2014/main" id="{8E24473F-3584-959F-B6B2-26AC4B7E7D0E}"/>
                  </a:ext>
                </a:extLst>
              </p:cNvPr>
              <p:cNvSpPr/>
              <p:nvPr/>
            </p:nvSpPr>
            <p:spPr>
              <a:xfrm>
                <a:off x="64008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1" name="Oval 180">
                <a:extLst>
                  <a:ext uri="{FF2B5EF4-FFF2-40B4-BE49-F238E27FC236}">
                    <a16:creationId xmlns:a16="http://schemas.microsoft.com/office/drawing/2014/main" id="{289D71C4-2FBB-1278-75C5-13F0966506CF}"/>
                  </a:ext>
                </a:extLst>
              </p:cNvPr>
              <p:cNvSpPr/>
              <p:nvPr/>
            </p:nvSpPr>
            <p:spPr>
              <a:xfrm>
                <a:off x="68580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2" name="Oval 181">
                <a:extLst>
                  <a:ext uri="{FF2B5EF4-FFF2-40B4-BE49-F238E27FC236}">
                    <a16:creationId xmlns:a16="http://schemas.microsoft.com/office/drawing/2014/main" id="{06DED079-DE34-F9C8-F67E-49B59FB7DD4D}"/>
                  </a:ext>
                </a:extLst>
              </p:cNvPr>
              <p:cNvSpPr/>
              <p:nvPr/>
            </p:nvSpPr>
            <p:spPr>
              <a:xfrm>
                <a:off x="73152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3" name="Oval 182">
                <a:extLst>
                  <a:ext uri="{FF2B5EF4-FFF2-40B4-BE49-F238E27FC236}">
                    <a16:creationId xmlns:a16="http://schemas.microsoft.com/office/drawing/2014/main" id="{BE6A9BB1-2CA3-5B2E-9593-8DF162B7B12C}"/>
                  </a:ext>
                </a:extLst>
              </p:cNvPr>
              <p:cNvSpPr/>
              <p:nvPr/>
            </p:nvSpPr>
            <p:spPr>
              <a:xfrm>
                <a:off x="54864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4" name="Oval 183">
                <a:extLst>
                  <a:ext uri="{FF2B5EF4-FFF2-40B4-BE49-F238E27FC236}">
                    <a16:creationId xmlns:a16="http://schemas.microsoft.com/office/drawing/2014/main" id="{262B0A5F-4257-10E7-2560-07370F755141}"/>
                  </a:ext>
                </a:extLst>
              </p:cNvPr>
              <p:cNvSpPr/>
              <p:nvPr/>
            </p:nvSpPr>
            <p:spPr>
              <a:xfrm>
                <a:off x="59436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5" name="Oval 184">
                <a:extLst>
                  <a:ext uri="{FF2B5EF4-FFF2-40B4-BE49-F238E27FC236}">
                    <a16:creationId xmlns:a16="http://schemas.microsoft.com/office/drawing/2014/main" id="{3DB91A57-A827-016C-79F5-6AD791FB4231}"/>
                  </a:ext>
                </a:extLst>
              </p:cNvPr>
              <p:cNvSpPr/>
              <p:nvPr/>
            </p:nvSpPr>
            <p:spPr>
              <a:xfrm>
                <a:off x="64008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6" name="Oval 185">
                <a:extLst>
                  <a:ext uri="{FF2B5EF4-FFF2-40B4-BE49-F238E27FC236}">
                    <a16:creationId xmlns:a16="http://schemas.microsoft.com/office/drawing/2014/main" id="{4B99D572-F03A-66F8-51B6-44B83AA2FBA1}"/>
                  </a:ext>
                </a:extLst>
              </p:cNvPr>
              <p:cNvSpPr/>
              <p:nvPr/>
            </p:nvSpPr>
            <p:spPr>
              <a:xfrm>
                <a:off x="68580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7" name="Oval 186">
                <a:extLst>
                  <a:ext uri="{FF2B5EF4-FFF2-40B4-BE49-F238E27FC236}">
                    <a16:creationId xmlns:a16="http://schemas.microsoft.com/office/drawing/2014/main" id="{76BFDEDE-429F-7DA0-98D8-A34BA5C23983}"/>
                  </a:ext>
                </a:extLst>
              </p:cNvPr>
              <p:cNvSpPr/>
              <p:nvPr/>
            </p:nvSpPr>
            <p:spPr>
              <a:xfrm>
                <a:off x="73152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sp>
        <p:nvSpPr>
          <p:cNvPr id="208" name="Rectangle 207">
            <a:extLst>
              <a:ext uri="{FF2B5EF4-FFF2-40B4-BE49-F238E27FC236}">
                <a16:creationId xmlns:a16="http://schemas.microsoft.com/office/drawing/2014/main" id="{1C111B77-AA32-AAD6-3355-ADD0605A5DA3}"/>
              </a:ext>
            </a:extLst>
          </p:cNvPr>
          <p:cNvSpPr/>
          <p:nvPr/>
        </p:nvSpPr>
        <p:spPr>
          <a:xfrm>
            <a:off x="1582435" y="2066282"/>
            <a:ext cx="6477000" cy="1905000"/>
          </a:xfrm>
          <a:prstGeom prst="rect">
            <a:avLst/>
          </a:prstGeom>
          <a:solidFill>
            <a:schemeClr val="bg1">
              <a:alpha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endParaRPr kumimoji="0" lang="en-US" sz="2400" b="0" i="0" u="none" strike="noStrike" kern="1200" cap="none" spc="-8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09" name="Rectangle 208">
            <a:extLst>
              <a:ext uri="{FF2B5EF4-FFF2-40B4-BE49-F238E27FC236}">
                <a16:creationId xmlns:a16="http://schemas.microsoft.com/office/drawing/2014/main" id="{199F7DF2-1CA8-369A-FBC4-90C777479ADA}"/>
              </a:ext>
            </a:extLst>
          </p:cNvPr>
          <p:cNvSpPr/>
          <p:nvPr/>
        </p:nvSpPr>
        <p:spPr>
          <a:xfrm>
            <a:off x="1582435" y="2066282"/>
            <a:ext cx="6477000" cy="1905000"/>
          </a:xfrm>
          <a:prstGeom prst="rect">
            <a:avLst/>
          </a:prstGeom>
          <a:solidFill>
            <a:schemeClr val="bg1">
              <a:alpha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endParaRPr kumimoji="0" lang="en-US" sz="2400" b="0" i="0" u="none" strike="noStrike" kern="1200" cap="none" spc="-8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210" name="Straight Connector 209">
            <a:extLst>
              <a:ext uri="{FF2B5EF4-FFF2-40B4-BE49-F238E27FC236}">
                <a16:creationId xmlns:a16="http://schemas.microsoft.com/office/drawing/2014/main" id="{495138D5-7101-A6E3-561B-8955B3605BA0}"/>
              </a:ext>
            </a:extLst>
          </p:cNvPr>
          <p:cNvCxnSpPr/>
          <p:nvPr/>
        </p:nvCxnSpPr>
        <p:spPr>
          <a:xfrm flipH="1">
            <a:off x="1506235" y="2218682"/>
            <a:ext cx="6403145" cy="0"/>
          </a:xfrm>
          <a:prstGeom prst="line">
            <a:avLst/>
          </a:prstGeom>
          <a:solidFill>
            <a:schemeClr val="tx1">
              <a:lumMod val="65000"/>
              <a:lumOff val="35000"/>
            </a:schemeClr>
          </a:solidFill>
          <a:ln w="38100" cap="rnd">
            <a:solidFill>
              <a:schemeClr val="tx1"/>
            </a:solidFill>
            <a:round/>
            <a:headEnd type="none"/>
            <a:tailEnd w="lg" len="sm"/>
          </a:ln>
        </p:spPr>
        <p:style>
          <a:lnRef idx="1">
            <a:schemeClr val="accent1"/>
          </a:lnRef>
          <a:fillRef idx="0">
            <a:schemeClr val="accent1"/>
          </a:fillRef>
          <a:effectRef idx="0">
            <a:schemeClr val="accent1"/>
          </a:effectRef>
          <a:fontRef idx="minor">
            <a:schemeClr val="tx1"/>
          </a:fontRef>
        </p:style>
      </p:cxnSp>
      <p:grpSp>
        <p:nvGrpSpPr>
          <p:cNvPr id="211" name="Group 210">
            <a:extLst>
              <a:ext uri="{FF2B5EF4-FFF2-40B4-BE49-F238E27FC236}">
                <a16:creationId xmlns:a16="http://schemas.microsoft.com/office/drawing/2014/main" id="{94C5C542-B6AD-2917-A7C0-8B2E75CE61E9}"/>
              </a:ext>
            </a:extLst>
          </p:cNvPr>
          <p:cNvGrpSpPr/>
          <p:nvPr/>
        </p:nvGrpSpPr>
        <p:grpSpPr>
          <a:xfrm>
            <a:off x="1851480" y="2218682"/>
            <a:ext cx="4671060" cy="1219201"/>
            <a:chOff x="2174045" y="1143000"/>
            <a:chExt cx="4671060" cy="1219201"/>
          </a:xfrm>
        </p:grpSpPr>
        <p:cxnSp>
          <p:nvCxnSpPr>
            <p:cNvPr id="212" name="Straight Connector 211">
              <a:extLst>
                <a:ext uri="{FF2B5EF4-FFF2-40B4-BE49-F238E27FC236}">
                  <a16:creationId xmlns:a16="http://schemas.microsoft.com/office/drawing/2014/main" id="{29AB417A-14AE-EE82-6722-168AFD8527BC}"/>
                </a:ext>
              </a:extLst>
            </p:cNvPr>
            <p:cNvCxnSpPr/>
            <p:nvPr/>
          </p:nvCxnSpPr>
          <p:spPr>
            <a:xfrm flipV="1">
              <a:off x="2174045" y="1143000"/>
              <a:ext cx="0" cy="1219201"/>
            </a:xfrm>
            <a:prstGeom prst="line">
              <a:avLst/>
            </a:prstGeom>
            <a:solidFill>
              <a:schemeClr val="tx1">
                <a:lumMod val="65000"/>
                <a:lumOff val="35000"/>
              </a:schemeClr>
            </a:solidFill>
            <a:ln w="38100" cap="rnd">
              <a:solidFill>
                <a:schemeClr val="tx1"/>
              </a:solidFill>
              <a:round/>
              <a:headEnd type="none" w="lg" len="sm"/>
              <a:tailEnd type="none" w="lg" len="sm"/>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CE91F740-FE0C-0CAA-487E-2719D7C85FFD}"/>
                </a:ext>
              </a:extLst>
            </p:cNvPr>
            <p:cNvCxnSpPr/>
            <p:nvPr/>
          </p:nvCxnSpPr>
          <p:spPr>
            <a:xfrm flipV="1">
              <a:off x="3730049" y="1143000"/>
              <a:ext cx="0" cy="1219201"/>
            </a:xfrm>
            <a:prstGeom prst="line">
              <a:avLst/>
            </a:prstGeom>
            <a:solidFill>
              <a:schemeClr val="tx1">
                <a:lumMod val="65000"/>
                <a:lumOff val="35000"/>
              </a:schemeClr>
            </a:solidFill>
            <a:ln w="38100" cap="rnd">
              <a:solidFill>
                <a:schemeClr val="tx1"/>
              </a:solidFill>
              <a:round/>
              <a:headEnd type="none" w="lg" len="sm"/>
              <a:tailEnd type="none" w="lg" len="sm"/>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8C17A260-53C4-58BF-5EC3-560EE5C9EBAF}"/>
                </a:ext>
              </a:extLst>
            </p:cNvPr>
            <p:cNvCxnSpPr/>
            <p:nvPr/>
          </p:nvCxnSpPr>
          <p:spPr>
            <a:xfrm flipV="1">
              <a:off x="5303325" y="1143000"/>
              <a:ext cx="0" cy="1219201"/>
            </a:xfrm>
            <a:prstGeom prst="line">
              <a:avLst/>
            </a:prstGeom>
            <a:solidFill>
              <a:schemeClr val="tx1">
                <a:lumMod val="65000"/>
                <a:lumOff val="35000"/>
              </a:schemeClr>
            </a:solidFill>
            <a:ln w="38100" cap="rnd">
              <a:solidFill>
                <a:schemeClr val="tx1"/>
              </a:solidFill>
              <a:round/>
              <a:headEnd type="none" w="lg" len="sm"/>
              <a:tailEnd type="none" w="lg" len="sm"/>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1E685E1F-5925-A7FC-681C-0793C9BD6848}"/>
                </a:ext>
              </a:extLst>
            </p:cNvPr>
            <p:cNvCxnSpPr/>
            <p:nvPr/>
          </p:nvCxnSpPr>
          <p:spPr>
            <a:xfrm flipV="1">
              <a:off x="6845105" y="1143000"/>
              <a:ext cx="0" cy="1219201"/>
            </a:xfrm>
            <a:prstGeom prst="line">
              <a:avLst/>
            </a:prstGeom>
            <a:solidFill>
              <a:schemeClr val="tx1">
                <a:lumMod val="65000"/>
                <a:lumOff val="35000"/>
              </a:schemeClr>
            </a:solidFill>
            <a:ln w="38100" cap="rnd">
              <a:solidFill>
                <a:schemeClr val="tx1"/>
              </a:solidFill>
              <a:round/>
              <a:headEnd type="none" w="lg" len="sm"/>
              <a:tailEnd type="none" w="lg" len="sm"/>
            </a:ln>
          </p:spPr>
          <p:style>
            <a:lnRef idx="1">
              <a:schemeClr val="accent1"/>
            </a:lnRef>
            <a:fillRef idx="0">
              <a:schemeClr val="accent1"/>
            </a:fillRef>
            <a:effectRef idx="0">
              <a:schemeClr val="accent1"/>
            </a:effectRef>
            <a:fontRef idx="minor">
              <a:schemeClr val="tx1"/>
            </a:fontRef>
          </p:style>
        </p:cxnSp>
      </p:grpSp>
      <p:cxnSp>
        <p:nvCxnSpPr>
          <p:cNvPr id="216" name="Straight Connector 215">
            <a:extLst>
              <a:ext uri="{FF2B5EF4-FFF2-40B4-BE49-F238E27FC236}">
                <a16:creationId xmlns:a16="http://schemas.microsoft.com/office/drawing/2014/main" id="{0703B7B4-5525-1F0F-BA56-F14432766B1F}"/>
              </a:ext>
            </a:extLst>
          </p:cNvPr>
          <p:cNvCxnSpPr/>
          <p:nvPr/>
        </p:nvCxnSpPr>
        <p:spPr>
          <a:xfrm flipH="1">
            <a:off x="1508580" y="2218682"/>
            <a:ext cx="6403145" cy="0"/>
          </a:xfrm>
          <a:prstGeom prst="line">
            <a:avLst/>
          </a:prstGeom>
          <a:solidFill>
            <a:schemeClr val="tx1">
              <a:lumMod val="65000"/>
              <a:lumOff val="35000"/>
            </a:schemeClr>
          </a:solidFill>
          <a:ln w="50800" cap="rnd">
            <a:solidFill>
              <a:srgbClr val="C00000"/>
            </a:solidFill>
            <a:round/>
            <a:headEnd type="none"/>
            <a:tailEnd w="lg" len="sm"/>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C6822D9A-DB32-F12A-D11C-D54CCBADF318}"/>
              </a:ext>
            </a:extLst>
          </p:cNvPr>
          <p:cNvCxnSpPr/>
          <p:nvPr/>
        </p:nvCxnSpPr>
        <p:spPr>
          <a:xfrm flipV="1">
            <a:off x="1853825" y="2218682"/>
            <a:ext cx="0" cy="911587"/>
          </a:xfrm>
          <a:prstGeom prst="line">
            <a:avLst/>
          </a:prstGeom>
          <a:solidFill>
            <a:schemeClr val="tx1">
              <a:lumMod val="65000"/>
              <a:lumOff val="35000"/>
            </a:schemeClr>
          </a:solidFill>
          <a:ln w="50800" cap="rnd">
            <a:solidFill>
              <a:srgbClr val="C00000"/>
            </a:solidFill>
            <a:round/>
            <a:headEnd type="arrow" w="med" len="sm"/>
            <a:tailEnd type="none" w="lg" len="sm"/>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39C86824-F80A-7201-F0A8-959B12BD4C06}"/>
              </a:ext>
            </a:extLst>
          </p:cNvPr>
          <p:cNvCxnSpPr/>
          <p:nvPr/>
        </p:nvCxnSpPr>
        <p:spPr>
          <a:xfrm flipV="1">
            <a:off x="3407924" y="2218682"/>
            <a:ext cx="0" cy="911587"/>
          </a:xfrm>
          <a:prstGeom prst="line">
            <a:avLst/>
          </a:prstGeom>
          <a:solidFill>
            <a:schemeClr val="tx1">
              <a:lumMod val="65000"/>
              <a:lumOff val="35000"/>
            </a:schemeClr>
          </a:solidFill>
          <a:ln w="50800" cap="rnd">
            <a:solidFill>
              <a:srgbClr val="C00000"/>
            </a:solidFill>
            <a:round/>
            <a:headEnd type="arrow" w="med" len="sm"/>
            <a:tailEnd type="none" w="lg" len="sm"/>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786FEABD-4033-8D7F-383C-935907F245EE}"/>
              </a:ext>
            </a:extLst>
          </p:cNvPr>
          <p:cNvCxnSpPr/>
          <p:nvPr/>
        </p:nvCxnSpPr>
        <p:spPr>
          <a:xfrm flipV="1">
            <a:off x="4983105" y="2218682"/>
            <a:ext cx="0" cy="911587"/>
          </a:xfrm>
          <a:prstGeom prst="line">
            <a:avLst/>
          </a:prstGeom>
          <a:solidFill>
            <a:schemeClr val="tx1">
              <a:lumMod val="65000"/>
              <a:lumOff val="35000"/>
            </a:schemeClr>
          </a:solidFill>
          <a:ln w="50800" cap="rnd">
            <a:solidFill>
              <a:srgbClr val="C00000"/>
            </a:solidFill>
            <a:round/>
            <a:headEnd type="arrow" w="med" len="sm"/>
            <a:tailEnd type="none" w="lg" len="sm"/>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4BF6D4FA-B072-EB05-7F4A-EFAEDA34A045}"/>
              </a:ext>
            </a:extLst>
          </p:cNvPr>
          <p:cNvCxnSpPr/>
          <p:nvPr/>
        </p:nvCxnSpPr>
        <p:spPr>
          <a:xfrm flipV="1">
            <a:off x="6524885" y="2218682"/>
            <a:ext cx="0" cy="911587"/>
          </a:xfrm>
          <a:prstGeom prst="line">
            <a:avLst/>
          </a:prstGeom>
          <a:solidFill>
            <a:schemeClr val="tx1">
              <a:lumMod val="65000"/>
              <a:lumOff val="35000"/>
            </a:schemeClr>
          </a:solidFill>
          <a:ln w="50800" cap="rnd">
            <a:solidFill>
              <a:srgbClr val="C00000"/>
            </a:solidFill>
            <a:round/>
            <a:headEnd type="arrow" w="med" len="sm"/>
            <a:tailEnd type="none" w="lg" len="sm"/>
          </a:ln>
        </p:spPr>
        <p:style>
          <a:lnRef idx="1">
            <a:schemeClr val="accent1"/>
          </a:lnRef>
          <a:fillRef idx="0">
            <a:schemeClr val="accent1"/>
          </a:fillRef>
          <a:effectRef idx="0">
            <a:schemeClr val="accent1"/>
          </a:effectRef>
          <a:fontRef idx="minor">
            <a:schemeClr val="tx1"/>
          </a:fontRef>
        </p:style>
      </p:cxnSp>
      <p:sp>
        <p:nvSpPr>
          <p:cNvPr id="221" name="DRAM">
            <a:extLst>
              <a:ext uri="{FF2B5EF4-FFF2-40B4-BE49-F238E27FC236}">
                <a16:creationId xmlns:a16="http://schemas.microsoft.com/office/drawing/2014/main" id="{99961B85-407B-FF80-26A2-F25C86598B1A}"/>
              </a:ext>
            </a:extLst>
          </p:cNvPr>
          <p:cNvSpPr/>
          <p:nvPr/>
        </p:nvSpPr>
        <p:spPr>
          <a:xfrm rot="16200000">
            <a:off x="249481" y="2789636"/>
            <a:ext cx="2057400" cy="458292"/>
          </a:xfrm>
          <a:prstGeom prst="roundRect">
            <a:avLst>
              <a:gd name="adj" fmla="val 11319"/>
            </a:avLst>
          </a:prstGeom>
          <a:solidFill>
            <a:schemeClr val="bg1">
              <a:lumMod val="65000"/>
            </a:schemeClr>
          </a:solidFill>
          <a:ln w="1905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5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row decoder</a:t>
            </a:r>
          </a:p>
        </p:txBody>
      </p:sp>
      <p:grpSp>
        <p:nvGrpSpPr>
          <p:cNvPr id="222" name="Group 221">
            <a:extLst>
              <a:ext uri="{FF2B5EF4-FFF2-40B4-BE49-F238E27FC236}">
                <a16:creationId xmlns:a16="http://schemas.microsoft.com/office/drawing/2014/main" id="{DE24EB2D-711E-66FA-1B0D-C07296C8B55A}"/>
              </a:ext>
            </a:extLst>
          </p:cNvPr>
          <p:cNvGrpSpPr/>
          <p:nvPr/>
        </p:nvGrpSpPr>
        <p:grpSpPr>
          <a:xfrm>
            <a:off x="2040573" y="2414997"/>
            <a:ext cx="5790027" cy="1402792"/>
            <a:chOff x="2134538" y="2243328"/>
            <a:chExt cx="5790027" cy="1490472"/>
          </a:xfrm>
          <a:solidFill>
            <a:srgbClr val="1A82C4"/>
          </a:solidFill>
        </p:grpSpPr>
        <p:grpSp>
          <p:nvGrpSpPr>
            <p:cNvPr id="223" name="Group 222">
              <a:extLst>
                <a:ext uri="{FF2B5EF4-FFF2-40B4-BE49-F238E27FC236}">
                  <a16:creationId xmlns:a16="http://schemas.microsoft.com/office/drawing/2014/main" id="{328F9FDD-964E-E30B-2E2D-537318786886}"/>
                </a:ext>
              </a:extLst>
            </p:cNvPr>
            <p:cNvGrpSpPr/>
            <p:nvPr/>
          </p:nvGrpSpPr>
          <p:grpSpPr>
            <a:xfrm>
              <a:off x="2134538" y="2243328"/>
              <a:ext cx="1108299" cy="1490472"/>
              <a:chOff x="2134538" y="2243328"/>
              <a:chExt cx="1108299" cy="1490472"/>
            </a:xfrm>
            <a:grpFill/>
          </p:grpSpPr>
          <p:grpSp>
            <p:nvGrpSpPr>
              <p:cNvPr id="263" name="Group 262">
                <a:extLst>
                  <a:ext uri="{FF2B5EF4-FFF2-40B4-BE49-F238E27FC236}">
                    <a16:creationId xmlns:a16="http://schemas.microsoft.com/office/drawing/2014/main" id="{178AA956-53C4-1B4F-1C6F-427C9F62895F}"/>
                  </a:ext>
                </a:extLst>
              </p:cNvPr>
              <p:cNvGrpSpPr/>
              <p:nvPr/>
            </p:nvGrpSpPr>
            <p:grpSpPr>
              <a:xfrm>
                <a:off x="2134538" y="3504497"/>
                <a:ext cx="1108299" cy="229303"/>
                <a:chOff x="5486400" y="3962400"/>
                <a:chExt cx="2209800" cy="457200"/>
              </a:xfrm>
              <a:grpFill/>
            </p:grpSpPr>
            <p:sp>
              <p:nvSpPr>
                <p:cNvPr id="270" name="DRAM">
                  <a:extLst>
                    <a:ext uri="{FF2B5EF4-FFF2-40B4-BE49-F238E27FC236}">
                      <a16:creationId xmlns:a16="http://schemas.microsoft.com/office/drawing/2014/main" id="{F1482B6C-938E-055B-060B-A90082735A1B}"/>
                    </a:ext>
                  </a:extLst>
                </p:cNvPr>
                <p:cNvSpPr/>
                <p:nvPr/>
              </p:nvSpPr>
              <p:spPr>
                <a:xfrm>
                  <a:off x="5486400" y="3962400"/>
                  <a:ext cx="381000" cy="457200"/>
                </a:xfrm>
                <a:prstGeom prst="roundRect">
                  <a:avLst>
                    <a:gd name="adj" fmla="val 11319"/>
                  </a:avLst>
                </a:prstGeom>
                <a:grp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71" name="DRAM">
                  <a:extLst>
                    <a:ext uri="{FF2B5EF4-FFF2-40B4-BE49-F238E27FC236}">
                      <a16:creationId xmlns:a16="http://schemas.microsoft.com/office/drawing/2014/main" id="{4C9105AE-ABD9-C051-68D1-004D6C3F4823}"/>
                    </a:ext>
                  </a:extLst>
                </p:cNvPr>
                <p:cNvSpPr/>
                <p:nvPr/>
              </p:nvSpPr>
              <p:spPr>
                <a:xfrm>
                  <a:off x="5943600" y="3962400"/>
                  <a:ext cx="381000" cy="457200"/>
                </a:xfrm>
                <a:prstGeom prst="roundRect">
                  <a:avLst>
                    <a:gd name="adj" fmla="val 11319"/>
                  </a:avLst>
                </a:prstGeom>
                <a:grp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72" name="DRAM">
                  <a:extLst>
                    <a:ext uri="{FF2B5EF4-FFF2-40B4-BE49-F238E27FC236}">
                      <a16:creationId xmlns:a16="http://schemas.microsoft.com/office/drawing/2014/main" id="{CA3A7E16-6924-1206-6D58-6DA56302CFC0}"/>
                    </a:ext>
                  </a:extLst>
                </p:cNvPr>
                <p:cNvSpPr/>
                <p:nvPr/>
              </p:nvSpPr>
              <p:spPr>
                <a:xfrm>
                  <a:off x="6400800" y="3962400"/>
                  <a:ext cx="381000" cy="457200"/>
                </a:xfrm>
                <a:prstGeom prst="roundRect">
                  <a:avLst>
                    <a:gd name="adj" fmla="val 11319"/>
                  </a:avLst>
                </a:prstGeom>
                <a:grp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73" name="DRAM">
                  <a:extLst>
                    <a:ext uri="{FF2B5EF4-FFF2-40B4-BE49-F238E27FC236}">
                      <a16:creationId xmlns:a16="http://schemas.microsoft.com/office/drawing/2014/main" id="{B50E7E64-19B0-188B-C897-DFD9E1F98F7F}"/>
                    </a:ext>
                  </a:extLst>
                </p:cNvPr>
                <p:cNvSpPr/>
                <p:nvPr/>
              </p:nvSpPr>
              <p:spPr>
                <a:xfrm>
                  <a:off x="6858000" y="3962400"/>
                  <a:ext cx="381000" cy="457200"/>
                </a:xfrm>
                <a:prstGeom prst="roundRect">
                  <a:avLst>
                    <a:gd name="adj" fmla="val 11319"/>
                  </a:avLst>
                </a:prstGeom>
                <a:grp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74" name="DRAM">
                  <a:extLst>
                    <a:ext uri="{FF2B5EF4-FFF2-40B4-BE49-F238E27FC236}">
                      <a16:creationId xmlns:a16="http://schemas.microsoft.com/office/drawing/2014/main" id="{EB3BE243-AA67-312E-FD83-65EE84C0A198}"/>
                    </a:ext>
                  </a:extLst>
                </p:cNvPr>
                <p:cNvSpPr/>
                <p:nvPr/>
              </p:nvSpPr>
              <p:spPr>
                <a:xfrm>
                  <a:off x="7315200" y="3962400"/>
                  <a:ext cx="381000" cy="457200"/>
                </a:xfrm>
                <a:prstGeom prst="roundRect">
                  <a:avLst>
                    <a:gd name="adj" fmla="val 11319"/>
                  </a:avLst>
                </a:prstGeom>
                <a:grp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264" name="Group 263">
                <a:extLst>
                  <a:ext uri="{FF2B5EF4-FFF2-40B4-BE49-F238E27FC236}">
                    <a16:creationId xmlns:a16="http://schemas.microsoft.com/office/drawing/2014/main" id="{27E40EFF-9027-4E81-1ED3-82957A502195}"/>
                  </a:ext>
                </a:extLst>
              </p:cNvPr>
              <p:cNvGrpSpPr/>
              <p:nvPr/>
            </p:nvGrpSpPr>
            <p:grpSpPr>
              <a:xfrm>
                <a:off x="2230081" y="2243328"/>
                <a:ext cx="917213" cy="1261169"/>
                <a:chOff x="5676900" y="990600"/>
                <a:chExt cx="1828800" cy="2971800"/>
              </a:xfrm>
              <a:grpFill/>
            </p:grpSpPr>
            <p:cxnSp>
              <p:nvCxnSpPr>
                <p:cNvPr id="265" name="Straight Connector 264">
                  <a:extLst>
                    <a:ext uri="{FF2B5EF4-FFF2-40B4-BE49-F238E27FC236}">
                      <a16:creationId xmlns:a16="http://schemas.microsoft.com/office/drawing/2014/main" id="{C8DF9423-883F-2438-713C-5E3E68BDF592}"/>
                    </a:ext>
                  </a:extLst>
                </p:cNvPr>
                <p:cNvCxnSpPr>
                  <a:cxnSpLocks/>
                  <a:endCxn id="270" idx="0"/>
                </p:cNvCxnSpPr>
                <p:nvPr/>
              </p:nvCxnSpPr>
              <p:spPr>
                <a:xfrm>
                  <a:off x="5676900" y="990600"/>
                  <a:ext cx="0" cy="2971800"/>
                </a:xfrm>
                <a:prstGeom prst="line">
                  <a:avLst/>
                </a:prstGeom>
                <a:grp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2FF49150-ED21-C203-9C6F-81D5700CDA0C}"/>
                    </a:ext>
                  </a:extLst>
                </p:cNvPr>
                <p:cNvCxnSpPr>
                  <a:cxnSpLocks/>
                  <a:endCxn id="272" idx="0"/>
                </p:cNvCxnSpPr>
                <p:nvPr/>
              </p:nvCxnSpPr>
              <p:spPr>
                <a:xfrm>
                  <a:off x="6591299" y="990600"/>
                  <a:ext cx="0" cy="2971800"/>
                </a:xfrm>
                <a:prstGeom prst="line">
                  <a:avLst/>
                </a:prstGeom>
                <a:grp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ABA121B9-B3EE-2663-2EA2-ABF7C8E033B7}"/>
                    </a:ext>
                  </a:extLst>
                </p:cNvPr>
                <p:cNvCxnSpPr>
                  <a:cxnSpLocks/>
                  <a:endCxn id="273" idx="0"/>
                </p:cNvCxnSpPr>
                <p:nvPr/>
              </p:nvCxnSpPr>
              <p:spPr>
                <a:xfrm>
                  <a:off x="7048500" y="990600"/>
                  <a:ext cx="0" cy="2971800"/>
                </a:xfrm>
                <a:prstGeom prst="line">
                  <a:avLst/>
                </a:prstGeom>
                <a:grp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7F844376-20F5-A7F2-7CCF-99D312D62FE3}"/>
                    </a:ext>
                  </a:extLst>
                </p:cNvPr>
                <p:cNvCxnSpPr>
                  <a:cxnSpLocks/>
                  <a:endCxn id="274" idx="0"/>
                </p:cNvCxnSpPr>
                <p:nvPr/>
              </p:nvCxnSpPr>
              <p:spPr>
                <a:xfrm>
                  <a:off x="7505700" y="990600"/>
                  <a:ext cx="0" cy="2971800"/>
                </a:xfrm>
                <a:prstGeom prst="line">
                  <a:avLst/>
                </a:prstGeom>
                <a:grp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45D45C0-3A96-D6E2-ED1B-DCCBA5042696}"/>
                    </a:ext>
                  </a:extLst>
                </p:cNvPr>
                <p:cNvCxnSpPr>
                  <a:cxnSpLocks/>
                  <a:endCxn id="271" idx="0"/>
                </p:cNvCxnSpPr>
                <p:nvPr/>
              </p:nvCxnSpPr>
              <p:spPr>
                <a:xfrm>
                  <a:off x="6134100" y="990600"/>
                  <a:ext cx="0" cy="2971800"/>
                </a:xfrm>
                <a:prstGeom prst="line">
                  <a:avLst/>
                </a:prstGeom>
                <a:grp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grpSp>
        </p:grpSp>
        <p:grpSp>
          <p:nvGrpSpPr>
            <p:cNvPr id="224" name="Group 223">
              <a:extLst>
                <a:ext uri="{FF2B5EF4-FFF2-40B4-BE49-F238E27FC236}">
                  <a16:creationId xmlns:a16="http://schemas.microsoft.com/office/drawing/2014/main" id="{0E209069-0750-298D-46AA-7C3749031C98}"/>
                </a:ext>
              </a:extLst>
            </p:cNvPr>
            <p:cNvGrpSpPr/>
            <p:nvPr/>
          </p:nvGrpSpPr>
          <p:grpSpPr>
            <a:xfrm>
              <a:off x="3692066" y="2243328"/>
              <a:ext cx="1108299" cy="1490472"/>
              <a:chOff x="3692066" y="2243328"/>
              <a:chExt cx="1108299" cy="1490472"/>
            </a:xfrm>
            <a:grpFill/>
          </p:grpSpPr>
          <p:grpSp>
            <p:nvGrpSpPr>
              <p:cNvPr id="251" name="Group 250">
                <a:extLst>
                  <a:ext uri="{FF2B5EF4-FFF2-40B4-BE49-F238E27FC236}">
                    <a16:creationId xmlns:a16="http://schemas.microsoft.com/office/drawing/2014/main" id="{7B7B5F21-11BB-B89C-901D-489601A751CE}"/>
                  </a:ext>
                </a:extLst>
              </p:cNvPr>
              <p:cNvGrpSpPr/>
              <p:nvPr/>
            </p:nvGrpSpPr>
            <p:grpSpPr>
              <a:xfrm>
                <a:off x="3692066" y="3504497"/>
                <a:ext cx="1108299" cy="229303"/>
                <a:chOff x="5486400" y="3962400"/>
                <a:chExt cx="2209800" cy="457200"/>
              </a:xfrm>
              <a:grpFill/>
            </p:grpSpPr>
            <p:sp>
              <p:nvSpPr>
                <p:cNvPr id="258" name="DRAM">
                  <a:extLst>
                    <a:ext uri="{FF2B5EF4-FFF2-40B4-BE49-F238E27FC236}">
                      <a16:creationId xmlns:a16="http://schemas.microsoft.com/office/drawing/2014/main" id="{66375870-50CA-0A42-E254-4CBEE56181A2}"/>
                    </a:ext>
                  </a:extLst>
                </p:cNvPr>
                <p:cNvSpPr/>
                <p:nvPr/>
              </p:nvSpPr>
              <p:spPr>
                <a:xfrm>
                  <a:off x="5486400" y="3962400"/>
                  <a:ext cx="381000" cy="457200"/>
                </a:xfrm>
                <a:prstGeom prst="roundRect">
                  <a:avLst>
                    <a:gd name="adj" fmla="val 11319"/>
                  </a:avLst>
                </a:prstGeom>
                <a:grp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59" name="DRAM">
                  <a:extLst>
                    <a:ext uri="{FF2B5EF4-FFF2-40B4-BE49-F238E27FC236}">
                      <a16:creationId xmlns:a16="http://schemas.microsoft.com/office/drawing/2014/main" id="{E1AD1395-DEAF-BEA3-69DD-F925A982EC01}"/>
                    </a:ext>
                  </a:extLst>
                </p:cNvPr>
                <p:cNvSpPr/>
                <p:nvPr/>
              </p:nvSpPr>
              <p:spPr>
                <a:xfrm>
                  <a:off x="5943600" y="3962400"/>
                  <a:ext cx="381000" cy="457200"/>
                </a:xfrm>
                <a:prstGeom prst="roundRect">
                  <a:avLst>
                    <a:gd name="adj" fmla="val 11319"/>
                  </a:avLst>
                </a:prstGeom>
                <a:grp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60" name="DRAM">
                  <a:extLst>
                    <a:ext uri="{FF2B5EF4-FFF2-40B4-BE49-F238E27FC236}">
                      <a16:creationId xmlns:a16="http://schemas.microsoft.com/office/drawing/2014/main" id="{556948E1-925E-C1F5-7AD7-16BC53C96EA9}"/>
                    </a:ext>
                  </a:extLst>
                </p:cNvPr>
                <p:cNvSpPr/>
                <p:nvPr/>
              </p:nvSpPr>
              <p:spPr>
                <a:xfrm>
                  <a:off x="6400800" y="3962400"/>
                  <a:ext cx="381000" cy="457200"/>
                </a:xfrm>
                <a:prstGeom prst="roundRect">
                  <a:avLst>
                    <a:gd name="adj" fmla="val 11319"/>
                  </a:avLst>
                </a:prstGeom>
                <a:grp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61" name="DRAM">
                  <a:extLst>
                    <a:ext uri="{FF2B5EF4-FFF2-40B4-BE49-F238E27FC236}">
                      <a16:creationId xmlns:a16="http://schemas.microsoft.com/office/drawing/2014/main" id="{C3E401E9-8378-26F0-F3E0-25038BDF3AAB}"/>
                    </a:ext>
                  </a:extLst>
                </p:cNvPr>
                <p:cNvSpPr/>
                <p:nvPr/>
              </p:nvSpPr>
              <p:spPr>
                <a:xfrm>
                  <a:off x="6858000" y="3962400"/>
                  <a:ext cx="381000" cy="457200"/>
                </a:xfrm>
                <a:prstGeom prst="roundRect">
                  <a:avLst>
                    <a:gd name="adj" fmla="val 11319"/>
                  </a:avLst>
                </a:prstGeom>
                <a:grp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62" name="DRAM">
                  <a:extLst>
                    <a:ext uri="{FF2B5EF4-FFF2-40B4-BE49-F238E27FC236}">
                      <a16:creationId xmlns:a16="http://schemas.microsoft.com/office/drawing/2014/main" id="{DCDFD50F-0248-B268-9D2C-CF71E103FE88}"/>
                    </a:ext>
                  </a:extLst>
                </p:cNvPr>
                <p:cNvSpPr/>
                <p:nvPr/>
              </p:nvSpPr>
              <p:spPr>
                <a:xfrm>
                  <a:off x="7315200" y="3962400"/>
                  <a:ext cx="381000" cy="457200"/>
                </a:xfrm>
                <a:prstGeom prst="roundRect">
                  <a:avLst>
                    <a:gd name="adj" fmla="val 11319"/>
                  </a:avLst>
                </a:prstGeom>
                <a:grp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252" name="Group 251">
                <a:extLst>
                  <a:ext uri="{FF2B5EF4-FFF2-40B4-BE49-F238E27FC236}">
                    <a16:creationId xmlns:a16="http://schemas.microsoft.com/office/drawing/2014/main" id="{F38D0070-49D2-A9E4-1D4B-F46BA58606CE}"/>
                  </a:ext>
                </a:extLst>
              </p:cNvPr>
              <p:cNvGrpSpPr/>
              <p:nvPr/>
            </p:nvGrpSpPr>
            <p:grpSpPr>
              <a:xfrm>
                <a:off x="3787609" y="2243328"/>
                <a:ext cx="917213" cy="1261169"/>
                <a:chOff x="5676900" y="990600"/>
                <a:chExt cx="1828800" cy="2971800"/>
              </a:xfrm>
              <a:grpFill/>
            </p:grpSpPr>
            <p:cxnSp>
              <p:nvCxnSpPr>
                <p:cNvPr id="253" name="Straight Connector 252">
                  <a:extLst>
                    <a:ext uri="{FF2B5EF4-FFF2-40B4-BE49-F238E27FC236}">
                      <a16:creationId xmlns:a16="http://schemas.microsoft.com/office/drawing/2014/main" id="{9BAECD1C-B949-46D3-5F32-02867D55D520}"/>
                    </a:ext>
                  </a:extLst>
                </p:cNvPr>
                <p:cNvCxnSpPr>
                  <a:endCxn id="258" idx="0"/>
                </p:cNvCxnSpPr>
                <p:nvPr/>
              </p:nvCxnSpPr>
              <p:spPr>
                <a:xfrm>
                  <a:off x="5676900" y="990600"/>
                  <a:ext cx="0" cy="2971800"/>
                </a:xfrm>
                <a:prstGeom prst="line">
                  <a:avLst/>
                </a:prstGeom>
                <a:grp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79D81D2E-E1B5-8F6C-8FEA-E8A38252D6AA}"/>
                    </a:ext>
                  </a:extLst>
                </p:cNvPr>
                <p:cNvCxnSpPr>
                  <a:endCxn id="260" idx="0"/>
                </p:cNvCxnSpPr>
                <p:nvPr/>
              </p:nvCxnSpPr>
              <p:spPr>
                <a:xfrm>
                  <a:off x="6591300" y="990600"/>
                  <a:ext cx="0" cy="2971800"/>
                </a:xfrm>
                <a:prstGeom prst="line">
                  <a:avLst/>
                </a:prstGeom>
                <a:grp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085B0223-3F2B-0248-615E-C6FEFF891460}"/>
                    </a:ext>
                  </a:extLst>
                </p:cNvPr>
                <p:cNvCxnSpPr>
                  <a:endCxn id="261" idx="0"/>
                </p:cNvCxnSpPr>
                <p:nvPr/>
              </p:nvCxnSpPr>
              <p:spPr>
                <a:xfrm>
                  <a:off x="7048500" y="990600"/>
                  <a:ext cx="0" cy="2971800"/>
                </a:xfrm>
                <a:prstGeom prst="line">
                  <a:avLst/>
                </a:prstGeom>
                <a:grp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648B5F30-1DBB-B308-060E-93396285A8EE}"/>
                    </a:ext>
                  </a:extLst>
                </p:cNvPr>
                <p:cNvCxnSpPr>
                  <a:endCxn id="262" idx="0"/>
                </p:cNvCxnSpPr>
                <p:nvPr/>
              </p:nvCxnSpPr>
              <p:spPr>
                <a:xfrm>
                  <a:off x="7505700" y="990600"/>
                  <a:ext cx="0" cy="2971800"/>
                </a:xfrm>
                <a:prstGeom prst="line">
                  <a:avLst/>
                </a:prstGeom>
                <a:grp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CBD41EF5-3F4E-58AD-77AC-3A5141794731}"/>
                    </a:ext>
                  </a:extLst>
                </p:cNvPr>
                <p:cNvCxnSpPr>
                  <a:endCxn id="259" idx="0"/>
                </p:cNvCxnSpPr>
                <p:nvPr/>
              </p:nvCxnSpPr>
              <p:spPr>
                <a:xfrm>
                  <a:off x="6134100" y="990600"/>
                  <a:ext cx="0" cy="2971800"/>
                </a:xfrm>
                <a:prstGeom prst="line">
                  <a:avLst/>
                </a:prstGeom>
                <a:grp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grpSp>
        </p:grpSp>
        <p:grpSp>
          <p:nvGrpSpPr>
            <p:cNvPr id="225" name="Group 224">
              <a:extLst>
                <a:ext uri="{FF2B5EF4-FFF2-40B4-BE49-F238E27FC236}">
                  <a16:creationId xmlns:a16="http://schemas.microsoft.com/office/drawing/2014/main" id="{5EBD7A00-8B4C-6080-E800-173A391CBD6A}"/>
                </a:ext>
              </a:extLst>
            </p:cNvPr>
            <p:cNvGrpSpPr/>
            <p:nvPr/>
          </p:nvGrpSpPr>
          <p:grpSpPr>
            <a:xfrm>
              <a:off x="5258738" y="2243328"/>
              <a:ext cx="1108299" cy="1490472"/>
              <a:chOff x="5258738" y="2243328"/>
              <a:chExt cx="1108299" cy="1490472"/>
            </a:xfrm>
            <a:grpFill/>
          </p:grpSpPr>
          <p:grpSp>
            <p:nvGrpSpPr>
              <p:cNvPr id="239" name="Group 238">
                <a:extLst>
                  <a:ext uri="{FF2B5EF4-FFF2-40B4-BE49-F238E27FC236}">
                    <a16:creationId xmlns:a16="http://schemas.microsoft.com/office/drawing/2014/main" id="{00774EBA-7606-939C-C9E2-BFA350002E43}"/>
                  </a:ext>
                </a:extLst>
              </p:cNvPr>
              <p:cNvGrpSpPr/>
              <p:nvPr/>
            </p:nvGrpSpPr>
            <p:grpSpPr>
              <a:xfrm>
                <a:off x="5258738" y="3504497"/>
                <a:ext cx="1108299" cy="229303"/>
                <a:chOff x="5486400" y="3962400"/>
                <a:chExt cx="2209800" cy="457200"/>
              </a:xfrm>
              <a:grpFill/>
            </p:grpSpPr>
            <p:sp>
              <p:nvSpPr>
                <p:cNvPr id="246" name="DRAM">
                  <a:extLst>
                    <a:ext uri="{FF2B5EF4-FFF2-40B4-BE49-F238E27FC236}">
                      <a16:creationId xmlns:a16="http://schemas.microsoft.com/office/drawing/2014/main" id="{A3404771-01EA-2CC3-A69A-6B8FE1D626E0}"/>
                    </a:ext>
                  </a:extLst>
                </p:cNvPr>
                <p:cNvSpPr/>
                <p:nvPr/>
              </p:nvSpPr>
              <p:spPr>
                <a:xfrm>
                  <a:off x="5486400" y="3962400"/>
                  <a:ext cx="381000" cy="457200"/>
                </a:xfrm>
                <a:prstGeom prst="roundRect">
                  <a:avLst>
                    <a:gd name="adj" fmla="val 11319"/>
                  </a:avLst>
                </a:prstGeom>
                <a:grp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47" name="DRAM">
                  <a:extLst>
                    <a:ext uri="{FF2B5EF4-FFF2-40B4-BE49-F238E27FC236}">
                      <a16:creationId xmlns:a16="http://schemas.microsoft.com/office/drawing/2014/main" id="{36D4D960-1A8D-EED6-2932-56347557B827}"/>
                    </a:ext>
                  </a:extLst>
                </p:cNvPr>
                <p:cNvSpPr/>
                <p:nvPr/>
              </p:nvSpPr>
              <p:spPr>
                <a:xfrm>
                  <a:off x="5943600" y="3962400"/>
                  <a:ext cx="381000" cy="457200"/>
                </a:xfrm>
                <a:prstGeom prst="roundRect">
                  <a:avLst>
                    <a:gd name="adj" fmla="val 11319"/>
                  </a:avLst>
                </a:prstGeom>
                <a:grp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48" name="DRAM">
                  <a:extLst>
                    <a:ext uri="{FF2B5EF4-FFF2-40B4-BE49-F238E27FC236}">
                      <a16:creationId xmlns:a16="http://schemas.microsoft.com/office/drawing/2014/main" id="{1D1FF2DC-7643-8D98-A048-43E976F0FC2A}"/>
                    </a:ext>
                  </a:extLst>
                </p:cNvPr>
                <p:cNvSpPr/>
                <p:nvPr/>
              </p:nvSpPr>
              <p:spPr>
                <a:xfrm>
                  <a:off x="6400800" y="3962400"/>
                  <a:ext cx="381000" cy="457200"/>
                </a:xfrm>
                <a:prstGeom prst="roundRect">
                  <a:avLst>
                    <a:gd name="adj" fmla="val 11319"/>
                  </a:avLst>
                </a:prstGeom>
                <a:grp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49" name="DRAM">
                  <a:extLst>
                    <a:ext uri="{FF2B5EF4-FFF2-40B4-BE49-F238E27FC236}">
                      <a16:creationId xmlns:a16="http://schemas.microsoft.com/office/drawing/2014/main" id="{9615CDC1-915A-ED59-F7A6-81AE0A6D2A47}"/>
                    </a:ext>
                  </a:extLst>
                </p:cNvPr>
                <p:cNvSpPr/>
                <p:nvPr/>
              </p:nvSpPr>
              <p:spPr>
                <a:xfrm>
                  <a:off x="6858000" y="3962400"/>
                  <a:ext cx="381000" cy="457200"/>
                </a:xfrm>
                <a:prstGeom prst="roundRect">
                  <a:avLst>
                    <a:gd name="adj" fmla="val 11319"/>
                  </a:avLst>
                </a:prstGeom>
                <a:grp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50" name="DRAM">
                  <a:extLst>
                    <a:ext uri="{FF2B5EF4-FFF2-40B4-BE49-F238E27FC236}">
                      <a16:creationId xmlns:a16="http://schemas.microsoft.com/office/drawing/2014/main" id="{080FE2E4-BACA-E9A8-6068-8216437D3A13}"/>
                    </a:ext>
                  </a:extLst>
                </p:cNvPr>
                <p:cNvSpPr/>
                <p:nvPr/>
              </p:nvSpPr>
              <p:spPr>
                <a:xfrm>
                  <a:off x="7315200" y="3962400"/>
                  <a:ext cx="381000" cy="457200"/>
                </a:xfrm>
                <a:prstGeom prst="roundRect">
                  <a:avLst>
                    <a:gd name="adj" fmla="val 11319"/>
                  </a:avLst>
                </a:prstGeom>
                <a:grp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240" name="Group 239">
                <a:extLst>
                  <a:ext uri="{FF2B5EF4-FFF2-40B4-BE49-F238E27FC236}">
                    <a16:creationId xmlns:a16="http://schemas.microsoft.com/office/drawing/2014/main" id="{CE9081BA-C4CD-DC87-0771-6690EEC266DF}"/>
                  </a:ext>
                </a:extLst>
              </p:cNvPr>
              <p:cNvGrpSpPr/>
              <p:nvPr/>
            </p:nvGrpSpPr>
            <p:grpSpPr>
              <a:xfrm>
                <a:off x="5354281" y="2243328"/>
                <a:ext cx="917213" cy="1261169"/>
                <a:chOff x="5676900" y="990600"/>
                <a:chExt cx="1828800" cy="2971800"/>
              </a:xfrm>
              <a:grpFill/>
            </p:grpSpPr>
            <p:cxnSp>
              <p:nvCxnSpPr>
                <p:cNvPr id="241" name="Straight Connector 240">
                  <a:extLst>
                    <a:ext uri="{FF2B5EF4-FFF2-40B4-BE49-F238E27FC236}">
                      <a16:creationId xmlns:a16="http://schemas.microsoft.com/office/drawing/2014/main" id="{A0E4CFD0-65C8-D59A-B08F-30041C636EBE}"/>
                    </a:ext>
                  </a:extLst>
                </p:cNvPr>
                <p:cNvCxnSpPr>
                  <a:endCxn id="246" idx="0"/>
                </p:cNvCxnSpPr>
                <p:nvPr/>
              </p:nvCxnSpPr>
              <p:spPr>
                <a:xfrm>
                  <a:off x="5676900" y="990600"/>
                  <a:ext cx="0" cy="2971800"/>
                </a:xfrm>
                <a:prstGeom prst="line">
                  <a:avLst/>
                </a:prstGeom>
                <a:grp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94EF3ED9-BB19-5A7C-45C1-76982215BE4B}"/>
                    </a:ext>
                  </a:extLst>
                </p:cNvPr>
                <p:cNvCxnSpPr>
                  <a:endCxn id="248" idx="0"/>
                </p:cNvCxnSpPr>
                <p:nvPr/>
              </p:nvCxnSpPr>
              <p:spPr>
                <a:xfrm>
                  <a:off x="6591300" y="990600"/>
                  <a:ext cx="0" cy="2971800"/>
                </a:xfrm>
                <a:prstGeom prst="line">
                  <a:avLst/>
                </a:prstGeom>
                <a:grp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EAD30599-84CD-715B-1884-B0BC98E8E2A6}"/>
                    </a:ext>
                  </a:extLst>
                </p:cNvPr>
                <p:cNvCxnSpPr>
                  <a:endCxn id="249" idx="0"/>
                </p:cNvCxnSpPr>
                <p:nvPr/>
              </p:nvCxnSpPr>
              <p:spPr>
                <a:xfrm>
                  <a:off x="7048500" y="990600"/>
                  <a:ext cx="0" cy="2971800"/>
                </a:xfrm>
                <a:prstGeom prst="line">
                  <a:avLst/>
                </a:prstGeom>
                <a:grp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B3210BA6-C069-62BF-6474-53BEF2915D7C}"/>
                    </a:ext>
                  </a:extLst>
                </p:cNvPr>
                <p:cNvCxnSpPr>
                  <a:endCxn id="250" idx="0"/>
                </p:cNvCxnSpPr>
                <p:nvPr/>
              </p:nvCxnSpPr>
              <p:spPr>
                <a:xfrm>
                  <a:off x="7505700" y="990600"/>
                  <a:ext cx="0" cy="2971800"/>
                </a:xfrm>
                <a:prstGeom prst="line">
                  <a:avLst/>
                </a:prstGeom>
                <a:grp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738817CE-14CC-8640-8D79-450253B0F508}"/>
                    </a:ext>
                  </a:extLst>
                </p:cNvPr>
                <p:cNvCxnSpPr>
                  <a:endCxn id="247" idx="0"/>
                </p:cNvCxnSpPr>
                <p:nvPr/>
              </p:nvCxnSpPr>
              <p:spPr>
                <a:xfrm>
                  <a:off x="6134100" y="990600"/>
                  <a:ext cx="0" cy="2971800"/>
                </a:xfrm>
                <a:prstGeom prst="line">
                  <a:avLst/>
                </a:prstGeom>
                <a:grp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grpSp>
        </p:grpSp>
        <p:grpSp>
          <p:nvGrpSpPr>
            <p:cNvPr id="226" name="Group 225">
              <a:extLst>
                <a:ext uri="{FF2B5EF4-FFF2-40B4-BE49-F238E27FC236}">
                  <a16:creationId xmlns:a16="http://schemas.microsoft.com/office/drawing/2014/main" id="{EB0D1F6C-473A-5DBF-8F01-FD03EC449051}"/>
                </a:ext>
              </a:extLst>
            </p:cNvPr>
            <p:cNvGrpSpPr/>
            <p:nvPr/>
          </p:nvGrpSpPr>
          <p:grpSpPr>
            <a:xfrm>
              <a:off x="6816266" y="2243328"/>
              <a:ext cx="1108299" cy="1490472"/>
              <a:chOff x="6816266" y="2243328"/>
              <a:chExt cx="1108299" cy="1490472"/>
            </a:xfrm>
            <a:grpFill/>
          </p:grpSpPr>
          <p:grpSp>
            <p:nvGrpSpPr>
              <p:cNvPr id="227" name="Group 226">
                <a:extLst>
                  <a:ext uri="{FF2B5EF4-FFF2-40B4-BE49-F238E27FC236}">
                    <a16:creationId xmlns:a16="http://schemas.microsoft.com/office/drawing/2014/main" id="{33671E9F-50E4-1F22-BB56-B6BD2C61667C}"/>
                  </a:ext>
                </a:extLst>
              </p:cNvPr>
              <p:cNvGrpSpPr/>
              <p:nvPr/>
            </p:nvGrpSpPr>
            <p:grpSpPr>
              <a:xfrm>
                <a:off x="6816266" y="3504497"/>
                <a:ext cx="1108299" cy="229303"/>
                <a:chOff x="5486400" y="3962400"/>
                <a:chExt cx="2209800" cy="457200"/>
              </a:xfrm>
              <a:grpFill/>
            </p:grpSpPr>
            <p:sp>
              <p:nvSpPr>
                <p:cNvPr id="234" name="DRAM">
                  <a:extLst>
                    <a:ext uri="{FF2B5EF4-FFF2-40B4-BE49-F238E27FC236}">
                      <a16:creationId xmlns:a16="http://schemas.microsoft.com/office/drawing/2014/main" id="{34B021FB-C4E6-56E0-D412-7DCD701B707D}"/>
                    </a:ext>
                  </a:extLst>
                </p:cNvPr>
                <p:cNvSpPr/>
                <p:nvPr/>
              </p:nvSpPr>
              <p:spPr>
                <a:xfrm>
                  <a:off x="5486400" y="3962400"/>
                  <a:ext cx="381000" cy="457200"/>
                </a:xfrm>
                <a:prstGeom prst="roundRect">
                  <a:avLst>
                    <a:gd name="adj" fmla="val 11319"/>
                  </a:avLst>
                </a:prstGeom>
                <a:grp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35" name="DRAM">
                  <a:extLst>
                    <a:ext uri="{FF2B5EF4-FFF2-40B4-BE49-F238E27FC236}">
                      <a16:creationId xmlns:a16="http://schemas.microsoft.com/office/drawing/2014/main" id="{A8296D8B-1E78-D700-C450-09DDB042AF6D}"/>
                    </a:ext>
                  </a:extLst>
                </p:cNvPr>
                <p:cNvSpPr/>
                <p:nvPr/>
              </p:nvSpPr>
              <p:spPr>
                <a:xfrm>
                  <a:off x="5943600" y="3962400"/>
                  <a:ext cx="381000" cy="457200"/>
                </a:xfrm>
                <a:prstGeom prst="roundRect">
                  <a:avLst>
                    <a:gd name="adj" fmla="val 11319"/>
                  </a:avLst>
                </a:prstGeom>
                <a:grp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36" name="DRAM">
                  <a:extLst>
                    <a:ext uri="{FF2B5EF4-FFF2-40B4-BE49-F238E27FC236}">
                      <a16:creationId xmlns:a16="http://schemas.microsoft.com/office/drawing/2014/main" id="{7AF247C4-C49D-179D-E5A3-2E144E252E1B}"/>
                    </a:ext>
                  </a:extLst>
                </p:cNvPr>
                <p:cNvSpPr/>
                <p:nvPr/>
              </p:nvSpPr>
              <p:spPr>
                <a:xfrm>
                  <a:off x="6400800" y="3962400"/>
                  <a:ext cx="381000" cy="457200"/>
                </a:xfrm>
                <a:prstGeom prst="roundRect">
                  <a:avLst>
                    <a:gd name="adj" fmla="val 11319"/>
                  </a:avLst>
                </a:prstGeom>
                <a:grp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37" name="DRAM">
                  <a:extLst>
                    <a:ext uri="{FF2B5EF4-FFF2-40B4-BE49-F238E27FC236}">
                      <a16:creationId xmlns:a16="http://schemas.microsoft.com/office/drawing/2014/main" id="{F3E65F45-701A-D6E1-253F-20E42AFAA518}"/>
                    </a:ext>
                  </a:extLst>
                </p:cNvPr>
                <p:cNvSpPr/>
                <p:nvPr/>
              </p:nvSpPr>
              <p:spPr>
                <a:xfrm>
                  <a:off x="6858000" y="3962400"/>
                  <a:ext cx="381000" cy="457200"/>
                </a:xfrm>
                <a:prstGeom prst="roundRect">
                  <a:avLst>
                    <a:gd name="adj" fmla="val 11319"/>
                  </a:avLst>
                </a:prstGeom>
                <a:grp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38" name="DRAM">
                  <a:extLst>
                    <a:ext uri="{FF2B5EF4-FFF2-40B4-BE49-F238E27FC236}">
                      <a16:creationId xmlns:a16="http://schemas.microsoft.com/office/drawing/2014/main" id="{FDFF5A04-8CBA-15C1-BF9A-9D501DC9BD51}"/>
                    </a:ext>
                  </a:extLst>
                </p:cNvPr>
                <p:cNvSpPr/>
                <p:nvPr/>
              </p:nvSpPr>
              <p:spPr>
                <a:xfrm>
                  <a:off x="7315200" y="3962400"/>
                  <a:ext cx="381000" cy="457200"/>
                </a:xfrm>
                <a:prstGeom prst="roundRect">
                  <a:avLst>
                    <a:gd name="adj" fmla="val 11319"/>
                  </a:avLst>
                </a:prstGeom>
                <a:grp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228" name="Group 227">
                <a:extLst>
                  <a:ext uri="{FF2B5EF4-FFF2-40B4-BE49-F238E27FC236}">
                    <a16:creationId xmlns:a16="http://schemas.microsoft.com/office/drawing/2014/main" id="{E623C201-F778-AC08-AAEC-56FB1E180FBB}"/>
                  </a:ext>
                </a:extLst>
              </p:cNvPr>
              <p:cNvGrpSpPr/>
              <p:nvPr/>
            </p:nvGrpSpPr>
            <p:grpSpPr>
              <a:xfrm>
                <a:off x="6911809" y="2243328"/>
                <a:ext cx="917213" cy="1261169"/>
                <a:chOff x="5676900" y="990600"/>
                <a:chExt cx="1828800" cy="2971800"/>
              </a:xfrm>
              <a:grpFill/>
            </p:grpSpPr>
            <p:cxnSp>
              <p:nvCxnSpPr>
                <p:cNvPr id="229" name="Straight Connector 228">
                  <a:extLst>
                    <a:ext uri="{FF2B5EF4-FFF2-40B4-BE49-F238E27FC236}">
                      <a16:creationId xmlns:a16="http://schemas.microsoft.com/office/drawing/2014/main" id="{234D1CD5-20E6-9415-5DA9-36ECBB2185E3}"/>
                    </a:ext>
                  </a:extLst>
                </p:cNvPr>
                <p:cNvCxnSpPr>
                  <a:endCxn id="234" idx="0"/>
                </p:cNvCxnSpPr>
                <p:nvPr/>
              </p:nvCxnSpPr>
              <p:spPr>
                <a:xfrm>
                  <a:off x="5676900" y="990600"/>
                  <a:ext cx="0" cy="2971800"/>
                </a:xfrm>
                <a:prstGeom prst="line">
                  <a:avLst/>
                </a:prstGeom>
                <a:grp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E54A0972-B527-8D0B-8FD6-0C827EEC975F}"/>
                    </a:ext>
                  </a:extLst>
                </p:cNvPr>
                <p:cNvCxnSpPr>
                  <a:endCxn id="236" idx="0"/>
                </p:cNvCxnSpPr>
                <p:nvPr/>
              </p:nvCxnSpPr>
              <p:spPr>
                <a:xfrm>
                  <a:off x="6591300" y="990600"/>
                  <a:ext cx="0" cy="2971800"/>
                </a:xfrm>
                <a:prstGeom prst="line">
                  <a:avLst/>
                </a:prstGeom>
                <a:grp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E25A3C28-956C-8819-6029-8077724521BD}"/>
                    </a:ext>
                  </a:extLst>
                </p:cNvPr>
                <p:cNvCxnSpPr>
                  <a:endCxn id="237" idx="0"/>
                </p:cNvCxnSpPr>
                <p:nvPr/>
              </p:nvCxnSpPr>
              <p:spPr>
                <a:xfrm>
                  <a:off x="7048500" y="990600"/>
                  <a:ext cx="0" cy="2971800"/>
                </a:xfrm>
                <a:prstGeom prst="line">
                  <a:avLst/>
                </a:prstGeom>
                <a:grp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1BADC6DE-6AD9-B935-1710-2CBDDD2F3C77}"/>
                    </a:ext>
                  </a:extLst>
                </p:cNvPr>
                <p:cNvCxnSpPr>
                  <a:endCxn id="238" idx="0"/>
                </p:cNvCxnSpPr>
                <p:nvPr/>
              </p:nvCxnSpPr>
              <p:spPr>
                <a:xfrm>
                  <a:off x="7505700" y="990600"/>
                  <a:ext cx="0" cy="2971800"/>
                </a:xfrm>
                <a:prstGeom prst="line">
                  <a:avLst/>
                </a:prstGeom>
                <a:grp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8B6008D0-FAFD-E6A7-663B-D2785CEB127F}"/>
                    </a:ext>
                  </a:extLst>
                </p:cNvPr>
                <p:cNvCxnSpPr>
                  <a:endCxn id="235" idx="0"/>
                </p:cNvCxnSpPr>
                <p:nvPr/>
              </p:nvCxnSpPr>
              <p:spPr>
                <a:xfrm>
                  <a:off x="6134100" y="990600"/>
                  <a:ext cx="0" cy="2971800"/>
                </a:xfrm>
                <a:prstGeom prst="line">
                  <a:avLst/>
                </a:prstGeom>
                <a:grp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grpSp>
        </p:grpSp>
      </p:grpSp>
      <p:grpSp>
        <p:nvGrpSpPr>
          <p:cNvPr id="275" name="Group 274">
            <a:extLst>
              <a:ext uri="{FF2B5EF4-FFF2-40B4-BE49-F238E27FC236}">
                <a16:creationId xmlns:a16="http://schemas.microsoft.com/office/drawing/2014/main" id="{226DA6A6-EA01-F2C5-561F-A9E9B191D6C4}"/>
              </a:ext>
            </a:extLst>
          </p:cNvPr>
          <p:cNvGrpSpPr/>
          <p:nvPr/>
        </p:nvGrpSpPr>
        <p:grpSpPr>
          <a:xfrm>
            <a:off x="1734834" y="3092754"/>
            <a:ext cx="1414038" cy="191087"/>
            <a:chOff x="1828799" y="2017072"/>
            <a:chExt cx="1414038" cy="191087"/>
          </a:xfrm>
        </p:grpSpPr>
        <p:sp>
          <p:nvSpPr>
            <p:cNvPr id="276" name="DRAM">
              <a:extLst>
                <a:ext uri="{FF2B5EF4-FFF2-40B4-BE49-F238E27FC236}">
                  <a16:creationId xmlns:a16="http://schemas.microsoft.com/office/drawing/2014/main" id="{399702ED-8321-EDFF-EBC0-C0F3E0781098}"/>
                </a:ext>
              </a:extLst>
            </p:cNvPr>
            <p:cNvSpPr/>
            <p:nvPr/>
          </p:nvSpPr>
          <p:spPr>
            <a:xfrm rot="5400000">
              <a:off x="1847908" y="1997964"/>
              <a:ext cx="191086" cy="229303"/>
            </a:xfrm>
            <a:prstGeom prst="roundRect">
              <a:avLst>
                <a:gd name="adj" fmla="val 11319"/>
              </a:avLst>
            </a:prstGeom>
            <a:solidFill>
              <a:schemeClr val="accent1">
                <a:lumMod val="60000"/>
                <a:lumOff val="40000"/>
              </a:schemeClr>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277" name="Straight Connector 276">
              <a:extLst>
                <a:ext uri="{FF2B5EF4-FFF2-40B4-BE49-F238E27FC236}">
                  <a16:creationId xmlns:a16="http://schemas.microsoft.com/office/drawing/2014/main" id="{2A880876-0C96-3053-68AD-F832CEEABDFB}"/>
                </a:ext>
              </a:extLst>
            </p:cNvPr>
            <p:cNvCxnSpPr>
              <a:cxnSpLocks/>
              <a:stCxn id="282" idx="6"/>
              <a:endCxn id="276" idx="0"/>
            </p:cNvCxnSpPr>
            <p:nvPr/>
          </p:nvCxnSpPr>
          <p:spPr>
            <a:xfrm flipH="1">
              <a:off x="2058103" y="2112615"/>
              <a:ext cx="1184734" cy="1"/>
            </a:xfrm>
            <a:prstGeom prst="line">
              <a:avLst/>
            </a:prstGeom>
            <a:solidFill>
              <a:schemeClr val="tx1">
                <a:lumMod val="65000"/>
                <a:lumOff val="35000"/>
              </a:schemeClr>
            </a:solid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sp>
          <p:nvSpPr>
            <p:cNvPr id="278" name="Oval 277">
              <a:extLst>
                <a:ext uri="{FF2B5EF4-FFF2-40B4-BE49-F238E27FC236}">
                  <a16:creationId xmlns:a16="http://schemas.microsoft.com/office/drawing/2014/main" id="{2DAD20A2-D8B7-D011-CA28-799D85E497A5}"/>
                </a:ext>
              </a:extLst>
            </p:cNvPr>
            <p:cNvSpPr/>
            <p:nvPr/>
          </p:nvSpPr>
          <p:spPr>
            <a:xfrm>
              <a:off x="2134538" y="2017072"/>
              <a:ext cx="191086" cy="191086"/>
            </a:xfrm>
            <a:prstGeom prst="ellipse">
              <a:avLst/>
            </a:prstGeom>
            <a:solidFill>
              <a:srgbClr val="1A82C4"/>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79" name="Oval 278">
              <a:extLst>
                <a:ext uri="{FF2B5EF4-FFF2-40B4-BE49-F238E27FC236}">
                  <a16:creationId xmlns:a16="http://schemas.microsoft.com/office/drawing/2014/main" id="{198A109C-A485-E161-47CC-CC153F0D0B3D}"/>
                </a:ext>
              </a:extLst>
            </p:cNvPr>
            <p:cNvSpPr/>
            <p:nvPr/>
          </p:nvSpPr>
          <p:spPr>
            <a:xfrm>
              <a:off x="2363841" y="2017072"/>
              <a:ext cx="191086" cy="191086"/>
            </a:xfrm>
            <a:prstGeom prst="ellipse">
              <a:avLst/>
            </a:prstGeom>
            <a:solidFill>
              <a:srgbClr val="1A82C4"/>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80" name="Oval 279">
              <a:extLst>
                <a:ext uri="{FF2B5EF4-FFF2-40B4-BE49-F238E27FC236}">
                  <a16:creationId xmlns:a16="http://schemas.microsoft.com/office/drawing/2014/main" id="{B1A82A30-3BB4-113E-4362-72EF17E5E865}"/>
                </a:ext>
              </a:extLst>
            </p:cNvPr>
            <p:cNvSpPr/>
            <p:nvPr/>
          </p:nvSpPr>
          <p:spPr>
            <a:xfrm>
              <a:off x="2593144" y="2017072"/>
              <a:ext cx="191086" cy="191086"/>
            </a:xfrm>
            <a:prstGeom prst="ellipse">
              <a:avLst/>
            </a:prstGeom>
            <a:solidFill>
              <a:srgbClr val="1A82C4"/>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81" name="Oval 280">
              <a:extLst>
                <a:ext uri="{FF2B5EF4-FFF2-40B4-BE49-F238E27FC236}">
                  <a16:creationId xmlns:a16="http://schemas.microsoft.com/office/drawing/2014/main" id="{AFA3495E-D70B-6A24-6DE4-2B232151A727}"/>
                </a:ext>
              </a:extLst>
            </p:cNvPr>
            <p:cNvSpPr/>
            <p:nvPr/>
          </p:nvSpPr>
          <p:spPr>
            <a:xfrm>
              <a:off x="2822448" y="2017072"/>
              <a:ext cx="191086" cy="191086"/>
            </a:xfrm>
            <a:prstGeom prst="ellipse">
              <a:avLst/>
            </a:prstGeom>
            <a:solidFill>
              <a:srgbClr val="1A82C4"/>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82" name="Oval 281">
              <a:extLst>
                <a:ext uri="{FF2B5EF4-FFF2-40B4-BE49-F238E27FC236}">
                  <a16:creationId xmlns:a16="http://schemas.microsoft.com/office/drawing/2014/main" id="{B85002BF-ABDF-C750-3CAF-F31104E21624}"/>
                </a:ext>
              </a:extLst>
            </p:cNvPr>
            <p:cNvSpPr/>
            <p:nvPr/>
          </p:nvSpPr>
          <p:spPr>
            <a:xfrm>
              <a:off x="3051751" y="2017072"/>
              <a:ext cx="191086" cy="191086"/>
            </a:xfrm>
            <a:prstGeom prst="ellipse">
              <a:avLst/>
            </a:prstGeom>
            <a:solidFill>
              <a:srgbClr val="1A82C4"/>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283" name="Group 282">
            <a:extLst>
              <a:ext uri="{FF2B5EF4-FFF2-40B4-BE49-F238E27FC236}">
                <a16:creationId xmlns:a16="http://schemas.microsoft.com/office/drawing/2014/main" id="{F51BA1D0-1BEA-9B29-9694-74657F7AFDCF}"/>
              </a:ext>
            </a:extLst>
          </p:cNvPr>
          <p:cNvGrpSpPr/>
          <p:nvPr/>
        </p:nvGrpSpPr>
        <p:grpSpPr>
          <a:xfrm>
            <a:off x="3292362" y="3092754"/>
            <a:ext cx="1414038" cy="191087"/>
            <a:chOff x="3386327" y="2017072"/>
            <a:chExt cx="1414038" cy="191087"/>
          </a:xfrm>
        </p:grpSpPr>
        <p:sp>
          <p:nvSpPr>
            <p:cNvPr id="284" name="DRAM">
              <a:extLst>
                <a:ext uri="{FF2B5EF4-FFF2-40B4-BE49-F238E27FC236}">
                  <a16:creationId xmlns:a16="http://schemas.microsoft.com/office/drawing/2014/main" id="{8723FD77-F0A3-B711-9427-280506FA7909}"/>
                </a:ext>
              </a:extLst>
            </p:cNvPr>
            <p:cNvSpPr/>
            <p:nvPr/>
          </p:nvSpPr>
          <p:spPr>
            <a:xfrm rot="5400000">
              <a:off x="3405436" y="1997964"/>
              <a:ext cx="191086" cy="229303"/>
            </a:xfrm>
            <a:prstGeom prst="roundRect">
              <a:avLst>
                <a:gd name="adj" fmla="val 11319"/>
              </a:avLst>
            </a:prstGeom>
            <a:solidFill>
              <a:schemeClr val="accent1">
                <a:lumMod val="60000"/>
                <a:lumOff val="40000"/>
              </a:schemeClr>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285" name="Straight Connector 284">
              <a:extLst>
                <a:ext uri="{FF2B5EF4-FFF2-40B4-BE49-F238E27FC236}">
                  <a16:creationId xmlns:a16="http://schemas.microsoft.com/office/drawing/2014/main" id="{44ED1849-F6CC-4E19-2B41-DC88E32971E9}"/>
                </a:ext>
              </a:extLst>
            </p:cNvPr>
            <p:cNvCxnSpPr>
              <a:cxnSpLocks/>
              <a:endCxn id="284" idx="0"/>
            </p:cNvCxnSpPr>
            <p:nvPr/>
          </p:nvCxnSpPr>
          <p:spPr>
            <a:xfrm flipH="1" flipV="1">
              <a:off x="3615631" y="2112616"/>
              <a:ext cx="1184734" cy="1"/>
            </a:xfrm>
            <a:prstGeom prst="line">
              <a:avLst/>
            </a:prstGeom>
            <a:solidFill>
              <a:schemeClr val="tx1">
                <a:lumMod val="65000"/>
                <a:lumOff val="35000"/>
              </a:schemeClr>
            </a:solid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sp>
          <p:nvSpPr>
            <p:cNvPr id="286" name="Oval 285">
              <a:extLst>
                <a:ext uri="{FF2B5EF4-FFF2-40B4-BE49-F238E27FC236}">
                  <a16:creationId xmlns:a16="http://schemas.microsoft.com/office/drawing/2014/main" id="{7DF77A3A-4441-3207-8E3D-8FD53801954C}"/>
                </a:ext>
              </a:extLst>
            </p:cNvPr>
            <p:cNvSpPr/>
            <p:nvPr/>
          </p:nvSpPr>
          <p:spPr>
            <a:xfrm>
              <a:off x="3692066" y="2017072"/>
              <a:ext cx="191086" cy="191086"/>
            </a:xfrm>
            <a:prstGeom prst="ellipse">
              <a:avLst/>
            </a:prstGeom>
            <a:solidFill>
              <a:srgbClr val="1A82C4"/>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87" name="Oval 286">
              <a:extLst>
                <a:ext uri="{FF2B5EF4-FFF2-40B4-BE49-F238E27FC236}">
                  <a16:creationId xmlns:a16="http://schemas.microsoft.com/office/drawing/2014/main" id="{31DBF57C-5E77-DCE5-711C-698EEE47B6A6}"/>
                </a:ext>
              </a:extLst>
            </p:cNvPr>
            <p:cNvSpPr/>
            <p:nvPr/>
          </p:nvSpPr>
          <p:spPr>
            <a:xfrm>
              <a:off x="3921369" y="2017072"/>
              <a:ext cx="191086" cy="191086"/>
            </a:xfrm>
            <a:prstGeom prst="ellipse">
              <a:avLst/>
            </a:prstGeom>
            <a:solidFill>
              <a:srgbClr val="1A82C4"/>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88" name="Oval 287">
              <a:extLst>
                <a:ext uri="{FF2B5EF4-FFF2-40B4-BE49-F238E27FC236}">
                  <a16:creationId xmlns:a16="http://schemas.microsoft.com/office/drawing/2014/main" id="{E442CC2F-4B1F-6982-D757-4655B12740F2}"/>
                </a:ext>
              </a:extLst>
            </p:cNvPr>
            <p:cNvSpPr/>
            <p:nvPr/>
          </p:nvSpPr>
          <p:spPr>
            <a:xfrm>
              <a:off x="4150672" y="2017072"/>
              <a:ext cx="191086" cy="191086"/>
            </a:xfrm>
            <a:prstGeom prst="ellipse">
              <a:avLst/>
            </a:prstGeom>
            <a:solidFill>
              <a:srgbClr val="1A82C4"/>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89" name="Oval 288">
              <a:extLst>
                <a:ext uri="{FF2B5EF4-FFF2-40B4-BE49-F238E27FC236}">
                  <a16:creationId xmlns:a16="http://schemas.microsoft.com/office/drawing/2014/main" id="{EB15877A-E8AD-0D56-0749-6261908C07AD}"/>
                </a:ext>
              </a:extLst>
            </p:cNvPr>
            <p:cNvSpPr/>
            <p:nvPr/>
          </p:nvSpPr>
          <p:spPr>
            <a:xfrm>
              <a:off x="4379976" y="2017072"/>
              <a:ext cx="191086" cy="191086"/>
            </a:xfrm>
            <a:prstGeom prst="ellipse">
              <a:avLst/>
            </a:prstGeom>
            <a:solidFill>
              <a:srgbClr val="1A82C4"/>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90" name="Oval 289">
              <a:extLst>
                <a:ext uri="{FF2B5EF4-FFF2-40B4-BE49-F238E27FC236}">
                  <a16:creationId xmlns:a16="http://schemas.microsoft.com/office/drawing/2014/main" id="{CD6A37DA-AFB8-DA70-FE3C-0B41759C74E3}"/>
                </a:ext>
              </a:extLst>
            </p:cNvPr>
            <p:cNvSpPr/>
            <p:nvPr/>
          </p:nvSpPr>
          <p:spPr>
            <a:xfrm>
              <a:off x="4609279" y="2017072"/>
              <a:ext cx="191086" cy="191086"/>
            </a:xfrm>
            <a:prstGeom prst="ellipse">
              <a:avLst/>
            </a:prstGeom>
            <a:solidFill>
              <a:srgbClr val="1A82C4"/>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291" name="Group 290">
            <a:extLst>
              <a:ext uri="{FF2B5EF4-FFF2-40B4-BE49-F238E27FC236}">
                <a16:creationId xmlns:a16="http://schemas.microsoft.com/office/drawing/2014/main" id="{D5178F31-3A72-27C3-1160-FD19AB771D4A}"/>
              </a:ext>
            </a:extLst>
          </p:cNvPr>
          <p:cNvGrpSpPr/>
          <p:nvPr/>
        </p:nvGrpSpPr>
        <p:grpSpPr>
          <a:xfrm>
            <a:off x="4859034" y="3092754"/>
            <a:ext cx="1414038" cy="191087"/>
            <a:chOff x="4952999" y="2017072"/>
            <a:chExt cx="1414038" cy="191087"/>
          </a:xfrm>
        </p:grpSpPr>
        <p:sp>
          <p:nvSpPr>
            <p:cNvPr id="292" name="DRAM">
              <a:extLst>
                <a:ext uri="{FF2B5EF4-FFF2-40B4-BE49-F238E27FC236}">
                  <a16:creationId xmlns:a16="http://schemas.microsoft.com/office/drawing/2014/main" id="{48AACADC-9F67-B8C5-2B3D-082A0DD9B0D1}"/>
                </a:ext>
              </a:extLst>
            </p:cNvPr>
            <p:cNvSpPr/>
            <p:nvPr/>
          </p:nvSpPr>
          <p:spPr>
            <a:xfrm rot="5400000">
              <a:off x="4972108" y="1997964"/>
              <a:ext cx="191086" cy="229303"/>
            </a:xfrm>
            <a:prstGeom prst="roundRect">
              <a:avLst>
                <a:gd name="adj" fmla="val 11319"/>
              </a:avLst>
            </a:prstGeom>
            <a:solidFill>
              <a:schemeClr val="accent1">
                <a:lumMod val="60000"/>
                <a:lumOff val="40000"/>
              </a:schemeClr>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293" name="Straight Connector 292">
              <a:extLst>
                <a:ext uri="{FF2B5EF4-FFF2-40B4-BE49-F238E27FC236}">
                  <a16:creationId xmlns:a16="http://schemas.microsoft.com/office/drawing/2014/main" id="{94836BFA-877F-20EB-DF6B-BAB58DB7D919}"/>
                </a:ext>
              </a:extLst>
            </p:cNvPr>
            <p:cNvCxnSpPr>
              <a:cxnSpLocks/>
              <a:stCxn id="298" idx="6"/>
              <a:endCxn id="292" idx="0"/>
            </p:cNvCxnSpPr>
            <p:nvPr/>
          </p:nvCxnSpPr>
          <p:spPr>
            <a:xfrm flipH="1">
              <a:off x="5182303" y="2112615"/>
              <a:ext cx="1184734" cy="1"/>
            </a:xfrm>
            <a:prstGeom prst="line">
              <a:avLst/>
            </a:prstGeom>
            <a:solidFill>
              <a:schemeClr val="tx1">
                <a:lumMod val="65000"/>
                <a:lumOff val="35000"/>
              </a:schemeClr>
            </a:solid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sp>
          <p:nvSpPr>
            <p:cNvPr id="294" name="Oval 293">
              <a:extLst>
                <a:ext uri="{FF2B5EF4-FFF2-40B4-BE49-F238E27FC236}">
                  <a16:creationId xmlns:a16="http://schemas.microsoft.com/office/drawing/2014/main" id="{88C8D8E3-6C30-3658-F796-479410211948}"/>
                </a:ext>
              </a:extLst>
            </p:cNvPr>
            <p:cNvSpPr/>
            <p:nvPr/>
          </p:nvSpPr>
          <p:spPr>
            <a:xfrm>
              <a:off x="5258738" y="2017072"/>
              <a:ext cx="191086" cy="191086"/>
            </a:xfrm>
            <a:prstGeom prst="ellipse">
              <a:avLst/>
            </a:prstGeom>
            <a:solidFill>
              <a:srgbClr val="1A82C4"/>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95" name="Oval 294">
              <a:extLst>
                <a:ext uri="{FF2B5EF4-FFF2-40B4-BE49-F238E27FC236}">
                  <a16:creationId xmlns:a16="http://schemas.microsoft.com/office/drawing/2014/main" id="{571B3924-987A-87DC-35E7-2BFAF839179C}"/>
                </a:ext>
              </a:extLst>
            </p:cNvPr>
            <p:cNvSpPr/>
            <p:nvPr/>
          </p:nvSpPr>
          <p:spPr>
            <a:xfrm>
              <a:off x="5488041" y="2017072"/>
              <a:ext cx="191086" cy="191086"/>
            </a:xfrm>
            <a:prstGeom prst="ellipse">
              <a:avLst/>
            </a:prstGeom>
            <a:solidFill>
              <a:srgbClr val="1A82C4"/>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96" name="Oval 295">
              <a:extLst>
                <a:ext uri="{FF2B5EF4-FFF2-40B4-BE49-F238E27FC236}">
                  <a16:creationId xmlns:a16="http://schemas.microsoft.com/office/drawing/2014/main" id="{2CC6C2AB-1EC4-9AFF-22A9-5BF7BBD15522}"/>
                </a:ext>
              </a:extLst>
            </p:cNvPr>
            <p:cNvSpPr/>
            <p:nvPr/>
          </p:nvSpPr>
          <p:spPr>
            <a:xfrm>
              <a:off x="5717344" y="2017072"/>
              <a:ext cx="191086" cy="191086"/>
            </a:xfrm>
            <a:prstGeom prst="ellipse">
              <a:avLst/>
            </a:prstGeom>
            <a:solidFill>
              <a:srgbClr val="1A82C4"/>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97" name="Oval 296">
              <a:extLst>
                <a:ext uri="{FF2B5EF4-FFF2-40B4-BE49-F238E27FC236}">
                  <a16:creationId xmlns:a16="http://schemas.microsoft.com/office/drawing/2014/main" id="{CF2E61F1-C906-FD7A-FB6D-1A2E5B8B7EDA}"/>
                </a:ext>
              </a:extLst>
            </p:cNvPr>
            <p:cNvSpPr/>
            <p:nvPr/>
          </p:nvSpPr>
          <p:spPr>
            <a:xfrm>
              <a:off x="5946648" y="2017072"/>
              <a:ext cx="191086" cy="191086"/>
            </a:xfrm>
            <a:prstGeom prst="ellipse">
              <a:avLst/>
            </a:prstGeom>
            <a:solidFill>
              <a:srgbClr val="1A82C4"/>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98" name="Oval 297">
              <a:extLst>
                <a:ext uri="{FF2B5EF4-FFF2-40B4-BE49-F238E27FC236}">
                  <a16:creationId xmlns:a16="http://schemas.microsoft.com/office/drawing/2014/main" id="{2B221322-E21F-2CB8-D38E-F1665C3248FA}"/>
                </a:ext>
              </a:extLst>
            </p:cNvPr>
            <p:cNvSpPr/>
            <p:nvPr/>
          </p:nvSpPr>
          <p:spPr>
            <a:xfrm>
              <a:off x="6175951" y="2017072"/>
              <a:ext cx="191086" cy="191086"/>
            </a:xfrm>
            <a:prstGeom prst="ellipse">
              <a:avLst/>
            </a:prstGeom>
            <a:solidFill>
              <a:srgbClr val="1A82C4"/>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299" name="Group 298">
            <a:extLst>
              <a:ext uri="{FF2B5EF4-FFF2-40B4-BE49-F238E27FC236}">
                <a16:creationId xmlns:a16="http://schemas.microsoft.com/office/drawing/2014/main" id="{41035829-7AD7-B3B2-5915-2C5D3D145B23}"/>
              </a:ext>
            </a:extLst>
          </p:cNvPr>
          <p:cNvGrpSpPr/>
          <p:nvPr/>
        </p:nvGrpSpPr>
        <p:grpSpPr>
          <a:xfrm>
            <a:off x="6416562" y="3092754"/>
            <a:ext cx="1414038" cy="191087"/>
            <a:chOff x="6510527" y="2017072"/>
            <a:chExt cx="1414038" cy="191087"/>
          </a:xfrm>
        </p:grpSpPr>
        <p:sp>
          <p:nvSpPr>
            <p:cNvPr id="300" name="DRAM">
              <a:extLst>
                <a:ext uri="{FF2B5EF4-FFF2-40B4-BE49-F238E27FC236}">
                  <a16:creationId xmlns:a16="http://schemas.microsoft.com/office/drawing/2014/main" id="{F3292E31-818C-F667-3376-F2FB0CAABF3B}"/>
                </a:ext>
              </a:extLst>
            </p:cNvPr>
            <p:cNvSpPr/>
            <p:nvPr/>
          </p:nvSpPr>
          <p:spPr>
            <a:xfrm rot="5400000">
              <a:off x="6529636" y="1997964"/>
              <a:ext cx="191086" cy="229303"/>
            </a:xfrm>
            <a:prstGeom prst="roundRect">
              <a:avLst>
                <a:gd name="adj" fmla="val 11319"/>
              </a:avLst>
            </a:prstGeom>
            <a:solidFill>
              <a:schemeClr val="accent1">
                <a:lumMod val="60000"/>
                <a:lumOff val="40000"/>
              </a:schemeClr>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301" name="Straight Connector 300">
              <a:extLst>
                <a:ext uri="{FF2B5EF4-FFF2-40B4-BE49-F238E27FC236}">
                  <a16:creationId xmlns:a16="http://schemas.microsoft.com/office/drawing/2014/main" id="{987F6762-1997-522C-6143-CA3873DE9A5B}"/>
                </a:ext>
              </a:extLst>
            </p:cNvPr>
            <p:cNvCxnSpPr>
              <a:cxnSpLocks/>
              <a:stCxn id="306" idx="6"/>
              <a:endCxn id="300" idx="0"/>
            </p:cNvCxnSpPr>
            <p:nvPr/>
          </p:nvCxnSpPr>
          <p:spPr>
            <a:xfrm flipH="1">
              <a:off x="6739831" y="2112615"/>
              <a:ext cx="1184734" cy="1"/>
            </a:xfrm>
            <a:prstGeom prst="line">
              <a:avLst/>
            </a:prstGeom>
            <a:solidFill>
              <a:schemeClr val="tx1">
                <a:lumMod val="65000"/>
                <a:lumOff val="35000"/>
              </a:schemeClr>
            </a:solid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sp>
          <p:nvSpPr>
            <p:cNvPr id="302" name="Oval 301">
              <a:extLst>
                <a:ext uri="{FF2B5EF4-FFF2-40B4-BE49-F238E27FC236}">
                  <a16:creationId xmlns:a16="http://schemas.microsoft.com/office/drawing/2014/main" id="{448A44AE-627C-02AB-27ED-EBD5DA0600FE}"/>
                </a:ext>
              </a:extLst>
            </p:cNvPr>
            <p:cNvSpPr/>
            <p:nvPr/>
          </p:nvSpPr>
          <p:spPr>
            <a:xfrm>
              <a:off x="6816266" y="2017072"/>
              <a:ext cx="191086" cy="191086"/>
            </a:xfrm>
            <a:prstGeom prst="ellipse">
              <a:avLst/>
            </a:prstGeom>
            <a:solidFill>
              <a:srgbClr val="1A82C4"/>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03" name="Oval 302">
              <a:extLst>
                <a:ext uri="{FF2B5EF4-FFF2-40B4-BE49-F238E27FC236}">
                  <a16:creationId xmlns:a16="http://schemas.microsoft.com/office/drawing/2014/main" id="{905F126D-1BBB-5905-EE37-56F2F1AE5F05}"/>
                </a:ext>
              </a:extLst>
            </p:cNvPr>
            <p:cNvSpPr/>
            <p:nvPr/>
          </p:nvSpPr>
          <p:spPr>
            <a:xfrm>
              <a:off x="7045569" y="2017072"/>
              <a:ext cx="191086" cy="191086"/>
            </a:xfrm>
            <a:prstGeom prst="ellipse">
              <a:avLst/>
            </a:prstGeom>
            <a:solidFill>
              <a:srgbClr val="1A82C4"/>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04" name="Oval 303">
              <a:extLst>
                <a:ext uri="{FF2B5EF4-FFF2-40B4-BE49-F238E27FC236}">
                  <a16:creationId xmlns:a16="http://schemas.microsoft.com/office/drawing/2014/main" id="{C675FA1A-1062-CA51-3AF7-B9DBC6BF30F6}"/>
                </a:ext>
              </a:extLst>
            </p:cNvPr>
            <p:cNvSpPr/>
            <p:nvPr/>
          </p:nvSpPr>
          <p:spPr>
            <a:xfrm>
              <a:off x="7274872" y="2017072"/>
              <a:ext cx="191086" cy="191086"/>
            </a:xfrm>
            <a:prstGeom prst="ellipse">
              <a:avLst/>
            </a:prstGeom>
            <a:solidFill>
              <a:srgbClr val="1A82C4"/>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05" name="Oval 304">
              <a:extLst>
                <a:ext uri="{FF2B5EF4-FFF2-40B4-BE49-F238E27FC236}">
                  <a16:creationId xmlns:a16="http://schemas.microsoft.com/office/drawing/2014/main" id="{310E7F54-C0F8-5DD9-B966-9B365623C0A6}"/>
                </a:ext>
              </a:extLst>
            </p:cNvPr>
            <p:cNvSpPr/>
            <p:nvPr/>
          </p:nvSpPr>
          <p:spPr>
            <a:xfrm>
              <a:off x="7504176" y="2017072"/>
              <a:ext cx="191086" cy="191086"/>
            </a:xfrm>
            <a:prstGeom prst="ellipse">
              <a:avLst/>
            </a:prstGeom>
            <a:solidFill>
              <a:srgbClr val="1A82C4"/>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06" name="Oval 305">
              <a:extLst>
                <a:ext uri="{FF2B5EF4-FFF2-40B4-BE49-F238E27FC236}">
                  <a16:creationId xmlns:a16="http://schemas.microsoft.com/office/drawing/2014/main" id="{BB030381-E4FB-DB63-ECD1-D81320D441AD}"/>
                </a:ext>
              </a:extLst>
            </p:cNvPr>
            <p:cNvSpPr/>
            <p:nvPr/>
          </p:nvSpPr>
          <p:spPr>
            <a:xfrm>
              <a:off x="7733479" y="2017072"/>
              <a:ext cx="191086" cy="191086"/>
            </a:xfrm>
            <a:prstGeom prst="ellipse">
              <a:avLst/>
            </a:prstGeom>
            <a:solidFill>
              <a:srgbClr val="1A82C4"/>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307" name="Group 306">
            <a:extLst>
              <a:ext uri="{FF2B5EF4-FFF2-40B4-BE49-F238E27FC236}">
                <a16:creationId xmlns:a16="http://schemas.microsoft.com/office/drawing/2014/main" id="{01FE8022-C7A9-3B9C-D1BC-6C5A6F053AC6}"/>
              </a:ext>
            </a:extLst>
          </p:cNvPr>
          <p:cNvGrpSpPr/>
          <p:nvPr/>
        </p:nvGrpSpPr>
        <p:grpSpPr>
          <a:xfrm>
            <a:off x="1734835" y="4579789"/>
            <a:ext cx="6248400" cy="1373786"/>
            <a:chOff x="1600200" y="3732707"/>
            <a:chExt cx="6248400" cy="1373786"/>
          </a:xfrm>
        </p:grpSpPr>
        <p:grpSp>
          <p:nvGrpSpPr>
            <p:cNvPr id="308" name="Group 307">
              <a:extLst>
                <a:ext uri="{FF2B5EF4-FFF2-40B4-BE49-F238E27FC236}">
                  <a16:creationId xmlns:a16="http://schemas.microsoft.com/office/drawing/2014/main" id="{2C8BB2F3-0AD4-97C2-AE85-E6EBD3752C89}"/>
                </a:ext>
              </a:extLst>
            </p:cNvPr>
            <p:cNvGrpSpPr/>
            <p:nvPr/>
          </p:nvGrpSpPr>
          <p:grpSpPr>
            <a:xfrm>
              <a:off x="1600200" y="3732707"/>
              <a:ext cx="6248400" cy="1373786"/>
              <a:chOff x="1600200" y="3732707"/>
              <a:chExt cx="6248400" cy="1373786"/>
            </a:xfrm>
          </p:grpSpPr>
          <p:grpSp>
            <p:nvGrpSpPr>
              <p:cNvPr id="310" name="Group 309">
                <a:extLst>
                  <a:ext uri="{FF2B5EF4-FFF2-40B4-BE49-F238E27FC236}">
                    <a16:creationId xmlns:a16="http://schemas.microsoft.com/office/drawing/2014/main" id="{3AE9024E-4596-BD4B-004A-BA52F6AD65D8}"/>
                  </a:ext>
                </a:extLst>
              </p:cNvPr>
              <p:cNvGrpSpPr/>
              <p:nvPr/>
            </p:nvGrpSpPr>
            <p:grpSpPr>
              <a:xfrm>
                <a:off x="1600200" y="3732707"/>
                <a:ext cx="6248400" cy="1373786"/>
                <a:chOff x="1828800" y="3732707"/>
                <a:chExt cx="6248400" cy="1373786"/>
              </a:xfrm>
            </p:grpSpPr>
            <p:cxnSp>
              <p:nvCxnSpPr>
                <p:cNvPr id="314" name="Straight Connector 313">
                  <a:extLst>
                    <a:ext uri="{FF2B5EF4-FFF2-40B4-BE49-F238E27FC236}">
                      <a16:creationId xmlns:a16="http://schemas.microsoft.com/office/drawing/2014/main" id="{271BD628-6D48-C779-2AFD-FAA64CC085F0}"/>
                    </a:ext>
                  </a:extLst>
                </p:cNvPr>
                <p:cNvCxnSpPr/>
                <p:nvPr/>
              </p:nvCxnSpPr>
              <p:spPr>
                <a:xfrm>
                  <a:off x="4952999" y="4495800"/>
                  <a:ext cx="0" cy="610693"/>
                </a:xfrm>
                <a:prstGeom prst="line">
                  <a:avLst/>
                </a:prstGeom>
                <a:solidFill>
                  <a:schemeClr val="tx1">
                    <a:lumMod val="65000"/>
                    <a:lumOff val="35000"/>
                  </a:schemeClr>
                </a:solidFill>
                <a:ln w="38100" cap="rnd">
                  <a:solidFill>
                    <a:schemeClr val="tx1">
                      <a:lumMod val="85000"/>
                      <a:lumOff val="15000"/>
                    </a:schemeClr>
                  </a:solidFill>
                  <a:round/>
                  <a:tailEnd w="lg" len="sm"/>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C8DD2250-D93C-D581-FBB7-ECD45DD25127}"/>
                    </a:ext>
                  </a:extLst>
                </p:cNvPr>
                <p:cNvCxnSpPr>
                  <a:stCxn id="326" idx="2"/>
                  <a:endCxn id="316" idx="0"/>
                </p:cNvCxnSpPr>
                <p:nvPr/>
              </p:nvCxnSpPr>
              <p:spPr>
                <a:xfrm>
                  <a:off x="4953000" y="3732707"/>
                  <a:ext cx="0" cy="459386"/>
                </a:xfrm>
                <a:prstGeom prst="line">
                  <a:avLst/>
                </a:prstGeom>
                <a:solidFill>
                  <a:schemeClr val="tx1">
                    <a:lumMod val="65000"/>
                    <a:lumOff val="35000"/>
                  </a:schemeClr>
                </a:solidFill>
                <a:ln w="38100" cap="rnd">
                  <a:solidFill>
                    <a:schemeClr val="tx1">
                      <a:lumMod val="85000"/>
                      <a:lumOff val="15000"/>
                    </a:schemeClr>
                  </a:solidFill>
                  <a:round/>
                  <a:tailEnd w="lg" len="sm"/>
                </a:ln>
              </p:spPr>
              <p:style>
                <a:lnRef idx="1">
                  <a:schemeClr val="accent1"/>
                </a:lnRef>
                <a:fillRef idx="0">
                  <a:schemeClr val="accent1"/>
                </a:fillRef>
                <a:effectRef idx="0">
                  <a:schemeClr val="accent1"/>
                </a:effectRef>
                <a:fontRef idx="minor">
                  <a:schemeClr val="tx1"/>
                </a:fontRef>
              </p:style>
            </p:cxnSp>
            <p:sp>
              <p:nvSpPr>
                <p:cNvPr id="316" name="DRAM">
                  <a:extLst>
                    <a:ext uri="{FF2B5EF4-FFF2-40B4-BE49-F238E27FC236}">
                      <a16:creationId xmlns:a16="http://schemas.microsoft.com/office/drawing/2014/main" id="{7DE8E4A9-AAD0-97F6-A218-E238EA49A985}"/>
                    </a:ext>
                  </a:extLst>
                </p:cNvPr>
                <p:cNvSpPr/>
                <p:nvPr/>
              </p:nvSpPr>
              <p:spPr>
                <a:xfrm>
                  <a:off x="1828800" y="4192093"/>
                  <a:ext cx="6248400" cy="458293"/>
                </a:xfrm>
                <a:prstGeom prst="roundRect">
                  <a:avLst>
                    <a:gd name="adj" fmla="val 11319"/>
                  </a:avLst>
                </a:prstGeom>
                <a:solidFill>
                  <a:schemeClr val="bg1">
                    <a:lumMod val="65000"/>
                  </a:schemeClr>
                </a:solidFill>
                <a:ln w="1905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IO interface</a:t>
                  </a:r>
                </a:p>
              </p:txBody>
            </p:sp>
          </p:grpSp>
          <p:cxnSp>
            <p:nvCxnSpPr>
              <p:cNvPr id="311" name="Straight Connector 310">
                <a:extLst>
                  <a:ext uri="{FF2B5EF4-FFF2-40B4-BE49-F238E27FC236}">
                    <a16:creationId xmlns:a16="http://schemas.microsoft.com/office/drawing/2014/main" id="{D49E8515-D205-826E-8E2D-D4FCD22E9476}"/>
                  </a:ext>
                </a:extLst>
              </p:cNvPr>
              <p:cNvCxnSpPr/>
              <p:nvPr/>
            </p:nvCxnSpPr>
            <p:spPr>
              <a:xfrm flipH="1">
                <a:off x="4648200" y="3885107"/>
                <a:ext cx="152400" cy="153493"/>
              </a:xfrm>
              <a:prstGeom prst="line">
                <a:avLst/>
              </a:prstGeom>
              <a:solidFill>
                <a:schemeClr val="tx1">
                  <a:lumMod val="65000"/>
                  <a:lumOff val="35000"/>
                </a:schemeClr>
              </a:solidFill>
              <a:ln w="38100" cap="rnd">
                <a:solidFill>
                  <a:schemeClr val="tx1">
                    <a:lumMod val="85000"/>
                    <a:lumOff val="15000"/>
                  </a:schemeClr>
                </a:solidFill>
                <a:round/>
                <a:tailEnd w="lg" len="sm"/>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826233F1-BFBD-C8D5-A789-4BFC460D3A70}"/>
                  </a:ext>
                </a:extLst>
              </p:cNvPr>
              <p:cNvCxnSpPr/>
              <p:nvPr/>
            </p:nvCxnSpPr>
            <p:spPr>
              <a:xfrm flipH="1">
                <a:off x="4648200" y="4800600"/>
                <a:ext cx="152400" cy="153493"/>
              </a:xfrm>
              <a:prstGeom prst="line">
                <a:avLst/>
              </a:prstGeom>
              <a:solidFill>
                <a:schemeClr val="tx1">
                  <a:lumMod val="65000"/>
                  <a:lumOff val="35000"/>
                </a:schemeClr>
              </a:solidFill>
              <a:ln w="38100" cap="rnd">
                <a:solidFill>
                  <a:schemeClr val="tx1">
                    <a:lumMod val="85000"/>
                    <a:lumOff val="15000"/>
                  </a:schemeClr>
                </a:solidFill>
                <a:round/>
                <a:tailEnd w="lg" len="sm"/>
              </a:ln>
            </p:spPr>
            <p:style>
              <a:lnRef idx="1">
                <a:schemeClr val="accent1"/>
              </a:lnRef>
              <a:fillRef idx="0">
                <a:schemeClr val="accent1"/>
              </a:fillRef>
              <a:effectRef idx="0">
                <a:schemeClr val="accent1"/>
              </a:effectRef>
              <a:fontRef idx="minor">
                <a:schemeClr val="tx1"/>
              </a:fontRef>
            </p:style>
          </p:cxnSp>
          <p:sp>
            <p:nvSpPr>
              <p:cNvPr id="313" name="TextBox 312">
                <a:extLst>
                  <a:ext uri="{FF2B5EF4-FFF2-40B4-BE49-F238E27FC236}">
                    <a16:creationId xmlns:a16="http://schemas.microsoft.com/office/drawing/2014/main" id="{68DA8D8C-973A-590A-4927-38ACC2B32545}"/>
                  </a:ext>
                </a:extLst>
              </p:cNvPr>
              <p:cNvSpPr txBox="1"/>
              <p:nvPr/>
            </p:nvSpPr>
            <p:spPr>
              <a:xfrm>
                <a:off x="4876800" y="3809062"/>
                <a:ext cx="1405118" cy="304800"/>
              </a:xfrm>
              <a:prstGeom prst="rect">
                <a:avLst/>
              </a:prstGeom>
              <a:noFill/>
            </p:spPr>
            <p:txBody>
              <a:bodyPr wrap="square" rtlCol="0" anchor="ctr">
                <a:no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64 bits</a:t>
                </a:r>
              </a:p>
            </p:txBody>
          </p:sp>
        </p:grpSp>
        <p:sp>
          <p:nvSpPr>
            <p:cNvPr id="309" name="TextBox 308">
              <a:extLst>
                <a:ext uri="{FF2B5EF4-FFF2-40B4-BE49-F238E27FC236}">
                  <a16:creationId xmlns:a16="http://schemas.microsoft.com/office/drawing/2014/main" id="{BE58267B-095F-C50C-6626-BB8560BA2802}"/>
                </a:ext>
              </a:extLst>
            </p:cNvPr>
            <p:cNvSpPr txBox="1"/>
            <p:nvPr/>
          </p:nvSpPr>
          <p:spPr>
            <a:xfrm>
              <a:off x="4876799" y="4724400"/>
              <a:ext cx="2589863" cy="304800"/>
            </a:xfrm>
            <a:prstGeom prst="rect">
              <a:avLst/>
            </a:prstGeom>
            <a:noFill/>
          </p:spPr>
          <p:txBody>
            <a:bodyPr wrap="square" rtlCol="0" anchor="ctr">
              <a:no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8 bits</a:t>
              </a:r>
            </a:p>
          </p:txBody>
        </p:sp>
      </p:grpSp>
      <p:grpSp>
        <p:nvGrpSpPr>
          <p:cNvPr id="317" name="Group 316">
            <a:extLst>
              <a:ext uri="{FF2B5EF4-FFF2-40B4-BE49-F238E27FC236}">
                <a16:creationId xmlns:a16="http://schemas.microsoft.com/office/drawing/2014/main" id="{7020E3D8-331D-F6C4-CB8B-CB623E34285B}"/>
              </a:ext>
            </a:extLst>
          </p:cNvPr>
          <p:cNvGrpSpPr/>
          <p:nvPr/>
        </p:nvGrpSpPr>
        <p:grpSpPr>
          <a:xfrm>
            <a:off x="1734835" y="3702045"/>
            <a:ext cx="6248400" cy="877744"/>
            <a:chOff x="1828800" y="2854963"/>
            <a:chExt cx="6248400" cy="877744"/>
          </a:xfrm>
        </p:grpSpPr>
        <p:cxnSp>
          <p:nvCxnSpPr>
            <p:cNvPr id="318" name="Straight Connector 317">
              <a:extLst>
                <a:ext uri="{FF2B5EF4-FFF2-40B4-BE49-F238E27FC236}">
                  <a16:creationId xmlns:a16="http://schemas.microsoft.com/office/drawing/2014/main" id="{DDD07916-04C4-47CF-78EC-58C0AA6DC3F4}"/>
                </a:ext>
              </a:extLst>
            </p:cNvPr>
            <p:cNvCxnSpPr/>
            <p:nvPr/>
          </p:nvCxnSpPr>
          <p:spPr>
            <a:xfrm flipH="1">
              <a:off x="2134539" y="2854963"/>
              <a:ext cx="1108299" cy="0"/>
            </a:xfrm>
            <a:prstGeom prst="line">
              <a:avLst/>
            </a:prstGeom>
            <a:solidFill>
              <a:schemeClr val="tx1">
                <a:lumMod val="65000"/>
                <a:lumOff val="35000"/>
              </a:schemeClr>
            </a:solidFill>
            <a:ln w="38100" cap="rnd">
              <a:solidFill>
                <a:schemeClr val="tx1">
                  <a:lumMod val="85000"/>
                  <a:lumOff val="15000"/>
                </a:schemeClr>
              </a:solidFill>
              <a:round/>
              <a:tailEnd w="lg" len="sm"/>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811AAB8F-B05E-FFA3-6A21-FF6ADD029447}"/>
                </a:ext>
              </a:extLst>
            </p:cNvPr>
            <p:cNvCxnSpPr/>
            <p:nvPr/>
          </p:nvCxnSpPr>
          <p:spPr>
            <a:xfrm flipH="1">
              <a:off x="3692067" y="2854963"/>
              <a:ext cx="1108299" cy="0"/>
            </a:xfrm>
            <a:prstGeom prst="line">
              <a:avLst/>
            </a:prstGeom>
            <a:solidFill>
              <a:schemeClr val="tx1">
                <a:lumMod val="65000"/>
                <a:lumOff val="35000"/>
              </a:schemeClr>
            </a:solidFill>
            <a:ln w="38100" cap="rnd">
              <a:solidFill>
                <a:schemeClr val="tx1">
                  <a:lumMod val="85000"/>
                  <a:lumOff val="15000"/>
                </a:schemeClr>
              </a:solidFill>
              <a:round/>
              <a:tailEnd w="lg" len="sm"/>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540D463E-C679-E2EA-74D4-2F033EC94931}"/>
                </a:ext>
              </a:extLst>
            </p:cNvPr>
            <p:cNvCxnSpPr/>
            <p:nvPr/>
          </p:nvCxnSpPr>
          <p:spPr>
            <a:xfrm flipH="1">
              <a:off x="5258739" y="2862232"/>
              <a:ext cx="1108299" cy="0"/>
            </a:xfrm>
            <a:prstGeom prst="line">
              <a:avLst/>
            </a:prstGeom>
            <a:solidFill>
              <a:schemeClr val="tx1">
                <a:lumMod val="65000"/>
                <a:lumOff val="35000"/>
              </a:schemeClr>
            </a:solidFill>
            <a:ln w="38100" cap="rnd">
              <a:solidFill>
                <a:schemeClr val="tx1">
                  <a:lumMod val="85000"/>
                  <a:lumOff val="15000"/>
                </a:schemeClr>
              </a:solidFill>
              <a:round/>
              <a:tailEnd w="lg" len="sm"/>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55AE3036-958E-FD08-2BD8-5FE3585C63C3}"/>
                </a:ext>
              </a:extLst>
            </p:cNvPr>
            <p:cNvCxnSpPr/>
            <p:nvPr/>
          </p:nvCxnSpPr>
          <p:spPr>
            <a:xfrm flipH="1">
              <a:off x="6816267" y="2854963"/>
              <a:ext cx="1108299" cy="0"/>
            </a:xfrm>
            <a:prstGeom prst="line">
              <a:avLst/>
            </a:prstGeom>
            <a:solidFill>
              <a:schemeClr val="tx1">
                <a:lumMod val="65000"/>
                <a:lumOff val="35000"/>
              </a:schemeClr>
            </a:solidFill>
            <a:ln w="38100" cap="rnd">
              <a:solidFill>
                <a:schemeClr val="tx1">
                  <a:lumMod val="85000"/>
                  <a:lumOff val="15000"/>
                </a:schemeClr>
              </a:solidFill>
              <a:round/>
              <a:tailEnd w="lg" len="sm"/>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F740CCE5-6146-199E-2F19-47B8DAA24FD2}"/>
                </a:ext>
              </a:extLst>
            </p:cNvPr>
            <p:cNvCxnSpPr/>
            <p:nvPr/>
          </p:nvCxnSpPr>
          <p:spPr>
            <a:xfrm flipV="1">
              <a:off x="2688688" y="2865278"/>
              <a:ext cx="0" cy="561692"/>
            </a:xfrm>
            <a:prstGeom prst="line">
              <a:avLst/>
            </a:prstGeom>
            <a:solidFill>
              <a:schemeClr val="tx1">
                <a:lumMod val="65000"/>
                <a:lumOff val="35000"/>
              </a:schemeClr>
            </a:solidFill>
            <a:ln w="38100" cap="rnd">
              <a:solidFill>
                <a:schemeClr val="tx1">
                  <a:lumMod val="85000"/>
                  <a:lumOff val="15000"/>
                </a:schemeClr>
              </a:solidFill>
              <a:round/>
              <a:tailEnd w="lg" len="sm"/>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AE4B5A98-6126-BDA5-FAE4-4C1FFCCE6025}"/>
                </a:ext>
              </a:extLst>
            </p:cNvPr>
            <p:cNvCxnSpPr/>
            <p:nvPr/>
          </p:nvCxnSpPr>
          <p:spPr>
            <a:xfrm flipV="1">
              <a:off x="4246216" y="2865278"/>
              <a:ext cx="0" cy="561691"/>
            </a:xfrm>
            <a:prstGeom prst="line">
              <a:avLst/>
            </a:prstGeom>
            <a:solidFill>
              <a:schemeClr val="tx1">
                <a:lumMod val="65000"/>
                <a:lumOff val="35000"/>
              </a:schemeClr>
            </a:solidFill>
            <a:ln w="38100" cap="rnd">
              <a:solidFill>
                <a:schemeClr val="tx1">
                  <a:lumMod val="85000"/>
                  <a:lumOff val="15000"/>
                </a:schemeClr>
              </a:solidFill>
              <a:round/>
              <a:tailEnd w="lg" len="sm"/>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82EDBB08-EB6C-3EDF-BD83-88D3B9067419}"/>
                </a:ext>
              </a:extLst>
            </p:cNvPr>
            <p:cNvCxnSpPr/>
            <p:nvPr/>
          </p:nvCxnSpPr>
          <p:spPr>
            <a:xfrm flipV="1">
              <a:off x="5812888" y="2865278"/>
              <a:ext cx="0" cy="561692"/>
            </a:xfrm>
            <a:prstGeom prst="line">
              <a:avLst/>
            </a:prstGeom>
            <a:solidFill>
              <a:schemeClr val="tx1">
                <a:lumMod val="65000"/>
                <a:lumOff val="35000"/>
              </a:schemeClr>
            </a:solidFill>
            <a:ln w="38100" cap="rnd">
              <a:solidFill>
                <a:schemeClr val="tx1">
                  <a:lumMod val="85000"/>
                  <a:lumOff val="15000"/>
                </a:schemeClr>
              </a:solidFill>
              <a:round/>
              <a:tailEnd w="lg" len="sm"/>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4A3E5DA7-AF48-022C-368E-3F2F6485EC95}"/>
                </a:ext>
              </a:extLst>
            </p:cNvPr>
            <p:cNvCxnSpPr/>
            <p:nvPr/>
          </p:nvCxnSpPr>
          <p:spPr>
            <a:xfrm flipV="1">
              <a:off x="7370416" y="2865278"/>
              <a:ext cx="0" cy="561692"/>
            </a:xfrm>
            <a:prstGeom prst="line">
              <a:avLst/>
            </a:prstGeom>
            <a:solidFill>
              <a:schemeClr val="tx1">
                <a:lumMod val="65000"/>
                <a:lumOff val="35000"/>
              </a:schemeClr>
            </a:solidFill>
            <a:ln w="38100" cap="rnd">
              <a:solidFill>
                <a:schemeClr val="tx1">
                  <a:lumMod val="85000"/>
                  <a:lumOff val="15000"/>
                </a:schemeClr>
              </a:solidFill>
              <a:round/>
              <a:tailEnd w="lg" len="sm"/>
            </a:ln>
          </p:spPr>
          <p:style>
            <a:lnRef idx="1">
              <a:schemeClr val="accent1"/>
            </a:lnRef>
            <a:fillRef idx="0">
              <a:schemeClr val="accent1"/>
            </a:fillRef>
            <a:effectRef idx="0">
              <a:schemeClr val="accent1"/>
            </a:effectRef>
            <a:fontRef idx="minor">
              <a:schemeClr val="tx1"/>
            </a:fontRef>
          </p:style>
        </p:cxnSp>
        <p:sp>
          <p:nvSpPr>
            <p:cNvPr id="326" name="DRAM">
              <a:extLst>
                <a:ext uri="{FF2B5EF4-FFF2-40B4-BE49-F238E27FC236}">
                  <a16:creationId xmlns:a16="http://schemas.microsoft.com/office/drawing/2014/main" id="{795C76B8-EBC7-2FFE-32A5-ACCEAC1A7462}"/>
                </a:ext>
              </a:extLst>
            </p:cNvPr>
            <p:cNvSpPr/>
            <p:nvPr/>
          </p:nvSpPr>
          <p:spPr>
            <a:xfrm>
              <a:off x="1828800" y="3274414"/>
              <a:ext cx="6248400" cy="458293"/>
            </a:xfrm>
            <a:prstGeom prst="roundRect">
              <a:avLst>
                <a:gd name="adj" fmla="val 11319"/>
              </a:avLst>
            </a:prstGeom>
            <a:solidFill>
              <a:schemeClr val="bg1">
                <a:lumMod val="65000"/>
              </a:schemeClr>
            </a:solidFill>
            <a:ln w="1905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global sense amplifier</a:t>
              </a:r>
            </a:p>
          </p:txBody>
        </p:sp>
      </p:grpSp>
      <p:sp>
        <p:nvSpPr>
          <p:cNvPr id="327" name="TextBox 326">
            <a:extLst>
              <a:ext uri="{FF2B5EF4-FFF2-40B4-BE49-F238E27FC236}">
                <a16:creationId xmlns:a16="http://schemas.microsoft.com/office/drawing/2014/main" id="{F1FD1138-2ED1-8328-4FD2-51180308B069}"/>
              </a:ext>
            </a:extLst>
          </p:cNvPr>
          <p:cNvSpPr txBox="1"/>
          <p:nvPr/>
        </p:nvSpPr>
        <p:spPr>
          <a:xfrm>
            <a:off x="5468635" y="1761482"/>
            <a:ext cx="2663952" cy="457200"/>
          </a:xfrm>
          <a:prstGeom prst="rect">
            <a:avLst/>
          </a:prstGeom>
          <a:noFill/>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global </a:t>
            </a:r>
            <a:r>
              <a:rPr kumimoji="0" lang="en-US" sz="24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wordline</a:t>
            </a:r>
            <a:endPar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28" name="TextBox 327">
            <a:extLst>
              <a:ext uri="{FF2B5EF4-FFF2-40B4-BE49-F238E27FC236}">
                <a16:creationId xmlns:a16="http://schemas.microsoft.com/office/drawing/2014/main" id="{3F13CDCA-8BC8-8A87-C830-A9938F5A4FF8}"/>
              </a:ext>
            </a:extLst>
          </p:cNvPr>
          <p:cNvSpPr txBox="1"/>
          <p:nvPr/>
        </p:nvSpPr>
        <p:spPr>
          <a:xfrm>
            <a:off x="3271997" y="6488668"/>
            <a:ext cx="2600007" cy="369332"/>
          </a:xfrm>
          <a:prstGeom prst="rect">
            <a:avLst/>
          </a:prstGeom>
          <a:noFill/>
        </p:spPr>
        <p:txBody>
          <a:bodyPr wrap="none" rtlCol="0">
            <a:spAutoFit/>
          </a:bodyPr>
          <a:lstStyle/>
          <a:p>
            <a:pPr algn="l"/>
            <a:r>
              <a:rPr lang="en-CH" dirty="0">
                <a:solidFill>
                  <a:srgbClr val="7030A0"/>
                </a:solidFill>
                <a:latin typeface="Verdana" panose="020B0604030504040204" pitchFamily="34" charset="0"/>
                <a:ea typeface="Verdana" panose="020B0604030504040204" pitchFamily="34" charset="0"/>
                <a:cs typeface="Verdana" panose="020B0604030504040204" pitchFamily="34" charset="0"/>
              </a:rPr>
              <a:t>[Oliveira+, HPCA’24]</a:t>
            </a:r>
          </a:p>
        </p:txBody>
      </p:sp>
    </p:spTree>
    <p:extLst>
      <p:ext uri="{BB962C8B-B14F-4D97-AF65-F5344CB8AC3E}">
        <p14:creationId xmlns:p14="http://schemas.microsoft.com/office/powerpoint/2010/main" val="318565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500"/>
                                        <p:tgtEl>
                                          <p:spTgt spid="209"/>
                                        </p:tgtEl>
                                      </p:cBhvr>
                                    </p:animEffect>
                                  </p:childTnLst>
                                </p:cTn>
                              </p:par>
                              <p:par>
                                <p:cTn id="8" presetID="22" presetClass="entr" presetSubtype="8" fill="hold" nodeType="withEffect">
                                  <p:stCondLst>
                                    <p:cond delay="0"/>
                                  </p:stCondLst>
                                  <p:childTnLst>
                                    <p:set>
                                      <p:cBhvr>
                                        <p:cTn id="9" dur="1" fill="hold">
                                          <p:stCondLst>
                                            <p:cond delay="0"/>
                                          </p:stCondLst>
                                        </p:cTn>
                                        <p:tgtEl>
                                          <p:spTgt spid="216"/>
                                        </p:tgtEl>
                                        <p:attrNameLst>
                                          <p:attrName>style.visibility</p:attrName>
                                        </p:attrNameLst>
                                      </p:cBhvr>
                                      <p:to>
                                        <p:strVal val="visible"/>
                                      </p:to>
                                    </p:set>
                                    <p:animEffect transition="in" filter="wipe(left)">
                                      <p:cBhvr>
                                        <p:cTn id="10" dur="500"/>
                                        <p:tgtEl>
                                          <p:spTgt spid="216"/>
                                        </p:tgtEl>
                                      </p:cBhvr>
                                    </p:animEffect>
                                  </p:childTnLst>
                                </p:cTn>
                              </p:par>
                              <p:par>
                                <p:cTn id="11" presetID="22" presetClass="entr" presetSubtype="1" fill="hold" nodeType="withEffect">
                                  <p:stCondLst>
                                    <p:cond delay="0"/>
                                  </p:stCondLst>
                                  <p:childTnLst>
                                    <p:set>
                                      <p:cBhvr>
                                        <p:cTn id="12" dur="1" fill="hold">
                                          <p:stCondLst>
                                            <p:cond delay="0"/>
                                          </p:stCondLst>
                                        </p:cTn>
                                        <p:tgtEl>
                                          <p:spTgt spid="217"/>
                                        </p:tgtEl>
                                        <p:attrNameLst>
                                          <p:attrName>style.visibility</p:attrName>
                                        </p:attrNameLst>
                                      </p:cBhvr>
                                      <p:to>
                                        <p:strVal val="visible"/>
                                      </p:to>
                                    </p:set>
                                    <p:animEffect transition="in" filter="wipe(up)">
                                      <p:cBhvr>
                                        <p:cTn id="13" dur="500"/>
                                        <p:tgtEl>
                                          <p:spTgt spid="217"/>
                                        </p:tgtEl>
                                      </p:cBhvr>
                                    </p:animEffect>
                                  </p:childTnLst>
                                </p:cTn>
                              </p:par>
                              <p:par>
                                <p:cTn id="14" presetID="22" presetClass="entr" presetSubtype="8" fill="hold" nodeType="withEffect">
                                  <p:stCondLst>
                                    <p:cond delay="0"/>
                                  </p:stCondLst>
                                  <p:childTnLst>
                                    <p:set>
                                      <p:cBhvr>
                                        <p:cTn id="15" dur="1" fill="hold">
                                          <p:stCondLst>
                                            <p:cond delay="0"/>
                                          </p:stCondLst>
                                        </p:cTn>
                                        <p:tgtEl>
                                          <p:spTgt spid="275"/>
                                        </p:tgtEl>
                                        <p:attrNameLst>
                                          <p:attrName>style.visibility</p:attrName>
                                        </p:attrNameLst>
                                      </p:cBhvr>
                                      <p:to>
                                        <p:strVal val="visible"/>
                                      </p:to>
                                    </p:set>
                                    <p:animEffect transition="in" filter="wipe(left)">
                                      <p:cBhvr>
                                        <p:cTn id="16" dur="500"/>
                                        <p:tgtEl>
                                          <p:spTgt spid="275"/>
                                        </p:tgtEl>
                                      </p:cBhvr>
                                    </p:animEffect>
                                  </p:childTnLst>
                                </p:cTn>
                              </p:par>
                              <p:par>
                                <p:cTn id="17" presetID="22" presetClass="entr" presetSubtype="1" fill="hold" nodeType="withEffect">
                                  <p:stCondLst>
                                    <p:cond delay="0"/>
                                  </p:stCondLst>
                                  <p:childTnLst>
                                    <p:set>
                                      <p:cBhvr>
                                        <p:cTn id="18" dur="1" fill="hold">
                                          <p:stCondLst>
                                            <p:cond delay="0"/>
                                          </p:stCondLst>
                                        </p:cTn>
                                        <p:tgtEl>
                                          <p:spTgt spid="218"/>
                                        </p:tgtEl>
                                        <p:attrNameLst>
                                          <p:attrName>style.visibility</p:attrName>
                                        </p:attrNameLst>
                                      </p:cBhvr>
                                      <p:to>
                                        <p:strVal val="visible"/>
                                      </p:to>
                                    </p:set>
                                    <p:animEffect transition="in" filter="wipe(up)">
                                      <p:cBhvr>
                                        <p:cTn id="19" dur="500"/>
                                        <p:tgtEl>
                                          <p:spTgt spid="218"/>
                                        </p:tgtEl>
                                      </p:cBhvr>
                                    </p:animEffect>
                                  </p:childTnLst>
                                </p:cTn>
                              </p:par>
                              <p:par>
                                <p:cTn id="20" presetID="22" presetClass="entr" presetSubtype="8" fill="hold" nodeType="withEffect">
                                  <p:stCondLst>
                                    <p:cond delay="0"/>
                                  </p:stCondLst>
                                  <p:childTnLst>
                                    <p:set>
                                      <p:cBhvr>
                                        <p:cTn id="21" dur="1" fill="hold">
                                          <p:stCondLst>
                                            <p:cond delay="0"/>
                                          </p:stCondLst>
                                        </p:cTn>
                                        <p:tgtEl>
                                          <p:spTgt spid="283"/>
                                        </p:tgtEl>
                                        <p:attrNameLst>
                                          <p:attrName>style.visibility</p:attrName>
                                        </p:attrNameLst>
                                      </p:cBhvr>
                                      <p:to>
                                        <p:strVal val="visible"/>
                                      </p:to>
                                    </p:set>
                                    <p:animEffect transition="in" filter="wipe(left)">
                                      <p:cBhvr>
                                        <p:cTn id="22" dur="500"/>
                                        <p:tgtEl>
                                          <p:spTgt spid="283"/>
                                        </p:tgtEl>
                                      </p:cBhvr>
                                    </p:animEffect>
                                  </p:childTnLst>
                                </p:cTn>
                              </p:par>
                              <p:par>
                                <p:cTn id="23" presetID="22" presetClass="entr" presetSubtype="1" fill="hold" nodeType="withEffect">
                                  <p:stCondLst>
                                    <p:cond delay="0"/>
                                  </p:stCondLst>
                                  <p:childTnLst>
                                    <p:set>
                                      <p:cBhvr>
                                        <p:cTn id="24" dur="1" fill="hold">
                                          <p:stCondLst>
                                            <p:cond delay="0"/>
                                          </p:stCondLst>
                                        </p:cTn>
                                        <p:tgtEl>
                                          <p:spTgt spid="219"/>
                                        </p:tgtEl>
                                        <p:attrNameLst>
                                          <p:attrName>style.visibility</p:attrName>
                                        </p:attrNameLst>
                                      </p:cBhvr>
                                      <p:to>
                                        <p:strVal val="visible"/>
                                      </p:to>
                                    </p:set>
                                    <p:animEffect transition="in" filter="wipe(up)">
                                      <p:cBhvr>
                                        <p:cTn id="25" dur="500"/>
                                        <p:tgtEl>
                                          <p:spTgt spid="219"/>
                                        </p:tgtEl>
                                      </p:cBhvr>
                                    </p:animEffect>
                                  </p:childTnLst>
                                </p:cTn>
                              </p:par>
                              <p:par>
                                <p:cTn id="26" presetID="22" presetClass="entr" presetSubtype="8" fill="hold" nodeType="withEffect">
                                  <p:stCondLst>
                                    <p:cond delay="0"/>
                                  </p:stCondLst>
                                  <p:childTnLst>
                                    <p:set>
                                      <p:cBhvr>
                                        <p:cTn id="27" dur="1" fill="hold">
                                          <p:stCondLst>
                                            <p:cond delay="0"/>
                                          </p:stCondLst>
                                        </p:cTn>
                                        <p:tgtEl>
                                          <p:spTgt spid="291"/>
                                        </p:tgtEl>
                                        <p:attrNameLst>
                                          <p:attrName>style.visibility</p:attrName>
                                        </p:attrNameLst>
                                      </p:cBhvr>
                                      <p:to>
                                        <p:strVal val="visible"/>
                                      </p:to>
                                    </p:set>
                                    <p:animEffect transition="in" filter="wipe(left)">
                                      <p:cBhvr>
                                        <p:cTn id="28" dur="500"/>
                                        <p:tgtEl>
                                          <p:spTgt spid="291"/>
                                        </p:tgtEl>
                                      </p:cBhvr>
                                    </p:animEffect>
                                  </p:childTnLst>
                                </p:cTn>
                              </p:par>
                              <p:par>
                                <p:cTn id="29" presetID="22" presetClass="entr" presetSubtype="1" fill="hold" nodeType="withEffect">
                                  <p:stCondLst>
                                    <p:cond delay="0"/>
                                  </p:stCondLst>
                                  <p:childTnLst>
                                    <p:set>
                                      <p:cBhvr>
                                        <p:cTn id="30" dur="1" fill="hold">
                                          <p:stCondLst>
                                            <p:cond delay="0"/>
                                          </p:stCondLst>
                                        </p:cTn>
                                        <p:tgtEl>
                                          <p:spTgt spid="220"/>
                                        </p:tgtEl>
                                        <p:attrNameLst>
                                          <p:attrName>style.visibility</p:attrName>
                                        </p:attrNameLst>
                                      </p:cBhvr>
                                      <p:to>
                                        <p:strVal val="visible"/>
                                      </p:to>
                                    </p:set>
                                    <p:animEffect transition="in" filter="wipe(up)">
                                      <p:cBhvr>
                                        <p:cTn id="31" dur="500"/>
                                        <p:tgtEl>
                                          <p:spTgt spid="220"/>
                                        </p:tgtEl>
                                      </p:cBhvr>
                                    </p:animEffect>
                                  </p:childTnLst>
                                </p:cTn>
                              </p:par>
                              <p:par>
                                <p:cTn id="32" presetID="22" presetClass="entr" presetSubtype="8" fill="hold" nodeType="withEffect">
                                  <p:stCondLst>
                                    <p:cond delay="0"/>
                                  </p:stCondLst>
                                  <p:childTnLst>
                                    <p:set>
                                      <p:cBhvr>
                                        <p:cTn id="33" dur="1" fill="hold">
                                          <p:stCondLst>
                                            <p:cond delay="0"/>
                                          </p:stCondLst>
                                        </p:cTn>
                                        <p:tgtEl>
                                          <p:spTgt spid="299"/>
                                        </p:tgtEl>
                                        <p:attrNameLst>
                                          <p:attrName>style.visibility</p:attrName>
                                        </p:attrNameLst>
                                      </p:cBhvr>
                                      <p:to>
                                        <p:strVal val="visible"/>
                                      </p:to>
                                    </p:set>
                                    <p:animEffect transition="in" filter="wipe(left)">
                                      <p:cBhvr>
                                        <p:cTn id="34" dur="500"/>
                                        <p:tgtEl>
                                          <p:spTgt spid="29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222"/>
                                        </p:tgtEl>
                                        <p:attrNameLst>
                                          <p:attrName>style.visibility</p:attrName>
                                        </p:attrNameLst>
                                      </p:cBhvr>
                                      <p:to>
                                        <p:strVal val="visible"/>
                                      </p:to>
                                    </p:set>
                                    <p:animEffect transition="in" filter="wipe(up)">
                                      <p:cBhvr>
                                        <p:cTn id="39" dur="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24814-A8DF-9BFC-BA45-11EF6E5FF304}"/>
              </a:ext>
            </a:extLst>
          </p:cNvPr>
          <p:cNvSpPr>
            <a:spLocks noGrp="1"/>
          </p:cNvSpPr>
          <p:nvPr>
            <p:ph type="title"/>
          </p:nvPr>
        </p:nvSpPr>
        <p:spPr/>
        <p:txBody>
          <a:bodyPr/>
          <a:lstStyle/>
          <a:p>
            <a:r>
              <a:rPr lang="en-CH" sz="3000" dirty="0"/>
              <a:t>Performance Sensitivity to </a:t>
            </a:r>
            <a:br>
              <a:rPr lang="en-CH" sz="3000" dirty="0"/>
            </a:br>
            <a:r>
              <a:rPr lang="en-CH" sz="3000" dirty="0"/>
              <a:t>Number of Channels</a:t>
            </a:r>
          </a:p>
        </p:txBody>
      </p:sp>
      <p:pic>
        <p:nvPicPr>
          <p:cNvPr id="4" name="Content Placeholder 3">
            <a:extLst>
              <a:ext uri="{FF2B5EF4-FFF2-40B4-BE49-F238E27FC236}">
                <a16:creationId xmlns:a16="http://schemas.microsoft.com/office/drawing/2014/main" id="{363E1E7B-A061-CE2C-8DD0-AC6585D02CD1}"/>
              </a:ext>
            </a:extLst>
          </p:cNvPr>
          <p:cNvPicPr>
            <a:picLocks noGrp="1" noChangeAspect="1"/>
          </p:cNvPicPr>
          <p:nvPr>
            <p:ph idx="1"/>
          </p:nvPr>
        </p:nvPicPr>
        <p:blipFill>
          <a:blip r:embed="rId2"/>
          <a:stretch>
            <a:fillRect/>
          </a:stretch>
        </p:blipFill>
        <p:spPr>
          <a:xfrm>
            <a:off x="75991" y="1497759"/>
            <a:ext cx="8986838" cy="2577665"/>
          </a:xfrm>
          <a:prstGeom prst="rect">
            <a:avLst/>
          </a:prstGeom>
        </p:spPr>
      </p:pic>
    </p:spTree>
    <p:extLst>
      <p:ext uri="{BB962C8B-B14F-4D97-AF65-F5344CB8AC3E}">
        <p14:creationId xmlns:p14="http://schemas.microsoft.com/office/powerpoint/2010/main" val="3311763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6FD1B-ADB2-0D1E-475D-4E65FADDABA2}"/>
              </a:ext>
            </a:extLst>
          </p:cNvPr>
          <p:cNvSpPr>
            <a:spLocks noGrp="1"/>
          </p:cNvSpPr>
          <p:nvPr>
            <p:ph type="title"/>
          </p:nvPr>
        </p:nvSpPr>
        <p:spPr/>
        <p:txBody>
          <a:bodyPr/>
          <a:lstStyle/>
          <a:p>
            <a:r>
              <a:rPr lang="en-CH" sz="3600" dirty="0"/>
              <a:t>Sectored DRAM with Prefetching</a:t>
            </a:r>
          </a:p>
        </p:txBody>
      </p:sp>
      <p:pic>
        <p:nvPicPr>
          <p:cNvPr id="4" name="Content Placeholder 3">
            <a:extLst>
              <a:ext uri="{FF2B5EF4-FFF2-40B4-BE49-F238E27FC236}">
                <a16:creationId xmlns:a16="http://schemas.microsoft.com/office/drawing/2014/main" id="{8E4E52C7-DD68-4B9F-ACEE-09DC9AE48863}"/>
              </a:ext>
            </a:extLst>
          </p:cNvPr>
          <p:cNvPicPr>
            <a:picLocks noGrp="1" noChangeAspect="1"/>
          </p:cNvPicPr>
          <p:nvPr>
            <p:ph idx="1"/>
          </p:nvPr>
        </p:nvPicPr>
        <p:blipFill>
          <a:blip r:embed="rId3"/>
          <a:stretch>
            <a:fillRect/>
          </a:stretch>
        </p:blipFill>
        <p:spPr>
          <a:xfrm>
            <a:off x="76200" y="2353023"/>
            <a:ext cx="8986838" cy="2679003"/>
          </a:xfrm>
          <a:prstGeom prst="rect">
            <a:avLst/>
          </a:prstGeom>
        </p:spPr>
      </p:pic>
    </p:spTree>
    <p:extLst>
      <p:ext uri="{BB962C8B-B14F-4D97-AF65-F5344CB8AC3E}">
        <p14:creationId xmlns:p14="http://schemas.microsoft.com/office/powerpoint/2010/main" val="38889367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9883BC-035A-E5C9-77DC-DDB9264589F0}"/>
              </a:ext>
            </a:extLst>
          </p:cNvPr>
          <p:cNvSpPr>
            <a:spLocks noGrp="1"/>
          </p:cNvSpPr>
          <p:nvPr>
            <p:ph type="title"/>
          </p:nvPr>
        </p:nvSpPr>
        <p:spPr/>
        <p:txBody>
          <a:bodyPr/>
          <a:lstStyle/>
          <a:p>
            <a:r>
              <a:rPr lang="en-CH" sz="3200" dirty="0"/>
              <a:t>Enabling Higher Row Activation Rate</a:t>
            </a:r>
          </a:p>
        </p:txBody>
      </p:sp>
      <p:sp>
        <p:nvSpPr>
          <p:cNvPr id="4" name="Content Placeholder 3">
            <a:extLst>
              <a:ext uri="{FF2B5EF4-FFF2-40B4-BE49-F238E27FC236}">
                <a16:creationId xmlns:a16="http://schemas.microsoft.com/office/drawing/2014/main" id="{B9D314C2-6895-25A3-D1C3-9F7143F446CC}"/>
              </a:ext>
            </a:extLst>
          </p:cNvPr>
          <p:cNvSpPr>
            <a:spLocks noGrp="1"/>
          </p:cNvSpPr>
          <p:nvPr>
            <p:ph idx="1"/>
          </p:nvPr>
        </p:nvSpPr>
        <p:spPr/>
        <p:txBody>
          <a:bodyPr/>
          <a:lstStyle/>
          <a:p>
            <a:r>
              <a:rPr lang="en-GB" sz="2400" dirty="0" err="1"/>
              <a:t>tFAW</a:t>
            </a:r>
            <a:r>
              <a:rPr lang="en-GB" sz="2400" dirty="0"/>
              <a:t> = 25 nanoseconds (ns)</a:t>
            </a:r>
          </a:p>
          <a:p>
            <a:r>
              <a:rPr lang="en-GB" sz="2400" dirty="0"/>
              <a:t>32 sectors can be activated in a </a:t>
            </a:r>
            <a:r>
              <a:rPr lang="en-GB" sz="2400" dirty="0" err="1"/>
              <a:t>tFAW</a:t>
            </a:r>
            <a:endParaRPr lang="en-GB" sz="2400" dirty="0"/>
          </a:p>
          <a:p>
            <a:r>
              <a:rPr lang="en-GB" sz="2400" dirty="0"/>
              <a:t>Only 10 activate commands can be issued in 25 ns </a:t>
            </a:r>
            <a:br>
              <a:rPr lang="en-GB" sz="2400" dirty="0"/>
            </a:br>
            <a:r>
              <a:rPr lang="en-GB" sz="2400" dirty="0"/>
              <a:t>due to </a:t>
            </a:r>
            <a:r>
              <a:rPr lang="en-GB" sz="2400" dirty="0" err="1"/>
              <a:t>tRRD_L</a:t>
            </a:r>
            <a:r>
              <a:rPr lang="en-GB" sz="2400" dirty="0"/>
              <a:t> and </a:t>
            </a:r>
            <a:r>
              <a:rPr lang="en-GB" sz="2400" dirty="0" err="1"/>
              <a:t>tRRD_S</a:t>
            </a:r>
            <a:r>
              <a:rPr lang="en-GB" sz="2400" dirty="0"/>
              <a:t> </a:t>
            </a:r>
          </a:p>
          <a:p>
            <a:endParaRPr lang="en-GB" sz="2400" dirty="0"/>
          </a:p>
          <a:p>
            <a:r>
              <a:rPr lang="en-GB" sz="2400" dirty="0"/>
              <a:t>10 ACT, each of which activate one sector</a:t>
            </a:r>
            <a:br>
              <a:rPr lang="en-GB" sz="2400" dirty="0"/>
            </a:br>
            <a:r>
              <a:rPr lang="en-GB" sz="2400" dirty="0"/>
              <a:t>takes 20% less power than</a:t>
            </a:r>
            <a:br>
              <a:rPr lang="en-GB" sz="2400" dirty="0"/>
            </a:br>
            <a:r>
              <a:rPr lang="en-GB" sz="2400" dirty="0"/>
              <a:t>4 ACT, each of which activates 8 sectors</a:t>
            </a:r>
          </a:p>
        </p:txBody>
      </p:sp>
    </p:spTree>
    <p:extLst>
      <p:ext uri="{BB962C8B-B14F-4D97-AF65-F5344CB8AC3E}">
        <p14:creationId xmlns:p14="http://schemas.microsoft.com/office/powerpoint/2010/main" val="16532458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E29BA-128E-8E38-7DDA-490A70B4C2A0}"/>
              </a:ext>
            </a:extLst>
          </p:cNvPr>
          <p:cNvSpPr>
            <a:spLocks noGrp="1"/>
          </p:cNvSpPr>
          <p:nvPr>
            <p:ph type="title"/>
          </p:nvPr>
        </p:nvSpPr>
        <p:spPr/>
        <p:txBody>
          <a:bodyPr/>
          <a:lstStyle/>
          <a:p>
            <a:r>
              <a:rPr lang="en-CH" sz="3000" dirty="0"/>
              <a:t>Sectored DRAM vs </a:t>
            </a:r>
            <a:br>
              <a:rPr lang="en-CH" sz="3000" dirty="0"/>
            </a:br>
            <a:r>
              <a:rPr lang="en-CH" sz="3000" dirty="0"/>
              <a:t>Module-Level Mechanisms</a:t>
            </a:r>
          </a:p>
        </p:txBody>
      </p:sp>
      <p:sp>
        <p:nvSpPr>
          <p:cNvPr id="3" name="Content Placeholder 2">
            <a:extLst>
              <a:ext uri="{FF2B5EF4-FFF2-40B4-BE49-F238E27FC236}">
                <a16:creationId xmlns:a16="http://schemas.microsoft.com/office/drawing/2014/main" id="{49ACFE98-868F-ECE5-4039-3A34006B0E50}"/>
              </a:ext>
            </a:extLst>
          </p:cNvPr>
          <p:cNvSpPr>
            <a:spLocks noGrp="1"/>
          </p:cNvSpPr>
          <p:nvPr>
            <p:ph idx="1"/>
          </p:nvPr>
        </p:nvSpPr>
        <p:spPr/>
        <p:txBody>
          <a:bodyPr/>
          <a:lstStyle/>
          <a:p>
            <a:r>
              <a:rPr lang="en-CH" sz="2200" dirty="0"/>
              <a:t>DRAM interface modifications vs. DRAM chip modifications</a:t>
            </a:r>
            <a:endParaRPr lang="en-CH" sz="2800" dirty="0"/>
          </a:p>
          <a:p>
            <a:pPr marL="0" indent="0">
              <a:buNone/>
            </a:pPr>
            <a:endParaRPr lang="en-CH" sz="2200" dirty="0"/>
          </a:p>
          <a:p>
            <a:pPr marL="0" indent="0">
              <a:buNone/>
            </a:pPr>
            <a:endParaRPr lang="en-CH" sz="2200" dirty="0"/>
          </a:p>
          <a:p>
            <a:r>
              <a:rPr lang="en-CH" sz="2200" dirty="0"/>
              <a:t>Low overhead module-level mechanism </a:t>
            </a:r>
            <a:br>
              <a:rPr lang="en-CH" sz="2200" dirty="0"/>
            </a:br>
            <a:r>
              <a:rPr lang="en-CH" sz="2200" dirty="0"/>
              <a:t>induces 23% overhead </a:t>
            </a:r>
            <a:br>
              <a:rPr lang="en-CH" sz="2200" dirty="0"/>
            </a:br>
            <a:r>
              <a:rPr lang="en-CH" sz="2200" dirty="0"/>
              <a:t>where Sectored DRAM provides 17% speedup</a:t>
            </a:r>
          </a:p>
          <a:p>
            <a:pPr lvl="1"/>
            <a:r>
              <a:rPr lang="en-CH" sz="1800" dirty="0"/>
              <a:t>Command bus becomes the bottleneck</a:t>
            </a:r>
          </a:p>
          <a:p>
            <a:pPr lvl="1"/>
            <a:r>
              <a:rPr lang="en-CH" sz="1800" dirty="0"/>
              <a:t>Alleviating command bus bottleneck is area expensive</a:t>
            </a:r>
            <a:endParaRPr lang="en-CH" sz="1400" dirty="0"/>
          </a:p>
          <a:p>
            <a:pPr marL="0" indent="0">
              <a:buNone/>
            </a:pPr>
            <a:endParaRPr lang="en-CH" sz="2200" dirty="0"/>
          </a:p>
          <a:p>
            <a:endParaRPr lang="en-CH" sz="2200" dirty="0"/>
          </a:p>
          <a:p>
            <a:r>
              <a:rPr lang="en-CH" sz="2200" dirty="0"/>
              <a:t>System integration heavily inspired by DGMS</a:t>
            </a:r>
          </a:p>
          <a:p>
            <a:endParaRPr lang="en-CH" sz="2200" dirty="0"/>
          </a:p>
        </p:txBody>
      </p:sp>
    </p:spTree>
    <p:extLst>
      <p:ext uri="{BB962C8B-B14F-4D97-AF65-F5344CB8AC3E}">
        <p14:creationId xmlns:p14="http://schemas.microsoft.com/office/powerpoint/2010/main" val="1836611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4B67D-EE55-123B-32AB-7FB74C0292EE}"/>
              </a:ext>
            </a:extLst>
          </p:cNvPr>
          <p:cNvSpPr>
            <a:spLocks noGrp="1"/>
          </p:cNvSpPr>
          <p:nvPr>
            <p:ph type="title"/>
          </p:nvPr>
        </p:nvSpPr>
        <p:spPr/>
        <p:txBody>
          <a:bodyPr/>
          <a:lstStyle/>
          <a:p>
            <a:r>
              <a:rPr lang="en-CH" sz="4000" dirty="0"/>
              <a:t>DRAM Column Read Operation</a:t>
            </a:r>
          </a:p>
        </p:txBody>
      </p:sp>
      <p:grpSp>
        <p:nvGrpSpPr>
          <p:cNvPr id="4" name="Group 3">
            <a:extLst>
              <a:ext uri="{FF2B5EF4-FFF2-40B4-BE49-F238E27FC236}">
                <a16:creationId xmlns:a16="http://schemas.microsoft.com/office/drawing/2014/main" id="{4D9A8B16-CFE1-0C60-B00C-EEB0139114CE}"/>
              </a:ext>
            </a:extLst>
          </p:cNvPr>
          <p:cNvGrpSpPr/>
          <p:nvPr/>
        </p:nvGrpSpPr>
        <p:grpSpPr>
          <a:xfrm>
            <a:off x="1734836" y="2404844"/>
            <a:ext cx="1414038" cy="1414038"/>
            <a:chOff x="4876800" y="1600199"/>
            <a:chExt cx="2819401" cy="2819401"/>
          </a:xfrm>
        </p:grpSpPr>
        <p:grpSp>
          <p:nvGrpSpPr>
            <p:cNvPr id="5" name="Group 4">
              <a:extLst>
                <a:ext uri="{FF2B5EF4-FFF2-40B4-BE49-F238E27FC236}">
                  <a16:creationId xmlns:a16="http://schemas.microsoft.com/office/drawing/2014/main" id="{5B74EFC2-464C-E103-9522-F2A0023EED79}"/>
                </a:ext>
              </a:extLst>
            </p:cNvPr>
            <p:cNvGrpSpPr/>
            <p:nvPr/>
          </p:nvGrpSpPr>
          <p:grpSpPr>
            <a:xfrm>
              <a:off x="5486400" y="3962400"/>
              <a:ext cx="2209800" cy="457200"/>
              <a:chOff x="5486400" y="3962400"/>
              <a:chExt cx="2209800" cy="457200"/>
            </a:xfrm>
          </p:grpSpPr>
          <p:sp>
            <p:nvSpPr>
              <p:cNvPr id="50" name="DRAM">
                <a:extLst>
                  <a:ext uri="{FF2B5EF4-FFF2-40B4-BE49-F238E27FC236}">
                    <a16:creationId xmlns:a16="http://schemas.microsoft.com/office/drawing/2014/main" id="{DF84E4B1-7FD4-388D-79DB-DB5E39151F82}"/>
                  </a:ext>
                </a:extLst>
              </p:cNvPr>
              <p:cNvSpPr/>
              <p:nvPr/>
            </p:nvSpPr>
            <p:spPr>
              <a:xfrm>
                <a:off x="54864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1" name="DRAM">
                <a:extLst>
                  <a:ext uri="{FF2B5EF4-FFF2-40B4-BE49-F238E27FC236}">
                    <a16:creationId xmlns:a16="http://schemas.microsoft.com/office/drawing/2014/main" id="{9CC65C06-283F-10DF-3778-1BF728AD373F}"/>
                  </a:ext>
                </a:extLst>
              </p:cNvPr>
              <p:cNvSpPr/>
              <p:nvPr/>
            </p:nvSpPr>
            <p:spPr>
              <a:xfrm>
                <a:off x="59436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2" name="DRAM">
                <a:extLst>
                  <a:ext uri="{FF2B5EF4-FFF2-40B4-BE49-F238E27FC236}">
                    <a16:creationId xmlns:a16="http://schemas.microsoft.com/office/drawing/2014/main" id="{5964115C-F958-6FFB-09C0-419E0360FEC4}"/>
                  </a:ext>
                </a:extLst>
              </p:cNvPr>
              <p:cNvSpPr/>
              <p:nvPr/>
            </p:nvSpPr>
            <p:spPr>
              <a:xfrm>
                <a:off x="64008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3" name="DRAM">
                <a:extLst>
                  <a:ext uri="{FF2B5EF4-FFF2-40B4-BE49-F238E27FC236}">
                    <a16:creationId xmlns:a16="http://schemas.microsoft.com/office/drawing/2014/main" id="{0CA100F5-444B-4BF1-C008-E79A70D88CDB}"/>
                  </a:ext>
                </a:extLst>
              </p:cNvPr>
              <p:cNvSpPr/>
              <p:nvPr/>
            </p:nvSpPr>
            <p:spPr>
              <a:xfrm>
                <a:off x="68580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4" name="DRAM">
                <a:extLst>
                  <a:ext uri="{FF2B5EF4-FFF2-40B4-BE49-F238E27FC236}">
                    <a16:creationId xmlns:a16="http://schemas.microsoft.com/office/drawing/2014/main" id="{9B24C80C-74A0-90B0-7DDC-45469942ADF0}"/>
                  </a:ext>
                </a:extLst>
              </p:cNvPr>
              <p:cNvSpPr/>
              <p:nvPr/>
            </p:nvSpPr>
            <p:spPr>
              <a:xfrm>
                <a:off x="73152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6" name="Group 5">
              <a:extLst>
                <a:ext uri="{FF2B5EF4-FFF2-40B4-BE49-F238E27FC236}">
                  <a16:creationId xmlns:a16="http://schemas.microsoft.com/office/drawing/2014/main" id="{946C5FB9-38EF-9DC9-D55D-59253C13E944}"/>
                </a:ext>
              </a:extLst>
            </p:cNvPr>
            <p:cNvGrpSpPr/>
            <p:nvPr/>
          </p:nvGrpSpPr>
          <p:grpSpPr>
            <a:xfrm>
              <a:off x="4876800" y="1600200"/>
              <a:ext cx="457200" cy="2209800"/>
              <a:chOff x="4876800" y="1600200"/>
              <a:chExt cx="457200" cy="2209800"/>
            </a:xfrm>
          </p:grpSpPr>
          <p:sp>
            <p:nvSpPr>
              <p:cNvPr id="45" name="DRAM">
                <a:extLst>
                  <a:ext uri="{FF2B5EF4-FFF2-40B4-BE49-F238E27FC236}">
                    <a16:creationId xmlns:a16="http://schemas.microsoft.com/office/drawing/2014/main" id="{B0079845-8137-1675-A12C-45A55E1EBB3C}"/>
                  </a:ext>
                </a:extLst>
              </p:cNvPr>
              <p:cNvSpPr/>
              <p:nvPr/>
            </p:nvSpPr>
            <p:spPr>
              <a:xfrm rot="5400000">
                <a:off x="4914900" y="15621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6" name="DRAM">
                <a:extLst>
                  <a:ext uri="{FF2B5EF4-FFF2-40B4-BE49-F238E27FC236}">
                    <a16:creationId xmlns:a16="http://schemas.microsoft.com/office/drawing/2014/main" id="{A41EC28F-F21E-08C1-4077-F0842ED14BC5}"/>
                  </a:ext>
                </a:extLst>
              </p:cNvPr>
              <p:cNvSpPr/>
              <p:nvPr/>
            </p:nvSpPr>
            <p:spPr>
              <a:xfrm rot="5400000">
                <a:off x="4914900" y="20193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7" name="DRAM">
                <a:extLst>
                  <a:ext uri="{FF2B5EF4-FFF2-40B4-BE49-F238E27FC236}">
                    <a16:creationId xmlns:a16="http://schemas.microsoft.com/office/drawing/2014/main" id="{23D38407-B639-C7D0-B465-95ABAE3E1CA3}"/>
                  </a:ext>
                </a:extLst>
              </p:cNvPr>
              <p:cNvSpPr/>
              <p:nvPr/>
            </p:nvSpPr>
            <p:spPr>
              <a:xfrm rot="5400000">
                <a:off x="4914900" y="24765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8" name="DRAM">
                <a:extLst>
                  <a:ext uri="{FF2B5EF4-FFF2-40B4-BE49-F238E27FC236}">
                    <a16:creationId xmlns:a16="http://schemas.microsoft.com/office/drawing/2014/main" id="{8E47C92D-0A55-083D-37BA-028767E8BC52}"/>
                  </a:ext>
                </a:extLst>
              </p:cNvPr>
              <p:cNvSpPr/>
              <p:nvPr/>
            </p:nvSpPr>
            <p:spPr>
              <a:xfrm rot="5400000">
                <a:off x="4914900" y="29337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9" name="DRAM">
                <a:extLst>
                  <a:ext uri="{FF2B5EF4-FFF2-40B4-BE49-F238E27FC236}">
                    <a16:creationId xmlns:a16="http://schemas.microsoft.com/office/drawing/2014/main" id="{B18ADBA3-6FD9-BBD7-085E-922A4F096A33}"/>
                  </a:ext>
                </a:extLst>
              </p:cNvPr>
              <p:cNvSpPr/>
              <p:nvPr/>
            </p:nvSpPr>
            <p:spPr>
              <a:xfrm rot="5400000">
                <a:off x="4914900" y="33909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7" name="Group 6">
              <a:extLst>
                <a:ext uri="{FF2B5EF4-FFF2-40B4-BE49-F238E27FC236}">
                  <a16:creationId xmlns:a16="http://schemas.microsoft.com/office/drawing/2014/main" id="{EE26978B-08A8-D1F5-C354-91F64CEB3C2F}"/>
                </a:ext>
              </a:extLst>
            </p:cNvPr>
            <p:cNvGrpSpPr/>
            <p:nvPr/>
          </p:nvGrpSpPr>
          <p:grpSpPr>
            <a:xfrm>
              <a:off x="5676900" y="1600199"/>
              <a:ext cx="1828800" cy="2362201"/>
              <a:chOff x="5676900" y="1170708"/>
              <a:chExt cx="1828800" cy="2791692"/>
            </a:xfrm>
          </p:grpSpPr>
          <p:cxnSp>
            <p:nvCxnSpPr>
              <p:cNvPr id="40" name="Straight Connector 39">
                <a:extLst>
                  <a:ext uri="{FF2B5EF4-FFF2-40B4-BE49-F238E27FC236}">
                    <a16:creationId xmlns:a16="http://schemas.microsoft.com/office/drawing/2014/main" id="{97E48A8D-9886-E08C-A019-DFDA479A6715}"/>
                  </a:ext>
                </a:extLst>
              </p:cNvPr>
              <p:cNvCxnSpPr>
                <a:cxnSpLocks/>
                <a:stCxn id="10" idx="0"/>
                <a:endCxn id="50" idx="0"/>
              </p:cNvCxnSpPr>
              <p:nvPr/>
            </p:nvCxnSpPr>
            <p:spPr>
              <a:xfrm>
                <a:off x="56769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BB37586-1DF3-120B-109A-B9D1AD84422A}"/>
                  </a:ext>
                </a:extLst>
              </p:cNvPr>
              <p:cNvCxnSpPr>
                <a:cxnSpLocks/>
                <a:stCxn id="12" idx="0"/>
                <a:endCxn id="52" idx="0"/>
              </p:cNvCxnSpPr>
              <p:nvPr/>
            </p:nvCxnSpPr>
            <p:spPr>
              <a:xfrm>
                <a:off x="6591299"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535F47C-A721-9E53-1DA9-1139F5BA0224}"/>
                  </a:ext>
                </a:extLst>
              </p:cNvPr>
              <p:cNvCxnSpPr>
                <a:cxnSpLocks/>
                <a:stCxn id="13" idx="0"/>
                <a:endCxn id="53" idx="0"/>
              </p:cNvCxnSpPr>
              <p:nvPr/>
            </p:nvCxnSpPr>
            <p:spPr>
              <a:xfrm>
                <a:off x="70485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CBD96A9-0D06-8212-86CE-CCE1FD58DB83}"/>
                  </a:ext>
                </a:extLst>
              </p:cNvPr>
              <p:cNvCxnSpPr>
                <a:cxnSpLocks/>
                <a:stCxn id="14" idx="0"/>
                <a:endCxn id="54" idx="0"/>
              </p:cNvCxnSpPr>
              <p:nvPr/>
            </p:nvCxnSpPr>
            <p:spPr>
              <a:xfrm>
                <a:off x="7505700" y="1170710"/>
                <a:ext cx="0" cy="2791690"/>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4FFC72C-2348-7855-F2E8-A9499526E06E}"/>
                  </a:ext>
                </a:extLst>
              </p:cNvPr>
              <p:cNvCxnSpPr>
                <a:cxnSpLocks/>
                <a:stCxn id="11" idx="0"/>
                <a:endCxn id="51" idx="0"/>
              </p:cNvCxnSpPr>
              <p:nvPr/>
            </p:nvCxnSpPr>
            <p:spPr>
              <a:xfrm>
                <a:off x="61341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66D60401-B91D-FDF0-E4C0-B807634118B9}"/>
                </a:ext>
              </a:extLst>
            </p:cNvPr>
            <p:cNvGrpSpPr/>
            <p:nvPr/>
          </p:nvGrpSpPr>
          <p:grpSpPr>
            <a:xfrm>
              <a:off x="5334000" y="1790700"/>
              <a:ext cx="2362201" cy="1828800"/>
              <a:chOff x="5333998" y="1790700"/>
              <a:chExt cx="2791691" cy="1828800"/>
            </a:xfrm>
          </p:grpSpPr>
          <p:cxnSp>
            <p:nvCxnSpPr>
              <p:cNvPr id="35" name="Straight Connector 34">
                <a:extLst>
                  <a:ext uri="{FF2B5EF4-FFF2-40B4-BE49-F238E27FC236}">
                    <a16:creationId xmlns:a16="http://schemas.microsoft.com/office/drawing/2014/main" id="{B5CED229-C00C-7FFB-63E5-446F95691885}"/>
                  </a:ext>
                </a:extLst>
              </p:cNvPr>
              <p:cNvCxnSpPr>
                <a:cxnSpLocks/>
                <a:stCxn id="14" idx="6"/>
                <a:endCxn id="45" idx="0"/>
              </p:cNvCxnSpPr>
              <p:nvPr/>
            </p:nvCxnSpPr>
            <p:spPr>
              <a:xfrm flipH="1">
                <a:off x="5333998" y="1790700"/>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CD464DF-5D86-B9D2-DC01-F87ADDB96C33}"/>
                  </a:ext>
                </a:extLst>
              </p:cNvPr>
              <p:cNvCxnSpPr>
                <a:cxnSpLocks/>
                <a:stCxn id="19" idx="6"/>
                <a:endCxn id="46" idx="0"/>
              </p:cNvCxnSpPr>
              <p:nvPr/>
            </p:nvCxnSpPr>
            <p:spPr>
              <a:xfrm flipH="1">
                <a:off x="5333998" y="2247899"/>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9F89270-703C-86B5-4B72-941AC0A3D0E8}"/>
                  </a:ext>
                </a:extLst>
              </p:cNvPr>
              <p:cNvCxnSpPr>
                <a:cxnSpLocks/>
                <a:stCxn id="24" idx="6"/>
                <a:endCxn id="47" idx="0"/>
              </p:cNvCxnSpPr>
              <p:nvPr/>
            </p:nvCxnSpPr>
            <p:spPr>
              <a:xfrm flipH="1">
                <a:off x="5333998" y="2705100"/>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4688D89-6290-DACB-091C-199C818B441C}"/>
                  </a:ext>
                </a:extLst>
              </p:cNvPr>
              <p:cNvCxnSpPr>
                <a:cxnSpLocks/>
                <a:stCxn id="29" idx="6"/>
                <a:endCxn id="48" idx="0"/>
              </p:cNvCxnSpPr>
              <p:nvPr/>
            </p:nvCxnSpPr>
            <p:spPr>
              <a:xfrm flipH="1">
                <a:off x="5333998" y="3162299"/>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3175B76-ADBE-421D-D9ED-CAD2C3FE7CAE}"/>
                  </a:ext>
                </a:extLst>
              </p:cNvPr>
              <p:cNvCxnSpPr>
                <a:cxnSpLocks/>
                <a:stCxn id="34" idx="6"/>
                <a:endCxn id="49" idx="0"/>
              </p:cNvCxnSpPr>
              <p:nvPr/>
            </p:nvCxnSpPr>
            <p:spPr>
              <a:xfrm flipH="1">
                <a:off x="5333998" y="3619500"/>
                <a:ext cx="2791691" cy="0"/>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D5CEAE3C-619F-4EBE-4E7E-63A9A0165A29}"/>
                </a:ext>
              </a:extLst>
            </p:cNvPr>
            <p:cNvGrpSpPr/>
            <p:nvPr/>
          </p:nvGrpSpPr>
          <p:grpSpPr>
            <a:xfrm>
              <a:off x="5486400" y="1600200"/>
              <a:ext cx="2209800" cy="2209800"/>
              <a:chOff x="5486400" y="1600200"/>
              <a:chExt cx="2209800" cy="2209800"/>
            </a:xfrm>
          </p:grpSpPr>
          <p:sp>
            <p:nvSpPr>
              <p:cNvPr id="10" name="Oval 9">
                <a:extLst>
                  <a:ext uri="{FF2B5EF4-FFF2-40B4-BE49-F238E27FC236}">
                    <a16:creationId xmlns:a16="http://schemas.microsoft.com/office/drawing/2014/main" id="{432F2FD4-0A8F-6955-53DB-6CF6F78F4C06}"/>
                  </a:ext>
                </a:extLst>
              </p:cNvPr>
              <p:cNvSpPr/>
              <p:nvPr/>
            </p:nvSpPr>
            <p:spPr>
              <a:xfrm>
                <a:off x="54864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 name="Oval 10">
                <a:extLst>
                  <a:ext uri="{FF2B5EF4-FFF2-40B4-BE49-F238E27FC236}">
                    <a16:creationId xmlns:a16="http://schemas.microsoft.com/office/drawing/2014/main" id="{3A1CD15B-CAD9-E2B9-A079-D4A77874C88E}"/>
                  </a:ext>
                </a:extLst>
              </p:cNvPr>
              <p:cNvSpPr/>
              <p:nvPr/>
            </p:nvSpPr>
            <p:spPr>
              <a:xfrm>
                <a:off x="59436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 name="Oval 11">
                <a:extLst>
                  <a:ext uri="{FF2B5EF4-FFF2-40B4-BE49-F238E27FC236}">
                    <a16:creationId xmlns:a16="http://schemas.microsoft.com/office/drawing/2014/main" id="{051757D3-70F1-A247-0CBB-A7FBE5D569E5}"/>
                  </a:ext>
                </a:extLst>
              </p:cNvPr>
              <p:cNvSpPr/>
              <p:nvPr/>
            </p:nvSpPr>
            <p:spPr>
              <a:xfrm>
                <a:off x="64008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 name="Oval 12">
                <a:extLst>
                  <a:ext uri="{FF2B5EF4-FFF2-40B4-BE49-F238E27FC236}">
                    <a16:creationId xmlns:a16="http://schemas.microsoft.com/office/drawing/2014/main" id="{C1670488-A2F8-74DB-C0EC-227261210263}"/>
                  </a:ext>
                </a:extLst>
              </p:cNvPr>
              <p:cNvSpPr/>
              <p:nvPr/>
            </p:nvSpPr>
            <p:spPr>
              <a:xfrm>
                <a:off x="68580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4" name="Oval 13">
                <a:extLst>
                  <a:ext uri="{FF2B5EF4-FFF2-40B4-BE49-F238E27FC236}">
                    <a16:creationId xmlns:a16="http://schemas.microsoft.com/office/drawing/2014/main" id="{E10BBCE9-8415-D432-C6D5-45CB4FEAB47E}"/>
                  </a:ext>
                </a:extLst>
              </p:cNvPr>
              <p:cNvSpPr/>
              <p:nvPr/>
            </p:nvSpPr>
            <p:spPr>
              <a:xfrm>
                <a:off x="73152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 name="Oval 14">
                <a:extLst>
                  <a:ext uri="{FF2B5EF4-FFF2-40B4-BE49-F238E27FC236}">
                    <a16:creationId xmlns:a16="http://schemas.microsoft.com/office/drawing/2014/main" id="{51CBA1F3-258C-85C5-38F5-01B8AAC4DBCD}"/>
                  </a:ext>
                </a:extLst>
              </p:cNvPr>
              <p:cNvSpPr/>
              <p:nvPr/>
            </p:nvSpPr>
            <p:spPr>
              <a:xfrm>
                <a:off x="54864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 name="Oval 15">
                <a:extLst>
                  <a:ext uri="{FF2B5EF4-FFF2-40B4-BE49-F238E27FC236}">
                    <a16:creationId xmlns:a16="http://schemas.microsoft.com/office/drawing/2014/main" id="{B35BBD8E-BC88-21A5-7CAB-9967D888CE76}"/>
                  </a:ext>
                </a:extLst>
              </p:cNvPr>
              <p:cNvSpPr/>
              <p:nvPr/>
            </p:nvSpPr>
            <p:spPr>
              <a:xfrm>
                <a:off x="59436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 name="Oval 16">
                <a:extLst>
                  <a:ext uri="{FF2B5EF4-FFF2-40B4-BE49-F238E27FC236}">
                    <a16:creationId xmlns:a16="http://schemas.microsoft.com/office/drawing/2014/main" id="{30C90397-5E9B-F239-3EB9-2CE04E54619A}"/>
                  </a:ext>
                </a:extLst>
              </p:cNvPr>
              <p:cNvSpPr/>
              <p:nvPr/>
            </p:nvSpPr>
            <p:spPr>
              <a:xfrm>
                <a:off x="64008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 name="Oval 17">
                <a:extLst>
                  <a:ext uri="{FF2B5EF4-FFF2-40B4-BE49-F238E27FC236}">
                    <a16:creationId xmlns:a16="http://schemas.microsoft.com/office/drawing/2014/main" id="{40F57B55-6781-2603-BC10-5BF32F7E7B20}"/>
                  </a:ext>
                </a:extLst>
              </p:cNvPr>
              <p:cNvSpPr/>
              <p:nvPr/>
            </p:nvSpPr>
            <p:spPr>
              <a:xfrm>
                <a:off x="68580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9" name="Oval 18">
                <a:extLst>
                  <a:ext uri="{FF2B5EF4-FFF2-40B4-BE49-F238E27FC236}">
                    <a16:creationId xmlns:a16="http://schemas.microsoft.com/office/drawing/2014/main" id="{392F4387-BA31-870C-34EB-A683C21BC279}"/>
                  </a:ext>
                </a:extLst>
              </p:cNvPr>
              <p:cNvSpPr/>
              <p:nvPr/>
            </p:nvSpPr>
            <p:spPr>
              <a:xfrm>
                <a:off x="73152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0" name="Oval 19">
                <a:extLst>
                  <a:ext uri="{FF2B5EF4-FFF2-40B4-BE49-F238E27FC236}">
                    <a16:creationId xmlns:a16="http://schemas.microsoft.com/office/drawing/2014/main" id="{FD1B4CB2-06C7-B7C6-44E6-31691EA7D7B2}"/>
                  </a:ext>
                </a:extLst>
              </p:cNvPr>
              <p:cNvSpPr/>
              <p:nvPr/>
            </p:nvSpPr>
            <p:spPr>
              <a:xfrm>
                <a:off x="54864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1" name="Oval 20">
                <a:extLst>
                  <a:ext uri="{FF2B5EF4-FFF2-40B4-BE49-F238E27FC236}">
                    <a16:creationId xmlns:a16="http://schemas.microsoft.com/office/drawing/2014/main" id="{B4084420-7208-9891-7DAE-DA77CEC76701}"/>
                  </a:ext>
                </a:extLst>
              </p:cNvPr>
              <p:cNvSpPr/>
              <p:nvPr/>
            </p:nvSpPr>
            <p:spPr>
              <a:xfrm>
                <a:off x="59436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2" name="Oval 21">
                <a:extLst>
                  <a:ext uri="{FF2B5EF4-FFF2-40B4-BE49-F238E27FC236}">
                    <a16:creationId xmlns:a16="http://schemas.microsoft.com/office/drawing/2014/main" id="{7AA0B050-9A59-45BD-4B28-EB0D7C8335AB}"/>
                  </a:ext>
                </a:extLst>
              </p:cNvPr>
              <p:cNvSpPr/>
              <p:nvPr/>
            </p:nvSpPr>
            <p:spPr>
              <a:xfrm>
                <a:off x="64008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3" name="Oval 22">
                <a:extLst>
                  <a:ext uri="{FF2B5EF4-FFF2-40B4-BE49-F238E27FC236}">
                    <a16:creationId xmlns:a16="http://schemas.microsoft.com/office/drawing/2014/main" id="{44AD37A0-B1F0-84BA-C07A-1CDB86A4F2D2}"/>
                  </a:ext>
                </a:extLst>
              </p:cNvPr>
              <p:cNvSpPr/>
              <p:nvPr/>
            </p:nvSpPr>
            <p:spPr>
              <a:xfrm>
                <a:off x="68580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4" name="Oval 23">
                <a:extLst>
                  <a:ext uri="{FF2B5EF4-FFF2-40B4-BE49-F238E27FC236}">
                    <a16:creationId xmlns:a16="http://schemas.microsoft.com/office/drawing/2014/main" id="{CDE40278-4D02-0346-7138-E936452E9A25}"/>
                  </a:ext>
                </a:extLst>
              </p:cNvPr>
              <p:cNvSpPr/>
              <p:nvPr/>
            </p:nvSpPr>
            <p:spPr>
              <a:xfrm>
                <a:off x="73152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5" name="Oval 24">
                <a:extLst>
                  <a:ext uri="{FF2B5EF4-FFF2-40B4-BE49-F238E27FC236}">
                    <a16:creationId xmlns:a16="http://schemas.microsoft.com/office/drawing/2014/main" id="{04207486-46F8-9B5A-BA17-B75BE4216AA0}"/>
                  </a:ext>
                </a:extLst>
              </p:cNvPr>
              <p:cNvSpPr/>
              <p:nvPr/>
            </p:nvSpPr>
            <p:spPr>
              <a:xfrm>
                <a:off x="54864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6" name="Oval 25">
                <a:extLst>
                  <a:ext uri="{FF2B5EF4-FFF2-40B4-BE49-F238E27FC236}">
                    <a16:creationId xmlns:a16="http://schemas.microsoft.com/office/drawing/2014/main" id="{41A79903-891B-80D8-82BF-15CA2423A8D2}"/>
                  </a:ext>
                </a:extLst>
              </p:cNvPr>
              <p:cNvSpPr/>
              <p:nvPr/>
            </p:nvSpPr>
            <p:spPr>
              <a:xfrm>
                <a:off x="59436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7" name="Oval 26">
                <a:extLst>
                  <a:ext uri="{FF2B5EF4-FFF2-40B4-BE49-F238E27FC236}">
                    <a16:creationId xmlns:a16="http://schemas.microsoft.com/office/drawing/2014/main" id="{FBFBAF5A-80BF-869C-DB22-BC9721E8D390}"/>
                  </a:ext>
                </a:extLst>
              </p:cNvPr>
              <p:cNvSpPr/>
              <p:nvPr/>
            </p:nvSpPr>
            <p:spPr>
              <a:xfrm>
                <a:off x="64008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8" name="Oval 27">
                <a:extLst>
                  <a:ext uri="{FF2B5EF4-FFF2-40B4-BE49-F238E27FC236}">
                    <a16:creationId xmlns:a16="http://schemas.microsoft.com/office/drawing/2014/main" id="{0F8D2AFA-D3B9-E2F2-F182-4EF63AC1DB08}"/>
                  </a:ext>
                </a:extLst>
              </p:cNvPr>
              <p:cNvSpPr/>
              <p:nvPr/>
            </p:nvSpPr>
            <p:spPr>
              <a:xfrm>
                <a:off x="68580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9" name="Oval 28">
                <a:extLst>
                  <a:ext uri="{FF2B5EF4-FFF2-40B4-BE49-F238E27FC236}">
                    <a16:creationId xmlns:a16="http://schemas.microsoft.com/office/drawing/2014/main" id="{20F47C9F-67E0-18C7-4FB4-65B00C05926E}"/>
                  </a:ext>
                </a:extLst>
              </p:cNvPr>
              <p:cNvSpPr/>
              <p:nvPr/>
            </p:nvSpPr>
            <p:spPr>
              <a:xfrm>
                <a:off x="73152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0" name="Oval 29">
                <a:extLst>
                  <a:ext uri="{FF2B5EF4-FFF2-40B4-BE49-F238E27FC236}">
                    <a16:creationId xmlns:a16="http://schemas.microsoft.com/office/drawing/2014/main" id="{DC4280C9-9629-9B33-C1A4-427DBF921A5A}"/>
                  </a:ext>
                </a:extLst>
              </p:cNvPr>
              <p:cNvSpPr/>
              <p:nvPr/>
            </p:nvSpPr>
            <p:spPr>
              <a:xfrm>
                <a:off x="54864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1" name="Oval 30">
                <a:extLst>
                  <a:ext uri="{FF2B5EF4-FFF2-40B4-BE49-F238E27FC236}">
                    <a16:creationId xmlns:a16="http://schemas.microsoft.com/office/drawing/2014/main" id="{7851DB32-7924-81FD-2142-F60C1A2F4C54}"/>
                  </a:ext>
                </a:extLst>
              </p:cNvPr>
              <p:cNvSpPr/>
              <p:nvPr/>
            </p:nvSpPr>
            <p:spPr>
              <a:xfrm>
                <a:off x="59436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2" name="Oval 31">
                <a:extLst>
                  <a:ext uri="{FF2B5EF4-FFF2-40B4-BE49-F238E27FC236}">
                    <a16:creationId xmlns:a16="http://schemas.microsoft.com/office/drawing/2014/main" id="{68E36937-FD3F-B353-00F2-B3B0DD77E2D5}"/>
                  </a:ext>
                </a:extLst>
              </p:cNvPr>
              <p:cNvSpPr/>
              <p:nvPr/>
            </p:nvSpPr>
            <p:spPr>
              <a:xfrm>
                <a:off x="64008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3" name="Oval 32">
                <a:extLst>
                  <a:ext uri="{FF2B5EF4-FFF2-40B4-BE49-F238E27FC236}">
                    <a16:creationId xmlns:a16="http://schemas.microsoft.com/office/drawing/2014/main" id="{F87626CF-CB84-C72F-2DF9-8B5566C37977}"/>
                  </a:ext>
                </a:extLst>
              </p:cNvPr>
              <p:cNvSpPr/>
              <p:nvPr/>
            </p:nvSpPr>
            <p:spPr>
              <a:xfrm>
                <a:off x="68580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4" name="Oval 33">
                <a:extLst>
                  <a:ext uri="{FF2B5EF4-FFF2-40B4-BE49-F238E27FC236}">
                    <a16:creationId xmlns:a16="http://schemas.microsoft.com/office/drawing/2014/main" id="{C1D8FB15-7194-BA81-8808-B8E0B2FEC2DC}"/>
                  </a:ext>
                </a:extLst>
              </p:cNvPr>
              <p:cNvSpPr/>
              <p:nvPr/>
            </p:nvSpPr>
            <p:spPr>
              <a:xfrm>
                <a:off x="73152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grpSp>
        <p:nvGrpSpPr>
          <p:cNvPr id="55" name="Group 54">
            <a:extLst>
              <a:ext uri="{FF2B5EF4-FFF2-40B4-BE49-F238E27FC236}">
                <a16:creationId xmlns:a16="http://schemas.microsoft.com/office/drawing/2014/main" id="{051C8AB0-EB24-9D63-CF88-4895EB9FF3A5}"/>
              </a:ext>
            </a:extLst>
          </p:cNvPr>
          <p:cNvGrpSpPr/>
          <p:nvPr/>
        </p:nvGrpSpPr>
        <p:grpSpPr>
          <a:xfrm>
            <a:off x="3292364" y="2404844"/>
            <a:ext cx="1414038" cy="1414038"/>
            <a:chOff x="4876800" y="1600199"/>
            <a:chExt cx="2819401" cy="2819401"/>
          </a:xfrm>
        </p:grpSpPr>
        <p:grpSp>
          <p:nvGrpSpPr>
            <p:cNvPr id="56" name="Group 55">
              <a:extLst>
                <a:ext uri="{FF2B5EF4-FFF2-40B4-BE49-F238E27FC236}">
                  <a16:creationId xmlns:a16="http://schemas.microsoft.com/office/drawing/2014/main" id="{948FA797-6C17-BC44-D557-B7A8F1A14175}"/>
                </a:ext>
              </a:extLst>
            </p:cNvPr>
            <p:cNvGrpSpPr/>
            <p:nvPr/>
          </p:nvGrpSpPr>
          <p:grpSpPr>
            <a:xfrm>
              <a:off x="5486400" y="3962400"/>
              <a:ext cx="2209800" cy="457200"/>
              <a:chOff x="5486400" y="3962400"/>
              <a:chExt cx="2209800" cy="457200"/>
            </a:xfrm>
          </p:grpSpPr>
          <p:sp>
            <p:nvSpPr>
              <p:cNvPr id="101" name="DRAM">
                <a:extLst>
                  <a:ext uri="{FF2B5EF4-FFF2-40B4-BE49-F238E27FC236}">
                    <a16:creationId xmlns:a16="http://schemas.microsoft.com/office/drawing/2014/main" id="{B687D98C-AC2E-4497-EB4B-73E046C8F6DC}"/>
                  </a:ext>
                </a:extLst>
              </p:cNvPr>
              <p:cNvSpPr/>
              <p:nvPr/>
            </p:nvSpPr>
            <p:spPr>
              <a:xfrm>
                <a:off x="54864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2" name="DRAM">
                <a:extLst>
                  <a:ext uri="{FF2B5EF4-FFF2-40B4-BE49-F238E27FC236}">
                    <a16:creationId xmlns:a16="http://schemas.microsoft.com/office/drawing/2014/main" id="{C252C00A-721F-5EB5-0E1E-018BA85CAAB9}"/>
                  </a:ext>
                </a:extLst>
              </p:cNvPr>
              <p:cNvSpPr/>
              <p:nvPr/>
            </p:nvSpPr>
            <p:spPr>
              <a:xfrm>
                <a:off x="59436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3" name="DRAM">
                <a:extLst>
                  <a:ext uri="{FF2B5EF4-FFF2-40B4-BE49-F238E27FC236}">
                    <a16:creationId xmlns:a16="http://schemas.microsoft.com/office/drawing/2014/main" id="{074F55C8-5BE5-9B50-6AED-B7708BEE57E9}"/>
                  </a:ext>
                </a:extLst>
              </p:cNvPr>
              <p:cNvSpPr/>
              <p:nvPr/>
            </p:nvSpPr>
            <p:spPr>
              <a:xfrm>
                <a:off x="64008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4" name="DRAM">
                <a:extLst>
                  <a:ext uri="{FF2B5EF4-FFF2-40B4-BE49-F238E27FC236}">
                    <a16:creationId xmlns:a16="http://schemas.microsoft.com/office/drawing/2014/main" id="{EC42BF25-F0F4-C028-5D20-98FED388B05D}"/>
                  </a:ext>
                </a:extLst>
              </p:cNvPr>
              <p:cNvSpPr/>
              <p:nvPr/>
            </p:nvSpPr>
            <p:spPr>
              <a:xfrm>
                <a:off x="68580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5" name="DRAM">
                <a:extLst>
                  <a:ext uri="{FF2B5EF4-FFF2-40B4-BE49-F238E27FC236}">
                    <a16:creationId xmlns:a16="http://schemas.microsoft.com/office/drawing/2014/main" id="{4A740E1C-149E-335F-DAD6-A536955A1EC9}"/>
                  </a:ext>
                </a:extLst>
              </p:cNvPr>
              <p:cNvSpPr/>
              <p:nvPr/>
            </p:nvSpPr>
            <p:spPr>
              <a:xfrm>
                <a:off x="73152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57" name="Group 56">
              <a:extLst>
                <a:ext uri="{FF2B5EF4-FFF2-40B4-BE49-F238E27FC236}">
                  <a16:creationId xmlns:a16="http://schemas.microsoft.com/office/drawing/2014/main" id="{26446596-2907-1701-2A95-92275C0CE931}"/>
                </a:ext>
              </a:extLst>
            </p:cNvPr>
            <p:cNvGrpSpPr/>
            <p:nvPr/>
          </p:nvGrpSpPr>
          <p:grpSpPr>
            <a:xfrm>
              <a:off x="4876800" y="1600200"/>
              <a:ext cx="457200" cy="2209800"/>
              <a:chOff x="4876800" y="1600200"/>
              <a:chExt cx="457200" cy="2209800"/>
            </a:xfrm>
          </p:grpSpPr>
          <p:sp>
            <p:nvSpPr>
              <p:cNvPr id="96" name="DRAM">
                <a:extLst>
                  <a:ext uri="{FF2B5EF4-FFF2-40B4-BE49-F238E27FC236}">
                    <a16:creationId xmlns:a16="http://schemas.microsoft.com/office/drawing/2014/main" id="{F11EE1E7-BAB3-F3C1-5F5E-FAE0FD1F5F31}"/>
                  </a:ext>
                </a:extLst>
              </p:cNvPr>
              <p:cNvSpPr/>
              <p:nvPr/>
            </p:nvSpPr>
            <p:spPr>
              <a:xfrm rot="5400000">
                <a:off x="4914900" y="15621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7" name="DRAM">
                <a:extLst>
                  <a:ext uri="{FF2B5EF4-FFF2-40B4-BE49-F238E27FC236}">
                    <a16:creationId xmlns:a16="http://schemas.microsoft.com/office/drawing/2014/main" id="{6B0BBCA3-7650-DF98-2D77-B5914F5E0F62}"/>
                  </a:ext>
                </a:extLst>
              </p:cNvPr>
              <p:cNvSpPr/>
              <p:nvPr/>
            </p:nvSpPr>
            <p:spPr>
              <a:xfrm rot="5400000">
                <a:off x="4914900" y="20193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8" name="DRAM">
                <a:extLst>
                  <a:ext uri="{FF2B5EF4-FFF2-40B4-BE49-F238E27FC236}">
                    <a16:creationId xmlns:a16="http://schemas.microsoft.com/office/drawing/2014/main" id="{8D11D2AB-3026-7934-17C5-C20BAD797EBD}"/>
                  </a:ext>
                </a:extLst>
              </p:cNvPr>
              <p:cNvSpPr/>
              <p:nvPr/>
            </p:nvSpPr>
            <p:spPr>
              <a:xfrm rot="5400000">
                <a:off x="4914900" y="24765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9" name="DRAM">
                <a:extLst>
                  <a:ext uri="{FF2B5EF4-FFF2-40B4-BE49-F238E27FC236}">
                    <a16:creationId xmlns:a16="http://schemas.microsoft.com/office/drawing/2014/main" id="{7EF89E51-1507-3987-D62C-506C9E505A51}"/>
                  </a:ext>
                </a:extLst>
              </p:cNvPr>
              <p:cNvSpPr/>
              <p:nvPr/>
            </p:nvSpPr>
            <p:spPr>
              <a:xfrm rot="5400000">
                <a:off x="4914900" y="29337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0" name="DRAM">
                <a:extLst>
                  <a:ext uri="{FF2B5EF4-FFF2-40B4-BE49-F238E27FC236}">
                    <a16:creationId xmlns:a16="http://schemas.microsoft.com/office/drawing/2014/main" id="{0ACA30B7-C2E7-3324-A52B-0126B0F3F113}"/>
                  </a:ext>
                </a:extLst>
              </p:cNvPr>
              <p:cNvSpPr/>
              <p:nvPr/>
            </p:nvSpPr>
            <p:spPr>
              <a:xfrm rot="5400000">
                <a:off x="4914900" y="33909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58" name="Group 57">
              <a:extLst>
                <a:ext uri="{FF2B5EF4-FFF2-40B4-BE49-F238E27FC236}">
                  <a16:creationId xmlns:a16="http://schemas.microsoft.com/office/drawing/2014/main" id="{AF128A64-08E9-F758-4FA7-1BEB409FF413}"/>
                </a:ext>
              </a:extLst>
            </p:cNvPr>
            <p:cNvGrpSpPr/>
            <p:nvPr/>
          </p:nvGrpSpPr>
          <p:grpSpPr>
            <a:xfrm>
              <a:off x="5676900" y="1600199"/>
              <a:ext cx="1828800" cy="2362201"/>
              <a:chOff x="5676900" y="1170708"/>
              <a:chExt cx="1828800" cy="2791692"/>
            </a:xfrm>
          </p:grpSpPr>
          <p:cxnSp>
            <p:nvCxnSpPr>
              <p:cNvPr id="91" name="Straight Connector 90">
                <a:extLst>
                  <a:ext uri="{FF2B5EF4-FFF2-40B4-BE49-F238E27FC236}">
                    <a16:creationId xmlns:a16="http://schemas.microsoft.com/office/drawing/2014/main" id="{60A18A6A-B552-5F6A-A464-238FC24603EA}"/>
                  </a:ext>
                </a:extLst>
              </p:cNvPr>
              <p:cNvCxnSpPr>
                <a:cxnSpLocks/>
                <a:stCxn id="61" idx="0"/>
                <a:endCxn id="101" idx="0"/>
              </p:cNvCxnSpPr>
              <p:nvPr/>
            </p:nvCxnSpPr>
            <p:spPr>
              <a:xfrm>
                <a:off x="56769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36A3377-6CF3-59D0-74D5-7678CF4DE9E1}"/>
                  </a:ext>
                </a:extLst>
              </p:cNvPr>
              <p:cNvCxnSpPr>
                <a:cxnSpLocks/>
                <a:stCxn id="63" idx="0"/>
                <a:endCxn id="103" idx="0"/>
              </p:cNvCxnSpPr>
              <p:nvPr/>
            </p:nvCxnSpPr>
            <p:spPr>
              <a:xfrm>
                <a:off x="6591299"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9CBBE30F-C18E-85C2-DE00-0D8CEF171618}"/>
                  </a:ext>
                </a:extLst>
              </p:cNvPr>
              <p:cNvCxnSpPr>
                <a:cxnSpLocks/>
                <a:stCxn id="64" idx="0"/>
                <a:endCxn id="104" idx="0"/>
              </p:cNvCxnSpPr>
              <p:nvPr/>
            </p:nvCxnSpPr>
            <p:spPr>
              <a:xfrm>
                <a:off x="70485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51F98E2-CD8B-4353-D98D-91CB2F0448B3}"/>
                  </a:ext>
                </a:extLst>
              </p:cNvPr>
              <p:cNvCxnSpPr>
                <a:cxnSpLocks/>
                <a:stCxn id="65" idx="0"/>
                <a:endCxn id="105" idx="0"/>
              </p:cNvCxnSpPr>
              <p:nvPr/>
            </p:nvCxnSpPr>
            <p:spPr>
              <a:xfrm>
                <a:off x="7505700" y="1170710"/>
                <a:ext cx="0" cy="2791690"/>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0C2D8FF-6729-63F8-A57F-22F5E5E68441}"/>
                  </a:ext>
                </a:extLst>
              </p:cNvPr>
              <p:cNvCxnSpPr>
                <a:cxnSpLocks/>
                <a:stCxn id="62" idx="0"/>
                <a:endCxn id="102" idx="0"/>
              </p:cNvCxnSpPr>
              <p:nvPr/>
            </p:nvCxnSpPr>
            <p:spPr>
              <a:xfrm>
                <a:off x="61341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BF4DD2A0-2090-DB18-0945-001D8686C695}"/>
                </a:ext>
              </a:extLst>
            </p:cNvPr>
            <p:cNvGrpSpPr/>
            <p:nvPr/>
          </p:nvGrpSpPr>
          <p:grpSpPr>
            <a:xfrm>
              <a:off x="5334000" y="1790700"/>
              <a:ext cx="2362201" cy="1828800"/>
              <a:chOff x="5333998" y="1790700"/>
              <a:chExt cx="2791691" cy="1828800"/>
            </a:xfrm>
          </p:grpSpPr>
          <p:cxnSp>
            <p:nvCxnSpPr>
              <p:cNvPr id="86" name="Straight Connector 85">
                <a:extLst>
                  <a:ext uri="{FF2B5EF4-FFF2-40B4-BE49-F238E27FC236}">
                    <a16:creationId xmlns:a16="http://schemas.microsoft.com/office/drawing/2014/main" id="{7389BF26-6A40-AB84-060B-E1D44B41E368}"/>
                  </a:ext>
                </a:extLst>
              </p:cNvPr>
              <p:cNvCxnSpPr>
                <a:cxnSpLocks/>
                <a:stCxn id="65" idx="6"/>
                <a:endCxn id="96" idx="0"/>
              </p:cNvCxnSpPr>
              <p:nvPr/>
            </p:nvCxnSpPr>
            <p:spPr>
              <a:xfrm flipH="1">
                <a:off x="5333998" y="1790700"/>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22E7DA1-B46C-D293-AF2A-03AD54D77CAD}"/>
                  </a:ext>
                </a:extLst>
              </p:cNvPr>
              <p:cNvCxnSpPr>
                <a:cxnSpLocks/>
                <a:stCxn id="70" idx="6"/>
                <a:endCxn id="97" idx="0"/>
              </p:cNvCxnSpPr>
              <p:nvPr/>
            </p:nvCxnSpPr>
            <p:spPr>
              <a:xfrm flipH="1">
                <a:off x="5333998" y="2247899"/>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CA4E4E58-8F28-FB7B-4DEB-A3B8C2740ACD}"/>
                  </a:ext>
                </a:extLst>
              </p:cNvPr>
              <p:cNvCxnSpPr>
                <a:cxnSpLocks/>
                <a:endCxn id="98" idx="0"/>
              </p:cNvCxnSpPr>
              <p:nvPr/>
            </p:nvCxnSpPr>
            <p:spPr>
              <a:xfrm flipH="1">
                <a:off x="5333998" y="2705100"/>
                <a:ext cx="2791686"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8FDCE08-CA6D-E353-BE86-A4E09266A6B8}"/>
                  </a:ext>
                </a:extLst>
              </p:cNvPr>
              <p:cNvCxnSpPr>
                <a:cxnSpLocks/>
                <a:stCxn id="80" idx="6"/>
                <a:endCxn id="99" idx="0"/>
              </p:cNvCxnSpPr>
              <p:nvPr/>
            </p:nvCxnSpPr>
            <p:spPr>
              <a:xfrm flipH="1">
                <a:off x="5333998" y="3162299"/>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520ADE0-53DB-D1AE-5688-477097C3C95F}"/>
                  </a:ext>
                </a:extLst>
              </p:cNvPr>
              <p:cNvCxnSpPr>
                <a:cxnSpLocks/>
                <a:stCxn id="85" idx="6"/>
                <a:endCxn id="100" idx="0"/>
              </p:cNvCxnSpPr>
              <p:nvPr/>
            </p:nvCxnSpPr>
            <p:spPr>
              <a:xfrm flipH="1">
                <a:off x="5333998" y="3619500"/>
                <a:ext cx="2791691" cy="0"/>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171ACE28-2E41-9E96-025E-F428D6D515AF}"/>
                </a:ext>
              </a:extLst>
            </p:cNvPr>
            <p:cNvGrpSpPr/>
            <p:nvPr/>
          </p:nvGrpSpPr>
          <p:grpSpPr>
            <a:xfrm>
              <a:off x="5486400" y="1600200"/>
              <a:ext cx="2209800" cy="2209800"/>
              <a:chOff x="5486400" y="1600200"/>
              <a:chExt cx="2209800" cy="2209800"/>
            </a:xfrm>
          </p:grpSpPr>
          <p:sp>
            <p:nvSpPr>
              <p:cNvPr id="61" name="Oval 60">
                <a:extLst>
                  <a:ext uri="{FF2B5EF4-FFF2-40B4-BE49-F238E27FC236}">
                    <a16:creationId xmlns:a16="http://schemas.microsoft.com/office/drawing/2014/main" id="{15103C15-7D0F-B170-0D23-22BD33A29851}"/>
                  </a:ext>
                </a:extLst>
              </p:cNvPr>
              <p:cNvSpPr/>
              <p:nvPr/>
            </p:nvSpPr>
            <p:spPr>
              <a:xfrm>
                <a:off x="54864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2" name="Oval 61">
                <a:extLst>
                  <a:ext uri="{FF2B5EF4-FFF2-40B4-BE49-F238E27FC236}">
                    <a16:creationId xmlns:a16="http://schemas.microsoft.com/office/drawing/2014/main" id="{8328E71A-982F-C75D-32B1-1A1CFEC0DAE4}"/>
                  </a:ext>
                </a:extLst>
              </p:cNvPr>
              <p:cNvSpPr/>
              <p:nvPr/>
            </p:nvSpPr>
            <p:spPr>
              <a:xfrm>
                <a:off x="59436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3" name="Oval 62">
                <a:extLst>
                  <a:ext uri="{FF2B5EF4-FFF2-40B4-BE49-F238E27FC236}">
                    <a16:creationId xmlns:a16="http://schemas.microsoft.com/office/drawing/2014/main" id="{6F4E48FD-C619-D037-11BC-1D64D794156A}"/>
                  </a:ext>
                </a:extLst>
              </p:cNvPr>
              <p:cNvSpPr/>
              <p:nvPr/>
            </p:nvSpPr>
            <p:spPr>
              <a:xfrm>
                <a:off x="64008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4" name="Oval 63">
                <a:extLst>
                  <a:ext uri="{FF2B5EF4-FFF2-40B4-BE49-F238E27FC236}">
                    <a16:creationId xmlns:a16="http://schemas.microsoft.com/office/drawing/2014/main" id="{FFB99287-5466-0B71-BD20-F0B151333B72}"/>
                  </a:ext>
                </a:extLst>
              </p:cNvPr>
              <p:cNvSpPr/>
              <p:nvPr/>
            </p:nvSpPr>
            <p:spPr>
              <a:xfrm>
                <a:off x="68580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5" name="Oval 64">
                <a:extLst>
                  <a:ext uri="{FF2B5EF4-FFF2-40B4-BE49-F238E27FC236}">
                    <a16:creationId xmlns:a16="http://schemas.microsoft.com/office/drawing/2014/main" id="{53087030-929C-E0A4-B07C-D19A730B5622}"/>
                  </a:ext>
                </a:extLst>
              </p:cNvPr>
              <p:cNvSpPr/>
              <p:nvPr/>
            </p:nvSpPr>
            <p:spPr>
              <a:xfrm>
                <a:off x="73152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6" name="Oval 65">
                <a:extLst>
                  <a:ext uri="{FF2B5EF4-FFF2-40B4-BE49-F238E27FC236}">
                    <a16:creationId xmlns:a16="http://schemas.microsoft.com/office/drawing/2014/main" id="{DC66B7FB-31A7-54E8-DDD4-32F4CC0AAF19}"/>
                  </a:ext>
                </a:extLst>
              </p:cNvPr>
              <p:cNvSpPr/>
              <p:nvPr/>
            </p:nvSpPr>
            <p:spPr>
              <a:xfrm>
                <a:off x="54864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7" name="Oval 66">
                <a:extLst>
                  <a:ext uri="{FF2B5EF4-FFF2-40B4-BE49-F238E27FC236}">
                    <a16:creationId xmlns:a16="http://schemas.microsoft.com/office/drawing/2014/main" id="{7096214B-5AF5-4D0E-576E-A1F9690A0813}"/>
                  </a:ext>
                </a:extLst>
              </p:cNvPr>
              <p:cNvSpPr/>
              <p:nvPr/>
            </p:nvSpPr>
            <p:spPr>
              <a:xfrm>
                <a:off x="59436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8" name="Oval 67">
                <a:extLst>
                  <a:ext uri="{FF2B5EF4-FFF2-40B4-BE49-F238E27FC236}">
                    <a16:creationId xmlns:a16="http://schemas.microsoft.com/office/drawing/2014/main" id="{F8A4EB25-5D37-CD06-DF10-0E6ABDD7E937}"/>
                  </a:ext>
                </a:extLst>
              </p:cNvPr>
              <p:cNvSpPr/>
              <p:nvPr/>
            </p:nvSpPr>
            <p:spPr>
              <a:xfrm>
                <a:off x="64008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9" name="Oval 68">
                <a:extLst>
                  <a:ext uri="{FF2B5EF4-FFF2-40B4-BE49-F238E27FC236}">
                    <a16:creationId xmlns:a16="http://schemas.microsoft.com/office/drawing/2014/main" id="{455C90D8-4538-4395-7F2D-6957F00888C0}"/>
                  </a:ext>
                </a:extLst>
              </p:cNvPr>
              <p:cNvSpPr/>
              <p:nvPr/>
            </p:nvSpPr>
            <p:spPr>
              <a:xfrm>
                <a:off x="68580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0" name="Oval 69">
                <a:extLst>
                  <a:ext uri="{FF2B5EF4-FFF2-40B4-BE49-F238E27FC236}">
                    <a16:creationId xmlns:a16="http://schemas.microsoft.com/office/drawing/2014/main" id="{163CF593-F3E8-5CD1-D00D-9EDF51D4509C}"/>
                  </a:ext>
                </a:extLst>
              </p:cNvPr>
              <p:cNvSpPr/>
              <p:nvPr/>
            </p:nvSpPr>
            <p:spPr>
              <a:xfrm>
                <a:off x="73152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1" name="Oval 70">
                <a:extLst>
                  <a:ext uri="{FF2B5EF4-FFF2-40B4-BE49-F238E27FC236}">
                    <a16:creationId xmlns:a16="http://schemas.microsoft.com/office/drawing/2014/main" id="{73578060-1091-1C3E-54CA-CEBAC0644835}"/>
                  </a:ext>
                </a:extLst>
              </p:cNvPr>
              <p:cNvSpPr/>
              <p:nvPr/>
            </p:nvSpPr>
            <p:spPr>
              <a:xfrm>
                <a:off x="54864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2" name="Oval 71">
                <a:extLst>
                  <a:ext uri="{FF2B5EF4-FFF2-40B4-BE49-F238E27FC236}">
                    <a16:creationId xmlns:a16="http://schemas.microsoft.com/office/drawing/2014/main" id="{743FD6D1-9372-F36F-982C-F5392F3D7BBC}"/>
                  </a:ext>
                </a:extLst>
              </p:cNvPr>
              <p:cNvSpPr/>
              <p:nvPr/>
            </p:nvSpPr>
            <p:spPr>
              <a:xfrm>
                <a:off x="59436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3" name="Oval 72">
                <a:extLst>
                  <a:ext uri="{FF2B5EF4-FFF2-40B4-BE49-F238E27FC236}">
                    <a16:creationId xmlns:a16="http://schemas.microsoft.com/office/drawing/2014/main" id="{2AD29865-F64A-A853-1246-FCD3AE26600D}"/>
                  </a:ext>
                </a:extLst>
              </p:cNvPr>
              <p:cNvSpPr/>
              <p:nvPr/>
            </p:nvSpPr>
            <p:spPr>
              <a:xfrm>
                <a:off x="64008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4" name="Oval 73">
                <a:extLst>
                  <a:ext uri="{FF2B5EF4-FFF2-40B4-BE49-F238E27FC236}">
                    <a16:creationId xmlns:a16="http://schemas.microsoft.com/office/drawing/2014/main" id="{68C1C539-76AB-FFF0-FCA5-4C0F15E44060}"/>
                  </a:ext>
                </a:extLst>
              </p:cNvPr>
              <p:cNvSpPr/>
              <p:nvPr/>
            </p:nvSpPr>
            <p:spPr>
              <a:xfrm>
                <a:off x="68580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5" name="Oval 74">
                <a:extLst>
                  <a:ext uri="{FF2B5EF4-FFF2-40B4-BE49-F238E27FC236}">
                    <a16:creationId xmlns:a16="http://schemas.microsoft.com/office/drawing/2014/main" id="{BBF55D6D-C0A2-D737-49A5-90C48B32D33A}"/>
                  </a:ext>
                </a:extLst>
              </p:cNvPr>
              <p:cNvSpPr/>
              <p:nvPr/>
            </p:nvSpPr>
            <p:spPr>
              <a:xfrm>
                <a:off x="73152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6" name="Oval 75">
                <a:extLst>
                  <a:ext uri="{FF2B5EF4-FFF2-40B4-BE49-F238E27FC236}">
                    <a16:creationId xmlns:a16="http://schemas.microsoft.com/office/drawing/2014/main" id="{05CE7077-54DB-2814-9FF3-4F0902A529E1}"/>
                  </a:ext>
                </a:extLst>
              </p:cNvPr>
              <p:cNvSpPr/>
              <p:nvPr/>
            </p:nvSpPr>
            <p:spPr>
              <a:xfrm>
                <a:off x="54864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7" name="Oval 76">
                <a:extLst>
                  <a:ext uri="{FF2B5EF4-FFF2-40B4-BE49-F238E27FC236}">
                    <a16:creationId xmlns:a16="http://schemas.microsoft.com/office/drawing/2014/main" id="{3C425DBB-5D78-DA62-2C46-837DBDDDAD6C}"/>
                  </a:ext>
                </a:extLst>
              </p:cNvPr>
              <p:cNvSpPr/>
              <p:nvPr/>
            </p:nvSpPr>
            <p:spPr>
              <a:xfrm>
                <a:off x="59436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8" name="Oval 77">
                <a:extLst>
                  <a:ext uri="{FF2B5EF4-FFF2-40B4-BE49-F238E27FC236}">
                    <a16:creationId xmlns:a16="http://schemas.microsoft.com/office/drawing/2014/main" id="{A006B629-B0E4-14B9-3F65-445E52495C70}"/>
                  </a:ext>
                </a:extLst>
              </p:cNvPr>
              <p:cNvSpPr/>
              <p:nvPr/>
            </p:nvSpPr>
            <p:spPr>
              <a:xfrm>
                <a:off x="64008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9" name="Oval 78">
                <a:extLst>
                  <a:ext uri="{FF2B5EF4-FFF2-40B4-BE49-F238E27FC236}">
                    <a16:creationId xmlns:a16="http://schemas.microsoft.com/office/drawing/2014/main" id="{8402B0EE-5B99-FC53-CAEA-BEFD143C1640}"/>
                  </a:ext>
                </a:extLst>
              </p:cNvPr>
              <p:cNvSpPr/>
              <p:nvPr/>
            </p:nvSpPr>
            <p:spPr>
              <a:xfrm>
                <a:off x="68580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0" name="Oval 79">
                <a:extLst>
                  <a:ext uri="{FF2B5EF4-FFF2-40B4-BE49-F238E27FC236}">
                    <a16:creationId xmlns:a16="http://schemas.microsoft.com/office/drawing/2014/main" id="{4D377832-7D60-4D8B-482A-01296E5115D4}"/>
                  </a:ext>
                </a:extLst>
              </p:cNvPr>
              <p:cNvSpPr/>
              <p:nvPr/>
            </p:nvSpPr>
            <p:spPr>
              <a:xfrm>
                <a:off x="73152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1" name="Oval 80">
                <a:extLst>
                  <a:ext uri="{FF2B5EF4-FFF2-40B4-BE49-F238E27FC236}">
                    <a16:creationId xmlns:a16="http://schemas.microsoft.com/office/drawing/2014/main" id="{1445E712-7EA5-6977-96B4-6E8843C74E85}"/>
                  </a:ext>
                </a:extLst>
              </p:cNvPr>
              <p:cNvSpPr/>
              <p:nvPr/>
            </p:nvSpPr>
            <p:spPr>
              <a:xfrm>
                <a:off x="54864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2" name="Oval 81">
                <a:extLst>
                  <a:ext uri="{FF2B5EF4-FFF2-40B4-BE49-F238E27FC236}">
                    <a16:creationId xmlns:a16="http://schemas.microsoft.com/office/drawing/2014/main" id="{7639F37A-1912-A4DE-85DD-2C606A4019E3}"/>
                  </a:ext>
                </a:extLst>
              </p:cNvPr>
              <p:cNvSpPr/>
              <p:nvPr/>
            </p:nvSpPr>
            <p:spPr>
              <a:xfrm>
                <a:off x="59436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3" name="Oval 82">
                <a:extLst>
                  <a:ext uri="{FF2B5EF4-FFF2-40B4-BE49-F238E27FC236}">
                    <a16:creationId xmlns:a16="http://schemas.microsoft.com/office/drawing/2014/main" id="{110B1AC4-8A4B-6D17-7D31-90A3B61E5911}"/>
                  </a:ext>
                </a:extLst>
              </p:cNvPr>
              <p:cNvSpPr/>
              <p:nvPr/>
            </p:nvSpPr>
            <p:spPr>
              <a:xfrm>
                <a:off x="64008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4" name="Oval 83">
                <a:extLst>
                  <a:ext uri="{FF2B5EF4-FFF2-40B4-BE49-F238E27FC236}">
                    <a16:creationId xmlns:a16="http://schemas.microsoft.com/office/drawing/2014/main" id="{4CB40A64-C0D9-3537-569D-A33ADA19E16E}"/>
                  </a:ext>
                </a:extLst>
              </p:cNvPr>
              <p:cNvSpPr/>
              <p:nvPr/>
            </p:nvSpPr>
            <p:spPr>
              <a:xfrm>
                <a:off x="68580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5" name="Oval 84">
                <a:extLst>
                  <a:ext uri="{FF2B5EF4-FFF2-40B4-BE49-F238E27FC236}">
                    <a16:creationId xmlns:a16="http://schemas.microsoft.com/office/drawing/2014/main" id="{0F5366F5-DF17-DC75-43DA-38DC83D9BDD5}"/>
                  </a:ext>
                </a:extLst>
              </p:cNvPr>
              <p:cNvSpPr/>
              <p:nvPr/>
            </p:nvSpPr>
            <p:spPr>
              <a:xfrm>
                <a:off x="73152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grpSp>
        <p:nvGrpSpPr>
          <p:cNvPr id="106" name="Group 105">
            <a:extLst>
              <a:ext uri="{FF2B5EF4-FFF2-40B4-BE49-F238E27FC236}">
                <a16:creationId xmlns:a16="http://schemas.microsoft.com/office/drawing/2014/main" id="{3CE62C38-E9D9-8563-911F-E742313D603F}"/>
              </a:ext>
            </a:extLst>
          </p:cNvPr>
          <p:cNvGrpSpPr/>
          <p:nvPr/>
        </p:nvGrpSpPr>
        <p:grpSpPr>
          <a:xfrm>
            <a:off x="4859036" y="2404844"/>
            <a:ext cx="1414038" cy="1414038"/>
            <a:chOff x="4876800" y="1600199"/>
            <a:chExt cx="2819401" cy="2819401"/>
          </a:xfrm>
        </p:grpSpPr>
        <p:grpSp>
          <p:nvGrpSpPr>
            <p:cNvPr id="107" name="Group 106">
              <a:extLst>
                <a:ext uri="{FF2B5EF4-FFF2-40B4-BE49-F238E27FC236}">
                  <a16:creationId xmlns:a16="http://schemas.microsoft.com/office/drawing/2014/main" id="{573E35D0-7CA6-44A7-5AC9-DE4B898BB566}"/>
                </a:ext>
              </a:extLst>
            </p:cNvPr>
            <p:cNvGrpSpPr/>
            <p:nvPr/>
          </p:nvGrpSpPr>
          <p:grpSpPr>
            <a:xfrm>
              <a:off x="5486400" y="3962400"/>
              <a:ext cx="2209800" cy="457200"/>
              <a:chOff x="5486400" y="3962400"/>
              <a:chExt cx="2209800" cy="457200"/>
            </a:xfrm>
          </p:grpSpPr>
          <p:sp>
            <p:nvSpPr>
              <p:cNvPr id="152" name="DRAM">
                <a:extLst>
                  <a:ext uri="{FF2B5EF4-FFF2-40B4-BE49-F238E27FC236}">
                    <a16:creationId xmlns:a16="http://schemas.microsoft.com/office/drawing/2014/main" id="{3EB923AF-45C5-DABE-1280-CCEE1E1287CC}"/>
                  </a:ext>
                </a:extLst>
              </p:cNvPr>
              <p:cNvSpPr/>
              <p:nvPr/>
            </p:nvSpPr>
            <p:spPr>
              <a:xfrm>
                <a:off x="54864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3" name="DRAM">
                <a:extLst>
                  <a:ext uri="{FF2B5EF4-FFF2-40B4-BE49-F238E27FC236}">
                    <a16:creationId xmlns:a16="http://schemas.microsoft.com/office/drawing/2014/main" id="{F34DA020-1A85-7D7B-C5C5-BF0EE240B126}"/>
                  </a:ext>
                </a:extLst>
              </p:cNvPr>
              <p:cNvSpPr/>
              <p:nvPr/>
            </p:nvSpPr>
            <p:spPr>
              <a:xfrm>
                <a:off x="59436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4" name="DRAM">
                <a:extLst>
                  <a:ext uri="{FF2B5EF4-FFF2-40B4-BE49-F238E27FC236}">
                    <a16:creationId xmlns:a16="http://schemas.microsoft.com/office/drawing/2014/main" id="{2EB220E2-0199-E866-5376-784091042559}"/>
                  </a:ext>
                </a:extLst>
              </p:cNvPr>
              <p:cNvSpPr/>
              <p:nvPr/>
            </p:nvSpPr>
            <p:spPr>
              <a:xfrm>
                <a:off x="64008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5" name="DRAM">
                <a:extLst>
                  <a:ext uri="{FF2B5EF4-FFF2-40B4-BE49-F238E27FC236}">
                    <a16:creationId xmlns:a16="http://schemas.microsoft.com/office/drawing/2014/main" id="{8C1E2BEC-2F0D-3E85-0A13-89366EFF15BB}"/>
                  </a:ext>
                </a:extLst>
              </p:cNvPr>
              <p:cNvSpPr/>
              <p:nvPr/>
            </p:nvSpPr>
            <p:spPr>
              <a:xfrm>
                <a:off x="68580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6" name="DRAM">
                <a:extLst>
                  <a:ext uri="{FF2B5EF4-FFF2-40B4-BE49-F238E27FC236}">
                    <a16:creationId xmlns:a16="http://schemas.microsoft.com/office/drawing/2014/main" id="{7052C0F0-DB39-FE2F-7281-FA0603F85522}"/>
                  </a:ext>
                </a:extLst>
              </p:cNvPr>
              <p:cNvSpPr/>
              <p:nvPr/>
            </p:nvSpPr>
            <p:spPr>
              <a:xfrm>
                <a:off x="73152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108" name="Group 107">
              <a:extLst>
                <a:ext uri="{FF2B5EF4-FFF2-40B4-BE49-F238E27FC236}">
                  <a16:creationId xmlns:a16="http://schemas.microsoft.com/office/drawing/2014/main" id="{39634997-84E2-8876-F409-9BE29D7882C7}"/>
                </a:ext>
              </a:extLst>
            </p:cNvPr>
            <p:cNvGrpSpPr/>
            <p:nvPr/>
          </p:nvGrpSpPr>
          <p:grpSpPr>
            <a:xfrm>
              <a:off x="4876800" y="1600200"/>
              <a:ext cx="457200" cy="2209800"/>
              <a:chOff x="4876800" y="1600200"/>
              <a:chExt cx="457200" cy="2209800"/>
            </a:xfrm>
          </p:grpSpPr>
          <p:sp>
            <p:nvSpPr>
              <p:cNvPr id="147" name="DRAM">
                <a:extLst>
                  <a:ext uri="{FF2B5EF4-FFF2-40B4-BE49-F238E27FC236}">
                    <a16:creationId xmlns:a16="http://schemas.microsoft.com/office/drawing/2014/main" id="{EFFCCFE5-3EB5-2CB7-CBE8-3661C8577928}"/>
                  </a:ext>
                </a:extLst>
              </p:cNvPr>
              <p:cNvSpPr/>
              <p:nvPr/>
            </p:nvSpPr>
            <p:spPr>
              <a:xfrm rot="5400000">
                <a:off x="4914900" y="15621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48" name="DRAM">
                <a:extLst>
                  <a:ext uri="{FF2B5EF4-FFF2-40B4-BE49-F238E27FC236}">
                    <a16:creationId xmlns:a16="http://schemas.microsoft.com/office/drawing/2014/main" id="{9471741C-B4CA-2620-CB7B-0B86DC0013CE}"/>
                  </a:ext>
                </a:extLst>
              </p:cNvPr>
              <p:cNvSpPr/>
              <p:nvPr/>
            </p:nvSpPr>
            <p:spPr>
              <a:xfrm rot="5400000">
                <a:off x="4914900" y="20193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49" name="DRAM">
                <a:extLst>
                  <a:ext uri="{FF2B5EF4-FFF2-40B4-BE49-F238E27FC236}">
                    <a16:creationId xmlns:a16="http://schemas.microsoft.com/office/drawing/2014/main" id="{D20CA3DA-8A80-8A22-71DA-211303C04E99}"/>
                  </a:ext>
                </a:extLst>
              </p:cNvPr>
              <p:cNvSpPr/>
              <p:nvPr/>
            </p:nvSpPr>
            <p:spPr>
              <a:xfrm rot="5400000">
                <a:off x="4914900" y="24765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0" name="DRAM">
                <a:extLst>
                  <a:ext uri="{FF2B5EF4-FFF2-40B4-BE49-F238E27FC236}">
                    <a16:creationId xmlns:a16="http://schemas.microsoft.com/office/drawing/2014/main" id="{A73BF7D2-D186-FBD0-D6D0-918C4964EA02}"/>
                  </a:ext>
                </a:extLst>
              </p:cNvPr>
              <p:cNvSpPr/>
              <p:nvPr/>
            </p:nvSpPr>
            <p:spPr>
              <a:xfrm rot="5400000">
                <a:off x="4914900" y="29337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1" name="DRAM">
                <a:extLst>
                  <a:ext uri="{FF2B5EF4-FFF2-40B4-BE49-F238E27FC236}">
                    <a16:creationId xmlns:a16="http://schemas.microsoft.com/office/drawing/2014/main" id="{C7B5F4F9-60F0-C89A-7D85-CE4EAED34EAE}"/>
                  </a:ext>
                </a:extLst>
              </p:cNvPr>
              <p:cNvSpPr/>
              <p:nvPr/>
            </p:nvSpPr>
            <p:spPr>
              <a:xfrm rot="5400000">
                <a:off x="4914900" y="33909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109" name="Group 108">
              <a:extLst>
                <a:ext uri="{FF2B5EF4-FFF2-40B4-BE49-F238E27FC236}">
                  <a16:creationId xmlns:a16="http://schemas.microsoft.com/office/drawing/2014/main" id="{35535886-E46C-6393-A9A0-AD7AC1E1FCF6}"/>
                </a:ext>
              </a:extLst>
            </p:cNvPr>
            <p:cNvGrpSpPr/>
            <p:nvPr/>
          </p:nvGrpSpPr>
          <p:grpSpPr>
            <a:xfrm>
              <a:off x="5676900" y="1600199"/>
              <a:ext cx="1828800" cy="2362201"/>
              <a:chOff x="5676900" y="1170708"/>
              <a:chExt cx="1828800" cy="2791692"/>
            </a:xfrm>
          </p:grpSpPr>
          <p:cxnSp>
            <p:nvCxnSpPr>
              <p:cNvPr id="142" name="Straight Connector 141">
                <a:extLst>
                  <a:ext uri="{FF2B5EF4-FFF2-40B4-BE49-F238E27FC236}">
                    <a16:creationId xmlns:a16="http://schemas.microsoft.com/office/drawing/2014/main" id="{EF732539-5D50-AFB0-E7BD-0AE7362621AB}"/>
                  </a:ext>
                </a:extLst>
              </p:cNvPr>
              <p:cNvCxnSpPr>
                <a:cxnSpLocks/>
                <a:stCxn id="112" idx="0"/>
                <a:endCxn id="152" idx="0"/>
              </p:cNvCxnSpPr>
              <p:nvPr/>
            </p:nvCxnSpPr>
            <p:spPr>
              <a:xfrm>
                <a:off x="56769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66DC6461-6028-857D-B356-04CBF7444261}"/>
                  </a:ext>
                </a:extLst>
              </p:cNvPr>
              <p:cNvCxnSpPr>
                <a:cxnSpLocks/>
                <a:stCxn id="114" idx="0"/>
                <a:endCxn id="154" idx="0"/>
              </p:cNvCxnSpPr>
              <p:nvPr/>
            </p:nvCxnSpPr>
            <p:spPr>
              <a:xfrm>
                <a:off x="6591299"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5C07C6AD-883B-5C51-80EE-C1C8215323E1}"/>
                  </a:ext>
                </a:extLst>
              </p:cNvPr>
              <p:cNvCxnSpPr>
                <a:cxnSpLocks/>
                <a:stCxn id="115" idx="0"/>
                <a:endCxn id="155" idx="0"/>
              </p:cNvCxnSpPr>
              <p:nvPr/>
            </p:nvCxnSpPr>
            <p:spPr>
              <a:xfrm>
                <a:off x="70485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258F6C86-43C3-DD99-AA18-0A83000E8B52}"/>
                  </a:ext>
                </a:extLst>
              </p:cNvPr>
              <p:cNvCxnSpPr>
                <a:cxnSpLocks/>
                <a:stCxn id="116" idx="0"/>
                <a:endCxn id="156" idx="0"/>
              </p:cNvCxnSpPr>
              <p:nvPr/>
            </p:nvCxnSpPr>
            <p:spPr>
              <a:xfrm>
                <a:off x="7505700" y="1170710"/>
                <a:ext cx="0" cy="2791690"/>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0098C0D5-8970-CD05-018D-2B7CD9FD1452}"/>
                  </a:ext>
                </a:extLst>
              </p:cNvPr>
              <p:cNvCxnSpPr>
                <a:cxnSpLocks/>
                <a:stCxn id="113" idx="0"/>
                <a:endCxn id="153" idx="0"/>
              </p:cNvCxnSpPr>
              <p:nvPr/>
            </p:nvCxnSpPr>
            <p:spPr>
              <a:xfrm>
                <a:off x="61341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110" name="Group 109">
              <a:extLst>
                <a:ext uri="{FF2B5EF4-FFF2-40B4-BE49-F238E27FC236}">
                  <a16:creationId xmlns:a16="http://schemas.microsoft.com/office/drawing/2014/main" id="{9CA5CC39-33FE-AEA2-AC97-CB06EE222591}"/>
                </a:ext>
              </a:extLst>
            </p:cNvPr>
            <p:cNvGrpSpPr/>
            <p:nvPr/>
          </p:nvGrpSpPr>
          <p:grpSpPr>
            <a:xfrm>
              <a:off x="5334000" y="1790700"/>
              <a:ext cx="2362201" cy="1828800"/>
              <a:chOff x="5333998" y="1790700"/>
              <a:chExt cx="2791691" cy="1828800"/>
            </a:xfrm>
          </p:grpSpPr>
          <p:cxnSp>
            <p:nvCxnSpPr>
              <p:cNvPr id="137" name="Straight Connector 136">
                <a:extLst>
                  <a:ext uri="{FF2B5EF4-FFF2-40B4-BE49-F238E27FC236}">
                    <a16:creationId xmlns:a16="http://schemas.microsoft.com/office/drawing/2014/main" id="{0E60DA8E-30C0-0865-40DC-A0EC6D1CF5B0}"/>
                  </a:ext>
                </a:extLst>
              </p:cNvPr>
              <p:cNvCxnSpPr>
                <a:cxnSpLocks/>
                <a:stCxn id="116" idx="6"/>
                <a:endCxn id="147" idx="0"/>
              </p:cNvCxnSpPr>
              <p:nvPr/>
            </p:nvCxnSpPr>
            <p:spPr>
              <a:xfrm flipH="1">
                <a:off x="5333998" y="1790700"/>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7236EFCC-ED0D-3290-AD4D-2723B10970B7}"/>
                  </a:ext>
                </a:extLst>
              </p:cNvPr>
              <p:cNvCxnSpPr>
                <a:cxnSpLocks/>
                <a:stCxn id="121" idx="6"/>
                <a:endCxn id="148" idx="0"/>
              </p:cNvCxnSpPr>
              <p:nvPr/>
            </p:nvCxnSpPr>
            <p:spPr>
              <a:xfrm flipH="1">
                <a:off x="5333998" y="2247899"/>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3BDB0E01-719A-322A-4C68-DFE97BC95FC5}"/>
                  </a:ext>
                </a:extLst>
              </p:cNvPr>
              <p:cNvCxnSpPr>
                <a:cxnSpLocks/>
                <a:stCxn id="126" idx="6"/>
                <a:endCxn id="149" idx="0"/>
              </p:cNvCxnSpPr>
              <p:nvPr/>
            </p:nvCxnSpPr>
            <p:spPr>
              <a:xfrm flipH="1">
                <a:off x="5333998" y="2705100"/>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D12B053C-CD8A-5880-81A7-037061F1298B}"/>
                  </a:ext>
                </a:extLst>
              </p:cNvPr>
              <p:cNvCxnSpPr>
                <a:cxnSpLocks/>
                <a:stCxn id="131" idx="6"/>
                <a:endCxn id="150" idx="0"/>
              </p:cNvCxnSpPr>
              <p:nvPr/>
            </p:nvCxnSpPr>
            <p:spPr>
              <a:xfrm flipH="1">
                <a:off x="5333998" y="3162299"/>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64E0EACF-82F7-CEE4-04EF-7420268EDDF7}"/>
                  </a:ext>
                </a:extLst>
              </p:cNvPr>
              <p:cNvCxnSpPr>
                <a:cxnSpLocks/>
                <a:stCxn id="136" idx="6"/>
                <a:endCxn id="151" idx="0"/>
              </p:cNvCxnSpPr>
              <p:nvPr/>
            </p:nvCxnSpPr>
            <p:spPr>
              <a:xfrm flipH="1">
                <a:off x="5333998" y="3619500"/>
                <a:ext cx="2791691" cy="0"/>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111" name="Group 110">
              <a:extLst>
                <a:ext uri="{FF2B5EF4-FFF2-40B4-BE49-F238E27FC236}">
                  <a16:creationId xmlns:a16="http://schemas.microsoft.com/office/drawing/2014/main" id="{5EA8A038-A202-B713-81CA-A1760A4E9F0C}"/>
                </a:ext>
              </a:extLst>
            </p:cNvPr>
            <p:cNvGrpSpPr/>
            <p:nvPr/>
          </p:nvGrpSpPr>
          <p:grpSpPr>
            <a:xfrm>
              <a:off x="5486400" y="1600200"/>
              <a:ext cx="2209800" cy="2209800"/>
              <a:chOff x="5486400" y="1600200"/>
              <a:chExt cx="2209800" cy="2209800"/>
            </a:xfrm>
          </p:grpSpPr>
          <p:sp>
            <p:nvSpPr>
              <p:cNvPr id="112" name="Oval 111">
                <a:extLst>
                  <a:ext uri="{FF2B5EF4-FFF2-40B4-BE49-F238E27FC236}">
                    <a16:creationId xmlns:a16="http://schemas.microsoft.com/office/drawing/2014/main" id="{35DECDEF-CA0D-2EC7-EB7C-FD9BBDC8283A}"/>
                  </a:ext>
                </a:extLst>
              </p:cNvPr>
              <p:cNvSpPr/>
              <p:nvPr/>
            </p:nvSpPr>
            <p:spPr>
              <a:xfrm>
                <a:off x="54864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3" name="Oval 112">
                <a:extLst>
                  <a:ext uri="{FF2B5EF4-FFF2-40B4-BE49-F238E27FC236}">
                    <a16:creationId xmlns:a16="http://schemas.microsoft.com/office/drawing/2014/main" id="{E40812BD-06A5-C02C-DDD8-E973482057DC}"/>
                  </a:ext>
                </a:extLst>
              </p:cNvPr>
              <p:cNvSpPr/>
              <p:nvPr/>
            </p:nvSpPr>
            <p:spPr>
              <a:xfrm>
                <a:off x="59436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4" name="Oval 113">
                <a:extLst>
                  <a:ext uri="{FF2B5EF4-FFF2-40B4-BE49-F238E27FC236}">
                    <a16:creationId xmlns:a16="http://schemas.microsoft.com/office/drawing/2014/main" id="{959A56E0-1F59-9907-3933-C247754A42FC}"/>
                  </a:ext>
                </a:extLst>
              </p:cNvPr>
              <p:cNvSpPr/>
              <p:nvPr/>
            </p:nvSpPr>
            <p:spPr>
              <a:xfrm>
                <a:off x="64008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5" name="Oval 114">
                <a:extLst>
                  <a:ext uri="{FF2B5EF4-FFF2-40B4-BE49-F238E27FC236}">
                    <a16:creationId xmlns:a16="http://schemas.microsoft.com/office/drawing/2014/main" id="{44A36FCA-3F5F-181C-37DF-5BD1DD6BE493}"/>
                  </a:ext>
                </a:extLst>
              </p:cNvPr>
              <p:cNvSpPr/>
              <p:nvPr/>
            </p:nvSpPr>
            <p:spPr>
              <a:xfrm>
                <a:off x="68580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6" name="Oval 115">
                <a:extLst>
                  <a:ext uri="{FF2B5EF4-FFF2-40B4-BE49-F238E27FC236}">
                    <a16:creationId xmlns:a16="http://schemas.microsoft.com/office/drawing/2014/main" id="{5E33AC92-CC89-E2EB-8ED2-500D9AF5BF41}"/>
                  </a:ext>
                </a:extLst>
              </p:cNvPr>
              <p:cNvSpPr/>
              <p:nvPr/>
            </p:nvSpPr>
            <p:spPr>
              <a:xfrm>
                <a:off x="73152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7" name="Oval 116">
                <a:extLst>
                  <a:ext uri="{FF2B5EF4-FFF2-40B4-BE49-F238E27FC236}">
                    <a16:creationId xmlns:a16="http://schemas.microsoft.com/office/drawing/2014/main" id="{01BD9D20-81B2-6DBE-AC06-D8F499653144}"/>
                  </a:ext>
                </a:extLst>
              </p:cNvPr>
              <p:cNvSpPr/>
              <p:nvPr/>
            </p:nvSpPr>
            <p:spPr>
              <a:xfrm>
                <a:off x="54864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8" name="Oval 117">
                <a:extLst>
                  <a:ext uri="{FF2B5EF4-FFF2-40B4-BE49-F238E27FC236}">
                    <a16:creationId xmlns:a16="http://schemas.microsoft.com/office/drawing/2014/main" id="{CE08E04B-783A-67F5-CF25-F206D998A55A}"/>
                  </a:ext>
                </a:extLst>
              </p:cNvPr>
              <p:cNvSpPr/>
              <p:nvPr/>
            </p:nvSpPr>
            <p:spPr>
              <a:xfrm>
                <a:off x="59436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9" name="Oval 118">
                <a:extLst>
                  <a:ext uri="{FF2B5EF4-FFF2-40B4-BE49-F238E27FC236}">
                    <a16:creationId xmlns:a16="http://schemas.microsoft.com/office/drawing/2014/main" id="{660B9014-B6B6-B0A9-8084-44E0BE8C67B2}"/>
                  </a:ext>
                </a:extLst>
              </p:cNvPr>
              <p:cNvSpPr/>
              <p:nvPr/>
            </p:nvSpPr>
            <p:spPr>
              <a:xfrm>
                <a:off x="64008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0" name="Oval 119">
                <a:extLst>
                  <a:ext uri="{FF2B5EF4-FFF2-40B4-BE49-F238E27FC236}">
                    <a16:creationId xmlns:a16="http://schemas.microsoft.com/office/drawing/2014/main" id="{88A3999E-C0AA-D38F-215D-CEFFBEBC39F5}"/>
                  </a:ext>
                </a:extLst>
              </p:cNvPr>
              <p:cNvSpPr/>
              <p:nvPr/>
            </p:nvSpPr>
            <p:spPr>
              <a:xfrm>
                <a:off x="68580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1" name="Oval 120">
                <a:extLst>
                  <a:ext uri="{FF2B5EF4-FFF2-40B4-BE49-F238E27FC236}">
                    <a16:creationId xmlns:a16="http://schemas.microsoft.com/office/drawing/2014/main" id="{41FBE3BA-CA88-89DB-216D-1446668F9391}"/>
                  </a:ext>
                </a:extLst>
              </p:cNvPr>
              <p:cNvSpPr/>
              <p:nvPr/>
            </p:nvSpPr>
            <p:spPr>
              <a:xfrm>
                <a:off x="73152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2" name="Oval 121">
                <a:extLst>
                  <a:ext uri="{FF2B5EF4-FFF2-40B4-BE49-F238E27FC236}">
                    <a16:creationId xmlns:a16="http://schemas.microsoft.com/office/drawing/2014/main" id="{5ADA9A51-42E0-2E3A-A65D-C17A42899FEF}"/>
                  </a:ext>
                </a:extLst>
              </p:cNvPr>
              <p:cNvSpPr/>
              <p:nvPr/>
            </p:nvSpPr>
            <p:spPr>
              <a:xfrm>
                <a:off x="54864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3" name="Oval 122">
                <a:extLst>
                  <a:ext uri="{FF2B5EF4-FFF2-40B4-BE49-F238E27FC236}">
                    <a16:creationId xmlns:a16="http://schemas.microsoft.com/office/drawing/2014/main" id="{83BD4DBC-9144-27A5-CAA3-7620C48D3837}"/>
                  </a:ext>
                </a:extLst>
              </p:cNvPr>
              <p:cNvSpPr/>
              <p:nvPr/>
            </p:nvSpPr>
            <p:spPr>
              <a:xfrm>
                <a:off x="59436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4" name="Oval 123">
                <a:extLst>
                  <a:ext uri="{FF2B5EF4-FFF2-40B4-BE49-F238E27FC236}">
                    <a16:creationId xmlns:a16="http://schemas.microsoft.com/office/drawing/2014/main" id="{D74A75BB-F0F5-E354-06C9-C5C31D0E400D}"/>
                  </a:ext>
                </a:extLst>
              </p:cNvPr>
              <p:cNvSpPr/>
              <p:nvPr/>
            </p:nvSpPr>
            <p:spPr>
              <a:xfrm>
                <a:off x="64008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5" name="Oval 124">
                <a:extLst>
                  <a:ext uri="{FF2B5EF4-FFF2-40B4-BE49-F238E27FC236}">
                    <a16:creationId xmlns:a16="http://schemas.microsoft.com/office/drawing/2014/main" id="{6FBA6AAA-B41E-6A8B-42F8-2F906911DDF9}"/>
                  </a:ext>
                </a:extLst>
              </p:cNvPr>
              <p:cNvSpPr/>
              <p:nvPr/>
            </p:nvSpPr>
            <p:spPr>
              <a:xfrm>
                <a:off x="68580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6" name="Oval 125">
                <a:extLst>
                  <a:ext uri="{FF2B5EF4-FFF2-40B4-BE49-F238E27FC236}">
                    <a16:creationId xmlns:a16="http://schemas.microsoft.com/office/drawing/2014/main" id="{1C012E90-B2CA-B983-9792-AD996A30671D}"/>
                  </a:ext>
                </a:extLst>
              </p:cNvPr>
              <p:cNvSpPr/>
              <p:nvPr/>
            </p:nvSpPr>
            <p:spPr>
              <a:xfrm>
                <a:off x="73152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7" name="Oval 126">
                <a:extLst>
                  <a:ext uri="{FF2B5EF4-FFF2-40B4-BE49-F238E27FC236}">
                    <a16:creationId xmlns:a16="http://schemas.microsoft.com/office/drawing/2014/main" id="{BA77E85A-1FDA-CD78-E693-F89DFE0EC79C}"/>
                  </a:ext>
                </a:extLst>
              </p:cNvPr>
              <p:cNvSpPr/>
              <p:nvPr/>
            </p:nvSpPr>
            <p:spPr>
              <a:xfrm>
                <a:off x="54864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8" name="Oval 127">
                <a:extLst>
                  <a:ext uri="{FF2B5EF4-FFF2-40B4-BE49-F238E27FC236}">
                    <a16:creationId xmlns:a16="http://schemas.microsoft.com/office/drawing/2014/main" id="{1288BDFB-2DBC-EA33-C52F-4A6D8BFF58B0}"/>
                  </a:ext>
                </a:extLst>
              </p:cNvPr>
              <p:cNvSpPr/>
              <p:nvPr/>
            </p:nvSpPr>
            <p:spPr>
              <a:xfrm>
                <a:off x="59436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9" name="Oval 128">
                <a:extLst>
                  <a:ext uri="{FF2B5EF4-FFF2-40B4-BE49-F238E27FC236}">
                    <a16:creationId xmlns:a16="http://schemas.microsoft.com/office/drawing/2014/main" id="{62CBB408-E6A1-F149-096E-9F82E2F4064F}"/>
                  </a:ext>
                </a:extLst>
              </p:cNvPr>
              <p:cNvSpPr/>
              <p:nvPr/>
            </p:nvSpPr>
            <p:spPr>
              <a:xfrm>
                <a:off x="64008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0" name="Oval 129">
                <a:extLst>
                  <a:ext uri="{FF2B5EF4-FFF2-40B4-BE49-F238E27FC236}">
                    <a16:creationId xmlns:a16="http://schemas.microsoft.com/office/drawing/2014/main" id="{412A48E9-2199-0D49-B0DD-397D060595A8}"/>
                  </a:ext>
                </a:extLst>
              </p:cNvPr>
              <p:cNvSpPr/>
              <p:nvPr/>
            </p:nvSpPr>
            <p:spPr>
              <a:xfrm>
                <a:off x="68580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1" name="Oval 130">
                <a:extLst>
                  <a:ext uri="{FF2B5EF4-FFF2-40B4-BE49-F238E27FC236}">
                    <a16:creationId xmlns:a16="http://schemas.microsoft.com/office/drawing/2014/main" id="{894BDB6B-4839-FBBF-23F6-DC4916433481}"/>
                  </a:ext>
                </a:extLst>
              </p:cNvPr>
              <p:cNvSpPr/>
              <p:nvPr/>
            </p:nvSpPr>
            <p:spPr>
              <a:xfrm>
                <a:off x="73152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2" name="Oval 131">
                <a:extLst>
                  <a:ext uri="{FF2B5EF4-FFF2-40B4-BE49-F238E27FC236}">
                    <a16:creationId xmlns:a16="http://schemas.microsoft.com/office/drawing/2014/main" id="{D4BF11D9-F6F8-4190-2A3A-06FE498104EB}"/>
                  </a:ext>
                </a:extLst>
              </p:cNvPr>
              <p:cNvSpPr/>
              <p:nvPr/>
            </p:nvSpPr>
            <p:spPr>
              <a:xfrm>
                <a:off x="54864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3" name="Oval 132">
                <a:extLst>
                  <a:ext uri="{FF2B5EF4-FFF2-40B4-BE49-F238E27FC236}">
                    <a16:creationId xmlns:a16="http://schemas.microsoft.com/office/drawing/2014/main" id="{A220546B-CD76-EBC7-85EB-5B88A3A6475C}"/>
                  </a:ext>
                </a:extLst>
              </p:cNvPr>
              <p:cNvSpPr/>
              <p:nvPr/>
            </p:nvSpPr>
            <p:spPr>
              <a:xfrm>
                <a:off x="59436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4" name="Oval 133">
                <a:extLst>
                  <a:ext uri="{FF2B5EF4-FFF2-40B4-BE49-F238E27FC236}">
                    <a16:creationId xmlns:a16="http://schemas.microsoft.com/office/drawing/2014/main" id="{1D650B74-4224-4F4D-9D43-EBF52E451B7D}"/>
                  </a:ext>
                </a:extLst>
              </p:cNvPr>
              <p:cNvSpPr/>
              <p:nvPr/>
            </p:nvSpPr>
            <p:spPr>
              <a:xfrm>
                <a:off x="64008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5" name="Oval 134">
                <a:extLst>
                  <a:ext uri="{FF2B5EF4-FFF2-40B4-BE49-F238E27FC236}">
                    <a16:creationId xmlns:a16="http://schemas.microsoft.com/office/drawing/2014/main" id="{A0D330BA-4580-5DC9-F1EE-B22F19F75353}"/>
                  </a:ext>
                </a:extLst>
              </p:cNvPr>
              <p:cNvSpPr/>
              <p:nvPr/>
            </p:nvSpPr>
            <p:spPr>
              <a:xfrm>
                <a:off x="68580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6" name="Oval 135">
                <a:extLst>
                  <a:ext uri="{FF2B5EF4-FFF2-40B4-BE49-F238E27FC236}">
                    <a16:creationId xmlns:a16="http://schemas.microsoft.com/office/drawing/2014/main" id="{F2613914-F423-992A-E0B6-DB062D5B1F1B}"/>
                  </a:ext>
                </a:extLst>
              </p:cNvPr>
              <p:cNvSpPr/>
              <p:nvPr/>
            </p:nvSpPr>
            <p:spPr>
              <a:xfrm>
                <a:off x="73152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grpSp>
        <p:nvGrpSpPr>
          <p:cNvPr id="157" name="Group 156">
            <a:extLst>
              <a:ext uri="{FF2B5EF4-FFF2-40B4-BE49-F238E27FC236}">
                <a16:creationId xmlns:a16="http://schemas.microsoft.com/office/drawing/2014/main" id="{338DA5D2-52D6-BF81-2979-17D2BA6EE849}"/>
              </a:ext>
            </a:extLst>
          </p:cNvPr>
          <p:cNvGrpSpPr/>
          <p:nvPr/>
        </p:nvGrpSpPr>
        <p:grpSpPr>
          <a:xfrm>
            <a:off x="6416564" y="2404844"/>
            <a:ext cx="1414038" cy="1414038"/>
            <a:chOff x="4876800" y="1600199"/>
            <a:chExt cx="2819401" cy="2819401"/>
          </a:xfrm>
        </p:grpSpPr>
        <p:grpSp>
          <p:nvGrpSpPr>
            <p:cNvPr id="158" name="Group 157">
              <a:extLst>
                <a:ext uri="{FF2B5EF4-FFF2-40B4-BE49-F238E27FC236}">
                  <a16:creationId xmlns:a16="http://schemas.microsoft.com/office/drawing/2014/main" id="{95F6258C-6ECC-ED74-B923-5A6A99189C13}"/>
                </a:ext>
              </a:extLst>
            </p:cNvPr>
            <p:cNvGrpSpPr/>
            <p:nvPr/>
          </p:nvGrpSpPr>
          <p:grpSpPr>
            <a:xfrm>
              <a:off x="5486400" y="3962400"/>
              <a:ext cx="2209800" cy="457200"/>
              <a:chOff x="5486400" y="3962400"/>
              <a:chExt cx="2209800" cy="457200"/>
            </a:xfrm>
          </p:grpSpPr>
          <p:sp>
            <p:nvSpPr>
              <p:cNvPr id="203" name="DRAM">
                <a:extLst>
                  <a:ext uri="{FF2B5EF4-FFF2-40B4-BE49-F238E27FC236}">
                    <a16:creationId xmlns:a16="http://schemas.microsoft.com/office/drawing/2014/main" id="{6A1DA5FD-924C-1036-ADD9-269E10E91D8D}"/>
                  </a:ext>
                </a:extLst>
              </p:cNvPr>
              <p:cNvSpPr/>
              <p:nvPr/>
            </p:nvSpPr>
            <p:spPr>
              <a:xfrm>
                <a:off x="54864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04" name="DRAM">
                <a:extLst>
                  <a:ext uri="{FF2B5EF4-FFF2-40B4-BE49-F238E27FC236}">
                    <a16:creationId xmlns:a16="http://schemas.microsoft.com/office/drawing/2014/main" id="{EA3BE05F-96FB-7F17-80C9-7D25EE2BB6AA}"/>
                  </a:ext>
                </a:extLst>
              </p:cNvPr>
              <p:cNvSpPr/>
              <p:nvPr/>
            </p:nvSpPr>
            <p:spPr>
              <a:xfrm>
                <a:off x="59436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05" name="DRAM">
                <a:extLst>
                  <a:ext uri="{FF2B5EF4-FFF2-40B4-BE49-F238E27FC236}">
                    <a16:creationId xmlns:a16="http://schemas.microsoft.com/office/drawing/2014/main" id="{7CC55476-ED14-FEDD-A973-124EA89C05F0}"/>
                  </a:ext>
                </a:extLst>
              </p:cNvPr>
              <p:cNvSpPr/>
              <p:nvPr/>
            </p:nvSpPr>
            <p:spPr>
              <a:xfrm>
                <a:off x="64008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06" name="DRAM">
                <a:extLst>
                  <a:ext uri="{FF2B5EF4-FFF2-40B4-BE49-F238E27FC236}">
                    <a16:creationId xmlns:a16="http://schemas.microsoft.com/office/drawing/2014/main" id="{66F3C4FB-F9A4-B076-03D4-5228ED03AE57}"/>
                  </a:ext>
                </a:extLst>
              </p:cNvPr>
              <p:cNvSpPr/>
              <p:nvPr/>
            </p:nvSpPr>
            <p:spPr>
              <a:xfrm>
                <a:off x="68580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07" name="DRAM">
                <a:extLst>
                  <a:ext uri="{FF2B5EF4-FFF2-40B4-BE49-F238E27FC236}">
                    <a16:creationId xmlns:a16="http://schemas.microsoft.com/office/drawing/2014/main" id="{BD62EAA6-6DB7-29A2-015B-4D180660A178}"/>
                  </a:ext>
                </a:extLst>
              </p:cNvPr>
              <p:cNvSpPr/>
              <p:nvPr/>
            </p:nvSpPr>
            <p:spPr>
              <a:xfrm>
                <a:off x="7315200" y="39624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159" name="Group 158">
              <a:extLst>
                <a:ext uri="{FF2B5EF4-FFF2-40B4-BE49-F238E27FC236}">
                  <a16:creationId xmlns:a16="http://schemas.microsoft.com/office/drawing/2014/main" id="{0ABF4106-CF21-E4C7-0F59-1D4A26003CB2}"/>
                </a:ext>
              </a:extLst>
            </p:cNvPr>
            <p:cNvGrpSpPr/>
            <p:nvPr/>
          </p:nvGrpSpPr>
          <p:grpSpPr>
            <a:xfrm>
              <a:off x="4876800" y="1600200"/>
              <a:ext cx="457200" cy="2209800"/>
              <a:chOff x="4876800" y="1600200"/>
              <a:chExt cx="457200" cy="2209800"/>
            </a:xfrm>
          </p:grpSpPr>
          <p:sp>
            <p:nvSpPr>
              <p:cNvPr id="198" name="DRAM">
                <a:extLst>
                  <a:ext uri="{FF2B5EF4-FFF2-40B4-BE49-F238E27FC236}">
                    <a16:creationId xmlns:a16="http://schemas.microsoft.com/office/drawing/2014/main" id="{32517752-0659-387D-4770-175260B8D7F5}"/>
                  </a:ext>
                </a:extLst>
              </p:cNvPr>
              <p:cNvSpPr/>
              <p:nvPr/>
            </p:nvSpPr>
            <p:spPr>
              <a:xfrm rot="5400000">
                <a:off x="4914900" y="15621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99" name="DRAM">
                <a:extLst>
                  <a:ext uri="{FF2B5EF4-FFF2-40B4-BE49-F238E27FC236}">
                    <a16:creationId xmlns:a16="http://schemas.microsoft.com/office/drawing/2014/main" id="{3EBBA607-2E96-12EA-0B93-1BCF95C0F035}"/>
                  </a:ext>
                </a:extLst>
              </p:cNvPr>
              <p:cNvSpPr/>
              <p:nvPr/>
            </p:nvSpPr>
            <p:spPr>
              <a:xfrm rot="5400000">
                <a:off x="4914900" y="20193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00" name="DRAM">
                <a:extLst>
                  <a:ext uri="{FF2B5EF4-FFF2-40B4-BE49-F238E27FC236}">
                    <a16:creationId xmlns:a16="http://schemas.microsoft.com/office/drawing/2014/main" id="{D91AB300-C4A2-93E2-B768-EEBC70D17495}"/>
                  </a:ext>
                </a:extLst>
              </p:cNvPr>
              <p:cNvSpPr/>
              <p:nvPr/>
            </p:nvSpPr>
            <p:spPr>
              <a:xfrm rot="5400000">
                <a:off x="4914900" y="24765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01" name="DRAM">
                <a:extLst>
                  <a:ext uri="{FF2B5EF4-FFF2-40B4-BE49-F238E27FC236}">
                    <a16:creationId xmlns:a16="http://schemas.microsoft.com/office/drawing/2014/main" id="{9A3374D8-6D0E-C2BA-C643-623706EC40C3}"/>
                  </a:ext>
                </a:extLst>
              </p:cNvPr>
              <p:cNvSpPr/>
              <p:nvPr/>
            </p:nvSpPr>
            <p:spPr>
              <a:xfrm rot="5400000">
                <a:off x="4914900" y="29337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02" name="DRAM">
                <a:extLst>
                  <a:ext uri="{FF2B5EF4-FFF2-40B4-BE49-F238E27FC236}">
                    <a16:creationId xmlns:a16="http://schemas.microsoft.com/office/drawing/2014/main" id="{D665AE86-7BB6-7BD8-7079-2DFFC4373DBE}"/>
                  </a:ext>
                </a:extLst>
              </p:cNvPr>
              <p:cNvSpPr/>
              <p:nvPr/>
            </p:nvSpPr>
            <p:spPr>
              <a:xfrm rot="5400000">
                <a:off x="4914900" y="3390900"/>
                <a:ext cx="381000" cy="457200"/>
              </a:xfrm>
              <a:prstGeom prst="roundRect">
                <a:avLst>
                  <a:gd name="adj" fmla="val 11319"/>
                </a:avLst>
              </a:prstGeom>
              <a:solidFill>
                <a:schemeClr val="tx1">
                  <a:lumMod val="65000"/>
                  <a:lumOff val="35000"/>
                </a:schemeClr>
              </a:solidFill>
              <a:ln w="127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160" name="Group 159">
              <a:extLst>
                <a:ext uri="{FF2B5EF4-FFF2-40B4-BE49-F238E27FC236}">
                  <a16:creationId xmlns:a16="http://schemas.microsoft.com/office/drawing/2014/main" id="{1D40648B-05E4-5346-E7E2-558E1EFB6E6A}"/>
                </a:ext>
              </a:extLst>
            </p:cNvPr>
            <p:cNvGrpSpPr/>
            <p:nvPr/>
          </p:nvGrpSpPr>
          <p:grpSpPr>
            <a:xfrm>
              <a:off x="5676900" y="1600199"/>
              <a:ext cx="1828800" cy="2362201"/>
              <a:chOff x="5676900" y="1170708"/>
              <a:chExt cx="1828800" cy="2791692"/>
            </a:xfrm>
          </p:grpSpPr>
          <p:cxnSp>
            <p:nvCxnSpPr>
              <p:cNvPr id="193" name="Straight Connector 192">
                <a:extLst>
                  <a:ext uri="{FF2B5EF4-FFF2-40B4-BE49-F238E27FC236}">
                    <a16:creationId xmlns:a16="http://schemas.microsoft.com/office/drawing/2014/main" id="{5A419753-6A2F-C478-802A-2574F6EE453E}"/>
                  </a:ext>
                </a:extLst>
              </p:cNvPr>
              <p:cNvCxnSpPr>
                <a:cxnSpLocks/>
                <a:stCxn id="163" idx="0"/>
                <a:endCxn id="203" idx="0"/>
              </p:cNvCxnSpPr>
              <p:nvPr/>
            </p:nvCxnSpPr>
            <p:spPr>
              <a:xfrm>
                <a:off x="56769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86870000-6AA6-BCA4-51E0-79DD664E0C8C}"/>
                  </a:ext>
                </a:extLst>
              </p:cNvPr>
              <p:cNvCxnSpPr>
                <a:cxnSpLocks/>
                <a:stCxn id="165" idx="0"/>
                <a:endCxn id="205" idx="0"/>
              </p:cNvCxnSpPr>
              <p:nvPr/>
            </p:nvCxnSpPr>
            <p:spPr>
              <a:xfrm>
                <a:off x="6591299"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BF57D873-D09A-9953-3C2A-6D4EB5D57E54}"/>
                  </a:ext>
                </a:extLst>
              </p:cNvPr>
              <p:cNvCxnSpPr>
                <a:cxnSpLocks/>
                <a:stCxn id="166" idx="0"/>
                <a:endCxn id="206" idx="0"/>
              </p:cNvCxnSpPr>
              <p:nvPr/>
            </p:nvCxnSpPr>
            <p:spPr>
              <a:xfrm>
                <a:off x="70485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2E7A0508-6E1B-1649-6297-8462057EC7CC}"/>
                  </a:ext>
                </a:extLst>
              </p:cNvPr>
              <p:cNvCxnSpPr>
                <a:cxnSpLocks/>
                <a:stCxn id="167" idx="0"/>
                <a:endCxn id="207" idx="0"/>
              </p:cNvCxnSpPr>
              <p:nvPr/>
            </p:nvCxnSpPr>
            <p:spPr>
              <a:xfrm>
                <a:off x="7505700" y="1170710"/>
                <a:ext cx="0" cy="2791690"/>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E992EDC3-C889-E360-393B-FDE70979D9B0}"/>
                  </a:ext>
                </a:extLst>
              </p:cNvPr>
              <p:cNvCxnSpPr>
                <a:cxnSpLocks/>
                <a:stCxn id="164" idx="0"/>
                <a:endCxn id="204" idx="0"/>
              </p:cNvCxnSpPr>
              <p:nvPr/>
            </p:nvCxnSpPr>
            <p:spPr>
              <a:xfrm>
                <a:off x="6134100" y="1170708"/>
                <a:ext cx="0" cy="279169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161" name="Group 160">
              <a:extLst>
                <a:ext uri="{FF2B5EF4-FFF2-40B4-BE49-F238E27FC236}">
                  <a16:creationId xmlns:a16="http://schemas.microsoft.com/office/drawing/2014/main" id="{B1E18A89-691D-50DC-07CC-E2BBA7547C99}"/>
                </a:ext>
              </a:extLst>
            </p:cNvPr>
            <p:cNvGrpSpPr/>
            <p:nvPr/>
          </p:nvGrpSpPr>
          <p:grpSpPr>
            <a:xfrm>
              <a:off x="5334000" y="1790700"/>
              <a:ext cx="2362201" cy="1828800"/>
              <a:chOff x="5333998" y="1790700"/>
              <a:chExt cx="2791691" cy="1828800"/>
            </a:xfrm>
          </p:grpSpPr>
          <p:cxnSp>
            <p:nvCxnSpPr>
              <p:cNvPr id="188" name="Straight Connector 187">
                <a:extLst>
                  <a:ext uri="{FF2B5EF4-FFF2-40B4-BE49-F238E27FC236}">
                    <a16:creationId xmlns:a16="http://schemas.microsoft.com/office/drawing/2014/main" id="{05A4E3D8-0BE2-8172-1835-E93608325587}"/>
                  </a:ext>
                </a:extLst>
              </p:cNvPr>
              <p:cNvCxnSpPr>
                <a:cxnSpLocks/>
                <a:stCxn id="167" idx="6"/>
                <a:endCxn id="198" idx="0"/>
              </p:cNvCxnSpPr>
              <p:nvPr/>
            </p:nvCxnSpPr>
            <p:spPr>
              <a:xfrm flipH="1">
                <a:off x="5333998" y="1790700"/>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97A23BB6-F5EB-C7A9-4B21-85604957C021}"/>
                  </a:ext>
                </a:extLst>
              </p:cNvPr>
              <p:cNvCxnSpPr>
                <a:cxnSpLocks/>
                <a:stCxn id="172" idx="6"/>
                <a:endCxn id="199" idx="0"/>
              </p:cNvCxnSpPr>
              <p:nvPr/>
            </p:nvCxnSpPr>
            <p:spPr>
              <a:xfrm flipH="1">
                <a:off x="5333998" y="2247899"/>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740436D6-2336-0503-F5A8-65E95A4F4E90}"/>
                  </a:ext>
                </a:extLst>
              </p:cNvPr>
              <p:cNvCxnSpPr>
                <a:cxnSpLocks/>
                <a:stCxn id="177" idx="6"/>
                <a:endCxn id="200" idx="0"/>
              </p:cNvCxnSpPr>
              <p:nvPr/>
            </p:nvCxnSpPr>
            <p:spPr>
              <a:xfrm flipH="1">
                <a:off x="5333998" y="2705100"/>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D3DE8260-E9C4-0DEE-022B-02CC6E78149E}"/>
                  </a:ext>
                </a:extLst>
              </p:cNvPr>
              <p:cNvCxnSpPr>
                <a:cxnSpLocks/>
                <a:stCxn id="182" idx="6"/>
                <a:endCxn id="201" idx="0"/>
              </p:cNvCxnSpPr>
              <p:nvPr/>
            </p:nvCxnSpPr>
            <p:spPr>
              <a:xfrm flipH="1">
                <a:off x="5333998" y="3162299"/>
                <a:ext cx="2791691" cy="2"/>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6F6E8A38-E9B6-415E-ABBB-62866505444F}"/>
                  </a:ext>
                </a:extLst>
              </p:cNvPr>
              <p:cNvCxnSpPr>
                <a:cxnSpLocks/>
                <a:stCxn id="187" idx="6"/>
                <a:endCxn id="202" idx="0"/>
              </p:cNvCxnSpPr>
              <p:nvPr/>
            </p:nvCxnSpPr>
            <p:spPr>
              <a:xfrm flipH="1">
                <a:off x="5333998" y="3619500"/>
                <a:ext cx="2791691" cy="0"/>
              </a:xfrm>
              <a:prstGeom prst="line">
                <a:avLst/>
              </a:prstGeom>
              <a:solidFill>
                <a:schemeClr val="tx1">
                  <a:lumMod val="65000"/>
                  <a:lumOff val="35000"/>
                </a:schemeClr>
              </a:solidFill>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162" name="Group 161">
              <a:extLst>
                <a:ext uri="{FF2B5EF4-FFF2-40B4-BE49-F238E27FC236}">
                  <a16:creationId xmlns:a16="http://schemas.microsoft.com/office/drawing/2014/main" id="{0EFACDB2-F4C2-C6F0-45B9-94F9C3633E09}"/>
                </a:ext>
              </a:extLst>
            </p:cNvPr>
            <p:cNvGrpSpPr/>
            <p:nvPr/>
          </p:nvGrpSpPr>
          <p:grpSpPr>
            <a:xfrm>
              <a:off x="5486400" y="1600200"/>
              <a:ext cx="2209800" cy="2209800"/>
              <a:chOff x="5486400" y="1600200"/>
              <a:chExt cx="2209800" cy="2209800"/>
            </a:xfrm>
          </p:grpSpPr>
          <p:sp>
            <p:nvSpPr>
              <p:cNvPr id="163" name="Oval 162">
                <a:extLst>
                  <a:ext uri="{FF2B5EF4-FFF2-40B4-BE49-F238E27FC236}">
                    <a16:creationId xmlns:a16="http://schemas.microsoft.com/office/drawing/2014/main" id="{2D32570A-3DD6-0072-89C5-19B886134327}"/>
                  </a:ext>
                </a:extLst>
              </p:cNvPr>
              <p:cNvSpPr/>
              <p:nvPr/>
            </p:nvSpPr>
            <p:spPr>
              <a:xfrm>
                <a:off x="54864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4" name="Oval 163">
                <a:extLst>
                  <a:ext uri="{FF2B5EF4-FFF2-40B4-BE49-F238E27FC236}">
                    <a16:creationId xmlns:a16="http://schemas.microsoft.com/office/drawing/2014/main" id="{9448DE4E-0AE3-112D-B36C-2DA71F768019}"/>
                  </a:ext>
                </a:extLst>
              </p:cNvPr>
              <p:cNvSpPr/>
              <p:nvPr/>
            </p:nvSpPr>
            <p:spPr>
              <a:xfrm>
                <a:off x="59436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5" name="Oval 164">
                <a:extLst>
                  <a:ext uri="{FF2B5EF4-FFF2-40B4-BE49-F238E27FC236}">
                    <a16:creationId xmlns:a16="http://schemas.microsoft.com/office/drawing/2014/main" id="{A69434A2-0513-97AF-8A44-08BA39934271}"/>
                  </a:ext>
                </a:extLst>
              </p:cNvPr>
              <p:cNvSpPr/>
              <p:nvPr/>
            </p:nvSpPr>
            <p:spPr>
              <a:xfrm>
                <a:off x="64008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6" name="Oval 165">
                <a:extLst>
                  <a:ext uri="{FF2B5EF4-FFF2-40B4-BE49-F238E27FC236}">
                    <a16:creationId xmlns:a16="http://schemas.microsoft.com/office/drawing/2014/main" id="{A6EF413A-2192-BF5A-AAD2-6B683C6A493A}"/>
                  </a:ext>
                </a:extLst>
              </p:cNvPr>
              <p:cNvSpPr/>
              <p:nvPr/>
            </p:nvSpPr>
            <p:spPr>
              <a:xfrm>
                <a:off x="68580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7" name="Oval 166">
                <a:extLst>
                  <a:ext uri="{FF2B5EF4-FFF2-40B4-BE49-F238E27FC236}">
                    <a16:creationId xmlns:a16="http://schemas.microsoft.com/office/drawing/2014/main" id="{34BD9936-F32B-8ED5-4DCD-AC3A666EE2E4}"/>
                  </a:ext>
                </a:extLst>
              </p:cNvPr>
              <p:cNvSpPr/>
              <p:nvPr/>
            </p:nvSpPr>
            <p:spPr>
              <a:xfrm>
                <a:off x="7315200" y="16002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8" name="Oval 167">
                <a:extLst>
                  <a:ext uri="{FF2B5EF4-FFF2-40B4-BE49-F238E27FC236}">
                    <a16:creationId xmlns:a16="http://schemas.microsoft.com/office/drawing/2014/main" id="{101598F9-DAE9-40CA-ACF7-8A4285536893}"/>
                  </a:ext>
                </a:extLst>
              </p:cNvPr>
              <p:cNvSpPr/>
              <p:nvPr/>
            </p:nvSpPr>
            <p:spPr>
              <a:xfrm>
                <a:off x="54864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9" name="Oval 168">
                <a:extLst>
                  <a:ext uri="{FF2B5EF4-FFF2-40B4-BE49-F238E27FC236}">
                    <a16:creationId xmlns:a16="http://schemas.microsoft.com/office/drawing/2014/main" id="{DD009A46-8CC0-9D3C-CFAC-92307F04C66C}"/>
                  </a:ext>
                </a:extLst>
              </p:cNvPr>
              <p:cNvSpPr/>
              <p:nvPr/>
            </p:nvSpPr>
            <p:spPr>
              <a:xfrm>
                <a:off x="59436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0" name="Oval 169">
                <a:extLst>
                  <a:ext uri="{FF2B5EF4-FFF2-40B4-BE49-F238E27FC236}">
                    <a16:creationId xmlns:a16="http://schemas.microsoft.com/office/drawing/2014/main" id="{12A5EA31-85BB-6011-DE96-08E6359A743F}"/>
                  </a:ext>
                </a:extLst>
              </p:cNvPr>
              <p:cNvSpPr/>
              <p:nvPr/>
            </p:nvSpPr>
            <p:spPr>
              <a:xfrm>
                <a:off x="64008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1" name="Oval 170">
                <a:extLst>
                  <a:ext uri="{FF2B5EF4-FFF2-40B4-BE49-F238E27FC236}">
                    <a16:creationId xmlns:a16="http://schemas.microsoft.com/office/drawing/2014/main" id="{B7B78007-A38E-D0AC-AFFB-5B202A6C8171}"/>
                  </a:ext>
                </a:extLst>
              </p:cNvPr>
              <p:cNvSpPr/>
              <p:nvPr/>
            </p:nvSpPr>
            <p:spPr>
              <a:xfrm>
                <a:off x="68580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2" name="Oval 171">
                <a:extLst>
                  <a:ext uri="{FF2B5EF4-FFF2-40B4-BE49-F238E27FC236}">
                    <a16:creationId xmlns:a16="http://schemas.microsoft.com/office/drawing/2014/main" id="{9539716C-5789-7A67-D489-E0F4F7031064}"/>
                  </a:ext>
                </a:extLst>
              </p:cNvPr>
              <p:cNvSpPr/>
              <p:nvPr/>
            </p:nvSpPr>
            <p:spPr>
              <a:xfrm>
                <a:off x="7315200" y="20574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3" name="Oval 172">
                <a:extLst>
                  <a:ext uri="{FF2B5EF4-FFF2-40B4-BE49-F238E27FC236}">
                    <a16:creationId xmlns:a16="http://schemas.microsoft.com/office/drawing/2014/main" id="{DF17916D-A977-73C9-A5E3-EB9309D297F1}"/>
                  </a:ext>
                </a:extLst>
              </p:cNvPr>
              <p:cNvSpPr/>
              <p:nvPr/>
            </p:nvSpPr>
            <p:spPr>
              <a:xfrm>
                <a:off x="54864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4" name="Oval 173">
                <a:extLst>
                  <a:ext uri="{FF2B5EF4-FFF2-40B4-BE49-F238E27FC236}">
                    <a16:creationId xmlns:a16="http://schemas.microsoft.com/office/drawing/2014/main" id="{7454B3D5-1ED3-9410-7A87-9F024C7C8A2C}"/>
                  </a:ext>
                </a:extLst>
              </p:cNvPr>
              <p:cNvSpPr/>
              <p:nvPr/>
            </p:nvSpPr>
            <p:spPr>
              <a:xfrm>
                <a:off x="59436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5" name="Oval 174">
                <a:extLst>
                  <a:ext uri="{FF2B5EF4-FFF2-40B4-BE49-F238E27FC236}">
                    <a16:creationId xmlns:a16="http://schemas.microsoft.com/office/drawing/2014/main" id="{C3B9CB66-92C4-6464-CF3A-130C9891F869}"/>
                  </a:ext>
                </a:extLst>
              </p:cNvPr>
              <p:cNvSpPr/>
              <p:nvPr/>
            </p:nvSpPr>
            <p:spPr>
              <a:xfrm>
                <a:off x="64008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6" name="Oval 175">
                <a:extLst>
                  <a:ext uri="{FF2B5EF4-FFF2-40B4-BE49-F238E27FC236}">
                    <a16:creationId xmlns:a16="http://schemas.microsoft.com/office/drawing/2014/main" id="{159F7396-34E6-3686-6C97-59F308578FE5}"/>
                  </a:ext>
                </a:extLst>
              </p:cNvPr>
              <p:cNvSpPr/>
              <p:nvPr/>
            </p:nvSpPr>
            <p:spPr>
              <a:xfrm>
                <a:off x="68580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7" name="Oval 176">
                <a:extLst>
                  <a:ext uri="{FF2B5EF4-FFF2-40B4-BE49-F238E27FC236}">
                    <a16:creationId xmlns:a16="http://schemas.microsoft.com/office/drawing/2014/main" id="{7C14D58B-2055-4046-3260-874CE9DADE6B}"/>
                  </a:ext>
                </a:extLst>
              </p:cNvPr>
              <p:cNvSpPr/>
              <p:nvPr/>
            </p:nvSpPr>
            <p:spPr>
              <a:xfrm>
                <a:off x="7315200" y="25146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8" name="Oval 177">
                <a:extLst>
                  <a:ext uri="{FF2B5EF4-FFF2-40B4-BE49-F238E27FC236}">
                    <a16:creationId xmlns:a16="http://schemas.microsoft.com/office/drawing/2014/main" id="{A88DC401-8D10-1C13-D4E0-1A6A9A5D1DE6}"/>
                  </a:ext>
                </a:extLst>
              </p:cNvPr>
              <p:cNvSpPr/>
              <p:nvPr/>
            </p:nvSpPr>
            <p:spPr>
              <a:xfrm>
                <a:off x="54864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9" name="Oval 178">
                <a:extLst>
                  <a:ext uri="{FF2B5EF4-FFF2-40B4-BE49-F238E27FC236}">
                    <a16:creationId xmlns:a16="http://schemas.microsoft.com/office/drawing/2014/main" id="{8619E753-0207-A5F2-4B4F-5062D68AA95A}"/>
                  </a:ext>
                </a:extLst>
              </p:cNvPr>
              <p:cNvSpPr/>
              <p:nvPr/>
            </p:nvSpPr>
            <p:spPr>
              <a:xfrm>
                <a:off x="59436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0" name="Oval 179">
                <a:extLst>
                  <a:ext uri="{FF2B5EF4-FFF2-40B4-BE49-F238E27FC236}">
                    <a16:creationId xmlns:a16="http://schemas.microsoft.com/office/drawing/2014/main" id="{F1ACDC43-46FD-0C07-0804-C2502FA8C898}"/>
                  </a:ext>
                </a:extLst>
              </p:cNvPr>
              <p:cNvSpPr/>
              <p:nvPr/>
            </p:nvSpPr>
            <p:spPr>
              <a:xfrm>
                <a:off x="64008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1" name="Oval 180">
                <a:extLst>
                  <a:ext uri="{FF2B5EF4-FFF2-40B4-BE49-F238E27FC236}">
                    <a16:creationId xmlns:a16="http://schemas.microsoft.com/office/drawing/2014/main" id="{989C35C3-CD26-57B9-F068-7F422A4FB0FF}"/>
                  </a:ext>
                </a:extLst>
              </p:cNvPr>
              <p:cNvSpPr/>
              <p:nvPr/>
            </p:nvSpPr>
            <p:spPr>
              <a:xfrm>
                <a:off x="68580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2" name="Oval 181">
                <a:extLst>
                  <a:ext uri="{FF2B5EF4-FFF2-40B4-BE49-F238E27FC236}">
                    <a16:creationId xmlns:a16="http://schemas.microsoft.com/office/drawing/2014/main" id="{7092F46D-837F-EE53-E3D6-9CA2BEE8AA57}"/>
                  </a:ext>
                </a:extLst>
              </p:cNvPr>
              <p:cNvSpPr/>
              <p:nvPr/>
            </p:nvSpPr>
            <p:spPr>
              <a:xfrm>
                <a:off x="7315200" y="29718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3" name="Oval 182">
                <a:extLst>
                  <a:ext uri="{FF2B5EF4-FFF2-40B4-BE49-F238E27FC236}">
                    <a16:creationId xmlns:a16="http://schemas.microsoft.com/office/drawing/2014/main" id="{FD78AD41-E711-A036-3618-F441D07AB477}"/>
                  </a:ext>
                </a:extLst>
              </p:cNvPr>
              <p:cNvSpPr/>
              <p:nvPr/>
            </p:nvSpPr>
            <p:spPr>
              <a:xfrm>
                <a:off x="54864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4" name="Oval 183">
                <a:extLst>
                  <a:ext uri="{FF2B5EF4-FFF2-40B4-BE49-F238E27FC236}">
                    <a16:creationId xmlns:a16="http://schemas.microsoft.com/office/drawing/2014/main" id="{7B743004-9638-68EC-B900-DD102506865D}"/>
                  </a:ext>
                </a:extLst>
              </p:cNvPr>
              <p:cNvSpPr/>
              <p:nvPr/>
            </p:nvSpPr>
            <p:spPr>
              <a:xfrm>
                <a:off x="59436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5" name="Oval 184">
                <a:extLst>
                  <a:ext uri="{FF2B5EF4-FFF2-40B4-BE49-F238E27FC236}">
                    <a16:creationId xmlns:a16="http://schemas.microsoft.com/office/drawing/2014/main" id="{0C14B786-8D1C-2DA5-A7D1-AEC4FD7C407F}"/>
                  </a:ext>
                </a:extLst>
              </p:cNvPr>
              <p:cNvSpPr/>
              <p:nvPr/>
            </p:nvSpPr>
            <p:spPr>
              <a:xfrm>
                <a:off x="64008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6" name="Oval 185">
                <a:extLst>
                  <a:ext uri="{FF2B5EF4-FFF2-40B4-BE49-F238E27FC236}">
                    <a16:creationId xmlns:a16="http://schemas.microsoft.com/office/drawing/2014/main" id="{DB85FDE4-51D0-30F1-AA23-57E51DE641FD}"/>
                  </a:ext>
                </a:extLst>
              </p:cNvPr>
              <p:cNvSpPr/>
              <p:nvPr/>
            </p:nvSpPr>
            <p:spPr>
              <a:xfrm>
                <a:off x="68580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7" name="Oval 186">
                <a:extLst>
                  <a:ext uri="{FF2B5EF4-FFF2-40B4-BE49-F238E27FC236}">
                    <a16:creationId xmlns:a16="http://schemas.microsoft.com/office/drawing/2014/main" id="{5C3AC0F0-E913-7D40-8770-A904C0268B72}"/>
                  </a:ext>
                </a:extLst>
              </p:cNvPr>
              <p:cNvSpPr/>
              <p:nvPr/>
            </p:nvSpPr>
            <p:spPr>
              <a:xfrm>
                <a:off x="7315200" y="3429000"/>
                <a:ext cx="381000" cy="381000"/>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sp>
        <p:nvSpPr>
          <p:cNvPr id="208" name="Rectangle 207">
            <a:extLst>
              <a:ext uri="{FF2B5EF4-FFF2-40B4-BE49-F238E27FC236}">
                <a16:creationId xmlns:a16="http://schemas.microsoft.com/office/drawing/2014/main" id="{B8535929-59FB-50E6-8EC5-199B1EBE48A2}"/>
              </a:ext>
            </a:extLst>
          </p:cNvPr>
          <p:cNvSpPr/>
          <p:nvPr/>
        </p:nvSpPr>
        <p:spPr>
          <a:xfrm>
            <a:off x="1582435" y="2066282"/>
            <a:ext cx="6477000" cy="1905000"/>
          </a:xfrm>
          <a:prstGeom prst="rect">
            <a:avLst/>
          </a:prstGeom>
          <a:solidFill>
            <a:schemeClr val="bg1">
              <a:alpha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endParaRPr kumimoji="0" lang="en-US" sz="2400" b="0" i="0" u="none" strike="noStrike" kern="1200" cap="none" spc="-8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09" name="Rectangle 208">
            <a:extLst>
              <a:ext uri="{FF2B5EF4-FFF2-40B4-BE49-F238E27FC236}">
                <a16:creationId xmlns:a16="http://schemas.microsoft.com/office/drawing/2014/main" id="{F71C80CD-40DD-8049-29F3-CA5A621587F7}"/>
              </a:ext>
            </a:extLst>
          </p:cNvPr>
          <p:cNvSpPr/>
          <p:nvPr/>
        </p:nvSpPr>
        <p:spPr>
          <a:xfrm>
            <a:off x="1582435" y="2066282"/>
            <a:ext cx="6477000" cy="1905000"/>
          </a:xfrm>
          <a:prstGeom prst="rect">
            <a:avLst/>
          </a:prstGeom>
          <a:solidFill>
            <a:schemeClr val="bg1">
              <a:alpha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endParaRPr kumimoji="0" lang="en-US" sz="2400" b="0" i="0" u="none" strike="noStrike" kern="1200" cap="none" spc="-8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210" name="Straight Connector 209">
            <a:extLst>
              <a:ext uri="{FF2B5EF4-FFF2-40B4-BE49-F238E27FC236}">
                <a16:creationId xmlns:a16="http://schemas.microsoft.com/office/drawing/2014/main" id="{EABBA53B-DF9C-3691-E5CD-81162C4152DA}"/>
              </a:ext>
            </a:extLst>
          </p:cNvPr>
          <p:cNvCxnSpPr/>
          <p:nvPr/>
        </p:nvCxnSpPr>
        <p:spPr>
          <a:xfrm flipH="1">
            <a:off x="1506235" y="2218682"/>
            <a:ext cx="6403145" cy="0"/>
          </a:xfrm>
          <a:prstGeom prst="line">
            <a:avLst/>
          </a:prstGeom>
          <a:solidFill>
            <a:schemeClr val="tx1">
              <a:lumMod val="65000"/>
              <a:lumOff val="35000"/>
            </a:schemeClr>
          </a:solidFill>
          <a:ln w="38100" cap="rnd">
            <a:solidFill>
              <a:schemeClr val="tx1"/>
            </a:solidFill>
            <a:round/>
            <a:headEnd type="none"/>
            <a:tailEnd w="lg" len="sm"/>
          </a:ln>
        </p:spPr>
        <p:style>
          <a:lnRef idx="1">
            <a:schemeClr val="accent1"/>
          </a:lnRef>
          <a:fillRef idx="0">
            <a:schemeClr val="accent1"/>
          </a:fillRef>
          <a:effectRef idx="0">
            <a:schemeClr val="accent1"/>
          </a:effectRef>
          <a:fontRef idx="minor">
            <a:schemeClr val="tx1"/>
          </a:fontRef>
        </p:style>
      </p:cxnSp>
      <p:grpSp>
        <p:nvGrpSpPr>
          <p:cNvPr id="211" name="Group 210">
            <a:extLst>
              <a:ext uri="{FF2B5EF4-FFF2-40B4-BE49-F238E27FC236}">
                <a16:creationId xmlns:a16="http://schemas.microsoft.com/office/drawing/2014/main" id="{7A5F5D64-E409-996B-F4FE-8F1F83AA74B5}"/>
              </a:ext>
            </a:extLst>
          </p:cNvPr>
          <p:cNvGrpSpPr/>
          <p:nvPr/>
        </p:nvGrpSpPr>
        <p:grpSpPr>
          <a:xfrm>
            <a:off x="1851480" y="2218682"/>
            <a:ext cx="4671060" cy="1219201"/>
            <a:chOff x="2174045" y="1143000"/>
            <a:chExt cx="4671060" cy="1219201"/>
          </a:xfrm>
        </p:grpSpPr>
        <p:cxnSp>
          <p:nvCxnSpPr>
            <p:cNvPr id="212" name="Straight Connector 211">
              <a:extLst>
                <a:ext uri="{FF2B5EF4-FFF2-40B4-BE49-F238E27FC236}">
                  <a16:creationId xmlns:a16="http://schemas.microsoft.com/office/drawing/2014/main" id="{C1EA9E46-159A-4528-D9A1-7B1F050F8863}"/>
                </a:ext>
              </a:extLst>
            </p:cNvPr>
            <p:cNvCxnSpPr/>
            <p:nvPr/>
          </p:nvCxnSpPr>
          <p:spPr>
            <a:xfrm flipV="1">
              <a:off x="2174045" y="1143000"/>
              <a:ext cx="0" cy="1219201"/>
            </a:xfrm>
            <a:prstGeom prst="line">
              <a:avLst/>
            </a:prstGeom>
            <a:solidFill>
              <a:schemeClr val="tx1">
                <a:lumMod val="65000"/>
                <a:lumOff val="35000"/>
              </a:schemeClr>
            </a:solidFill>
            <a:ln w="38100" cap="rnd">
              <a:solidFill>
                <a:schemeClr val="tx1"/>
              </a:solidFill>
              <a:round/>
              <a:headEnd type="none" w="lg" len="sm"/>
              <a:tailEnd type="none" w="lg" len="sm"/>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1A58EA7F-1277-0F8D-43B4-B82DDE8758C2}"/>
                </a:ext>
              </a:extLst>
            </p:cNvPr>
            <p:cNvCxnSpPr/>
            <p:nvPr/>
          </p:nvCxnSpPr>
          <p:spPr>
            <a:xfrm flipV="1">
              <a:off x="3730049" y="1143000"/>
              <a:ext cx="0" cy="1219201"/>
            </a:xfrm>
            <a:prstGeom prst="line">
              <a:avLst/>
            </a:prstGeom>
            <a:solidFill>
              <a:schemeClr val="tx1">
                <a:lumMod val="65000"/>
                <a:lumOff val="35000"/>
              </a:schemeClr>
            </a:solidFill>
            <a:ln w="38100" cap="rnd">
              <a:solidFill>
                <a:schemeClr val="tx1"/>
              </a:solidFill>
              <a:round/>
              <a:headEnd type="none" w="lg" len="sm"/>
              <a:tailEnd type="none" w="lg" len="sm"/>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7929F14F-F65B-25CC-9391-DDEAE62726B0}"/>
                </a:ext>
              </a:extLst>
            </p:cNvPr>
            <p:cNvCxnSpPr/>
            <p:nvPr/>
          </p:nvCxnSpPr>
          <p:spPr>
            <a:xfrm flipV="1">
              <a:off x="5303325" y="1143000"/>
              <a:ext cx="0" cy="1219201"/>
            </a:xfrm>
            <a:prstGeom prst="line">
              <a:avLst/>
            </a:prstGeom>
            <a:solidFill>
              <a:schemeClr val="tx1">
                <a:lumMod val="65000"/>
                <a:lumOff val="35000"/>
              </a:schemeClr>
            </a:solidFill>
            <a:ln w="38100" cap="rnd">
              <a:solidFill>
                <a:schemeClr val="tx1"/>
              </a:solidFill>
              <a:round/>
              <a:headEnd type="none" w="lg" len="sm"/>
              <a:tailEnd type="none" w="lg" len="sm"/>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476170A1-3869-DEAC-0CAA-F40A72474369}"/>
                </a:ext>
              </a:extLst>
            </p:cNvPr>
            <p:cNvCxnSpPr/>
            <p:nvPr/>
          </p:nvCxnSpPr>
          <p:spPr>
            <a:xfrm flipV="1">
              <a:off x="6845105" y="1143000"/>
              <a:ext cx="0" cy="1219201"/>
            </a:xfrm>
            <a:prstGeom prst="line">
              <a:avLst/>
            </a:prstGeom>
            <a:solidFill>
              <a:schemeClr val="tx1">
                <a:lumMod val="65000"/>
                <a:lumOff val="35000"/>
              </a:schemeClr>
            </a:solidFill>
            <a:ln w="38100" cap="rnd">
              <a:solidFill>
                <a:schemeClr val="tx1"/>
              </a:solidFill>
              <a:round/>
              <a:headEnd type="none" w="lg" len="sm"/>
              <a:tailEnd type="none" w="lg" len="sm"/>
            </a:ln>
          </p:spPr>
          <p:style>
            <a:lnRef idx="1">
              <a:schemeClr val="accent1"/>
            </a:lnRef>
            <a:fillRef idx="0">
              <a:schemeClr val="accent1"/>
            </a:fillRef>
            <a:effectRef idx="0">
              <a:schemeClr val="accent1"/>
            </a:effectRef>
            <a:fontRef idx="minor">
              <a:schemeClr val="tx1"/>
            </a:fontRef>
          </p:style>
        </p:cxnSp>
      </p:grpSp>
      <p:cxnSp>
        <p:nvCxnSpPr>
          <p:cNvPr id="216" name="Straight Connector 215">
            <a:extLst>
              <a:ext uri="{FF2B5EF4-FFF2-40B4-BE49-F238E27FC236}">
                <a16:creationId xmlns:a16="http://schemas.microsoft.com/office/drawing/2014/main" id="{0617A5C6-94B8-57C3-8410-EE1EB365674F}"/>
              </a:ext>
            </a:extLst>
          </p:cNvPr>
          <p:cNvCxnSpPr/>
          <p:nvPr/>
        </p:nvCxnSpPr>
        <p:spPr>
          <a:xfrm flipH="1">
            <a:off x="1508580" y="2218682"/>
            <a:ext cx="6403145" cy="0"/>
          </a:xfrm>
          <a:prstGeom prst="line">
            <a:avLst/>
          </a:prstGeom>
          <a:solidFill>
            <a:schemeClr val="tx1">
              <a:lumMod val="65000"/>
              <a:lumOff val="35000"/>
            </a:schemeClr>
          </a:solidFill>
          <a:ln w="50800" cap="rnd">
            <a:solidFill>
              <a:srgbClr val="C00000"/>
            </a:solidFill>
            <a:round/>
            <a:headEnd type="none"/>
            <a:tailEnd w="lg" len="sm"/>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D96C24D2-7B37-F35B-4C35-B6DF1B3F5930}"/>
              </a:ext>
            </a:extLst>
          </p:cNvPr>
          <p:cNvCxnSpPr/>
          <p:nvPr/>
        </p:nvCxnSpPr>
        <p:spPr>
          <a:xfrm flipV="1">
            <a:off x="1853825" y="2218682"/>
            <a:ext cx="0" cy="911587"/>
          </a:xfrm>
          <a:prstGeom prst="line">
            <a:avLst/>
          </a:prstGeom>
          <a:solidFill>
            <a:schemeClr val="tx1">
              <a:lumMod val="65000"/>
              <a:lumOff val="35000"/>
            </a:schemeClr>
          </a:solidFill>
          <a:ln w="50800" cap="rnd">
            <a:solidFill>
              <a:srgbClr val="C00000"/>
            </a:solidFill>
            <a:round/>
            <a:headEnd type="arrow" w="med" len="sm"/>
            <a:tailEnd type="none" w="lg" len="sm"/>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39EBAF44-76CE-9A1F-AF97-248F5EE91272}"/>
              </a:ext>
            </a:extLst>
          </p:cNvPr>
          <p:cNvCxnSpPr/>
          <p:nvPr/>
        </p:nvCxnSpPr>
        <p:spPr>
          <a:xfrm flipV="1">
            <a:off x="3407924" y="2218682"/>
            <a:ext cx="0" cy="911587"/>
          </a:xfrm>
          <a:prstGeom prst="line">
            <a:avLst/>
          </a:prstGeom>
          <a:solidFill>
            <a:schemeClr val="tx1">
              <a:lumMod val="65000"/>
              <a:lumOff val="35000"/>
            </a:schemeClr>
          </a:solidFill>
          <a:ln w="50800" cap="rnd">
            <a:solidFill>
              <a:srgbClr val="C00000"/>
            </a:solidFill>
            <a:round/>
            <a:headEnd type="arrow" w="med" len="sm"/>
            <a:tailEnd type="none" w="lg" len="sm"/>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FB448954-AF4C-E97E-09CB-14F7D4CD2AF4}"/>
              </a:ext>
            </a:extLst>
          </p:cNvPr>
          <p:cNvCxnSpPr/>
          <p:nvPr/>
        </p:nvCxnSpPr>
        <p:spPr>
          <a:xfrm flipV="1">
            <a:off x="4983105" y="2218682"/>
            <a:ext cx="0" cy="911587"/>
          </a:xfrm>
          <a:prstGeom prst="line">
            <a:avLst/>
          </a:prstGeom>
          <a:solidFill>
            <a:schemeClr val="tx1">
              <a:lumMod val="65000"/>
              <a:lumOff val="35000"/>
            </a:schemeClr>
          </a:solidFill>
          <a:ln w="50800" cap="rnd">
            <a:solidFill>
              <a:srgbClr val="C00000"/>
            </a:solidFill>
            <a:round/>
            <a:headEnd type="arrow" w="med" len="sm"/>
            <a:tailEnd type="none" w="lg" len="sm"/>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8D724350-6200-C038-714C-28EBE651177D}"/>
              </a:ext>
            </a:extLst>
          </p:cNvPr>
          <p:cNvCxnSpPr/>
          <p:nvPr/>
        </p:nvCxnSpPr>
        <p:spPr>
          <a:xfrm flipV="1">
            <a:off x="6524885" y="2218682"/>
            <a:ext cx="0" cy="911587"/>
          </a:xfrm>
          <a:prstGeom prst="line">
            <a:avLst/>
          </a:prstGeom>
          <a:solidFill>
            <a:schemeClr val="tx1">
              <a:lumMod val="65000"/>
              <a:lumOff val="35000"/>
            </a:schemeClr>
          </a:solidFill>
          <a:ln w="50800" cap="rnd">
            <a:solidFill>
              <a:srgbClr val="C00000"/>
            </a:solidFill>
            <a:round/>
            <a:headEnd type="arrow" w="med" len="sm"/>
            <a:tailEnd type="none" w="lg" len="sm"/>
          </a:ln>
        </p:spPr>
        <p:style>
          <a:lnRef idx="1">
            <a:schemeClr val="accent1"/>
          </a:lnRef>
          <a:fillRef idx="0">
            <a:schemeClr val="accent1"/>
          </a:fillRef>
          <a:effectRef idx="0">
            <a:schemeClr val="accent1"/>
          </a:effectRef>
          <a:fontRef idx="minor">
            <a:schemeClr val="tx1"/>
          </a:fontRef>
        </p:style>
      </p:cxnSp>
      <p:sp>
        <p:nvSpPr>
          <p:cNvPr id="221" name="DRAM">
            <a:extLst>
              <a:ext uri="{FF2B5EF4-FFF2-40B4-BE49-F238E27FC236}">
                <a16:creationId xmlns:a16="http://schemas.microsoft.com/office/drawing/2014/main" id="{B0E77801-3D1E-70EB-D0CF-71CDCF2318B0}"/>
              </a:ext>
            </a:extLst>
          </p:cNvPr>
          <p:cNvSpPr/>
          <p:nvPr/>
        </p:nvSpPr>
        <p:spPr>
          <a:xfrm rot="16200000">
            <a:off x="249481" y="2789636"/>
            <a:ext cx="2057400" cy="458292"/>
          </a:xfrm>
          <a:prstGeom prst="roundRect">
            <a:avLst>
              <a:gd name="adj" fmla="val 11319"/>
            </a:avLst>
          </a:prstGeom>
          <a:solidFill>
            <a:schemeClr val="bg1">
              <a:lumMod val="65000"/>
            </a:schemeClr>
          </a:solidFill>
          <a:ln w="1905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5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row decoder</a:t>
            </a:r>
          </a:p>
        </p:txBody>
      </p:sp>
      <p:grpSp>
        <p:nvGrpSpPr>
          <p:cNvPr id="222" name="Group 221">
            <a:extLst>
              <a:ext uri="{FF2B5EF4-FFF2-40B4-BE49-F238E27FC236}">
                <a16:creationId xmlns:a16="http://schemas.microsoft.com/office/drawing/2014/main" id="{6DF6DFC1-B4DC-EA28-E139-A376AD001CA3}"/>
              </a:ext>
            </a:extLst>
          </p:cNvPr>
          <p:cNvGrpSpPr/>
          <p:nvPr/>
        </p:nvGrpSpPr>
        <p:grpSpPr>
          <a:xfrm>
            <a:off x="2040573" y="2414997"/>
            <a:ext cx="5790027" cy="1402792"/>
            <a:chOff x="2134538" y="2243328"/>
            <a:chExt cx="5790027" cy="1490472"/>
          </a:xfrm>
        </p:grpSpPr>
        <p:grpSp>
          <p:nvGrpSpPr>
            <p:cNvPr id="223" name="Group 222">
              <a:extLst>
                <a:ext uri="{FF2B5EF4-FFF2-40B4-BE49-F238E27FC236}">
                  <a16:creationId xmlns:a16="http://schemas.microsoft.com/office/drawing/2014/main" id="{5B734AEC-B372-1E36-5CFD-2103F7E52F8B}"/>
                </a:ext>
              </a:extLst>
            </p:cNvPr>
            <p:cNvGrpSpPr/>
            <p:nvPr/>
          </p:nvGrpSpPr>
          <p:grpSpPr>
            <a:xfrm>
              <a:off x="2134538" y="2243328"/>
              <a:ext cx="1108299" cy="1490472"/>
              <a:chOff x="2134538" y="2243328"/>
              <a:chExt cx="1108299" cy="1490472"/>
            </a:xfrm>
          </p:grpSpPr>
          <p:grpSp>
            <p:nvGrpSpPr>
              <p:cNvPr id="263" name="Group 262">
                <a:extLst>
                  <a:ext uri="{FF2B5EF4-FFF2-40B4-BE49-F238E27FC236}">
                    <a16:creationId xmlns:a16="http://schemas.microsoft.com/office/drawing/2014/main" id="{2A25403E-2DED-3D15-B6BF-ED888FB25918}"/>
                  </a:ext>
                </a:extLst>
              </p:cNvPr>
              <p:cNvGrpSpPr/>
              <p:nvPr/>
            </p:nvGrpSpPr>
            <p:grpSpPr>
              <a:xfrm>
                <a:off x="2134538" y="3504497"/>
                <a:ext cx="1108299" cy="229303"/>
                <a:chOff x="5486400" y="3962400"/>
                <a:chExt cx="2209800" cy="457200"/>
              </a:xfrm>
            </p:grpSpPr>
            <p:sp>
              <p:nvSpPr>
                <p:cNvPr id="270" name="DRAM">
                  <a:extLst>
                    <a:ext uri="{FF2B5EF4-FFF2-40B4-BE49-F238E27FC236}">
                      <a16:creationId xmlns:a16="http://schemas.microsoft.com/office/drawing/2014/main" id="{E15F29C0-AE67-AE00-B3CD-44A8176A2DF9}"/>
                    </a:ext>
                  </a:extLst>
                </p:cNvPr>
                <p:cNvSpPr/>
                <p:nvPr/>
              </p:nvSpPr>
              <p:spPr>
                <a:xfrm>
                  <a:off x="5486400" y="3962400"/>
                  <a:ext cx="381000" cy="457200"/>
                </a:xfrm>
                <a:prstGeom prst="roundRect">
                  <a:avLst>
                    <a:gd name="adj" fmla="val 11319"/>
                  </a:avLst>
                </a:prstGeom>
                <a:solidFill>
                  <a:srgbClr val="1A82C4"/>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71" name="DRAM">
                  <a:extLst>
                    <a:ext uri="{FF2B5EF4-FFF2-40B4-BE49-F238E27FC236}">
                      <a16:creationId xmlns:a16="http://schemas.microsoft.com/office/drawing/2014/main" id="{E2463BFC-1A70-29DC-B5CA-152C92710D22}"/>
                    </a:ext>
                  </a:extLst>
                </p:cNvPr>
                <p:cNvSpPr/>
                <p:nvPr/>
              </p:nvSpPr>
              <p:spPr>
                <a:xfrm>
                  <a:off x="5943600" y="3962400"/>
                  <a:ext cx="381000" cy="457200"/>
                </a:xfrm>
                <a:prstGeom prst="roundRect">
                  <a:avLst>
                    <a:gd name="adj" fmla="val 11319"/>
                  </a:avLst>
                </a:prstGeom>
                <a:solidFill>
                  <a:srgbClr val="1A82C4"/>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72" name="DRAM">
                  <a:extLst>
                    <a:ext uri="{FF2B5EF4-FFF2-40B4-BE49-F238E27FC236}">
                      <a16:creationId xmlns:a16="http://schemas.microsoft.com/office/drawing/2014/main" id="{CBE95546-9E71-BCD3-2D7B-3FEFCD6FF43D}"/>
                    </a:ext>
                  </a:extLst>
                </p:cNvPr>
                <p:cNvSpPr/>
                <p:nvPr/>
              </p:nvSpPr>
              <p:spPr>
                <a:xfrm>
                  <a:off x="6400800" y="3962400"/>
                  <a:ext cx="381000" cy="457200"/>
                </a:xfrm>
                <a:prstGeom prst="roundRect">
                  <a:avLst>
                    <a:gd name="adj" fmla="val 11319"/>
                  </a:avLst>
                </a:prstGeom>
                <a:solidFill>
                  <a:srgbClr val="1A82C4"/>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73" name="DRAM">
                  <a:extLst>
                    <a:ext uri="{FF2B5EF4-FFF2-40B4-BE49-F238E27FC236}">
                      <a16:creationId xmlns:a16="http://schemas.microsoft.com/office/drawing/2014/main" id="{53C2D6B5-C986-3170-CC80-15AC619CA212}"/>
                    </a:ext>
                  </a:extLst>
                </p:cNvPr>
                <p:cNvSpPr/>
                <p:nvPr/>
              </p:nvSpPr>
              <p:spPr>
                <a:xfrm>
                  <a:off x="6858000" y="3962400"/>
                  <a:ext cx="381000" cy="457200"/>
                </a:xfrm>
                <a:prstGeom prst="roundRect">
                  <a:avLst>
                    <a:gd name="adj" fmla="val 11319"/>
                  </a:avLst>
                </a:prstGeom>
                <a:solidFill>
                  <a:srgbClr val="1A82C4"/>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74" name="DRAM">
                  <a:extLst>
                    <a:ext uri="{FF2B5EF4-FFF2-40B4-BE49-F238E27FC236}">
                      <a16:creationId xmlns:a16="http://schemas.microsoft.com/office/drawing/2014/main" id="{CBDF5395-5336-9A26-6356-EEFE66EA3023}"/>
                    </a:ext>
                  </a:extLst>
                </p:cNvPr>
                <p:cNvSpPr/>
                <p:nvPr/>
              </p:nvSpPr>
              <p:spPr>
                <a:xfrm>
                  <a:off x="7315200" y="3962400"/>
                  <a:ext cx="381000" cy="457200"/>
                </a:xfrm>
                <a:prstGeom prst="roundRect">
                  <a:avLst>
                    <a:gd name="adj" fmla="val 11319"/>
                  </a:avLst>
                </a:prstGeom>
                <a:solidFill>
                  <a:srgbClr val="1A82C4"/>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264" name="Group 263">
                <a:extLst>
                  <a:ext uri="{FF2B5EF4-FFF2-40B4-BE49-F238E27FC236}">
                    <a16:creationId xmlns:a16="http://schemas.microsoft.com/office/drawing/2014/main" id="{78306619-9510-A15D-A1F4-0A8BCF3E3B37}"/>
                  </a:ext>
                </a:extLst>
              </p:cNvPr>
              <p:cNvGrpSpPr/>
              <p:nvPr/>
            </p:nvGrpSpPr>
            <p:grpSpPr>
              <a:xfrm>
                <a:off x="2230081" y="2243328"/>
                <a:ext cx="917213" cy="1261169"/>
                <a:chOff x="5676900" y="990600"/>
                <a:chExt cx="1828800" cy="2971800"/>
              </a:xfrm>
            </p:grpSpPr>
            <p:cxnSp>
              <p:nvCxnSpPr>
                <p:cNvPr id="265" name="Straight Connector 264">
                  <a:extLst>
                    <a:ext uri="{FF2B5EF4-FFF2-40B4-BE49-F238E27FC236}">
                      <a16:creationId xmlns:a16="http://schemas.microsoft.com/office/drawing/2014/main" id="{C60E31D5-7DF3-D457-F8D5-6BF6FC14387A}"/>
                    </a:ext>
                  </a:extLst>
                </p:cNvPr>
                <p:cNvCxnSpPr>
                  <a:cxnSpLocks/>
                  <a:endCxn id="270" idx="0"/>
                </p:cNvCxnSpPr>
                <p:nvPr/>
              </p:nvCxnSpPr>
              <p:spPr>
                <a:xfrm>
                  <a:off x="5676900" y="990600"/>
                  <a:ext cx="0" cy="2971800"/>
                </a:xfrm>
                <a:prstGeom prst="line">
                  <a:avLst/>
                </a:prstGeom>
                <a:solidFill>
                  <a:schemeClr val="tx1">
                    <a:lumMod val="65000"/>
                    <a:lumOff val="35000"/>
                  </a:schemeClr>
                </a:solid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A498F12B-3643-03C1-F7F9-A87BE1624EE7}"/>
                    </a:ext>
                  </a:extLst>
                </p:cNvPr>
                <p:cNvCxnSpPr>
                  <a:cxnSpLocks/>
                  <a:endCxn id="272" idx="0"/>
                </p:cNvCxnSpPr>
                <p:nvPr/>
              </p:nvCxnSpPr>
              <p:spPr>
                <a:xfrm>
                  <a:off x="6591299" y="990600"/>
                  <a:ext cx="0" cy="2971800"/>
                </a:xfrm>
                <a:prstGeom prst="line">
                  <a:avLst/>
                </a:prstGeom>
                <a:solidFill>
                  <a:schemeClr val="tx1">
                    <a:lumMod val="65000"/>
                    <a:lumOff val="35000"/>
                  </a:schemeClr>
                </a:solid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D6BFD7BF-AF27-0733-758F-AA90871B8CAF}"/>
                    </a:ext>
                  </a:extLst>
                </p:cNvPr>
                <p:cNvCxnSpPr>
                  <a:cxnSpLocks/>
                  <a:endCxn id="273" idx="0"/>
                </p:cNvCxnSpPr>
                <p:nvPr/>
              </p:nvCxnSpPr>
              <p:spPr>
                <a:xfrm>
                  <a:off x="7048500" y="990600"/>
                  <a:ext cx="0" cy="2971800"/>
                </a:xfrm>
                <a:prstGeom prst="line">
                  <a:avLst/>
                </a:prstGeom>
                <a:solidFill>
                  <a:schemeClr val="tx1">
                    <a:lumMod val="65000"/>
                    <a:lumOff val="35000"/>
                  </a:schemeClr>
                </a:solid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A037BF30-CCF1-DD7B-FC8C-5781C4122E3C}"/>
                    </a:ext>
                  </a:extLst>
                </p:cNvPr>
                <p:cNvCxnSpPr>
                  <a:cxnSpLocks/>
                  <a:endCxn id="274" idx="0"/>
                </p:cNvCxnSpPr>
                <p:nvPr/>
              </p:nvCxnSpPr>
              <p:spPr>
                <a:xfrm>
                  <a:off x="7505700" y="990600"/>
                  <a:ext cx="0" cy="2971800"/>
                </a:xfrm>
                <a:prstGeom prst="line">
                  <a:avLst/>
                </a:prstGeom>
                <a:solidFill>
                  <a:schemeClr val="tx1">
                    <a:lumMod val="65000"/>
                    <a:lumOff val="35000"/>
                  </a:schemeClr>
                </a:solid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02024E7-9F19-CFC6-2F82-84D39AD9DF06}"/>
                    </a:ext>
                  </a:extLst>
                </p:cNvPr>
                <p:cNvCxnSpPr>
                  <a:cxnSpLocks/>
                  <a:endCxn id="271" idx="0"/>
                </p:cNvCxnSpPr>
                <p:nvPr/>
              </p:nvCxnSpPr>
              <p:spPr>
                <a:xfrm>
                  <a:off x="6134100" y="990600"/>
                  <a:ext cx="0" cy="2971800"/>
                </a:xfrm>
                <a:prstGeom prst="line">
                  <a:avLst/>
                </a:prstGeom>
                <a:solidFill>
                  <a:schemeClr val="tx1">
                    <a:lumMod val="65000"/>
                    <a:lumOff val="35000"/>
                  </a:schemeClr>
                </a:solid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grpSp>
        </p:grpSp>
        <p:grpSp>
          <p:nvGrpSpPr>
            <p:cNvPr id="224" name="Group 223">
              <a:extLst>
                <a:ext uri="{FF2B5EF4-FFF2-40B4-BE49-F238E27FC236}">
                  <a16:creationId xmlns:a16="http://schemas.microsoft.com/office/drawing/2014/main" id="{F3766351-CAC5-BB19-258D-6EE00853735B}"/>
                </a:ext>
              </a:extLst>
            </p:cNvPr>
            <p:cNvGrpSpPr/>
            <p:nvPr/>
          </p:nvGrpSpPr>
          <p:grpSpPr>
            <a:xfrm>
              <a:off x="3692066" y="2243328"/>
              <a:ext cx="1108299" cy="1490472"/>
              <a:chOff x="3692066" y="2243328"/>
              <a:chExt cx="1108299" cy="1490472"/>
            </a:xfrm>
          </p:grpSpPr>
          <p:grpSp>
            <p:nvGrpSpPr>
              <p:cNvPr id="251" name="Group 250">
                <a:extLst>
                  <a:ext uri="{FF2B5EF4-FFF2-40B4-BE49-F238E27FC236}">
                    <a16:creationId xmlns:a16="http://schemas.microsoft.com/office/drawing/2014/main" id="{F74D4356-AF27-CD02-7BAD-0D96E1500C1C}"/>
                  </a:ext>
                </a:extLst>
              </p:cNvPr>
              <p:cNvGrpSpPr/>
              <p:nvPr/>
            </p:nvGrpSpPr>
            <p:grpSpPr>
              <a:xfrm>
                <a:off x="3692066" y="3504497"/>
                <a:ext cx="1108299" cy="229303"/>
                <a:chOff x="5486400" y="3962400"/>
                <a:chExt cx="2209800" cy="457200"/>
              </a:xfrm>
            </p:grpSpPr>
            <p:sp>
              <p:nvSpPr>
                <p:cNvPr id="258" name="DRAM">
                  <a:extLst>
                    <a:ext uri="{FF2B5EF4-FFF2-40B4-BE49-F238E27FC236}">
                      <a16:creationId xmlns:a16="http://schemas.microsoft.com/office/drawing/2014/main" id="{135F34DF-C4E6-AADF-CCE8-EB254C7B629C}"/>
                    </a:ext>
                  </a:extLst>
                </p:cNvPr>
                <p:cNvSpPr/>
                <p:nvPr/>
              </p:nvSpPr>
              <p:spPr>
                <a:xfrm>
                  <a:off x="5486400" y="3962400"/>
                  <a:ext cx="381000" cy="457200"/>
                </a:xfrm>
                <a:prstGeom prst="roundRect">
                  <a:avLst>
                    <a:gd name="adj" fmla="val 11319"/>
                  </a:avLst>
                </a:prstGeom>
                <a:solidFill>
                  <a:srgbClr val="1A82C4"/>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59" name="DRAM">
                  <a:extLst>
                    <a:ext uri="{FF2B5EF4-FFF2-40B4-BE49-F238E27FC236}">
                      <a16:creationId xmlns:a16="http://schemas.microsoft.com/office/drawing/2014/main" id="{88493D7D-D56A-A542-3712-B4847AA49403}"/>
                    </a:ext>
                  </a:extLst>
                </p:cNvPr>
                <p:cNvSpPr/>
                <p:nvPr/>
              </p:nvSpPr>
              <p:spPr>
                <a:xfrm>
                  <a:off x="5943600" y="3962400"/>
                  <a:ext cx="381000" cy="457200"/>
                </a:xfrm>
                <a:prstGeom prst="roundRect">
                  <a:avLst>
                    <a:gd name="adj" fmla="val 11319"/>
                  </a:avLst>
                </a:prstGeom>
                <a:solidFill>
                  <a:srgbClr val="1A82C4"/>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60" name="DRAM">
                  <a:extLst>
                    <a:ext uri="{FF2B5EF4-FFF2-40B4-BE49-F238E27FC236}">
                      <a16:creationId xmlns:a16="http://schemas.microsoft.com/office/drawing/2014/main" id="{17278787-9C89-0031-6DE8-A3177477D8C6}"/>
                    </a:ext>
                  </a:extLst>
                </p:cNvPr>
                <p:cNvSpPr/>
                <p:nvPr/>
              </p:nvSpPr>
              <p:spPr>
                <a:xfrm>
                  <a:off x="6400800" y="3962400"/>
                  <a:ext cx="381000" cy="457200"/>
                </a:xfrm>
                <a:prstGeom prst="roundRect">
                  <a:avLst>
                    <a:gd name="adj" fmla="val 11319"/>
                  </a:avLst>
                </a:prstGeom>
                <a:solidFill>
                  <a:srgbClr val="1A82C4"/>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61" name="DRAM">
                  <a:extLst>
                    <a:ext uri="{FF2B5EF4-FFF2-40B4-BE49-F238E27FC236}">
                      <a16:creationId xmlns:a16="http://schemas.microsoft.com/office/drawing/2014/main" id="{FECAC13D-FEDC-C891-3175-736B4C81E1AE}"/>
                    </a:ext>
                  </a:extLst>
                </p:cNvPr>
                <p:cNvSpPr/>
                <p:nvPr/>
              </p:nvSpPr>
              <p:spPr>
                <a:xfrm>
                  <a:off x="6858000" y="3962400"/>
                  <a:ext cx="381000" cy="457200"/>
                </a:xfrm>
                <a:prstGeom prst="roundRect">
                  <a:avLst>
                    <a:gd name="adj" fmla="val 11319"/>
                  </a:avLst>
                </a:prstGeom>
                <a:solidFill>
                  <a:srgbClr val="1A82C4"/>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62" name="DRAM">
                  <a:extLst>
                    <a:ext uri="{FF2B5EF4-FFF2-40B4-BE49-F238E27FC236}">
                      <a16:creationId xmlns:a16="http://schemas.microsoft.com/office/drawing/2014/main" id="{8909132F-43D1-DDAD-7C92-03940569450C}"/>
                    </a:ext>
                  </a:extLst>
                </p:cNvPr>
                <p:cNvSpPr/>
                <p:nvPr/>
              </p:nvSpPr>
              <p:spPr>
                <a:xfrm>
                  <a:off x="7315200" y="3962400"/>
                  <a:ext cx="381000" cy="457200"/>
                </a:xfrm>
                <a:prstGeom prst="roundRect">
                  <a:avLst>
                    <a:gd name="adj" fmla="val 11319"/>
                  </a:avLst>
                </a:prstGeom>
                <a:solidFill>
                  <a:srgbClr val="1A82C4"/>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252" name="Group 251">
                <a:extLst>
                  <a:ext uri="{FF2B5EF4-FFF2-40B4-BE49-F238E27FC236}">
                    <a16:creationId xmlns:a16="http://schemas.microsoft.com/office/drawing/2014/main" id="{075D593F-E194-EC33-8652-00EAA4570EFD}"/>
                  </a:ext>
                </a:extLst>
              </p:cNvPr>
              <p:cNvGrpSpPr/>
              <p:nvPr/>
            </p:nvGrpSpPr>
            <p:grpSpPr>
              <a:xfrm>
                <a:off x="3787609" y="2243328"/>
                <a:ext cx="917213" cy="1261169"/>
                <a:chOff x="5676900" y="990600"/>
                <a:chExt cx="1828800" cy="2971800"/>
              </a:xfrm>
            </p:grpSpPr>
            <p:cxnSp>
              <p:nvCxnSpPr>
                <p:cNvPr id="253" name="Straight Connector 252">
                  <a:extLst>
                    <a:ext uri="{FF2B5EF4-FFF2-40B4-BE49-F238E27FC236}">
                      <a16:creationId xmlns:a16="http://schemas.microsoft.com/office/drawing/2014/main" id="{75254864-6512-F457-1C93-9F0AB87C4410}"/>
                    </a:ext>
                  </a:extLst>
                </p:cNvPr>
                <p:cNvCxnSpPr>
                  <a:endCxn id="258" idx="0"/>
                </p:cNvCxnSpPr>
                <p:nvPr/>
              </p:nvCxnSpPr>
              <p:spPr>
                <a:xfrm>
                  <a:off x="5676900" y="990600"/>
                  <a:ext cx="0" cy="2971800"/>
                </a:xfrm>
                <a:prstGeom prst="line">
                  <a:avLst/>
                </a:prstGeom>
                <a:solidFill>
                  <a:schemeClr val="tx1">
                    <a:lumMod val="65000"/>
                    <a:lumOff val="35000"/>
                  </a:schemeClr>
                </a:solid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2540967B-DE3D-0839-E6E1-7F976690B5DE}"/>
                    </a:ext>
                  </a:extLst>
                </p:cNvPr>
                <p:cNvCxnSpPr>
                  <a:endCxn id="260" idx="0"/>
                </p:cNvCxnSpPr>
                <p:nvPr/>
              </p:nvCxnSpPr>
              <p:spPr>
                <a:xfrm>
                  <a:off x="6591300" y="990600"/>
                  <a:ext cx="0" cy="2971800"/>
                </a:xfrm>
                <a:prstGeom prst="line">
                  <a:avLst/>
                </a:prstGeom>
                <a:solidFill>
                  <a:schemeClr val="tx1">
                    <a:lumMod val="65000"/>
                    <a:lumOff val="35000"/>
                  </a:schemeClr>
                </a:solid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4CFAA387-17EA-8D28-70ED-E391D3026C46}"/>
                    </a:ext>
                  </a:extLst>
                </p:cNvPr>
                <p:cNvCxnSpPr>
                  <a:endCxn id="261" idx="0"/>
                </p:cNvCxnSpPr>
                <p:nvPr/>
              </p:nvCxnSpPr>
              <p:spPr>
                <a:xfrm>
                  <a:off x="7048500" y="990600"/>
                  <a:ext cx="0" cy="2971800"/>
                </a:xfrm>
                <a:prstGeom prst="line">
                  <a:avLst/>
                </a:prstGeom>
                <a:solidFill>
                  <a:schemeClr val="tx1">
                    <a:lumMod val="65000"/>
                    <a:lumOff val="35000"/>
                  </a:schemeClr>
                </a:solid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26A13D06-18A1-72AF-2BB8-83345B104135}"/>
                    </a:ext>
                  </a:extLst>
                </p:cNvPr>
                <p:cNvCxnSpPr>
                  <a:endCxn id="262" idx="0"/>
                </p:cNvCxnSpPr>
                <p:nvPr/>
              </p:nvCxnSpPr>
              <p:spPr>
                <a:xfrm>
                  <a:off x="7505700" y="990600"/>
                  <a:ext cx="0" cy="2971800"/>
                </a:xfrm>
                <a:prstGeom prst="line">
                  <a:avLst/>
                </a:prstGeom>
                <a:solidFill>
                  <a:schemeClr val="tx1">
                    <a:lumMod val="65000"/>
                    <a:lumOff val="35000"/>
                  </a:schemeClr>
                </a:solid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C2A8F629-54F7-A8F4-5F58-787AE3D5F9B2}"/>
                    </a:ext>
                  </a:extLst>
                </p:cNvPr>
                <p:cNvCxnSpPr>
                  <a:endCxn id="259" idx="0"/>
                </p:cNvCxnSpPr>
                <p:nvPr/>
              </p:nvCxnSpPr>
              <p:spPr>
                <a:xfrm>
                  <a:off x="6134100" y="990600"/>
                  <a:ext cx="0" cy="2971800"/>
                </a:xfrm>
                <a:prstGeom prst="line">
                  <a:avLst/>
                </a:prstGeom>
                <a:solidFill>
                  <a:schemeClr val="tx1">
                    <a:lumMod val="65000"/>
                    <a:lumOff val="35000"/>
                  </a:schemeClr>
                </a:solid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grpSp>
        </p:grpSp>
        <p:grpSp>
          <p:nvGrpSpPr>
            <p:cNvPr id="225" name="Group 224">
              <a:extLst>
                <a:ext uri="{FF2B5EF4-FFF2-40B4-BE49-F238E27FC236}">
                  <a16:creationId xmlns:a16="http://schemas.microsoft.com/office/drawing/2014/main" id="{5955564F-E2B0-92DF-0C76-4E9883DF86BE}"/>
                </a:ext>
              </a:extLst>
            </p:cNvPr>
            <p:cNvGrpSpPr/>
            <p:nvPr/>
          </p:nvGrpSpPr>
          <p:grpSpPr>
            <a:xfrm>
              <a:off x="5258738" y="2243328"/>
              <a:ext cx="1108299" cy="1490472"/>
              <a:chOff x="5258738" y="2243328"/>
              <a:chExt cx="1108299" cy="1490472"/>
            </a:xfrm>
          </p:grpSpPr>
          <p:grpSp>
            <p:nvGrpSpPr>
              <p:cNvPr id="239" name="Group 238">
                <a:extLst>
                  <a:ext uri="{FF2B5EF4-FFF2-40B4-BE49-F238E27FC236}">
                    <a16:creationId xmlns:a16="http://schemas.microsoft.com/office/drawing/2014/main" id="{34F32E3A-D365-16ED-9236-81C2AAF7D1F0}"/>
                  </a:ext>
                </a:extLst>
              </p:cNvPr>
              <p:cNvGrpSpPr/>
              <p:nvPr/>
            </p:nvGrpSpPr>
            <p:grpSpPr>
              <a:xfrm>
                <a:off x="5258738" y="3504497"/>
                <a:ext cx="1108299" cy="229303"/>
                <a:chOff x="5486400" y="3962400"/>
                <a:chExt cx="2209800" cy="457200"/>
              </a:xfrm>
            </p:grpSpPr>
            <p:sp>
              <p:nvSpPr>
                <p:cNvPr id="246" name="DRAM">
                  <a:extLst>
                    <a:ext uri="{FF2B5EF4-FFF2-40B4-BE49-F238E27FC236}">
                      <a16:creationId xmlns:a16="http://schemas.microsoft.com/office/drawing/2014/main" id="{FDCCE186-CC8D-BE55-BE74-8924DB1AF0ED}"/>
                    </a:ext>
                  </a:extLst>
                </p:cNvPr>
                <p:cNvSpPr/>
                <p:nvPr/>
              </p:nvSpPr>
              <p:spPr>
                <a:xfrm>
                  <a:off x="5486400" y="3962400"/>
                  <a:ext cx="381000" cy="457200"/>
                </a:xfrm>
                <a:prstGeom prst="roundRect">
                  <a:avLst>
                    <a:gd name="adj" fmla="val 11319"/>
                  </a:avLst>
                </a:prstGeom>
                <a:solidFill>
                  <a:srgbClr val="1A82C4"/>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47" name="DRAM">
                  <a:extLst>
                    <a:ext uri="{FF2B5EF4-FFF2-40B4-BE49-F238E27FC236}">
                      <a16:creationId xmlns:a16="http://schemas.microsoft.com/office/drawing/2014/main" id="{90843D37-2A22-E03E-C5B3-7DDE556B1C6B}"/>
                    </a:ext>
                  </a:extLst>
                </p:cNvPr>
                <p:cNvSpPr/>
                <p:nvPr/>
              </p:nvSpPr>
              <p:spPr>
                <a:xfrm>
                  <a:off x="5943600" y="3962400"/>
                  <a:ext cx="381000" cy="457200"/>
                </a:xfrm>
                <a:prstGeom prst="roundRect">
                  <a:avLst>
                    <a:gd name="adj" fmla="val 11319"/>
                  </a:avLst>
                </a:prstGeom>
                <a:solidFill>
                  <a:srgbClr val="1A82C4"/>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48" name="DRAM">
                  <a:extLst>
                    <a:ext uri="{FF2B5EF4-FFF2-40B4-BE49-F238E27FC236}">
                      <a16:creationId xmlns:a16="http://schemas.microsoft.com/office/drawing/2014/main" id="{98C8ECEA-4C6F-6DC0-9A80-76AD01008FAA}"/>
                    </a:ext>
                  </a:extLst>
                </p:cNvPr>
                <p:cNvSpPr/>
                <p:nvPr/>
              </p:nvSpPr>
              <p:spPr>
                <a:xfrm>
                  <a:off x="6400800" y="3962400"/>
                  <a:ext cx="381000" cy="457200"/>
                </a:xfrm>
                <a:prstGeom prst="roundRect">
                  <a:avLst>
                    <a:gd name="adj" fmla="val 11319"/>
                  </a:avLst>
                </a:prstGeom>
                <a:solidFill>
                  <a:srgbClr val="1A82C4"/>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49" name="DRAM">
                  <a:extLst>
                    <a:ext uri="{FF2B5EF4-FFF2-40B4-BE49-F238E27FC236}">
                      <a16:creationId xmlns:a16="http://schemas.microsoft.com/office/drawing/2014/main" id="{085A6831-DFF3-E669-3D17-5FB5A5F6DC8E}"/>
                    </a:ext>
                  </a:extLst>
                </p:cNvPr>
                <p:cNvSpPr/>
                <p:nvPr/>
              </p:nvSpPr>
              <p:spPr>
                <a:xfrm>
                  <a:off x="6858000" y="3962400"/>
                  <a:ext cx="381000" cy="457200"/>
                </a:xfrm>
                <a:prstGeom prst="roundRect">
                  <a:avLst>
                    <a:gd name="adj" fmla="val 11319"/>
                  </a:avLst>
                </a:prstGeom>
                <a:solidFill>
                  <a:srgbClr val="1A82C4"/>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50" name="DRAM">
                  <a:extLst>
                    <a:ext uri="{FF2B5EF4-FFF2-40B4-BE49-F238E27FC236}">
                      <a16:creationId xmlns:a16="http://schemas.microsoft.com/office/drawing/2014/main" id="{BA8DB9C7-4CB1-1D51-F75B-601847613C90}"/>
                    </a:ext>
                  </a:extLst>
                </p:cNvPr>
                <p:cNvSpPr/>
                <p:nvPr/>
              </p:nvSpPr>
              <p:spPr>
                <a:xfrm>
                  <a:off x="7315200" y="3962400"/>
                  <a:ext cx="381000" cy="457200"/>
                </a:xfrm>
                <a:prstGeom prst="roundRect">
                  <a:avLst>
                    <a:gd name="adj" fmla="val 11319"/>
                  </a:avLst>
                </a:prstGeom>
                <a:solidFill>
                  <a:srgbClr val="1A82C4"/>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240" name="Group 239">
                <a:extLst>
                  <a:ext uri="{FF2B5EF4-FFF2-40B4-BE49-F238E27FC236}">
                    <a16:creationId xmlns:a16="http://schemas.microsoft.com/office/drawing/2014/main" id="{E6286F37-4C09-BBCF-4476-214CFF90CFE3}"/>
                  </a:ext>
                </a:extLst>
              </p:cNvPr>
              <p:cNvGrpSpPr/>
              <p:nvPr/>
            </p:nvGrpSpPr>
            <p:grpSpPr>
              <a:xfrm>
                <a:off x="5354281" y="2243328"/>
                <a:ext cx="917213" cy="1261169"/>
                <a:chOff x="5676900" y="990600"/>
                <a:chExt cx="1828800" cy="2971800"/>
              </a:xfrm>
            </p:grpSpPr>
            <p:cxnSp>
              <p:nvCxnSpPr>
                <p:cNvPr id="241" name="Straight Connector 240">
                  <a:extLst>
                    <a:ext uri="{FF2B5EF4-FFF2-40B4-BE49-F238E27FC236}">
                      <a16:creationId xmlns:a16="http://schemas.microsoft.com/office/drawing/2014/main" id="{B1ACC0B1-1A40-FDA0-62C1-C63BC3E64145}"/>
                    </a:ext>
                  </a:extLst>
                </p:cNvPr>
                <p:cNvCxnSpPr>
                  <a:endCxn id="246" idx="0"/>
                </p:cNvCxnSpPr>
                <p:nvPr/>
              </p:nvCxnSpPr>
              <p:spPr>
                <a:xfrm>
                  <a:off x="5676900" y="990600"/>
                  <a:ext cx="0" cy="2971800"/>
                </a:xfrm>
                <a:prstGeom prst="line">
                  <a:avLst/>
                </a:prstGeom>
                <a:solidFill>
                  <a:schemeClr val="tx1">
                    <a:lumMod val="65000"/>
                    <a:lumOff val="35000"/>
                  </a:schemeClr>
                </a:solid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CC6281BF-7C4B-1C13-4B07-D3967B08D43D}"/>
                    </a:ext>
                  </a:extLst>
                </p:cNvPr>
                <p:cNvCxnSpPr>
                  <a:endCxn id="248" idx="0"/>
                </p:cNvCxnSpPr>
                <p:nvPr/>
              </p:nvCxnSpPr>
              <p:spPr>
                <a:xfrm>
                  <a:off x="6591300" y="990600"/>
                  <a:ext cx="0" cy="2971800"/>
                </a:xfrm>
                <a:prstGeom prst="line">
                  <a:avLst/>
                </a:prstGeom>
                <a:solidFill>
                  <a:schemeClr val="tx1">
                    <a:lumMod val="65000"/>
                    <a:lumOff val="35000"/>
                  </a:schemeClr>
                </a:solid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AA509525-2AB8-A70D-C85C-BDCAE5A03ED0}"/>
                    </a:ext>
                  </a:extLst>
                </p:cNvPr>
                <p:cNvCxnSpPr>
                  <a:endCxn id="249" idx="0"/>
                </p:cNvCxnSpPr>
                <p:nvPr/>
              </p:nvCxnSpPr>
              <p:spPr>
                <a:xfrm>
                  <a:off x="7048500" y="990600"/>
                  <a:ext cx="0" cy="2971800"/>
                </a:xfrm>
                <a:prstGeom prst="line">
                  <a:avLst/>
                </a:prstGeom>
                <a:solidFill>
                  <a:schemeClr val="tx1">
                    <a:lumMod val="65000"/>
                    <a:lumOff val="35000"/>
                  </a:schemeClr>
                </a:solid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76095781-C30B-880F-0F51-147CBC6B2E77}"/>
                    </a:ext>
                  </a:extLst>
                </p:cNvPr>
                <p:cNvCxnSpPr>
                  <a:endCxn id="250" idx="0"/>
                </p:cNvCxnSpPr>
                <p:nvPr/>
              </p:nvCxnSpPr>
              <p:spPr>
                <a:xfrm>
                  <a:off x="7505700" y="990600"/>
                  <a:ext cx="0" cy="2971800"/>
                </a:xfrm>
                <a:prstGeom prst="line">
                  <a:avLst/>
                </a:prstGeom>
                <a:solidFill>
                  <a:schemeClr val="tx1">
                    <a:lumMod val="65000"/>
                    <a:lumOff val="35000"/>
                  </a:schemeClr>
                </a:solid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725DAAAC-2B07-F0ED-39C4-BF69C23D9CBC}"/>
                    </a:ext>
                  </a:extLst>
                </p:cNvPr>
                <p:cNvCxnSpPr>
                  <a:endCxn id="247" idx="0"/>
                </p:cNvCxnSpPr>
                <p:nvPr/>
              </p:nvCxnSpPr>
              <p:spPr>
                <a:xfrm>
                  <a:off x="6134100" y="990600"/>
                  <a:ext cx="0" cy="2971800"/>
                </a:xfrm>
                <a:prstGeom prst="line">
                  <a:avLst/>
                </a:prstGeom>
                <a:solidFill>
                  <a:schemeClr val="tx1">
                    <a:lumMod val="65000"/>
                    <a:lumOff val="35000"/>
                  </a:schemeClr>
                </a:solid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grpSp>
        </p:grpSp>
        <p:grpSp>
          <p:nvGrpSpPr>
            <p:cNvPr id="226" name="Group 225">
              <a:extLst>
                <a:ext uri="{FF2B5EF4-FFF2-40B4-BE49-F238E27FC236}">
                  <a16:creationId xmlns:a16="http://schemas.microsoft.com/office/drawing/2014/main" id="{D4478EAF-4FE3-8C48-A292-F8A2573BD988}"/>
                </a:ext>
              </a:extLst>
            </p:cNvPr>
            <p:cNvGrpSpPr/>
            <p:nvPr/>
          </p:nvGrpSpPr>
          <p:grpSpPr>
            <a:xfrm>
              <a:off x="6816266" y="2243328"/>
              <a:ext cx="1108299" cy="1490472"/>
              <a:chOff x="6816266" y="2243328"/>
              <a:chExt cx="1108299" cy="1490472"/>
            </a:xfrm>
          </p:grpSpPr>
          <p:grpSp>
            <p:nvGrpSpPr>
              <p:cNvPr id="227" name="Group 226">
                <a:extLst>
                  <a:ext uri="{FF2B5EF4-FFF2-40B4-BE49-F238E27FC236}">
                    <a16:creationId xmlns:a16="http://schemas.microsoft.com/office/drawing/2014/main" id="{1190593A-B7DC-1714-89B7-92CF4C27A322}"/>
                  </a:ext>
                </a:extLst>
              </p:cNvPr>
              <p:cNvGrpSpPr/>
              <p:nvPr/>
            </p:nvGrpSpPr>
            <p:grpSpPr>
              <a:xfrm>
                <a:off x="6816266" y="3504497"/>
                <a:ext cx="1108299" cy="229303"/>
                <a:chOff x="5486400" y="3962400"/>
                <a:chExt cx="2209800" cy="457200"/>
              </a:xfrm>
            </p:grpSpPr>
            <p:sp>
              <p:nvSpPr>
                <p:cNvPr id="234" name="DRAM">
                  <a:extLst>
                    <a:ext uri="{FF2B5EF4-FFF2-40B4-BE49-F238E27FC236}">
                      <a16:creationId xmlns:a16="http://schemas.microsoft.com/office/drawing/2014/main" id="{98B5A5CA-28B6-A99B-B6EC-F4B4FFABCB5A}"/>
                    </a:ext>
                  </a:extLst>
                </p:cNvPr>
                <p:cNvSpPr/>
                <p:nvPr/>
              </p:nvSpPr>
              <p:spPr>
                <a:xfrm>
                  <a:off x="5486400" y="3962400"/>
                  <a:ext cx="381000" cy="457200"/>
                </a:xfrm>
                <a:prstGeom prst="roundRect">
                  <a:avLst>
                    <a:gd name="adj" fmla="val 11319"/>
                  </a:avLst>
                </a:prstGeom>
                <a:solidFill>
                  <a:srgbClr val="1A82C4"/>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35" name="DRAM">
                  <a:extLst>
                    <a:ext uri="{FF2B5EF4-FFF2-40B4-BE49-F238E27FC236}">
                      <a16:creationId xmlns:a16="http://schemas.microsoft.com/office/drawing/2014/main" id="{2C9D2529-482C-C9B1-C06A-2CBF0C06D274}"/>
                    </a:ext>
                  </a:extLst>
                </p:cNvPr>
                <p:cNvSpPr/>
                <p:nvPr/>
              </p:nvSpPr>
              <p:spPr>
                <a:xfrm>
                  <a:off x="5943600" y="3962400"/>
                  <a:ext cx="381000" cy="457200"/>
                </a:xfrm>
                <a:prstGeom prst="roundRect">
                  <a:avLst>
                    <a:gd name="adj" fmla="val 11319"/>
                  </a:avLst>
                </a:prstGeom>
                <a:solidFill>
                  <a:srgbClr val="1A82C4"/>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36" name="DRAM">
                  <a:extLst>
                    <a:ext uri="{FF2B5EF4-FFF2-40B4-BE49-F238E27FC236}">
                      <a16:creationId xmlns:a16="http://schemas.microsoft.com/office/drawing/2014/main" id="{9C36C2CD-0E82-9987-8F43-2D3BF57B3A7C}"/>
                    </a:ext>
                  </a:extLst>
                </p:cNvPr>
                <p:cNvSpPr/>
                <p:nvPr/>
              </p:nvSpPr>
              <p:spPr>
                <a:xfrm>
                  <a:off x="6400800" y="3962400"/>
                  <a:ext cx="381000" cy="457200"/>
                </a:xfrm>
                <a:prstGeom prst="roundRect">
                  <a:avLst>
                    <a:gd name="adj" fmla="val 11319"/>
                  </a:avLst>
                </a:prstGeom>
                <a:solidFill>
                  <a:srgbClr val="1A82C4"/>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37" name="DRAM">
                  <a:extLst>
                    <a:ext uri="{FF2B5EF4-FFF2-40B4-BE49-F238E27FC236}">
                      <a16:creationId xmlns:a16="http://schemas.microsoft.com/office/drawing/2014/main" id="{4BBC1F62-B134-9B25-209C-A773F63ED9DC}"/>
                    </a:ext>
                  </a:extLst>
                </p:cNvPr>
                <p:cNvSpPr/>
                <p:nvPr/>
              </p:nvSpPr>
              <p:spPr>
                <a:xfrm>
                  <a:off x="6858000" y="3962400"/>
                  <a:ext cx="381000" cy="457200"/>
                </a:xfrm>
                <a:prstGeom prst="roundRect">
                  <a:avLst>
                    <a:gd name="adj" fmla="val 11319"/>
                  </a:avLst>
                </a:prstGeom>
                <a:solidFill>
                  <a:srgbClr val="1A82C4"/>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38" name="DRAM">
                  <a:extLst>
                    <a:ext uri="{FF2B5EF4-FFF2-40B4-BE49-F238E27FC236}">
                      <a16:creationId xmlns:a16="http://schemas.microsoft.com/office/drawing/2014/main" id="{213CDB0B-333F-9815-D789-164133A5C731}"/>
                    </a:ext>
                  </a:extLst>
                </p:cNvPr>
                <p:cNvSpPr/>
                <p:nvPr/>
              </p:nvSpPr>
              <p:spPr>
                <a:xfrm>
                  <a:off x="7315200" y="3962400"/>
                  <a:ext cx="381000" cy="457200"/>
                </a:xfrm>
                <a:prstGeom prst="roundRect">
                  <a:avLst>
                    <a:gd name="adj" fmla="val 11319"/>
                  </a:avLst>
                </a:prstGeom>
                <a:solidFill>
                  <a:srgbClr val="1A82C4"/>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228" name="Group 227">
                <a:extLst>
                  <a:ext uri="{FF2B5EF4-FFF2-40B4-BE49-F238E27FC236}">
                    <a16:creationId xmlns:a16="http://schemas.microsoft.com/office/drawing/2014/main" id="{9AC0F48D-3F9D-FA03-991E-925962BF0080}"/>
                  </a:ext>
                </a:extLst>
              </p:cNvPr>
              <p:cNvGrpSpPr/>
              <p:nvPr/>
            </p:nvGrpSpPr>
            <p:grpSpPr>
              <a:xfrm>
                <a:off x="6911809" y="2243328"/>
                <a:ext cx="917213" cy="1261169"/>
                <a:chOff x="5676900" y="990600"/>
                <a:chExt cx="1828800" cy="2971800"/>
              </a:xfrm>
            </p:grpSpPr>
            <p:cxnSp>
              <p:nvCxnSpPr>
                <p:cNvPr id="229" name="Straight Connector 228">
                  <a:extLst>
                    <a:ext uri="{FF2B5EF4-FFF2-40B4-BE49-F238E27FC236}">
                      <a16:creationId xmlns:a16="http://schemas.microsoft.com/office/drawing/2014/main" id="{82DA1DE4-C5AD-41F2-530B-FA9EB4C76049}"/>
                    </a:ext>
                  </a:extLst>
                </p:cNvPr>
                <p:cNvCxnSpPr>
                  <a:endCxn id="234" idx="0"/>
                </p:cNvCxnSpPr>
                <p:nvPr/>
              </p:nvCxnSpPr>
              <p:spPr>
                <a:xfrm>
                  <a:off x="5676900" y="990600"/>
                  <a:ext cx="0" cy="2971800"/>
                </a:xfrm>
                <a:prstGeom prst="line">
                  <a:avLst/>
                </a:prstGeom>
                <a:solidFill>
                  <a:schemeClr val="tx1">
                    <a:lumMod val="65000"/>
                    <a:lumOff val="35000"/>
                  </a:schemeClr>
                </a:solid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30AC8C17-EA1A-A3F8-3AAA-3B9DFCA2D6B8}"/>
                    </a:ext>
                  </a:extLst>
                </p:cNvPr>
                <p:cNvCxnSpPr>
                  <a:endCxn id="236" idx="0"/>
                </p:cNvCxnSpPr>
                <p:nvPr/>
              </p:nvCxnSpPr>
              <p:spPr>
                <a:xfrm>
                  <a:off x="6591300" y="990600"/>
                  <a:ext cx="0" cy="2971800"/>
                </a:xfrm>
                <a:prstGeom prst="line">
                  <a:avLst/>
                </a:prstGeom>
                <a:solidFill>
                  <a:schemeClr val="tx1">
                    <a:lumMod val="65000"/>
                    <a:lumOff val="35000"/>
                  </a:schemeClr>
                </a:solid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AE61BE77-FE0D-7A20-1AB1-ED665E73F825}"/>
                    </a:ext>
                  </a:extLst>
                </p:cNvPr>
                <p:cNvCxnSpPr>
                  <a:endCxn id="237" idx="0"/>
                </p:cNvCxnSpPr>
                <p:nvPr/>
              </p:nvCxnSpPr>
              <p:spPr>
                <a:xfrm>
                  <a:off x="7048500" y="990600"/>
                  <a:ext cx="0" cy="2971800"/>
                </a:xfrm>
                <a:prstGeom prst="line">
                  <a:avLst/>
                </a:prstGeom>
                <a:solidFill>
                  <a:schemeClr val="tx1">
                    <a:lumMod val="65000"/>
                    <a:lumOff val="35000"/>
                  </a:schemeClr>
                </a:solid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4B80664A-DB55-9D28-591C-F92421E921F3}"/>
                    </a:ext>
                  </a:extLst>
                </p:cNvPr>
                <p:cNvCxnSpPr>
                  <a:endCxn id="238" idx="0"/>
                </p:cNvCxnSpPr>
                <p:nvPr/>
              </p:nvCxnSpPr>
              <p:spPr>
                <a:xfrm>
                  <a:off x="7505700" y="990600"/>
                  <a:ext cx="0" cy="2971800"/>
                </a:xfrm>
                <a:prstGeom prst="line">
                  <a:avLst/>
                </a:prstGeom>
                <a:solidFill>
                  <a:schemeClr val="tx1">
                    <a:lumMod val="65000"/>
                    <a:lumOff val="35000"/>
                  </a:schemeClr>
                </a:solid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C6E15156-8E46-DCB3-809B-6326D6A0701E}"/>
                    </a:ext>
                  </a:extLst>
                </p:cNvPr>
                <p:cNvCxnSpPr>
                  <a:endCxn id="235" idx="0"/>
                </p:cNvCxnSpPr>
                <p:nvPr/>
              </p:nvCxnSpPr>
              <p:spPr>
                <a:xfrm>
                  <a:off x="6134100" y="990600"/>
                  <a:ext cx="0" cy="2971800"/>
                </a:xfrm>
                <a:prstGeom prst="line">
                  <a:avLst/>
                </a:prstGeom>
                <a:solidFill>
                  <a:schemeClr val="tx1">
                    <a:lumMod val="65000"/>
                    <a:lumOff val="35000"/>
                  </a:schemeClr>
                </a:solid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grpSp>
        </p:grpSp>
      </p:grpSp>
      <p:grpSp>
        <p:nvGrpSpPr>
          <p:cNvPr id="275" name="Group 274">
            <a:extLst>
              <a:ext uri="{FF2B5EF4-FFF2-40B4-BE49-F238E27FC236}">
                <a16:creationId xmlns:a16="http://schemas.microsoft.com/office/drawing/2014/main" id="{C6E3ED9A-0318-7719-1831-3B0D4C9C450C}"/>
              </a:ext>
            </a:extLst>
          </p:cNvPr>
          <p:cNvGrpSpPr/>
          <p:nvPr/>
        </p:nvGrpSpPr>
        <p:grpSpPr>
          <a:xfrm>
            <a:off x="1734834" y="3092754"/>
            <a:ext cx="1414038" cy="191087"/>
            <a:chOff x="1828799" y="2017072"/>
            <a:chExt cx="1414038" cy="191087"/>
          </a:xfrm>
          <a:solidFill>
            <a:srgbClr val="1A82C4"/>
          </a:solidFill>
        </p:grpSpPr>
        <p:sp>
          <p:nvSpPr>
            <p:cNvPr id="276" name="DRAM">
              <a:extLst>
                <a:ext uri="{FF2B5EF4-FFF2-40B4-BE49-F238E27FC236}">
                  <a16:creationId xmlns:a16="http://schemas.microsoft.com/office/drawing/2014/main" id="{8B6B79E9-20A0-B45F-9768-89BC95D17DBA}"/>
                </a:ext>
              </a:extLst>
            </p:cNvPr>
            <p:cNvSpPr/>
            <p:nvPr/>
          </p:nvSpPr>
          <p:spPr>
            <a:xfrm rot="5400000">
              <a:off x="1847908" y="1997964"/>
              <a:ext cx="191086" cy="229303"/>
            </a:xfrm>
            <a:prstGeom prst="roundRect">
              <a:avLst>
                <a:gd name="adj" fmla="val 11319"/>
              </a:avLst>
            </a:prstGeom>
            <a:solidFill>
              <a:schemeClr val="accent1">
                <a:lumMod val="60000"/>
                <a:lumOff val="40000"/>
              </a:schemeClr>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277" name="Straight Connector 276">
              <a:extLst>
                <a:ext uri="{FF2B5EF4-FFF2-40B4-BE49-F238E27FC236}">
                  <a16:creationId xmlns:a16="http://schemas.microsoft.com/office/drawing/2014/main" id="{1702F872-7840-4123-E59C-8B641932946E}"/>
                </a:ext>
              </a:extLst>
            </p:cNvPr>
            <p:cNvCxnSpPr>
              <a:cxnSpLocks/>
              <a:stCxn id="282" idx="6"/>
              <a:endCxn id="276" idx="0"/>
            </p:cNvCxnSpPr>
            <p:nvPr/>
          </p:nvCxnSpPr>
          <p:spPr>
            <a:xfrm flipH="1">
              <a:off x="2058103" y="2112615"/>
              <a:ext cx="1184734" cy="1"/>
            </a:xfrm>
            <a:prstGeom prst="line">
              <a:avLst/>
            </a:prstGeom>
            <a:grp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sp>
          <p:nvSpPr>
            <p:cNvPr id="278" name="Oval 277">
              <a:extLst>
                <a:ext uri="{FF2B5EF4-FFF2-40B4-BE49-F238E27FC236}">
                  <a16:creationId xmlns:a16="http://schemas.microsoft.com/office/drawing/2014/main" id="{F6A6A60E-9F70-7F3C-0EFA-6D1ACBB72CEE}"/>
                </a:ext>
              </a:extLst>
            </p:cNvPr>
            <p:cNvSpPr/>
            <p:nvPr/>
          </p:nvSpPr>
          <p:spPr>
            <a:xfrm>
              <a:off x="2134538" y="2017072"/>
              <a:ext cx="191086" cy="191086"/>
            </a:xfrm>
            <a:prstGeom prst="ellipse">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79" name="Oval 278">
              <a:extLst>
                <a:ext uri="{FF2B5EF4-FFF2-40B4-BE49-F238E27FC236}">
                  <a16:creationId xmlns:a16="http://schemas.microsoft.com/office/drawing/2014/main" id="{6C1A17E0-24B2-C616-9A21-21D3AEBBA153}"/>
                </a:ext>
              </a:extLst>
            </p:cNvPr>
            <p:cNvSpPr/>
            <p:nvPr/>
          </p:nvSpPr>
          <p:spPr>
            <a:xfrm>
              <a:off x="2363841" y="2017072"/>
              <a:ext cx="191086" cy="191086"/>
            </a:xfrm>
            <a:prstGeom prst="ellipse">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80" name="Oval 279">
              <a:extLst>
                <a:ext uri="{FF2B5EF4-FFF2-40B4-BE49-F238E27FC236}">
                  <a16:creationId xmlns:a16="http://schemas.microsoft.com/office/drawing/2014/main" id="{D0FA726D-A872-16C7-343C-CE97D9FE1032}"/>
                </a:ext>
              </a:extLst>
            </p:cNvPr>
            <p:cNvSpPr/>
            <p:nvPr/>
          </p:nvSpPr>
          <p:spPr>
            <a:xfrm>
              <a:off x="2593144" y="2017072"/>
              <a:ext cx="191086" cy="191086"/>
            </a:xfrm>
            <a:prstGeom prst="ellipse">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81" name="Oval 280">
              <a:extLst>
                <a:ext uri="{FF2B5EF4-FFF2-40B4-BE49-F238E27FC236}">
                  <a16:creationId xmlns:a16="http://schemas.microsoft.com/office/drawing/2014/main" id="{A8197113-CCC7-E221-CA42-E2903F212490}"/>
                </a:ext>
              </a:extLst>
            </p:cNvPr>
            <p:cNvSpPr/>
            <p:nvPr/>
          </p:nvSpPr>
          <p:spPr>
            <a:xfrm>
              <a:off x="2822448" y="2017072"/>
              <a:ext cx="191086" cy="191086"/>
            </a:xfrm>
            <a:prstGeom prst="ellipse">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82" name="Oval 281">
              <a:extLst>
                <a:ext uri="{FF2B5EF4-FFF2-40B4-BE49-F238E27FC236}">
                  <a16:creationId xmlns:a16="http://schemas.microsoft.com/office/drawing/2014/main" id="{6F05907D-91C3-02E7-D890-F25FCB99F741}"/>
                </a:ext>
              </a:extLst>
            </p:cNvPr>
            <p:cNvSpPr/>
            <p:nvPr/>
          </p:nvSpPr>
          <p:spPr>
            <a:xfrm>
              <a:off x="3051751" y="2017072"/>
              <a:ext cx="191086" cy="191086"/>
            </a:xfrm>
            <a:prstGeom prst="ellipse">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283" name="Group 282">
            <a:extLst>
              <a:ext uri="{FF2B5EF4-FFF2-40B4-BE49-F238E27FC236}">
                <a16:creationId xmlns:a16="http://schemas.microsoft.com/office/drawing/2014/main" id="{E9A33530-1948-B0A5-7692-E30681CAECE6}"/>
              </a:ext>
            </a:extLst>
          </p:cNvPr>
          <p:cNvGrpSpPr/>
          <p:nvPr/>
        </p:nvGrpSpPr>
        <p:grpSpPr>
          <a:xfrm>
            <a:off x="3292362" y="3092754"/>
            <a:ext cx="1414038" cy="191087"/>
            <a:chOff x="3386327" y="2017072"/>
            <a:chExt cx="1414038" cy="191087"/>
          </a:xfrm>
          <a:solidFill>
            <a:srgbClr val="1A82C4"/>
          </a:solidFill>
        </p:grpSpPr>
        <p:sp>
          <p:nvSpPr>
            <p:cNvPr id="284" name="DRAM">
              <a:extLst>
                <a:ext uri="{FF2B5EF4-FFF2-40B4-BE49-F238E27FC236}">
                  <a16:creationId xmlns:a16="http://schemas.microsoft.com/office/drawing/2014/main" id="{A312A147-81B6-ACB5-5359-70F22C0A8DCC}"/>
                </a:ext>
              </a:extLst>
            </p:cNvPr>
            <p:cNvSpPr/>
            <p:nvPr/>
          </p:nvSpPr>
          <p:spPr>
            <a:xfrm rot="5400000">
              <a:off x="3405436" y="1997964"/>
              <a:ext cx="191086" cy="229303"/>
            </a:xfrm>
            <a:prstGeom prst="roundRect">
              <a:avLst>
                <a:gd name="adj" fmla="val 11319"/>
              </a:avLst>
            </a:prstGeom>
            <a:solidFill>
              <a:schemeClr val="accent1">
                <a:lumMod val="60000"/>
                <a:lumOff val="40000"/>
              </a:schemeClr>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285" name="Straight Connector 284">
              <a:extLst>
                <a:ext uri="{FF2B5EF4-FFF2-40B4-BE49-F238E27FC236}">
                  <a16:creationId xmlns:a16="http://schemas.microsoft.com/office/drawing/2014/main" id="{7CAD498F-879E-F80B-0969-8FDA40F9E4D8}"/>
                </a:ext>
              </a:extLst>
            </p:cNvPr>
            <p:cNvCxnSpPr>
              <a:cxnSpLocks/>
              <a:endCxn id="284" idx="0"/>
            </p:cNvCxnSpPr>
            <p:nvPr/>
          </p:nvCxnSpPr>
          <p:spPr>
            <a:xfrm flipH="1" flipV="1">
              <a:off x="3615631" y="2112616"/>
              <a:ext cx="1184734" cy="1"/>
            </a:xfrm>
            <a:prstGeom prst="line">
              <a:avLst/>
            </a:prstGeom>
            <a:grp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sp>
          <p:nvSpPr>
            <p:cNvPr id="286" name="Oval 285">
              <a:extLst>
                <a:ext uri="{FF2B5EF4-FFF2-40B4-BE49-F238E27FC236}">
                  <a16:creationId xmlns:a16="http://schemas.microsoft.com/office/drawing/2014/main" id="{D31BA75E-DD0D-0A58-B87C-EBF6ECDBDFE1}"/>
                </a:ext>
              </a:extLst>
            </p:cNvPr>
            <p:cNvSpPr/>
            <p:nvPr/>
          </p:nvSpPr>
          <p:spPr>
            <a:xfrm>
              <a:off x="3692066" y="2017072"/>
              <a:ext cx="191086" cy="191086"/>
            </a:xfrm>
            <a:prstGeom prst="ellipse">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87" name="Oval 286">
              <a:extLst>
                <a:ext uri="{FF2B5EF4-FFF2-40B4-BE49-F238E27FC236}">
                  <a16:creationId xmlns:a16="http://schemas.microsoft.com/office/drawing/2014/main" id="{0367AEDB-EF9E-0057-8E08-24795EBC032B}"/>
                </a:ext>
              </a:extLst>
            </p:cNvPr>
            <p:cNvSpPr/>
            <p:nvPr/>
          </p:nvSpPr>
          <p:spPr>
            <a:xfrm>
              <a:off x="3921369" y="2017072"/>
              <a:ext cx="191086" cy="191086"/>
            </a:xfrm>
            <a:prstGeom prst="ellipse">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88" name="Oval 287">
              <a:extLst>
                <a:ext uri="{FF2B5EF4-FFF2-40B4-BE49-F238E27FC236}">
                  <a16:creationId xmlns:a16="http://schemas.microsoft.com/office/drawing/2014/main" id="{661CDC9F-14C5-0051-B9C7-9E76D23C7CEB}"/>
                </a:ext>
              </a:extLst>
            </p:cNvPr>
            <p:cNvSpPr/>
            <p:nvPr/>
          </p:nvSpPr>
          <p:spPr>
            <a:xfrm>
              <a:off x="4150672" y="2017072"/>
              <a:ext cx="191086" cy="191086"/>
            </a:xfrm>
            <a:prstGeom prst="ellipse">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89" name="Oval 288">
              <a:extLst>
                <a:ext uri="{FF2B5EF4-FFF2-40B4-BE49-F238E27FC236}">
                  <a16:creationId xmlns:a16="http://schemas.microsoft.com/office/drawing/2014/main" id="{A549468E-D491-B5EF-0959-16D03BB9AAFA}"/>
                </a:ext>
              </a:extLst>
            </p:cNvPr>
            <p:cNvSpPr/>
            <p:nvPr/>
          </p:nvSpPr>
          <p:spPr>
            <a:xfrm>
              <a:off x="4379976" y="2017072"/>
              <a:ext cx="191086" cy="191086"/>
            </a:xfrm>
            <a:prstGeom prst="ellipse">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90" name="Oval 289">
              <a:extLst>
                <a:ext uri="{FF2B5EF4-FFF2-40B4-BE49-F238E27FC236}">
                  <a16:creationId xmlns:a16="http://schemas.microsoft.com/office/drawing/2014/main" id="{ED908837-F2DB-BD82-BB40-BDAF78B73673}"/>
                </a:ext>
              </a:extLst>
            </p:cNvPr>
            <p:cNvSpPr/>
            <p:nvPr/>
          </p:nvSpPr>
          <p:spPr>
            <a:xfrm>
              <a:off x="4609279" y="2017072"/>
              <a:ext cx="191086" cy="191086"/>
            </a:xfrm>
            <a:prstGeom prst="ellipse">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291" name="Group 290">
            <a:extLst>
              <a:ext uri="{FF2B5EF4-FFF2-40B4-BE49-F238E27FC236}">
                <a16:creationId xmlns:a16="http://schemas.microsoft.com/office/drawing/2014/main" id="{825F5AF5-3C2C-5FB7-307D-3BAFA5739EFB}"/>
              </a:ext>
            </a:extLst>
          </p:cNvPr>
          <p:cNvGrpSpPr/>
          <p:nvPr/>
        </p:nvGrpSpPr>
        <p:grpSpPr>
          <a:xfrm>
            <a:off x="4859034" y="3092754"/>
            <a:ext cx="1414038" cy="191087"/>
            <a:chOff x="4952999" y="2017072"/>
            <a:chExt cx="1414038" cy="191087"/>
          </a:xfrm>
          <a:solidFill>
            <a:srgbClr val="1A82C4"/>
          </a:solidFill>
        </p:grpSpPr>
        <p:sp>
          <p:nvSpPr>
            <p:cNvPr id="292" name="DRAM">
              <a:extLst>
                <a:ext uri="{FF2B5EF4-FFF2-40B4-BE49-F238E27FC236}">
                  <a16:creationId xmlns:a16="http://schemas.microsoft.com/office/drawing/2014/main" id="{BE3DE01F-0CD0-BED3-901C-FAC58B7FC83E}"/>
                </a:ext>
              </a:extLst>
            </p:cNvPr>
            <p:cNvSpPr/>
            <p:nvPr/>
          </p:nvSpPr>
          <p:spPr>
            <a:xfrm rot="5400000">
              <a:off x="4972108" y="1997964"/>
              <a:ext cx="191086" cy="229303"/>
            </a:xfrm>
            <a:prstGeom prst="roundRect">
              <a:avLst>
                <a:gd name="adj" fmla="val 11319"/>
              </a:avLst>
            </a:prstGeom>
            <a:solidFill>
              <a:schemeClr val="accent1">
                <a:lumMod val="60000"/>
                <a:lumOff val="40000"/>
              </a:schemeClr>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293" name="Straight Connector 292">
              <a:extLst>
                <a:ext uri="{FF2B5EF4-FFF2-40B4-BE49-F238E27FC236}">
                  <a16:creationId xmlns:a16="http://schemas.microsoft.com/office/drawing/2014/main" id="{F6CF4E1E-16C0-BC3E-1735-CF27E21414B9}"/>
                </a:ext>
              </a:extLst>
            </p:cNvPr>
            <p:cNvCxnSpPr>
              <a:cxnSpLocks/>
              <a:stCxn id="298" idx="6"/>
              <a:endCxn id="292" idx="0"/>
            </p:cNvCxnSpPr>
            <p:nvPr/>
          </p:nvCxnSpPr>
          <p:spPr>
            <a:xfrm flipH="1">
              <a:off x="5182303" y="2112615"/>
              <a:ext cx="1184734" cy="1"/>
            </a:xfrm>
            <a:prstGeom prst="line">
              <a:avLst/>
            </a:prstGeom>
            <a:grp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sp>
          <p:nvSpPr>
            <p:cNvPr id="294" name="Oval 293">
              <a:extLst>
                <a:ext uri="{FF2B5EF4-FFF2-40B4-BE49-F238E27FC236}">
                  <a16:creationId xmlns:a16="http://schemas.microsoft.com/office/drawing/2014/main" id="{8C746C80-D859-77F2-F3B3-FF5BDF911340}"/>
                </a:ext>
              </a:extLst>
            </p:cNvPr>
            <p:cNvSpPr/>
            <p:nvPr/>
          </p:nvSpPr>
          <p:spPr>
            <a:xfrm>
              <a:off x="5258738" y="2017072"/>
              <a:ext cx="191086" cy="191086"/>
            </a:xfrm>
            <a:prstGeom prst="ellipse">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95" name="Oval 294">
              <a:extLst>
                <a:ext uri="{FF2B5EF4-FFF2-40B4-BE49-F238E27FC236}">
                  <a16:creationId xmlns:a16="http://schemas.microsoft.com/office/drawing/2014/main" id="{BFA0694F-CB8F-FE30-4365-BA86D05F1374}"/>
                </a:ext>
              </a:extLst>
            </p:cNvPr>
            <p:cNvSpPr/>
            <p:nvPr/>
          </p:nvSpPr>
          <p:spPr>
            <a:xfrm>
              <a:off x="5488041" y="2017072"/>
              <a:ext cx="191086" cy="191086"/>
            </a:xfrm>
            <a:prstGeom prst="ellipse">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96" name="Oval 295">
              <a:extLst>
                <a:ext uri="{FF2B5EF4-FFF2-40B4-BE49-F238E27FC236}">
                  <a16:creationId xmlns:a16="http://schemas.microsoft.com/office/drawing/2014/main" id="{5467D663-C8AB-2493-EEFE-6AE3F4AEFE99}"/>
                </a:ext>
              </a:extLst>
            </p:cNvPr>
            <p:cNvSpPr/>
            <p:nvPr/>
          </p:nvSpPr>
          <p:spPr>
            <a:xfrm>
              <a:off x="5717344" y="2017072"/>
              <a:ext cx="191086" cy="191086"/>
            </a:xfrm>
            <a:prstGeom prst="ellipse">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97" name="Oval 296">
              <a:extLst>
                <a:ext uri="{FF2B5EF4-FFF2-40B4-BE49-F238E27FC236}">
                  <a16:creationId xmlns:a16="http://schemas.microsoft.com/office/drawing/2014/main" id="{C9D1103F-BB3D-02E2-0609-0375F7FA1C37}"/>
                </a:ext>
              </a:extLst>
            </p:cNvPr>
            <p:cNvSpPr/>
            <p:nvPr/>
          </p:nvSpPr>
          <p:spPr>
            <a:xfrm>
              <a:off x="5946648" y="2017072"/>
              <a:ext cx="191086" cy="191086"/>
            </a:xfrm>
            <a:prstGeom prst="ellipse">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98" name="Oval 297">
              <a:extLst>
                <a:ext uri="{FF2B5EF4-FFF2-40B4-BE49-F238E27FC236}">
                  <a16:creationId xmlns:a16="http://schemas.microsoft.com/office/drawing/2014/main" id="{DDFF279A-F60D-0CEF-9E42-23ACEF980D8A}"/>
                </a:ext>
              </a:extLst>
            </p:cNvPr>
            <p:cNvSpPr/>
            <p:nvPr/>
          </p:nvSpPr>
          <p:spPr>
            <a:xfrm>
              <a:off x="6175951" y="2017072"/>
              <a:ext cx="191086" cy="191086"/>
            </a:xfrm>
            <a:prstGeom prst="ellipse">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299" name="Group 298">
            <a:extLst>
              <a:ext uri="{FF2B5EF4-FFF2-40B4-BE49-F238E27FC236}">
                <a16:creationId xmlns:a16="http://schemas.microsoft.com/office/drawing/2014/main" id="{E9D6539A-E01A-49CE-9A65-243E4DF037B0}"/>
              </a:ext>
            </a:extLst>
          </p:cNvPr>
          <p:cNvGrpSpPr/>
          <p:nvPr/>
        </p:nvGrpSpPr>
        <p:grpSpPr>
          <a:xfrm>
            <a:off x="6416562" y="3092754"/>
            <a:ext cx="1414038" cy="191087"/>
            <a:chOff x="6510527" y="2017072"/>
            <a:chExt cx="1414038" cy="191087"/>
          </a:xfrm>
          <a:solidFill>
            <a:srgbClr val="1A82C4"/>
          </a:solidFill>
        </p:grpSpPr>
        <p:sp>
          <p:nvSpPr>
            <p:cNvPr id="300" name="DRAM">
              <a:extLst>
                <a:ext uri="{FF2B5EF4-FFF2-40B4-BE49-F238E27FC236}">
                  <a16:creationId xmlns:a16="http://schemas.microsoft.com/office/drawing/2014/main" id="{2747E193-3A60-7178-0617-5EB65FBC4806}"/>
                </a:ext>
              </a:extLst>
            </p:cNvPr>
            <p:cNvSpPr/>
            <p:nvPr/>
          </p:nvSpPr>
          <p:spPr>
            <a:xfrm rot="5400000">
              <a:off x="6529636" y="1997964"/>
              <a:ext cx="191086" cy="229303"/>
            </a:xfrm>
            <a:prstGeom prst="roundRect">
              <a:avLst>
                <a:gd name="adj" fmla="val 11319"/>
              </a:avLst>
            </a:prstGeom>
            <a:solidFill>
              <a:schemeClr val="accent1">
                <a:lumMod val="60000"/>
                <a:lumOff val="40000"/>
              </a:schemeClr>
            </a:solid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301" name="Straight Connector 300">
              <a:extLst>
                <a:ext uri="{FF2B5EF4-FFF2-40B4-BE49-F238E27FC236}">
                  <a16:creationId xmlns:a16="http://schemas.microsoft.com/office/drawing/2014/main" id="{B10C39EF-B0A5-AEEF-BBAE-52261CFDB945}"/>
                </a:ext>
              </a:extLst>
            </p:cNvPr>
            <p:cNvCxnSpPr>
              <a:cxnSpLocks/>
              <a:stCxn id="306" idx="6"/>
              <a:endCxn id="300" idx="0"/>
            </p:cNvCxnSpPr>
            <p:nvPr/>
          </p:nvCxnSpPr>
          <p:spPr>
            <a:xfrm flipH="1">
              <a:off x="6739831" y="2112615"/>
              <a:ext cx="1184734" cy="1"/>
            </a:xfrm>
            <a:prstGeom prst="line">
              <a:avLst/>
            </a:prstGeom>
            <a:grpFill/>
            <a:ln w="25400" cap="rnd">
              <a:solidFill>
                <a:srgbClr val="C00000"/>
              </a:solidFill>
              <a:round/>
            </a:ln>
          </p:spPr>
          <p:style>
            <a:lnRef idx="1">
              <a:schemeClr val="accent1"/>
            </a:lnRef>
            <a:fillRef idx="0">
              <a:schemeClr val="accent1"/>
            </a:fillRef>
            <a:effectRef idx="0">
              <a:schemeClr val="accent1"/>
            </a:effectRef>
            <a:fontRef idx="minor">
              <a:schemeClr val="tx1"/>
            </a:fontRef>
          </p:style>
        </p:cxnSp>
        <p:sp>
          <p:nvSpPr>
            <p:cNvPr id="302" name="Oval 301">
              <a:extLst>
                <a:ext uri="{FF2B5EF4-FFF2-40B4-BE49-F238E27FC236}">
                  <a16:creationId xmlns:a16="http://schemas.microsoft.com/office/drawing/2014/main" id="{E557F61B-8468-569D-A732-41CA2A3C0C55}"/>
                </a:ext>
              </a:extLst>
            </p:cNvPr>
            <p:cNvSpPr/>
            <p:nvPr/>
          </p:nvSpPr>
          <p:spPr>
            <a:xfrm>
              <a:off x="6816266" y="2017072"/>
              <a:ext cx="191086" cy="191086"/>
            </a:xfrm>
            <a:prstGeom prst="ellipse">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03" name="Oval 302">
              <a:extLst>
                <a:ext uri="{FF2B5EF4-FFF2-40B4-BE49-F238E27FC236}">
                  <a16:creationId xmlns:a16="http://schemas.microsoft.com/office/drawing/2014/main" id="{D8EECD5A-273A-26BF-B3A9-E9076FCB2D7E}"/>
                </a:ext>
              </a:extLst>
            </p:cNvPr>
            <p:cNvSpPr/>
            <p:nvPr/>
          </p:nvSpPr>
          <p:spPr>
            <a:xfrm>
              <a:off x="7045569" y="2017072"/>
              <a:ext cx="191086" cy="191086"/>
            </a:xfrm>
            <a:prstGeom prst="ellipse">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04" name="Oval 303">
              <a:extLst>
                <a:ext uri="{FF2B5EF4-FFF2-40B4-BE49-F238E27FC236}">
                  <a16:creationId xmlns:a16="http://schemas.microsoft.com/office/drawing/2014/main" id="{EB984D55-FDD9-40C9-4BBF-6664B858350F}"/>
                </a:ext>
              </a:extLst>
            </p:cNvPr>
            <p:cNvSpPr/>
            <p:nvPr/>
          </p:nvSpPr>
          <p:spPr>
            <a:xfrm>
              <a:off x="7274872" y="2017072"/>
              <a:ext cx="191086" cy="191086"/>
            </a:xfrm>
            <a:prstGeom prst="ellipse">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05" name="Oval 304">
              <a:extLst>
                <a:ext uri="{FF2B5EF4-FFF2-40B4-BE49-F238E27FC236}">
                  <a16:creationId xmlns:a16="http://schemas.microsoft.com/office/drawing/2014/main" id="{64BF3C7D-C63B-7F4A-2D47-AEFB76FF4CB2}"/>
                </a:ext>
              </a:extLst>
            </p:cNvPr>
            <p:cNvSpPr/>
            <p:nvPr/>
          </p:nvSpPr>
          <p:spPr>
            <a:xfrm>
              <a:off x="7504176" y="2017072"/>
              <a:ext cx="191086" cy="191086"/>
            </a:xfrm>
            <a:prstGeom prst="ellipse">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06" name="Oval 305">
              <a:extLst>
                <a:ext uri="{FF2B5EF4-FFF2-40B4-BE49-F238E27FC236}">
                  <a16:creationId xmlns:a16="http://schemas.microsoft.com/office/drawing/2014/main" id="{986809AD-3B35-5ADE-6A87-E9B4135F26DA}"/>
                </a:ext>
              </a:extLst>
            </p:cNvPr>
            <p:cNvSpPr/>
            <p:nvPr/>
          </p:nvSpPr>
          <p:spPr>
            <a:xfrm>
              <a:off x="7733479" y="2017072"/>
              <a:ext cx="191086" cy="191086"/>
            </a:xfrm>
            <a:prstGeom prst="ellipse">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307" name="Group 306">
            <a:extLst>
              <a:ext uri="{FF2B5EF4-FFF2-40B4-BE49-F238E27FC236}">
                <a16:creationId xmlns:a16="http://schemas.microsoft.com/office/drawing/2014/main" id="{A3DAA1A9-D709-DDAA-C24D-7CA9A748A66A}"/>
              </a:ext>
            </a:extLst>
          </p:cNvPr>
          <p:cNvGrpSpPr/>
          <p:nvPr/>
        </p:nvGrpSpPr>
        <p:grpSpPr>
          <a:xfrm>
            <a:off x="1734835" y="4579789"/>
            <a:ext cx="6248400" cy="1373786"/>
            <a:chOff x="1600200" y="3732707"/>
            <a:chExt cx="6248400" cy="1373786"/>
          </a:xfrm>
        </p:grpSpPr>
        <p:grpSp>
          <p:nvGrpSpPr>
            <p:cNvPr id="308" name="Group 307">
              <a:extLst>
                <a:ext uri="{FF2B5EF4-FFF2-40B4-BE49-F238E27FC236}">
                  <a16:creationId xmlns:a16="http://schemas.microsoft.com/office/drawing/2014/main" id="{8B31DF13-866E-4DDC-0FDA-6C11A731FAA3}"/>
                </a:ext>
              </a:extLst>
            </p:cNvPr>
            <p:cNvGrpSpPr/>
            <p:nvPr/>
          </p:nvGrpSpPr>
          <p:grpSpPr>
            <a:xfrm>
              <a:off x="1600200" y="3732707"/>
              <a:ext cx="6248400" cy="1373786"/>
              <a:chOff x="1600200" y="3732707"/>
              <a:chExt cx="6248400" cy="1373786"/>
            </a:xfrm>
          </p:grpSpPr>
          <p:grpSp>
            <p:nvGrpSpPr>
              <p:cNvPr id="310" name="Group 309">
                <a:extLst>
                  <a:ext uri="{FF2B5EF4-FFF2-40B4-BE49-F238E27FC236}">
                    <a16:creationId xmlns:a16="http://schemas.microsoft.com/office/drawing/2014/main" id="{88767263-D194-D5AA-86D3-C0952D5D28F5}"/>
                  </a:ext>
                </a:extLst>
              </p:cNvPr>
              <p:cNvGrpSpPr/>
              <p:nvPr/>
            </p:nvGrpSpPr>
            <p:grpSpPr>
              <a:xfrm>
                <a:off x="1600200" y="3732707"/>
                <a:ext cx="6248400" cy="1373786"/>
                <a:chOff x="1828800" y="3732707"/>
                <a:chExt cx="6248400" cy="1373786"/>
              </a:xfrm>
            </p:grpSpPr>
            <p:cxnSp>
              <p:nvCxnSpPr>
                <p:cNvPr id="314" name="Straight Connector 313">
                  <a:extLst>
                    <a:ext uri="{FF2B5EF4-FFF2-40B4-BE49-F238E27FC236}">
                      <a16:creationId xmlns:a16="http://schemas.microsoft.com/office/drawing/2014/main" id="{1036AF18-489D-CB11-92CB-6FE7D74F2C37}"/>
                    </a:ext>
                  </a:extLst>
                </p:cNvPr>
                <p:cNvCxnSpPr/>
                <p:nvPr/>
              </p:nvCxnSpPr>
              <p:spPr>
                <a:xfrm>
                  <a:off x="4952999" y="4495800"/>
                  <a:ext cx="0" cy="610693"/>
                </a:xfrm>
                <a:prstGeom prst="line">
                  <a:avLst/>
                </a:prstGeom>
                <a:solidFill>
                  <a:schemeClr val="tx1">
                    <a:lumMod val="65000"/>
                    <a:lumOff val="35000"/>
                  </a:schemeClr>
                </a:solidFill>
                <a:ln w="38100" cap="rnd">
                  <a:solidFill>
                    <a:schemeClr val="tx1">
                      <a:lumMod val="85000"/>
                      <a:lumOff val="15000"/>
                    </a:schemeClr>
                  </a:solidFill>
                  <a:round/>
                  <a:tailEnd w="lg" len="sm"/>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B5309B98-E5D3-A0A0-39D0-7C254A72195E}"/>
                    </a:ext>
                  </a:extLst>
                </p:cNvPr>
                <p:cNvCxnSpPr>
                  <a:stCxn id="326" idx="2"/>
                  <a:endCxn id="316" idx="0"/>
                </p:cNvCxnSpPr>
                <p:nvPr/>
              </p:nvCxnSpPr>
              <p:spPr>
                <a:xfrm>
                  <a:off x="4953000" y="3732707"/>
                  <a:ext cx="0" cy="459386"/>
                </a:xfrm>
                <a:prstGeom prst="line">
                  <a:avLst/>
                </a:prstGeom>
                <a:solidFill>
                  <a:schemeClr val="tx1">
                    <a:lumMod val="65000"/>
                    <a:lumOff val="35000"/>
                  </a:schemeClr>
                </a:solidFill>
                <a:ln w="38100" cap="rnd">
                  <a:solidFill>
                    <a:schemeClr val="tx1">
                      <a:lumMod val="85000"/>
                      <a:lumOff val="15000"/>
                    </a:schemeClr>
                  </a:solidFill>
                  <a:round/>
                  <a:tailEnd w="lg" len="sm"/>
                </a:ln>
              </p:spPr>
              <p:style>
                <a:lnRef idx="1">
                  <a:schemeClr val="accent1"/>
                </a:lnRef>
                <a:fillRef idx="0">
                  <a:schemeClr val="accent1"/>
                </a:fillRef>
                <a:effectRef idx="0">
                  <a:schemeClr val="accent1"/>
                </a:effectRef>
                <a:fontRef idx="minor">
                  <a:schemeClr val="tx1"/>
                </a:fontRef>
              </p:style>
            </p:cxnSp>
            <p:sp>
              <p:nvSpPr>
                <p:cNvPr id="316" name="DRAM">
                  <a:extLst>
                    <a:ext uri="{FF2B5EF4-FFF2-40B4-BE49-F238E27FC236}">
                      <a16:creationId xmlns:a16="http://schemas.microsoft.com/office/drawing/2014/main" id="{AA1C10F9-01AF-6534-A9C5-58F5920BFC21}"/>
                    </a:ext>
                  </a:extLst>
                </p:cNvPr>
                <p:cNvSpPr/>
                <p:nvPr/>
              </p:nvSpPr>
              <p:spPr>
                <a:xfrm>
                  <a:off x="1828800" y="4192093"/>
                  <a:ext cx="6248400" cy="458293"/>
                </a:xfrm>
                <a:prstGeom prst="roundRect">
                  <a:avLst>
                    <a:gd name="adj" fmla="val 11319"/>
                  </a:avLst>
                </a:prstGeom>
                <a:solidFill>
                  <a:schemeClr val="bg1">
                    <a:lumMod val="65000"/>
                  </a:schemeClr>
                </a:solidFill>
                <a:ln w="1905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IO interface</a:t>
                  </a:r>
                </a:p>
              </p:txBody>
            </p:sp>
          </p:grpSp>
          <p:cxnSp>
            <p:nvCxnSpPr>
              <p:cNvPr id="311" name="Straight Connector 310">
                <a:extLst>
                  <a:ext uri="{FF2B5EF4-FFF2-40B4-BE49-F238E27FC236}">
                    <a16:creationId xmlns:a16="http://schemas.microsoft.com/office/drawing/2014/main" id="{85612BD2-6B71-ADC5-E8C0-430AB9517278}"/>
                  </a:ext>
                </a:extLst>
              </p:cNvPr>
              <p:cNvCxnSpPr/>
              <p:nvPr/>
            </p:nvCxnSpPr>
            <p:spPr>
              <a:xfrm flipH="1">
                <a:off x="4648200" y="3885107"/>
                <a:ext cx="152400" cy="153493"/>
              </a:xfrm>
              <a:prstGeom prst="line">
                <a:avLst/>
              </a:prstGeom>
              <a:solidFill>
                <a:schemeClr val="tx1">
                  <a:lumMod val="65000"/>
                  <a:lumOff val="35000"/>
                </a:schemeClr>
              </a:solidFill>
              <a:ln w="38100" cap="rnd">
                <a:solidFill>
                  <a:schemeClr val="tx1">
                    <a:lumMod val="85000"/>
                    <a:lumOff val="15000"/>
                  </a:schemeClr>
                </a:solidFill>
                <a:round/>
                <a:tailEnd w="lg" len="sm"/>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03F6AFF0-CABC-1870-E32A-D67159DA0163}"/>
                  </a:ext>
                </a:extLst>
              </p:cNvPr>
              <p:cNvCxnSpPr/>
              <p:nvPr/>
            </p:nvCxnSpPr>
            <p:spPr>
              <a:xfrm flipH="1">
                <a:off x="4648200" y="4800600"/>
                <a:ext cx="152400" cy="153493"/>
              </a:xfrm>
              <a:prstGeom prst="line">
                <a:avLst/>
              </a:prstGeom>
              <a:solidFill>
                <a:schemeClr val="tx1">
                  <a:lumMod val="65000"/>
                  <a:lumOff val="35000"/>
                </a:schemeClr>
              </a:solidFill>
              <a:ln w="38100" cap="rnd">
                <a:solidFill>
                  <a:schemeClr val="tx1">
                    <a:lumMod val="85000"/>
                    <a:lumOff val="15000"/>
                  </a:schemeClr>
                </a:solidFill>
                <a:round/>
                <a:tailEnd w="lg" len="sm"/>
              </a:ln>
            </p:spPr>
            <p:style>
              <a:lnRef idx="1">
                <a:schemeClr val="accent1"/>
              </a:lnRef>
              <a:fillRef idx="0">
                <a:schemeClr val="accent1"/>
              </a:fillRef>
              <a:effectRef idx="0">
                <a:schemeClr val="accent1"/>
              </a:effectRef>
              <a:fontRef idx="minor">
                <a:schemeClr val="tx1"/>
              </a:fontRef>
            </p:style>
          </p:cxnSp>
          <p:sp>
            <p:nvSpPr>
              <p:cNvPr id="313" name="TextBox 312">
                <a:extLst>
                  <a:ext uri="{FF2B5EF4-FFF2-40B4-BE49-F238E27FC236}">
                    <a16:creationId xmlns:a16="http://schemas.microsoft.com/office/drawing/2014/main" id="{2CF99A0F-76E0-9C30-AA72-FC778C613B45}"/>
                  </a:ext>
                </a:extLst>
              </p:cNvPr>
              <p:cNvSpPr txBox="1"/>
              <p:nvPr/>
            </p:nvSpPr>
            <p:spPr>
              <a:xfrm>
                <a:off x="4876800" y="3809062"/>
                <a:ext cx="1405121" cy="304800"/>
              </a:xfrm>
              <a:prstGeom prst="rect">
                <a:avLst/>
              </a:prstGeom>
              <a:noFill/>
            </p:spPr>
            <p:txBody>
              <a:bodyPr wrap="square" rtlCol="0" anchor="ctr">
                <a:no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64 bits</a:t>
                </a:r>
              </a:p>
            </p:txBody>
          </p:sp>
        </p:grpSp>
        <p:sp>
          <p:nvSpPr>
            <p:cNvPr id="309" name="TextBox 308">
              <a:extLst>
                <a:ext uri="{FF2B5EF4-FFF2-40B4-BE49-F238E27FC236}">
                  <a16:creationId xmlns:a16="http://schemas.microsoft.com/office/drawing/2014/main" id="{AB180C17-5802-619E-BE71-9193AB12C8FD}"/>
                </a:ext>
              </a:extLst>
            </p:cNvPr>
            <p:cNvSpPr txBox="1"/>
            <p:nvPr/>
          </p:nvSpPr>
          <p:spPr>
            <a:xfrm>
              <a:off x="4876799" y="4724400"/>
              <a:ext cx="2589863" cy="304800"/>
            </a:xfrm>
            <a:prstGeom prst="rect">
              <a:avLst/>
            </a:prstGeom>
            <a:noFill/>
          </p:spPr>
          <p:txBody>
            <a:bodyPr wrap="square" rtlCol="0" anchor="ctr">
              <a:no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8 bits</a:t>
              </a:r>
            </a:p>
          </p:txBody>
        </p:sp>
      </p:grpSp>
      <p:grpSp>
        <p:nvGrpSpPr>
          <p:cNvPr id="317" name="Group 316">
            <a:extLst>
              <a:ext uri="{FF2B5EF4-FFF2-40B4-BE49-F238E27FC236}">
                <a16:creationId xmlns:a16="http://schemas.microsoft.com/office/drawing/2014/main" id="{C7CDB9EB-69B0-EEB9-2607-0383142FD8E4}"/>
              </a:ext>
            </a:extLst>
          </p:cNvPr>
          <p:cNvGrpSpPr/>
          <p:nvPr/>
        </p:nvGrpSpPr>
        <p:grpSpPr>
          <a:xfrm>
            <a:off x="1734835" y="3702045"/>
            <a:ext cx="6248400" cy="877744"/>
            <a:chOff x="1828800" y="2854963"/>
            <a:chExt cx="6248400" cy="877744"/>
          </a:xfrm>
        </p:grpSpPr>
        <p:cxnSp>
          <p:nvCxnSpPr>
            <p:cNvPr id="318" name="Straight Connector 317">
              <a:extLst>
                <a:ext uri="{FF2B5EF4-FFF2-40B4-BE49-F238E27FC236}">
                  <a16:creationId xmlns:a16="http://schemas.microsoft.com/office/drawing/2014/main" id="{F825915A-4264-7815-C74C-97F06BE5A3BA}"/>
                </a:ext>
              </a:extLst>
            </p:cNvPr>
            <p:cNvCxnSpPr/>
            <p:nvPr/>
          </p:nvCxnSpPr>
          <p:spPr>
            <a:xfrm flipH="1">
              <a:off x="2134539" y="2854963"/>
              <a:ext cx="1108299" cy="0"/>
            </a:xfrm>
            <a:prstGeom prst="line">
              <a:avLst/>
            </a:prstGeom>
            <a:solidFill>
              <a:schemeClr val="tx1">
                <a:lumMod val="65000"/>
                <a:lumOff val="35000"/>
              </a:schemeClr>
            </a:solidFill>
            <a:ln w="38100" cap="rnd">
              <a:solidFill>
                <a:schemeClr val="tx1">
                  <a:lumMod val="85000"/>
                  <a:lumOff val="15000"/>
                </a:schemeClr>
              </a:solidFill>
              <a:round/>
              <a:tailEnd w="lg" len="sm"/>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83FD9156-6981-417C-3654-F0051BE0AFC5}"/>
                </a:ext>
              </a:extLst>
            </p:cNvPr>
            <p:cNvCxnSpPr/>
            <p:nvPr/>
          </p:nvCxnSpPr>
          <p:spPr>
            <a:xfrm flipH="1">
              <a:off x="3692067" y="2854963"/>
              <a:ext cx="1108299" cy="0"/>
            </a:xfrm>
            <a:prstGeom prst="line">
              <a:avLst/>
            </a:prstGeom>
            <a:solidFill>
              <a:schemeClr val="tx1">
                <a:lumMod val="65000"/>
                <a:lumOff val="35000"/>
              </a:schemeClr>
            </a:solidFill>
            <a:ln w="38100" cap="rnd">
              <a:solidFill>
                <a:schemeClr val="tx1">
                  <a:lumMod val="85000"/>
                  <a:lumOff val="15000"/>
                </a:schemeClr>
              </a:solidFill>
              <a:round/>
              <a:tailEnd w="lg" len="sm"/>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9D528393-58C7-6A7D-46B8-35343C0B3B49}"/>
                </a:ext>
              </a:extLst>
            </p:cNvPr>
            <p:cNvCxnSpPr/>
            <p:nvPr/>
          </p:nvCxnSpPr>
          <p:spPr>
            <a:xfrm flipH="1">
              <a:off x="5258739" y="2862232"/>
              <a:ext cx="1108299" cy="0"/>
            </a:xfrm>
            <a:prstGeom prst="line">
              <a:avLst/>
            </a:prstGeom>
            <a:solidFill>
              <a:schemeClr val="tx1">
                <a:lumMod val="65000"/>
                <a:lumOff val="35000"/>
              </a:schemeClr>
            </a:solidFill>
            <a:ln w="38100" cap="rnd">
              <a:solidFill>
                <a:schemeClr val="tx1">
                  <a:lumMod val="85000"/>
                  <a:lumOff val="15000"/>
                </a:schemeClr>
              </a:solidFill>
              <a:round/>
              <a:tailEnd w="lg" len="sm"/>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632E9082-A4AA-E27F-AE78-F8D465809B19}"/>
                </a:ext>
              </a:extLst>
            </p:cNvPr>
            <p:cNvCxnSpPr/>
            <p:nvPr/>
          </p:nvCxnSpPr>
          <p:spPr>
            <a:xfrm flipH="1">
              <a:off x="6816267" y="2854963"/>
              <a:ext cx="1108299" cy="0"/>
            </a:xfrm>
            <a:prstGeom prst="line">
              <a:avLst/>
            </a:prstGeom>
            <a:solidFill>
              <a:schemeClr val="tx1">
                <a:lumMod val="65000"/>
                <a:lumOff val="35000"/>
              </a:schemeClr>
            </a:solidFill>
            <a:ln w="38100" cap="rnd">
              <a:solidFill>
                <a:schemeClr val="tx1">
                  <a:lumMod val="85000"/>
                  <a:lumOff val="15000"/>
                </a:schemeClr>
              </a:solidFill>
              <a:round/>
              <a:tailEnd w="lg" len="sm"/>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11A165C2-8375-4E34-7408-826E3EA8EF45}"/>
                </a:ext>
              </a:extLst>
            </p:cNvPr>
            <p:cNvCxnSpPr/>
            <p:nvPr/>
          </p:nvCxnSpPr>
          <p:spPr>
            <a:xfrm flipV="1">
              <a:off x="2688688" y="2865278"/>
              <a:ext cx="0" cy="561692"/>
            </a:xfrm>
            <a:prstGeom prst="line">
              <a:avLst/>
            </a:prstGeom>
            <a:solidFill>
              <a:schemeClr val="tx1">
                <a:lumMod val="65000"/>
                <a:lumOff val="35000"/>
              </a:schemeClr>
            </a:solidFill>
            <a:ln w="38100" cap="rnd">
              <a:solidFill>
                <a:schemeClr val="tx1">
                  <a:lumMod val="85000"/>
                  <a:lumOff val="15000"/>
                </a:schemeClr>
              </a:solidFill>
              <a:round/>
              <a:tailEnd w="lg" len="sm"/>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319A66F9-767D-42BF-7C3F-68E01FFE8965}"/>
                </a:ext>
              </a:extLst>
            </p:cNvPr>
            <p:cNvCxnSpPr/>
            <p:nvPr/>
          </p:nvCxnSpPr>
          <p:spPr>
            <a:xfrm flipV="1">
              <a:off x="4246216" y="2865278"/>
              <a:ext cx="0" cy="561691"/>
            </a:xfrm>
            <a:prstGeom prst="line">
              <a:avLst/>
            </a:prstGeom>
            <a:solidFill>
              <a:schemeClr val="tx1">
                <a:lumMod val="65000"/>
                <a:lumOff val="35000"/>
              </a:schemeClr>
            </a:solidFill>
            <a:ln w="38100" cap="rnd">
              <a:solidFill>
                <a:schemeClr val="tx1">
                  <a:lumMod val="85000"/>
                  <a:lumOff val="15000"/>
                </a:schemeClr>
              </a:solidFill>
              <a:round/>
              <a:tailEnd w="lg" len="sm"/>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229CE62A-1F77-91A6-A6CF-F31BD23E2422}"/>
                </a:ext>
              </a:extLst>
            </p:cNvPr>
            <p:cNvCxnSpPr/>
            <p:nvPr/>
          </p:nvCxnSpPr>
          <p:spPr>
            <a:xfrm flipV="1">
              <a:off x="5812888" y="2865278"/>
              <a:ext cx="0" cy="561692"/>
            </a:xfrm>
            <a:prstGeom prst="line">
              <a:avLst/>
            </a:prstGeom>
            <a:solidFill>
              <a:schemeClr val="tx1">
                <a:lumMod val="65000"/>
                <a:lumOff val="35000"/>
              </a:schemeClr>
            </a:solidFill>
            <a:ln w="38100" cap="rnd">
              <a:solidFill>
                <a:schemeClr val="tx1">
                  <a:lumMod val="85000"/>
                  <a:lumOff val="15000"/>
                </a:schemeClr>
              </a:solidFill>
              <a:round/>
              <a:tailEnd w="lg" len="sm"/>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2C1A92ED-1C67-9B4C-52A2-C7EFB257E8DA}"/>
                </a:ext>
              </a:extLst>
            </p:cNvPr>
            <p:cNvCxnSpPr/>
            <p:nvPr/>
          </p:nvCxnSpPr>
          <p:spPr>
            <a:xfrm flipV="1">
              <a:off x="7370416" y="2865278"/>
              <a:ext cx="0" cy="561692"/>
            </a:xfrm>
            <a:prstGeom prst="line">
              <a:avLst/>
            </a:prstGeom>
            <a:solidFill>
              <a:schemeClr val="tx1">
                <a:lumMod val="65000"/>
                <a:lumOff val="35000"/>
              </a:schemeClr>
            </a:solidFill>
            <a:ln w="38100" cap="rnd">
              <a:solidFill>
                <a:schemeClr val="tx1">
                  <a:lumMod val="85000"/>
                  <a:lumOff val="15000"/>
                </a:schemeClr>
              </a:solidFill>
              <a:round/>
              <a:tailEnd w="lg" len="sm"/>
            </a:ln>
          </p:spPr>
          <p:style>
            <a:lnRef idx="1">
              <a:schemeClr val="accent1"/>
            </a:lnRef>
            <a:fillRef idx="0">
              <a:schemeClr val="accent1"/>
            </a:fillRef>
            <a:effectRef idx="0">
              <a:schemeClr val="accent1"/>
            </a:effectRef>
            <a:fontRef idx="minor">
              <a:schemeClr val="tx1"/>
            </a:fontRef>
          </p:style>
        </p:cxnSp>
        <p:sp>
          <p:nvSpPr>
            <p:cNvPr id="326" name="DRAM">
              <a:extLst>
                <a:ext uri="{FF2B5EF4-FFF2-40B4-BE49-F238E27FC236}">
                  <a16:creationId xmlns:a16="http://schemas.microsoft.com/office/drawing/2014/main" id="{B3AA2C77-3172-F32A-84FE-A164956027EA}"/>
                </a:ext>
              </a:extLst>
            </p:cNvPr>
            <p:cNvSpPr/>
            <p:nvPr/>
          </p:nvSpPr>
          <p:spPr>
            <a:xfrm>
              <a:off x="1828800" y="3274414"/>
              <a:ext cx="6248400" cy="458293"/>
            </a:xfrm>
            <a:prstGeom prst="roundRect">
              <a:avLst>
                <a:gd name="adj" fmla="val 11319"/>
              </a:avLst>
            </a:prstGeom>
            <a:solidFill>
              <a:schemeClr val="bg1">
                <a:lumMod val="65000"/>
              </a:schemeClr>
            </a:solidFill>
            <a:ln w="1905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global sense amplifier</a:t>
              </a:r>
            </a:p>
          </p:txBody>
        </p:sp>
      </p:grpSp>
      <p:sp>
        <p:nvSpPr>
          <p:cNvPr id="327" name="Rounded Rectangle 326">
            <a:extLst>
              <a:ext uri="{FF2B5EF4-FFF2-40B4-BE49-F238E27FC236}">
                <a16:creationId xmlns:a16="http://schemas.microsoft.com/office/drawing/2014/main" id="{848ADD8D-ADFE-86E6-3A9F-9C68D87EACD2}"/>
              </a:ext>
            </a:extLst>
          </p:cNvPr>
          <p:cNvSpPr/>
          <p:nvPr/>
        </p:nvSpPr>
        <p:spPr>
          <a:xfrm flipH="1">
            <a:off x="2499178" y="3584658"/>
            <a:ext cx="190619" cy="234224"/>
          </a:xfrm>
          <a:prstGeom prst="roundRect">
            <a:avLst>
              <a:gd name="adj" fmla="val 23959"/>
            </a:avLst>
          </a:prstGeom>
          <a:solidFill>
            <a:schemeClr val="accent4"/>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endParaRPr kumimoji="0" lang="en-US" sz="2400" b="0" i="0" u="none" strike="noStrike" kern="1200" cap="none" spc="-8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28" name="Rounded Rectangle 327">
            <a:extLst>
              <a:ext uri="{FF2B5EF4-FFF2-40B4-BE49-F238E27FC236}">
                <a16:creationId xmlns:a16="http://schemas.microsoft.com/office/drawing/2014/main" id="{D9F94933-467C-081A-220C-1C1B0F1421BD}"/>
              </a:ext>
            </a:extLst>
          </p:cNvPr>
          <p:cNvSpPr/>
          <p:nvPr/>
        </p:nvSpPr>
        <p:spPr>
          <a:xfrm flipH="1">
            <a:off x="4057722" y="3584658"/>
            <a:ext cx="190619" cy="234224"/>
          </a:xfrm>
          <a:prstGeom prst="roundRect">
            <a:avLst>
              <a:gd name="adj" fmla="val 23959"/>
            </a:avLst>
          </a:prstGeom>
          <a:solidFill>
            <a:schemeClr val="accent4"/>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endParaRPr kumimoji="0" lang="en-US" sz="2400" b="0" i="0" u="none" strike="noStrike" kern="1200" cap="none" spc="-8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29" name="Rounded Rectangle 328">
            <a:extLst>
              <a:ext uri="{FF2B5EF4-FFF2-40B4-BE49-F238E27FC236}">
                <a16:creationId xmlns:a16="http://schemas.microsoft.com/office/drawing/2014/main" id="{A3938E42-29B5-ACE9-FB07-854F3B47B7AE}"/>
              </a:ext>
            </a:extLst>
          </p:cNvPr>
          <p:cNvSpPr/>
          <p:nvPr/>
        </p:nvSpPr>
        <p:spPr>
          <a:xfrm flipH="1">
            <a:off x="5625517" y="3586144"/>
            <a:ext cx="190619" cy="234224"/>
          </a:xfrm>
          <a:prstGeom prst="roundRect">
            <a:avLst>
              <a:gd name="adj" fmla="val 23959"/>
            </a:avLst>
          </a:prstGeom>
          <a:solidFill>
            <a:schemeClr val="accent4"/>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endParaRPr kumimoji="0" lang="en-US" sz="2400" b="0" i="0" u="none" strike="noStrike" kern="1200" cap="none" spc="-8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30" name="Rounded Rectangle 329">
            <a:extLst>
              <a:ext uri="{FF2B5EF4-FFF2-40B4-BE49-F238E27FC236}">
                <a16:creationId xmlns:a16="http://schemas.microsoft.com/office/drawing/2014/main" id="{9E42C38A-00B6-6713-4096-B013479A3781}"/>
              </a:ext>
            </a:extLst>
          </p:cNvPr>
          <p:cNvSpPr/>
          <p:nvPr/>
        </p:nvSpPr>
        <p:spPr>
          <a:xfrm flipH="1">
            <a:off x="7183016" y="3586472"/>
            <a:ext cx="190619" cy="234224"/>
          </a:xfrm>
          <a:prstGeom prst="roundRect">
            <a:avLst>
              <a:gd name="adj" fmla="val 23959"/>
            </a:avLst>
          </a:prstGeom>
          <a:solidFill>
            <a:schemeClr val="accent4"/>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endParaRPr kumimoji="0" lang="en-US" sz="2400" b="0" i="0" u="none" strike="noStrike" kern="1200" cap="none" spc="-8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31" name="Down Arrow 330">
            <a:extLst>
              <a:ext uri="{FF2B5EF4-FFF2-40B4-BE49-F238E27FC236}">
                <a16:creationId xmlns:a16="http://schemas.microsoft.com/office/drawing/2014/main" id="{29119847-19BB-902A-05E7-C32EE09C43B5}"/>
              </a:ext>
            </a:extLst>
          </p:cNvPr>
          <p:cNvSpPr/>
          <p:nvPr/>
        </p:nvSpPr>
        <p:spPr>
          <a:xfrm rot="16200000">
            <a:off x="4726918" y="5639060"/>
            <a:ext cx="609597" cy="1109239"/>
          </a:xfrm>
          <a:prstGeom prst="downArrow">
            <a:avLst>
              <a:gd name="adj1" fmla="val 50000"/>
              <a:gd name="adj2" fmla="val 5851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457200" rtl="0" eaLnBrk="1" fontAlgn="auto" latinLnBrk="0" hangingPunct="1">
              <a:lnSpc>
                <a:spcPts val="2800"/>
              </a:lnSpc>
              <a:spcBef>
                <a:spcPts val="0"/>
              </a:spcBef>
              <a:spcAft>
                <a:spcPts val="0"/>
              </a:spcAft>
              <a:buClrTx/>
              <a:buSzTx/>
              <a:buFontTx/>
              <a:buNone/>
              <a:tabLst/>
              <a:defRPr/>
            </a:pPr>
            <a:r>
              <a:rPr kumimoji="0" lang="en-US" b="0" i="0" u="none" strike="noStrike" kern="1200" cap="none" spc="-10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column</a:t>
            </a:r>
          </a:p>
        </p:txBody>
      </p:sp>
      <p:sp>
        <p:nvSpPr>
          <p:cNvPr id="332" name="TextBox 331">
            <a:extLst>
              <a:ext uri="{FF2B5EF4-FFF2-40B4-BE49-F238E27FC236}">
                <a16:creationId xmlns:a16="http://schemas.microsoft.com/office/drawing/2014/main" id="{4673E0E0-E73B-7CFA-2EBD-1BFFCD05DD23}"/>
              </a:ext>
            </a:extLst>
          </p:cNvPr>
          <p:cNvSpPr txBox="1"/>
          <p:nvPr/>
        </p:nvSpPr>
        <p:spPr>
          <a:xfrm>
            <a:off x="5088338" y="5950296"/>
            <a:ext cx="4317023" cy="457200"/>
          </a:xfrm>
          <a:prstGeom prst="rect">
            <a:avLst/>
          </a:prstGeom>
          <a:noFill/>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t</a:t>
            </a:r>
            <a:r>
              <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o memory controller </a:t>
            </a:r>
          </a:p>
        </p:txBody>
      </p:sp>
      <p:sp>
        <p:nvSpPr>
          <p:cNvPr id="333" name="TextBox 332">
            <a:extLst>
              <a:ext uri="{FF2B5EF4-FFF2-40B4-BE49-F238E27FC236}">
                <a16:creationId xmlns:a16="http://schemas.microsoft.com/office/drawing/2014/main" id="{C944F69A-8E6C-D89B-1EFA-DA3B06401774}"/>
              </a:ext>
            </a:extLst>
          </p:cNvPr>
          <p:cNvSpPr txBox="1"/>
          <p:nvPr/>
        </p:nvSpPr>
        <p:spPr>
          <a:xfrm>
            <a:off x="5468635" y="1761482"/>
            <a:ext cx="2663952" cy="457200"/>
          </a:xfrm>
          <a:prstGeom prst="rect">
            <a:avLst/>
          </a:prstGeom>
          <a:noFill/>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global </a:t>
            </a:r>
            <a:r>
              <a:rPr kumimoji="0" lang="en-US" sz="24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wordline</a:t>
            </a:r>
            <a:endPar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34" name="TextBox 333">
            <a:extLst>
              <a:ext uri="{FF2B5EF4-FFF2-40B4-BE49-F238E27FC236}">
                <a16:creationId xmlns:a16="http://schemas.microsoft.com/office/drawing/2014/main" id="{452FF0DE-9683-D538-587F-FB61D4F8D621}"/>
              </a:ext>
            </a:extLst>
          </p:cNvPr>
          <p:cNvSpPr txBox="1"/>
          <p:nvPr/>
        </p:nvSpPr>
        <p:spPr>
          <a:xfrm>
            <a:off x="3271997" y="6488668"/>
            <a:ext cx="2600007" cy="369332"/>
          </a:xfrm>
          <a:prstGeom prst="rect">
            <a:avLst/>
          </a:prstGeom>
          <a:noFill/>
        </p:spPr>
        <p:txBody>
          <a:bodyPr wrap="none" rtlCol="0">
            <a:spAutoFit/>
          </a:bodyPr>
          <a:lstStyle/>
          <a:p>
            <a:pPr algn="l"/>
            <a:r>
              <a:rPr lang="en-CH" dirty="0">
                <a:solidFill>
                  <a:srgbClr val="7030A0"/>
                </a:solidFill>
                <a:latin typeface="Verdana" panose="020B0604030504040204" pitchFamily="34" charset="0"/>
                <a:ea typeface="Verdana" panose="020B0604030504040204" pitchFamily="34" charset="0"/>
                <a:cs typeface="Verdana" panose="020B0604030504040204" pitchFamily="34" charset="0"/>
              </a:rPr>
              <a:t>[Oliveira+, HPCA’24]</a:t>
            </a:r>
          </a:p>
        </p:txBody>
      </p:sp>
    </p:spTree>
    <p:extLst>
      <p:ext uri="{BB962C8B-B14F-4D97-AF65-F5344CB8AC3E}">
        <p14:creationId xmlns:p14="http://schemas.microsoft.com/office/powerpoint/2010/main" val="345197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327"/>
                                        </p:tgtEl>
                                        <p:attrNameLst>
                                          <p:attrName>style.visibility</p:attrName>
                                        </p:attrNameLst>
                                      </p:cBhvr>
                                      <p:to>
                                        <p:strVal val="visible"/>
                                      </p:to>
                                    </p:set>
                                    <p:animEffect transition="in" filter="fade">
                                      <p:cBhvr>
                                        <p:cTn id="7" dur="500"/>
                                        <p:tgtEl>
                                          <p:spTgt spid="327"/>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328"/>
                                        </p:tgtEl>
                                        <p:attrNameLst>
                                          <p:attrName>style.visibility</p:attrName>
                                        </p:attrNameLst>
                                      </p:cBhvr>
                                      <p:to>
                                        <p:strVal val="visible"/>
                                      </p:to>
                                    </p:set>
                                    <p:animEffect transition="in" filter="fade">
                                      <p:cBhvr>
                                        <p:cTn id="10" dur="500"/>
                                        <p:tgtEl>
                                          <p:spTgt spid="328"/>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329"/>
                                        </p:tgtEl>
                                        <p:attrNameLst>
                                          <p:attrName>style.visibility</p:attrName>
                                        </p:attrNameLst>
                                      </p:cBhvr>
                                      <p:to>
                                        <p:strVal val="visible"/>
                                      </p:to>
                                    </p:set>
                                    <p:animEffect transition="in" filter="fade">
                                      <p:cBhvr>
                                        <p:cTn id="13" dur="500"/>
                                        <p:tgtEl>
                                          <p:spTgt spid="329"/>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330"/>
                                        </p:tgtEl>
                                        <p:attrNameLst>
                                          <p:attrName>style.visibility</p:attrName>
                                        </p:attrNameLst>
                                      </p:cBhvr>
                                      <p:to>
                                        <p:strVal val="visible"/>
                                      </p:to>
                                    </p:set>
                                    <p:animEffect transition="in" filter="fade">
                                      <p:cBhvr>
                                        <p:cTn id="16" dur="500"/>
                                        <p:tgtEl>
                                          <p:spTgt spid="330"/>
                                        </p:tgtEl>
                                      </p:cBhvr>
                                    </p:animEffect>
                                  </p:childTnLst>
                                </p:cTn>
                              </p:par>
                            </p:childTnLst>
                          </p:cTn>
                        </p:par>
                        <p:par>
                          <p:cTn id="17" fill="hold">
                            <p:stCondLst>
                              <p:cond delay="500"/>
                            </p:stCondLst>
                            <p:childTnLst>
                              <p:par>
                                <p:cTn id="18" presetID="42" presetClass="path" presetSubtype="0" accel="50000" decel="50000" fill="hold" grpId="0" nodeType="afterEffect">
                                  <p:stCondLst>
                                    <p:cond delay="0"/>
                                  </p:stCondLst>
                                  <p:childTnLst>
                                    <p:animMotion origin="layout" path="M -5.55556E-7 -4.81481E-6 L -0.00104 0.09445 " pathEditMode="relative" rAng="0" ptsTypes="AA">
                                      <p:cBhvr>
                                        <p:cTn id="19" dur="1000" fill="hold"/>
                                        <p:tgtEl>
                                          <p:spTgt spid="327"/>
                                        </p:tgtEl>
                                        <p:attrNameLst>
                                          <p:attrName>ppt_x</p:attrName>
                                          <p:attrName>ppt_y</p:attrName>
                                        </p:attrNameLst>
                                      </p:cBhvr>
                                      <p:rCtr x="-52" y="4722"/>
                                    </p:animMotion>
                                  </p:childTnLst>
                                </p:cTn>
                              </p:par>
                              <p:par>
                                <p:cTn id="20" presetID="42" presetClass="path" presetSubtype="0" accel="50000" decel="50000" fill="hold" grpId="0" nodeType="withEffect">
                                  <p:stCondLst>
                                    <p:cond delay="0"/>
                                  </p:stCondLst>
                                  <p:childTnLst>
                                    <p:animMotion origin="layout" path="M 3.33333E-6 -4.81481E-6 L 0.00069 0.09445 " pathEditMode="relative" rAng="0" ptsTypes="AA">
                                      <p:cBhvr>
                                        <p:cTn id="21" dur="1000" fill="hold"/>
                                        <p:tgtEl>
                                          <p:spTgt spid="328"/>
                                        </p:tgtEl>
                                        <p:attrNameLst>
                                          <p:attrName>ppt_x</p:attrName>
                                          <p:attrName>ppt_y</p:attrName>
                                        </p:attrNameLst>
                                      </p:cBhvr>
                                      <p:rCtr x="35" y="4722"/>
                                    </p:animMotion>
                                  </p:childTnLst>
                                </p:cTn>
                              </p:par>
                              <p:par>
                                <p:cTn id="22" presetID="42" presetClass="path" presetSubtype="0" accel="50000" decel="50000" fill="hold" grpId="0" nodeType="withEffect">
                                  <p:stCondLst>
                                    <p:cond delay="0"/>
                                  </p:stCondLst>
                                  <p:childTnLst>
                                    <p:animMotion origin="layout" path="M -4.44444E-6 3.7037E-6 L -0.00138 0.09421 " pathEditMode="relative" rAng="0" ptsTypes="AA">
                                      <p:cBhvr>
                                        <p:cTn id="23" dur="1000" fill="hold"/>
                                        <p:tgtEl>
                                          <p:spTgt spid="329"/>
                                        </p:tgtEl>
                                        <p:attrNameLst>
                                          <p:attrName>ppt_x</p:attrName>
                                          <p:attrName>ppt_y</p:attrName>
                                        </p:attrNameLst>
                                      </p:cBhvr>
                                      <p:rCtr x="-69" y="4699"/>
                                    </p:animMotion>
                                  </p:childTnLst>
                                </p:cTn>
                              </p:par>
                              <p:par>
                                <p:cTn id="24" presetID="42" presetClass="path" presetSubtype="0" accel="50000" decel="50000" fill="hold" grpId="0" nodeType="withEffect">
                                  <p:stCondLst>
                                    <p:cond delay="0"/>
                                  </p:stCondLst>
                                  <p:childTnLst>
                                    <p:animMotion origin="layout" path="M 3.05556E-6 3.7037E-6 L -0.00018 0.09421 " pathEditMode="relative" rAng="0" ptsTypes="AA">
                                      <p:cBhvr>
                                        <p:cTn id="25" dur="1000" fill="hold"/>
                                        <p:tgtEl>
                                          <p:spTgt spid="330"/>
                                        </p:tgtEl>
                                        <p:attrNameLst>
                                          <p:attrName>ppt_x</p:attrName>
                                          <p:attrName>ppt_y</p:attrName>
                                        </p:attrNameLst>
                                      </p:cBhvr>
                                      <p:rCtr x="-17" y="4699"/>
                                    </p:animMotion>
                                  </p:childTnLst>
                                </p:cTn>
                              </p:par>
                              <p:par>
                                <p:cTn id="26" presetID="22" presetClass="entr" presetSubtype="8" fill="hold" grpId="0" nodeType="withEffect">
                                  <p:stCondLst>
                                    <p:cond delay="0"/>
                                  </p:stCondLst>
                                  <p:childTnLst>
                                    <p:set>
                                      <p:cBhvr>
                                        <p:cTn id="27" dur="1" fill="hold">
                                          <p:stCondLst>
                                            <p:cond delay="0"/>
                                          </p:stCondLst>
                                        </p:cTn>
                                        <p:tgtEl>
                                          <p:spTgt spid="331"/>
                                        </p:tgtEl>
                                        <p:attrNameLst>
                                          <p:attrName>style.visibility</p:attrName>
                                        </p:attrNameLst>
                                      </p:cBhvr>
                                      <p:to>
                                        <p:strVal val="visible"/>
                                      </p:to>
                                    </p:set>
                                    <p:animEffect transition="in" filter="wipe(left)">
                                      <p:cBhvr>
                                        <p:cTn id="28" dur="500"/>
                                        <p:tgtEl>
                                          <p:spTgt spid="33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32"/>
                                        </p:tgtEl>
                                        <p:attrNameLst>
                                          <p:attrName>style.visibility</p:attrName>
                                        </p:attrNameLst>
                                      </p:cBhvr>
                                      <p:to>
                                        <p:strVal val="visible"/>
                                      </p:to>
                                    </p:set>
                                    <p:animEffect transition="in" filter="fade">
                                      <p:cBhvr>
                                        <p:cTn id="31" dur="500"/>
                                        <p:tgtEl>
                                          <p:spTgt spid="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 grpId="0" animBg="1"/>
      <p:bldP spid="327" grpId="1" animBg="1"/>
      <p:bldP spid="328" grpId="0" animBg="1"/>
      <p:bldP spid="328" grpId="1" animBg="1"/>
      <p:bldP spid="329" grpId="0" animBg="1"/>
      <p:bldP spid="329" grpId="1" animBg="1"/>
      <p:bldP spid="330" grpId="0" animBg="1"/>
      <p:bldP spid="330" grpId="1" animBg="1"/>
      <p:bldP spid="331" grpId="0" animBg="1"/>
      <p:bldP spid="3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Rectangle 113">
            <a:extLst>
              <a:ext uri="{FF2B5EF4-FFF2-40B4-BE49-F238E27FC236}">
                <a16:creationId xmlns:a16="http://schemas.microsoft.com/office/drawing/2014/main" id="{540BA0F0-8457-BB41-EE59-A5C1BBE14327}"/>
              </a:ext>
            </a:extLst>
          </p:cNvPr>
          <p:cNvSpPr/>
          <p:nvPr/>
        </p:nvSpPr>
        <p:spPr>
          <a:xfrm>
            <a:off x="2710150" y="1718633"/>
            <a:ext cx="6015210" cy="2421409"/>
          </a:xfrm>
          <a:prstGeom prst="rect">
            <a:avLst/>
          </a:prstGeom>
          <a:solidFill>
            <a:schemeClr val="accent1">
              <a:alpha val="21176"/>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H" sz="2400" dirty="0">
                <a:solidFill>
                  <a:schemeClr val="tx1"/>
                </a:solidFill>
                <a:latin typeface="Verdana" panose="020B0604030504040204" pitchFamily="34" charset="0"/>
                <a:ea typeface="Verdana" panose="020B0604030504040204" pitchFamily="34" charset="0"/>
                <a:cs typeface="Verdana" panose="020B0604030504040204" pitchFamily="34" charset="0"/>
              </a:rPr>
              <a:t>Cache Block (64 bytes)</a:t>
            </a:r>
          </a:p>
        </p:txBody>
      </p:sp>
      <p:sp>
        <p:nvSpPr>
          <p:cNvPr id="52" name="Title 51">
            <a:extLst>
              <a:ext uri="{FF2B5EF4-FFF2-40B4-BE49-F238E27FC236}">
                <a16:creationId xmlns:a16="http://schemas.microsoft.com/office/drawing/2014/main" id="{2549FA77-9625-CA6E-886F-5A5C3713B656}"/>
              </a:ext>
            </a:extLst>
          </p:cNvPr>
          <p:cNvSpPr>
            <a:spLocks noGrp="1"/>
          </p:cNvSpPr>
          <p:nvPr>
            <p:ph type="title"/>
          </p:nvPr>
        </p:nvSpPr>
        <p:spPr/>
        <p:txBody>
          <a:bodyPr/>
          <a:lstStyle/>
          <a:p>
            <a:r>
              <a:rPr lang="en-CH" dirty="0"/>
              <a:t>DRAM Data Transfer (I)</a:t>
            </a:r>
          </a:p>
        </p:txBody>
      </p:sp>
      <p:sp>
        <p:nvSpPr>
          <p:cNvPr id="53" name="Content Placeholder 52">
            <a:extLst>
              <a:ext uri="{FF2B5EF4-FFF2-40B4-BE49-F238E27FC236}">
                <a16:creationId xmlns:a16="http://schemas.microsoft.com/office/drawing/2014/main" id="{41922CF4-9D83-AEE0-F63A-7124D2D7EFCD}"/>
              </a:ext>
            </a:extLst>
          </p:cNvPr>
          <p:cNvSpPr>
            <a:spLocks noGrp="1"/>
          </p:cNvSpPr>
          <p:nvPr>
            <p:ph idx="1"/>
          </p:nvPr>
        </p:nvSpPr>
        <p:spPr>
          <a:xfrm>
            <a:off x="75991" y="975034"/>
            <a:ext cx="8987622" cy="855167"/>
          </a:xfrm>
        </p:spPr>
        <p:txBody>
          <a:bodyPr/>
          <a:lstStyle/>
          <a:p>
            <a:r>
              <a:rPr lang="en-CH" sz="2400" dirty="0"/>
              <a:t>DRAM data transfer happens in cache block granularity</a:t>
            </a:r>
          </a:p>
        </p:txBody>
      </p:sp>
      <p:sp>
        <p:nvSpPr>
          <p:cNvPr id="4" name="Rounded Rectangle 3">
            <a:extLst>
              <a:ext uri="{FF2B5EF4-FFF2-40B4-BE49-F238E27FC236}">
                <a16:creationId xmlns:a16="http://schemas.microsoft.com/office/drawing/2014/main" id="{07EE2510-6C78-E56E-B5E7-5CDB786CF33F}"/>
              </a:ext>
            </a:extLst>
          </p:cNvPr>
          <p:cNvSpPr/>
          <p:nvPr/>
        </p:nvSpPr>
        <p:spPr>
          <a:xfrm>
            <a:off x="2496410" y="4331995"/>
            <a:ext cx="6400800" cy="1524000"/>
          </a:xfrm>
          <a:prstGeom prst="roundRect">
            <a:avLst>
              <a:gd name="adj" fmla="val 7500"/>
            </a:avLst>
          </a:prstGeom>
          <a:solidFill>
            <a:schemeClr val="accent3">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accent4">
                  <a:lumMod val="75000"/>
                </a:schemeClr>
              </a:solidFill>
              <a:effectLst>
                <a:outerShdw blurRad="38100" dist="38100" dir="2700000" algn="tl">
                  <a:srgbClr val="000000">
                    <a:alpha val="43137"/>
                  </a:srgbClr>
                </a:outerShdw>
              </a:effectLst>
            </a:endParaRPr>
          </a:p>
        </p:txBody>
      </p:sp>
      <p:grpSp>
        <p:nvGrpSpPr>
          <p:cNvPr id="16" name="Group 15">
            <a:extLst>
              <a:ext uri="{FF2B5EF4-FFF2-40B4-BE49-F238E27FC236}">
                <a16:creationId xmlns:a16="http://schemas.microsoft.com/office/drawing/2014/main" id="{C2AED8EE-56D7-3FE6-808A-6707CE67AE1D}"/>
              </a:ext>
            </a:extLst>
          </p:cNvPr>
          <p:cNvGrpSpPr/>
          <p:nvPr/>
        </p:nvGrpSpPr>
        <p:grpSpPr>
          <a:xfrm>
            <a:off x="2801210" y="4712995"/>
            <a:ext cx="5825490" cy="1066800"/>
            <a:chOff x="2209800" y="4800600"/>
            <a:chExt cx="5825490" cy="1066800"/>
          </a:xfrm>
        </p:grpSpPr>
        <p:sp>
          <p:nvSpPr>
            <p:cNvPr id="17" name="Rounded Rectangle 16">
              <a:extLst>
                <a:ext uri="{FF2B5EF4-FFF2-40B4-BE49-F238E27FC236}">
                  <a16:creationId xmlns:a16="http://schemas.microsoft.com/office/drawing/2014/main" id="{C7C7657F-9F9C-2244-776A-D6080A7BFD52}"/>
                </a:ext>
              </a:extLst>
            </p:cNvPr>
            <p:cNvSpPr/>
            <p:nvPr/>
          </p:nvSpPr>
          <p:spPr>
            <a:xfrm>
              <a:off x="2209800" y="4800600"/>
              <a:ext cx="609600" cy="1066800"/>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18" name="Rounded Rectangle 17">
              <a:extLst>
                <a:ext uri="{FF2B5EF4-FFF2-40B4-BE49-F238E27FC236}">
                  <a16:creationId xmlns:a16="http://schemas.microsoft.com/office/drawing/2014/main" id="{D9ECAE25-B905-9DE2-7D39-589491196F8E}"/>
                </a:ext>
              </a:extLst>
            </p:cNvPr>
            <p:cNvSpPr/>
            <p:nvPr/>
          </p:nvSpPr>
          <p:spPr>
            <a:xfrm>
              <a:off x="2872740" y="4800600"/>
              <a:ext cx="609600" cy="1066800"/>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19" name="Rounded Rectangle 18">
              <a:extLst>
                <a:ext uri="{FF2B5EF4-FFF2-40B4-BE49-F238E27FC236}">
                  <a16:creationId xmlns:a16="http://schemas.microsoft.com/office/drawing/2014/main" id="{74373BBA-383C-9BD2-35BA-48347917800F}"/>
                </a:ext>
              </a:extLst>
            </p:cNvPr>
            <p:cNvSpPr/>
            <p:nvPr/>
          </p:nvSpPr>
          <p:spPr>
            <a:xfrm>
              <a:off x="3547110" y="4800600"/>
              <a:ext cx="609600" cy="1066800"/>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20" name="Rounded Rectangle 19">
              <a:extLst>
                <a:ext uri="{FF2B5EF4-FFF2-40B4-BE49-F238E27FC236}">
                  <a16:creationId xmlns:a16="http://schemas.microsoft.com/office/drawing/2014/main" id="{99D7C30B-1F55-6085-3DE8-FE4C4EE38B87}"/>
                </a:ext>
              </a:extLst>
            </p:cNvPr>
            <p:cNvSpPr/>
            <p:nvPr/>
          </p:nvSpPr>
          <p:spPr>
            <a:xfrm>
              <a:off x="4202430" y="4800600"/>
              <a:ext cx="609600" cy="1066800"/>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21" name="Rounded Rectangle 20">
              <a:extLst>
                <a:ext uri="{FF2B5EF4-FFF2-40B4-BE49-F238E27FC236}">
                  <a16:creationId xmlns:a16="http://schemas.microsoft.com/office/drawing/2014/main" id="{2152ABE2-CA95-4293-239B-467E8D35C460}"/>
                </a:ext>
              </a:extLst>
            </p:cNvPr>
            <p:cNvSpPr/>
            <p:nvPr/>
          </p:nvSpPr>
          <p:spPr>
            <a:xfrm>
              <a:off x="5433060" y="4800600"/>
              <a:ext cx="609600" cy="1066800"/>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22" name="Rounded Rectangle 21">
              <a:extLst>
                <a:ext uri="{FF2B5EF4-FFF2-40B4-BE49-F238E27FC236}">
                  <a16:creationId xmlns:a16="http://schemas.microsoft.com/office/drawing/2014/main" id="{18F1B13F-0F1D-3525-DC3B-7EE4EE10D259}"/>
                </a:ext>
              </a:extLst>
            </p:cNvPr>
            <p:cNvSpPr/>
            <p:nvPr/>
          </p:nvSpPr>
          <p:spPr>
            <a:xfrm>
              <a:off x="6096000" y="4800600"/>
              <a:ext cx="609600" cy="1066800"/>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23" name="Rounded Rectangle 22">
              <a:extLst>
                <a:ext uri="{FF2B5EF4-FFF2-40B4-BE49-F238E27FC236}">
                  <a16:creationId xmlns:a16="http://schemas.microsoft.com/office/drawing/2014/main" id="{282363D7-7B97-A6CE-2739-9021212E971A}"/>
                </a:ext>
              </a:extLst>
            </p:cNvPr>
            <p:cNvSpPr/>
            <p:nvPr/>
          </p:nvSpPr>
          <p:spPr>
            <a:xfrm>
              <a:off x="6770370" y="4800600"/>
              <a:ext cx="609600" cy="1066800"/>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24" name="Rounded Rectangle 23">
              <a:extLst>
                <a:ext uri="{FF2B5EF4-FFF2-40B4-BE49-F238E27FC236}">
                  <a16:creationId xmlns:a16="http://schemas.microsoft.com/office/drawing/2014/main" id="{408C7F57-EE3B-E14E-83FC-E4B99990528A}"/>
                </a:ext>
              </a:extLst>
            </p:cNvPr>
            <p:cNvSpPr/>
            <p:nvPr/>
          </p:nvSpPr>
          <p:spPr>
            <a:xfrm>
              <a:off x="7425690" y="4800600"/>
              <a:ext cx="609600" cy="1066800"/>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grpSp>
      <p:sp>
        <p:nvSpPr>
          <p:cNvPr id="48" name="TextBox 47">
            <a:extLst>
              <a:ext uri="{FF2B5EF4-FFF2-40B4-BE49-F238E27FC236}">
                <a16:creationId xmlns:a16="http://schemas.microsoft.com/office/drawing/2014/main" id="{F31E9419-8262-21D6-F6E7-55336A3D4A37}"/>
              </a:ext>
            </a:extLst>
          </p:cNvPr>
          <p:cNvSpPr txBox="1"/>
          <p:nvPr/>
        </p:nvSpPr>
        <p:spPr>
          <a:xfrm>
            <a:off x="3195719" y="6477568"/>
            <a:ext cx="2904962" cy="369332"/>
          </a:xfrm>
          <a:prstGeom prst="rect">
            <a:avLst/>
          </a:prstGeom>
          <a:noFill/>
        </p:spPr>
        <p:txBody>
          <a:bodyPr wrap="none" rtlCol="0">
            <a:spAutoFit/>
          </a:bodyPr>
          <a:lstStyle/>
          <a:p>
            <a:pPr algn="l"/>
            <a:r>
              <a:rPr lang="en-CH" dirty="0">
                <a:solidFill>
                  <a:srgbClr val="7030A0"/>
                </a:solidFill>
                <a:latin typeface="Verdana" panose="020B0604030504040204" pitchFamily="34" charset="0"/>
                <a:ea typeface="Verdana" panose="020B0604030504040204" pitchFamily="34" charset="0"/>
                <a:cs typeface="Verdana" panose="020B0604030504040204" pitchFamily="34" charset="0"/>
              </a:rPr>
              <a:t>[Seshadri+, MICRO’13]</a:t>
            </a:r>
          </a:p>
        </p:txBody>
      </p:sp>
      <p:sp>
        <p:nvSpPr>
          <p:cNvPr id="58" name="Rounded Rectangle 57">
            <a:extLst>
              <a:ext uri="{FF2B5EF4-FFF2-40B4-BE49-F238E27FC236}">
                <a16:creationId xmlns:a16="http://schemas.microsoft.com/office/drawing/2014/main" id="{BEC20D47-5A92-A269-4AE7-8A4A2CF5E8CA}"/>
              </a:ext>
            </a:extLst>
          </p:cNvPr>
          <p:cNvSpPr/>
          <p:nvPr/>
        </p:nvSpPr>
        <p:spPr>
          <a:xfrm>
            <a:off x="2801210" y="3627145"/>
            <a:ext cx="609600" cy="441624"/>
          </a:xfrm>
          <a:prstGeom prst="roundRect">
            <a:avLst>
              <a:gd name="adj" fmla="val 37268"/>
            </a:avLst>
          </a:prstGeom>
          <a:solidFill>
            <a:schemeClr val="accent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B0</a:t>
            </a:r>
          </a:p>
        </p:txBody>
      </p:sp>
      <p:sp>
        <p:nvSpPr>
          <p:cNvPr id="70" name="Rounded Rectangle 69">
            <a:extLst>
              <a:ext uri="{FF2B5EF4-FFF2-40B4-BE49-F238E27FC236}">
                <a16:creationId xmlns:a16="http://schemas.microsoft.com/office/drawing/2014/main" id="{30DEA44F-4A26-C68D-93F7-A3A7AA06E49A}"/>
              </a:ext>
            </a:extLst>
          </p:cNvPr>
          <p:cNvSpPr/>
          <p:nvPr/>
        </p:nvSpPr>
        <p:spPr>
          <a:xfrm>
            <a:off x="3463178" y="3626870"/>
            <a:ext cx="609600" cy="441624"/>
          </a:xfrm>
          <a:prstGeom prst="roundRect">
            <a:avLst>
              <a:gd name="adj" fmla="val 37268"/>
            </a:avLst>
          </a:prstGeom>
          <a:solidFill>
            <a:schemeClr val="accent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B1</a:t>
            </a:r>
          </a:p>
        </p:txBody>
      </p:sp>
      <p:sp>
        <p:nvSpPr>
          <p:cNvPr id="75" name="Rounded Rectangle 74">
            <a:extLst>
              <a:ext uri="{FF2B5EF4-FFF2-40B4-BE49-F238E27FC236}">
                <a16:creationId xmlns:a16="http://schemas.microsoft.com/office/drawing/2014/main" id="{4B7025D3-4549-1BF8-44BB-C14812CCAB7E}"/>
              </a:ext>
            </a:extLst>
          </p:cNvPr>
          <p:cNvSpPr/>
          <p:nvPr/>
        </p:nvSpPr>
        <p:spPr>
          <a:xfrm>
            <a:off x="4138520" y="3626870"/>
            <a:ext cx="609600" cy="441624"/>
          </a:xfrm>
          <a:prstGeom prst="roundRect">
            <a:avLst>
              <a:gd name="adj" fmla="val 37268"/>
            </a:avLst>
          </a:prstGeom>
          <a:solidFill>
            <a:schemeClr val="accent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B2</a:t>
            </a:r>
          </a:p>
        </p:txBody>
      </p:sp>
      <p:sp>
        <p:nvSpPr>
          <p:cNvPr id="78" name="Rounded Rectangle 77">
            <a:extLst>
              <a:ext uri="{FF2B5EF4-FFF2-40B4-BE49-F238E27FC236}">
                <a16:creationId xmlns:a16="http://schemas.microsoft.com/office/drawing/2014/main" id="{A5E34C44-7823-1D68-0B5A-CBDC4321B9E0}"/>
              </a:ext>
            </a:extLst>
          </p:cNvPr>
          <p:cNvSpPr/>
          <p:nvPr/>
        </p:nvSpPr>
        <p:spPr>
          <a:xfrm>
            <a:off x="4791666" y="3626870"/>
            <a:ext cx="609600" cy="441624"/>
          </a:xfrm>
          <a:prstGeom prst="roundRect">
            <a:avLst>
              <a:gd name="adj" fmla="val 37268"/>
            </a:avLst>
          </a:prstGeom>
          <a:solidFill>
            <a:schemeClr val="accent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B3</a:t>
            </a:r>
          </a:p>
        </p:txBody>
      </p:sp>
      <p:sp>
        <p:nvSpPr>
          <p:cNvPr id="85" name="Rounded Rectangle 84">
            <a:extLst>
              <a:ext uri="{FF2B5EF4-FFF2-40B4-BE49-F238E27FC236}">
                <a16:creationId xmlns:a16="http://schemas.microsoft.com/office/drawing/2014/main" id="{F6B498B4-AF5F-846B-40F4-40A3B6263A1D}"/>
              </a:ext>
            </a:extLst>
          </p:cNvPr>
          <p:cNvSpPr/>
          <p:nvPr/>
        </p:nvSpPr>
        <p:spPr>
          <a:xfrm>
            <a:off x="6026644" y="3627145"/>
            <a:ext cx="609600" cy="441624"/>
          </a:xfrm>
          <a:prstGeom prst="roundRect">
            <a:avLst>
              <a:gd name="adj" fmla="val 37268"/>
            </a:avLst>
          </a:prstGeom>
          <a:solidFill>
            <a:schemeClr val="accent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B4</a:t>
            </a:r>
          </a:p>
        </p:txBody>
      </p:sp>
      <p:sp>
        <p:nvSpPr>
          <p:cNvPr id="86" name="Rounded Rectangle 85">
            <a:extLst>
              <a:ext uri="{FF2B5EF4-FFF2-40B4-BE49-F238E27FC236}">
                <a16:creationId xmlns:a16="http://schemas.microsoft.com/office/drawing/2014/main" id="{0A4ECC18-D6D4-A84A-5C2A-8CB3B3156C06}"/>
              </a:ext>
            </a:extLst>
          </p:cNvPr>
          <p:cNvSpPr/>
          <p:nvPr/>
        </p:nvSpPr>
        <p:spPr>
          <a:xfrm>
            <a:off x="6688612" y="3626870"/>
            <a:ext cx="609600" cy="441624"/>
          </a:xfrm>
          <a:prstGeom prst="roundRect">
            <a:avLst>
              <a:gd name="adj" fmla="val 37268"/>
            </a:avLst>
          </a:prstGeom>
          <a:solidFill>
            <a:schemeClr val="accent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B5</a:t>
            </a:r>
          </a:p>
        </p:txBody>
      </p:sp>
      <p:sp>
        <p:nvSpPr>
          <p:cNvPr id="87" name="Rounded Rectangle 86">
            <a:extLst>
              <a:ext uri="{FF2B5EF4-FFF2-40B4-BE49-F238E27FC236}">
                <a16:creationId xmlns:a16="http://schemas.microsoft.com/office/drawing/2014/main" id="{8890CF15-3FD1-36E7-BC13-4DD6B28A1E89}"/>
              </a:ext>
            </a:extLst>
          </p:cNvPr>
          <p:cNvSpPr/>
          <p:nvPr/>
        </p:nvSpPr>
        <p:spPr>
          <a:xfrm>
            <a:off x="7363954" y="3626870"/>
            <a:ext cx="609600" cy="441624"/>
          </a:xfrm>
          <a:prstGeom prst="roundRect">
            <a:avLst>
              <a:gd name="adj" fmla="val 37268"/>
            </a:avLst>
          </a:prstGeom>
          <a:solidFill>
            <a:schemeClr val="accent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B6</a:t>
            </a:r>
          </a:p>
        </p:txBody>
      </p:sp>
      <p:sp>
        <p:nvSpPr>
          <p:cNvPr id="88" name="Rounded Rectangle 87">
            <a:extLst>
              <a:ext uri="{FF2B5EF4-FFF2-40B4-BE49-F238E27FC236}">
                <a16:creationId xmlns:a16="http://schemas.microsoft.com/office/drawing/2014/main" id="{BFB58E5D-7C73-CA8E-AA48-A955E42A8E37}"/>
              </a:ext>
            </a:extLst>
          </p:cNvPr>
          <p:cNvSpPr/>
          <p:nvPr/>
        </p:nvSpPr>
        <p:spPr>
          <a:xfrm>
            <a:off x="8017100" y="3626870"/>
            <a:ext cx="609600" cy="441624"/>
          </a:xfrm>
          <a:prstGeom prst="roundRect">
            <a:avLst>
              <a:gd name="adj" fmla="val 37268"/>
            </a:avLst>
          </a:prstGeom>
          <a:solidFill>
            <a:schemeClr val="accent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B7</a:t>
            </a:r>
          </a:p>
        </p:txBody>
      </p:sp>
      <p:sp>
        <p:nvSpPr>
          <p:cNvPr id="89" name="Rounded Rectangle 88">
            <a:extLst>
              <a:ext uri="{FF2B5EF4-FFF2-40B4-BE49-F238E27FC236}">
                <a16:creationId xmlns:a16="http://schemas.microsoft.com/office/drawing/2014/main" id="{47A53037-2E1A-ECE4-9E5C-61F7D859883E}"/>
              </a:ext>
            </a:extLst>
          </p:cNvPr>
          <p:cNvSpPr/>
          <p:nvPr/>
        </p:nvSpPr>
        <p:spPr>
          <a:xfrm>
            <a:off x="2801210" y="3044658"/>
            <a:ext cx="609600" cy="441624"/>
          </a:xfrm>
          <a:prstGeom prst="roundRect">
            <a:avLst>
              <a:gd name="adj" fmla="val 37268"/>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B8</a:t>
            </a:r>
          </a:p>
        </p:txBody>
      </p:sp>
      <p:sp>
        <p:nvSpPr>
          <p:cNvPr id="90" name="Rounded Rectangle 89">
            <a:extLst>
              <a:ext uri="{FF2B5EF4-FFF2-40B4-BE49-F238E27FC236}">
                <a16:creationId xmlns:a16="http://schemas.microsoft.com/office/drawing/2014/main" id="{A488B23C-CBEC-5825-2547-AB75AC790D6C}"/>
              </a:ext>
            </a:extLst>
          </p:cNvPr>
          <p:cNvSpPr/>
          <p:nvPr/>
        </p:nvSpPr>
        <p:spPr>
          <a:xfrm>
            <a:off x="3463178" y="3044383"/>
            <a:ext cx="609600" cy="441624"/>
          </a:xfrm>
          <a:prstGeom prst="roundRect">
            <a:avLst>
              <a:gd name="adj" fmla="val 37268"/>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B9</a:t>
            </a:r>
          </a:p>
        </p:txBody>
      </p:sp>
      <p:sp>
        <p:nvSpPr>
          <p:cNvPr id="91" name="Rounded Rectangle 90">
            <a:extLst>
              <a:ext uri="{FF2B5EF4-FFF2-40B4-BE49-F238E27FC236}">
                <a16:creationId xmlns:a16="http://schemas.microsoft.com/office/drawing/2014/main" id="{3FC85A78-52D4-1338-EF22-D9AE7B6CEE54}"/>
              </a:ext>
            </a:extLst>
          </p:cNvPr>
          <p:cNvSpPr/>
          <p:nvPr/>
        </p:nvSpPr>
        <p:spPr>
          <a:xfrm>
            <a:off x="4138520" y="3044383"/>
            <a:ext cx="609600" cy="441624"/>
          </a:xfrm>
          <a:prstGeom prst="roundRect">
            <a:avLst>
              <a:gd name="adj" fmla="val 37268"/>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B10</a:t>
            </a:r>
          </a:p>
        </p:txBody>
      </p:sp>
      <p:sp>
        <p:nvSpPr>
          <p:cNvPr id="92" name="Rounded Rectangle 91">
            <a:extLst>
              <a:ext uri="{FF2B5EF4-FFF2-40B4-BE49-F238E27FC236}">
                <a16:creationId xmlns:a16="http://schemas.microsoft.com/office/drawing/2014/main" id="{8CD1A978-6322-3863-CACA-4E2A9BF02A81}"/>
              </a:ext>
            </a:extLst>
          </p:cNvPr>
          <p:cNvSpPr/>
          <p:nvPr/>
        </p:nvSpPr>
        <p:spPr>
          <a:xfrm>
            <a:off x="4791666" y="3044383"/>
            <a:ext cx="609600" cy="441624"/>
          </a:xfrm>
          <a:prstGeom prst="roundRect">
            <a:avLst>
              <a:gd name="adj" fmla="val 37268"/>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B11</a:t>
            </a:r>
          </a:p>
        </p:txBody>
      </p:sp>
      <p:sp>
        <p:nvSpPr>
          <p:cNvPr id="93" name="Rounded Rectangle 92">
            <a:extLst>
              <a:ext uri="{FF2B5EF4-FFF2-40B4-BE49-F238E27FC236}">
                <a16:creationId xmlns:a16="http://schemas.microsoft.com/office/drawing/2014/main" id="{3AAAEE8B-8FD0-35E8-3200-7AEBF9241517}"/>
              </a:ext>
            </a:extLst>
          </p:cNvPr>
          <p:cNvSpPr/>
          <p:nvPr/>
        </p:nvSpPr>
        <p:spPr>
          <a:xfrm>
            <a:off x="6026644" y="3044658"/>
            <a:ext cx="609600" cy="441624"/>
          </a:xfrm>
          <a:prstGeom prst="roundRect">
            <a:avLst>
              <a:gd name="adj" fmla="val 37268"/>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B12</a:t>
            </a:r>
          </a:p>
        </p:txBody>
      </p:sp>
      <p:sp>
        <p:nvSpPr>
          <p:cNvPr id="94" name="Rounded Rectangle 93">
            <a:extLst>
              <a:ext uri="{FF2B5EF4-FFF2-40B4-BE49-F238E27FC236}">
                <a16:creationId xmlns:a16="http://schemas.microsoft.com/office/drawing/2014/main" id="{84C98C99-AB26-8927-50BB-4300E45B9DA5}"/>
              </a:ext>
            </a:extLst>
          </p:cNvPr>
          <p:cNvSpPr/>
          <p:nvPr/>
        </p:nvSpPr>
        <p:spPr>
          <a:xfrm>
            <a:off x="6688612" y="3044383"/>
            <a:ext cx="609600" cy="441624"/>
          </a:xfrm>
          <a:prstGeom prst="roundRect">
            <a:avLst>
              <a:gd name="adj" fmla="val 37268"/>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B13</a:t>
            </a:r>
          </a:p>
        </p:txBody>
      </p:sp>
      <p:sp>
        <p:nvSpPr>
          <p:cNvPr id="95" name="Rounded Rectangle 94">
            <a:extLst>
              <a:ext uri="{FF2B5EF4-FFF2-40B4-BE49-F238E27FC236}">
                <a16:creationId xmlns:a16="http://schemas.microsoft.com/office/drawing/2014/main" id="{C7F33746-27ED-B9A4-D32F-9C68FC393708}"/>
              </a:ext>
            </a:extLst>
          </p:cNvPr>
          <p:cNvSpPr/>
          <p:nvPr/>
        </p:nvSpPr>
        <p:spPr>
          <a:xfrm>
            <a:off x="7363954" y="3044383"/>
            <a:ext cx="609600" cy="441624"/>
          </a:xfrm>
          <a:prstGeom prst="roundRect">
            <a:avLst>
              <a:gd name="adj" fmla="val 37268"/>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B14</a:t>
            </a:r>
          </a:p>
        </p:txBody>
      </p:sp>
      <p:sp>
        <p:nvSpPr>
          <p:cNvPr id="96" name="Rounded Rectangle 95">
            <a:extLst>
              <a:ext uri="{FF2B5EF4-FFF2-40B4-BE49-F238E27FC236}">
                <a16:creationId xmlns:a16="http://schemas.microsoft.com/office/drawing/2014/main" id="{61FB160A-464A-E0F6-E261-8AFEF31E2EF3}"/>
              </a:ext>
            </a:extLst>
          </p:cNvPr>
          <p:cNvSpPr/>
          <p:nvPr/>
        </p:nvSpPr>
        <p:spPr>
          <a:xfrm>
            <a:off x="8017100" y="3044383"/>
            <a:ext cx="609600" cy="441624"/>
          </a:xfrm>
          <a:prstGeom prst="roundRect">
            <a:avLst>
              <a:gd name="adj" fmla="val 37268"/>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B15</a:t>
            </a:r>
          </a:p>
        </p:txBody>
      </p:sp>
      <p:sp>
        <p:nvSpPr>
          <p:cNvPr id="97" name="Rounded Rectangle 96">
            <a:extLst>
              <a:ext uri="{FF2B5EF4-FFF2-40B4-BE49-F238E27FC236}">
                <a16:creationId xmlns:a16="http://schemas.microsoft.com/office/drawing/2014/main" id="{3CCA4864-B760-7A1A-F5AC-C58CBC409FD0}"/>
              </a:ext>
            </a:extLst>
          </p:cNvPr>
          <p:cNvSpPr/>
          <p:nvPr/>
        </p:nvSpPr>
        <p:spPr>
          <a:xfrm>
            <a:off x="2801210" y="2208270"/>
            <a:ext cx="609600" cy="441624"/>
          </a:xfrm>
          <a:prstGeom prst="roundRect">
            <a:avLst>
              <a:gd name="adj" fmla="val 37268"/>
            </a:avLst>
          </a:prstGeom>
          <a:solidFill>
            <a:schemeClr val="accent1">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B56</a:t>
            </a:r>
          </a:p>
        </p:txBody>
      </p:sp>
      <p:sp>
        <p:nvSpPr>
          <p:cNvPr id="98" name="Rounded Rectangle 97">
            <a:extLst>
              <a:ext uri="{FF2B5EF4-FFF2-40B4-BE49-F238E27FC236}">
                <a16:creationId xmlns:a16="http://schemas.microsoft.com/office/drawing/2014/main" id="{46379B17-9F8B-729B-8326-6A3705298C2E}"/>
              </a:ext>
            </a:extLst>
          </p:cNvPr>
          <p:cNvSpPr/>
          <p:nvPr/>
        </p:nvSpPr>
        <p:spPr>
          <a:xfrm>
            <a:off x="3463178" y="2207995"/>
            <a:ext cx="609600" cy="441624"/>
          </a:xfrm>
          <a:prstGeom prst="roundRect">
            <a:avLst>
              <a:gd name="adj" fmla="val 37268"/>
            </a:avLst>
          </a:prstGeom>
          <a:solidFill>
            <a:schemeClr val="accent1">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B57</a:t>
            </a:r>
          </a:p>
        </p:txBody>
      </p:sp>
      <p:sp>
        <p:nvSpPr>
          <p:cNvPr id="99" name="Rounded Rectangle 98">
            <a:extLst>
              <a:ext uri="{FF2B5EF4-FFF2-40B4-BE49-F238E27FC236}">
                <a16:creationId xmlns:a16="http://schemas.microsoft.com/office/drawing/2014/main" id="{C1A7B9AC-63C8-C601-689E-78056B282BBC}"/>
              </a:ext>
            </a:extLst>
          </p:cNvPr>
          <p:cNvSpPr/>
          <p:nvPr/>
        </p:nvSpPr>
        <p:spPr>
          <a:xfrm>
            <a:off x="4138520" y="2207995"/>
            <a:ext cx="609600" cy="441624"/>
          </a:xfrm>
          <a:prstGeom prst="roundRect">
            <a:avLst>
              <a:gd name="adj" fmla="val 37268"/>
            </a:avLst>
          </a:prstGeom>
          <a:solidFill>
            <a:schemeClr val="accent1">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B58</a:t>
            </a:r>
          </a:p>
        </p:txBody>
      </p:sp>
      <p:sp>
        <p:nvSpPr>
          <p:cNvPr id="100" name="Rounded Rectangle 99">
            <a:extLst>
              <a:ext uri="{FF2B5EF4-FFF2-40B4-BE49-F238E27FC236}">
                <a16:creationId xmlns:a16="http://schemas.microsoft.com/office/drawing/2014/main" id="{35F38D7B-5CC4-C4D7-A33D-E80331DAC091}"/>
              </a:ext>
            </a:extLst>
          </p:cNvPr>
          <p:cNvSpPr/>
          <p:nvPr/>
        </p:nvSpPr>
        <p:spPr>
          <a:xfrm>
            <a:off x="4791666" y="2207995"/>
            <a:ext cx="609600" cy="441624"/>
          </a:xfrm>
          <a:prstGeom prst="roundRect">
            <a:avLst>
              <a:gd name="adj" fmla="val 37268"/>
            </a:avLst>
          </a:prstGeom>
          <a:solidFill>
            <a:schemeClr val="accent1">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B59</a:t>
            </a:r>
          </a:p>
        </p:txBody>
      </p:sp>
      <p:sp>
        <p:nvSpPr>
          <p:cNvPr id="101" name="Rounded Rectangle 100">
            <a:extLst>
              <a:ext uri="{FF2B5EF4-FFF2-40B4-BE49-F238E27FC236}">
                <a16:creationId xmlns:a16="http://schemas.microsoft.com/office/drawing/2014/main" id="{43185B56-7522-F4E2-3B10-B1490341A4B5}"/>
              </a:ext>
            </a:extLst>
          </p:cNvPr>
          <p:cNvSpPr/>
          <p:nvPr/>
        </p:nvSpPr>
        <p:spPr>
          <a:xfrm>
            <a:off x="6026644" y="2208270"/>
            <a:ext cx="609600" cy="441624"/>
          </a:xfrm>
          <a:prstGeom prst="roundRect">
            <a:avLst>
              <a:gd name="adj" fmla="val 37268"/>
            </a:avLst>
          </a:prstGeom>
          <a:solidFill>
            <a:schemeClr val="accent1">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B60</a:t>
            </a:r>
          </a:p>
        </p:txBody>
      </p:sp>
      <p:sp>
        <p:nvSpPr>
          <p:cNvPr id="102" name="Rounded Rectangle 101">
            <a:extLst>
              <a:ext uri="{FF2B5EF4-FFF2-40B4-BE49-F238E27FC236}">
                <a16:creationId xmlns:a16="http://schemas.microsoft.com/office/drawing/2014/main" id="{9DF6A287-38C4-B45F-65F1-ABB04E7B9E26}"/>
              </a:ext>
            </a:extLst>
          </p:cNvPr>
          <p:cNvSpPr/>
          <p:nvPr/>
        </p:nvSpPr>
        <p:spPr>
          <a:xfrm>
            <a:off x="6688612" y="2207995"/>
            <a:ext cx="609600" cy="441624"/>
          </a:xfrm>
          <a:prstGeom prst="roundRect">
            <a:avLst>
              <a:gd name="adj" fmla="val 37268"/>
            </a:avLst>
          </a:prstGeom>
          <a:solidFill>
            <a:schemeClr val="accent1">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B61</a:t>
            </a:r>
          </a:p>
        </p:txBody>
      </p:sp>
      <p:sp>
        <p:nvSpPr>
          <p:cNvPr id="103" name="Rounded Rectangle 102">
            <a:extLst>
              <a:ext uri="{FF2B5EF4-FFF2-40B4-BE49-F238E27FC236}">
                <a16:creationId xmlns:a16="http://schemas.microsoft.com/office/drawing/2014/main" id="{03C11222-B377-CCC4-C62C-64B050E0D931}"/>
              </a:ext>
            </a:extLst>
          </p:cNvPr>
          <p:cNvSpPr/>
          <p:nvPr/>
        </p:nvSpPr>
        <p:spPr>
          <a:xfrm>
            <a:off x="7363954" y="2207995"/>
            <a:ext cx="609600" cy="441624"/>
          </a:xfrm>
          <a:prstGeom prst="roundRect">
            <a:avLst>
              <a:gd name="adj" fmla="val 37268"/>
            </a:avLst>
          </a:prstGeom>
          <a:solidFill>
            <a:schemeClr val="accent1">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B62</a:t>
            </a:r>
          </a:p>
        </p:txBody>
      </p:sp>
      <p:sp>
        <p:nvSpPr>
          <p:cNvPr id="104" name="Rounded Rectangle 103">
            <a:extLst>
              <a:ext uri="{FF2B5EF4-FFF2-40B4-BE49-F238E27FC236}">
                <a16:creationId xmlns:a16="http://schemas.microsoft.com/office/drawing/2014/main" id="{591ACC96-9135-146C-043C-8634D1E55565}"/>
              </a:ext>
            </a:extLst>
          </p:cNvPr>
          <p:cNvSpPr/>
          <p:nvPr/>
        </p:nvSpPr>
        <p:spPr>
          <a:xfrm>
            <a:off x="8017100" y="2207995"/>
            <a:ext cx="609600" cy="441624"/>
          </a:xfrm>
          <a:prstGeom prst="roundRect">
            <a:avLst>
              <a:gd name="adj" fmla="val 37268"/>
            </a:avLst>
          </a:prstGeom>
          <a:solidFill>
            <a:schemeClr val="accent1">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sz="2000" dirty="0">
                <a:solidFill>
                  <a:schemeClr val="bg1"/>
                </a:solidFill>
                <a:latin typeface="Verdana" panose="020B0604030504040204" pitchFamily="34" charset="0"/>
                <a:ea typeface="Verdana" panose="020B0604030504040204" pitchFamily="34" charset="0"/>
                <a:cs typeface="Verdana" panose="020B0604030504040204" pitchFamily="34" charset="0"/>
              </a:rPr>
              <a:t>B63</a:t>
            </a:r>
          </a:p>
        </p:txBody>
      </p:sp>
      <p:sp>
        <p:nvSpPr>
          <p:cNvPr id="105" name="TextBox 104">
            <a:extLst>
              <a:ext uri="{FF2B5EF4-FFF2-40B4-BE49-F238E27FC236}">
                <a16:creationId xmlns:a16="http://schemas.microsoft.com/office/drawing/2014/main" id="{158C02D1-05F2-7519-1FCA-D3CC8489EA12}"/>
              </a:ext>
            </a:extLst>
          </p:cNvPr>
          <p:cNvSpPr txBox="1"/>
          <p:nvPr/>
        </p:nvSpPr>
        <p:spPr>
          <a:xfrm rot="16200000">
            <a:off x="3111781" y="2659790"/>
            <a:ext cx="357790" cy="369332"/>
          </a:xfrm>
          <a:prstGeom prst="rect">
            <a:avLst/>
          </a:prstGeom>
          <a:noFill/>
        </p:spPr>
        <p:txBody>
          <a:bodyPr wrap="none" rtlCol="0">
            <a:spAutoFit/>
          </a:bodyPr>
          <a:lstStyle/>
          <a:p>
            <a:pPr algn="l"/>
            <a:r>
              <a:rPr lang="en-CH" dirty="0">
                <a:latin typeface="Cambria" panose="02040503050406030204" pitchFamily="18" charset="0"/>
                <a:ea typeface="Cambria" panose="02040503050406030204" pitchFamily="18" charset="0"/>
              </a:rPr>
              <a:t>…</a:t>
            </a:r>
          </a:p>
        </p:txBody>
      </p:sp>
      <p:sp>
        <p:nvSpPr>
          <p:cNvPr id="106" name="TextBox 105">
            <a:extLst>
              <a:ext uri="{FF2B5EF4-FFF2-40B4-BE49-F238E27FC236}">
                <a16:creationId xmlns:a16="http://schemas.microsoft.com/office/drawing/2014/main" id="{52AF62EC-2B5E-5619-E539-3FDB6D4AF2C7}"/>
              </a:ext>
            </a:extLst>
          </p:cNvPr>
          <p:cNvSpPr txBox="1"/>
          <p:nvPr/>
        </p:nvSpPr>
        <p:spPr>
          <a:xfrm rot="16200000">
            <a:off x="4264425" y="2657242"/>
            <a:ext cx="357790" cy="369332"/>
          </a:xfrm>
          <a:prstGeom prst="rect">
            <a:avLst/>
          </a:prstGeom>
          <a:noFill/>
        </p:spPr>
        <p:txBody>
          <a:bodyPr wrap="none" rtlCol="0">
            <a:spAutoFit/>
          </a:bodyPr>
          <a:lstStyle/>
          <a:p>
            <a:pPr algn="l"/>
            <a:r>
              <a:rPr lang="en-CH" dirty="0">
                <a:latin typeface="Cambria" panose="02040503050406030204" pitchFamily="18" charset="0"/>
                <a:ea typeface="Cambria" panose="02040503050406030204" pitchFamily="18" charset="0"/>
              </a:rPr>
              <a:t>…</a:t>
            </a:r>
          </a:p>
        </p:txBody>
      </p:sp>
      <p:sp>
        <p:nvSpPr>
          <p:cNvPr id="107" name="TextBox 106">
            <a:extLst>
              <a:ext uri="{FF2B5EF4-FFF2-40B4-BE49-F238E27FC236}">
                <a16:creationId xmlns:a16="http://schemas.microsoft.com/office/drawing/2014/main" id="{FA280B6F-9FD7-C509-30C3-C4D65A4961F8}"/>
              </a:ext>
            </a:extLst>
          </p:cNvPr>
          <p:cNvSpPr txBox="1"/>
          <p:nvPr/>
        </p:nvSpPr>
        <p:spPr>
          <a:xfrm rot="16200000">
            <a:off x="6521881" y="2665428"/>
            <a:ext cx="357790" cy="369332"/>
          </a:xfrm>
          <a:prstGeom prst="rect">
            <a:avLst/>
          </a:prstGeom>
          <a:noFill/>
        </p:spPr>
        <p:txBody>
          <a:bodyPr wrap="none" rtlCol="0">
            <a:spAutoFit/>
          </a:bodyPr>
          <a:lstStyle/>
          <a:p>
            <a:pPr algn="l"/>
            <a:r>
              <a:rPr lang="en-CH" dirty="0">
                <a:latin typeface="Cambria" panose="02040503050406030204" pitchFamily="18" charset="0"/>
                <a:ea typeface="Cambria" panose="02040503050406030204" pitchFamily="18" charset="0"/>
              </a:rPr>
              <a:t>…</a:t>
            </a:r>
          </a:p>
        </p:txBody>
      </p:sp>
      <p:sp>
        <p:nvSpPr>
          <p:cNvPr id="108" name="TextBox 107">
            <a:extLst>
              <a:ext uri="{FF2B5EF4-FFF2-40B4-BE49-F238E27FC236}">
                <a16:creationId xmlns:a16="http://schemas.microsoft.com/office/drawing/2014/main" id="{83B5C9F9-8F43-CDC1-929B-A96CDAB7C51C}"/>
              </a:ext>
            </a:extLst>
          </p:cNvPr>
          <p:cNvSpPr txBox="1"/>
          <p:nvPr/>
        </p:nvSpPr>
        <p:spPr>
          <a:xfrm rot="16200000">
            <a:off x="7674525" y="2662880"/>
            <a:ext cx="357790" cy="369332"/>
          </a:xfrm>
          <a:prstGeom prst="rect">
            <a:avLst/>
          </a:prstGeom>
          <a:noFill/>
        </p:spPr>
        <p:txBody>
          <a:bodyPr wrap="none" rtlCol="0">
            <a:spAutoFit/>
          </a:bodyPr>
          <a:lstStyle/>
          <a:p>
            <a:pPr algn="l"/>
            <a:r>
              <a:rPr lang="en-CH" dirty="0">
                <a:latin typeface="Cambria" panose="02040503050406030204" pitchFamily="18" charset="0"/>
                <a:ea typeface="Cambria" panose="02040503050406030204" pitchFamily="18" charset="0"/>
              </a:rPr>
              <a:t>…</a:t>
            </a:r>
          </a:p>
        </p:txBody>
      </p:sp>
      <p:sp>
        <p:nvSpPr>
          <p:cNvPr id="109" name="TextBox 108">
            <a:extLst>
              <a:ext uri="{FF2B5EF4-FFF2-40B4-BE49-F238E27FC236}">
                <a16:creationId xmlns:a16="http://schemas.microsoft.com/office/drawing/2014/main" id="{5AAFEDC7-CF58-9B39-C042-6B3368ADA612}"/>
              </a:ext>
            </a:extLst>
          </p:cNvPr>
          <p:cNvSpPr txBox="1"/>
          <p:nvPr/>
        </p:nvSpPr>
        <p:spPr>
          <a:xfrm>
            <a:off x="1197940" y="3737456"/>
            <a:ext cx="853119" cy="430887"/>
          </a:xfrm>
          <a:prstGeom prst="rect">
            <a:avLst/>
          </a:prstGeom>
          <a:noFill/>
        </p:spPr>
        <p:txBody>
          <a:bodyPr wrap="none" rtlCol="0">
            <a:spAutoFit/>
          </a:bodyPr>
          <a:lstStyle/>
          <a:p>
            <a:pPr algn="l"/>
            <a:r>
              <a:rPr lang="en-CH" sz="2200" dirty="0">
                <a:latin typeface="Verdana" panose="020B0604030504040204" pitchFamily="34" charset="0"/>
                <a:ea typeface="Verdana" panose="020B0604030504040204" pitchFamily="34" charset="0"/>
                <a:cs typeface="Verdana" panose="020B0604030504040204" pitchFamily="34" charset="0"/>
              </a:rPr>
              <a:t>Data</a:t>
            </a:r>
          </a:p>
        </p:txBody>
      </p:sp>
      <p:cxnSp>
        <p:nvCxnSpPr>
          <p:cNvPr id="111" name="Curved Connector 110">
            <a:extLst>
              <a:ext uri="{FF2B5EF4-FFF2-40B4-BE49-F238E27FC236}">
                <a16:creationId xmlns:a16="http://schemas.microsoft.com/office/drawing/2014/main" id="{174DB3A3-10B1-5934-3861-B706DC44836A}"/>
              </a:ext>
            </a:extLst>
          </p:cNvPr>
          <p:cNvCxnSpPr>
            <a:cxnSpLocks/>
            <a:endCxn id="109" idx="3"/>
          </p:cNvCxnSpPr>
          <p:nvPr/>
        </p:nvCxnSpPr>
        <p:spPr>
          <a:xfrm rot="10800000">
            <a:off x="2051060" y="3952900"/>
            <a:ext cx="1042549" cy="435740"/>
          </a:xfrm>
          <a:prstGeom prst="curved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Curved Connector 114">
            <a:extLst>
              <a:ext uri="{FF2B5EF4-FFF2-40B4-BE49-F238E27FC236}">
                <a16:creationId xmlns:a16="http://schemas.microsoft.com/office/drawing/2014/main" id="{9CA14504-D34B-A3D1-6DDD-E68579754A2C}"/>
              </a:ext>
            </a:extLst>
          </p:cNvPr>
          <p:cNvCxnSpPr>
            <a:cxnSpLocks/>
            <a:stCxn id="58" idx="1"/>
          </p:cNvCxnSpPr>
          <p:nvPr/>
        </p:nvCxnSpPr>
        <p:spPr>
          <a:xfrm rot="10800000">
            <a:off x="1842478" y="3354389"/>
            <a:ext cx="958733" cy="493568"/>
          </a:xfrm>
          <a:prstGeom prst="curved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F72BA3F3-879A-40CE-BE60-8A71D7E93049}"/>
              </a:ext>
            </a:extLst>
          </p:cNvPr>
          <p:cNvSpPr txBox="1"/>
          <p:nvPr/>
        </p:nvSpPr>
        <p:spPr>
          <a:xfrm>
            <a:off x="752902" y="3144624"/>
            <a:ext cx="1103187" cy="430887"/>
          </a:xfrm>
          <a:prstGeom prst="rect">
            <a:avLst/>
          </a:prstGeom>
          <a:noFill/>
        </p:spPr>
        <p:txBody>
          <a:bodyPr wrap="none" rtlCol="0">
            <a:spAutoFit/>
          </a:bodyPr>
          <a:lstStyle/>
          <a:p>
            <a:pPr algn="l"/>
            <a:r>
              <a:rPr lang="en-CH" sz="2200" dirty="0">
                <a:latin typeface="Verdana" panose="020B0604030504040204" pitchFamily="34" charset="0"/>
                <a:ea typeface="Verdana" panose="020B0604030504040204" pitchFamily="34" charset="0"/>
                <a:cs typeface="Verdana" panose="020B0604030504040204" pitchFamily="34" charset="0"/>
              </a:rPr>
              <a:t>Byte 0</a:t>
            </a:r>
          </a:p>
        </p:txBody>
      </p:sp>
      <p:cxnSp>
        <p:nvCxnSpPr>
          <p:cNvPr id="118" name="Straight Arrow Connector 117">
            <a:extLst>
              <a:ext uri="{FF2B5EF4-FFF2-40B4-BE49-F238E27FC236}">
                <a16:creationId xmlns:a16="http://schemas.microsoft.com/office/drawing/2014/main" id="{73E5F97F-F6D5-494C-7950-3AFDF94150E3}"/>
              </a:ext>
            </a:extLst>
          </p:cNvPr>
          <p:cNvCxnSpPr>
            <a:cxnSpLocks/>
          </p:cNvCxnSpPr>
          <p:nvPr/>
        </p:nvCxnSpPr>
        <p:spPr>
          <a:xfrm flipV="1">
            <a:off x="3106010" y="4117953"/>
            <a:ext cx="0" cy="595042"/>
          </a:xfrm>
          <a:prstGeom prst="straightConnector1">
            <a:avLst/>
          </a:prstGeom>
          <a:ln w="38100">
            <a:solidFill>
              <a:schemeClr val="tx1">
                <a:lumMod val="95000"/>
                <a:lumOff val="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659254FE-AB24-92F0-09A6-5E2444FD89DB}"/>
              </a:ext>
            </a:extLst>
          </p:cNvPr>
          <p:cNvCxnSpPr>
            <a:cxnSpLocks/>
          </p:cNvCxnSpPr>
          <p:nvPr/>
        </p:nvCxnSpPr>
        <p:spPr>
          <a:xfrm flipV="1">
            <a:off x="3768950" y="4117953"/>
            <a:ext cx="0" cy="595042"/>
          </a:xfrm>
          <a:prstGeom prst="straightConnector1">
            <a:avLst/>
          </a:prstGeom>
          <a:ln w="38100">
            <a:solidFill>
              <a:schemeClr val="tx1">
                <a:lumMod val="95000"/>
                <a:lumOff val="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42EB8C30-9CD4-26DD-C51F-AA987D172F69}"/>
              </a:ext>
            </a:extLst>
          </p:cNvPr>
          <p:cNvCxnSpPr>
            <a:cxnSpLocks/>
          </p:cNvCxnSpPr>
          <p:nvPr/>
        </p:nvCxnSpPr>
        <p:spPr>
          <a:xfrm flipV="1">
            <a:off x="4443320" y="4117953"/>
            <a:ext cx="0" cy="595042"/>
          </a:xfrm>
          <a:prstGeom prst="straightConnector1">
            <a:avLst/>
          </a:prstGeom>
          <a:ln w="38100">
            <a:solidFill>
              <a:schemeClr val="tx1">
                <a:lumMod val="95000"/>
                <a:lumOff val="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C54A1D4F-526F-13E6-E09A-2163916C4E4E}"/>
              </a:ext>
            </a:extLst>
          </p:cNvPr>
          <p:cNvCxnSpPr>
            <a:cxnSpLocks/>
          </p:cNvCxnSpPr>
          <p:nvPr/>
        </p:nvCxnSpPr>
        <p:spPr>
          <a:xfrm flipV="1">
            <a:off x="5098640" y="4117953"/>
            <a:ext cx="0" cy="595042"/>
          </a:xfrm>
          <a:prstGeom prst="straightConnector1">
            <a:avLst/>
          </a:prstGeom>
          <a:ln w="38100">
            <a:solidFill>
              <a:schemeClr val="tx1">
                <a:lumMod val="95000"/>
                <a:lumOff val="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73189F45-4136-988E-CA45-EDCD088AFACB}"/>
              </a:ext>
            </a:extLst>
          </p:cNvPr>
          <p:cNvCxnSpPr>
            <a:cxnSpLocks/>
          </p:cNvCxnSpPr>
          <p:nvPr/>
        </p:nvCxnSpPr>
        <p:spPr>
          <a:xfrm flipH="1" flipV="1">
            <a:off x="6329270" y="4117953"/>
            <a:ext cx="2174" cy="595042"/>
          </a:xfrm>
          <a:prstGeom prst="straightConnector1">
            <a:avLst/>
          </a:prstGeom>
          <a:ln w="38100">
            <a:solidFill>
              <a:schemeClr val="tx1">
                <a:lumMod val="95000"/>
                <a:lumOff val="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D9878E0E-0FFB-BACB-596B-ED6508BDB609}"/>
              </a:ext>
            </a:extLst>
          </p:cNvPr>
          <p:cNvCxnSpPr>
            <a:cxnSpLocks/>
          </p:cNvCxnSpPr>
          <p:nvPr/>
        </p:nvCxnSpPr>
        <p:spPr>
          <a:xfrm flipV="1">
            <a:off x="6994384" y="4117953"/>
            <a:ext cx="0" cy="595042"/>
          </a:xfrm>
          <a:prstGeom prst="straightConnector1">
            <a:avLst/>
          </a:prstGeom>
          <a:ln w="38100">
            <a:solidFill>
              <a:schemeClr val="tx1">
                <a:lumMod val="95000"/>
                <a:lumOff val="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6B7ABA88-E3F4-9EFF-88FD-783892617785}"/>
              </a:ext>
            </a:extLst>
          </p:cNvPr>
          <p:cNvCxnSpPr>
            <a:cxnSpLocks/>
          </p:cNvCxnSpPr>
          <p:nvPr/>
        </p:nvCxnSpPr>
        <p:spPr>
          <a:xfrm flipV="1">
            <a:off x="7668754" y="4117953"/>
            <a:ext cx="0" cy="595042"/>
          </a:xfrm>
          <a:prstGeom prst="straightConnector1">
            <a:avLst/>
          </a:prstGeom>
          <a:ln w="38100">
            <a:solidFill>
              <a:schemeClr val="tx1">
                <a:lumMod val="95000"/>
                <a:lumOff val="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64C8EECC-B111-B367-EC74-019E203F991C}"/>
              </a:ext>
            </a:extLst>
          </p:cNvPr>
          <p:cNvCxnSpPr>
            <a:cxnSpLocks/>
          </p:cNvCxnSpPr>
          <p:nvPr/>
        </p:nvCxnSpPr>
        <p:spPr>
          <a:xfrm flipV="1">
            <a:off x="8324074" y="4117953"/>
            <a:ext cx="0" cy="595042"/>
          </a:xfrm>
          <a:prstGeom prst="straightConnector1">
            <a:avLst/>
          </a:prstGeom>
          <a:ln w="38100">
            <a:solidFill>
              <a:schemeClr val="tx1">
                <a:lumMod val="95000"/>
                <a:lumOff val="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81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0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0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0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0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0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08"/>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58" grpId="0" animBg="1"/>
      <p:bldP spid="70" grpId="0" animBg="1"/>
      <p:bldP spid="75" grpId="0" animBg="1"/>
      <p:bldP spid="78"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p:bldP spid="106" grpId="0"/>
      <p:bldP spid="107" grpId="0"/>
      <p:bldP spid="108" grpId="0"/>
      <p:bldP spid="109" grpId="0"/>
      <p:bldP spid="117" grpId="0"/>
    </p:bldLst>
  </p:timing>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lumMod val="50000"/>
            <a:lumOff val="50000"/>
          </a:schemeClr>
        </a:solidFill>
        <a:ln w="38100">
          <a:solidFill>
            <a:schemeClr val="tx1"/>
          </a:solidFill>
        </a:ln>
      </a:spPr>
      <a:bodyPr rtlCol="0" anchor="ctr"/>
      <a:lstStyle>
        <a:defPPr algn="ctr">
          <a:defRPr dirty="0" smtClean="0">
            <a:latin typeface="Verdana" panose="020B0604030504040204" pitchFamily="34" charset="0"/>
            <a:ea typeface="Verdana" panose="020B0604030504040204" pitchFamily="34" charset="0"/>
            <a:cs typeface="Verdana" panose="020B060403050404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smtClean="0">
            <a:latin typeface="Verdana" panose="020B0604030504040204" pitchFamily="34" charset="0"/>
            <a:ea typeface="Verdana" panose="020B060403050404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13546</TotalTime>
  <Words>7613</Words>
  <Application>Microsoft Office PowerPoint</Application>
  <PresentationFormat>On-screen Show (4:3)</PresentationFormat>
  <Paragraphs>1149</Paragraphs>
  <Slides>73</Slides>
  <Notes>64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73</vt:i4>
      </vt:variant>
    </vt:vector>
  </HeadingPairs>
  <TitlesOfParts>
    <vt:vector size="80" baseType="lpstr">
      <vt:lpstr>Arial</vt:lpstr>
      <vt:lpstr>Avenir Next</vt:lpstr>
      <vt:lpstr>Calibri</vt:lpstr>
      <vt:lpstr>Cambria</vt:lpstr>
      <vt:lpstr>CMR9</vt:lpstr>
      <vt:lpstr>Verdana</vt:lpstr>
      <vt:lpstr>Office Theme</vt:lpstr>
      <vt:lpstr>Sectored DRAM A Practical Energy-Efficient  and High-Performance  Fine-Grained DRAM Architecture</vt:lpstr>
      <vt:lpstr>Sectored DRAM Summary</vt:lpstr>
      <vt:lpstr>Outline</vt:lpstr>
      <vt:lpstr>Outline</vt:lpstr>
      <vt:lpstr>DRAM is Organized Hierarchically</vt:lpstr>
      <vt:lpstr>DRAM Row Activate Operation</vt:lpstr>
      <vt:lpstr>DRAM Row Activate Operation</vt:lpstr>
      <vt:lpstr>DRAM Column Read Operation</vt:lpstr>
      <vt:lpstr>DRAM Data Transfer (I)</vt:lpstr>
      <vt:lpstr>DRAM Data Transfer (I)</vt:lpstr>
      <vt:lpstr>DRAM Data Transfer (I)</vt:lpstr>
      <vt:lpstr>DRAM Data Transfer (I)</vt:lpstr>
      <vt:lpstr>DRAM Data Transfer (I)</vt:lpstr>
      <vt:lpstr>Coarse-Grained DRAM Data Transfer Wastes Energy</vt:lpstr>
      <vt:lpstr>Coarse-Grained DRAM Row Activation Wastes Energy</vt:lpstr>
      <vt:lpstr>Fine-Grained DRAM Can Greatly Improve System Energy Efficiency</vt:lpstr>
      <vt:lpstr>Challenges of Enabling Fine-Grained DRAM</vt:lpstr>
      <vt:lpstr>Problem and Goal</vt:lpstr>
      <vt:lpstr>Outline</vt:lpstr>
      <vt:lpstr>Two Key Design Components</vt:lpstr>
      <vt:lpstr>Component 1: Sectored Activation</vt:lpstr>
      <vt:lpstr>Component 1: Sectored Activation</vt:lpstr>
      <vt:lpstr>Component 2: Variable Burst Length</vt:lpstr>
      <vt:lpstr>Component 2: Variable Burst Length</vt:lpstr>
      <vt:lpstr>Component 2: Variable Burst Length</vt:lpstr>
      <vt:lpstr>Exposing Sectored DRAM  to the Memory Controller</vt:lpstr>
      <vt:lpstr>A memory controller can leverage Sectored DRAM without any physical DRAM interface modifications</vt:lpstr>
      <vt:lpstr>Outline</vt:lpstr>
      <vt:lpstr>Efficient System Integration of  Sectored DRAM is Challenging (I)</vt:lpstr>
      <vt:lpstr>Efficient System Integration of  Sectored DRAM is Challenging (II)</vt:lpstr>
      <vt:lpstr>Efficient System Integration of  Sectored DRAM is Challenging (II)</vt:lpstr>
      <vt:lpstr>Load/Store Queue (LSQ) Lookahead</vt:lpstr>
      <vt:lpstr>Sector Predictor (SP)</vt:lpstr>
      <vt:lpstr>Outline</vt:lpstr>
      <vt:lpstr>Evaluation Methodology</vt:lpstr>
      <vt:lpstr>Sectored DRAM Can Greatly Reduce DRAM ACT and READ Power</vt:lpstr>
      <vt:lpstr>Sectored DRAM Can Greatly Reduce DRAM ACT and READ Power</vt:lpstr>
      <vt:lpstr>Number of Sector Misses</vt:lpstr>
      <vt:lpstr>Speedup</vt:lpstr>
      <vt:lpstr>Performance Degradation for  Non-Memory-Intensive Workloads</vt:lpstr>
      <vt:lpstr>System Energy</vt:lpstr>
      <vt:lpstr>Workload Mix Performance Comparison</vt:lpstr>
      <vt:lpstr>Workload Mix Performance Comparison</vt:lpstr>
      <vt:lpstr>Workload Mix Performance Comparison</vt:lpstr>
      <vt:lpstr>Workload Mix Performance Comparison</vt:lpstr>
      <vt:lpstr>Workload Mix DRAM Energy Comparison</vt:lpstr>
      <vt:lpstr>Area Overhead Estimation</vt:lpstr>
      <vt:lpstr>More in the Paper</vt:lpstr>
      <vt:lpstr>More in the Paper</vt:lpstr>
      <vt:lpstr>Outline</vt:lpstr>
      <vt:lpstr>Sectored DRAM Conclusion</vt:lpstr>
      <vt:lpstr>Sectored DRAM is Published in ACM TACO</vt:lpstr>
      <vt:lpstr>Extended Version on Arxiv</vt:lpstr>
      <vt:lpstr>Sectored DRAM is Open Source</vt:lpstr>
      <vt:lpstr>Sectored DRAM A Practical Energy-Efficient  and High-Performance  Fine-Grained DRAM Architecture</vt:lpstr>
      <vt:lpstr>PowerPoint Presentation</vt:lpstr>
      <vt:lpstr>DRAM Data Transfer (II)</vt:lpstr>
      <vt:lpstr>Sectored DRAM Subarray Organization </vt:lpstr>
      <vt:lpstr>Exposing Sectored DRAM to the Memory Controller with No Interface Modifications</vt:lpstr>
      <vt:lpstr>Sector Predictor</vt:lpstr>
      <vt:lpstr>Load/Store Queue (LSQ) Lookahead</vt:lpstr>
      <vt:lpstr>Evaluated Workloads</vt:lpstr>
      <vt:lpstr>Performance Degradation for  Non-Memory-Intensive Workloads</vt:lpstr>
      <vt:lpstr>Speedup</vt:lpstr>
      <vt:lpstr>Speedup</vt:lpstr>
      <vt:lpstr>Speedup</vt:lpstr>
      <vt:lpstr>Microbenchmark Performance</vt:lpstr>
      <vt:lpstr>Parallel Speedup and System Energy  per Workload</vt:lpstr>
      <vt:lpstr>DRAM Energy Breakdown  and System Energy</vt:lpstr>
      <vt:lpstr>Performance Sensitivity to  Number of Channels</vt:lpstr>
      <vt:lpstr>Sectored DRAM with Prefetching</vt:lpstr>
      <vt:lpstr>Enabling Higher Row Activation Rate</vt:lpstr>
      <vt:lpstr>Sectored DRAM vs  Module-Level Mechanisms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E2E In-DRAM Computation Framework</dc:title>
  <dc:creator>Ataberk Olgun</dc:creator>
  <cp:lastModifiedBy>Olgun  Ataberk</cp:lastModifiedBy>
  <cp:revision>4902</cp:revision>
  <dcterms:created xsi:type="dcterms:W3CDTF">2020-10-13T05:06:54Z</dcterms:created>
  <dcterms:modified xsi:type="dcterms:W3CDTF">2024-12-20T08:33:27Z</dcterms:modified>
</cp:coreProperties>
</file>