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Lst>
  <p:notesMasterIdLst>
    <p:notesMasterId r:id="rId66"/>
  </p:notesMasterIdLst>
  <p:sldIdLst>
    <p:sldId id="512" r:id="rId2"/>
    <p:sldId id="455" r:id="rId3"/>
    <p:sldId id="431" r:id="rId4"/>
    <p:sldId id="504" r:id="rId5"/>
    <p:sldId id="499" r:id="rId6"/>
    <p:sldId id="468" r:id="rId7"/>
    <p:sldId id="486" r:id="rId8"/>
    <p:sldId id="487" r:id="rId9"/>
    <p:sldId id="488" r:id="rId10"/>
    <p:sldId id="409" r:id="rId11"/>
    <p:sldId id="489" r:id="rId12"/>
    <p:sldId id="490" r:id="rId13"/>
    <p:sldId id="491" r:id="rId14"/>
    <p:sldId id="505" r:id="rId15"/>
    <p:sldId id="506" r:id="rId16"/>
    <p:sldId id="307" r:id="rId17"/>
    <p:sldId id="345" r:id="rId18"/>
    <p:sldId id="432" r:id="rId19"/>
    <p:sldId id="309" r:id="rId20"/>
    <p:sldId id="414" r:id="rId21"/>
    <p:sldId id="311" r:id="rId22"/>
    <p:sldId id="313" r:id="rId23"/>
    <p:sldId id="312" r:id="rId24"/>
    <p:sldId id="433" r:id="rId25"/>
    <p:sldId id="481" r:id="rId26"/>
    <p:sldId id="415" r:id="rId27"/>
    <p:sldId id="469" r:id="rId28"/>
    <p:sldId id="477" r:id="rId29"/>
    <p:sldId id="478" r:id="rId30"/>
    <p:sldId id="480" r:id="rId31"/>
    <p:sldId id="479" r:id="rId32"/>
    <p:sldId id="470" r:id="rId33"/>
    <p:sldId id="472" r:id="rId34"/>
    <p:sldId id="434" r:id="rId35"/>
    <p:sldId id="513" r:id="rId36"/>
    <p:sldId id="508" r:id="rId37"/>
    <p:sldId id="494" r:id="rId38"/>
    <p:sldId id="460" r:id="rId39"/>
    <p:sldId id="421" r:id="rId40"/>
    <p:sldId id="462" r:id="rId41"/>
    <p:sldId id="461" r:id="rId42"/>
    <p:sldId id="463" r:id="rId43"/>
    <p:sldId id="483" r:id="rId44"/>
    <p:sldId id="492" r:id="rId45"/>
    <p:sldId id="445" r:id="rId46"/>
    <p:sldId id="484" r:id="rId47"/>
    <p:sldId id="373" r:id="rId48"/>
    <p:sldId id="374" r:id="rId49"/>
    <p:sldId id="497" r:id="rId50"/>
    <p:sldId id="507" r:id="rId51"/>
    <p:sldId id="435" r:id="rId52"/>
    <p:sldId id="474" r:id="rId53"/>
    <p:sldId id="473" r:id="rId54"/>
    <p:sldId id="340" r:id="rId55"/>
    <p:sldId id="501" r:id="rId56"/>
    <p:sldId id="422" r:id="rId57"/>
    <p:sldId id="424" r:id="rId58"/>
    <p:sldId id="465" r:id="rId59"/>
    <p:sldId id="466" r:id="rId60"/>
    <p:sldId id="503" r:id="rId61"/>
    <p:sldId id="509" r:id="rId62"/>
    <p:sldId id="510" r:id="rId63"/>
    <p:sldId id="420" r:id="rId64"/>
    <p:sldId id="511" r:id="rId65"/>
  </p:sldIdLst>
  <p:sldSz cx="9144000" cy="6858000" type="screen4x3"/>
  <p:notesSz cx="6858000" cy="9144000"/>
  <p:embeddedFontLst>
    <p:embeddedFont>
      <p:font typeface="Calibri" panose="020F0502020204030204" pitchFamily="34" charset="0"/>
      <p:regular r:id="rId67"/>
      <p:bold r:id="rId68"/>
      <p:italic r:id="rId69"/>
      <p:boldItalic r:id="rId70"/>
    </p:embeddedFont>
    <p:embeddedFont>
      <p:font typeface="Cambria" panose="02040503050406030204" pitchFamily="18" charset="0"/>
      <p:regular r:id="rId71"/>
      <p:bold r:id="rId72"/>
      <p:italic r:id="rId73"/>
      <p:boldItalic r:id="rId74"/>
    </p:embeddedFont>
    <p:embeddedFont>
      <p:font typeface="Consolas" panose="020B0609020204030204" pitchFamily="49" charset="0"/>
      <p:regular r:id="rId75"/>
      <p:bold r:id="rId76"/>
      <p:italic r:id="rId77"/>
      <p:boldItalic r:id="rId78"/>
    </p:embeddedFont>
    <p:embeddedFont>
      <p:font typeface="Lato" panose="020F0502020204030203" pitchFamily="34" charset="0"/>
      <p:regular r:id="rId79"/>
      <p:bold r:id="rId80"/>
      <p:italic r:id="rId81"/>
      <p:boldItalic r:id="rId82"/>
    </p:embeddedFont>
    <p:embeddedFont>
      <p:font typeface="Lato Black" panose="020F0502020204030204" pitchFamily="34" charset="0"/>
      <p:bold r:id="rId83"/>
      <p:italic r:id="rId84"/>
      <p:boldItalic r:id="rId85"/>
    </p:embeddedFont>
    <p:embeddedFont>
      <p:font typeface="Palatino Linotype" panose="02040502050505030304" pitchFamily="18" charset="0"/>
      <p:regular r:id="rId86"/>
      <p:bold r:id="rId87"/>
      <p:italic r:id="rId88"/>
      <p:boldItalic r:id="rId8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BEB"/>
    <a:srgbClr val="6BA645"/>
    <a:srgbClr val="FFFFFF"/>
    <a:srgbClr val="99D6CA"/>
    <a:srgbClr val="702FA1"/>
    <a:srgbClr val="EEEEEE"/>
    <a:srgbClr val="C4C4D5"/>
    <a:srgbClr val="CED6DC"/>
    <a:srgbClr val="DBDBDB"/>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62" autoAdjust="0"/>
    <p:restoredTop sz="81146" autoAdjust="0"/>
  </p:normalViewPr>
  <p:slideViewPr>
    <p:cSldViewPr snapToGrid="0">
      <p:cViewPr varScale="1">
        <p:scale>
          <a:sx n="92" d="100"/>
          <a:sy n="92" d="100"/>
        </p:scale>
        <p:origin x="204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DA43C-4C76-4DC1-B557-1933397398DF}" type="datetimeFigureOut">
              <a:rPr lang="en-CH" smtClean="0"/>
              <a:t>02.07.22</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4AB11-ED51-4041-ABF3-98774B656127}" type="slidenum">
              <a:rPr lang="en-CH" smtClean="0"/>
              <a:t>‹#›</a:t>
            </a:fld>
            <a:endParaRPr lang="en-CH"/>
          </a:p>
        </p:txBody>
      </p:sp>
    </p:spTree>
    <p:extLst>
      <p:ext uri="{BB962C8B-B14F-4D97-AF65-F5344CB8AC3E}">
        <p14:creationId xmlns:p14="http://schemas.microsoft.com/office/powerpoint/2010/main" val="243884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First of all. Thank you very much for staying until this long.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7BD793F4-8E1E-4CDB-AE5F-DC093960CF4B}" type="slidenum">
              <a:rPr lang="en-CH" smtClean="0"/>
              <a:t>1</a:t>
            </a:fld>
            <a:endParaRPr lang="en-CH"/>
          </a:p>
        </p:txBody>
      </p:sp>
    </p:spTree>
    <p:extLst>
      <p:ext uri="{BB962C8B-B14F-4D97-AF65-F5344CB8AC3E}">
        <p14:creationId xmlns:p14="http://schemas.microsoft.com/office/powerpoint/2010/main" val="2362654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lower the request latency the better</a:t>
            </a:r>
          </a:p>
          <a:p>
            <a:endParaRPr lang="en-GB" dirty="0"/>
          </a:p>
          <a:p>
            <a:r>
              <a:rPr lang="en-GB" dirty="0"/>
              <a:t>We observe that all baselines provide reasonable performance under specific workloads [CLICK] while for other they show way lower performance than oracle. [CLICK]</a:t>
            </a:r>
          </a:p>
          <a:p>
            <a:r>
              <a:rPr lang="en-GB" dirty="0"/>
              <a:t>[CLICK] on </a:t>
            </a:r>
            <a:r>
              <a:rPr lang="en-GB" dirty="0" err="1"/>
              <a:t>avg</a:t>
            </a:r>
            <a:r>
              <a:rPr lang="en-GB" dirty="0"/>
              <a:t> we observe a performance loss for some policies by 41.1% compared to oracle</a:t>
            </a:r>
          </a:p>
          <a:p>
            <a:endParaRPr lang="en-GB" dirty="0"/>
          </a:p>
          <a:p>
            <a:endParaRPr lang="en-GB" dirty="0"/>
          </a:p>
          <a:p>
            <a:pPr algn="ctr">
              <a:buClr>
                <a:srgbClr val="000000"/>
              </a:buClr>
            </a:pPr>
            <a:r>
              <a:rPr lang="en-GB" sz="1200" kern="0" dirty="0">
                <a:solidFill>
                  <a:schemeClr val="tx1"/>
                </a:solidFill>
                <a:ea typeface="Calibri"/>
                <a:cs typeface="Calibri"/>
                <a:sym typeface="Calibri"/>
              </a:rPr>
              <a:t>We conclude, considering only </a:t>
            </a:r>
            <a:r>
              <a:rPr lang="en-GB" sz="1200" b="1" kern="0" dirty="0">
                <a:solidFill>
                  <a:srgbClr val="C00000"/>
                </a:solidFill>
                <a:ea typeface="Calibri"/>
                <a:cs typeface="Calibri"/>
                <a:sym typeface="Calibri"/>
              </a:rPr>
              <a:t>a limited number of workload characteristics </a:t>
            </a:r>
            <a:r>
              <a:rPr lang="en-GB" sz="1200" kern="0" dirty="0">
                <a:solidFill>
                  <a:schemeClr val="tx1"/>
                </a:solidFill>
                <a:ea typeface="Calibri"/>
                <a:cs typeface="Calibri"/>
                <a:sym typeface="Calibri"/>
              </a:rPr>
              <a:t>leads to </a:t>
            </a:r>
          </a:p>
          <a:p>
            <a:pPr algn="ctr">
              <a:buClr>
                <a:srgbClr val="000000"/>
              </a:buClr>
            </a:pPr>
            <a:r>
              <a:rPr lang="en-GB" sz="1200" kern="0" dirty="0">
                <a:solidFill>
                  <a:schemeClr val="tx1"/>
                </a:solidFill>
                <a:ea typeface="Calibri"/>
                <a:cs typeface="Calibri"/>
                <a:sym typeface="Calibri"/>
              </a:rPr>
              <a:t>a significant performance gap</a:t>
            </a:r>
            <a:endParaRPr lang="en-GB" sz="800" kern="0" dirty="0">
              <a:solidFill>
                <a:schemeClr val="tx1"/>
              </a:solidFill>
              <a:latin typeface="Arial"/>
              <a:cs typeface="Arial"/>
              <a:sym typeface="Arial"/>
            </a:endParaRPr>
          </a:p>
        </p:txBody>
      </p:sp>
      <p:sp>
        <p:nvSpPr>
          <p:cNvPr id="4" name="Slide Number Placeholder 3"/>
          <p:cNvSpPr>
            <a:spLocks noGrp="1"/>
          </p:cNvSpPr>
          <p:nvPr>
            <p:ph type="sldNum" sz="quarter" idx="5"/>
          </p:nvPr>
        </p:nvSpPr>
        <p:spPr/>
        <p:txBody>
          <a:bodyPr/>
          <a:lstStyle/>
          <a:p>
            <a:fld id="{3A44AB11-ED51-4041-ABF3-98774B656127}" type="slidenum">
              <a:rPr lang="en-CH" smtClean="0"/>
              <a:t>10</a:t>
            </a:fld>
            <a:endParaRPr lang="en-CH"/>
          </a:p>
        </p:txBody>
      </p:sp>
    </p:spTree>
    <p:extLst>
      <p:ext uri="{BB962C8B-B14F-4D97-AF65-F5344CB8AC3E}">
        <p14:creationId xmlns:p14="http://schemas.microsoft.com/office/powerpoint/2010/main" val="335944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t>
            </a:r>
            <a:r>
              <a:rPr lang="en-US" dirty="0" err="1"/>
              <a:t>thsese</a:t>
            </a:r>
            <a:r>
              <a:rPr lang="en-US" dirty="0"/>
              <a:t> techniques lack adaptivity to changes in device types and configurations because they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DO NOT CONSIDER underlying device CHARACTERISTICS. (</a:t>
            </a:r>
            <a:r>
              <a:rPr lang="en-US" sz="1200" dirty="0">
                <a:latin typeface="Calibri" panose="020F0502020204030204" pitchFamily="34" charset="0"/>
                <a:cs typeface="Calibri" panose="020F0502020204030204" pitchFamily="34" charset="0"/>
              </a:rPr>
              <a:t>e.g., changes in the level asymmetry in the read/write, garbage collection, …)</a:t>
            </a:r>
          </a:p>
          <a:p>
            <a:endParaRPr lang="en-US" dirty="0"/>
          </a:p>
          <a:p>
            <a:r>
              <a:rPr lang="en-US" dirty="0"/>
              <a:t>In this figure again we show the three policies and in addition, we have another</a:t>
            </a:r>
          </a:p>
        </p:txBody>
      </p:sp>
      <p:sp>
        <p:nvSpPr>
          <p:cNvPr id="4" name="Slide Number Placeholder 3"/>
          <p:cNvSpPr>
            <a:spLocks noGrp="1"/>
          </p:cNvSpPr>
          <p:nvPr>
            <p:ph type="sldNum" sz="quarter" idx="5"/>
          </p:nvPr>
        </p:nvSpPr>
        <p:spPr/>
        <p:txBody>
          <a:bodyPr/>
          <a:lstStyle/>
          <a:p>
            <a:fld id="{3A44AB11-ED51-4041-ABF3-98774B656127}" type="slidenum">
              <a:rPr lang="en-CH" smtClean="0"/>
              <a:t>11</a:t>
            </a:fld>
            <a:endParaRPr lang="en-CH"/>
          </a:p>
        </p:txBody>
      </p:sp>
    </p:spTree>
    <p:extLst>
      <p:ext uri="{BB962C8B-B14F-4D97-AF65-F5344CB8AC3E}">
        <p14:creationId xmlns:p14="http://schemas.microsoft.com/office/powerpoint/2010/main" val="177785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 case when everything is placed in the slow storage</a:t>
            </a:r>
          </a:p>
        </p:txBody>
      </p:sp>
      <p:sp>
        <p:nvSpPr>
          <p:cNvPr id="4" name="Slide Number Placeholder 3"/>
          <p:cNvSpPr>
            <a:spLocks noGrp="1"/>
          </p:cNvSpPr>
          <p:nvPr>
            <p:ph type="sldNum" sz="quarter" idx="5"/>
          </p:nvPr>
        </p:nvSpPr>
        <p:spPr/>
        <p:txBody>
          <a:bodyPr/>
          <a:lstStyle/>
          <a:p>
            <a:fld id="{3A44AB11-ED51-4041-ABF3-98774B656127}" type="slidenum">
              <a:rPr lang="en-CH" smtClean="0"/>
              <a:t>12</a:t>
            </a:fld>
            <a:endParaRPr lang="en-CH"/>
          </a:p>
        </p:txBody>
      </p:sp>
    </p:spTree>
    <p:extLst>
      <p:ext uri="{BB962C8B-B14F-4D97-AF65-F5344CB8AC3E}">
        <p14:creationId xmlns:p14="http://schemas.microsoft.com/office/powerpoint/2010/main" val="3494765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err="1"/>
              <a:t>obseve</a:t>
            </a:r>
            <a:r>
              <a:rPr lang="en-US" dirty="0"/>
              <a:t> that performance of some workloads is even worse than slow-only policy that places everything in the slow storage [CLICK] while in another hybrid storage configuration these workloads perform better than slow only[CLICK] [CLICK] </a:t>
            </a:r>
          </a:p>
          <a:p>
            <a:endParaRPr lang="en-US" dirty="0"/>
          </a:p>
          <a:p>
            <a:endParaRPr lang="en-US" dirty="0"/>
          </a:p>
          <a:p>
            <a:endParaRPr lang="en-US" dirty="0"/>
          </a:p>
          <a:p>
            <a:r>
              <a:rPr lang="en-GB" dirty="0"/>
              <a:t>Therefore, we conclude that the high diversity in device characteristics makes it very difficult for a system architect to design a generic data-placement technique that is suitable for all </a:t>
            </a:r>
            <a:r>
              <a:rPr lang="en-GB" sz="1200" dirty="0">
                <a:latin typeface="Calibri" panose="020F0502020204030204" pitchFamily="34" charset="0"/>
                <a:cs typeface="Calibri" panose="020F0502020204030204" pitchFamily="34" charset="0"/>
              </a:rPr>
              <a:t>Hybrid storage systems </a:t>
            </a:r>
            <a:r>
              <a:rPr lang="en-GB" dirty="0"/>
              <a:t> configurations</a:t>
            </a:r>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13</a:t>
            </a:fld>
            <a:endParaRPr lang="en-CH"/>
          </a:p>
        </p:txBody>
      </p:sp>
    </p:spTree>
    <p:extLst>
      <p:ext uri="{BB962C8B-B14F-4D97-AF65-F5344CB8AC3E}">
        <p14:creationId xmlns:p14="http://schemas.microsoft.com/office/powerpoint/2010/main" val="3438584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key shortcoming is that, most of the prior techniques are </a:t>
            </a:r>
          </a:p>
          <a:p>
            <a:r>
              <a:rPr lang="en-US" dirty="0"/>
              <a:t>[CLICK] rigid </a:t>
            </a:r>
            <a:r>
              <a:rPr lang="en-US" sz="1200" dirty="0">
                <a:latin typeface="Calibri" panose="020F0502020204030204" pitchFamily="34" charset="0"/>
                <a:cs typeface="Calibri" panose="020F0502020204030204" pitchFamily="34" charset="0"/>
              </a:rPr>
              <a:t>that require significant effort to accommodate more than two devices</a:t>
            </a:r>
            <a:endParaRPr lang="en-US" dirty="0"/>
          </a:p>
          <a:p>
            <a:endParaRPr lang="en-US" dirty="0"/>
          </a:p>
          <a:p>
            <a:r>
              <a:rPr lang="en-US" dirty="0"/>
              <a:t>if we extend from dual hybrid </a:t>
            </a:r>
            <a:r>
              <a:rPr lang="en-US" dirty="0" err="1"/>
              <a:t>stroage</a:t>
            </a:r>
            <a:r>
              <a:rPr lang="en-US" dirty="0"/>
              <a:t> configuration from dual </a:t>
            </a:r>
            <a:r>
              <a:rPr lang="en-US" dirty="0" err="1"/>
              <a:t>hyrbid</a:t>
            </a:r>
            <a:r>
              <a:rPr lang="en-US" dirty="0"/>
              <a:t> to a tri-hybrid configuration</a:t>
            </a:r>
          </a:p>
        </p:txBody>
      </p:sp>
      <p:sp>
        <p:nvSpPr>
          <p:cNvPr id="4" name="Slide Number Placeholder 3"/>
          <p:cNvSpPr>
            <a:spLocks noGrp="1"/>
          </p:cNvSpPr>
          <p:nvPr>
            <p:ph type="sldNum" sz="quarter" idx="5"/>
          </p:nvPr>
        </p:nvSpPr>
        <p:spPr/>
        <p:txBody>
          <a:bodyPr/>
          <a:lstStyle/>
          <a:p>
            <a:fld id="{3A44AB11-ED51-4041-ABF3-98774B656127}" type="slidenum">
              <a:rPr lang="en-CH" smtClean="0"/>
              <a:t>14</a:t>
            </a:fld>
            <a:endParaRPr lang="en-CH"/>
          </a:p>
        </p:txBody>
      </p:sp>
    </p:spTree>
    <p:extLst>
      <p:ext uri="{BB962C8B-B14F-4D97-AF65-F5344CB8AC3E}">
        <p14:creationId xmlns:p14="http://schemas.microsoft.com/office/powerpoint/2010/main" val="2819537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dirty="0"/>
              <a:t> [click] design a new data policy to exploit the new device to eviction and </a:t>
            </a:r>
            <a:r>
              <a:rPr lang="en-GB" dirty="0" err="1"/>
              <a:t>promotino</a:t>
            </a:r>
            <a:r>
              <a:rPr lang="en-GB" dirty="0"/>
              <a:t> from the new storage and update heuristic values as </a:t>
            </a:r>
            <a:r>
              <a:rPr lang="en-GB" dirty="0" err="1"/>
              <a:t>wel</a:t>
            </a:r>
            <a:r>
              <a:rPr lang="en-GB" dirty="0"/>
              <a:t>. </a:t>
            </a:r>
            <a:r>
              <a:rPr lang="en-US" dirty="0"/>
              <a:t>[CLICK]</a:t>
            </a:r>
            <a:endParaRPr lang="en-GB" dirty="0"/>
          </a:p>
          <a:p>
            <a:endParaRPr lang="en-GB" dirty="0"/>
          </a:p>
          <a:p>
            <a:r>
              <a:rPr lang="en-GB" dirty="0"/>
              <a:t>Therefore system architects need to put significant effort into extending prior data placement techniques to accommodate more than two devices [CLICK]</a:t>
            </a:r>
            <a:r>
              <a:rPr lang="en-US" dirty="0"/>
              <a:t> This wastes precious design time and human resource.</a:t>
            </a:r>
          </a:p>
        </p:txBody>
      </p:sp>
      <p:sp>
        <p:nvSpPr>
          <p:cNvPr id="4" name="Slide Number Placeholder 3"/>
          <p:cNvSpPr>
            <a:spLocks noGrp="1"/>
          </p:cNvSpPr>
          <p:nvPr>
            <p:ph type="sldNum" sz="quarter" idx="5"/>
          </p:nvPr>
        </p:nvSpPr>
        <p:spPr/>
        <p:txBody>
          <a:bodyPr/>
          <a:lstStyle/>
          <a:p>
            <a:fld id="{3A44AB11-ED51-4041-ABF3-98774B656127}" type="slidenum">
              <a:rPr lang="en-CH" smtClean="0"/>
              <a:t>15</a:t>
            </a:fld>
            <a:endParaRPr lang="en-CH"/>
          </a:p>
        </p:txBody>
      </p:sp>
    </p:spTree>
    <p:extLst>
      <p:ext uri="{BB962C8B-B14F-4D97-AF65-F5344CB8AC3E}">
        <p14:creationId xmlns:p14="http://schemas.microsoft.com/office/powerpoint/2010/main" val="2913055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in this work is to design a </a:t>
            </a:r>
            <a:r>
              <a:rPr lang="en" sz="1200" b="1" kern="0" dirty="0">
                <a:solidFill>
                  <a:srgbClr val="000CFF"/>
                </a:solidFill>
                <a:ea typeface="Calibri"/>
                <a:cs typeface="Calibri"/>
                <a:sym typeface="Calibri"/>
              </a:rPr>
              <a:t>data-placement</a:t>
            </a:r>
            <a:r>
              <a:rPr lang="en-US" dirty="0"/>
              <a:t> mechanism that can provide </a:t>
            </a:r>
          </a:p>
          <a:p>
            <a:endParaRPr lang="en-US" dirty="0"/>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9000"/>
                </a:solidFill>
                <a:latin typeface="Calibri" panose="020F0502020204030204" pitchFamily="34" charset="0"/>
                <a:cs typeface="Calibri" panose="020F0502020204030204" pitchFamily="34" charset="0"/>
              </a:rPr>
              <a:t>Adaptivity</a:t>
            </a:r>
            <a:r>
              <a:rPr lang="en-US" sz="1200" dirty="0">
                <a:latin typeface="Calibri" panose="020F0502020204030204" pitchFamily="34" charset="0"/>
                <a:cs typeface="Calibri" panose="020F0502020204030204" pitchFamily="34" charset="0"/>
              </a:rPr>
              <a:t>, by </a:t>
            </a:r>
            <a:r>
              <a:rPr lang="en-GB" sz="1200" b="1" dirty="0">
                <a:solidFill>
                  <a:srgbClr val="BF9000"/>
                </a:solidFill>
                <a:latin typeface="Calibri" panose="020F0502020204030204" pitchFamily="34" charset="0"/>
                <a:cs typeface="Calibri" panose="020F0502020204030204" pitchFamily="34" charset="0"/>
              </a:rPr>
              <a:t>continuously learning and adapting </a:t>
            </a:r>
            <a:r>
              <a:rPr lang="en-GB" sz="1200" dirty="0">
                <a:latin typeface="Calibri" panose="020F0502020204030204" pitchFamily="34" charset="0"/>
                <a:cs typeface="Calibri" panose="020F0502020204030204" pitchFamily="34" charset="0"/>
              </a:rPr>
              <a:t>to the</a:t>
            </a:r>
            <a:r>
              <a:rPr lang="en-GB" sz="12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800" dirty="0">
              <a:solidFill>
                <a:schemeClr val="tx1"/>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9000"/>
                </a:solidFill>
                <a:latin typeface="Calibri" panose="020F0502020204030204" pitchFamily="34" charset="0"/>
                <a:cs typeface="Calibri" panose="020F0502020204030204" pitchFamily="34" charset="0"/>
              </a:rPr>
              <a:t>Easy </a:t>
            </a:r>
            <a:r>
              <a:rPr lang="en-GB" sz="1200" b="1" i="1" dirty="0">
                <a:solidFill>
                  <a:srgbClr val="C09000"/>
                </a:solidFill>
                <a:latin typeface="Calibri" panose="020F0502020204030204" pitchFamily="34" charset="0"/>
                <a:cs typeface="Calibri" panose="020F0502020204030204" pitchFamily="34" charset="0"/>
              </a:rPr>
              <a:t>extensibility </a:t>
            </a:r>
            <a:r>
              <a:rPr lang="en-GB" sz="1200" dirty="0">
                <a:latin typeface="Calibri" panose="020F0502020204030204" pitchFamily="34" charset="0"/>
                <a:cs typeface="Calibri" panose="020F0502020204030204" pitchFamily="34" charset="0"/>
              </a:rPr>
              <a:t>to incorporate a wide range of hybrid storage configurations.</a:t>
            </a: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16</a:t>
            </a:fld>
            <a:endParaRPr lang="en-CH"/>
          </a:p>
        </p:txBody>
      </p:sp>
    </p:spTree>
    <p:extLst>
      <p:ext uri="{BB962C8B-B14F-4D97-AF65-F5344CB8AC3E}">
        <p14:creationId xmlns:p14="http://schemas.microsoft.com/office/powerpoint/2010/main" val="3919835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 this end, we propose Sibyl</a:t>
            </a:r>
          </a:p>
          <a:p>
            <a:r>
              <a:rPr lang="en-GB" dirty="0"/>
              <a:t>W</a:t>
            </a:r>
            <a:r>
              <a:rPr lang="en-CH" dirty="0"/>
              <a:t>hich formulates data placement in hybrid…</a:t>
            </a:r>
          </a:p>
        </p:txBody>
      </p:sp>
      <p:sp>
        <p:nvSpPr>
          <p:cNvPr id="4" name="Slide Number Placeholder 3"/>
          <p:cNvSpPr>
            <a:spLocks noGrp="1"/>
          </p:cNvSpPr>
          <p:nvPr>
            <p:ph type="sldNum" sz="quarter" idx="5"/>
          </p:nvPr>
        </p:nvSpPr>
        <p:spPr/>
        <p:txBody>
          <a:bodyPr/>
          <a:lstStyle/>
          <a:p>
            <a:fld id="{3A44AB11-ED51-4041-ABF3-98774B656127}" type="slidenum">
              <a:rPr lang="en-CH" smtClean="0"/>
              <a:t>17</a:t>
            </a:fld>
            <a:endParaRPr lang="en-CH"/>
          </a:p>
        </p:txBody>
      </p:sp>
    </p:spTree>
    <p:extLst>
      <p:ext uri="{BB962C8B-B14F-4D97-AF65-F5344CB8AC3E}">
        <p14:creationId xmlns:p14="http://schemas.microsoft.com/office/powerpoint/2010/main" val="3880872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into the formulation of </a:t>
            </a:r>
            <a:r>
              <a:rPr lang="en-US" dirty="0" err="1"/>
              <a:t>dataplacement</a:t>
            </a:r>
            <a:r>
              <a:rPr lang="en-US" dirty="0"/>
              <a:t> as a reinforcement learning problem</a:t>
            </a:r>
          </a:p>
        </p:txBody>
      </p:sp>
      <p:sp>
        <p:nvSpPr>
          <p:cNvPr id="4" name="Slide Number Placeholder 3"/>
          <p:cNvSpPr>
            <a:spLocks noGrp="1"/>
          </p:cNvSpPr>
          <p:nvPr>
            <p:ph type="sldNum" sz="quarter" idx="5"/>
          </p:nvPr>
        </p:nvSpPr>
        <p:spPr/>
        <p:txBody>
          <a:bodyPr/>
          <a:lstStyle/>
          <a:p>
            <a:fld id="{3A44AB11-ED51-4041-ABF3-98774B656127}" type="slidenum">
              <a:rPr lang="en-CH" smtClean="0"/>
              <a:t>18</a:t>
            </a:fld>
            <a:endParaRPr lang="en-CH"/>
          </a:p>
        </p:txBody>
      </p:sp>
    </p:spTree>
    <p:extLst>
      <p:ext uri="{BB962C8B-B14F-4D97-AF65-F5344CB8AC3E}">
        <p14:creationId xmlns:p14="http://schemas.microsoft.com/office/powerpoint/2010/main" val="2577443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briefly describe the basics of reinforcement learning.</a:t>
            </a:r>
          </a:p>
          <a:p>
            <a:r>
              <a:rPr lang="en-US" dirty="0"/>
              <a:t>   </a:t>
            </a:r>
          </a:p>
          <a:p>
            <a:r>
              <a:rPr lang="en-US" dirty="0"/>
              <a:t>A RL system contains two components: [CLICK] the agent and the environment.</a:t>
            </a:r>
          </a:p>
          <a:p>
            <a:endParaRPr lang="en-US" dirty="0"/>
          </a:p>
          <a:p>
            <a:r>
              <a:rPr lang="en-US" dirty="0"/>
              <a:t>The agent observes the state of the environment in every timestep [CLICK], takes an action based on the state [CLICK], and receives a reward for that action [CLICK].</a:t>
            </a:r>
          </a:p>
          <a:p>
            <a:endParaRPr lang="en-US" dirty="0"/>
          </a:p>
          <a:p>
            <a:pPr marL="0" indent="0" algn="ctr">
              <a:buNone/>
            </a:pPr>
            <a:r>
              <a:rPr lang="en-US" dirty="0"/>
              <a:t>[CLICK] </a:t>
            </a:r>
            <a:r>
              <a:rPr lang="en-US" dirty="0">
                <a:latin typeface="Calibri" panose="020F0502020204030204" pitchFamily="34" charset="0"/>
                <a:cs typeface="Calibri" panose="020F0502020204030204" pitchFamily="34" charset="0"/>
              </a:rPr>
              <a:t>Agent’s goal is to find a policy where agent’s action in a given state leads to maximum reward</a:t>
            </a:r>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19</a:t>
            </a:fld>
            <a:endParaRPr lang="en-CH"/>
          </a:p>
        </p:txBody>
      </p:sp>
    </p:spTree>
    <p:extLst>
      <p:ext uri="{BB962C8B-B14F-4D97-AF65-F5344CB8AC3E}">
        <p14:creationId xmlns:p14="http://schemas.microsoft.com/office/powerpoint/2010/main" val="2949521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First, I am going to start with an executive summary.</a:t>
            </a:r>
          </a:p>
          <a:p>
            <a:r>
              <a:rPr lang="en-US" sz="1600" dirty="0"/>
              <a:t>[CLICK] </a:t>
            </a:r>
            <a:r>
              <a:rPr lang="en-GB" sz="1600" dirty="0">
                <a:latin typeface="Calibri" panose="020F0502020204030204" pitchFamily="34" charset="0"/>
                <a:cs typeface="Calibri" panose="020F0502020204030204" pitchFamily="34" charset="0"/>
              </a:rPr>
              <a:t>Hybrid storage systems use multiple different storage devices to provide high and scalable storage capacity at high performance </a:t>
            </a:r>
            <a:endParaRPr lang="en-US" sz="1600" dirty="0"/>
          </a:p>
          <a:p>
            <a:r>
              <a:rPr lang="en-US" sz="1600" dirty="0"/>
              <a:t>[CLICK] We observe two key shortcomings in prior data placement techniques: </a:t>
            </a:r>
          </a:p>
          <a:p>
            <a:r>
              <a:rPr lang="en-US" sz="1600" dirty="0"/>
              <a:t>First, lack of adaptivity to workload changes and changes in device types and configurations</a:t>
            </a:r>
          </a:p>
          <a:p>
            <a:r>
              <a:rPr lang="en-US" sz="1600" dirty="0"/>
              <a:t>Second, they also lack extensibility to to more devices.</a:t>
            </a:r>
          </a:p>
          <a:p>
            <a:r>
              <a:rPr lang="en-US" sz="1600" dirty="0"/>
              <a:t>[CLICK] Our goal in this work is to design a data placement technique that provides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srgbClr val="C09000"/>
                </a:solidFill>
                <a:latin typeface="Calibri" panose="020F0502020204030204" pitchFamily="34" charset="0"/>
                <a:cs typeface="Calibri" panose="020F0502020204030204" pitchFamily="34" charset="0"/>
              </a:rPr>
              <a:t>Adaptivity</a:t>
            </a:r>
            <a:r>
              <a:rPr lang="en-US" sz="1600" dirty="0">
                <a:latin typeface="Calibri" panose="020F0502020204030204" pitchFamily="34" charset="0"/>
                <a:cs typeface="Calibri" panose="020F0502020204030204" pitchFamily="34" charset="0"/>
              </a:rPr>
              <a:t>, by </a:t>
            </a:r>
            <a:r>
              <a:rPr lang="en-GB" sz="1600" b="1" dirty="0">
                <a:solidFill>
                  <a:srgbClr val="BF9000"/>
                </a:solidFill>
                <a:latin typeface="Calibri" panose="020F0502020204030204" pitchFamily="34" charset="0"/>
                <a:cs typeface="Calibri" panose="020F0502020204030204" pitchFamily="34" charset="0"/>
              </a:rPr>
              <a:t>continuously learning and adapting </a:t>
            </a:r>
            <a:r>
              <a:rPr lang="en-GB" sz="1600" dirty="0">
                <a:latin typeface="Calibri" panose="020F0502020204030204" pitchFamily="34" charset="0"/>
                <a:cs typeface="Calibri" panose="020F0502020204030204" pitchFamily="34" charset="0"/>
              </a:rPr>
              <a:t>to the</a:t>
            </a:r>
            <a:r>
              <a:rPr lang="en-GB" sz="16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1600" b="1" dirty="0">
              <a:solidFill>
                <a:schemeClr val="accent4">
                  <a:lumMod val="7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srgbClr val="C09000"/>
                </a:solidFill>
                <a:latin typeface="Calibri" panose="020F0502020204030204" pitchFamily="34" charset="0"/>
                <a:cs typeface="Calibri" panose="020F0502020204030204" pitchFamily="34" charset="0"/>
              </a:rPr>
              <a:t>Easy </a:t>
            </a:r>
            <a:r>
              <a:rPr lang="en-GB" sz="1600" b="1" i="1" dirty="0">
                <a:solidFill>
                  <a:srgbClr val="C09000"/>
                </a:solidFill>
                <a:latin typeface="Calibri" panose="020F0502020204030204" pitchFamily="34" charset="0"/>
                <a:cs typeface="Calibri" panose="020F0502020204030204" pitchFamily="34" charset="0"/>
              </a:rPr>
              <a:t>extensibility </a:t>
            </a:r>
            <a:r>
              <a:rPr lang="en-GB" sz="1600" dirty="0">
                <a:latin typeface="Calibri" panose="020F0502020204030204" pitchFamily="34" charset="0"/>
                <a:cs typeface="Calibri" panose="020F0502020204030204" pitchFamily="34" charset="0"/>
              </a:rPr>
              <a:t>to incorporate a wide range of hybrid storage configurations</a:t>
            </a:r>
            <a:r>
              <a:rPr lang="en-US" sz="1600" dirty="0">
                <a:latin typeface="Calibri" panose="020F0502020204030204" pitchFamily="34" charset="0"/>
                <a:cs typeface="Calibri" panose="020F0502020204030204" pitchFamily="34" charset="0"/>
              </a:rPr>
              <a:t> </a:t>
            </a:r>
            <a:endParaRPr lang="en-US" sz="1600" dirty="0"/>
          </a:p>
          <a:p>
            <a:r>
              <a:rPr lang="en-US" sz="1600" dirty="0"/>
              <a:t>[CLICK] to this end we propose Sibyl, </a:t>
            </a:r>
            <a:r>
              <a:rPr lang="en-GB" sz="1800" dirty="0">
                <a:latin typeface="Calibri" panose="020F0502020204030204" pitchFamily="34" charset="0"/>
                <a:cs typeface="Calibri" panose="020F0502020204030204" pitchFamily="34" charset="0"/>
              </a:rPr>
              <a:t>an online reinforcement learning-based data placement in Hybrid storage systems  that:</a:t>
            </a:r>
            <a:endParaRPr lang="en-US" sz="1800" dirty="0">
              <a:latin typeface="Calibri" panose="020F0502020204030204" pitchFamily="34" charset="0"/>
              <a:cs typeface="Calibri" panose="020F0502020204030204" pitchFamily="34" charset="0"/>
            </a:endParaRPr>
          </a:p>
          <a:p>
            <a:pPr marL="536575" lvl="1" indent="-179388"/>
            <a:r>
              <a:rPr lang="en-US" sz="1600" dirty="0">
                <a:latin typeface="Calibri" panose="020F0502020204030204" pitchFamily="34" charset="0"/>
                <a:cs typeface="Calibri" panose="020F0502020204030204" pitchFamily="34" charset="0"/>
              </a:rPr>
              <a:t>Provides both </a:t>
            </a:r>
            <a:r>
              <a:rPr lang="en" sz="1600" b="1" dirty="0">
                <a:solidFill>
                  <a:srgbClr val="38761D"/>
                </a:solidFill>
                <a:latin typeface="Calibri" panose="020F0502020204030204" pitchFamily="34" charset="0"/>
                <a:cs typeface="Calibri" panose="020F0502020204030204" pitchFamily="34" charset="0"/>
              </a:rPr>
              <a:t>adaptivity </a:t>
            </a:r>
          </a:p>
          <a:p>
            <a:pPr marL="536575" lvl="1" indent="-179388"/>
            <a:r>
              <a:rPr lang="en" sz="1600" dirty="0">
                <a:latin typeface="Calibri" panose="020F0502020204030204" pitchFamily="34" charset="0"/>
                <a:cs typeface="Calibri" panose="020F0502020204030204" pitchFamily="34" charset="0"/>
              </a:rPr>
              <a:t>and </a:t>
            </a:r>
            <a:r>
              <a:rPr lang="en" sz="1600" b="1" dirty="0">
                <a:solidFill>
                  <a:srgbClr val="548234"/>
                </a:solidFill>
                <a:latin typeface="Calibri" panose="020F0502020204030204" pitchFamily="34" charset="0"/>
                <a:cs typeface="Calibri" panose="020F0502020204030204" pitchFamily="34" charset="0"/>
              </a:rPr>
              <a:t>easy </a:t>
            </a:r>
            <a:r>
              <a:rPr lang="en" sz="1600" b="1" dirty="0" err="1">
                <a:solidFill>
                  <a:srgbClr val="548234"/>
                </a:solidFill>
                <a:latin typeface="Calibri" panose="020F0502020204030204" pitchFamily="34" charset="0"/>
                <a:cs typeface="Calibri" panose="020F0502020204030204" pitchFamily="34" charset="0"/>
              </a:rPr>
              <a:t>extensiblity</a:t>
            </a:r>
            <a:endParaRPr lang="en" sz="1600" dirty="0">
              <a:latin typeface="Calibri" panose="020F0502020204030204" pitchFamily="34" charset="0"/>
              <a:cs typeface="Calibri" panose="020F0502020204030204" pitchFamily="34" charset="0"/>
            </a:endParaRPr>
          </a:p>
          <a:p>
            <a:pPr marL="536575" lvl="1" indent="-179388"/>
            <a:r>
              <a:rPr lang="en" sz="1600" dirty="0">
                <a:latin typeface="Calibri" panose="020F0502020204030204" pitchFamily="34" charset="0"/>
                <a:cs typeface="Calibri" panose="020F0502020204030204" pitchFamily="34" charset="0"/>
              </a:rPr>
              <a:t>and also Provides </a:t>
            </a:r>
            <a:r>
              <a:rPr lang="en" sz="1600" b="1" dirty="0">
                <a:solidFill>
                  <a:srgbClr val="548234"/>
                </a:solidFill>
                <a:latin typeface="Calibri" panose="020F0502020204030204" pitchFamily="34" charset="0"/>
                <a:cs typeface="Calibri" panose="020F0502020204030204" pitchFamily="34" charset="0"/>
              </a:rPr>
              <a:t>ease of design and implementation </a:t>
            </a:r>
            <a:r>
              <a:rPr lang="en" sz="1600" dirty="0">
                <a:latin typeface="Calibri" panose="020F0502020204030204" pitchFamily="34" charset="0"/>
                <a:cs typeface="Calibri" panose="020F0502020204030204" pitchFamily="34" charset="0"/>
              </a:rPr>
              <a:t>t</a:t>
            </a:r>
            <a:r>
              <a:rPr lang="en-GB" sz="1600" dirty="0">
                <a:latin typeface="Calibri" panose="020F0502020204030204" pitchFamily="34" charset="0"/>
                <a:cs typeface="Calibri" panose="020F0502020204030204" pitchFamily="34" charset="0"/>
              </a:rPr>
              <a:t>ha</a:t>
            </a:r>
            <a:r>
              <a:rPr lang="en" sz="1600" dirty="0">
                <a:latin typeface="Calibri" panose="020F0502020204030204" pitchFamily="34" charset="0"/>
                <a:cs typeface="Calibri" panose="020F0502020204030204" pitchFamily="34" charset="0"/>
              </a:rPr>
              <a:t>t requires only a small computation over</a:t>
            </a:r>
            <a:r>
              <a:rPr lang="en-GB" sz="1600" dirty="0">
                <a:latin typeface="Calibri" panose="020F0502020204030204" pitchFamily="34" charset="0"/>
                <a:cs typeface="Calibri" panose="020F0502020204030204" pitchFamily="34" charset="0"/>
              </a:rPr>
              <a:t>he</a:t>
            </a:r>
            <a:r>
              <a:rPr lang="en" sz="1600" dirty="0">
                <a:latin typeface="Calibri" panose="020F0502020204030204" pitchFamily="34" charset="0"/>
                <a:cs typeface="Calibri" panose="020F0502020204030204" pitchFamily="34" charset="0"/>
              </a:rPr>
              <a:t>ad                                          </a:t>
            </a:r>
            <a:endParaRPr lang="en-US" sz="2200" b="1" dirty="0">
              <a:solidFill>
                <a:srgbClr val="7030A0"/>
              </a:solidFill>
              <a:latin typeface="Calibri" panose="020F0502020204030204" pitchFamily="34" charset="0"/>
              <a:cs typeface="Calibri" panose="020F0502020204030204" pitchFamily="34" charset="0"/>
            </a:endParaRPr>
          </a:p>
          <a:p>
            <a:endParaRPr lang="en-US" sz="1600" dirty="0"/>
          </a:p>
          <a:p>
            <a:r>
              <a:rPr lang="en-US" sz="1600" dirty="0"/>
              <a:t>[CLICK] We extensively evaluate Sibyl on real systems using a wide range of workloads</a:t>
            </a:r>
          </a:p>
          <a:p>
            <a:r>
              <a:rPr lang="en-US" sz="1600" dirty="0"/>
              <a:t>We show that Sibyl outperforms prior state-of-the-art data placement </a:t>
            </a:r>
            <a:r>
              <a:rPr lang="en-US" sz="1600" dirty="0" err="1"/>
              <a:t>policeis</a:t>
            </a:r>
            <a:r>
              <a:rPr lang="en-US" sz="1600" dirty="0"/>
              <a:t> by 21.6% in dual-hybrid storage system and </a:t>
            </a:r>
            <a:r>
              <a:rPr lang="en-US" sz="1600" dirty="0" err="1"/>
              <a:t>upto</a:t>
            </a:r>
            <a:r>
              <a:rPr lang="en-US" sz="1600" dirty="0"/>
              <a:t> 48.2% on trihybrid system</a:t>
            </a:r>
          </a:p>
          <a:p>
            <a:endParaRPr lang="en-US" sz="1600" dirty="0"/>
          </a:p>
          <a:p>
            <a:r>
              <a:rPr lang="en-US" sz="1600" dirty="0"/>
              <a:t>Sibyl achieves 80% of the performance of an oracle policy that has a complete knowledge of future access patterns while incurring a very modest storage overhead of only 124.4 KiB</a:t>
            </a:r>
          </a:p>
          <a:p>
            <a:endParaRPr lang="en-US" sz="1600" dirty="0"/>
          </a:p>
          <a:p>
            <a:r>
              <a:rPr lang="en-US" sz="1600" dirty="0"/>
              <a:t>The code will be </a:t>
            </a:r>
            <a:r>
              <a:rPr lang="en-US" sz="1600" dirty="0" err="1"/>
              <a:t>opensourced</a:t>
            </a:r>
            <a:r>
              <a:rPr lang="en-US" sz="1600" dirty="0"/>
              <a:t> on our GitHub repository.</a:t>
            </a:r>
          </a:p>
          <a:p>
            <a:r>
              <a:rPr lang="en-US" sz="1600" dirty="0"/>
              <a:t>https://</a:t>
            </a:r>
            <a:r>
              <a:rPr lang="en-US" sz="1600" dirty="0" err="1"/>
              <a:t>github.com</a:t>
            </a:r>
            <a:r>
              <a:rPr lang="en-US" sz="1600" dirty="0"/>
              <a:t>/CMU-SAFARI/Sibyl</a:t>
            </a:r>
          </a:p>
        </p:txBody>
      </p:sp>
      <p:sp>
        <p:nvSpPr>
          <p:cNvPr id="4" name="Slide Number Placeholder 3"/>
          <p:cNvSpPr>
            <a:spLocks noGrp="1"/>
          </p:cNvSpPr>
          <p:nvPr>
            <p:ph type="sldNum" sz="quarter" idx="5"/>
          </p:nvPr>
        </p:nvSpPr>
        <p:spPr/>
        <p:txBody>
          <a:bodyPr/>
          <a:lstStyle/>
          <a:p>
            <a:fld id="{3A44AB11-ED51-4041-ABF3-98774B656127}" type="slidenum">
              <a:rPr lang="en-CH" smtClean="0"/>
              <a:t>2</a:t>
            </a:fld>
            <a:endParaRPr lang="en-CH"/>
          </a:p>
        </p:txBody>
      </p:sp>
    </p:spTree>
    <p:extLst>
      <p:ext uri="{BB962C8B-B14F-4D97-AF65-F5344CB8AC3E}">
        <p14:creationId xmlns:p14="http://schemas.microsoft.com/office/powerpoint/2010/main" val="583909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Sibyl, we formulate data-placement as a reinforcement learning problem.</a:t>
            </a:r>
          </a:p>
          <a:p>
            <a:endParaRPr lang="en-US" dirty="0"/>
          </a:p>
          <a:p>
            <a:r>
              <a:rPr lang="en-US" dirty="0"/>
              <a:t>[CLICK] Sibyl acts as the agent, while [CLICK] the hybrid storage subsystem acts as the environment.</a:t>
            </a:r>
          </a:p>
          <a:p>
            <a:r>
              <a:rPr lang="en-US" dirty="0"/>
              <a:t>[CLICK] Sibyl observes workload and system features from every storage request and use it as a state information to take a data placement action [CLICK]</a:t>
            </a:r>
          </a:p>
          <a:p>
            <a:endParaRPr lang="en-US" dirty="0"/>
          </a:p>
          <a:p>
            <a:r>
              <a:rPr lang="en-US" dirty="0"/>
              <a:t>[CLICK] For every data placement action, Sibyl receives a numerical reward that evaluates the effectiveness of the data placement decision</a:t>
            </a:r>
          </a:p>
          <a:p>
            <a:endParaRPr lang="en-US" dirty="0"/>
          </a:p>
          <a:p>
            <a:r>
              <a:rPr lang="en-US" dirty="0"/>
              <a:t>Now we will concretely define the state, action, and the reward for Sibyl.</a:t>
            </a:r>
          </a:p>
          <a:p>
            <a:endParaRPr lang="en-US" dirty="0"/>
          </a:p>
          <a:p>
            <a:endParaRPr lang="en-US" baseline="-25000" dirty="0"/>
          </a:p>
        </p:txBody>
      </p:sp>
      <p:sp>
        <p:nvSpPr>
          <p:cNvPr id="4" name="Slide Number Placeholder 3"/>
          <p:cNvSpPr>
            <a:spLocks noGrp="1"/>
          </p:cNvSpPr>
          <p:nvPr>
            <p:ph type="sldNum" sz="quarter" idx="5"/>
          </p:nvPr>
        </p:nvSpPr>
        <p:spPr/>
        <p:txBody>
          <a:bodyPr/>
          <a:lstStyle/>
          <a:p>
            <a:fld id="{3A44AB11-ED51-4041-ABF3-98774B656127}" type="slidenum">
              <a:rPr lang="en-CH" smtClean="0"/>
              <a:t>20</a:t>
            </a:fld>
            <a:endParaRPr lang="en-CH"/>
          </a:p>
        </p:txBody>
      </p:sp>
    </p:spTree>
    <p:extLst>
      <p:ext uri="{BB962C8B-B14F-4D97-AF65-F5344CB8AC3E}">
        <p14:creationId xmlns:p14="http://schemas.microsoft.com/office/powerpoint/2010/main" val="4064794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[CLICK] For  the state, we use limited number of state features after performing feature selection to:</a:t>
            </a:r>
          </a:p>
          <a:p>
            <a:r>
              <a:rPr lang="en-US" dirty="0"/>
              <a:t>reduce implementation overhead</a:t>
            </a:r>
          </a:p>
          <a:p>
            <a:r>
              <a:rPr lang="en-US" dirty="0"/>
              <a:t>[CLICK] and we observe RL agent's </a:t>
            </a:r>
            <a:r>
              <a:rPr lang="en-US" dirty="0" err="1"/>
              <a:t>perfromance</a:t>
            </a:r>
            <a:r>
              <a:rPr lang="en-US" dirty="0"/>
              <a:t> is more sensitive to the reward than state features. So adding many feature does not help </a:t>
            </a:r>
          </a:p>
          <a:p>
            <a:endParaRPr lang="en-US" dirty="0"/>
          </a:p>
          <a:p>
            <a:r>
              <a:rPr lang="en-US" dirty="0"/>
              <a:t>[CLICK] We define the state as a 6-dimensional vector of program features.</a:t>
            </a:r>
          </a:p>
          <a:p>
            <a:endParaRPr lang="en-US" dirty="0"/>
          </a:p>
          <a:p>
            <a:r>
              <a:rPr lang="en-US" dirty="0"/>
              <a:t>[CLICK] Some examples are the size of the incoming request the type of request </a:t>
            </a:r>
            <a:r>
              <a:rPr lang="en-US" dirty="0" err="1"/>
              <a:t>etc</a:t>
            </a:r>
            <a:endParaRPr lang="en-US" dirty="0"/>
          </a:p>
          <a:p>
            <a:endParaRPr lang="en-US" dirty="0"/>
          </a:p>
          <a:p>
            <a:r>
              <a:rPr lang="en-US" dirty="0"/>
              <a:t>[click] we also quantize the state representation into bins to reduce the storage overhead</a:t>
            </a:r>
          </a:p>
          <a:p>
            <a:endParaRPr lang="en-US" dirty="0"/>
          </a:p>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21</a:t>
            </a:fld>
            <a:endParaRPr lang="en-CH"/>
          </a:p>
        </p:txBody>
      </p:sp>
    </p:spTree>
    <p:extLst>
      <p:ext uri="{BB962C8B-B14F-4D97-AF65-F5344CB8AC3E}">
        <p14:creationId xmlns:p14="http://schemas.microsoft.com/office/powerpoint/2010/main" val="421649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reward defines the objective of Sibyl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Though Sibyl can learn from any …, in this paper we formulate the reward as a function of the request latency</a:t>
            </a:r>
          </a:p>
          <a:p>
            <a:endParaRPr lang="en-US" dirty="0"/>
          </a:p>
          <a:p>
            <a:endParaRPr lang="en-US" dirty="0"/>
          </a:p>
          <a:p>
            <a:r>
              <a:rPr lang="en-US" dirty="0"/>
              <a:t>[CLICK] A reward encapsulates three metrics: …</a:t>
            </a:r>
          </a:p>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22</a:t>
            </a:fld>
            <a:endParaRPr lang="en-CH"/>
          </a:p>
        </p:txBody>
      </p:sp>
    </p:spTree>
    <p:extLst>
      <p:ext uri="{BB962C8B-B14F-4D97-AF65-F5344CB8AC3E}">
        <p14:creationId xmlns:p14="http://schemas.microsoft.com/office/powerpoint/2010/main" val="1562528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the action as the selection of a storage device to place the current page. </a:t>
            </a:r>
          </a:p>
          <a:p>
            <a:endParaRPr lang="en-US" dirty="0"/>
          </a:p>
          <a:p>
            <a:r>
              <a:rPr lang="en-US" dirty="0"/>
              <a:t>[CLICK] Such an action allows easy </a:t>
            </a:r>
            <a:r>
              <a:rPr lang="en-US" dirty="0" err="1"/>
              <a:t>extensiblity</a:t>
            </a:r>
            <a:r>
              <a:rPr lang="en-US" dirty="0"/>
              <a:t> to any number of storage devices</a:t>
            </a:r>
          </a:p>
          <a:p>
            <a:endParaRPr lang="en-US" dirty="0"/>
          </a:p>
          <a:p>
            <a:r>
              <a:rPr lang="en-US" dirty="0"/>
              <a:t>[CLICK] it makes </a:t>
            </a:r>
            <a:r>
              <a:rPr lang="en-US" dirty="0" err="1"/>
              <a:t>SIbyl</a:t>
            </a:r>
            <a:r>
              <a:rPr lang="en-US" dirty="0"/>
              <a:t> learn to proactively </a:t>
            </a:r>
            <a:r>
              <a:rPr lang="en-US" dirty="0" err="1"/>
              <a:t>evit</a:t>
            </a:r>
            <a:r>
              <a:rPr lang="en-US" dirty="0"/>
              <a:t> or promote a page from the storage device</a:t>
            </a:r>
          </a:p>
          <a:p>
            <a:endParaRPr lang="en-US" dirty="0"/>
          </a:p>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23</a:t>
            </a:fld>
            <a:endParaRPr lang="en-CH"/>
          </a:p>
        </p:txBody>
      </p:sp>
    </p:spTree>
    <p:extLst>
      <p:ext uri="{BB962C8B-B14F-4D97-AF65-F5344CB8AC3E}">
        <p14:creationId xmlns:p14="http://schemas.microsoft.com/office/powerpoint/2010/main" val="347195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provide a brief overview and design of Sibyl.</a:t>
            </a:r>
          </a:p>
        </p:txBody>
      </p:sp>
      <p:sp>
        <p:nvSpPr>
          <p:cNvPr id="4" name="Slide Number Placeholder 3"/>
          <p:cNvSpPr>
            <a:spLocks noGrp="1"/>
          </p:cNvSpPr>
          <p:nvPr>
            <p:ph type="sldNum" sz="quarter" idx="5"/>
          </p:nvPr>
        </p:nvSpPr>
        <p:spPr/>
        <p:txBody>
          <a:bodyPr/>
          <a:lstStyle/>
          <a:p>
            <a:fld id="{3A44AB11-ED51-4041-ABF3-98774B656127}" type="slidenum">
              <a:rPr lang="en-CH" smtClean="0"/>
              <a:t>24</a:t>
            </a:fld>
            <a:endParaRPr lang="en-CH"/>
          </a:p>
        </p:txBody>
      </p:sp>
    </p:spTree>
    <p:extLst>
      <p:ext uri="{BB962C8B-B14F-4D97-AF65-F5344CB8AC3E}">
        <p14:creationId xmlns:p14="http://schemas.microsoft.com/office/powerpoint/2010/main" val="372732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we discuss the execution model for Sibyl. We implement sibyl in the the host OS. [CLICK] Where for every storage request Sibyl uses an RL decision thread to make [CLICK] data </a:t>
            </a:r>
            <a:r>
              <a:rPr lang="en-GB" dirty="0" err="1"/>
              <a:t>placemnet</a:t>
            </a:r>
            <a:r>
              <a:rPr lang="en-GB" dirty="0"/>
              <a:t>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Sibyl uses another thread, [CLICK] called the RL training thread that works in the background. It keeps collecting information about Sibyl's state, action and reward, which uses this information to train a data placement policy. [CLICK] periodically we replace the RL decision thread policy with RL training thread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Our two-threaded implementation runs ASYNCHROUNOUS AND avoids that the training in RL training thread interrupts or delays data placement decisions for incoming requests. </a:t>
            </a:r>
            <a:endParaRPr lang="en-CH" dirty="0"/>
          </a:p>
          <a:p>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25</a:t>
            </a:fld>
            <a:endParaRPr lang="en-CH"/>
          </a:p>
        </p:txBody>
      </p:sp>
    </p:spTree>
    <p:extLst>
      <p:ext uri="{BB962C8B-B14F-4D97-AF65-F5344CB8AC3E}">
        <p14:creationId xmlns:p14="http://schemas.microsoft.com/office/powerpoint/2010/main" val="1719127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go into the implementation of each thread</a:t>
            </a:r>
            <a:endParaRPr lang="en-CH" dirty="0"/>
          </a:p>
          <a:p>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26</a:t>
            </a:fld>
            <a:endParaRPr lang="en-CH"/>
          </a:p>
        </p:txBody>
      </p:sp>
    </p:spTree>
    <p:extLst>
      <p:ext uri="{BB962C8B-B14F-4D97-AF65-F5344CB8AC3E}">
        <p14:creationId xmlns:p14="http://schemas.microsoft.com/office/powerpoint/2010/main" val="3125062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we discuss the RL decision thread, where Sibyl decides the data placement  of the current storage request while collecting information about its decisions</a:t>
            </a:r>
          </a:p>
        </p:txBody>
      </p:sp>
      <p:sp>
        <p:nvSpPr>
          <p:cNvPr id="4" name="Slide Number Placeholder 3"/>
          <p:cNvSpPr>
            <a:spLocks noGrp="1"/>
          </p:cNvSpPr>
          <p:nvPr>
            <p:ph type="sldNum" sz="quarter" idx="5"/>
          </p:nvPr>
        </p:nvSpPr>
        <p:spPr/>
        <p:txBody>
          <a:bodyPr/>
          <a:lstStyle/>
          <a:p>
            <a:fld id="{3A44AB11-ED51-4041-ABF3-98774B656127}" type="slidenum">
              <a:rPr lang="en-CH" smtClean="0"/>
              <a:t>27</a:t>
            </a:fld>
            <a:endParaRPr lang="en-CH"/>
          </a:p>
        </p:txBody>
      </p:sp>
    </p:spTree>
    <p:extLst>
      <p:ext uri="{BB962C8B-B14F-4D97-AF65-F5344CB8AC3E}">
        <p14:creationId xmlns:p14="http://schemas.microsoft.com/office/powerpoint/2010/main" val="1372506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every new storage request to the </a:t>
            </a:r>
            <a:r>
              <a:rPr lang="en-GB" sz="1200" dirty="0">
                <a:latin typeface="Calibri" panose="020F0502020204030204" pitchFamily="34" charset="0"/>
                <a:cs typeface="Calibri" panose="020F0502020204030204" pitchFamily="34" charset="0"/>
              </a:rPr>
              <a:t>Hybrid storage systems </a:t>
            </a:r>
            <a:r>
              <a:rPr lang="en-GB" dirty="0"/>
              <a:t>, Sibyl uses the state information  to make a data placement action. </a:t>
            </a:r>
          </a:p>
          <a:p>
            <a:endParaRPr lang="en-GB" dirty="0"/>
          </a:p>
        </p:txBody>
      </p:sp>
      <p:sp>
        <p:nvSpPr>
          <p:cNvPr id="4" name="Slide Number Placeholder 3"/>
          <p:cNvSpPr>
            <a:spLocks noGrp="1"/>
          </p:cNvSpPr>
          <p:nvPr>
            <p:ph type="sldNum" sz="quarter" idx="5"/>
          </p:nvPr>
        </p:nvSpPr>
        <p:spPr/>
        <p:txBody>
          <a:bodyPr/>
          <a:lstStyle/>
          <a:p>
            <a:fld id="{3A44AB11-ED51-4041-ABF3-98774B656127}" type="slidenum">
              <a:rPr lang="en-CH" smtClean="0"/>
              <a:t>28</a:t>
            </a:fld>
            <a:endParaRPr lang="en-CH"/>
          </a:p>
        </p:txBody>
      </p:sp>
    </p:spTree>
    <p:extLst>
      <p:ext uri="{BB962C8B-B14F-4D97-AF65-F5344CB8AC3E}">
        <p14:creationId xmlns:p14="http://schemas.microsoft.com/office/powerpoint/2010/main" val="351482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inference network predicts the expected benefits of each action for a given state.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Sibyl policy selects the action with the highest expected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 a random action for exploration of the </a:t>
            </a:r>
            <a:r>
              <a:rPr lang="en-GB" sz="1200" dirty="0">
                <a:latin typeface="Calibri" panose="020F0502020204030204" pitchFamily="34" charset="0"/>
                <a:cs typeface="Calibri" panose="020F0502020204030204" pitchFamily="34" charset="0"/>
              </a:rPr>
              <a:t>Hybrid storage systems </a:t>
            </a:r>
            <a:endParaRPr lang="en-GB" dirty="0"/>
          </a:p>
          <a:p>
            <a:endParaRPr lang="en-GB" dirty="0"/>
          </a:p>
        </p:txBody>
      </p:sp>
      <p:sp>
        <p:nvSpPr>
          <p:cNvPr id="4" name="Slide Number Placeholder 3"/>
          <p:cNvSpPr>
            <a:spLocks noGrp="1"/>
          </p:cNvSpPr>
          <p:nvPr>
            <p:ph type="sldNum" sz="quarter" idx="5"/>
          </p:nvPr>
        </p:nvSpPr>
        <p:spPr/>
        <p:txBody>
          <a:bodyPr/>
          <a:lstStyle/>
          <a:p>
            <a:fld id="{3A44AB11-ED51-4041-ABF3-98774B656127}" type="slidenum">
              <a:rPr lang="en-CH" smtClean="0"/>
              <a:t>29</a:t>
            </a:fld>
            <a:endParaRPr lang="en-CH"/>
          </a:p>
        </p:txBody>
      </p:sp>
    </p:spTree>
    <p:extLst>
      <p:ext uri="{BB962C8B-B14F-4D97-AF65-F5344CB8AC3E}">
        <p14:creationId xmlns:p14="http://schemas.microsoft.com/office/powerpoint/2010/main" val="198558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outline of my talk.</a:t>
            </a:r>
          </a:p>
          <a:p>
            <a:endParaRPr lang="en-US" dirty="0"/>
          </a:p>
          <a:p>
            <a:r>
              <a:rPr lang="en-US" dirty="0"/>
              <a:t>First, I am going to start by discussing key shortcomings of prior data placement techniques.</a:t>
            </a:r>
          </a:p>
        </p:txBody>
      </p:sp>
      <p:sp>
        <p:nvSpPr>
          <p:cNvPr id="4" name="Slide Number Placeholder 3"/>
          <p:cNvSpPr>
            <a:spLocks noGrp="1"/>
          </p:cNvSpPr>
          <p:nvPr>
            <p:ph type="sldNum" sz="quarter" idx="5"/>
          </p:nvPr>
        </p:nvSpPr>
        <p:spPr/>
        <p:txBody>
          <a:bodyPr/>
          <a:lstStyle/>
          <a:p>
            <a:fld id="{3A44AB11-ED51-4041-ABF3-98774B656127}" type="slidenum">
              <a:rPr lang="en-CH" smtClean="0"/>
              <a:t>3</a:t>
            </a:fld>
            <a:endParaRPr lang="en-CH"/>
          </a:p>
        </p:txBody>
      </p:sp>
    </p:spTree>
    <p:extLst>
      <p:ext uri="{BB962C8B-B14F-4D97-AF65-F5344CB8AC3E}">
        <p14:creationId xmlns:p14="http://schemas.microsoft.com/office/powerpoint/2010/main" val="1287545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making data placement decision, Sibyl collects information about the state, action, </a:t>
            </a:r>
            <a:r>
              <a:rPr lang="en-GB"/>
              <a:t>and reward</a:t>
            </a:r>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30</a:t>
            </a:fld>
            <a:endParaRPr lang="en-CH"/>
          </a:p>
        </p:txBody>
      </p:sp>
    </p:spTree>
    <p:extLst>
      <p:ext uri="{BB962C8B-B14F-4D97-AF65-F5344CB8AC3E}">
        <p14:creationId xmlns:p14="http://schemas.microsoft.com/office/powerpoint/2010/main" val="2539069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 experience buffer, which in used in RL Training thread</a:t>
            </a:r>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31</a:t>
            </a:fld>
            <a:endParaRPr lang="en-CH"/>
          </a:p>
        </p:txBody>
      </p:sp>
    </p:spTree>
    <p:extLst>
      <p:ext uri="{BB962C8B-B14F-4D97-AF65-F5344CB8AC3E}">
        <p14:creationId xmlns:p14="http://schemas.microsoft.com/office/powerpoint/2010/main" val="1022769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RL training thread, Sibyl uses the collected experiences to update its decision making policy online by training a neural network. </a:t>
            </a:r>
          </a:p>
          <a:p>
            <a:endParaRPr lang="en-GB" dirty="0"/>
          </a:p>
          <a:p>
            <a:r>
              <a:rPr lang="en-GB" dirty="0"/>
              <a:t>Sibyl continuously learns from its past decisions and their impact.</a:t>
            </a:r>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32</a:t>
            </a:fld>
            <a:endParaRPr lang="en-CH"/>
          </a:p>
        </p:txBody>
      </p:sp>
    </p:spTree>
    <p:extLst>
      <p:ext uri="{BB962C8B-B14F-4D97-AF65-F5344CB8AC3E}">
        <p14:creationId xmlns:p14="http://schemas.microsoft.com/office/powerpoint/2010/main" val="100124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enable the parallel execution of the two threads, we duplicate the neural network that is used to make data placement decisions, so the inference network does not have a separate training steps and only uses the weights of the training network, which we periodically update.</a:t>
            </a:r>
          </a:p>
        </p:txBody>
      </p:sp>
      <p:sp>
        <p:nvSpPr>
          <p:cNvPr id="4" name="Slide Number Placeholder 3"/>
          <p:cNvSpPr>
            <a:spLocks noGrp="1"/>
          </p:cNvSpPr>
          <p:nvPr>
            <p:ph type="sldNum" sz="quarter" idx="5"/>
          </p:nvPr>
        </p:nvSpPr>
        <p:spPr/>
        <p:txBody>
          <a:bodyPr/>
          <a:lstStyle/>
          <a:p>
            <a:fld id="{3A44AB11-ED51-4041-ABF3-98774B656127}" type="slidenum">
              <a:rPr lang="en-CH" smtClean="0"/>
              <a:t>33</a:t>
            </a:fld>
            <a:endParaRPr lang="en-CH"/>
          </a:p>
        </p:txBody>
      </p:sp>
    </p:spTree>
    <p:extLst>
      <p:ext uri="{BB962C8B-B14F-4D97-AF65-F5344CB8AC3E}">
        <p14:creationId xmlns:p14="http://schemas.microsoft.com/office/powerpoint/2010/main" val="2734131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present our key results</a:t>
            </a:r>
          </a:p>
        </p:txBody>
      </p:sp>
      <p:sp>
        <p:nvSpPr>
          <p:cNvPr id="4" name="Slide Number Placeholder 3"/>
          <p:cNvSpPr>
            <a:spLocks noGrp="1"/>
          </p:cNvSpPr>
          <p:nvPr>
            <p:ph type="sldNum" sz="quarter" idx="5"/>
          </p:nvPr>
        </p:nvSpPr>
        <p:spPr/>
        <p:txBody>
          <a:bodyPr/>
          <a:lstStyle/>
          <a:p>
            <a:fld id="{3A44AB11-ED51-4041-ABF3-98774B656127}" type="slidenum">
              <a:rPr lang="en-CH" smtClean="0"/>
              <a:t>34</a:t>
            </a:fld>
            <a:endParaRPr lang="en-CH"/>
          </a:p>
        </p:txBody>
      </p:sp>
    </p:spTree>
    <p:extLst>
      <p:ext uri="{BB962C8B-B14F-4D97-AF65-F5344CB8AC3E}">
        <p14:creationId xmlns:p14="http://schemas.microsoft.com/office/powerpoint/2010/main" val="1763681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 We perfrom real system evaluation for both dual-hybrid and tri-hybrid systems</a:t>
            </a:r>
          </a:p>
          <a:p>
            <a:r>
              <a:rPr lang="en-CH" dirty="0"/>
              <a:t>[CLICK] over here we show our evaluation setup that consists of multi different devices </a:t>
            </a:r>
          </a:p>
          <a:p>
            <a:endParaRPr lang="en-CH" dirty="0"/>
          </a:p>
          <a:p>
            <a:r>
              <a:rPr lang="en-CH" dirty="0"/>
              <a:t>[CLICK] We implement sibyl in the storage management layer of AMD Ryzen 7 2700G CPU</a:t>
            </a:r>
          </a:p>
        </p:txBody>
      </p:sp>
      <p:sp>
        <p:nvSpPr>
          <p:cNvPr id="4" name="Slide Number Placeholder 3"/>
          <p:cNvSpPr>
            <a:spLocks noGrp="1"/>
          </p:cNvSpPr>
          <p:nvPr>
            <p:ph type="sldNum" sz="quarter" idx="5"/>
          </p:nvPr>
        </p:nvSpPr>
        <p:spPr/>
        <p:txBody>
          <a:bodyPr/>
          <a:lstStyle/>
          <a:p>
            <a:fld id="{3A44AB11-ED51-4041-ABF3-98774B656127}" type="slidenum">
              <a:rPr lang="en-CH" smtClean="0"/>
              <a:t>35</a:t>
            </a:fld>
            <a:endParaRPr lang="en-CH"/>
          </a:p>
        </p:txBody>
      </p:sp>
    </p:spTree>
    <p:extLst>
      <p:ext uri="{BB962C8B-B14F-4D97-AF65-F5344CB8AC3E}">
        <p14:creationId xmlns:p14="http://schemas.microsoft.com/office/powerpoint/2010/main" val="2220610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we </a:t>
            </a:r>
            <a:r>
              <a:rPr lang="en-GB" sz="1200" kern="1200" dirty="0" err="1">
                <a:solidFill>
                  <a:schemeClr val="tx1"/>
                </a:solidFill>
                <a:effectLst/>
                <a:latin typeface="+mn-lt"/>
                <a:ea typeface="+mn-ea"/>
                <a:cs typeface="+mn-cs"/>
              </a:rPr>
              <a:t>evalutate</a:t>
            </a:r>
            <a:r>
              <a:rPr lang="en-GB" sz="1200" kern="1200" dirty="0">
                <a:solidFill>
                  <a:schemeClr val="tx1"/>
                </a:solidFill>
                <a:effectLst/>
                <a:latin typeface="+mn-lt"/>
                <a:ea typeface="+mn-ea"/>
                <a:cs typeface="+mn-cs"/>
              </a:rPr>
              <a:t> a cost-oriented hybrid storage configuration in which we use </a:t>
            </a:r>
          </a:p>
          <a:p>
            <a:r>
              <a:rPr lang="en-GB" sz="1200" kern="1200" dirty="0">
                <a:solidFill>
                  <a:schemeClr val="tx1"/>
                </a:solidFill>
                <a:effectLst/>
                <a:latin typeface="+mn-lt"/>
                <a:ea typeface="+mn-ea"/>
                <a:cs typeface="+mn-cs"/>
              </a:rPr>
              <a:t>[CLICK]a high end </a:t>
            </a:r>
            <a:r>
              <a:rPr lang="en-GB" sz="1200" kern="1200" dirty="0" err="1">
                <a:solidFill>
                  <a:schemeClr val="tx1"/>
                </a:solidFill>
                <a:effectLst/>
                <a:latin typeface="+mn-lt"/>
                <a:ea typeface="+mn-ea"/>
                <a:cs typeface="+mn-cs"/>
              </a:rPr>
              <a:t>ssd</a:t>
            </a:r>
            <a:r>
              <a:rPr lang="en-GB" sz="1200" kern="1200" dirty="0">
                <a:solidFill>
                  <a:schemeClr val="tx1"/>
                </a:solidFill>
                <a:effectLst/>
                <a:latin typeface="+mn-lt"/>
                <a:ea typeface="+mn-ea"/>
                <a:cs typeface="+mn-cs"/>
              </a:rPr>
              <a:t> with a low-end hard disk drive where the latency difference between the two devices is quite large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Performance oriented hybrid storage configuration we </a:t>
            </a:r>
          </a:p>
          <a:p>
            <a:r>
              <a:rPr lang="en-GB" sz="1200" kern="1200" dirty="0">
                <a:solidFill>
                  <a:schemeClr val="tx1"/>
                </a:solidFill>
                <a:effectLst/>
                <a:latin typeface="+mn-lt"/>
                <a:ea typeface="+mn-ea"/>
                <a:cs typeface="+mn-cs"/>
              </a:rPr>
              <a:t>[CLICK]use a high end </a:t>
            </a:r>
            <a:r>
              <a:rPr lang="en-GB" sz="1200" kern="1200" dirty="0" err="1">
                <a:solidFill>
                  <a:schemeClr val="tx1"/>
                </a:solidFill>
                <a:effectLst/>
                <a:latin typeface="+mn-lt"/>
                <a:ea typeface="+mn-ea"/>
                <a:cs typeface="+mn-cs"/>
              </a:rPr>
              <a:t>ssd</a:t>
            </a:r>
            <a:r>
              <a:rPr lang="en-GB" sz="1200" kern="1200" dirty="0">
                <a:solidFill>
                  <a:schemeClr val="tx1"/>
                </a:solidFill>
                <a:effectLst/>
                <a:latin typeface="+mn-lt"/>
                <a:ea typeface="+mn-ea"/>
                <a:cs typeface="+mn-cs"/>
              </a:rPr>
              <a:t> with a middle end </a:t>
            </a:r>
            <a:r>
              <a:rPr lang="en-GB" sz="1200" kern="1200" dirty="0" err="1">
                <a:solidFill>
                  <a:schemeClr val="tx1"/>
                </a:solidFill>
                <a:effectLst/>
                <a:latin typeface="+mn-lt"/>
                <a:ea typeface="+mn-ea"/>
                <a:cs typeface="+mn-cs"/>
              </a:rPr>
              <a:t>ssd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 two devices have similar latencies </a:t>
            </a:r>
          </a:p>
        </p:txBody>
      </p:sp>
      <p:sp>
        <p:nvSpPr>
          <p:cNvPr id="4" name="Slide Number Placeholder 3"/>
          <p:cNvSpPr>
            <a:spLocks noGrp="1"/>
          </p:cNvSpPr>
          <p:nvPr>
            <p:ph type="sldNum" sz="quarter" idx="5"/>
          </p:nvPr>
        </p:nvSpPr>
        <p:spPr/>
        <p:txBody>
          <a:bodyPr/>
          <a:lstStyle/>
          <a:p>
            <a:fld id="{3A44AB11-ED51-4041-ABF3-98774B656127}" type="slidenum">
              <a:rPr lang="en-CH" smtClean="0"/>
              <a:t>36</a:t>
            </a:fld>
            <a:endParaRPr lang="en-CH"/>
          </a:p>
        </p:txBody>
      </p:sp>
    </p:spTree>
    <p:extLst>
      <p:ext uri="{BB962C8B-B14F-4D97-AF65-F5344CB8AC3E}">
        <p14:creationId xmlns:p14="http://schemas.microsoft.com/office/powerpoint/2010/main" val="2060246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 </a:t>
            </a:r>
            <a:r>
              <a:rPr lang="en-US" dirty="0"/>
              <a:t>We use </a:t>
            </a:r>
            <a:r>
              <a:rPr lang="en-CH" dirty="0"/>
              <a:t>18 different workloads from MSR CAMBRIDGE and Filebench Suite </a:t>
            </a:r>
          </a:p>
          <a:p>
            <a:r>
              <a:rPr lang="en-CH" dirty="0"/>
              <a:t>[CLICK] and compare Sibyl against four state of heuristic and supervised—learning based data placmenet policies</a:t>
            </a:r>
          </a:p>
        </p:txBody>
      </p:sp>
      <p:sp>
        <p:nvSpPr>
          <p:cNvPr id="4" name="Slide Number Placeholder 3"/>
          <p:cNvSpPr>
            <a:spLocks noGrp="1"/>
          </p:cNvSpPr>
          <p:nvPr>
            <p:ph type="sldNum" sz="quarter" idx="5"/>
          </p:nvPr>
        </p:nvSpPr>
        <p:spPr/>
        <p:txBody>
          <a:bodyPr/>
          <a:lstStyle/>
          <a:p>
            <a:fld id="{3A44AB11-ED51-4041-ABF3-98774B656127}" type="slidenum">
              <a:rPr lang="en-CH" smtClean="0"/>
              <a:t>37</a:t>
            </a:fld>
            <a:endParaRPr lang="en-CH"/>
          </a:p>
        </p:txBody>
      </p:sp>
    </p:spTree>
    <p:extLst>
      <p:ext uri="{BB962C8B-B14F-4D97-AF65-F5344CB8AC3E}">
        <p14:creationId xmlns:p14="http://schemas.microsoft.com/office/powerpoint/2010/main" val="1062525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[CLICK]Over here we show the performance results in terms of average request latency for MSR CAMBRIDGE workloads for all the workloads and policies</a:t>
            </a:r>
            <a:endParaRPr lang="en-GB" dirty="0"/>
          </a:p>
        </p:txBody>
      </p:sp>
      <p:sp>
        <p:nvSpPr>
          <p:cNvPr id="4" name="Slide Number Placeholder 3"/>
          <p:cNvSpPr>
            <a:spLocks noGrp="1"/>
          </p:cNvSpPr>
          <p:nvPr>
            <p:ph type="sldNum" sz="quarter" idx="5"/>
          </p:nvPr>
        </p:nvSpPr>
        <p:spPr/>
        <p:txBody>
          <a:bodyPr/>
          <a:lstStyle/>
          <a:p>
            <a:fld id="{3A44AB11-ED51-4041-ABF3-98774B656127}" type="slidenum">
              <a:rPr lang="en-CH" smtClean="0"/>
              <a:t>38</a:t>
            </a:fld>
            <a:endParaRPr lang="en-CH"/>
          </a:p>
        </p:txBody>
      </p:sp>
    </p:spTree>
    <p:extLst>
      <p:ext uri="{BB962C8B-B14F-4D97-AF65-F5344CB8AC3E}">
        <p14:creationId xmlns:p14="http://schemas.microsoft.com/office/powerpoint/2010/main" val="2625147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observe that Sibyl consistently outperforms all the baselines for all the workloads </a:t>
            </a:r>
            <a:endParaRPr lang="en-GB" dirty="0"/>
          </a:p>
        </p:txBody>
      </p:sp>
      <p:sp>
        <p:nvSpPr>
          <p:cNvPr id="4" name="Slide Number Placeholder 3"/>
          <p:cNvSpPr>
            <a:spLocks noGrp="1"/>
          </p:cNvSpPr>
          <p:nvPr>
            <p:ph type="sldNum" sz="quarter" idx="5"/>
          </p:nvPr>
        </p:nvSpPr>
        <p:spPr/>
        <p:txBody>
          <a:bodyPr/>
          <a:lstStyle/>
          <a:p>
            <a:fld id="{3A44AB11-ED51-4041-ABF3-98774B656127}" type="slidenum">
              <a:rPr lang="en-CH" smtClean="0"/>
              <a:t>39</a:t>
            </a:fld>
            <a:endParaRPr lang="en-CH"/>
          </a:p>
        </p:txBody>
      </p:sp>
    </p:spTree>
    <p:extLst>
      <p:ext uri="{BB962C8B-B14F-4D97-AF65-F5344CB8AC3E}">
        <p14:creationId xmlns:p14="http://schemas.microsoft.com/office/powerpoint/2010/main" val="1869026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some basics on hybrid storage systems. [CLICK] OVER here we show a typical HSS consisting of a fast-yet-small storage device and a slow-yet-large storage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[CLICK]The address space is divided into a number of logical pages (e.g. 4kib), which are assigned to an application.</a:t>
            </a:r>
          </a:p>
          <a:p>
            <a:endParaRPr lang="en-CH" dirty="0"/>
          </a:p>
          <a:p>
            <a:r>
              <a:rPr lang="en-GB" dirty="0"/>
              <a:t>[CLICK] The storage management layer in the OS orchestrates host I/O requests across heterogeneous devices, </a:t>
            </a:r>
          </a:p>
          <a:p>
            <a:endParaRPr lang="en-GB" dirty="0"/>
          </a:p>
          <a:p>
            <a:r>
              <a:rPr lang="en-GB" dirty="0"/>
              <a:t>[CLICK] the storage management layer also  manages data migration between the storage devices in an </a:t>
            </a:r>
            <a:r>
              <a:rPr lang="en-GB" sz="1200" dirty="0">
                <a:latin typeface="Calibri" panose="020F0502020204030204" pitchFamily="34" charset="0"/>
                <a:cs typeface="Calibri" panose="020F0502020204030204" pitchFamily="34" charset="0"/>
              </a:rPr>
              <a:t>Hybrid storage systems </a:t>
            </a:r>
            <a:r>
              <a:rPr lang="en-GB" dirty="0"/>
              <a:t>. Eviction usually moves infrequently access data </a:t>
            </a:r>
            <a:r>
              <a:rPr lang="en-GB" dirty="0" err="1"/>
              <a:t>fom</a:t>
            </a:r>
            <a:r>
              <a:rPr lang="en-GB" dirty="0"/>
              <a:t> the fast storage to the slow storage  or when the fast storage device is full. </a:t>
            </a:r>
          </a:p>
          <a:p>
            <a:r>
              <a:rPr lang="en-GB" dirty="0"/>
              <a:t>When data currently stored in the slow storage device is moved to the fast storage device, it is called promotion. Promotion is usually performed when a page in the slow storage device is accessed frequently.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A desirable policy has to effectively utilize the low latency characteristics of the fast device while making optimal use of its small capacity and should provide easy extensibility to a wide range of workloads and </a:t>
            </a:r>
            <a:r>
              <a:rPr lang="en-GB" sz="1200" dirty="0">
                <a:latin typeface="Calibri" panose="020F0502020204030204" pitchFamily="34" charset="0"/>
                <a:cs typeface="Calibri" panose="020F0502020204030204" pitchFamily="34" charset="0"/>
              </a:rPr>
              <a:t>Hybrid storage systems </a:t>
            </a:r>
            <a:r>
              <a:rPr lang="en-GB" dirty="0"/>
              <a:t> configurations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A44AB11-ED51-4041-ABF3-98774B656127}" type="slidenum">
              <a:rPr lang="en-CH" smtClean="0"/>
              <a:t>4</a:t>
            </a:fld>
            <a:endParaRPr lang="en-CH"/>
          </a:p>
        </p:txBody>
      </p:sp>
    </p:spTree>
    <p:extLst>
      <p:ext uri="{BB962C8B-B14F-4D97-AF65-F5344CB8AC3E}">
        <p14:creationId xmlns:p14="http://schemas.microsoft.com/office/powerpoint/2010/main" val="1487309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 performance oriented </a:t>
            </a:r>
            <a:r>
              <a:rPr lang="en-GB" sz="1200" dirty="0">
                <a:latin typeface="Calibri" panose="020F0502020204030204" pitchFamily="34" charset="0"/>
                <a:cs typeface="Calibri" panose="020F0502020204030204" pitchFamily="34" charset="0"/>
              </a:rPr>
              <a:t>Hybrid storage systems </a:t>
            </a:r>
            <a:r>
              <a:rPr lang="en-GB" sz="1200" kern="1200" dirty="0">
                <a:solidFill>
                  <a:schemeClr val="tx1"/>
                </a:solidFill>
                <a:effectLst/>
                <a:latin typeface="+mn-lt"/>
                <a:ea typeface="+mn-ea"/>
                <a:cs typeface="+mn-cs"/>
              </a:rPr>
              <a:t> configuration, where two devices have similar latencies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CH" dirty="0"/>
              <a:t>                                     </a:t>
            </a:r>
          </a:p>
        </p:txBody>
      </p:sp>
      <p:sp>
        <p:nvSpPr>
          <p:cNvPr id="4" name="Slide Number Placeholder 3"/>
          <p:cNvSpPr>
            <a:spLocks noGrp="1"/>
          </p:cNvSpPr>
          <p:nvPr>
            <p:ph type="sldNum" sz="quarter" idx="5"/>
          </p:nvPr>
        </p:nvSpPr>
        <p:spPr/>
        <p:txBody>
          <a:bodyPr/>
          <a:lstStyle/>
          <a:p>
            <a:fld id="{3A44AB11-ED51-4041-ABF3-98774B656127}" type="slidenum">
              <a:rPr lang="en-CH" smtClean="0"/>
              <a:t>40</a:t>
            </a:fld>
            <a:endParaRPr lang="en-CH"/>
          </a:p>
        </p:txBody>
      </p:sp>
    </p:spTree>
    <p:extLst>
      <p:ext uri="{BB962C8B-B14F-4D97-AF65-F5344CB8AC3E}">
        <p14:creationId xmlns:p14="http://schemas.microsoft.com/office/powerpoint/2010/main" val="1105786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spc="0" dirty="0">
                <a:solidFill>
                  <a:schemeClr val="tx1"/>
                </a:solidFill>
              </a:rPr>
              <a:t>Sibyl provides </a:t>
            </a:r>
            <a:r>
              <a:rPr lang="en-GB" sz="1200" b="1" spc="0" dirty="0">
                <a:solidFill>
                  <a:srgbClr val="00B050"/>
                </a:solidFill>
              </a:rPr>
              <a:t>21.6% performance improvement </a:t>
            </a:r>
            <a:r>
              <a:rPr lang="en-GB" sz="1200" spc="0" dirty="0">
                <a:solidFill>
                  <a:schemeClr val="tx1"/>
                </a:solidFill>
              </a:rPr>
              <a:t>by </a:t>
            </a:r>
            <a:r>
              <a:rPr lang="en-GB" sz="1200" b="1" spc="0" dirty="0">
                <a:solidFill>
                  <a:srgbClr val="00B050"/>
                </a:solidFill>
              </a:rPr>
              <a:t>dynamically adapting its data placement policy </a:t>
            </a:r>
            <a:endParaRPr lang="en-US" sz="1200" b="1" spc="0" dirty="0">
              <a:solidFill>
                <a:srgbClr val="00B05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A44AB11-ED51-4041-ABF3-98774B656127}" type="slidenum">
              <a:rPr lang="en-CH" smtClean="0"/>
              <a:t>41</a:t>
            </a:fld>
            <a:endParaRPr lang="en-CH"/>
          </a:p>
        </p:txBody>
      </p:sp>
    </p:spTree>
    <p:extLst>
      <p:ext uri="{BB962C8B-B14F-4D97-AF65-F5344CB8AC3E}">
        <p14:creationId xmlns:p14="http://schemas.microsoft.com/office/powerpoint/2010/main" val="2283512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 </a:t>
            </a:r>
            <a:r>
              <a:rPr lang="en-GB" sz="1200" kern="1200" dirty="0">
                <a:solidFill>
                  <a:schemeClr val="tx1"/>
                </a:solidFill>
                <a:effectLst/>
                <a:latin typeface="+mn-lt"/>
                <a:ea typeface="+mn-ea"/>
                <a:cs typeface="+mn-cs"/>
              </a:rPr>
              <a:t>Sibyl provides slightly lower performance than other baselines in only two workloads  for this configuration.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observe that such workloads are write-intensive and have many random requests  (in terms of both access pattern and request size).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Therefore, in the paper we show that for such workloads we need to perform frequent retraining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a:p>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42</a:t>
            </a:fld>
            <a:endParaRPr lang="en-CH"/>
          </a:p>
        </p:txBody>
      </p:sp>
    </p:spTree>
    <p:extLst>
      <p:ext uri="{BB962C8B-B14F-4D97-AF65-F5344CB8AC3E}">
        <p14:creationId xmlns:p14="http://schemas.microsoft.com/office/powerpoint/2010/main" val="697363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H" dirty="0"/>
              <a:t>   </a:t>
            </a:r>
            <a:r>
              <a:rPr lang="en-GB" sz="1200" dirty="0">
                <a:solidFill>
                  <a:schemeClr val="tx1"/>
                </a:solidFill>
              </a:rPr>
              <a:t>on average Sibyl achieves </a:t>
            </a:r>
            <a:r>
              <a:rPr lang="en-GB" sz="1200" b="1" dirty="0">
                <a:solidFill>
                  <a:schemeClr val="accent6"/>
                </a:solidFill>
              </a:rPr>
              <a:t>80% performance of an oracle policy </a:t>
            </a:r>
            <a:r>
              <a:rPr lang="en-GB" sz="1200" dirty="0">
                <a:solidFill>
                  <a:schemeClr val="tx1"/>
                </a:solidFill>
              </a:rPr>
              <a:t>that has complete knowledge of </a:t>
            </a:r>
          </a:p>
          <a:p>
            <a:pPr algn="ctr"/>
            <a:r>
              <a:rPr lang="en-GB" sz="1200" dirty="0">
                <a:solidFill>
                  <a:schemeClr val="tx1"/>
                </a:solidFill>
              </a:rPr>
              <a:t>future access patterns</a:t>
            </a:r>
            <a:endParaRPr lang="en-US" sz="1200" b="1" dirty="0">
              <a:solidFill>
                <a:schemeClr val="tx1"/>
              </a:solidFill>
              <a:latin typeface="Calibri" panose="020F0502020204030204" pitchFamily="34" charset="0"/>
              <a:cs typeface="Calibri" panose="020F0502020204030204" pitchFamily="34" charset="0"/>
            </a:endParaRPr>
          </a:p>
          <a:p>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43</a:t>
            </a:fld>
            <a:endParaRPr lang="en-CH"/>
          </a:p>
        </p:txBody>
      </p:sp>
    </p:spTree>
    <p:extLst>
      <p:ext uri="{BB962C8B-B14F-4D97-AF65-F5344CB8AC3E}">
        <p14:creationId xmlns:p14="http://schemas.microsoft.com/office/powerpoint/2010/main" val="1792327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also evaluate the EXTENSIBILITY of sibyl to more devices</a:t>
            </a:r>
          </a:p>
          <a:p>
            <a:endParaRPr lang="en-CH" dirty="0"/>
          </a:p>
          <a:p>
            <a:r>
              <a:rPr lang="en-GB" dirty="0"/>
              <a:t>T</a:t>
            </a:r>
            <a:r>
              <a:rPr lang="en-CH" dirty="0"/>
              <a:t>o extend sibyl for more storage devices we have to only:</a:t>
            </a:r>
          </a:p>
          <a:p>
            <a:r>
              <a:rPr lang="en-GB" dirty="0"/>
              <a:t>1. A</a:t>
            </a:r>
            <a:r>
              <a:rPr lang="en-CH" dirty="0"/>
              <a:t>dd a new action in sibyl’s action space</a:t>
            </a:r>
          </a:p>
          <a:p>
            <a:r>
              <a:rPr lang="en-CH" dirty="0"/>
              <a:t>2. </a:t>
            </a:r>
            <a:r>
              <a:rPr lang="en-GB" dirty="0"/>
              <a:t>A</a:t>
            </a:r>
            <a:r>
              <a:rPr lang="en-CH" dirty="0"/>
              <a:t>dd the remaining capacity of the new device as a state feature</a:t>
            </a:r>
          </a:p>
          <a:p>
            <a:endParaRPr lang="en-CH" dirty="0"/>
          </a:p>
          <a:p>
            <a:r>
              <a:rPr lang="en-CH" dirty="0"/>
              <a:t>and sibyl automatically figures out the best policy</a:t>
            </a:r>
          </a:p>
          <a:p>
            <a:endParaRPr lang="en-CH" dirty="0"/>
          </a:p>
          <a:p>
            <a:r>
              <a:rPr lang="en-CH" dirty="0"/>
              <a:t>Here we show the performanc results for a state of the art heuristic based policy. This heuristic policy is an extended version of CDE policy which requires significant implementation effort for handling all the dataplacement cases because of the new device like eviction and promotion from the new device and where to send that data, set threshold values etc.</a:t>
            </a:r>
          </a:p>
        </p:txBody>
      </p:sp>
      <p:sp>
        <p:nvSpPr>
          <p:cNvPr id="4" name="Slide Number Placeholder 3"/>
          <p:cNvSpPr>
            <a:spLocks noGrp="1"/>
          </p:cNvSpPr>
          <p:nvPr>
            <p:ph type="sldNum" sz="quarter" idx="5"/>
          </p:nvPr>
        </p:nvSpPr>
        <p:spPr/>
        <p:txBody>
          <a:bodyPr/>
          <a:lstStyle/>
          <a:p>
            <a:fld id="{3A44AB11-ED51-4041-ABF3-98774B656127}" type="slidenum">
              <a:rPr lang="en-CH" smtClean="0"/>
              <a:t>44</a:t>
            </a:fld>
            <a:endParaRPr lang="en-CH"/>
          </a:p>
        </p:txBody>
      </p:sp>
    </p:spTree>
    <p:extLst>
      <p:ext uri="{BB962C8B-B14F-4D97-AF65-F5344CB8AC3E}">
        <p14:creationId xmlns:p14="http://schemas.microsoft.com/office/powerpoint/2010/main" val="23756854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and compare to sibyl for trihybrid system</a:t>
            </a:r>
          </a:p>
        </p:txBody>
      </p:sp>
      <p:sp>
        <p:nvSpPr>
          <p:cNvPr id="4" name="Slide Number Placeholder 3"/>
          <p:cNvSpPr>
            <a:spLocks noGrp="1"/>
          </p:cNvSpPr>
          <p:nvPr>
            <p:ph type="sldNum" sz="quarter" idx="5"/>
          </p:nvPr>
        </p:nvSpPr>
        <p:spPr/>
        <p:txBody>
          <a:bodyPr/>
          <a:lstStyle/>
          <a:p>
            <a:fld id="{3A44AB11-ED51-4041-ABF3-98774B656127}" type="slidenum">
              <a:rPr lang="en-CH" smtClean="0"/>
              <a:t>45</a:t>
            </a:fld>
            <a:endParaRPr lang="en-CH"/>
          </a:p>
        </p:txBody>
      </p:sp>
    </p:spTree>
    <p:extLst>
      <p:ext uri="{BB962C8B-B14F-4D97-AF65-F5344CB8AC3E}">
        <p14:creationId xmlns:p14="http://schemas.microsoft.com/office/powerpoint/2010/main" val="3016854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dirty="0">
                <a:latin typeface="Calibri" panose="020F0502020204030204" pitchFamily="34" charset="0"/>
                <a:cs typeface="Calibri" panose="020F0502020204030204" pitchFamily="34" charset="0"/>
              </a:rPr>
              <a:t>Sibyl outperforms the state-of-the-art-policy policy by </a:t>
            </a:r>
            <a:r>
              <a:rPr lang="en" sz="1200" dirty="0" err="1">
                <a:latin typeface="Calibri" panose="020F0502020204030204" pitchFamily="34" charset="0"/>
                <a:cs typeface="Calibri" panose="020F0502020204030204" pitchFamily="34" charset="0"/>
              </a:rPr>
              <a:t>upto</a:t>
            </a:r>
            <a:r>
              <a:rPr lang="en" sz="1200" dirty="0">
                <a:latin typeface="Calibri" panose="020F0502020204030204" pitchFamily="34" charset="0"/>
                <a:cs typeface="Calibri" panose="020F0502020204030204" pitchFamily="34" charset="0"/>
              </a:rPr>
              <a:t> </a:t>
            </a:r>
            <a:r>
              <a:rPr lang="en" sz="1200" b="1" dirty="0">
                <a:solidFill>
                  <a:srgbClr val="674EA7"/>
                </a:solidFill>
                <a:latin typeface="Calibri" panose="020F0502020204030204" pitchFamily="34" charset="0"/>
                <a:cs typeface="Calibri" panose="020F0502020204030204" pitchFamily="34" charset="0"/>
              </a:rPr>
              <a:t>48.2%</a:t>
            </a:r>
            <a:r>
              <a:rPr lang="en" sz="1200" dirty="0">
                <a:latin typeface="Calibri" panose="020F0502020204030204" pitchFamily="34" charset="0"/>
                <a:cs typeface="Calibri" panose="020F0502020204030204" pitchFamily="34" charset="0"/>
              </a:rPr>
              <a:t> </a:t>
            </a:r>
          </a:p>
          <a:p>
            <a:r>
              <a:rPr lang="en" sz="1200" dirty="0">
                <a:latin typeface="Calibri" panose="020F0502020204030204" pitchFamily="34" charset="0"/>
                <a:cs typeface="Calibri" panose="020F0502020204030204" pitchFamily="34" charset="0"/>
              </a:rPr>
              <a:t>[click]</a:t>
            </a:r>
          </a:p>
          <a:p>
            <a:r>
              <a:rPr lang="en-GB" dirty="0"/>
              <a:t>We conclude that Sibyl provides ease of extensibility to new storage system configurations, which reduces the system architect’s burden in designing sophisticated data placement mechanisms.</a:t>
            </a:r>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46</a:t>
            </a:fld>
            <a:endParaRPr lang="en-CH"/>
          </a:p>
        </p:txBody>
      </p:sp>
    </p:spTree>
    <p:extLst>
      <p:ext uri="{BB962C8B-B14F-4D97-AF65-F5344CB8AC3E}">
        <p14:creationId xmlns:p14="http://schemas.microsoft.com/office/powerpoint/2010/main" val="39466680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Sybil performance benefits comes at a modest cost of 124.4KB storage cost to implement experience buffer, inference and training network</a:t>
            </a:r>
          </a:p>
          <a:p>
            <a:endParaRPr lang="en-US" dirty="0"/>
          </a:p>
          <a:p>
            <a:r>
              <a:rPr lang="en-US" dirty="0"/>
              <a:t>[CLICK] and 40-bit metadata overhead per page</a:t>
            </a:r>
          </a:p>
          <a:p>
            <a:endParaRPr lang="en-US" dirty="0"/>
          </a:p>
          <a:p>
            <a:r>
              <a:rPr lang="en-US" dirty="0"/>
              <a:t>[CLICK] We have inference latency of 10nanos, which are orders of magnitude smaller than the I/O read latency of a even a high end SSD (around 3micro seconds for Samsung ZNAND SSD)</a:t>
            </a:r>
          </a:p>
          <a:p>
            <a:endParaRPr lang="en-US" dirty="0"/>
          </a:p>
          <a:p>
            <a:r>
              <a:rPr lang="en-US" dirty="0"/>
              <a:t>[CLICK] with training latency of 2mico sec</a:t>
            </a:r>
          </a:p>
          <a:p>
            <a:endParaRPr lang="en-US" dirty="0"/>
          </a:p>
          <a:p>
            <a:r>
              <a:rPr lang="en-US" dirty="0"/>
              <a:t>So sibyl provides:</a:t>
            </a:r>
          </a:p>
          <a:p>
            <a:r>
              <a:rPr lang="en-US" dirty="0"/>
              <a:t>[CLICK]small area and</a:t>
            </a:r>
          </a:p>
          <a:p>
            <a:r>
              <a:rPr lang="en-US" dirty="0"/>
              <a:t>[CLICK]inference overhead [CLICK] which satisfied the prediction latency for making a data placement decision</a:t>
            </a:r>
          </a:p>
        </p:txBody>
      </p:sp>
      <p:sp>
        <p:nvSpPr>
          <p:cNvPr id="4" name="Slide Number Placeholder 3"/>
          <p:cNvSpPr>
            <a:spLocks noGrp="1"/>
          </p:cNvSpPr>
          <p:nvPr>
            <p:ph type="sldNum" sz="quarter" idx="5"/>
          </p:nvPr>
        </p:nvSpPr>
        <p:spPr/>
        <p:txBody>
          <a:bodyPr/>
          <a:lstStyle/>
          <a:p>
            <a:fld id="{3A44AB11-ED51-4041-ABF3-98774B656127}" type="slidenum">
              <a:rPr lang="en-CH" smtClean="0"/>
              <a:t>47</a:t>
            </a:fld>
            <a:endParaRPr lang="en-CH"/>
          </a:p>
        </p:txBody>
      </p:sp>
    </p:spTree>
    <p:extLst>
      <p:ext uri="{BB962C8B-B14F-4D97-AF65-F5344CB8AC3E}">
        <p14:creationId xmlns:p14="http://schemas.microsoft.com/office/powerpoint/2010/main" val="18012913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exciting results in the paper including throughput comparison, evaluation on unseen workloads and mixed workloads </a:t>
            </a:r>
          </a:p>
        </p:txBody>
      </p:sp>
      <p:sp>
        <p:nvSpPr>
          <p:cNvPr id="4" name="Slide Number Placeholder 3"/>
          <p:cNvSpPr>
            <a:spLocks noGrp="1"/>
          </p:cNvSpPr>
          <p:nvPr>
            <p:ph type="sldNum" sz="quarter" idx="5"/>
          </p:nvPr>
        </p:nvSpPr>
        <p:spPr/>
        <p:txBody>
          <a:bodyPr/>
          <a:lstStyle/>
          <a:p>
            <a:fld id="{3A44AB11-ED51-4041-ABF3-98774B656127}" type="slidenum">
              <a:rPr lang="en-CH" smtClean="0"/>
              <a:t>48</a:t>
            </a:fld>
            <a:endParaRPr lang="en-CH"/>
          </a:p>
        </p:txBody>
      </p:sp>
    </p:spTree>
    <p:extLst>
      <p:ext uri="{BB962C8B-B14F-4D97-AF65-F5344CB8AC3E}">
        <p14:creationId xmlns:p14="http://schemas.microsoft.com/office/powerpoint/2010/main" val="3458212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many more.</a:t>
            </a:r>
          </a:p>
          <a:p>
            <a:r>
              <a:rPr lang="en-US" dirty="0"/>
              <a:t>For more details we encourage you to read our paper</a:t>
            </a:r>
          </a:p>
        </p:txBody>
      </p:sp>
      <p:sp>
        <p:nvSpPr>
          <p:cNvPr id="4" name="Slide Number Placeholder 3"/>
          <p:cNvSpPr>
            <a:spLocks noGrp="1"/>
          </p:cNvSpPr>
          <p:nvPr>
            <p:ph type="sldNum" sz="quarter" idx="5"/>
          </p:nvPr>
        </p:nvSpPr>
        <p:spPr/>
        <p:txBody>
          <a:bodyPr/>
          <a:lstStyle/>
          <a:p>
            <a:fld id="{3A44AB11-ED51-4041-ABF3-98774B656127}" type="slidenum">
              <a:rPr lang="en-CH" smtClean="0"/>
              <a:t>49</a:t>
            </a:fld>
            <a:endParaRPr lang="en-CH"/>
          </a:p>
        </p:txBody>
      </p:sp>
    </p:spTree>
    <p:extLst>
      <p:ext uri="{BB962C8B-B14F-4D97-AF65-F5344CB8AC3E}">
        <p14:creationId xmlns:p14="http://schemas.microsoft.com/office/powerpoint/2010/main" val="2304123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Therefore the performance of a hybrid storage system highly depends on the ability of the storage management layer to effectively manage diverse </a:t>
            </a:r>
            <a:r>
              <a:rPr lang="en-GB" dirty="0" err="1"/>
              <a:t>deviaces</a:t>
            </a:r>
            <a:r>
              <a:rPr lang="en-GB" dirty="0"/>
              <a:t> and workloads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A44AB11-ED51-4041-ABF3-98774B656127}" type="slidenum">
              <a:rPr lang="en-CH" smtClean="0"/>
              <a:t>5</a:t>
            </a:fld>
            <a:endParaRPr lang="en-CH"/>
          </a:p>
        </p:txBody>
      </p:sp>
    </p:spTree>
    <p:extLst>
      <p:ext uri="{BB962C8B-B14F-4D97-AF65-F5344CB8AC3E}">
        <p14:creationId xmlns:p14="http://schemas.microsoft.com/office/powerpoint/2010/main" val="13100021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50</a:t>
            </a:fld>
            <a:endParaRPr lang="en-CH"/>
          </a:p>
        </p:txBody>
      </p:sp>
    </p:spTree>
    <p:extLst>
      <p:ext uri="{BB962C8B-B14F-4D97-AF65-F5344CB8AC3E}">
        <p14:creationId xmlns:p14="http://schemas.microsoft.com/office/powerpoint/2010/main" val="1739515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conclude my talk</a:t>
            </a:r>
          </a:p>
        </p:txBody>
      </p:sp>
      <p:sp>
        <p:nvSpPr>
          <p:cNvPr id="4" name="Slide Number Placeholder 3"/>
          <p:cNvSpPr>
            <a:spLocks noGrp="1"/>
          </p:cNvSpPr>
          <p:nvPr>
            <p:ph type="sldNum" sz="quarter" idx="5"/>
          </p:nvPr>
        </p:nvSpPr>
        <p:spPr/>
        <p:txBody>
          <a:bodyPr/>
          <a:lstStyle/>
          <a:p>
            <a:fld id="{3A44AB11-ED51-4041-ABF3-98774B656127}" type="slidenum">
              <a:rPr lang="en-CH" smtClean="0"/>
              <a:t>51</a:t>
            </a:fld>
            <a:endParaRPr lang="en-CH"/>
          </a:p>
        </p:txBody>
      </p:sp>
    </p:spTree>
    <p:extLst>
      <p:ext uri="{BB962C8B-B14F-4D97-AF65-F5344CB8AC3E}">
        <p14:creationId xmlns:p14="http://schemas.microsoft.com/office/powerpoint/2010/main" val="34656852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3000" b="1" dirty="0">
                <a:solidFill>
                  <a:schemeClr val="accent6">
                    <a:lumMod val="75000"/>
                  </a:schemeClr>
                </a:solidFill>
                <a:latin typeface="Calibri" panose="020F0502020204030204" pitchFamily="34" charset="0"/>
                <a:cs typeface="Calibri" panose="020F0502020204030204" pitchFamily="34" charset="0"/>
              </a:rPr>
              <a:t>We introduced </a:t>
            </a:r>
            <a:r>
              <a:rPr lang="en-GB" sz="3000" b="1" dirty="0">
                <a:solidFill>
                  <a:schemeClr val="accent6">
                    <a:lumMod val="75000"/>
                  </a:schemeClr>
                </a:solidFill>
                <a:latin typeface="Calibri" panose="020F0502020204030204" pitchFamily="34" charset="0"/>
                <a:cs typeface="Calibri" panose="020F0502020204030204" pitchFamily="34" charset="0"/>
              </a:rPr>
              <a:t>Sibyl</a:t>
            </a:r>
            <a:r>
              <a:rPr lang="en-GB" sz="3000" dirty="0">
                <a:solidFill>
                  <a:schemeClr val="accent6">
                    <a:lumMod val="75000"/>
                  </a:schemeClr>
                </a:solidFill>
                <a:latin typeface="Calibri" panose="020F0502020204030204" pitchFamily="34" charset="0"/>
                <a:cs typeface="Calibri" panose="020F0502020204030204" pitchFamily="34" charset="0"/>
              </a:rPr>
              <a:t>, the first reinforcement learning-based data placement in HSS that provides</a:t>
            </a:r>
            <a:endParaRPr lang="en-US" sz="3000" dirty="0">
              <a:solidFill>
                <a:schemeClr val="accent6">
                  <a:lumMod val="75000"/>
                </a:schemeClr>
              </a:solidFill>
              <a:latin typeface="Calibri" panose="020F0502020204030204" pitchFamily="34" charset="0"/>
              <a:cs typeface="Calibri" panose="020F0502020204030204" pitchFamily="34" charset="0"/>
            </a:endParaRP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Adaptivity </a:t>
            </a: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Easily extensibility </a:t>
            </a: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Ease of design and implementation</a:t>
            </a:r>
          </a:p>
          <a:p>
            <a:pPr marL="536575" lvl="1" indent="-179388" algn="just"/>
            <a:endParaRPr lang="en" b="1" dirty="0">
              <a:solidFill>
                <a:schemeClr val="accent6">
                  <a:lumMod val="75000"/>
                </a:schemeClr>
              </a:solidFill>
              <a:latin typeface="Calibri" panose="020F0502020204030204" pitchFamily="34" charset="0"/>
              <a:cs typeface="Calibri" panose="020F0502020204030204" pitchFamily="34" charset="0"/>
            </a:endParaRPr>
          </a:p>
          <a:p>
            <a:pPr marL="536575" lvl="1" indent="-179388" algn="just"/>
            <a:endParaRPr lang="en" b="1" dirty="0">
              <a:solidFill>
                <a:schemeClr val="accent6">
                  <a:lumMod val="75000"/>
                </a:schemeClr>
              </a:solidFill>
              <a:latin typeface="Calibri" panose="020F0502020204030204" pitchFamily="34" charset="0"/>
              <a:cs typeface="Calibri" panose="020F0502020204030204" pitchFamily="34" charset="0"/>
            </a:endParaRPr>
          </a:p>
          <a:p>
            <a:pPr marL="357187" lvl="1" indent="0" algn="just">
              <a:buNone/>
            </a:pPr>
            <a:endParaRPr lang="en-US" sz="2200" b="1" dirty="0">
              <a:solidFill>
                <a:srgbClr val="7030A0"/>
              </a:solidFill>
              <a:latin typeface="Calibri" panose="020F0502020204030204" pitchFamily="34" charset="0"/>
              <a:cs typeface="Calibri" panose="020F0502020204030204" pitchFamily="34" charset="0"/>
            </a:endParaRPr>
          </a:p>
          <a:p>
            <a:pPr marL="79375" indent="-179388" algn="just"/>
            <a:r>
              <a:rPr lang="en-US" sz="3000" b="1" dirty="0">
                <a:solidFill>
                  <a:srgbClr val="7030A0"/>
                </a:solidFill>
                <a:latin typeface="Calibri" panose="020F0502020204030204" pitchFamily="34" charset="0"/>
                <a:cs typeface="Calibri" panose="020F0502020204030204" pitchFamily="34" charset="0"/>
              </a:rPr>
              <a:t>We evaluated Sibyl </a:t>
            </a:r>
            <a:r>
              <a:rPr lang="en-US" sz="3000" dirty="0">
                <a:solidFill>
                  <a:srgbClr val="7030A0"/>
                </a:solidFill>
                <a:latin typeface="Calibri" panose="020F0502020204030204" pitchFamily="34" charset="0"/>
                <a:cs typeface="Calibri" panose="020F0502020204030204" pitchFamily="34" charset="0"/>
              </a:rPr>
              <a:t>on </a:t>
            </a:r>
            <a:r>
              <a:rPr lang="en-US" sz="3000" b="1" dirty="0">
                <a:solidFill>
                  <a:srgbClr val="7030A0"/>
                </a:solidFill>
                <a:latin typeface="Calibri" panose="020F0502020204030204" pitchFamily="34" charset="0"/>
                <a:cs typeface="Calibri" panose="020F0502020204030204" pitchFamily="34" charset="0"/>
              </a:rPr>
              <a:t>real systems </a:t>
            </a:r>
            <a:r>
              <a:rPr lang="en-US" sz="3000" dirty="0">
                <a:solidFill>
                  <a:srgbClr val="7030A0"/>
                </a:solidFill>
                <a:latin typeface="Calibri" panose="020F0502020204030204" pitchFamily="34" charset="0"/>
                <a:cs typeface="Calibri" panose="020F0502020204030204" pitchFamily="34" charset="0"/>
              </a:rPr>
              <a:t>using many different workloads</a:t>
            </a:r>
          </a:p>
          <a:p>
            <a:pPr marL="536575" lvl="1" indent="-179388" algn="just"/>
            <a:r>
              <a:rPr lang="en-GB" dirty="0">
                <a:latin typeface="Calibri" panose="020F0502020204030204" pitchFamily="34" charset="0"/>
                <a:cs typeface="Calibri" panose="020F0502020204030204" pitchFamily="34" charset="0"/>
              </a:rPr>
              <a:t>Sibyl </a:t>
            </a:r>
            <a:r>
              <a:rPr lang="en-GB" b="1" dirty="0">
                <a:solidFill>
                  <a:srgbClr val="7030A0"/>
                </a:solidFill>
                <a:latin typeface="Calibri" panose="020F0502020204030204" pitchFamily="34" charset="0"/>
                <a:cs typeface="Calibri" panose="020F0502020204030204" pitchFamily="34" charset="0"/>
              </a:rPr>
              <a:t>improves performance by </a:t>
            </a:r>
            <a:r>
              <a:rPr lang="en-GB" b="1" dirty="0">
                <a:solidFill>
                  <a:srgbClr val="674EA7"/>
                </a:solidFill>
                <a:latin typeface="Calibri" panose="020F0502020204030204" pitchFamily="34" charset="0"/>
                <a:cs typeface="Calibri" panose="020F0502020204030204" pitchFamily="34" charset="0"/>
              </a:rPr>
              <a:t>21.6%</a:t>
            </a:r>
            <a:r>
              <a:rPr lang="en-GB" b="1" dirty="0">
                <a:solidFill>
                  <a:srgbClr val="351C75"/>
                </a:solidFill>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compared to the best previous data placement technique in dual-HSS configuration</a:t>
            </a:r>
          </a:p>
          <a:p>
            <a:pPr marL="536575" lvl="1" indent="-179388" algn="just"/>
            <a:r>
              <a:rPr lang="en-US" dirty="0">
                <a:latin typeface="Calibri" panose="020F0502020204030204" pitchFamily="34" charset="0"/>
                <a:cs typeface="Calibri" panose="020F0502020204030204" pitchFamily="34" charset="0"/>
              </a:rPr>
              <a:t>In </a:t>
            </a:r>
            <a:r>
              <a:rPr lang="en" dirty="0">
                <a:latin typeface="Calibri" panose="020F0502020204030204" pitchFamily="34" charset="0"/>
                <a:cs typeface="Calibri" panose="020F0502020204030204" pitchFamily="34" charset="0"/>
              </a:rPr>
              <a:t>a tri-HSS configuration, Sibyl </a:t>
            </a:r>
            <a:r>
              <a:rPr lang="en" b="1" dirty="0">
                <a:solidFill>
                  <a:srgbClr val="7030A0"/>
                </a:solidFill>
                <a:latin typeface="Calibri" panose="020F0502020204030204" pitchFamily="34" charset="0"/>
                <a:cs typeface="Calibri" panose="020F0502020204030204" pitchFamily="34" charset="0"/>
              </a:rPr>
              <a:t>outperforms</a:t>
            </a:r>
            <a:r>
              <a:rPr lang="en" dirty="0">
                <a:latin typeface="Calibri" panose="020F0502020204030204" pitchFamily="34" charset="0"/>
                <a:cs typeface="Calibri" panose="020F0502020204030204" pitchFamily="34" charset="0"/>
              </a:rPr>
              <a:t> the state-of-the-art-policy policy by </a:t>
            </a:r>
            <a:r>
              <a:rPr lang="en" b="1" dirty="0">
                <a:solidFill>
                  <a:srgbClr val="674EA7"/>
                </a:solidFill>
                <a:latin typeface="Calibri" panose="020F0502020204030204" pitchFamily="34" charset="0"/>
                <a:cs typeface="Calibri" panose="020F0502020204030204" pitchFamily="34" charset="0"/>
              </a:rPr>
              <a:t>48.2%</a:t>
            </a:r>
            <a:r>
              <a:rPr lang="en" dirty="0">
                <a:latin typeface="Calibri" panose="020F0502020204030204" pitchFamily="34" charset="0"/>
                <a:cs typeface="Calibri" panose="020F0502020204030204" pitchFamily="34" charset="0"/>
              </a:rPr>
              <a:t> </a:t>
            </a:r>
          </a:p>
          <a:p>
            <a:pPr marL="536575" lvl="1" indent="-179388" algn="just"/>
            <a:r>
              <a:rPr lang="en-US" dirty="0">
                <a:latin typeface="Calibri" panose="020F0502020204030204" pitchFamily="34" charset="0"/>
                <a:cs typeface="Calibri" panose="020F0502020204030204" pitchFamily="34" charset="0"/>
              </a:rPr>
              <a:t>Sibyl </a:t>
            </a:r>
            <a:r>
              <a:rPr lang="en" dirty="0">
                <a:latin typeface="Calibri" panose="020F0502020204030204" pitchFamily="34" charset="0"/>
                <a:cs typeface="Calibri" panose="020F0502020204030204" pitchFamily="34" charset="0"/>
              </a:rPr>
              <a:t>achieves </a:t>
            </a:r>
            <a:r>
              <a:rPr lang="en" b="1" dirty="0">
                <a:solidFill>
                  <a:srgbClr val="7030A0"/>
                </a:solidFill>
                <a:latin typeface="Calibri" panose="020F0502020204030204" pitchFamily="34" charset="0"/>
                <a:cs typeface="Calibri" panose="020F0502020204030204" pitchFamily="34" charset="0"/>
              </a:rPr>
              <a:t>80% </a:t>
            </a:r>
            <a:r>
              <a:rPr lang="en" b="1" dirty="0">
                <a:solidFill>
                  <a:srgbClr val="702FA1"/>
                </a:solidFill>
                <a:latin typeface="Calibri" panose="020F0502020204030204" pitchFamily="34" charset="0"/>
                <a:cs typeface="Calibri" panose="020F0502020204030204" pitchFamily="34" charset="0"/>
              </a:rPr>
              <a:t>performance</a:t>
            </a:r>
            <a:r>
              <a:rPr lang="en" dirty="0">
                <a:latin typeface="Calibri" panose="020F0502020204030204" pitchFamily="34" charset="0"/>
                <a:cs typeface="Calibri" panose="020F0502020204030204" pitchFamily="34" charset="0"/>
              </a:rPr>
              <a:t> of an oracle policy with storage overhead of only </a:t>
            </a:r>
            <a:r>
              <a:rPr lang="en" b="1" dirty="0">
                <a:solidFill>
                  <a:srgbClr val="7030A0"/>
                </a:solidFill>
                <a:latin typeface="Calibri" panose="020F0502020204030204" pitchFamily="34" charset="0"/>
                <a:cs typeface="Calibri" panose="020F0502020204030204" pitchFamily="34" charset="0"/>
              </a:rPr>
              <a:t>124.4 KiB</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A44AB11-ED51-4041-ABF3-98774B656127}" type="slidenum">
              <a:rPr lang="en-CH" smtClean="0"/>
              <a:t>52</a:t>
            </a:fld>
            <a:endParaRPr lang="en-CH"/>
          </a:p>
        </p:txBody>
      </p:sp>
    </p:spTree>
    <p:extLst>
      <p:ext uri="{BB962C8B-B14F-4D97-AF65-F5344CB8AC3E}">
        <p14:creationId xmlns:p14="http://schemas.microsoft.com/office/powerpoint/2010/main" val="135984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Thank you. I will be happy to take any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7BD793F4-8E1E-4CDB-AE5F-DC093960CF4B}" type="slidenum">
              <a:rPr lang="en-CH" smtClean="0"/>
              <a:t>53</a:t>
            </a:fld>
            <a:endParaRPr lang="en-CH"/>
          </a:p>
        </p:txBody>
      </p:sp>
    </p:spTree>
    <p:extLst>
      <p:ext uri="{BB962C8B-B14F-4D97-AF65-F5344CB8AC3E}">
        <p14:creationId xmlns:p14="http://schemas.microsoft.com/office/powerpoint/2010/main" val="930898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55</a:t>
            </a:fld>
            <a:endParaRPr lang="en-CH"/>
          </a:p>
        </p:txBody>
      </p:sp>
    </p:spTree>
    <p:extLst>
      <p:ext uri="{BB962C8B-B14F-4D97-AF65-F5344CB8AC3E}">
        <p14:creationId xmlns:p14="http://schemas.microsoft.com/office/powerpoint/2010/main" val="3250251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workloads like prn_1, proj_2, etch baseline policies are </a:t>
            </a:r>
            <a:r>
              <a:rPr lang="en-US" sz="1200" kern="1200" dirty="0" err="1">
                <a:solidFill>
                  <a:schemeClr val="tx1"/>
                </a:solidFill>
                <a:effectLst/>
                <a:latin typeface="+mn-lt"/>
                <a:ea typeface="+mn-ea"/>
                <a:cs typeface="+mn-cs"/>
              </a:rPr>
              <a:t>ineffeciteve</a:t>
            </a:r>
            <a:r>
              <a:rPr lang="en-US" sz="1200" kern="1200" dirty="0">
                <a:solidFill>
                  <a:schemeClr val="tx1"/>
                </a:solidFill>
                <a:effectLst/>
                <a:latin typeface="+mn-lt"/>
                <a:ea typeface="+mn-ea"/>
                <a:cs typeface="+mn-cs"/>
              </a:rPr>
              <a:t> even when compared to slow only policy does places everything in the slow storage</a:t>
            </a:r>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56</a:t>
            </a:fld>
            <a:endParaRPr lang="en-CH"/>
          </a:p>
        </p:txBody>
      </p:sp>
    </p:spTree>
    <p:extLst>
      <p:ext uri="{BB962C8B-B14F-4D97-AF65-F5344CB8AC3E}">
        <p14:creationId xmlns:p14="http://schemas.microsoft.com/office/powerpoint/2010/main" val="36818327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evaluate mixing two or more workloads at the same time while randomly varying their relative start times.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Such a scenario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200" kern="1200" dirty="0">
                <a:solidFill>
                  <a:schemeClr val="tx1"/>
                </a:solidFill>
                <a:effectLst/>
                <a:latin typeface="+mn-lt"/>
                <a:ea typeface="+mn-ea"/>
                <a:cs typeface="+mn-cs"/>
              </a:rPr>
              <a:t>leads to unpredictable execution where requests arrive at </a:t>
            </a:r>
            <a:r>
              <a:rPr lang="en-GB" sz="1200" kern="1200" dirty="0" err="1">
                <a:solidFill>
                  <a:schemeClr val="tx1"/>
                </a:solidFill>
                <a:effectLst/>
                <a:latin typeface="+mn-lt"/>
                <a:ea typeface="+mn-ea"/>
                <a:cs typeface="+mn-cs"/>
              </a:rPr>
              <a:t>dif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ferent</a:t>
            </a:r>
            <a:r>
              <a:rPr lang="en-GB" sz="1200" kern="1200" dirty="0">
                <a:solidFill>
                  <a:schemeClr val="tx1"/>
                </a:solidFill>
                <a:effectLst/>
                <a:latin typeface="+mn-lt"/>
                <a:ea typeface="+mn-ea"/>
                <a:cs typeface="+mn-cs"/>
              </a:rPr>
              <a:t>, unpredictable timesteps,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200" kern="1200" dirty="0">
                <a:solidFill>
                  <a:schemeClr val="tx1"/>
                </a:solidFill>
                <a:effectLst/>
                <a:latin typeface="+mn-lt"/>
                <a:ea typeface="+mn-ea"/>
                <a:cs typeface="+mn-cs"/>
              </a:rPr>
              <a:t> mimics distributed workloads,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(3) further tests the ability of Sibyl to dynamically adapt its decision-making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shows average request latency for mixed workloads in two different storage configuration.[click] We use two different settings for Sibyl: (a) Sibyl𝐷𝑒 𝑓 , where we use our default hyper-parameters and (b) Sibyl𝑂𝑝𝑡, where we optimize the hyper-parameters for these mixed workloads</a:t>
            </a:r>
          </a:p>
          <a:p>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57</a:t>
            </a:fld>
            <a:endParaRPr lang="en-CH"/>
          </a:p>
        </p:txBody>
      </p:sp>
    </p:spTree>
    <p:extLst>
      <p:ext uri="{BB962C8B-B14F-4D97-AF65-F5344CB8AC3E}">
        <p14:creationId xmlns:p14="http://schemas.microsoft.com/office/powerpoint/2010/main" val="2190411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Sibyl𝐷𝑒 𝑓 provides </a:t>
            </a:r>
            <a:r>
              <a:rPr lang="en-GB" dirty="0" err="1"/>
              <a:t>upto</a:t>
            </a:r>
            <a:r>
              <a:rPr lang="en-GB" dirty="0"/>
              <a:t> 27.9% higher performance than baseline policies</a:t>
            </a:r>
          </a:p>
        </p:txBody>
      </p:sp>
      <p:sp>
        <p:nvSpPr>
          <p:cNvPr id="4" name="Slide Number Placeholder 3"/>
          <p:cNvSpPr>
            <a:spLocks noGrp="1"/>
          </p:cNvSpPr>
          <p:nvPr>
            <p:ph type="sldNum" sz="quarter" idx="5"/>
          </p:nvPr>
        </p:nvSpPr>
        <p:spPr/>
        <p:txBody>
          <a:bodyPr/>
          <a:lstStyle/>
          <a:p>
            <a:fld id="{3A44AB11-ED51-4041-ABF3-98774B656127}" type="slidenum">
              <a:rPr lang="en-CH" smtClean="0"/>
              <a:t>58</a:t>
            </a:fld>
            <a:endParaRPr lang="en-CH"/>
          </a:p>
        </p:txBody>
      </p:sp>
    </p:spTree>
    <p:extLst>
      <p:ext uri="{BB962C8B-B14F-4D97-AF65-F5344CB8AC3E}">
        <p14:creationId xmlns:p14="http://schemas.microsoft.com/office/powerpoint/2010/main" val="17401037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optimized hyper-parameters, Sibyl𝑂𝑝𝑡 provides 5.2% (9.3%) higher average performance for H&amp;M (H&amp;L) HSS configuration than Sibyl𝐷𝑒 𝑓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conclude that Sibyl can effectively adapt its data placement policy online to highly dynamic workloads.</a:t>
            </a:r>
          </a:p>
          <a:p>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59</a:t>
            </a:fld>
            <a:endParaRPr lang="en-CH"/>
          </a:p>
        </p:txBody>
      </p:sp>
    </p:spTree>
    <p:extLst>
      <p:ext uri="{BB962C8B-B14F-4D97-AF65-F5344CB8AC3E}">
        <p14:creationId xmlns:p14="http://schemas.microsoft.com/office/powerpoint/2010/main" val="25881225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44AB11-ED51-4041-ABF3-98774B656127}" type="slidenum">
              <a:rPr lang="en-CH" smtClean="0"/>
              <a:t>60</a:t>
            </a:fld>
            <a:endParaRPr lang="en-CH"/>
          </a:p>
        </p:txBody>
      </p:sp>
    </p:spTree>
    <p:extLst>
      <p:ext uri="{BB962C8B-B14F-4D97-AF65-F5344CB8AC3E}">
        <p14:creationId xmlns:p14="http://schemas.microsoft.com/office/powerpoint/2010/main" val="19534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two key shortcomings in prior data placement techniques that significantly limits their performance improvement</a:t>
            </a:r>
          </a:p>
          <a:p>
            <a:endParaRPr lang="en-US" dirty="0"/>
          </a:p>
          <a:p>
            <a:r>
              <a:rPr lang="en-US" dirty="0"/>
              <a:t>[CLICK] First, lack of </a:t>
            </a:r>
            <a:r>
              <a:rPr lang="en-US" sz="1200" b="1" dirty="0">
                <a:solidFill>
                  <a:srgbClr val="FFFF00"/>
                </a:solidFill>
                <a:latin typeface="Calibri" panose="020F0502020204030204" pitchFamily="34" charset="0"/>
                <a:cs typeface="Calibri" panose="020F0502020204030204" pitchFamily="34" charset="0"/>
              </a:rPr>
              <a:t>adaptivity </a:t>
            </a:r>
            <a:r>
              <a:rPr lang="en-US" dirty="0"/>
              <a:t> to both workload changes and</a:t>
            </a:r>
          </a:p>
          <a:p>
            <a:r>
              <a:rPr lang="en-US" dirty="0"/>
              <a:t>CLICK] </a:t>
            </a:r>
            <a:r>
              <a:rPr lang="en-US" sz="1200" b="1" dirty="0">
                <a:solidFill>
                  <a:srgbClr val="FFFF00"/>
                </a:solidFill>
                <a:latin typeface="Calibri" panose="020F0502020204030204" pitchFamily="34" charset="0"/>
                <a:cs typeface="Calibri" panose="020F0502020204030204" pitchFamily="34" charset="0"/>
              </a:rPr>
              <a:t>changes in device types and configurations</a:t>
            </a:r>
          </a:p>
          <a:p>
            <a:endParaRPr lang="en-US" dirty="0"/>
          </a:p>
          <a:p>
            <a:r>
              <a:rPr lang="en-US" dirty="0"/>
              <a:t>[CLICK] Second, Lack of extensibility: to more devices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closer look at each of these shortcomings.</a:t>
            </a:r>
          </a:p>
          <a:p>
            <a:r>
              <a:rPr lang="en-US" dirty="0"/>
              <a:t>[NEXT]</a:t>
            </a:r>
          </a:p>
        </p:txBody>
      </p:sp>
      <p:sp>
        <p:nvSpPr>
          <p:cNvPr id="4" name="Slide Number Placeholder 3"/>
          <p:cNvSpPr>
            <a:spLocks noGrp="1"/>
          </p:cNvSpPr>
          <p:nvPr>
            <p:ph type="sldNum" sz="quarter" idx="5"/>
          </p:nvPr>
        </p:nvSpPr>
        <p:spPr/>
        <p:txBody>
          <a:bodyPr/>
          <a:lstStyle/>
          <a:p>
            <a:fld id="{3A44AB11-ED51-4041-ABF3-98774B656127}" type="slidenum">
              <a:rPr lang="en-CH" smtClean="0"/>
              <a:t>6</a:t>
            </a:fld>
            <a:endParaRPr lang="en-CH"/>
          </a:p>
        </p:txBody>
      </p:sp>
    </p:spTree>
    <p:extLst>
      <p:ext uri="{BB962C8B-B14F-4D97-AF65-F5344CB8AC3E}">
        <p14:creationId xmlns:p14="http://schemas.microsoft.com/office/powerpoint/2010/main" val="42392072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deep neural network can be prohibitive due to the long time it requires for training and convergence, preventing Sibyl to adapt to new state-action pairs in a timely manner. </a:t>
            </a:r>
          </a:p>
          <a:p>
            <a:endParaRPr lang="en-GB" dirty="0"/>
          </a:p>
          <a:p>
            <a:r>
              <a:rPr lang="en-GB" dirty="0"/>
              <a:t>Based on experiments, we find that a simple feed-forward network [135] with only two hidden layers [136] provides good performance for Sibyl’s data placement task. </a:t>
            </a:r>
          </a:p>
          <a:p>
            <a:endParaRPr lang="en-GB" dirty="0"/>
          </a:p>
          <a:p>
            <a:r>
              <a:rPr lang="en-GB" dirty="0"/>
              <a:t>The network takes the observation vector 𝑂𝑡 as its input and produces a probability distribution of Q-values as its output</a:t>
            </a:r>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63</a:t>
            </a:fld>
            <a:endParaRPr lang="en-CH"/>
          </a:p>
        </p:txBody>
      </p:sp>
    </p:spTree>
    <p:extLst>
      <p:ext uri="{BB962C8B-B14F-4D97-AF65-F5344CB8AC3E}">
        <p14:creationId xmlns:p14="http://schemas.microsoft.com/office/powerpoint/2010/main" val="33453138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First of all. Thank you very much for staying until this long. I am Gagandeep Singh. I am a postdoctoral researcher at safari research group at ETH Zurich Today, 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7BD793F4-8E1E-4CDB-AE5F-DC093960CF4B}" type="slidenum">
              <a:rPr lang="en-CH" smtClean="0"/>
              <a:t>64</a:t>
            </a:fld>
            <a:endParaRPr lang="en-CH"/>
          </a:p>
        </p:txBody>
      </p:sp>
    </p:spTree>
    <p:extLst>
      <p:ext uri="{BB962C8B-B14F-4D97-AF65-F5344CB8AC3E}">
        <p14:creationId xmlns:p14="http://schemas.microsoft.com/office/powerpoint/2010/main" val="1135792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Past techniques lack adaptivity to workload changes because </a:t>
            </a:r>
          </a:p>
          <a:p>
            <a:r>
              <a:rPr lang="en-GB" dirty="0"/>
              <a:t>[CLICK] they only consider a limited number of workload characteristics </a:t>
            </a:r>
          </a:p>
          <a:p>
            <a:r>
              <a:rPr lang="en-GB" dirty="0"/>
              <a:t>Designers statically tune the parameters values for all considered workloads at design time based on empirical analysis and designer experience, and expect those statically-fixed values to be equally effective for a wide range of dynamic workload demands</a:t>
            </a:r>
          </a:p>
          <a:p>
            <a:endParaRPr lang="en-GB" dirty="0"/>
          </a:p>
          <a:p>
            <a:r>
              <a:rPr lang="en-GB" dirty="0"/>
              <a:t>[CLICK] Over here we show average request latency OF 4 sample workloads, for  CDE  policy which is a state-of-the-art </a:t>
            </a:r>
            <a:r>
              <a:rPr lang="en-GB" dirty="0" err="1"/>
              <a:t>heurtisic</a:t>
            </a:r>
            <a:r>
              <a:rPr lang="en-GB" dirty="0"/>
              <a:t> based policy</a:t>
            </a:r>
          </a:p>
        </p:txBody>
      </p:sp>
      <p:sp>
        <p:nvSpPr>
          <p:cNvPr id="4" name="Slide Number Placeholder 3"/>
          <p:cNvSpPr>
            <a:spLocks noGrp="1"/>
          </p:cNvSpPr>
          <p:nvPr>
            <p:ph type="sldNum" sz="quarter" idx="5"/>
          </p:nvPr>
        </p:nvSpPr>
        <p:spPr/>
        <p:txBody>
          <a:bodyPr/>
          <a:lstStyle/>
          <a:p>
            <a:fld id="{3A44AB11-ED51-4041-ABF3-98774B656127}" type="slidenum">
              <a:rPr lang="en-CH" smtClean="0"/>
              <a:t>7</a:t>
            </a:fld>
            <a:endParaRPr lang="en-CH"/>
          </a:p>
        </p:txBody>
      </p:sp>
    </p:spTree>
    <p:extLst>
      <p:ext uri="{BB962C8B-B14F-4D97-AF65-F5344CB8AC3E}">
        <p14:creationId xmlns:p14="http://schemas.microsoft.com/office/powerpoint/2010/main" val="3000220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an RNN-HSS policy which is a supervised learning technique</a:t>
            </a:r>
          </a:p>
        </p:txBody>
      </p:sp>
      <p:sp>
        <p:nvSpPr>
          <p:cNvPr id="4" name="Slide Number Placeholder 3"/>
          <p:cNvSpPr>
            <a:spLocks noGrp="1"/>
          </p:cNvSpPr>
          <p:nvPr>
            <p:ph type="sldNum" sz="quarter" idx="5"/>
          </p:nvPr>
        </p:nvSpPr>
        <p:spPr/>
        <p:txBody>
          <a:bodyPr/>
          <a:lstStyle/>
          <a:p>
            <a:fld id="{3A44AB11-ED51-4041-ABF3-98774B656127}" type="slidenum">
              <a:rPr lang="en-CH" smtClean="0"/>
              <a:t>8</a:t>
            </a:fld>
            <a:endParaRPr lang="en-CH"/>
          </a:p>
        </p:txBody>
      </p:sp>
    </p:spTree>
    <p:extLst>
      <p:ext uri="{BB962C8B-B14F-4D97-AF65-F5344CB8AC3E}">
        <p14:creationId xmlns:p14="http://schemas.microsoft.com/office/powerpoint/2010/main" val="349718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We compare these to an impractical Oracle: which has knowledge of future I/O access patterns.</a:t>
            </a:r>
          </a:p>
        </p:txBody>
      </p:sp>
      <p:sp>
        <p:nvSpPr>
          <p:cNvPr id="4" name="Slide Number Placeholder 3"/>
          <p:cNvSpPr>
            <a:spLocks noGrp="1"/>
          </p:cNvSpPr>
          <p:nvPr>
            <p:ph type="sldNum" sz="quarter" idx="5"/>
          </p:nvPr>
        </p:nvSpPr>
        <p:spPr/>
        <p:txBody>
          <a:bodyPr/>
          <a:lstStyle/>
          <a:p>
            <a:fld id="{3A44AB11-ED51-4041-ABF3-98774B656127}" type="slidenum">
              <a:rPr lang="en-CH" smtClean="0"/>
              <a:t>9</a:t>
            </a:fld>
            <a:endParaRPr lang="en-CH"/>
          </a:p>
        </p:txBody>
      </p:sp>
    </p:spTree>
    <p:extLst>
      <p:ext uri="{BB962C8B-B14F-4D97-AF65-F5344CB8AC3E}">
        <p14:creationId xmlns:p14="http://schemas.microsoft.com/office/powerpoint/2010/main" val="4140561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000" b="1" i="0">
                <a:latin typeface="Lato Black" panose="020F0502020204030203" pitchFamily="34" charset="77"/>
                <a:cs typeface="Segoe UI" panose="020B0502040204020203"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9" name="Picture 8" descr="safari.png"/>
          <p:cNvPicPr>
            <a:picLocks noChangeAspect="1"/>
          </p:cNvPicPr>
          <p:nvPr userDrawn="1"/>
        </p:nvPicPr>
        <p:blipFill>
          <a:blip r:embed="rId2" cstate="print"/>
          <a:stretch>
            <a:fillRect/>
          </a:stretch>
        </p:blipFill>
        <p:spPr>
          <a:xfrm>
            <a:off x="189560" y="6574211"/>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F54B49-A026-B881-1E47-3A25D283F61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a:t>
            </a:fld>
            <a:endParaRPr lang="en-CH"/>
          </a:p>
        </p:txBody>
      </p:sp>
    </p:spTree>
    <p:extLst>
      <p:ext uri="{BB962C8B-B14F-4D97-AF65-F5344CB8AC3E}">
        <p14:creationId xmlns:p14="http://schemas.microsoft.com/office/powerpoint/2010/main" val="304106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02.07.22</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45811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02.07.22</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227764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0175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F3772-9A14-4310-AA97-ADA9BE0847FC}" type="datetimeFigureOut">
              <a:rPr lang="en-CH" smtClean="0"/>
              <a:t>02.07.22</a:t>
            </a:fld>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2649340165"/>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74" r:id="rId4"/>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5.jpeg"/><Relationship Id="rId7"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CMU-SAFARI/Siby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6.wdp"/><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jpe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7.wdp"/><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8.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9.wdp"/><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10.wdp"/><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4.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7.wdp"/><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12.wdp"/><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13.wdp"/><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14.wdp"/><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hyperlink" Target="https://github.com/CMU-SAFARI/Sibyl" TargetMode="External"/><Relationship Id="rId4" Type="http://schemas.openxmlformats.org/officeDocument/2006/relationships/hyperlink" Target="https://arxiv.org/pdf/2205.07394.pdf"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github.com/CMU-SAFARI/Sibyl"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1815882"/>
          </a:xfrm>
          <a:prstGeom prst="rect">
            <a:avLst/>
          </a:prstGeom>
          <a:noFill/>
        </p:spPr>
        <p:txBody>
          <a:bodyPr wrap="square" rtlCol="0">
            <a:spAutoFit/>
          </a:bodyPr>
          <a:lstStyle/>
          <a:p>
            <a:pPr algn="ctr"/>
            <a:r>
              <a:rPr lang="en-US" sz="2800" b="1" u="sng" dirty="0">
                <a:solidFill>
                  <a:srgbClr val="C00000"/>
                </a:solidFill>
                <a:latin typeface="Calibri" panose="020F0502020204030204" pitchFamily="34" charset="0"/>
                <a:cs typeface="Calibri" panose="020F0502020204030204" pitchFamily="34" charset="0"/>
              </a:rPr>
              <a:t>Gagandeep Singh</a:t>
            </a:r>
            <a:r>
              <a:rPr lang="en-US" sz="2800" b="1" dirty="0">
                <a:latin typeface="Calibri" panose="020F0502020204030204" pitchFamily="34" charset="0"/>
                <a:cs typeface="Calibri" panose="020F0502020204030204" pitchFamily="34" charset="0"/>
              </a:rPr>
              <a:t>, Rakesh </a:t>
            </a:r>
            <a:r>
              <a:rPr lang="en-US" sz="2800" b="1" dirty="0" err="1">
                <a:latin typeface="Calibri" panose="020F0502020204030204" pitchFamily="34" charset="0"/>
                <a:cs typeface="Calibri" panose="020F0502020204030204" pitchFamily="34" charset="0"/>
              </a:rPr>
              <a:t>Nadig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Jisung</a:t>
            </a:r>
            <a:r>
              <a:rPr lang="en-US" sz="2800" b="1" dirty="0">
                <a:latin typeface="Calibri" panose="020F0502020204030204" pitchFamily="34" charset="0"/>
                <a:cs typeface="Calibri" panose="020F0502020204030204" pitchFamily="34" charset="0"/>
              </a:rPr>
              <a:t> Park, </a:t>
            </a:r>
          </a:p>
          <a:p>
            <a:pPr algn="ctr"/>
            <a:r>
              <a:rPr lang="en-US" sz="2800" b="1" dirty="0">
                <a:latin typeface="Calibri" panose="020F0502020204030204" pitchFamily="34" charset="0"/>
                <a:cs typeface="Calibri" panose="020F0502020204030204" pitchFamily="34" charset="0"/>
              </a:rPr>
              <a:t>Rahul </a:t>
            </a:r>
            <a:r>
              <a:rPr lang="en-US" sz="2800" b="1" dirty="0" err="1">
                <a:latin typeface="Calibri" panose="020F0502020204030204" pitchFamily="34" charset="0"/>
                <a:cs typeface="Calibri" panose="020F0502020204030204" pitchFamily="34" charset="0"/>
              </a:rPr>
              <a:t>Bera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Nastaran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Hajinazar</a:t>
            </a:r>
            <a:r>
              <a:rPr lang="en-US" sz="2800" b="1" dirty="0">
                <a:latin typeface="Calibri" panose="020F0502020204030204" pitchFamily="34" charset="0"/>
                <a:cs typeface="Calibri" panose="020F0502020204030204" pitchFamily="34" charset="0"/>
              </a:rPr>
              <a:t>, David Novo, </a:t>
            </a:r>
          </a:p>
          <a:p>
            <a:pPr algn="ctr"/>
            <a:r>
              <a:rPr lang="en-US" sz="2800" b="1" dirty="0">
                <a:latin typeface="Calibri" panose="020F0502020204030204" pitchFamily="34" charset="0"/>
                <a:cs typeface="Calibri" panose="020F0502020204030204" pitchFamily="34" charset="0"/>
              </a:rPr>
              <a:t>Juan G</a:t>
            </a:r>
            <a:r>
              <a:rPr lang="en-GB" sz="2800" b="1" dirty="0" err="1">
                <a:latin typeface="Calibri" panose="020F0502020204030204" pitchFamily="34" charset="0"/>
                <a:cs typeface="Calibri" panose="020F0502020204030204" pitchFamily="34" charset="0"/>
              </a:rPr>
              <a:t>ómez</a:t>
            </a:r>
            <a:r>
              <a:rPr lang="en-GB" sz="2800" b="1" dirty="0">
                <a:latin typeface="Calibri" panose="020F0502020204030204" pitchFamily="34" charset="0"/>
                <a:cs typeface="Calibri" panose="020F0502020204030204" pitchFamily="34" charset="0"/>
              </a:rPr>
              <a:t> Luna, Sander </a:t>
            </a:r>
            <a:r>
              <a:rPr lang="en-GB" sz="2800" b="1" dirty="0" err="1">
                <a:latin typeface="Calibri" panose="020F0502020204030204" pitchFamily="34" charset="0"/>
                <a:cs typeface="Calibri" panose="020F0502020204030204" pitchFamily="34" charset="0"/>
              </a:rPr>
              <a:t>Stuijk</a:t>
            </a:r>
            <a:r>
              <a:rPr lang="en-GB" sz="2800" b="1" dirty="0">
                <a:latin typeface="Calibri" panose="020F0502020204030204" pitchFamily="34" charset="0"/>
                <a:cs typeface="Calibri" panose="020F0502020204030204" pitchFamily="34" charset="0"/>
              </a:rPr>
              <a:t>, Henk </a:t>
            </a:r>
            <a:r>
              <a:rPr lang="en-GB" sz="2800" b="1" dirty="0" err="1">
                <a:latin typeface="Calibri" panose="020F0502020204030204" pitchFamily="34" charset="0"/>
                <a:cs typeface="Calibri" panose="020F0502020204030204" pitchFamily="34" charset="0"/>
              </a:rPr>
              <a:t>Corporaal</a:t>
            </a:r>
            <a:r>
              <a:rPr lang="en-GB" sz="2800" b="1" dirty="0">
                <a:latin typeface="Calibri" panose="020F0502020204030204" pitchFamily="34" charset="0"/>
                <a:cs typeface="Calibri" panose="020F0502020204030204" pitchFamily="34" charset="0"/>
              </a:rPr>
              <a:t>,</a:t>
            </a:r>
            <a:r>
              <a:rPr lang="en-US" sz="2800" b="1" dirty="0">
                <a:latin typeface="Calibri" panose="020F0502020204030204" pitchFamily="34" charset="0"/>
                <a:cs typeface="Calibri" panose="020F0502020204030204" pitchFamily="34" charset="0"/>
              </a:rPr>
              <a:t>  </a:t>
            </a:r>
          </a:p>
          <a:p>
            <a:pPr algn="ctr"/>
            <a:r>
              <a:rPr lang="en-US" sz="2800" b="1" dirty="0" err="1">
                <a:latin typeface="Calibri" panose="020F0502020204030204" pitchFamily="34" charset="0"/>
                <a:cs typeface="Calibri" panose="020F0502020204030204" pitchFamily="34" charset="0"/>
              </a:rPr>
              <a:t>Onur</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Mutlu</a:t>
            </a:r>
            <a:endParaRPr lang="en-US" sz="2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7265" y="5956287"/>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3355808" y="6026932"/>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628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spc="-150" dirty="0">
                <a:solidFill>
                  <a:srgbClr val="002060"/>
                </a:solidFill>
                <a:latin typeface="Calibri" panose="020F0502020204030204" pitchFamily="34" charset="0"/>
                <a:cs typeface="Calibri" panose="020F0502020204030204" pitchFamily="34" charset="0"/>
              </a:rPr>
              <a:t>Sibyl: </a:t>
            </a:r>
            <a:br>
              <a:rPr lang="en-GB" sz="4400" b="1" spc="-150" dirty="0">
                <a:solidFill>
                  <a:srgbClr val="002060"/>
                </a:solidFill>
                <a:latin typeface="Calibri" panose="020F0502020204030204" pitchFamily="34" charset="0"/>
                <a:cs typeface="Calibri" panose="020F0502020204030204" pitchFamily="34" charset="0"/>
              </a:rPr>
            </a:br>
            <a:r>
              <a:rPr lang="en-GB" sz="4400" b="1" spc="-150" dirty="0">
                <a:solidFill>
                  <a:srgbClr val="002060"/>
                </a:solidFill>
                <a:latin typeface="Calibri" panose="020F0502020204030204" pitchFamily="34" charset="0"/>
                <a:cs typeface="Calibri" panose="020F0502020204030204" pitchFamily="34" charset="0"/>
              </a:rPr>
              <a:t>Adaptive and Extensible Data Placement in Hybrid Storage Systems </a:t>
            </a:r>
          </a:p>
          <a:p>
            <a:pPr algn="ctr"/>
            <a:r>
              <a:rPr lang="en-GB" sz="4400" b="1" spc="-150" dirty="0">
                <a:solidFill>
                  <a:srgbClr val="002060"/>
                </a:solidFill>
                <a:latin typeface="Calibri" panose="020F0502020204030204" pitchFamily="34" charset="0"/>
                <a:cs typeface="Calibri" panose="020F0502020204030204" pitchFamily="34" charset="0"/>
              </a:rPr>
              <a:t>Using Online Reinforcement Learning</a:t>
            </a:r>
            <a:endParaRPr lang="en-US" sz="6600" b="1" spc="-150" dirty="0">
              <a:solidFill>
                <a:srgbClr val="002060"/>
              </a:solidFill>
              <a:latin typeface="Calibri" panose="020F0502020204030204" pitchFamily="34" charset="0"/>
              <a:ea typeface="Segoe UI Historic" panose="020B0502040204020203" pitchFamily="34" charset="0"/>
              <a:cs typeface="Calibri" panose="020F0502020204030204" pitchFamily="34" charset="0"/>
            </a:endParaRPr>
          </a:p>
        </p:txBody>
      </p:sp>
      <p:grpSp>
        <p:nvGrpSpPr>
          <p:cNvPr id="13" name="Group 44">
            <a:extLst>
              <a:ext uri="{FF2B5EF4-FFF2-40B4-BE49-F238E27FC236}">
                <a16:creationId xmlns:a16="http://schemas.microsoft.com/office/drawing/2014/main" id="{5871F636-E439-3600-1527-C77454665BA5}"/>
              </a:ext>
            </a:extLst>
          </p:cNvPr>
          <p:cNvGrpSpPr>
            <a:grpSpLocks/>
          </p:cNvGrpSpPr>
          <p:nvPr/>
        </p:nvGrpSpPr>
        <p:grpSpPr bwMode="auto">
          <a:xfrm>
            <a:off x="6065199" y="5786811"/>
            <a:ext cx="3078801" cy="826618"/>
            <a:chOff x="11717338" y="360363"/>
            <a:chExt cx="8572500" cy="2338387"/>
          </a:xfrm>
        </p:grpSpPr>
        <p:sp>
          <p:nvSpPr>
            <p:cNvPr id="14" name="AutoShape 5">
              <a:extLst>
                <a:ext uri="{FF2B5EF4-FFF2-40B4-BE49-F238E27FC236}">
                  <a16:creationId xmlns:a16="http://schemas.microsoft.com/office/drawing/2014/main" id="{1A6BF8A0-9041-CDE3-B16A-282736D6AC35}"/>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a:defRPr/>
              </a:pPr>
              <a:endParaRPr lang="nl-NL" dirty="0"/>
            </a:p>
          </p:txBody>
        </p:sp>
        <p:sp>
          <p:nvSpPr>
            <p:cNvPr id="15" name="Rectangle 14">
              <a:extLst>
                <a:ext uri="{FF2B5EF4-FFF2-40B4-BE49-F238E27FC236}">
                  <a16:creationId xmlns:a16="http://schemas.microsoft.com/office/drawing/2014/main" id="{B5A1B428-63FC-6B0B-47C6-B584619775C2}"/>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a:defRPr/>
              </a:pPr>
              <a:endParaRPr lang="nl-NL"/>
            </a:p>
          </p:txBody>
        </p:sp>
        <p:sp>
          <p:nvSpPr>
            <p:cNvPr id="16" name="Freeform 15">
              <a:extLst>
                <a:ext uri="{FF2B5EF4-FFF2-40B4-BE49-F238E27FC236}">
                  <a16:creationId xmlns:a16="http://schemas.microsoft.com/office/drawing/2014/main" id="{8155AA0A-A688-9B57-47DF-B617D281B083}"/>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17" name="Rectangle 16">
              <a:extLst>
                <a:ext uri="{FF2B5EF4-FFF2-40B4-BE49-F238E27FC236}">
                  <a16:creationId xmlns:a16="http://schemas.microsoft.com/office/drawing/2014/main" id="{2C71ECCD-BC4E-1DCC-3C63-FC50294323FA}"/>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a:defRPr/>
              </a:pPr>
              <a:endParaRPr lang="nl-NL"/>
            </a:p>
          </p:txBody>
        </p:sp>
        <p:sp>
          <p:nvSpPr>
            <p:cNvPr id="18" name="Freeform 17">
              <a:extLst>
                <a:ext uri="{FF2B5EF4-FFF2-40B4-BE49-F238E27FC236}">
                  <a16:creationId xmlns:a16="http://schemas.microsoft.com/office/drawing/2014/main" id="{61C7563B-2AF4-2E64-40BC-06BB5BC4C5DB}"/>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a:defRPr/>
              </a:pPr>
              <a:endParaRPr lang="nl-NL"/>
            </a:p>
          </p:txBody>
        </p:sp>
        <p:sp>
          <p:nvSpPr>
            <p:cNvPr id="19" name="Freeform 18">
              <a:extLst>
                <a:ext uri="{FF2B5EF4-FFF2-40B4-BE49-F238E27FC236}">
                  <a16:creationId xmlns:a16="http://schemas.microsoft.com/office/drawing/2014/main" id="{7CF24EA0-5764-2810-9A32-988926B52CD3}"/>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a:defRPr/>
              </a:pPr>
              <a:endParaRPr lang="nl-NL"/>
            </a:p>
          </p:txBody>
        </p:sp>
        <p:sp>
          <p:nvSpPr>
            <p:cNvPr id="20" name="Freeform 19">
              <a:extLst>
                <a:ext uri="{FF2B5EF4-FFF2-40B4-BE49-F238E27FC236}">
                  <a16:creationId xmlns:a16="http://schemas.microsoft.com/office/drawing/2014/main" id="{9A0CDB88-6763-50A5-8383-FED6B7CD991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a:defRPr/>
              </a:pPr>
              <a:endParaRPr lang="nl-NL"/>
            </a:p>
          </p:txBody>
        </p:sp>
        <p:sp>
          <p:nvSpPr>
            <p:cNvPr id="21" name="Freeform 20">
              <a:extLst>
                <a:ext uri="{FF2B5EF4-FFF2-40B4-BE49-F238E27FC236}">
                  <a16:creationId xmlns:a16="http://schemas.microsoft.com/office/drawing/2014/main" id="{408B25AE-7D35-38CA-C374-D5AE57D74748}"/>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a:p>
          </p:txBody>
        </p:sp>
        <p:sp>
          <p:nvSpPr>
            <p:cNvPr id="23" name="Freeform 22">
              <a:extLst>
                <a:ext uri="{FF2B5EF4-FFF2-40B4-BE49-F238E27FC236}">
                  <a16:creationId xmlns:a16="http://schemas.microsoft.com/office/drawing/2014/main" id="{AB04B5F7-DD58-CBAE-206E-1E7C4FCEFBCC}"/>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a:defRPr/>
              </a:pPr>
              <a:endParaRPr lang="nl-NL"/>
            </a:p>
          </p:txBody>
        </p:sp>
        <p:sp>
          <p:nvSpPr>
            <p:cNvPr id="24" name="Freeform 23">
              <a:extLst>
                <a:ext uri="{FF2B5EF4-FFF2-40B4-BE49-F238E27FC236}">
                  <a16:creationId xmlns:a16="http://schemas.microsoft.com/office/drawing/2014/main" id="{078B6F1F-5147-43ED-A04A-4058365B75F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25" name="Freeform 24">
              <a:extLst>
                <a:ext uri="{FF2B5EF4-FFF2-40B4-BE49-F238E27FC236}">
                  <a16:creationId xmlns:a16="http://schemas.microsoft.com/office/drawing/2014/main" id="{6362EFB9-2D2E-0DD4-1FCB-DB5EF0FBA7ED}"/>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a:defRPr/>
              </a:pPr>
              <a:endParaRPr lang="nl-NL"/>
            </a:p>
          </p:txBody>
        </p:sp>
        <p:sp>
          <p:nvSpPr>
            <p:cNvPr id="26" name="Freeform 25">
              <a:extLst>
                <a:ext uri="{FF2B5EF4-FFF2-40B4-BE49-F238E27FC236}">
                  <a16:creationId xmlns:a16="http://schemas.microsoft.com/office/drawing/2014/main" id="{0135DE5D-967A-14B2-26C6-8C2AAF332386}"/>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a:defRPr/>
              </a:pPr>
              <a:endParaRPr lang="nl-NL"/>
            </a:p>
          </p:txBody>
        </p:sp>
        <p:sp>
          <p:nvSpPr>
            <p:cNvPr id="27" name="Freeform 26">
              <a:extLst>
                <a:ext uri="{FF2B5EF4-FFF2-40B4-BE49-F238E27FC236}">
                  <a16:creationId xmlns:a16="http://schemas.microsoft.com/office/drawing/2014/main" id="{5C9CCE49-B664-EB91-9240-0D0CC725277A}"/>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28" name="Freeform 27">
              <a:extLst>
                <a:ext uri="{FF2B5EF4-FFF2-40B4-BE49-F238E27FC236}">
                  <a16:creationId xmlns:a16="http://schemas.microsoft.com/office/drawing/2014/main" id="{E1CC3506-DDD0-AC5E-6559-7BE7C1E25B55}"/>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a:defRPr/>
              </a:pPr>
              <a:endParaRPr lang="nl-NL"/>
            </a:p>
          </p:txBody>
        </p:sp>
        <p:sp>
          <p:nvSpPr>
            <p:cNvPr id="29" name="Freeform 28">
              <a:extLst>
                <a:ext uri="{FF2B5EF4-FFF2-40B4-BE49-F238E27FC236}">
                  <a16:creationId xmlns:a16="http://schemas.microsoft.com/office/drawing/2014/main" id="{FEBBD825-B301-8226-04AD-A0CC1E8DEFB0}"/>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a:defRPr/>
              </a:pPr>
              <a:endParaRPr lang="nl-NL"/>
            </a:p>
          </p:txBody>
        </p:sp>
        <p:sp>
          <p:nvSpPr>
            <p:cNvPr id="30" name="Freeform 29">
              <a:extLst>
                <a:ext uri="{FF2B5EF4-FFF2-40B4-BE49-F238E27FC236}">
                  <a16:creationId xmlns:a16="http://schemas.microsoft.com/office/drawing/2014/main" id="{839D8B33-B57B-171B-4FB1-2354B0FECCE6}"/>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a:defRPr/>
              </a:pPr>
              <a:endParaRPr lang="nl-NL"/>
            </a:p>
          </p:txBody>
        </p:sp>
        <p:sp>
          <p:nvSpPr>
            <p:cNvPr id="31" name="Freeform 30">
              <a:extLst>
                <a:ext uri="{FF2B5EF4-FFF2-40B4-BE49-F238E27FC236}">
                  <a16:creationId xmlns:a16="http://schemas.microsoft.com/office/drawing/2014/main" id="{D8654BE7-EFC1-A936-8E83-C0D88CBC817F}"/>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a:p>
          </p:txBody>
        </p:sp>
        <p:sp>
          <p:nvSpPr>
            <p:cNvPr id="32" name="Freeform 31">
              <a:extLst>
                <a:ext uri="{FF2B5EF4-FFF2-40B4-BE49-F238E27FC236}">
                  <a16:creationId xmlns:a16="http://schemas.microsoft.com/office/drawing/2014/main" id="{78929911-A34D-AFF4-6F2A-0BA98B1F7C11}"/>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a:defRPr/>
              </a:pPr>
              <a:endParaRPr lang="nl-NL"/>
            </a:p>
          </p:txBody>
        </p:sp>
        <p:sp>
          <p:nvSpPr>
            <p:cNvPr id="33" name="Freeform 32">
              <a:extLst>
                <a:ext uri="{FF2B5EF4-FFF2-40B4-BE49-F238E27FC236}">
                  <a16:creationId xmlns:a16="http://schemas.microsoft.com/office/drawing/2014/main" id="{FBA565FE-C4EC-3D20-D7F3-576FEFB7FC35}"/>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a:p>
          </p:txBody>
        </p:sp>
        <p:sp>
          <p:nvSpPr>
            <p:cNvPr id="34" name="Freeform 33">
              <a:extLst>
                <a:ext uri="{FF2B5EF4-FFF2-40B4-BE49-F238E27FC236}">
                  <a16:creationId xmlns:a16="http://schemas.microsoft.com/office/drawing/2014/main" id="{67947F3E-8E69-9CF5-8A0E-DC4148EB8045}"/>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a:defRPr/>
              </a:pPr>
              <a:endParaRPr lang="nl-NL"/>
            </a:p>
          </p:txBody>
        </p:sp>
        <p:sp>
          <p:nvSpPr>
            <p:cNvPr id="35" name="Freeform 34">
              <a:extLst>
                <a:ext uri="{FF2B5EF4-FFF2-40B4-BE49-F238E27FC236}">
                  <a16:creationId xmlns:a16="http://schemas.microsoft.com/office/drawing/2014/main" id="{2F4EE934-1D5E-4369-4CEB-C574790FD528}"/>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a:defRPr/>
              </a:pPr>
              <a:endParaRPr lang="nl-NL"/>
            </a:p>
          </p:txBody>
        </p:sp>
        <p:sp>
          <p:nvSpPr>
            <p:cNvPr id="36" name="Freeform 35">
              <a:extLst>
                <a:ext uri="{FF2B5EF4-FFF2-40B4-BE49-F238E27FC236}">
                  <a16:creationId xmlns:a16="http://schemas.microsoft.com/office/drawing/2014/main" id="{04B51FAD-155E-7205-80BC-19226FCA0741}"/>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a:defRPr/>
              </a:pPr>
              <a:endParaRPr lang="nl-NL"/>
            </a:p>
          </p:txBody>
        </p:sp>
        <p:sp>
          <p:nvSpPr>
            <p:cNvPr id="37" name="Freeform 36">
              <a:extLst>
                <a:ext uri="{FF2B5EF4-FFF2-40B4-BE49-F238E27FC236}">
                  <a16:creationId xmlns:a16="http://schemas.microsoft.com/office/drawing/2014/main" id="{C60C1B84-20DA-1F34-EF33-9E05A25A7F05}"/>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a:defRPr/>
              </a:pPr>
              <a:endParaRPr lang="nl-NL"/>
            </a:p>
          </p:txBody>
        </p:sp>
        <p:sp>
          <p:nvSpPr>
            <p:cNvPr id="38" name="Rectangle 37">
              <a:extLst>
                <a:ext uri="{FF2B5EF4-FFF2-40B4-BE49-F238E27FC236}">
                  <a16:creationId xmlns:a16="http://schemas.microsoft.com/office/drawing/2014/main" id="{3D602EF7-D07D-BC06-FEF3-C6A5199C0C7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a:defRPr/>
              </a:pPr>
              <a:endParaRPr lang="nl-NL"/>
            </a:p>
          </p:txBody>
        </p:sp>
        <p:sp>
          <p:nvSpPr>
            <p:cNvPr id="39" name="Freeform 38">
              <a:extLst>
                <a:ext uri="{FF2B5EF4-FFF2-40B4-BE49-F238E27FC236}">
                  <a16:creationId xmlns:a16="http://schemas.microsoft.com/office/drawing/2014/main" id="{92B6EA73-2D1C-1264-8B9A-67DAD5315021}"/>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a:defRPr/>
              </a:pPr>
              <a:endParaRPr lang="nl-NL"/>
            </a:p>
          </p:txBody>
        </p:sp>
        <p:sp>
          <p:nvSpPr>
            <p:cNvPr id="40" name="Freeform 39">
              <a:extLst>
                <a:ext uri="{FF2B5EF4-FFF2-40B4-BE49-F238E27FC236}">
                  <a16:creationId xmlns:a16="http://schemas.microsoft.com/office/drawing/2014/main" id="{5EE61FB0-9AB9-BD08-ED33-9DCD0613F934}"/>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41" name="Freeform 40">
              <a:extLst>
                <a:ext uri="{FF2B5EF4-FFF2-40B4-BE49-F238E27FC236}">
                  <a16:creationId xmlns:a16="http://schemas.microsoft.com/office/drawing/2014/main" id="{A3B55EBB-F49B-C5D4-139B-36F3C3496A28}"/>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a:defRPr/>
              </a:pPr>
              <a:endParaRPr lang="nl-NL"/>
            </a:p>
          </p:txBody>
        </p:sp>
        <p:sp>
          <p:nvSpPr>
            <p:cNvPr id="42" name="Freeform 41">
              <a:extLst>
                <a:ext uri="{FF2B5EF4-FFF2-40B4-BE49-F238E27FC236}">
                  <a16:creationId xmlns:a16="http://schemas.microsoft.com/office/drawing/2014/main" id="{6B8AB107-D80E-30AF-1D95-14661046AD7C}"/>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a:defRPr/>
              </a:pPr>
              <a:endParaRPr lang="nl-NL"/>
            </a:p>
          </p:txBody>
        </p:sp>
        <p:sp>
          <p:nvSpPr>
            <p:cNvPr id="43" name="Rectangle 42">
              <a:extLst>
                <a:ext uri="{FF2B5EF4-FFF2-40B4-BE49-F238E27FC236}">
                  <a16:creationId xmlns:a16="http://schemas.microsoft.com/office/drawing/2014/main" id="{604015F6-A24C-380D-9107-1A08E74DACC2}"/>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a:defRPr/>
              </a:pPr>
              <a:endParaRPr lang="nl-NL"/>
            </a:p>
          </p:txBody>
        </p:sp>
        <p:sp>
          <p:nvSpPr>
            <p:cNvPr id="44" name="Freeform 43">
              <a:extLst>
                <a:ext uri="{FF2B5EF4-FFF2-40B4-BE49-F238E27FC236}">
                  <a16:creationId xmlns:a16="http://schemas.microsoft.com/office/drawing/2014/main" id="{F9D88C07-7B4A-DBDB-2F0F-4C71D24241C4}"/>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a:defRPr/>
              </a:pPr>
              <a:endParaRPr lang="nl-NL"/>
            </a:p>
          </p:txBody>
        </p:sp>
        <p:sp>
          <p:nvSpPr>
            <p:cNvPr id="45" name="Freeform 44">
              <a:extLst>
                <a:ext uri="{FF2B5EF4-FFF2-40B4-BE49-F238E27FC236}">
                  <a16:creationId xmlns:a16="http://schemas.microsoft.com/office/drawing/2014/main" id="{10CAEFE8-073F-A5D9-ED2B-779883A244DA}"/>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a:defRPr/>
              </a:pPr>
              <a:endParaRPr lang="nl-NL"/>
            </a:p>
          </p:txBody>
        </p:sp>
        <p:sp>
          <p:nvSpPr>
            <p:cNvPr id="46" name="Freeform 45">
              <a:extLst>
                <a:ext uri="{FF2B5EF4-FFF2-40B4-BE49-F238E27FC236}">
                  <a16:creationId xmlns:a16="http://schemas.microsoft.com/office/drawing/2014/main" id="{E0125E34-B458-061C-8226-DE22B5450EE7}"/>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a:defRPr/>
              </a:pPr>
              <a:endParaRPr lang="nl-NL"/>
            </a:p>
          </p:txBody>
        </p:sp>
        <p:sp>
          <p:nvSpPr>
            <p:cNvPr id="47" name="Freeform 46">
              <a:extLst>
                <a:ext uri="{FF2B5EF4-FFF2-40B4-BE49-F238E27FC236}">
                  <a16:creationId xmlns:a16="http://schemas.microsoft.com/office/drawing/2014/main" id="{A29EA2ED-47C1-201A-BF42-9372D13F87D3}"/>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a:defRPr/>
              </a:pPr>
              <a:endParaRPr lang="nl-NL"/>
            </a:p>
          </p:txBody>
        </p:sp>
        <p:sp>
          <p:nvSpPr>
            <p:cNvPr id="48" name="Freeform 47">
              <a:extLst>
                <a:ext uri="{FF2B5EF4-FFF2-40B4-BE49-F238E27FC236}">
                  <a16:creationId xmlns:a16="http://schemas.microsoft.com/office/drawing/2014/main" id="{AE4F0126-9F28-574C-A362-B9967A6DE7FF}"/>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a:defRPr/>
              </a:pPr>
              <a:endParaRPr lang="nl-NL" dirty="0"/>
            </a:p>
          </p:txBody>
        </p:sp>
        <p:sp>
          <p:nvSpPr>
            <p:cNvPr id="49" name="Freeform 48">
              <a:extLst>
                <a:ext uri="{FF2B5EF4-FFF2-40B4-BE49-F238E27FC236}">
                  <a16:creationId xmlns:a16="http://schemas.microsoft.com/office/drawing/2014/main" id="{987F1B2E-5FD6-ACE6-6210-77D38EA7F225}"/>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a:defRPr/>
              </a:pPr>
              <a:endParaRPr lang="nl-NL"/>
            </a:p>
          </p:txBody>
        </p:sp>
        <p:sp>
          <p:nvSpPr>
            <p:cNvPr id="50" name="Freeform 49">
              <a:extLst>
                <a:ext uri="{FF2B5EF4-FFF2-40B4-BE49-F238E27FC236}">
                  <a16:creationId xmlns:a16="http://schemas.microsoft.com/office/drawing/2014/main" id="{8B2E665C-930D-FD9E-3F71-0E90EAF35E6B}"/>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a:defRPr/>
              </a:pPr>
              <a:endParaRPr lang="nl-NL"/>
            </a:p>
          </p:txBody>
        </p:sp>
        <p:sp>
          <p:nvSpPr>
            <p:cNvPr id="51" name="Freeform 50">
              <a:extLst>
                <a:ext uri="{FF2B5EF4-FFF2-40B4-BE49-F238E27FC236}">
                  <a16:creationId xmlns:a16="http://schemas.microsoft.com/office/drawing/2014/main" id="{CFB9F323-F7B0-A101-C4B9-C19125F84A8C}"/>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a:defRPr/>
              </a:pPr>
              <a:endParaRPr lang="nl-NL"/>
            </a:p>
          </p:txBody>
        </p:sp>
      </p:grpSp>
    </p:spTree>
    <p:extLst>
      <p:ext uri="{BB962C8B-B14F-4D97-AF65-F5344CB8AC3E}">
        <p14:creationId xmlns:p14="http://schemas.microsoft.com/office/powerpoint/2010/main" val="311697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ar chart&#10;&#10;Description automatically generated">
            <a:extLst>
              <a:ext uri="{FF2B5EF4-FFF2-40B4-BE49-F238E27FC236}">
                <a16:creationId xmlns:a16="http://schemas.microsoft.com/office/drawing/2014/main" id="{0E51AABA-B290-3821-8B75-625F157F6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600" y="2905673"/>
            <a:ext cx="6422975" cy="4216309"/>
          </a:xfrm>
          <a:prstGeom prst="rect">
            <a:avLst/>
          </a:prstGeom>
        </p:spPr>
      </p:pic>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 sz="4000" dirty="0"/>
              <a:t>Lack of Adaptivity</a:t>
            </a:r>
            <a:endParaRPr lang="en-US" sz="4000" dirty="0"/>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p:txBody>
          <a:bodyPr>
            <a:normAutofit/>
          </a:bodyPr>
          <a:lstStyle/>
          <a:p>
            <a:pPr marL="0" indent="0">
              <a:buSzPts val="2500"/>
              <a:buNone/>
            </a:pPr>
            <a:r>
              <a:rPr lang="en" sz="3200" b="1" dirty="0">
                <a:solidFill>
                  <a:schemeClr val="accent1"/>
                </a:solidFill>
                <a:latin typeface="Lato" panose="020F0502020204030203" pitchFamily="34" charset="0"/>
                <a:ea typeface="Lato" panose="020F0502020204030203" pitchFamily="34" charset="0"/>
                <a:cs typeface="Lato" panose="020F0502020204030203" pitchFamily="34" charset="0"/>
              </a:rPr>
              <a:t>Workload Changes</a:t>
            </a:r>
          </a:p>
          <a:p>
            <a:pPr marL="0" indent="0">
              <a:buSzPts val="2500"/>
              <a:buNone/>
            </a:pPr>
            <a:endParaRPr lang="en" b="1" dirty="0">
              <a:latin typeface="Calibri" panose="020F0502020204030204" pitchFamily="34" charset="0"/>
              <a:cs typeface="Calibri" panose="020F0502020204030204" pitchFamily="34" charset="0"/>
            </a:endParaRPr>
          </a:p>
          <a:p>
            <a:pPr marL="0" indent="0" algn="just">
              <a:buSzPts val="2500"/>
              <a:buNone/>
            </a:pPr>
            <a:r>
              <a:rPr lang="en" sz="3000" dirty="0">
                <a:latin typeface="Calibri" panose="020F0502020204030204" pitchFamily="34" charset="0"/>
                <a:cs typeface="Calibri" panose="020F0502020204030204" pitchFamily="34" charset="0"/>
              </a:rPr>
              <a:t>Prior data placement techniques consider only a </a:t>
            </a:r>
            <a:r>
              <a:rPr lang="en" sz="3000" b="1" dirty="0">
                <a:solidFill>
                  <a:srgbClr val="C00000"/>
                </a:solidFill>
                <a:latin typeface="Calibri" panose="020F0502020204030204" pitchFamily="34" charset="0"/>
                <a:cs typeface="Calibri" panose="020F0502020204030204" pitchFamily="34" charset="0"/>
              </a:rPr>
              <a:t>few workload characteristics</a:t>
            </a:r>
            <a:r>
              <a:rPr lang="en" sz="3000" dirty="0">
                <a:solidFill>
                  <a:srgbClr val="C00000"/>
                </a:solidFill>
                <a:latin typeface="Calibri" panose="020F0502020204030204" pitchFamily="34" charset="0"/>
                <a:cs typeface="Calibri" panose="020F0502020204030204" pitchFamily="34" charset="0"/>
              </a:rPr>
              <a:t> </a:t>
            </a:r>
            <a:r>
              <a:rPr lang="en" sz="3000" dirty="0">
                <a:latin typeface="Calibri" panose="020F0502020204030204" pitchFamily="34" charset="0"/>
                <a:cs typeface="Calibri" panose="020F0502020204030204" pitchFamily="34" charset="0"/>
              </a:rPr>
              <a:t>that are</a:t>
            </a:r>
            <a:r>
              <a:rPr lang="en" sz="3000" b="1" dirty="0">
                <a:solidFill>
                  <a:srgbClr val="C00000"/>
                </a:solidFill>
                <a:latin typeface="Calibri" panose="020F0502020204030204" pitchFamily="34" charset="0"/>
                <a:cs typeface="Calibri" panose="020F0502020204030204" pitchFamily="34" charset="0"/>
              </a:rPr>
              <a:t> statically tuned</a:t>
            </a:r>
          </a:p>
        </p:txBody>
      </p:sp>
      <p:sp>
        <p:nvSpPr>
          <p:cNvPr id="44" name="TextBox 43">
            <a:extLst>
              <a:ext uri="{FF2B5EF4-FFF2-40B4-BE49-F238E27FC236}">
                <a16:creationId xmlns:a16="http://schemas.microsoft.com/office/drawing/2014/main" id="{8F31EF1B-76D2-815B-882C-1A2EF390B95D}"/>
              </a:ext>
            </a:extLst>
          </p:cNvPr>
          <p:cNvSpPr txBox="1"/>
          <p:nvPr/>
        </p:nvSpPr>
        <p:spPr>
          <a:xfrm>
            <a:off x="3040548" y="2969279"/>
            <a:ext cx="780482" cy="369332"/>
          </a:xfrm>
          <a:prstGeom prst="rect">
            <a:avLst/>
          </a:prstGeom>
          <a:noFill/>
        </p:spPr>
        <p:txBody>
          <a:bodyPr wrap="square">
            <a:spAutoFit/>
          </a:bodyPr>
          <a:lstStyle/>
          <a:p>
            <a:r>
              <a:rPr lang="en-US" dirty="0"/>
              <a:t>CDE</a:t>
            </a:r>
          </a:p>
        </p:txBody>
      </p:sp>
      <p:sp>
        <p:nvSpPr>
          <p:cNvPr id="47" name="TextBox 46">
            <a:extLst>
              <a:ext uri="{FF2B5EF4-FFF2-40B4-BE49-F238E27FC236}">
                <a16:creationId xmlns:a16="http://schemas.microsoft.com/office/drawing/2014/main" id="{8C701BF6-7D24-BCF6-A27F-753526475A18}"/>
              </a:ext>
            </a:extLst>
          </p:cNvPr>
          <p:cNvSpPr txBox="1"/>
          <p:nvPr/>
        </p:nvSpPr>
        <p:spPr>
          <a:xfrm>
            <a:off x="4207604" y="2969280"/>
            <a:ext cx="1116203" cy="369332"/>
          </a:xfrm>
          <a:prstGeom prst="rect">
            <a:avLst/>
          </a:prstGeom>
          <a:noFill/>
        </p:spPr>
        <p:txBody>
          <a:bodyPr wrap="square">
            <a:spAutoFit/>
          </a:bodyPr>
          <a:lstStyle/>
          <a:p>
            <a:r>
              <a:rPr lang="en-US" dirty="0"/>
              <a:t>RNN-HSS</a:t>
            </a:r>
          </a:p>
        </p:txBody>
      </p:sp>
      <p:sp>
        <p:nvSpPr>
          <p:cNvPr id="48" name="TextBox 47">
            <a:extLst>
              <a:ext uri="{FF2B5EF4-FFF2-40B4-BE49-F238E27FC236}">
                <a16:creationId xmlns:a16="http://schemas.microsoft.com/office/drawing/2014/main" id="{82CDDC71-64A1-2D72-62F1-8A82D8DE4545}"/>
              </a:ext>
            </a:extLst>
          </p:cNvPr>
          <p:cNvSpPr txBox="1"/>
          <p:nvPr/>
        </p:nvSpPr>
        <p:spPr>
          <a:xfrm>
            <a:off x="5496836" y="2969279"/>
            <a:ext cx="1116203" cy="369332"/>
          </a:xfrm>
          <a:prstGeom prst="rect">
            <a:avLst/>
          </a:prstGeom>
          <a:noFill/>
        </p:spPr>
        <p:txBody>
          <a:bodyPr wrap="square">
            <a:spAutoFit/>
          </a:bodyPr>
          <a:lstStyle/>
          <a:p>
            <a:r>
              <a:rPr lang="en-US" dirty="0"/>
              <a:t>Oracle</a:t>
            </a:r>
          </a:p>
        </p:txBody>
      </p:sp>
      <p:sp>
        <p:nvSpPr>
          <p:cNvPr id="49" name="Rectangle 48">
            <a:extLst>
              <a:ext uri="{FF2B5EF4-FFF2-40B4-BE49-F238E27FC236}">
                <a16:creationId xmlns:a16="http://schemas.microsoft.com/office/drawing/2014/main" id="{3A34DE38-471C-24A6-6059-A3F3CE8B0932}"/>
              </a:ext>
            </a:extLst>
          </p:cNvPr>
          <p:cNvSpPr/>
          <p:nvPr/>
        </p:nvSpPr>
        <p:spPr>
          <a:xfrm>
            <a:off x="2831795" y="3053745"/>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2" name="Rectangle 51">
            <a:extLst>
              <a:ext uri="{FF2B5EF4-FFF2-40B4-BE49-F238E27FC236}">
                <a16:creationId xmlns:a16="http://schemas.microsoft.com/office/drawing/2014/main" id="{1C760C74-6287-3C98-1688-AEE3778FA7C6}"/>
              </a:ext>
            </a:extLst>
          </p:cNvPr>
          <p:cNvSpPr/>
          <p:nvPr/>
        </p:nvSpPr>
        <p:spPr>
          <a:xfrm>
            <a:off x="3994059" y="304795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3" name="Rectangle 52">
            <a:extLst>
              <a:ext uri="{FF2B5EF4-FFF2-40B4-BE49-F238E27FC236}">
                <a16:creationId xmlns:a16="http://schemas.microsoft.com/office/drawing/2014/main" id="{7CF1B489-F9B9-5BBC-DE26-C07861BF0EA1}"/>
              </a:ext>
            </a:extLst>
          </p:cNvPr>
          <p:cNvSpPr/>
          <p:nvPr/>
        </p:nvSpPr>
        <p:spPr>
          <a:xfrm>
            <a:off x="5279249" y="3049528"/>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55" name="Straight Arrow Connector 54">
            <a:extLst>
              <a:ext uri="{FF2B5EF4-FFF2-40B4-BE49-F238E27FC236}">
                <a16:creationId xmlns:a16="http://schemas.microsoft.com/office/drawing/2014/main" id="{87D608AD-10FF-F84E-EDD0-3F7557315AE6}"/>
              </a:ext>
            </a:extLst>
          </p:cNvPr>
          <p:cNvCxnSpPr>
            <a:cxnSpLocks/>
          </p:cNvCxnSpPr>
          <p:nvPr/>
        </p:nvCxnSpPr>
        <p:spPr>
          <a:xfrm>
            <a:off x="6889932" y="3997896"/>
            <a:ext cx="0" cy="767443"/>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0867440-2A35-60D5-A5F3-4BDB59B64951}"/>
              </a:ext>
            </a:extLst>
          </p:cNvPr>
          <p:cNvSpPr txBox="1"/>
          <p:nvPr/>
        </p:nvSpPr>
        <p:spPr>
          <a:xfrm>
            <a:off x="6359966" y="3622154"/>
            <a:ext cx="830677" cy="400110"/>
          </a:xfrm>
          <a:prstGeom prst="rect">
            <a:avLst/>
          </a:prstGeom>
          <a:noFill/>
        </p:spPr>
        <p:txBody>
          <a:bodyPr wrap="none" rtlCol="0">
            <a:spAutoFit/>
          </a:bodyPr>
          <a:lstStyle/>
          <a:p>
            <a:r>
              <a:rPr lang="en-US" sz="2000" b="1" dirty="0">
                <a:solidFill>
                  <a:srgbClr val="C00000"/>
                </a:solidFill>
                <a:latin typeface="Calibri" panose="020F0502020204030204" pitchFamily="34" charset="0"/>
                <a:cs typeface="Calibri" panose="020F0502020204030204" pitchFamily="34" charset="0"/>
              </a:rPr>
              <a:t>41.1%</a:t>
            </a:r>
          </a:p>
        </p:txBody>
      </p:sp>
      <p:cxnSp>
        <p:nvCxnSpPr>
          <p:cNvPr id="34" name="Straight Arrow Connector 33">
            <a:extLst>
              <a:ext uri="{FF2B5EF4-FFF2-40B4-BE49-F238E27FC236}">
                <a16:creationId xmlns:a16="http://schemas.microsoft.com/office/drawing/2014/main" id="{F5F7A38B-D96F-8663-14DF-4B4137A1A3FE}"/>
              </a:ext>
            </a:extLst>
          </p:cNvPr>
          <p:cNvCxnSpPr>
            <a:cxnSpLocks/>
          </p:cNvCxnSpPr>
          <p:nvPr/>
        </p:nvCxnSpPr>
        <p:spPr>
          <a:xfrm>
            <a:off x="2766780" y="4009581"/>
            <a:ext cx="0" cy="563708"/>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65C564A-4D78-B034-BE03-E00E48E8B16E}"/>
              </a:ext>
            </a:extLst>
          </p:cNvPr>
          <p:cNvCxnSpPr>
            <a:cxnSpLocks/>
          </p:cNvCxnSpPr>
          <p:nvPr/>
        </p:nvCxnSpPr>
        <p:spPr>
          <a:xfrm>
            <a:off x="5858137" y="4559221"/>
            <a:ext cx="0" cy="438702"/>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8283AE-BC0C-C72B-7A01-8660D9A8A5CE}"/>
              </a:ext>
            </a:extLst>
          </p:cNvPr>
          <p:cNvCxnSpPr>
            <a:cxnSpLocks/>
          </p:cNvCxnSpPr>
          <p:nvPr/>
        </p:nvCxnSpPr>
        <p:spPr>
          <a:xfrm>
            <a:off x="3789478" y="3566734"/>
            <a:ext cx="0" cy="149400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98A2A6D-2071-4B60-F831-7E8FBBADEB20}"/>
              </a:ext>
            </a:extLst>
          </p:cNvPr>
          <p:cNvCxnSpPr>
            <a:cxnSpLocks/>
          </p:cNvCxnSpPr>
          <p:nvPr/>
        </p:nvCxnSpPr>
        <p:spPr>
          <a:xfrm>
            <a:off x="4839631" y="4517855"/>
            <a:ext cx="0" cy="73874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E7423D1D-736A-ADA4-A452-C26ACAE898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10</a:t>
            </a:fld>
            <a:endParaRPr lang="en-CH"/>
          </a:p>
        </p:txBody>
      </p:sp>
    </p:spTree>
    <p:extLst>
      <p:ext uri="{BB962C8B-B14F-4D97-AF65-F5344CB8AC3E}">
        <p14:creationId xmlns:p14="http://schemas.microsoft.com/office/powerpoint/2010/main" val="419746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ar chart&#10;&#10;Description automatically generated">
            <a:extLst>
              <a:ext uri="{FF2B5EF4-FFF2-40B4-BE49-F238E27FC236}">
                <a16:creationId xmlns:a16="http://schemas.microsoft.com/office/drawing/2014/main" id="{AB6EEC3A-11C0-6C83-5A3D-B221A63CC0FA}"/>
              </a:ext>
            </a:extLst>
          </p:cNvPr>
          <p:cNvPicPr>
            <a:picLocks noChangeAspect="1"/>
          </p:cNvPicPr>
          <p:nvPr/>
        </p:nvPicPr>
        <p:blipFill rotWithShape="1">
          <a:blip r:embed="rId3">
            <a:extLst>
              <a:ext uri="{28A0092B-C50C-407E-A947-70E740481C1C}">
                <a14:useLocalDpi xmlns:a14="http://schemas.microsoft.com/office/drawing/2010/main" val="0"/>
              </a:ext>
            </a:extLst>
          </a:blip>
          <a:srcRect r="49140" b="14883"/>
          <a:stretch/>
        </p:blipFill>
        <p:spPr>
          <a:xfrm>
            <a:off x="176346" y="3693252"/>
            <a:ext cx="4352989" cy="2581094"/>
          </a:xfrm>
          <a:prstGeom prst="rect">
            <a:avLst/>
          </a:prstGeom>
        </p:spPr>
      </p:pic>
      <p:sp>
        <p:nvSpPr>
          <p:cNvPr id="4" name="Title 3">
            <a:extLst>
              <a:ext uri="{FF2B5EF4-FFF2-40B4-BE49-F238E27FC236}">
                <a16:creationId xmlns:a16="http://schemas.microsoft.com/office/drawing/2014/main" id="{2891FD26-D123-2742-AB67-D15FA137121B}"/>
              </a:ext>
            </a:extLst>
          </p:cNvPr>
          <p:cNvSpPr>
            <a:spLocks noGrp="1"/>
          </p:cNvSpPr>
          <p:nvPr>
            <p:ph type="title"/>
          </p:nvPr>
        </p:nvSpPr>
        <p:spPr/>
        <p:txBody>
          <a:bodyPr/>
          <a:lstStyle/>
          <a:p>
            <a:r>
              <a:rPr lang="en-US" dirty="0"/>
              <a:t>Lack of Adaptivity</a:t>
            </a:r>
          </a:p>
        </p:txBody>
      </p:sp>
      <p:sp>
        <p:nvSpPr>
          <p:cNvPr id="5" name="Content Placeholder 4">
            <a:extLst>
              <a:ext uri="{FF2B5EF4-FFF2-40B4-BE49-F238E27FC236}">
                <a16:creationId xmlns:a16="http://schemas.microsoft.com/office/drawing/2014/main" id="{E862D879-678B-8D4D-B9F2-D6FC52056B62}"/>
              </a:ext>
            </a:extLst>
          </p:cNvPr>
          <p:cNvSpPr>
            <a:spLocks noGrp="1"/>
          </p:cNvSpPr>
          <p:nvPr>
            <p:ph idx="1"/>
          </p:nvPr>
        </p:nvSpPr>
        <p:spPr/>
        <p:txBody>
          <a:bodyPr>
            <a:normAutofit/>
          </a:bodyPr>
          <a:lstStyle/>
          <a:p>
            <a:pPr marL="0" indent="0">
              <a:buNone/>
            </a:pPr>
            <a:r>
              <a:rPr lang="en-US" sz="3200" b="1" dirty="0">
                <a:solidFill>
                  <a:schemeClr val="accent1"/>
                </a:solidFill>
              </a:rPr>
              <a:t>Changes in Device Types and Configurations </a:t>
            </a:r>
          </a:p>
          <a:p>
            <a:pPr marL="0" indent="0">
              <a:buNone/>
            </a:pPr>
            <a:endParaRPr lang="en-US" b="1" dirty="0"/>
          </a:p>
          <a:p>
            <a:pPr marL="0" indent="0">
              <a:buNone/>
            </a:pPr>
            <a:r>
              <a:rPr lang="en-US" sz="3000" dirty="0">
                <a:latin typeface="Calibri" panose="020F0502020204030204" pitchFamily="34" charset="0"/>
                <a:cs typeface="Calibri" panose="020F0502020204030204" pitchFamily="34" charset="0"/>
              </a:rPr>
              <a:t>Do not consider </a:t>
            </a:r>
            <a:r>
              <a:rPr lang="en-US" sz="3000" b="1" dirty="0">
                <a:solidFill>
                  <a:srgbClr val="C00000"/>
                </a:solidFill>
                <a:latin typeface="Calibri" panose="020F0502020204030204" pitchFamily="34" charset="0"/>
                <a:cs typeface="Calibri" panose="020F0502020204030204" pitchFamily="34" charset="0"/>
              </a:rPr>
              <a:t>underlying storage device characteristics </a:t>
            </a:r>
            <a:r>
              <a:rPr lang="en-US" sz="3000" dirty="0">
                <a:latin typeface="Calibri" panose="020F0502020204030204" pitchFamily="34" charset="0"/>
                <a:cs typeface="Calibri" panose="020F0502020204030204" pitchFamily="34" charset="0"/>
              </a:rPr>
              <a:t>(e.g., changes in the level asymmetry in read/write latencies, garbage collection)</a:t>
            </a:r>
          </a:p>
        </p:txBody>
      </p:sp>
      <p:sp>
        <p:nvSpPr>
          <p:cNvPr id="34" name="TextBox 33">
            <a:extLst>
              <a:ext uri="{FF2B5EF4-FFF2-40B4-BE49-F238E27FC236}">
                <a16:creationId xmlns:a16="http://schemas.microsoft.com/office/drawing/2014/main" id="{6EF82587-BA9F-36E6-BE4E-A24AE309073D}"/>
              </a:ext>
            </a:extLst>
          </p:cNvPr>
          <p:cNvSpPr txBox="1"/>
          <p:nvPr/>
        </p:nvSpPr>
        <p:spPr>
          <a:xfrm>
            <a:off x="641268" y="6270918"/>
            <a:ext cx="4128277" cy="369332"/>
          </a:xfrm>
          <a:prstGeom prst="rect">
            <a:avLst/>
          </a:prstGeom>
          <a:noFill/>
        </p:spPr>
        <p:txBody>
          <a:bodyPr wrap="square">
            <a:spAutoFit/>
          </a:bodyPr>
          <a:lstStyle/>
          <a:p>
            <a:pPr algn="ctr"/>
            <a:r>
              <a:rPr lang="en-US" b="1" dirty="0"/>
              <a:t>HSS Configuration 1</a:t>
            </a:r>
          </a:p>
        </p:txBody>
      </p:sp>
      <p:sp>
        <p:nvSpPr>
          <p:cNvPr id="27" name="TextBox 26">
            <a:extLst>
              <a:ext uri="{FF2B5EF4-FFF2-40B4-BE49-F238E27FC236}">
                <a16:creationId xmlns:a16="http://schemas.microsoft.com/office/drawing/2014/main" id="{3445C93C-8265-C660-C159-A6369D3422F7}"/>
              </a:ext>
            </a:extLst>
          </p:cNvPr>
          <p:cNvSpPr txBox="1"/>
          <p:nvPr/>
        </p:nvSpPr>
        <p:spPr>
          <a:xfrm>
            <a:off x="2248103" y="3536291"/>
            <a:ext cx="780482" cy="369332"/>
          </a:xfrm>
          <a:prstGeom prst="rect">
            <a:avLst/>
          </a:prstGeom>
          <a:noFill/>
        </p:spPr>
        <p:txBody>
          <a:bodyPr wrap="square">
            <a:spAutoFit/>
          </a:bodyPr>
          <a:lstStyle/>
          <a:p>
            <a:r>
              <a:rPr lang="en-US" dirty="0"/>
              <a:t>CDE</a:t>
            </a:r>
          </a:p>
        </p:txBody>
      </p:sp>
      <p:sp>
        <p:nvSpPr>
          <p:cNvPr id="32" name="TextBox 31">
            <a:extLst>
              <a:ext uri="{FF2B5EF4-FFF2-40B4-BE49-F238E27FC236}">
                <a16:creationId xmlns:a16="http://schemas.microsoft.com/office/drawing/2014/main" id="{68A2CF02-85EC-8E6B-9883-5C6C8A03BA7D}"/>
              </a:ext>
            </a:extLst>
          </p:cNvPr>
          <p:cNvSpPr txBox="1"/>
          <p:nvPr/>
        </p:nvSpPr>
        <p:spPr>
          <a:xfrm>
            <a:off x="2926040" y="3543232"/>
            <a:ext cx="1116203" cy="369332"/>
          </a:xfrm>
          <a:prstGeom prst="rect">
            <a:avLst/>
          </a:prstGeom>
          <a:noFill/>
        </p:spPr>
        <p:txBody>
          <a:bodyPr wrap="square">
            <a:spAutoFit/>
          </a:bodyPr>
          <a:lstStyle/>
          <a:p>
            <a:r>
              <a:rPr lang="en-US" dirty="0"/>
              <a:t>RNN-HSS</a:t>
            </a:r>
          </a:p>
        </p:txBody>
      </p:sp>
      <p:sp>
        <p:nvSpPr>
          <p:cNvPr id="33" name="TextBox 32">
            <a:extLst>
              <a:ext uri="{FF2B5EF4-FFF2-40B4-BE49-F238E27FC236}">
                <a16:creationId xmlns:a16="http://schemas.microsoft.com/office/drawing/2014/main" id="{C494B6B5-B4E7-F117-A4E9-374C1CA1FF1C}"/>
              </a:ext>
            </a:extLst>
          </p:cNvPr>
          <p:cNvSpPr txBox="1"/>
          <p:nvPr/>
        </p:nvSpPr>
        <p:spPr>
          <a:xfrm>
            <a:off x="4073791" y="3556092"/>
            <a:ext cx="1116203" cy="369332"/>
          </a:xfrm>
          <a:prstGeom prst="rect">
            <a:avLst/>
          </a:prstGeom>
          <a:noFill/>
        </p:spPr>
        <p:txBody>
          <a:bodyPr wrap="square">
            <a:spAutoFit/>
          </a:bodyPr>
          <a:lstStyle/>
          <a:p>
            <a:r>
              <a:rPr lang="en-US" dirty="0"/>
              <a:t>Oracle</a:t>
            </a:r>
          </a:p>
        </p:txBody>
      </p:sp>
      <p:sp>
        <p:nvSpPr>
          <p:cNvPr id="36" name="Rectangle 35">
            <a:extLst>
              <a:ext uri="{FF2B5EF4-FFF2-40B4-BE49-F238E27FC236}">
                <a16:creationId xmlns:a16="http://schemas.microsoft.com/office/drawing/2014/main" id="{8CFCF272-4822-AC6F-51C4-C948E52454D8}"/>
              </a:ext>
            </a:extLst>
          </p:cNvPr>
          <p:cNvSpPr/>
          <p:nvPr/>
        </p:nvSpPr>
        <p:spPr>
          <a:xfrm>
            <a:off x="2047794" y="3615107"/>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0" name="Rectangle 39">
            <a:extLst>
              <a:ext uri="{FF2B5EF4-FFF2-40B4-BE49-F238E27FC236}">
                <a16:creationId xmlns:a16="http://schemas.microsoft.com/office/drawing/2014/main" id="{BCE2C15F-7FC1-8173-42BA-9883520E4B80}"/>
              </a:ext>
            </a:extLst>
          </p:cNvPr>
          <p:cNvSpPr/>
          <p:nvPr/>
        </p:nvSpPr>
        <p:spPr>
          <a:xfrm>
            <a:off x="2759606" y="3630607"/>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Rectangle 40">
            <a:extLst>
              <a:ext uri="{FF2B5EF4-FFF2-40B4-BE49-F238E27FC236}">
                <a16:creationId xmlns:a16="http://schemas.microsoft.com/office/drawing/2014/main" id="{151ADDC8-72A6-0FA1-7989-415F090590EC}"/>
              </a:ext>
            </a:extLst>
          </p:cNvPr>
          <p:cNvSpPr/>
          <p:nvPr/>
        </p:nvSpPr>
        <p:spPr>
          <a:xfrm>
            <a:off x="3913278" y="364594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Slide Number Placeholder 5">
            <a:extLst>
              <a:ext uri="{FF2B5EF4-FFF2-40B4-BE49-F238E27FC236}">
                <a16:creationId xmlns:a16="http://schemas.microsoft.com/office/drawing/2014/main" id="{763068F8-DEEB-5D2B-C896-728714BA1E4A}"/>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11</a:t>
            </a:fld>
            <a:endParaRPr lang="en-CH"/>
          </a:p>
        </p:txBody>
      </p:sp>
    </p:spTree>
    <p:extLst>
      <p:ext uri="{BB962C8B-B14F-4D97-AF65-F5344CB8AC3E}">
        <p14:creationId xmlns:p14="http://schemas.microsoft.com/office/powerpoint/2010/main" val="279521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7" grpId="0"/>
      <p:bldP spid="32" grpId="0"/>
      <p:bldP spid="33" grpId="0"/>
      <p:bldP spid="36"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bar chart&#10;&#10;Description automatically generated">
            <a:extLst>
              <a:ext uri="{FF2B5EF4-FFF2-40B4-BE49-F238E27FC236}">
                <a16:creationId xmlns:a16="http://schemas.microsoft.com/office/drawing/2014/main" id="{0C1D4BB8-BCB9-DD5F-1D72-84766465664B}"/>
              </a:ext>
            </a:extLst>
          </p:cNvPr>
          <p:cNvPicPr>
            <a:picLocks noChangeAspect="1"/>
          </p:cNvPicPr>
          <p:nvPr/>
        </p:nvPicPr>
        <p:blipFill rotWithShape="1">
          <a:blip r:embed="rId3">
            <a:extLst>
              <a:ext uri="{28A0092B-C50C-407E-A947-70E740481C1C}">
                <a14:useLocalDpi xmlns:a14="http://schemas.microsoft.com/office/drawing/2010/main" val="0"/>
              </a:ext>
            </a:extLst>
          </a:blip>
          <a:srcRect r="48693" b="15557"/>
          <a:stretch/>
        </p:blipFill>
        <p:spPr>
          <a:xfrm>
            <a:off x="176347" y="3690865"/>
            <a:ext cx="4395654" cy="2563200"/>
          </a:xfrm>
          <a:prstGeom prst="rect">
            <a:avLst/>
          </a:prstGeom>
        </p:spPr>
      </p:pic>
      <p:sp>
        <p:nvSpPr>
          <p:cNvPr id="4" name="Title 3">
            <a:extLst>
              <a:ext uri="{FF2B5EF4-FFF2-40B4-BE49-F238E27FC236}">
                <a16:creationId xmlns:a16="http://schemas.microsoft.com/office/drawing/2014/main" id="{2891FD26-D123-2742-AB67-D15FA137121B}"/>
              </a:ext>
            </a:extLst>
          </p:cNvPr>
          <p:cNvSpPr>
            <a:spLocks noGrp="1"/>
          </p:cNvSpPr>
          <p:nvPr>
            <p:ph type="title"/>
          </p:nvPr>
        </p:nvSpPr>
        <p:spPr/>
        <p:txBody>
          <a:bodyPr/>
          <a:lstStyle/>
          <a:p>
            <a:r>
              <a:rPr lang="en-US" dirty="0"/>
              <a:t>Lack of Adaptivity</a:t>
            </a:r>
          </a:p>
        </p:txBody>
      </p:sp>
      <p:sp>
        <p:nvSpPr>
          <p:cNvPr id="5" name="Content Placeholder 4">
            <a:extLst>
              <a:ext uri="{FF2B5EF4-FFF2-40B4-BE49-F238E27FC236}">
                <a16:creationId xmlns:a16="http://schemas.microsoft.com/office/drawing/2014/main" id="{E862D879-678B-8D4D-B9F2-D6FC52056B62}"/>
              </a:ext>
            </a:extLst>
          </p:cNvPr>
          <p:cNvSpPr>
            <a:spLocks noGrp="1"/>
          </p:cNvSpPr>
          <p:nvPr>
            <p:ph idx="1"/>
          </p:nvPr>
        </p:nvSpPr>
        <p:spPr/>
        <p:txBody>
          <a:bodyPr>
            <a:normAutofit/>
          </a:bodyPr>
          <a:lstStyle/>
          <a:p>
            <a:pPr marL="0" indent="0">
              <a:buNone/>
            </a:pPr>
            <a:r>
              <a:rPr lang="en-US" sz="3200" b="1" dirty="0">
                <a:solidFill>
                  <a:schemeClr val="accent1"/>
                </a:solidFill>
              </a:rPr>
              <a:t>Changes in Device Types and Configurations </a:t>
            </a:r>
          </a:p>
          <a:p>
            <a:pPr marL="0" indent="0">
              <a:buNone/>
            </a:pPr>
            <a:endParaRPr lang="en-US" b="1" dirty="0"/>
          </a:p>
          <a:p>
            <a:pPr marL="0" indent="0">
              <a:buNone/>
            </a:pPr>
            <a:r>
              <a:rPr lang="en-US" sz="3000" dirty="0">
                <a:latin typeface="Calibri" panose="020F0502020204030204" pitchFamily="34" charset="0"/>
                <a:cs typeface="Calibri" panose="020F0502020204030204" pitchFamily="34" charset="0"/>
              </a:rPr>
              <a:t>Do not consider </a:t>
            </a:r>
            <a:r>
              <a:rPr lang="en-US" sz="3000" b="1" dirty="0">
                <a:solidFill>
                  <a:srgbClr val="C00000"/>
                </a:solidFill>
                <a:latin typeface="Calibri" panose="020F0502020204030204" pitchFamily="34" charset="0"/>
                <a:cs typeface="Calibri" panose="020F0502020204030204" pitchFamily="34" charset="0"/>
              </a:rPr>
              <a:t>underlying storage device characteristics </a:t>
            </a:r>
            <a:r>
              <a:rPr lang="en-US" sz="3000" dirty="0">
                <a:latin typeface="Calibri" panose="020F0502020204030204" pitchFamily="34" charset="0"/>
                <a:cs typeface="Calibri" panose="020F0502020204030204" pitchFamily="34" charset="0"/>
              </a:rPr>
              <a:t>(e.g., changes in the level asymmetry in read/write latencies, garbage collection)</a:t>
            </a:r>
          </a:p>
        </p:txBody>
      </p:sp>
      <p:sp>
        <p:nvSpPr>
          <p:cNvPr id="34" name="TextBox 33">
            <a:extLst>
              <a:ext uri="{FF2B5EF4-FFF2-40B4-BE49-F238E27FC236}">
                <a16:creationId xmlns:a16="http://schemas.microsoft.com/office/drawing/2014/main" id="{6EF82587-BA9F-36E6-BE4E-A24AE309073D}"/>
              </a:ext>
            </a:extLst>
          </p:cNvPr>
          <p:cNvSpPr txBox="1"/>
          <p:nvPr/>
        </p:nvSpPr>
        <p:spPr>
          <a:xfrm>
            <a:off x="641268" y="6270918"/>
            <a:ext cx="4128277" cy="369332"/>
          </a:xfrm>
          <a:prstGeom prst="rect">
            <a:avLst/>
          </a:prstGeom>
          <a:noFill/>
        </p:spPr>
        <p:txBody>
          <a:bodyPr wrap="square">
            <a:spAutoFit/>
          </a:bodyPr>
          <a:lstStyle/>
          <a:p>
            <a:pPr algn="ctr"/>
            <a:r>
              <a:rPr lang="en-US" b="1" dirty="0"/>
              <a:t>HSS Configuration 1</a:t>
            </a:r>
          </a:p>
        </p:txBody>
      </p:sp>
      <p:sp>
        <p:nvSpPr>
          <p:cNvPr id="32" name="Rectangle 31">
            <a:extLst>
              <a:ext uri="{FF2B5EF4-FFF2-40B4-BE49-F238E27FC236}">
                <a16:creationId xmlns:a16="http://schemas.microsoft.com/office/drawing/2014/main" id="{2DF75292-7330-81AD-041A-197C415364A3}"/>
              </a:ext>
            </a:extLst>
          </p:cNvPr>
          <p:cNvSpPr/>
          <p:nvPr/>
        </p:nvSpPr>
        <p:spPr>
          <a:xfrm>
            <a:off x="811901" y="3615108"/>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TextBox 32">
            <a:extLst>
              <a:ext uri="{FF2B5EF4-FFF2-40B4-BE49-F238E27FC236}">
                <a16:creationId xmlns:a16="http://schemas.microsoft.com/office/drawing/2014/main" id="{C170B7F1-BF57-387C-EF6E-F27117177578}"/>
              </a:ext>
            </a:extLst>
          </p:cNvPr>
          <p:cNvSpPr txBox="1"/>
          <p:nvPr/>
        </p:nvSpPr>
        <p:spPr>
          <a:xfrm>
            <a:off x="983263" y="3527130"/>
            <a:ext cx="1125790" cy="369332"/>
          </a:xfrm>
          <a:prstGeom prst="rect">
            <a:avLst/>
          </a:prstGeom>
          <a:noFill/>
        </p:spPr>
        <p:txBody>
          <a:bodyPr wrap="square">
            <a:spAutoFit/>
          </a:bodyPr>
          <a:lstStyle/>
          <a:p>
            <a:r>
              <a:rPr lang="en-US" dirty="0"/>
              <a:t>Slow-Only</a:t>
            </a:r>
          </a:p>
        </p:txBody>
      </p:sp>
      <p:sp>
        <p:nvSpPr>
          <p:cNvPr id="36" name="TextBox 35">
            <a:extLst>
              <a:ext uri="{FF2B5EF4-FFF2-40B4-BE49-F238E27FC236}">
                <a16:creationId xmlns:a16="http://schemas.microsoft.com/office/drawing/2014/main" id="{6F1C0A52-0281-8F93-7E11-B03FA139ADAD}"/>
              </a:ext>
            </a:extLst>
          </p:cNvPr>
          <p:cNvSpPr txBox="1"/>
          <p:nvPr/>
        </p:nvSpPr>
        <p:spPr>
          <a:xfrm>
            <a:off x="2248103" y="3536291"/>
            <a:ext cx="780482" cy="369332"/>
          </a:xfrm>
          <a:prstGeom prst="rect">
            <a:avLst/>
          </a:prstGeom>
          <a:noFill/>
        </p:spPr>
        <p:txBody>
          <a:bodyPr wrap="square">
            <a:spAutoFit/>
          </a:bodyPr>
          <a:lstStyle/>
          <a:p>
            <a:r>
              <a:rPr lang="en-US" dirty="0"/>
              <a:t>CDE</a:t>
            </a:r>
          </a:p>
        </p:txBody>
      </p:sp>
      <p:sp>
        <p:nvSpPr>
          <p:cNvPr id="40" name="TextBox 39">
            <a:extLst>
              <a:ext uri="{FF2B5EF4-FFF2-40B4-BE49-F238E27FC236}">
                <a16:creationId xmlns:a16="http://schemas.microsoft.com/office/drawing/2014/main" id="{478F271E-8691-5B54-019B-6AD8CE29EE68}"/>
              </a:ext>
            </a:extLst>
          </p:cNvPr>
          <p:cNvSpPr txBox="1"/>
          <p:nvPr/>
        </p:nvSpPr>
        <p:spPr>
          <a:xfrm>
            <a:off x="2926040" y="3543232"/>
            <a:ext cx="1116203" cy="369332"/>
          </a:xfrm>
          <a:prstGeom prst="rect">
            <a:avLst/>
          </a:prstGeom>
          <a:noFill/>
        </p:spPr>
        <p:txBody>
          <a:bodyPr wrap="square">
            <a:spAutoFit/>
          </a:bodyPr>
          <a:lstStyle/>
          <a:p>
            <a:r>
              <a:rPr lang="en-US" dirty="0"/>
              <a:t>RNN-HSS</a:t>
            </a:r>
          </a:p>
        </p:txBody>
      </p:sp>
      <p:sp>
        <p:nvSpPr>
          <p:cNvPr id="45" name="Rectangle 44">
            <a:extLst>
              <a:ext uri="{FF2B5EF4-FFF2-40B4-BE49-F238E27FC236}">
                <a16:creationId xmlns:a16="http://schemas.microsoft.com/office/drawing/2014/main" id="{0F5E4E36-C719-FF1A-7764-BE44FB538EE2}"/>
              </a:ext>
            </a:extLst>
          </p:cNvPr>
          <p:cNvSpPr/>
          <p:nvPr/>
        </p:nvSpPr>
        <p:spPr>
          <a:xfrm>
            <a:off x="2047794" y="3615107"/>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6" name="Rectangle 45">
            <a:extLst>
              <a:ext uri="{FF2B5EF4-FFF2-40B4-BE49-F238E27FC236}">
                <a16:creationId xmlns:a16="http://schemas.microsoft.com/office/drawing/2014/main" id="{3BCCFE4B-D97E-8DBC-8DD0-4390DDBF2836}"/>
              </a:ext>
            </a:extLst>
          </p:cNvPr>
          <p:cNvSpPr/>
          <p:nvPr/>
        </p:nvSpPr>
        <p:spPr>
          <a:xfrm>
            <a:off x="2759606" y="3630607"/>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2" name="TextBox 51">
            <a:extLst>
              <a:ext uri="{FF2B5EF4-FFF2-40B4-BE49-F238E27FC236}">
                <a16:creationId xmlns:a16="http://schemas.microsoft.com/office/drawing/2014/main" id="{E8881B33-AEF8-5A7C-96F9-CF568095E0F3}"/>
              </a:ext>
            </a:extLst>
          </p:cNvPr>
          <p:cNvSpPr txBox="1"/>
          <p:nvPr/>
        </p:nvSpPr>
        <p:spPr>
          <a:xfrm>
            <a:off x="4073791" y="3556092"/>
            <a:ext cx="1116203" cy="369332"/>
          </a:xfrm>
          <a:prstGeom prst="rect">
            <a:avLst/>
          </a:prstGeom>
          <a:noFill/>
        </p:spPr>
        <p:txBody>
          <a:bodyPr wrap="square">
            <a:spAutoFit/>
          </a:bodyPr>
          <a:lstStyle/>
          <a:p>
            <a:r>
              <a:rPr lang="en-US" dirty="0"/>
              <a:t>Oracle</a:t>
            </a:r>
          </a:p>
        </p:txBody>
      </p:sp>
      <p:sp>
        <p:nvSpPr>
          <p:cNvPr id="53" name="Rectangle 52">
            <a:extLst>
              <a:ext uri="{FF2B5EF4-FFF2-40B4-BE49-F238E27FC236}">
                <a16:creationId xmlns:a16="http://schemas.microsoft.com/office/drawing/2014/main" id="{81D3B71F-4849-1F3F-CEED-A6E342E8905A}"/>
              </a:ext>
            </a:extLst>
          </p:cNvPr>
          <p:cNvSpPr/>
          <p:nvPr/>
        </p:nvSpPr>
        <p:spPr>
          <a:xfrm>
            <a:off x="3913278" y="364594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A45DF9A8-0E21-E512-7B67-C962E13412A5}"/>
              </a:ext>
            </a:extLst>
          </p:cNvPr>
          <p:cNvSpPr/>
          <p:nvPr/>
        </p:nvSpPr>
        <p:spPr>
          <a:xfrm>
            <a:off x="2020084" y="3482175"/>
            <a:ext cx="3909983" cy="369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0C828C9E-B1C0-8A52-52C9-95EEAA07698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12</a:t>
            </a:fld>
            <a:endParaRPr lang="en-CH"/>
          </a:p>
        </p:txBody>
      </p:sp>
    </p:spTree>
    <p:extLst>
      <p:ext uri="{BB962C8B-B14F-4D97-AF65-F5344CB8AC3E}">
        <p14:creationId xmlns:p14="http://schemas.microsoft.com/office/powerpoint/2010/main" val="772108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hart, bar chart&#10;&#10;Description automatically generated">
            <a:extLst>
              <a:ext uri="{FF2B5EF4-FFF2-40B4-BE49-F238E27FC236}">
                <a16:creationId xmlns:a16="http://schemas.microsoft.com/office/drawing/2014/main" id="{5F1F2EE1-3FC8-0EE3-B4F1-71F7A98385F7}"/>
              </a:ext>
            </a:extLst>
          </p:cNvPr>
          <p:cNvPicPr>
            <a:picLocks noChangeAspect="1"/>
          </p:cNvPicPr>
          <p:nvPr/>
        </p:nvPicPr>
        <p:blipFill rotWithShape="1">
          <a:blip r:embed="rId3">
            <a:extLst>
              <a:ext uri="{28A0092B-C50C-407E-A947-70E740481C1C}">
                <a14:useLocalDpi xmlns:a14="http://schemas.microsoft.com/office/drawing/2010/main" val="0"/>
              </a:ext>
            </a:extLst>
          </a:blip>
          <a:srcRect l="52170" b="17737"/>
          <a:stretch/>
        </p:blipFill>
        <p:spPr>
          <a:xfrm>
            <a:off x="4647313" y="3690866"/>
            <a:ext cx="4096861" cy="2496499"/>
          </a:xfrm>
          <a:prstGeom prst="rect">
            <a:avLst/>
          </a:prstGeom>
        </p:spPr>
      </p:pic>
      <p:pic>
        <p:nvPicPr>
          <p:cNvPr id="3" name="Picture 2" descr="Chart, bar chart&#10;&#10;Description automatically generated">
            <a:extLst>
              <a:ext uri="{FF2B5EF4-FFF2-40B4-BE49-F238E27FC236}">
                <a16:creationId xmlns:a16="http://schemas.microsoft.com/office/drawing/2014/main" id="{E708291B-C24D-8E67-C20C-2D8B1E46F74B}"/>
              </a:ext>
            </a:extLst>
          </p:cNvPr>
          <p:cNvPicPr>
            <a:picLocks noChangeAspect="1"/>
          </p:cNvPicPr>
          <p:nvPr/>
        </p:nvPicPr>
        <p:blipFill rotWithShape="1">
          <a:blip r:embed="rId3">
            <a:extLst>
              <a:ext uri="{28A0092B-C50C-407E-A947-70E740481C1C}">
                <a14:useLocalDpi xmlns:a14="http://schemas.microsoft.com/office/drawing/2010/main" val="0"/>
              </a:ext>
            </a:extLst>
          </a:blip>
          <a:srcRect r="47830" b="17737"/>
          <a:stretch/>
        </p:blipFill>
        <p:spPr>
          <a:xfrm>
            <a:off x="178665" y="3690866"/>
            <a:ext cx="4468649" cy="2496499"/>
          </a:xfrm>
          <a:prstGeom prst="rect">
            <a:avLst/>
          </a:prstGeom>
        </p:spPr>
      </p:pic>
      <p:sp>
        <p:nvSpPr>
          <p:cNvPr id="4" name="Title 3">
            <a:extLst>
              <a:ext uri="{FF2B5EF4-FFF2-40B4-BE49-F238E27FC236}">
                <a16:creationId xmlns:a16="http://schemas.microsoft.com/office/drawing/2014/main" id="{2891FD26-D123-2742-AB67-D15FA137121B}"/>
              </a:ext>
            </a:extLst>
          </p:cNvPr>
          <p:cNvSpPr>
            <a:spLocks noGrp="1"/>
          </p:cNvSpPr>
          <p:nvPr>
            <p:ph type="title"/>
          </p:nvPr>
        </p:nvSpPr>
        <p:spPr/>
        <p:txBody>
          <a:bodyPr/>
          <a:lstStyle/>
          <a:p>
            <a:r>
              <a:rPr lang="en-US" dirty="0"/>
              <a:t>Lack of Adaptivity</a:t>
            </a:r>
          </a:p>
        </p:txBody>
      </p:sp>
      <p:sp>
        <p:nvSpPr>
          <p:cNvPr id="5" name="Content Placeholder 4">
            <a:extLst>
              <a:ext uri="{FF2B5EF4-FFF2-40B4-BE49-F238E27FC236}">
                <a16:creationId xmlns:a16="http://schemas.microsoft.com/office/drawing/2014/main" id="{E862D879-678B-8D4D-B9F2-D6FC52056B62}"/>
              </a:ext>
            </a:extLst>
          </p:cNvPr>
          <p:cNvSpPr>
            <a:spLocks noGrp="1"/>
          </p:cNvSpPr>
          <p:nvPr>
            <p:ph idx="1"/>
          </p:nvPr>
        </p:nvSpPr>
        <p:spPr/>
        <p:txBody>
          <a:bodyPr>
            <a:normAutofit/>
          </a:bodyPr>
          <a:lstStyle/>
          <a:p>
            <a:pPr marL="0" indent="0">
              <a:buNone/>
            </a:pPr>
            <a:r>
              <a:rPr lang="en-US" sz="3200" b="1" dirty="0">
                <a:solidFill>
                  <a:schemeClr val="accent1"/>
                </a:solidFill>
              </a:rPr>
              <a:t>Changes in Device Types and Configurations </a:t>
            </a:r>
          </a:p>
          <a:p>
            <a:pPr marL="0" indent="0">
              <a:buNone/>
            </a:pPr>
            <a:endParaRPr lang="en-US" b="1" dirty="0"/>
          </a:p>
          <a:p>
            <a:pPr marL="0" indent="0">
              <a:buNone/>
            </a:pPr>
            <a:r>
              <a:rPr lang="en-US" sz="3000" dirty="0">
                <a:latin typeface="Calibri" panose="020F0502020204030204" pitchFamily="34" charset="0"/>
                <a:cs typeface="Calibri" panose="020F0502020204030204" pitchFamily="34" charset="0"/>
              </a:rPr>
              <a:t>Do not consider </a:t>
            </a:r>
            <a:r>
              <a:rPr lang="en-US" sz="3000" b="1" dirty="0">
                <a:solidFill>
                  <a:srgbClr val="C00000"/>
                </a:solidFill>
                <a:latin typeface="Calibri" panose="020F0502020204030204" pitchFamily="34" charset="0"/>
                <a:cs typeface="Calibri" panose="020F0502020204030204" pitchFamily="34" charset="0"/>
              </a:rPr>
              <a:t>underlying storage device characteristics </a:t>
            </a:r>
            <a:r>
              <a:rPr lang="en-US" sz="3000" dirty="0">
                <a:latin typeface="Calibri" panose="020F0502020204030204" pitchFamily="34" charset="0"/>
                <a:cs typeface="Calibri" panose="020F0502020204030204" pitchFamily="34" charset="0"/>
              </a:rPr>
              <a:t>(e.g., changes in the level asymmetry in read/write latencies, garbage collection)</a:t>
            </a:r>
          </a:p>
        </p:txBody>
      </p:sp>
      <p:sp>
        <p:nvSpPr>
          <p:cNvPr id="34" name="TextBox 33">
            <a:extLst>
              <a:ext uri="{FF2B5EF4-FFF2-40B4-BE49-F238E27FC236}">
                <a16:creationId xmlns:a16="http://schemas.microsoft.com/office/drawing/2014/main" id="{6EF82587-BA9F-36E6-BE4E-A24AE309073D}"/>
              </a:ext>
            </a:extLst>
          </p:cNvPr>
          <p:cNvSpPr txBox="1"/>
          <p:nvPr/>
        </p:nvSpPr>
        <p:spPr>
          <a:xfrm>
            <a:off x="641268" y="6270918"/>
            <a:ext cx="4128277" cy="369332"/>
          </a:xfrm>
          <a:prstGeom prst="rect">
            <a:avLst/>
          </a:prstGeom>
          <a:noFill/>
        </p:spPr>
        <p:txBody>
          <a:bodyPr wrap="square">
            <a:spAutoFit/>
          </a:bodyPr>
          <a:lstStyle/>
          <a:p>
            <a:pPr algn="ctr"/>
            <a:r>
              <a:rPr lang="en-US" b="1" dirty="0"/>
              <a:t>HSS Configuration 1</a:t>
            </a:r>
          </a:p>
        </p:txBody>
      </p:sp>
      <p:sp>
        <p:nvSpPr>
          <p:cNvPr id="35" name="TextBox 34">
            <a:extLst>
              <a:ext uri="{FF2B5EF4-FFF2-40B4-BE49-F238E27FC236}">
                <a16:creationId xmlns:a16="http://schemas.microsoft.com/office/drawing/2014/main" id="{0935FD46-6B02-9991-0F6E-15C85544B2C5}"/>
              </a:ext>
            </a:extLst>
          </p:cNvPr>
          <p:cNvSpPr txBox="1"/>
          <p:nvPr/>
        </p:nvSpPr>
        <p:spPr>
          <a:xfrm>
            <a:off x="4935336" y="6288998"/>
            <a:ext cx="4128277" cy="369332"/>
          </a:xfrm>
          <a:prstGeom prst="rect">
            <a:avLst/>
          </a:prstGeom>
          <a:noFill/>
        </p:spPr>
        <p:txBody>
          <a:bodyPr wrap="square">
            <a:spAutoFit/>
          </a:bodyPr>
          <a:lstStyle/>
          <a:p>
            <a:pPr algn="ctr"/>
            <a:r>
              <a:rPr lang="en-US" b="1" dirty="0"/>
              <a:t>HSS Configuration 2</a:t>
            </a:r>
          </a:p>
        </p:txBody>
      </p:sp>
      <p:sp>
        <p:nvSpPr>
          <p:cNvPr id="18" name="Arc 17">
            <a:extLst>
              <a:ext uri="{FF2B5EF4-FFF2-40B4-BE49-F238E27FC236}">
                <a16:creationId xmlns:a16="http://schemas.microsoft.com/office/drawing/2014/main" id="{8FBE1209-FF2E-BA36-3CE8-047511168520}"/>
              </a:ext>
            </a:extLst>
          </p:cNvPr>
          <p:cNvSpPr/>
          <p:nvPr/>
        </p:nvSpPr>
        <p:spPr>
          <a:xfrm rot="15896661">
            <a:off x="867994" y="4324243"/>
            <a:ext cx="633165" cy="154919"/>
          </a:xfrm>
          <a:prstGeom prst="arc">
            <a:avLst>
              <a:gd name="adj1" fmla="val 12360271"/>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24" name="Arc 23">
            <a:extLst>
              <a:ext uri="{FF2B5EF4-FFF2-40B4-BE49-F238E27FC236}">
                <a16:creationId xmlns:a16="http://schemas.microsoft.com/office/drawing/2014/main" id="{7893B59A-F1E2-E53B-C7AC-578AB8AB23BE}"/>
              </a:ext>
            </a:extLst>
          </p:cNvPr>
          <p:cNvSpPr/>
          <p:nvPr/>
        </p:nvSpPr>
        <p:spPr>
          <a:xfrm rot="15896661">
            <a:off x="1578814" y="4071733"/>
            <a:ext cx="633165" cy="154919"/>
          </a:xfrm>
          <a:prstGeom prst="arc">
            <a:avLst>
              <a:gd name="adj1" fmla="val 12360271"/>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26" name="Arc 25">
            <a:extLst>
              <a:ext uri="{FF2B5EF4-FFF2-40B4-BE49-F238E27FC236}">
                <a16:creationId xmlns:a16="http://schemas.microsoft.com/office/drawing/2014/main" id="{31014DC2-FE1E-7CDE-198A-0458A35572F2}"/>
              </a:ext>
            </a:extLst>
          </p:cNvPr>
          <p:cNvSpPr/>
          <p:nvPr/>
        </p:nvSpPr>
        <p:spPr>
          <a:xfrm rot="5703339" flipH="1">
            <a:off x="5076983" y="4511768"/>
            <a:ext cx="633165" cy="154919"/>
          </a:xfrm>
          <a:prstGeom prst="arc">
            <a:avLst>
              <a:gd name="adj1" fmla="val 12360271"/>
              <a:gd name="adj2" fmla="val 5584543"/>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58" name="Rectangle 57">
            <a:extLst>
              <a:ext uri="{FF2B5EF4-FFF2-40B4-BE49-F238E27FC236}">
                <a16:creationId xmlns:a16="http://schemas.microsoft.com/office/drawing/2014/main" id="{313F96D4-8A21-6359-6319-E6EDF3C4B418}"/>
              </a:ext>
            </a:extLst>
          </p:cNvPr>
          <p:cNvSpPr/>
          <p:nvPr/>
        </p:nvSpPr>
        <p:spPr>
          <a:xfrm>
            <a:off x="811901" y="3615108"/>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 name="TextBox 58">
            <a:extLst>
              <a:ext uri="{FF2B5EF4-FFF2-40B4-BE49-F238E27FC236}">
                <a16:creationId xmlns:a16="http://schemas.microsoft.com/office/drawing/2014/main" id="{EA43A35E-8D3E-A8E8-1F6E-EC66214AFE77}"/>
              </a:ext>
            </a:extLst>
          </p:cNvPr>
          <p:cNvSpPr txBox="1"/>
          <p:nvPr/>
        </p:nvSpPr>
        <p:spPr>
          <a:xfrm>
            <a:off x="983263" y="3527130"/>
            <a:ext cx="1125790" cy="369332"/>
          </a:xfrm>
          <a:prstGeom prst="rect">
            <a:avLst/>
          </a:prstGeom>
          <a:noFill/>
        </p:spPr>
        <p:txBody>
          <a:bodyPr wrap="square">
            <a:spAutoFit/>
          </a:bodyPr>
          <a:lstStyle/>
          <a:p>
            <a:r>
              <a:rPr lang="en-US" dirty="0"/>
              <a:t>Slow-Only</a:t>
            </a:r>
          </a:p>
        </p:txBody>
      </p:sp>
      <p:sp>
        <p:nvSpPr>
          <p:cNvPr id="60" name="TextBox 59">
            <a:extLst>
              <a:ext uri="{FF2B5EF4-FFF2-40B4-BE49-F238E27FC236}">
                <a16:creationId xmlns:a16="http://schemas.microsoft.com/office/drawing/2014/main" id="{F83E5882-5559-B924-DBC3-9D116D3BD300}"/>
              </a:ext>
            </a:extLst>
          </p:cNvPr>
          <p:cNvSpPr txBox="1"/>
          <p:nvPr/>
        </p:nvSpPr>
        <p:spPr>
          <a:xfrm>
            <a:off x="2248103" y="3536291"/>
            <a:ext cx="780482" cy="369332"/>
          </a:xfrm>
          <a:prstGeom prst="rect">
            <a:avLst/>
          </a:prstGeom>
          <a:noFill/>
        </p:spPr>
        <p:txBody>
          <a:bodyPr wrap="square">
            <a:spAutoFit/>
          </a:bodyPr>
          <a:lstStyle/>
          <a:p>
            <a:r>
              <a:rPr lang="en-US" dirty="0"/>
              <a:t>CDE</a:t>
            </a:r>
          </a:p>
        </p:txBody>
      </p:sp>
      <p:sp>
        <p:nvSpPr>
          <p:cNvPr id="61" name="TextBox 60">
            <a:extLst>
              <a:ext uri="{FF2B5EF4-FFF2-40B4-BE49-F238E27FC236}">
                <a16:creationId xmlns:a16="http://schemas.microsoft.com/office/drawing/2014/main" id="{B76AA59D-66C8-51A4-5E68-CB0251E93AF3}"/>
              </a:ext>
            </a:extLst>
          </p:cNvPr>
          <p:cNvSpPr txBox="1"/>
          <p:nvPr/>
        </p:nvSpPr>
        <p:spPr>
          <a:xfrm>
            <a:off x="2926040" y="3543232"/>
            <a:ext cx="1116203" cy="369332"/>
          </a:xfrm>
          <a:prstGeom prst="rect">
            <a:avLst/>
          </a:prstGeom>
          <a:noFill/>
        </p:spPr>
        <p:txBody>
          <a:bodyPr wrap="square">
            <a:spAutoFit/>
          </a:bodyPr>
          <a:lstStyle/>
          <a:p>
            <a:r>
              <a:rPr lang="en-US" dirty="0"/>
              <a:t>RNN-HSS</a:t>
            </a:r>
          </a:p>
        </p:txBody>
      </p:sp>
      <p:sp>
        <p:nvSpPr>
          <p:cNvPr id="63" name="Rectangle 62">
            <a:extLst>
              <a:ext uri="{FF2B5EF4-FFF2-40B4-BE49-F238E27FC236}">
                <a16:creationId xmlns:a16="http://schemas.microsoft.com/office/drawing/2014/main" id="{9398A5BF-2550-F948-4D38-E7204F48C49F}"/>
              </a:ext>
            </a:extLst>
          </p:cNvPr>
          <p:cNvSpPr/>
          <p:nvPr/>
        </p:nvSpPr>
        <p:spPr>
          <a:xfrm>
            <a:off x="2047794" y="3615107"/>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4" name="Rectangle 63">
            <a:extLst>
              <a:ext uri="{FF2B5EF4-FFF2-40B4-BE49-F238E27FC236}">
                <a16:creationId xmlns:a16="http://schemas.microsoft.com/office/drawing/2014/main" id="{3F118EA0-EA72-35E1-0C0B-06DFC63E0759}"/>
              </a:ext>
            </a:extLst>
          </p:cNvPr>
          <p:cNvSpPr/>
          <p:nvPr/>
        </p:nvSpPr>
        <p:spPr>
          <a:xfrm>
            <a:off x="2759606" y="3630607"/>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6" name="Rectangle 65">
            <a:extLst>
              <a:ext uri="{FF2B5EF4-FFF2-40B4-BE49-F238E27FC236}">
                <a16:creationId xmlns:a16="http://schemas.microsoft.com/office/drawing/2014/main" id="{0B16D46A-810F-322A-828C-9D6E59FF707E}"/>
              </a:ext>
            </a:extLst>
          </p:cNvPr>
          <p:cNvSpPr/>
          <p:nvPr/>
        </p:nvSpPr>
        <p:spPr>
          <a:xfrm>
            <a:off x="5043350" y="3628962"/>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7" name="TextBox 66">
            <a:extLst>
              <a:ext uri="{FF2B5EF4-FFF2-40B4-BE49-F238E27FC236}">
                <a16:creationId xmlns:a16="http://schemas.microsoft.com/office/drawing/2014/main" id="{45892850-D535-EA58-E463-FE58FB1B9118}"/>
              </a:ext>
            </a:extLst>
          </p:cNvPr>
          <p:cNvSpPr txBox="1"/>
          <p:nvPr/>
        </p:nvSpPr>
        <p:spPr>
          <a:xfrm>
            <a:off x="5214712" y="3540984"/>
            <a:ext cx="1125790" cy="369332"/>
          </a:xfrm>
          <a:prstGeom prst="rect">
            <a:avLst/>
          </a:prstGeom>
          <a:noFill/>
        </p:spPr>
        <p:txBody>
          <a:bodyPr wrap="square">
            <a:spAutoFit/>
          </a:bodyPr>
          <a:lstStyle/>
          <a:p>
            <a:r>
              <a:rPr lang="en-US" dirty="0"/>
              <a:t>Slow-Only</a:t>
            </a:r>
          </a:p>
        </p:txBody>
      </p:sp>
      <p:sp>
        <p:nvSpPr>
          <p:cNvPr id="68" name="TextBox 67">
            <a:extLst>
              <a:ext uri="{FF2B5EF4-FFF2-40B4-BE49-F238E27FC236}">
                <a16:creationId xmlns:a16="http://schemas.microsoft.com/office/drawing/2014/main" id="{C1409413-E56A-D28F-413B-48EA9D76F839}"/>
              </a:ext>
            </a:extLst>
          </p:cNvPr>
          <p:cNvSpPr txBox="1"/>
          <p:nvPr/>
        </p:nvSpPr>
        <p:spPr>
          <a:xfrm>
            <a:off x="6479552" y="3550145"/>
            <a:ext cx="780482" cy="369332"/>
          </a:xfrm>
          <a:prstGeom prst="rect">
            <a:avLst/>
          </a:prstGeom>
          <a:noFill/>
        </p:spPr>
        <p:txBody>
          <a:bodyPr wrap="square">
            <a:spAutoFit/>
          </a:bodyPr>
          <a:lstStyle/>
          <a:p>
            <a:r>
              <a:rPr lang="en-US" dirty="0"/>
              <a:t>CDE</a:t>
            </a:r>
          </a:p>
        </p:txBody>
      </p:sp>
      <p:sp>
        <p:nvSpPr>
          <p:cNvPr id="69" name="TextBox 68">
            <a:extLst>
              <a:ext uri="{FF2B5EF4-FFF2-40B4-BE49-F238E27FC236}">
                <a16:creationId xmlns:a16="http://schemas.microsoft.com/office/drawing/2014/main" id="{9413F716-3202-5440-1584-D892F5476A17}"/>
              </a:ext>
            </a:extLst>
          </p:cNvPr>
          <p:cNvSpPr txBox="1"/>
          <p:nvPr/>
        </p:nvSpPr>
        <p:spPr>
          <a:xfrm>
            <a:off x="7157489" y="3557086"/>
            <a:ext cx="1116203" cy="369332"/>
          </a:xfrm>
          <a:prstGeom prst="rect">
            <a:avLst/>
          </a:prstGeom>
          <a:noFill/>
        </p:spPr>
        <p:txBody>
          <a:bodyPr wrap="square">
            <a:spAutoFit/>
          </a:bodyPr>
          <a:lstStyle/>
          <a:p>
            <a:r>
              <a:rPr lang="en-US" dirty="0"/>
              <a:t>RNN-HSS</a:t>
            </a:r>
          </a:p>
        </p:txBody>
      </p:sp>
      <p:sp>
        <p:nvSpPr>
          <p:cNvPr id="71" name="Rectangle 70">
            <a:extLst>
              <a:ext uri="{FF2B5EF4-FFF2-40B4-BE49-F238E27FC236}">
                <a16:creationId xmlns:a16="http://schemas.microsoft.com/office/drawing/2014/main" id="{75C1A60B-38C2-0A73-40A6-75F418AD7AB8}"/>
              </a:ext>
            </a:extLst>
          </p:cNvPr>
          <p:cNvSpPr/>
          <p:nvPr/>
        </p:nvSpPr>
        <p:spPr>
          <a:xfrm>
            <a:off x="6279243" y="3628961"/>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2" name="Rectangle 71">
            <a:extLst>
              <a:ext uri="{FF2B5EF4-FFF2-40B4-BE49-F238E27FC236}">
                <a16:creationId xmlns:a16="http://schemas.microsoft.com/office/drawing/2014/main" id="{10133A57-256C-DF2A-E0A2-0527629AC488}"/>
              </a:ext>
            </a:extLst>
          </p:cNvPr>
          <p:cNvSpPr/>
          <p:nvPr/>
        </p:nvSpPr>
        <p:spPr>
          <a:xfrm>
            <a:off x="6991055" y="3644461"/>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4" name="TextBox 73">
            <a:extLst>
              <a:ext uri="{FF2B5EF4-FFF2-40B4-BE49-F238E27FC236}">
                <a16:creationId xmlns:a16="http://schemas.microsoft.com/office/drawing/2014/main" id="{B7EA3E7D-B4E2-78FD-D03F-EA1F3E6D4C84}"/>
              </a:ext>
            </a:extLst>
          </p:cNvPr>
          <p:cNvSpPr txBox="1"/>
          <p:nvPr/>
        </p:nvSpPr>
        <p:spPr>
          <a:xfrm>
            <a:off x="8305908" y="3557086"/>
            <a:ext cx="1116203" cy="369332"/>
          </a:xfrm>
          <a:prstGeom prst="rect">
            <a:avLst/>
          </a:prstGeom>
          <a:noFill/>
        </p:spPr>
        <p:txBody>
          <a:bodyPr wrap="square">
            <a:spAutoFit/>
          </a:bodyPr>
          <a:lstStyle/>
          <a:p>
            <a:r>
              <a:rPr lang="en-US" dirty="0"/>
              <a:t>Oracle</a:t>
            </a:r>
          </a:p>
        </p:txBody>
      </p:sp>
      <p:sp>
        <p:nvSpPr>
          <p:cNvPr id="75" name="Rectangle 74">
            <a:extLst>
              <a:ext uri="{FF2B5EF4-FFF2-40B4-BE49-F238E27FC236}">
                <a16:creationId xmlns:a16="http://schemas.microsoft.com/office/drawing/2014/main" id="{212DB2D1-A1E5-A99C-1AC8-907D117618BA}"/>
              </a:ext>
            </a:extLst>
          </p:cNvPr>
          <p:cNvSpPr/>
          <p:nvPr/>
        </p:nvSpPr>
        <p:spPr>
          <a:xfrm>
            <a:off x="8145395" y="364693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6" name="TextBox 75">
            <a:extLst>
              <a:ext uri="{FF2B5EF4-FFF2-40B4-BE49-F238E27FC236}">
                <a16:creationId xmlns:a16="http://schemas.microsoft.com/office/drawing/2014/main" id="{75C3628E-7D5A-CF57-DEA6-BFAFDDDD97D0}"/>
              </a:ext>
            </a:extLst>
          </p:cNvPr>
          <p:cNvSpPr txBox="1"/>
          <p:nvPr/>
        </p:nvSpPr>
        <p:spPr>
          <a:xfrm>
            <a:off x="4073791" y="3556092"/>
            <a:ext cx="1116203" cy="369332"/>
          </a:xfrm>
          <a:prstGeom prst="rect">
            <a:avLst/>
          </a:prstGeom>
          <a:noFill/>
        </p:spPr>
        <p:txBody>
          <a:bodyPr wrap="square">
            <a:spAutoFit/>
          </a:bodyPr>
          <a:lstStyle/>
          <a:p>
            <a:r>
              <a:rPr lang="en-US" dirty="0"/>
              <a:t>Oracle</a:t>
            </a:r>
          </a:p>
        </p:txBody>
      </p:sp>
      <p:sp>
        <p:nvSpPr>
          <p:cNvPr id="77" name="Rectangle 76">
            <a:extLst>
              <a:ext uri="{FF2B5EF4-FFF2-40B4-BE49-F238E27FC236}">
                <a16:creationId xmlns:a16="http://schemas.microsoft.com/office/drawing/2014/main" id="{2305224D-B6DC-49C9-C102-BF34FC348A01}"/>
              </a:ext>
            </a:extLst>
          </p:cNvPr>
          <p:cNvSpPr/>
          <p:nvPr/>
        </p:nvSpPr>
        <p:spPr>
          <a:xfrm>
            <a:off x="3913278" y="364594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0" name="Arc 79">
            <a:extLst>
              <a:ext uri="{FF2B5EF4-FFF2-40B4-BE49-F238E27FC236}">
                <a16:creationId xmlns:a16="http://schemas.microsoft.com/office/drawing/2014/main" id="{676F5306-DCCE-C939-6825-234C7E0C92A6}"/>
              </a:ext>
            </a:extLst>
          </p:cNvPr>
          <p:cNvSpPr/>
          <p:nvPr/>
        </p:nvSpPr>
        <p:spPr>
          <a:xfrm rot="5703339" flipH="1">
            <a:off x="5791617" y="4352788"/>
            <a:ext cx="633165" cy="154919"/>
          </a:xfrm>
          <a:prstGeom prst="arc">
            <a:avLst>
              <a:gd name="adj1" fmla="val 12360271"/>
              <a:gd name="adj2" fmla="val 5584543"/>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29" name="Slide Number Placeholder 5">
            <a:extLst>
              <a:ext uri="{FF2B5EF4-FFF2-40B4-BE49-F238E27FC236}">
                <a16:creationId xmlns:a16="http://schemas.microsoft.com/office/drawing/2014/main" id="{F56BB1C2-B34C-F8AC-9099-CEB82A6F7D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13</a:t>
            </a:fld>
            <a:endParaRPr lang="en-CH"/>
          </a:p>
        </p:txBody>
      </p:sp>
    </p:spTree>
    <p:extLst>
      <p:ext uri="{BB962C8B-B14F-4D97-AF65-F5344CB8AC3E}">
        <p14:creationId xmlns:p14="http://schemas.microsoft.com/office/powerpoint/2010/main" val="33489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8" grpId="0" animBg="1"/>
      <p:bldP spid="24" grpId="0" animBg="1"/>
      <p:bldP spid="26" grpId="0" animBg="1"/>
      <p:bldP spid="66" grpId="0" animBg="1"/>
      <p:bldP spid="67" grpId="0"/>
      <p:bldP spid="68" grpId="0"/>
      <p:bldP spid="69" grpId="0"/>
      <p:bldP spid="71" grpId="0" animBg="1"/>
      <p:bldP spid="72" grpId="0" animBg="1"/>
      <p:bldP spid="74" grpId="0"/>
      <p:bldP spid="75" grpId="0" animBg="1"/>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29E0B728-D26D-C9B3-E948-BD29298DCF16}"/>
              </a:ext>
            </a:extLst>
          </p:cNvPr>
          <p:cNvSpPr/>
          <p:nvPr/>
        </p:nvSpPr>
        <p:spPr>
          <a:xfrm>
            <a:off x="478499" y="5078438"/>
            <a:ext cx="5065200" cy="1508852"/>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itle 3">
            <a:extLst>
              <a:ext uri="{FF2B5EF4-FFF2-40B4-BE49-F238E27FC236}">
                <a16:creationId xmlns:a16="http://schemas.microsoft.com/office/drawing/2014/main" id="{06929EC3-A52C-0741-B424-3E741A924C56}"/>
              </a:ext>
            </a:extLst>
          </p:cNvPr>
          <p:cNvSpPr>
            <a:spLocks noGrp="1"/>
          </p:cNvSpPr>
          <p:nvPr>
            <p:ph type="title"/>
          </p:nvPr>
        </p:nvSpPr>
        <p:spPr/>
        <p:txBody>
          <a:bodyPr/>
          <a:lstStyle/>
          <a:p>
            <a:r>
              <a:rPr lang="en-US" dirty="0"/>
              <a:t>Lack of Extensibility</a:t>
            </a:r>
          </a:p>
        </p:txBody>
      </p:sp>
      <p:sp>
        <p:nvSpPr>
          <p:cNvPr id="5" name="Content Placeholder 4">
            <a:extLst>
              <a:ext uri="{FF2B5EF4-FFF2-40B4-BE49-F238E27FC236}">
                <a16:creationId xmlns:a16="http://schemas.microsoft.com/office/drawing/2014/main" id="{5B0DD08B-192E-D847-8A82-F13FA8547121}"/>
              </a:ext>
            </a:extLst>
          </p:cNvPr>
          <p:cNvSpPr>
            <a:spLocks noGrp="1"/>
          </p:cNvSpPr>
          <p:nvPr>
            <p:ph idx="1"/>
          </p:nvPr>
        </p:nvSpPr>
        <p:spPr/>
        <p:txBody>
          <a:bodyPr/>
          <a:lstStyle/>
          <a:p>
            <a:pPr marL="0" indent="0" algn="just">
              <a:buNone/>
            </a:pPr>
            <a:r>
              <a:rPr lang="en-US" sz="3000" b="1" dirty="0">
                <a:solidFill>
                  <a:srgbClr val="C00000"/>
                </a:solidFill>
                <a:latin typeface="Calibri" panose="020F0502020204030204" pitchFamily="34" charset="0"/>
                <a:cs typeface="Calibri" panose="020F0502020204030204" pitchFamily="34" charset="0"/>
              </a:rPr>
              <a:t>Rigid techniques </a:t>
            </a:r>
            <a:r>
              <a:rPr lang="en-US" sz="3000" dirty="0">
                <a:latin typeface="Calibri" panose="020F0502020204030204" pitchFamily="34" charset="0"/>
                <a:cs typeface="Calibri" panose="020F0502020204030204" pitchFamily="34" charset="0"/>
              </a:rPr>
              <a:t>that require significant effort to accommodate more than two devices</a:t>
            </a:r>
          </a:p>
        </p:txBody>
      </p:sp>
      <p:sp>
        <p:nvSpPr>
          <p:cNvPr id="33" name="TextBox 32">
            <a:extLst>
              <a:ext uri="{FF2B5EF4-FFF2-40B4-BE49-F238E27FC236}">
                <a16:creationId xmlns:a16="http://schemas.microsoft.com/office/drawing/2014/main" id="{DD64D8E5-076A-FC49-A4A5-64526D0B56B1}"/>
              </a:ext>
            </a:extLst>
          </p:cNvPr>
          <p:cNvSpPr txBox="1"/>
          <p:nvPr/>
        </p:nvSpPr>
        <p:spPr>
          <a:xfrm>
            <a:off x="942357" y="2510906"/>
            <a:ext cx="3512372" cy="400110"/>
          </a:xfrm>
          <a:prstGeom prst="rect">
            <a:avLst/>
          </a:prstGeom>
          <a:noFill/>
        </p:spPr>
        <p:txBody>
          <a:bodyPr wrap="none" rtlCol="0">
            <a:spAutoFit/>
          </a:bodyPr>
          <a:lstStyle/>
          <a:p>
            <a:r>
              <a:rPr lang="en-US" sz="2000" i="1" dirty="0">
                <a:latin typeface="Calibri" panose="020F0502020204030204" pitchFamily="34" charset="0"/>
                <a:cs typeface="Calibri" panose="020F0502020204030204" pitchFamily="34" charset="0"/>
              </a:rPr>
              <a:t>Change in storage configuration</a:t>
            </a:r>
          </a:p>
        </p:txBody>
      </p:sp>
      <p:pic>
        <p:nvPicPr>
          <p:cNvPr id="1028" name="Picture 4" descr="Technical work in the data center server room. maintenance of • wandsticker  stapeln, Spezialist, Verkabelung | myloview.de">
            <a:extLst>
              <a:ext uri="{FF2B5EF4-FFF2-40B4-BE49-F238E27FC236}">
                <a16:creationId xmlns:a16="http://schemas.microsoft.com/office/drawing/2014/main" id="{BDC1DA03-3D9E-B5C9-76D4-9B0679DAF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591" y="3000538"/>
            <a:ext cx="2577146" cy="17193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ntel SSDPED1K375GA01 Optane SSD DC P4800X Series - Walmart.com">
            <a:extLst>
              <a:ext uri="{FF2B5EF4-FFF2-40B4-BE49-F238E27FC236}">
                <a16:creationId xmlns:a16="http://schemas.microsoft.com/office/drawing/2014/main" id="{44651BD7-AE20-5EBE-F060-03A193CB59E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478500" y="5591492"/>
            <a:ext cx="1729185" cy="71622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28E0B09-0CCD-5462-2742-567FBE54B858}"/>
              </a:ext>
            </a:extLst>
          </p:cNvPr>
          <p:cNvSpPr txBox="1"/>
          <p:nvPr/>
        </p:nvSpPr>
        <p:spPr>
          <a:xfrm>
            <a:off x="644591" y="6235678"/>
            <a:ext cx="1156086" cy="400110"/>
          </a:xfrm>
          <a:prstGeom prst="rect">
            <a:avLst/>
          </a:prstGeom>
          <a:noFill/>
        </p:spPr>
        <p:txBody>
          <a:bodyPr wrap="none" rtlCol="0">
            <a:spAutoFit/>
          </a:bodyPr>
          <a:lstStyle/>
          <a:p>
            <a:r>
              <a:rPr lang="en-US" sz="2000" b="1" i="1" dirty="0">
                <a:solidFill>
                  <a:schemeClr val="accent1"/>
                </a:solidFill>
                <a:latin typeface="Calibri" panose="020F0502020204030204" pitchFamily="34" charset="0"/>
                <a:cs typeface="Calibri" panose="020F0502020204030204" pitchFamily="34" charset="0"/>
              </a:rPr>
              <a:t>Dual-HSS</a:t>
            </a:r>
          </a:p>
        </p:txBody>
      </p:sp>
      <p:pic>
        <p:nvPicPr>
          <p:cNvPr id="47" name="Picture 2">
            <a:extLst>
              <a:ext uri="{FF2B5EF4-FFF2-40B4-BE49-F238E27FC236}">
                <a16:creationId xmlns:a16="http://schemas.microsoft.com/office/drawing/2014/main" id="{CA98EE30-7C2D-8BF3-93AC-5914ADA17B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1864" y="5444823"/>
            <a:ext cx="1207874" cy="837125"/>
          </a:xfrm>
          <a:prstGeom prst="rect">
            <a:avLst/>
          </a:prstGeom>
          <a:noFill/>
          <a:extLst>
            <a:ext uri="{909E8E84-426E-40DD-AFC4-6F175D3DCCD1}">
              <a14:hiddenFill xmlns:a14="http://schemas.microsoft.com/office/drawing/2010/main">
                <a:solidFill>
                  <a:srgbClr val="FFFFFF"/>
                </a:solidFill>
              </a14:hiddenFill>
            </a:ext>
          </a:extLst>
        </p:spPr>
      </p:pic>
      <p:sp>
        <p:nvSpPr>
          <p:cNvPr id="30" name="Left-right Arrow 29">
            <a:extLst>
              <a:ext uri="{FF2B5EF4-FFF2-40B4-BE49-F238E27FC236}">
                <a16:creationId xmlns:a16="http://schemas.microsoft.com/office/drawing/2014/main" id="{8575D261-1723-F43D-982F-3543FCD21A52}"/>
              </a:ext>
            </a:extLst>
          </p:cNvPr>
          <p:cNvSpPr/>
          <p:nvPr/>
        </p:nvSpPr>
        <p:spPr>
          <a:xfrm>
            <a:off x="2186842" y="5732809"/>
            <a:ext cx="785218" cy="280683"/>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Slide Number Placeholder 5">
            <a:extLst>
              <a:ext uri="{FF2B5EF4-FFF2-40B4-BE49-F238E27FC236}">
                <a16:creationId xmlns:a16="http://schemas.microsoft.com/office/drawing/2014/main" id="{300B0117-24D6-D1D5-B390-3CA41CD2A90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14</a:t>
            </a:fld>
            <a:endParaRPr lang="en-CH"/>
          </a:p>
        </p:txBody>
      </p:sp>
    </p:spTree>
    <p:extLst>
      <p:ext uri="{BB962C8B-B14F-4D97-AF65-F5344CB8AC3E}">
        <p14:creationId xmlns:p14="http://schemas.microsoft.com/office/powerpoint/2010/main" val="7212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build="p"/>
      <p:bldP spid="33" grpId="0"/>
      <p:bldP spid="36" grpId="0"/>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D81F74D-4EBF-B484-5EF2-E6EFEDCCDAF7}"/>
              </a:ext>
            </a:extLst>
          </p:cNvPr>
          <p:cNvSpPr/>
          <p:nvPr/>
        </p:nvSpPr>
        <p:spPr>
          <a:xfrm>
            <a:off x="478498" y="5078438"/>
            <a:ext cx="5065200" cy="1508852"/>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itle 3">
            <a:extLst>
              <a:ext uri="{FF2B5EF4-FFF2-40B4-BE49-F238E27FC236}">
                <a16:creationId xmlns:a16="http://schemas.microsoft.com/office/drawing/2014/main" id="{06929EC3-A52C-0741-B424-3E741A924C56}"/>
              </a:ext>
            </a:extLst>
          </p:cNvPr>
          <p:cNvSpPr>
            <a:spLocks noGrp="1"/>
          </p:cNvSpPr>
          <p:nvPr>
            <p:ph type="title"/>
          </p:nvPr>
        </p:nvSpPr>
        <p:spPr/>
        <p:txBody>
          <a:bodyPr/>
          <a:lstStyle/>
          <a:p>
            <a:r>
              <a:rPr lang="en-US" dirty="0"/>
              <a:t>Lack of Extensibility</a:t>
            </a:r>
          </a:p>
        </p:txBody>
      </p:sp>
      <p:sp>
        <p:nvSpPr>
          <p:cNvPr id="5" name="Content Placeholder 4">
            <a:extLst>
              <a:ext uri="{FF2B5EF4-FFF2-40B4-BE49-F238E27FC236}">
                <a16:creationId xmlns:a16="http://schemas.microsoft.com/office/drawing/2014/main" id="{5B0DD08B-192E-D847-8A82-F13FA8547121}"/>
              </a:ext>
            </a:extLst>
          </p:cNvPr>
          <p:cNvSpPr>
            <a:spLocks noGrp="1"/>
          </p:cNvSpPr>
          <p:nvPr>
            <p:ph idx="1"/>
          </p:nvPr>
        </p:nvSpPr>
        <p:spPr/>
        <p:txBody>
          <a:bodyPr/>
          <a:lstStyle/>
          <a:p>
            <a:pPr marL="0" indent="0" algn="just">
              <a:buNone/>
            </a:pPr>
            <a:r>
              <a:rPr lang="en-US" sz="3000" b="1" dirty="0">
                <a:solidFill>
                  <a:srgbClr val="C00000"/>
                </a:solidFill>
                <a:latin typeface="Calibri" panose="020F0502020204030204" pitchFamily="34" charset="0"/>
                <a:cs typeface="Calibri" panose="020F0502020204030204" pitchFamily="34" charset="0"/>
              </a:rPr>
              <a:t>Rigid techniques </a:t>
            </a:r>
            <a:r>
              <a:rPr lang="en-US" sz="3000" dirty="0">
                <a:latin typeface="Calibri" panose="020F0502020204030204" pitchFamily="34" charset="0"/>
                <a:cs typeface="Calibri" panose="020F0502020204030204" pitchFamily="34" charset="0"/>
              </a:rPr>
              <a:t>that require significant effort to accommodate more than two devices</a:t>
            </a:r>
          </a:p>
        </p:txBody>
      </p:sp>
      <p:cxnSp>
        <p:nvCxnSpPr>
          <p:cNvPr id="16" name="Straight Arrow Connector 15">
            <a:extLst>
              <a:ext uri="{FF2B5EF4-FFF2-40B4-BE49-F238E27FC236}">
                <a16:creationId xmlns:a16="http://schemas.microsoft.com/office/drawing/2014/main" id="{718C1F4D-DCAA-FF4D-B5E1-9388112814F1}"/>
              </a:ext>
            </a:extLst>
          </p:cNvPr>
          <p:cNvCxnSpPr>
            <a:cxnSpLocks/>
          </p:cNvCxnSpPr>
          <p:nvPr/>
        </p:nvCxnSpPr>
        <p:spPr>
          <a:xfrm>
            <a:off x="4000986" y="3820272"/>
            <a:ext cx="97801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D64D8E5-076A-FC49-A4A5-64526D0B56B1}"/>
              </a:ext>
            </a:extLst>
          </p:cNvPr>
          <p:cNvSpPr txBox="1"/>
          <p:nvPr/>
        </p:nvSpPr>
        <p:spPr>
          <a:xfrm>
            <a:off x="942357" y="2510906"/>
            <a:ext cx="3512372" cy="400110"/>
          </a:xfrm>
          <a:prstGeom prst="rect">
            <a:avLst/>
          </a:prstGeom>
          <a:noFill/>
        </p:spPr>
        <p:txBody>
          <a:bodyPr wrap="none" rtlCol="0">
            <a:spAutoFit/>
          </a:bodyPr>
          <a:lstStyle/>
          <a:p>
            <a:r>
              <a:rPr lang="en-US" sz="2000" i="1" dirty="0">
                <a:latin typeface="Calibri" panose="020F0502020204030204" pitchFamily="34" charset="0"/>
                <a:cs typeface="Calibri" panose="020F0502020204030204" pitchFamily="34" charset="0"/>
              </a:rPr>
              <a:t>Change in storage configuration</a:t>
            </a:r>
          </a:p>
        </p:txBody>
      </p:sp>
      <p:sp>
        <p:nvSpPr>
          <p:cNvPr id="34" name="TextBox 33">
            <a:extLst>
              <a:ext uri="{FF2B5EF4-FFF2-40B4-BE49-F238E27FC236}">
                <a16:creationId xmlns:a16="http://schemas.microsoft.com/office/drawing/2014/main" id="{4574A212-FF45-A248-8034-EA2B5DC9B9F5}"/>
              </a:ext>
            </a:extLst>
          </p:cNvPr>
          <p:cNvSpPr txBox="1"/>
          <p:nvPr/>
        </p:nvSpPr>
        <p:spPr>
          <a:xfrm>
            <a:off x="5140538" y="2504531"/>
            <a:ext cx="2228623" cy="400110"/>
          </a:xfrm>
          <a:prstGeom prst="rect">
            <a:avLst/>
          </a:prstGeom>
          <a:noFill/>
        </p:spPr>
        <p:txBody>
          <a:bodyPr wrap="none" rtlCol="0">
            <a:spAutoFit/>
          </a:bodyPr>
          <a:lstStyle/>
          <a:p>
            <a:r>
              <a:rPr lang="en-US" sz="2000" i="1" dirty="0">
                <a:latin typeface="Calibri" panose="020F0502020204030204" pitchFamily="34" charset="0"/>
                <a:cs typeface="Calibri" panose="020F0502020204030204" pitchFamily="34" charset="0"/>
              </a:rPr>
              <a:t>Design a new policy</a:t>
            </a:r>
          </a:p>
        </p:txBody>
      </p:sp>
      <p:pic>
        <p:nvPicPr>
          <p:cNvPr id="1028" name="Picture 4" descr="Technical work in the data center server room. maintenance of • wandsticker  stapeln, Spezialist, Verkabelung | myloview.de">
            <a:extLst>
              <a:ext uri="{FF2B5EF4-FFF2-40B4-BE49-F238E27FC236}">
                <a16:creationId xmlns:a16="http://schemas.microsoft.com/office/drawing/2014/main" id="{BDC1DA03-3D9E-B5C9-76D4-9B0679DAF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591" y="3000538"/>
            <a:ext cx="2577146" cy="17193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rson learning how to start coding on a laptop computer">
            <a:extLst>
              <a:ext uri="{FF2B5EF4-FFF2-40B4-BE49-F238E27FC236}">
                <a16:creationId xmlns:a16="http://schemas.microsoft.com/office/drawing/2014/main" id="{3ED3FD06-CE86-83AA-40A2-738AD5860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305" y="3000539"/>
            <a:ext cx="2602375" cy="17193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tel SSDPED1K375GA01 Optane SSD DC P4800X Series - Walmart.com">
            <a:extLst>
              <a:ext uri="{FF2B5EF4-FFF2-40B4-BE49-F238E27FC236}">
                <a16:creationId xmlns:a16="http://schemas.microsoft.com/office/drawing/2014/main" id="{95D98129-B97E-03F4-0730-CFBB75E6209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478500" y="5591492"/>
            <a:ext cx="1729185" cy="7162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7DA605-F046-74CA-473F-5B1298586F58}"/>
              </a:ext>
            </a:extLst>
          </p:cNvPr>
          <p:cNvSpPr txBox="1"/>
          <p:nvPr/>
        </p:nvSpPr>
        <p:spPr>
          <a:xfrm>
            <a:off x="644591" y="6235678"/>
            <a:ext cx="932371" cy="400110"/>
          </a:xfrm>
          <a:prstGeom prst="rect">
            <a:avLst/>
          </a:prstGeom>
          <a:noFill/>
        </p:spPr>
        <p:txBody>
          <a:bodyPr wrap="none" rtlCol="0">
            <a:spAutoFit/>
          </a:bodyPr>
          <a:lstStyle/>
          <a:p>
            <a:r>
              <a:rPr lang="en-US" sz="2000" b="1" i="1" dirty="0">
                <a:solidFill>
                  <a:schemeClr val="accent1"/>
                </a:solidFill>
                <a:latin typeface="Calibri" panose="020F0502020204030204" pitchFamily="34" charset="0"/>
                <a:cs typeface="Calibri" panose="020F0502020204030204" pitchFamily="34" charset="0"/>
              </a:rPr>
              <a:t>Tri-HSS</a:t>
            </a:r>
          </a:p>
        </p:txBody>
      </p:sp>
      <p:pic>
        <p:nvPicPr>
          <p:cNvPr id="18" name="Picture 2">
            <a:extLst>
              <a:ext uri="{FF2B5EF4-FFF2-40B4-BE49-F238E27FC236}">
                <a16:creationId xmlns:a16="http://schemas.microsoft.com/office/drawing/2014/main" id="{F9717E22-15D0-4E2F-AD66-783526265A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1864" y="5444823"/>
            <a:ext cx="1207874" cy="837125"/>
          </a:xfrm>
          <a:prstGeom prst="rect">
            <a:avLst/>
          </a:prstGeom>
          <a:noFill/>
          <a:extLst>
            <a:ext uri="{909E8E84-426E-40DD-AFC4-6F175D3DCCD1}">
              <a14:hiddenFill xmlns:a14="http://schemas.microsoft.com/office/drawing/2010/main">
                <a:solidFill>
                  <a:srgbClr val="FFFFFF"/>
                </a:solidFill>
              </a14:hiddenFill>
            </a:ext>
          </a:extLst>
        </p:spPr>
      </p:pic>
      <p:sp>
        <p:nvSpPr>
          <p:cNvPr id="23" name="Left-right Arrow 22">
            <a:extLst>
              <a:ext uri="{FF2B5EF4-FFF2-40B4-BE49-F238E27FC236}">
                <a16:creationId xmlns:a16="http://schemas.microsoft.com/office/drawing/2014/main" id="{E246EC2B-C97B-46E2-2161-42220243F507}"/>
              </a:ext>
            </a:extLst>
          </p:cNvPr>
          <p:cNvSpPr/>
          <p:nvPr/>
        </p:nvSpPr>
        <p:spPr>
          <a:xfrm>
            <a:off x="2186842" y="5732809"/>
            <a:ext cx="785218" cy="280683"/>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9" name="Picture 4">
            <a:extLst>
              <a:ext uri="{FF2B5EF4-FFF2-40B4-BE49-F238E27FC236}">
                <a16:creationId xmlns:a16="http://schemas.microsoft.com/office/drawing/2014/main" id="{9A86B645-08D5-9D27-31AA-5DF394F58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2109" y="5145815"/>
            <a:ext cx="1038283" cy="1406563"/>
          </a:xfrm>
          <a:prstGeom prst="rect">
            <a:avLst/>
          </a:prstGeom>
          <a:noFill/>
          <a:extLst>
            <a:ext uri="{909E8E84-426E-40DD-AFC4-6F175D3DCCD1}">
              <a14:hiddenFill xmlns:a14="http://schemas.microsoft.com/office/drawing/2010/main">
                <a:solidFill>
                  <a:srgbClr val="FFFFFF"/>
                </a:solidFill>
              </a14:hiddenFill>
            </a:ext>
          </a:extLst>
        </p:spPr>
      </p:pic>
      <p:sp>
        <p:nvSpPr>
          <p:cNvPr id="15" name="Left-right Arrow 14">
            <a:extLst>
              <a:ext uri="{FF2B5EF4-FFF2-40B4-BE49-F238E27FC236}">
                <a16:creationId xmlns:a16="http://schemas.microsoft.com/office/drawing/2014/main" id="{E355985A-B802-38E3-0CF3-9B2026C51C8A}"/>
              </a:ext>
            </a:extLst>
          </p:cNvPr>
          <p:cNvSpPr/>
          <p:nvPr/>
        </p:nvSpPr>
        <p:spPr>
          <a:xfrm>
            <a:off x="3637080" y="5732808"/>
            <a:ext cx="740216" cy="280683"/>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Slide Number Placeholder 5">
            <a:extLst>
              <a:ext uri="{FF2B5EF4-FFF2-40B4-BE49-F238E27FC236}">
                <a16:creationId xmlns:a16="http://schemas.microsoft.com/office/drawing/2014/main" id="{9B6C23EF-AEEA-0439-254A-FCA20677DD8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15</a:t>
            </a:fld>
            <a:endParaRPr lang="en-CH"/>
          </a:p>
        </p:txBody>
      </p:sp>
    </p:spTree>
    <p:extLst>
      <p:ext uri="{BB962C8B-B14F-4D97-AF65-F5344CB8AC3E}">
        <p14:creationId xmlns:p14="http://schemas.microsoft.com/office/powerpoint/2010/main" val="126221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D11F8-F0EF-7C4D-86C5-B76B163FE8AF}"/>
              </a:ext>
            </a:extLst>
          </p:cNvPr>
          <p:cNvSpPr>
            <a:spLocks noGrp="1"/>
          </p:cNvSpPr>
          <p:nvPr>
            <p:ph type="title"/>
          </p:nvPr>
        </p:nvSpPr>
        <p:spPr/>
        <p:txBody>
          <a:bodyPr/>
          <a:lstStyle/>
          <a:p>
            <a:r>
              <a:rPr lang="en-US" dirty="0"/>
              <a:t>Our Goal</a:t>
            </a:r>
          </a:p>
        </p:txBody>
      </p:sp>
      <p:sp>
        <p:nvSpPr>
          <p:cNvPr id="6" name="Rounded Rectangle 5">
            <a:extLst>
              <a:ext uri="{FF2B5EF4-FFF2-40B4-BE49-F238E27FC236}">
                <a16:creationId xmlns:a16="http://schemas.microsoft.com/office/drawing/2014/main" id="{00F8F039-743D-2642-84D6-4D49626B242B}"/>
              </a:ext>
            </a:extLst>
          </p:cNvPr>
          <p:cNvSpPr/>
          <p:nvPr/>
        </p:nvSpPr>
        <p:spPr>
          <a:xfrm>
            <a:off x="517043" y="1174233"/>
            <a:ext cx="8109913" cy="4888874"/>
          </a:xfrm>
          <a:prstGeom prst="roundRect">
            <a:avLst>
              <a:gd name="adj" fmla="val 6175"/>
            </a:avLst>
          </a:prstGeom>
          <a:solidFill>
            <a:srgbClr val="DAE3F3"/>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 </a:t>
            </a:r>
            <a:r>
              <a:rPr lang="en" sz="4000" b="1" kern="0" dirty="0">
                <a:solidFill>
                  <a:srgbClr val="000CFF"/>
                </a:solidFill>
                <a:ea typeface="Calibri"/>
                <a:cs typeface="Calibri"/>
                <a:sym typeface="Calibri"/>
              </a:rPr>
              <a:t>data-placement mechanism </a:t>
            </a:r>
          </a:p>
          <a:p>
            <a:pPr algn="ctr"/>
            <a:r>
              <a:rPr lang="en-US" sz="4000" dirty="0">
                <a:solidFill>
                  <a:schemeClr val="tx1"/>
                </a:solidFill>
              </a:rPr>
              <a:t>that can provide:</a:t>
            </a:r>
          </a:p>
          <a:p>
            <a:pPr algn="ctr"/>
            <a:endParaRPr lang="en-US" dirty="0">
              <a:solidFill>
                <a:schemeClr val="tx1"/>
              </a:solidFill>
            </a:endParaRPr>
          </a:p>
          <a:p>
            <a:pPr algn="ctr"/>
            <a:endParaRPr lang="en-US" sz="1200" dirty="0">
              <a:solidFill>
                <a:schemeClr val="tx1"/>
              </a:solidFill>
            </a:endParaRPr>
          </a:p>
          <a:p>
            <a:pPr marL="342900" indent="-342900" algn="ctr">
              <a:buAutoNum type="arabicPeriod"/>
            </a:pPr>
            <a:r>
              <a:rPr lang="en-US" sz="3200" b="1" dirty="0">
                <a:solidFill>
                  <a:srgbClr val="00B050"/>
                </a:solidFill>
              </a:rPr>
              <a:t>Adaptivity, </a:t>
            </a:r>
            <a:r>
              <a:rPr lang="en-US" sz="3200" dirty="0">
                <a:solidFill>
                  <a:schemeClr val="tx1"/>
                </a:solidFill>
              </a:rPr>
              <a:t>by </a:t>
            </a:r>
            <a:r>
              <a:rPr lang="en" sz="3200" b="1" kern="0" dirty="0">
                <a:solidFill>
                  <a:srgbClr val="00B050"/>
                </a:solidFill>
                <a:ea typeface="Calibri"/>
                <a:cs typeface="Calibri"/>
                <a:sym typeface="Calibri"/>
              </a:rPr>
              <a:t>continuously learning</a:t>
            </a:r>
            <a:r>
              <a:rPr lang="en" sz="3200" kern="0" dirty="0">
                <a:solidFill>
                  <a:srgbClr val="00B050"/>
                </a:solidFill>
                <a:ea typeface="Calibri"/>
                <a:cs typeface="Calibri"/>
                <a:sym typeface="Calibri"/>
              </a:rPr>
              <a:t> </a:t>
            </a:r>
            <a:r>
              <a:rPr lang="en" sz="3200" kern="0" dirty="0">
                <a:solidFill>
                  <a:srgbClr val="000000"/>
                </a:solidFill>
                <a:ea typeface="Calibri"/>
                <a:cs typeface="Calibri"/>
                <a:sym typeface="Calibri"/>
              </a:rPr>
              <a:t>and </a:t>
            </a:r>
            <a:r>
              <a:rPr lang="en" sz="3200" b="1" kern="0" dirty="0">
                <a:solidFill>
                  <a:srgbClr val="00B050"/>
                </a:solidFill>
                <a:ea typeface="Calibri"/>
                <a:cs typeface="Calibri"/>
                <a:sym typeface="Calibri"/>
              </a:rPr>
              <a:t>adapting</a:t>
            </a:r>
            <a:r>
              <a:rPr lang="en" sz="3200" i="1" kern="0" dirty="0">
                <a:solidFill>
                  <a:srgbClr val="000000"/>
                </a:solidFill>
                <a:ea typeface="Calibri"/>
                <a:cs typeface="Calibri"/>
                <a:sym typeface="Calibri"/>
              </a:rPr>
              <a:t> </a:t>
            </a:r>
            <a:r>
              <a:rPr lang="en" sz="3200" kern="0" dirty="0">
                <a:solidFill>
                  <a:srgbClr val="000000"/>
                </a:solidFill>
                <a:ea typeface="Calibri"/>
                <a:cs typeface="Calibri"/>
                <a:sym typeface="Calibri"/>
              </a:rPr>
              <a:t>to the application</a:t>
            </a:r>
            <a:r>
              <a:rPr lang="en-US" sz="3200" dirty="0">
                <a:solidFill>
                  <a:schemeClr val="tx1"/>
                </a:solidFill>
              </a:rPr>
              <a:t> and underlying device characteristics</a:t>
            </a:r>
          </a:p>
          <a:p>
            <a:pPr marL="342900" indent="-342900" algn="ctr">
              <a:buAutoNum type="arabicPeriod"/>
            </a:pPr>
            <a:endParaRPr lang="en-US" sz="900" dirty="0">
              <a:solidFill>
                <a:schemeClr val="tx1"/>
              </a:solidFill>
            </a:endParaRPr>
          </a:p>
          <a:p>
            <a:pPr marL="342900" indent="-342900" algn="ctr">
              <a:buAutoNum type="arabicPeriod"/>
            </a:pPr>
            <a:r>
              <a:rPr lang="en-US" sz="3200" b="1" dirty="0">
                <a:solidFill>
                  <a:srgbClr val="C00000"/>
                </a:solidFill>
              </a:rPr>
              <a:t>Easy </a:t>
            </a:r>
            <a:r>
              <a:rPr lang="en" sz="3200" b="1" kern="0" dirty="0">
                <a:solidFill>
                  <a:srgbClr val="C00000"/>
                </a:solidFill>
                <a:cs typeface="Calibri"/>
                <a:sym typeface="Calibri"/>
              </a:rPr>
              <a:t>extensibility</a:t>
            </a:r>
            <a:r>
              <a:rPr lang="en" sz="3200" b="1" kern="0" dirty="0">
                <a:solidFill>
                  <a:srgbClr val="C00000"/>
                </a:solidFill>
                <a:ea typeface="Calibri"/>
                <a:cs typeface="Calibri"/>
                <a:sym typeface="Calibri"/>
              </a:rPr>
              <a:t> </a:t>
            </a:r>
            <a:r>
              <a:rPr lang="en" sz="3200" kern="0" dirty="0">
                <a:solidFill>
                  <a:srgbClr val="000000"/>
                </a:solidFill>
                <a:ea typeface="Calibri"/>
                <a:cs typeface="Calibri"/>
                <a:sym typeface="Calibri"/>
              </a:rPr>
              <a:t>to incorporate a wide range of hybrid storage configurations</a:t>
            </a:r>
            <a:endParaRPr lang="en-US" sz="3200" dirty="0">
              <a:solidFill>
                <a:schemeClr val="tx1"/>
              </a:solidFill>
            </a:endParaRPr>
          </a:p>
        </p:txBody>
      </p:sp>
      <p:sp>
        <p:nvSpPr>
          <p:cNvPr id="5" name="Slide Number Placeholder 5">
            <a:extLst>
              <a:ext uri="{FF2B5EF4-FFF2-40B4-BE49-F238E27FC236}">
                <a16:creationId xmlns:a16="http://schemas.microsoft.com/office/drawing/2014/main" id="{AF530A06-0DA5-550B-01A6-5547393B388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16</a:t>
            </a:fld>
            <a:endParaRPr lang="en-CH"/>
          </a:p>
        </p:txBody>
      </p:sp>
    </p:spTree>
    <p:extLst>
      <p:ext uri="{BB962C8B-B14F-4D97-AF65-F5344CB8AC3E}">
        <p14:creationId xmlns:p14="http://schemas.microsoft.com/office/powerpoint/2010/main" val="309117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ABE630-4151-074F-8263-49EFB5E0D497}"/>
              </a:ext>
            </a:extLst>
          </p:cNvPr>
          <p:cNvSpPr>
            <a:spLocks noGrp="1"/>
          </p:cNvSpPr>
          <p:nvPr>
            <p:ph type="title"/>
          </p:nvPr>
        </p:nvSpPr>
        <p:spPr/>
        <p:txBody>
          <a:bodyPr/>
          <a:lstStyle/>
          <a:p>
            <a:r>
              <a:rPr lang="en-US" dirty="0"/>
              <a:t>Our Proposal</a:t>
            </a:r>
          </a:p>
        </p:txBody>
      </p:sp>
      <p:sp>
        <p:nvSpPr>
          <p:cNvPr id="12" name="TextBox 11">
            <a:extLst>
              <a:ext uri="{FF2B5EF4-FFF2-40B4-BE49-F238E27FC236}">
                <a16:creationId xmlns:a16="http://schemas.microsoft.com/office/drawing/2014/main" id="{AB14BC19-14CB-C74A-8F2C-9DB36EC9727C}"/>
              </a:ext>
            </a:extLst>
          </p:cNvPr>
          <p:cNvSpPr txBox="1"/>
          <p:nvPr/>
        </p:nvSpPr>
        <p:spPr>
          <a:xfrm>
            <a:off x="3690489" y="3896691"/>
            <a:ext cx="1396408" cy="830997"/>
          </a:xfrm>
          <a:prstGeom prst="rect">
            <a:avLst/>
          </a:prstGeom>
          <a:noFill/>
        </p:spPr>
        <p:txBody>
          <a:bodyPr wrap="none" rtlCol="0">
            <a:spAutoFit/>
          </a:bodyPr>
          <a:lstStyle/>
          <a:p>
            <a:r>
              <a:rPr lang="en-US" sz="4800" b="1" dirty="0">
                <a:latin typeface="Calibri" panose="020F0502020204030204" pitchFamily="34" charset="0"/>
                <a:cs typeface="Calibri" panose="020F0502020204030204" pitchFamily="34" charset="0"/>
              </a:rPr>
              <a:t>Sibyl</a:t>
            </a:r>
            <a:endParaRPr lang="en-US" sz="4400" b="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CFB2216-8DDA-B34B-BDD0-7A67AE10B2F9}"/>
              </a:ext>
            </a:extLst>
          </p:cNvPr>
          <p:cNvSpPr txBox="1"/>
          <p:nvPr/>
        </p:nvSpPr>
        <p:spPr>
          <a:xfrm>
            <a:off x="1797528" y="4609785"/>
            <a:ext cx="5595521" cy="1477328"/>
          </a:xfrm>
          <a:prstGeom prst="rect">
            <a:avLst/>
          </a:prstGeom>
          <a:noFill/>
        </p:spPr>
        <p:txBody>
          <a:bodyPr wrap="square" rtlCol="0">
            <a:spAutoFit/>
          </a:bodyPr>
          <a:lstStyle/>
          <a:p>
            <a:pPr algn="ctr"/>
            <a:r>
              <a:rPr lang="en-US" sz="3000" dirty="0">
                <a:latin typeface="Calibri" panose="020F0502020204030204" pitchFamily="34" charset="0"/>
                <a:cs typeface="Calibri" panose="020F0502020204030204" pitchFamily="34" charset="0"/>
              </a:rPr>
              <a:t>Formulates data placement in hybrid storage systems as a </a:t>
            </a:r>
            <a:r>
              <a:rPr lang="en-US" sz="3000" b="1" dirty="0">
                <a:solidFill>
                  <a:srgbClr val="C00000"/>
                </a:solidFill>
                <a:latin typeface="Calibri" panose="020F0502020204030204" pitchFamily="34" charset="0"/>
                <a:cs typeface="Calibri" panose="020F0502020204030204" pitchFamily="34" charset="0"/>
              </a:rPr>
              <a:t>reinforcement learning problem</a:t>
            </a:r>
          </a:p>
        </p:txBody>
      </p:sp>
      <p:sp>
        <p:nvSpPr>
          <p:cNvPr id="15" name="TextBox 14">
            <a:extLst>
              <a:ext uri="{FF2B5EF4-FFF2-40B4-BE49-F238E27FC236}">
                <a16:creationId xmlns:a16="http://schemas.microsoft.com/office/drawing/2014/main" id="{5CF0F5F5-213D-A341-A7B3-42238F9F4941}"/>
              </a:ext>
            </a:extLst>
          </p:cNvPr>
          <p:cNvSpPr txBox="1"/>
          <p:nvPr/>
        </p:nvSpPr>
        <p:spPr>
          <a:xfrm>
            <a:off x="3005331" y="6263552"/>
            <a:ext cx="3221971" cy="461665"/>
          </a:xfrm>
          <a:prstGeom prst="rect">
            <a:avLst/>
          </a:prstGeom>
          <a:noFill/>
        </p:spPr>
        <p:txBody>
          <a:bodyPr wrap="none" rtlCol="0">
            <a:spAutoFit/>
          </a:bodyPr>
          <a:lstStyle/>
          <a:p>
            <a:pPr algn="ctr"/>
            <a:r>
              <a:rPr lang="en-US" sz="1200" i="1" dirty="0">
                <a:solidFill>
                  <a:schemeClr val="bg1">
                    <a:lumMod val="50000"/>
                  </a:schemeClr>
                </a:solidFill>
              </a:rPr>
              <a:t>Sybil is an oracle that makes accurate prophecies</a:t>
            </a:r>
          </a:p>
          <a:p>
            <a:pPr algn="ctr"/>
            <a:r>
              <a:rPr lang="en-US" sz="1200" i="1" dirty="0">
                <a:solidFill>
                  <a:schemeClr val="bg1">
                    <a:lumMod val="50000"/>
                  </a:schemeClr>
                </a:solidFill>
              </a:rPr>
              <a:t>https://</a:t>
            </a:r>
            <a:r>
              <a:rPr lang="en-US" sz="1200" i="1" dirty="0" err="1">
                <a:solidFill>
                  <a:schemeClr val="bg1">
                    <a:lumMod val="50000"/>
                  </a:schemeClr>
                </a:solidFill>
              </a:rPr>
              <a:t>en.wikipedia.org</a:t>
            </a:r>
            <a:r>
              <a:rPr lang="en-US" sz="1200" i="1" dirty="0">
                <a:solidFill>
                  <a:schemeClr val="bg1">
                    <a:lumMod val="50000"/>
                  </a:schemeClr>
                </a:solidFill>
              </a:rPr>
              <a:t>/wiki/Sibyl</a:t>
            </a:r>
          </a:p>
        </p:txBody>
      </p:sp>
      <p:pic>
        <p:nvPicPr>
          <p:cNvPr id="1026" name="Picture 2" descr="Artwork by Domenichino, THE CUMAEAN SIBYL WITH THE PROPHECY IAM REDIT ET VIRGO REDEUNT SATURNIA REGNA, Made of Oil on canvas">
            <a:extLst>
              <a:ext uri="{FF2B5EF4-FFF2-40B4-BE49-F238E27FC236}">
                <a16:creationId xmlns:a16="http://schemas.microsoft.com/office/drawing/2014/main" id="{1225718B-E686-77CC-3B59-627E2BB747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91" t="14959" r="11291" b="11870"/>
          <a:stretch/>
        </p:blipFill>
        <p:spPr bwMode="auto">
          <a:xfrm>
            <a:off x="3104695" y="1089293"/>
            <a:ext cx="2470915" cy="273685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884934FA-11A9-9C94-7BF6-491515A9ED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17</a:t>
            </a:fld>
            <a:endParaRPr lang="en-CH"/>
          </a:p>
        </p:txBody>
      </p:sp>
    </p:spTree>
    <p:extLst>
      <p:ext uri="{BB962C8B-B14F-4D97-AF65-F5344CB8AC3E}">
        <p14:creationId xmlns:p14="http://schemas.microsoft.com/office/powerpoint/2010/main" val="158257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Lato" panose="020F0502020204030203" pitchFamily="34" charset="77"/>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Lato" panose="020F0502020204030203" pitchFamily="34" charset="77"/>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77"/>
              </a:rPr>
              <a:t>Sybil: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77"/>
              </a:rPr>
              <a:t>Evaluation </a:t>
            </a:r>
            <a:r>
              <a:rPr lang="en-US" sz="2800" b="1">
                <a:latin typeface="Lato" panose="020F0502020204030203" pitchFamily="34" charset="77"/>
              </a:rPr>
              <a:t>of Sybil </a:t>
            </a:r>
            <a:r>
              <a:rPr lang="en-US" sz="2800" b="1" dirty="0">
                <a:latin typeface="Lato" panose="020F0502020204030203" pitchFamily="34" charset="77"/>
              </a:rPr>
              <a:t>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Lato" panose="020F0502020204030203" pitchFamily="34" charset="77"/>
              </a:rPr>
              <a:t>Conclusion</a:t>
            </a:r>
            <a:endParaRPr lang="en-US" sz="2800" b="1" dirty="0">
              <a:latin typeface="Lato" panose="020F0502020204030203" pitchFamily="34" charset="77"/>
            </a:endParaRPr>
          </a:p>
        </p:txBody>
      </p:sp>
      <p:sp>
        <p:nvSpPr>
          <p:cNvPr id="12" name="Slide Number Placeholder 5">
            <a:extLst>
              <a:ext uri="{FF2B5EF4-FFF2-40B4-BE49-F238E27FC236}">
                <a16:creationId xmlns:a16="http://schemas.microsoft.com/office/drawing/2014/main" id="{9E9F5E82-A895-E496-EBA3-DCDE408FF7D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18</a:t>
            </a:fld>
            <a:endParaRPr lang="en-CH"/>
          </a:p>
        </p:txBody>
      </p:sp>
    </p:spTree>
    <p:extLst>
      <p:ext uri="{BB962C8B-B14F-4D97-AF65-F5344CB8AC3E}">
        <p14:creationId xmlns:p14="http://schemas.microsoft.com/office/powerpoint/2010/main" val="1335258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BA749-4B46-5846-A229-89C516AB117E}"/>
              </a:ext>
            </a:extLst>
          </p:cNvPr>
          <p:cNvSpPr>
            <a:spLocks noGrp="1"/>
          </p:cNvSpPr>
          <p:nvPr>
            <p:ph type="title"/>
          </p:nvPr>
        </p:nvSpPr>
        <p:spPr/>
        <p:txBody>
          <a:bodyPr/>
          <a:lstStyle/>
          <a:p>
            <a:r>
              <a:rPr lang="en-US" dirty="0"/>
              <a:t>Basics of Reinforcement Learning (RL)</a:t>
            </a:r>
          </a:p>
        </p:txBody>
      </p:sp>
      <p:sp>
        <p:nvSpPr>
          <p:cNvPr id="5" name="Content Placeholder 4">
            <a:extLst>
              <a:ext uri="{FF2B5EF4-FFF2-40B4-BE49-F238E27FC236}">
                <a16:creationId xmlns:a16="http://schemas.microsoft.com/office/drawing/2014/main" id="{90772A9A-66E4-0244-83CD-CADE17C6CDDE}"/>
              </a:ext>
            </a:extLst>
          </p:cNvPr>
          <p:cNvSpPr>
            <a:spLocks noGrp="1"/>
          </p:cNvSpPr>
          <p:nvPr>
            <p:ph idx="1"/>
          </p:nvPr>
        </p:nvSpPr>
        <p:spPr>
          <a:xfrm>
            <a:off x="169011" y="936172"/>
            <a:ext cx="8894602" cy="6340928"/>
          </a:xfrm>
        </p:spPr>
        <p:txBody>
          <a:bodyPr>
            <a:normAutofit/>
          </a:bodyPr>
          <a:lstStyle/>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lgn="ctr">
              <a:lnSpc>
                <a:spcPts val="2860"/>
              </a:lnSpc>
              <a:buNone/>
            </a:pPr>
            <a:r>
              <a:rPr lang="en-US" dirty="0">
                <a:latin typeface="Calibri" panose="020F0502020204030204" pitchFamily="34" charset="0"/>
                <a:cs typeface="Calibri" panose="020F0502020204030204" pitchFamily="34" charset="0"/>
              </a:rPr>
              <a:t>Agent learns to take an </a:t>
            </a:r>
            <a:r>
              <a:rPr lang="en-US" b="1" dirty="0">
                <a:solidFill>
                  <a:srgbClr val="000CFF"/>
                </a:solidFill>
                <a:latin typeface="Calibri" panose="020F0502020204030204" pitchFamily="34" charset="0"/>
                <a:cs typeface="Calibri" panose="020F0502020204030204" pitchFamily="34" charset="0"/>
              </a:rPr>
              <a:t>action</a:t>
            </a:r>
            <a:r>
              <a:rPr lang="en-US" dirty="0">
                <a:latin typeface="Calibri" panose="020F0502020204030204" pitchFamily="34" charset="0"/>
                <a:cs typeface="Calibri" panose="020F0502020204030204" pitchFamily="34" charset="0"/>
              </a:rPr>
              <a:t> in a given </a:t>
            </a:r>
            <a:r>
              <a:rPr lang="en-US" b="1" dirty="0">
                <a:solidFill>
                  <a:srgbClr val="000CFF"/>
                </a:solidFill>
                <a:latin typeface="Calibri" panose="020F0502020204030204" pitchFamily="34" charset="0"/>
                <a:cs typeface="Calibri" panose="020F0502020204030204" pitchFamily="34" charset="0"/>
              </a:rPr>
              <a:t>state</a:t>
            </a:r>
            <a:r>
              <a:rPr lang="en-US" dirty="0">
                <a:latin typeface="Calibri" panose="020F0502020204030204" pitchFamily="34" charset="0"/>
                <a:cs typeface="Calibri" panose="020F0502020204030204" pitchFamily="34" charset="0"/>
              </a:rPr>
              <a:t> </a:t>
            </a:r>
          </a:p>
          <a:p>
            <a:pPr marL="0" indent="0" algn="ctr">
              <a:lnSpc>
                <a:spcPts val="2860"/>
              </a:lnSpc>
              <a:buNone/>
            </a:pPr>
            <a:r>
              <a:rPr lang="en-US" dirty="0">
                <a:latin typeface="Calibri" panose="020F0502020204030204" pitchFamily="34" charset="0"/>
                <a:cs typeface="Calibri" panose="020F0502020204030204" pitchFamily="34" charset="0"/>
              </a:rPr>
              <a:t>to maximize a numerical </a:t>
            </a:r>
            <a:r>
              <a:rPr lang="en-US" b="1" dirty="0">
                <a:solidFill>
                  <a:srgbClr val="000CFF"/>
                </a:solidFill>
                <a:latin typeface="Calibri" panose="020F0502020204030204" pitchFamily="34" charset="0"/>
                <a:cs typeface="Calibri" panose="020F0502020204030204" pitchFamily="34" charset="0"/>
              </a:rPr>
              <a:t>reward</a:t>
            </a: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00" dirty="0">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5318DA0-969A-3649-BFAC-A2D03EE60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34" y="1646120"/>
            <a:ext cx="6642100" cy="2819400"/>
          </a:xfrm>
          <a:prstGeom prst="rect">
            <a:avLst/>
          </a:prstGeom>
        </p:spPr>
      </p:pic>
      <p:sp>
        <p:nvSpPr>
          <p:cNvPr id="8" name="Rectangle 7">
            <a:extLst>
              <a:ext uri="{FF2B5EF4-FFF2-40B4-BE49-F238E27FC236}">
                <a16:creationId xmlns:a16="http://schemas.microsoft.com/office/drawing/2014/main" id="{C0AB31C9-755A-A641-A5B7-B2FAC56E2924}"/>
              </a:ext>
            </a:extLst>
          </p:cNvPr>
          <p:cNvSpPr/>
          <p:nvPr/>
        </p:nvSpPr>
        <p:spPr>
          <a:xfrm>
            <a:off x="1029114" y="1646120"/>
            <a:ext cx="2520563" cy="1200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E8297D-305C-904E-9B21-424EB26849AC}"/>
              </a:ext>
            </a:extLst>
          </p:cNvPr>
          <p:cNvSpPr/>
          <p:nvPr/>
        </p:nvSpPr>
        <p:spPr>
          <a:xfrm>
            <a:off x="1029113" y="2891810"/>
            <a:ext cx="2051437"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DC9F6A-4388-6D49-9731-DE2CD9ADC8F7}"/>
              </a:ext>
            </a:extLst>
          </p:cNvPr>
          <p:cNvSpPr/>
          <p:nvPr/>
        </p:nvSpPr>
        <p:spPr>
          <a:xfrm>
            <a:off x="3304512" y="2891811"/>
            <a:ext cx="2392017" cy="790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86BF9D-0283-7440-900E-6B4D6908B55A}"/>
              </a:ext>
            </a:extLst>
          </p:cNvPr>
          <p:cNvSpPr/>
          <p:nvPr/>
        </p:nvSpPr>
        <p:spPr>
          <a:xfrm>
            <a:off x="4336856" y="2417728"/>
            <a:ext cx="327328" cy="43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074B86-3F1D-DC43-A0D9-82380326512F}"/>
              </a:ext>
            </a:extLst>
          </p:cNvPr>
          <p:cNvSpPr/>
          <p:nvPr/>
        </p:nvSpPr>
        <p:spPr>
          <a:xfrm>
            <a:off x="5451363" y="1591955"/>
            <a:ext cx="2346271" cy="1255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94AEAD-E8D2-064A-9277-BF53D83E64B8}"/>
              </a:ext>
            </a:extLst>
          </p:cNvPr>
          <p:cNvSpPr/>
          <p:nvPr/>
        </p:nvSpPr>
        <p:spPr>
          <a:xfrm>
            <a:off x="5920491" y="2905815"/>
            <a:ext cx="1877143"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7941CE67-2ADA-B8E3-F9CA-530A320531B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19</a:t>
            </a:fld>
            <a:endParaRPr lang="en-CH"/>
          </a:p>
        </p:txBody>
      </p:sp>
    </p:spTree>
    <p:extLst>
      <p:ext uri="{BB962C8B-B14F-4D97-AF65-F5344CB8AC3E}">
        <p14:creationId xmlns:p14="http://schemas.microsoft.com/office/powerpoint/2010/main" val="383235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8D72AD6-90F9-4D4E-BB8C-B3CAE2447857}"/>
              </a:ext>
            </a:extLst>
          </p:cNvPr>
          <p:cNvSpPr/>
          <p:nvPr/>
        </p:nvSpPr>
        <p:spPr>
          <a:xfrm>
            <a:off x="85501" y="5241563"/>
            <a:ext cx="8972997" cy="1251312"/>
          </a:xfrm>
          <a:prstGeom prst="roundRect">
            <a:avLst>
              <a:gd name="adj" fmla="val 4914"/>
            </a:avLst>
          </a:prstGeom>
          <a:solidFill>
            <a:srgbClr val="FFD4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23F9310-436B-2148-9BEE-287B9C8D0845}"/>
              </a:ext>
            </a:extLst>
          </p:cNvPr>
          <p:cNvSpPr/>
          <p:nvPr/>
        </p:nvSpPr>
        <p:spPr>
          <a:xfrm>
            <a:off x="88058" y="3841428"/>
            <a:ext cx="8972997" cy="1339769"/>
          </a:xfrm>
          <a:prstGeom prst="roundRect">
            <a:avLst>
              <a:gd name="adj" fmla="val 4752"/>
            </a:avLst>
          </a:prstGeom>
          <a:solidFill>
            <a:srgbClr val="E2F0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E26C6B5-FAA5-AD49-A5C5-27FF882473B7}"/>
              </a:ext>
            </a:extLst>
          </p:cNvPr>
          <p:cNvSpPr/>
          <p:nvPr/>
        </p:nvSpPr>
        <p:spPr>
          <a:xfrm>
            <a:off x="90615" y="2822978"/>
            <a:ext cx="8972997" cy="972833"/>
          </a:xfrm>
          <a:prstGeom prst="roundRect">
            <a:avLst>
              <a:gd name="adj" fmla="val 6118"/>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245F93DA-41DE-4A4C-9B1D-817B6A0EBC50}"/>
              </a:ext>
            </a:extLst>
          </p:cNvPr>
          <p:cNvSpPr/>
          <p:nvPr/>
        </p:nvSpPr>
        <p:spPr>
          <a:xfrm>
            <a:off x="80387" y="1481183"/>
            <a:ext cx="8972997" cy="1281429"/>
          </a:xfrm>
          <a:prstGeom prst="roundRect">
            <a:avLst>
              <a:gd name="adj" fmla="val 5700"/>
            </a:avLst>
          </a:prstGeom>
          <a:solidFill>
            <a:srgbClr val="FBE5D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7D6700DE-A60F-0047-B270-63F9AB574DCC}"/>
              </a:ext>
            </a:extLst>
          </p:cNvPr>
          <p:cNvSpPr/>
          <p:nvPr/>
        </p:nvSpPr>
        <p:spPr>
          <a:xfrm>
            <a:off x="82944" y="901932"/>
            <a:ext cx="8972997" cy="504137"/>
          </a:xfrm>
          <a:prstGeom prst="roundRect">
            <a:avLst>
              <a:gd name="adj" fmla="val 10119"/>
            </a:avLst>
          </a:prstGeom>
          <a:solidFill>
            <a:srgbClr val="DAE3F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70FED3A-E902-9492-033C-94391A40A109}"/>
              </a:ext>
            </a:extLst>
          </p:cNvPr>
          <p:cNvSpPr>
            <a:spLocks noGrp="1"/>
          </p:cNvSpPr>
          <p:nvPr>
            <p:ph type="title"/>
          </p:nvPr>
        </p:nvSpPr>
        <p:spPr/>
        <p:txBody>
          <a:bodyPr/>
          <a:lstStyle/>
          <a:p>
            <a:r>
              <a:rPr lang="en-US" dirty="0"/>
              <a:t>Executive Summary</a:t>
            </a:r>
            <a:endParaRPr lang="en-CH" dirty="0"/>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127255" y="901933"/>
            <a:ext cx="8894602" cy="5823734"/>
          </a:xfrm>
        </p:spPr>
        <p:txBody>
          <a:bodyPr>
            <a:normAutofit lnSpcReduction="10000"/>
          </a:bodyPr>
          <a:lstStyle/>
          <a:p>
            <a:pPr algn="just"/>
            <a:r>
              <a:rPr lang="en-US" sz="1800" b="1" dirty="0">
                <a:solidFill>
                  <a:srgbClr val="0070C0"/>
                </a:solidFill>
                <a:latin typeface="Calibri" panose="020F0502020204030204" pitchFamily="34" charset="0"/>
                <a:cs typeface="Calibri" panose="020F0502020204030204" pitchFamily="34" charset="0"/>
              </a:rPr>
              <a:t>Background</a:t>
            </a:r>
            <a:r>
              <a:rPr lang="en-US" sz="1800" dirty="0">
                <a:latin typeface="Calibri" panose="020F0502020204030204" pitchFamily="34" charset="0"/>
                <a:cs typeface="Calibri" panose="020F0502020204030204" pitchFamily="34" charset="0"/>
              </a:rPr>
              <a:t>: A h</a:t>
            </a:r>
            <a:r>
              <a:rPr lang="en-GB" sz="1800" dirty="0" err="1">
                <a:latin typeface="Calibri" panose="020F0502020204030204" pitchFamily="34" charset="0"/>
                <a:cs typeface="Calibri" panose="020F0502020204030204" pitchFamily="34" charset="0"/>
              </a:rPr>
              <a:t>ybrid</a:t>
            </a:r>
            <a:r>
              <a:rPr lang="en-GB" sz="1800" dirty="0">
                <a:latin typeface="Calibri" panose="020F0502020204030204" pitchFamily="34" charset="0"/>
                <a:cs typeface="Calibri" panose="020F0502020204030204" pitchFamily="34" charset="0"/>
              </a:rPr>
              <a:t> storage system (HSS) uses multiple different storage devices to provide high and scalable storage capacity at high performance </a:t>
            </a:r>
          </a:p>
          <a:p>
            <a:pPr algn="just"/>
            <a:r>
              <a:rPr lang="en-US" sz="1800" b="1" dirty="0">
                <a:solidFill>
                  <a:srgbClr val="E30305"/>
                </a:solidFill>
                <a:latin typeface="Calibri" panose="020F0502020204030204" pitchFamily="34" charset="0"/>
                <a:cs typeface="Calibri" panose="020F0502020204030204" pitchFamily="34" charset="0"/>
              </a:rPr>
              <a:t>Problem</a:t>
            </a:r>
            <a:r>
              <a:rPr lang="en-US" sz="1800" dirty="0">
                <a:latin typeface="Calibri" panose="020F0502020204030204" pitchFamily="34" charset="0"/>
                <a:cs typeface="Calibri" panose="020F0502020204030204" pitchFamily="34" charset="0"/>
              </a:rPr>
              <a:t>: Two key shortcomings of prior data placement policies:</a:t>
            </a:r>
          </a:p>
          <a:p>
            <a:pPr marL="536575" lvl="1" indent="-179388" algn="just"/>
            <a:r>
              <a:rPr lang="en-GB" sz="1600" dirty="0">
                <a:latin typeface="Calibri" panose="020F0502020204030204" pitchFamily="34" charset="0"/>
                <a:cs typeface="Calibri" panose="020F0502020204030204" pitchFamily="34" charset="0"/>
              </a:rPr>
              <a:t>Lack of </a:t>
            </a:r>
            <a:r>
              <a:rPr lang="en-GB" sz="1600" b="1" dirty="0">
                <a:solidFill>
                  <a:srgbClr val="C00000"/>
                </a:solidFill>
                <a:latin typeface="Calibri" panose="020F0502020204030204" pitchFamily="34" charset="0"/>
                <a:cs typeface="Calibri" panose="020F0502020204030204" pitchFamily="34" charset="0"/>
              </a:rPr>
              <a:t>adaptivity to:</a:t>
            </a:r>
          </a:p>
          <a:p>
            <a:pPr marL="993775" lvl="2" indent="-179388" algn="just"/>
            <a:r>
              <a:rPr lang="en-GB" sz="1500" b="1" dirty="0">
                <a:solidFill>
                  <a:srgbClr val="C00000"/>
                </a:solidFill>
                <a:latin typeface="Calibri" panose="020F0502020204030204" pitchFamily="34" charset="0"/>
                <a:cs typeface="Calibri" panose="020F0502020204030204" pitchFamily="34" charset="0"/>
              </a:rPr>
              <a:t>Workload changes</a:t>
            </a:r>
          </a:p>
          <a:p>
            <a:pPr marL="993775" lvl="2" indent="-179388" algn="just"/>
            <a:r>
              <a:rPr lang="en-GB" sz="1500" b="1" dirty="0">
                <a:solidFill>
                  <a:srgbClr val="C00000"/>
                </a:solidFill>
                <a:latin typeface="Calibri" panose="020F0502020204030204" pitchFamily="34" charset="0"/>
                <a:cs typeface="Calibri" panose="020F0502020204030204" pitchFamily="34" charset="0"/>
              </a:rPr>
              <a:t>Changes in device types and configurations</a:t>
            </a:r>
            <a:endParaRPr lang="en-GB" sz="1500" dirty="0">
              <a:latin typeface="Calibri" panose="020F0502020204030204" pitchFamily="34" charset="0"/>
              <a:cs typeface="Calibri" panose="020F0502020204030204" pitchFamily="34" charset="0"/>
            </a:endParaRPr>
          </a:p>
          <a:p>
            <a:pPr marL="536575" lvl="1" indent="-179388" algn="just"/>
            <a:r>
              <a:rPr lang="en-GB" sz="1600" dirty="0">
                <a:latin typeface="Calibri" panose="020F0502020204030204" pitchFamily="34" charset="0"/>
                <a:cs typeface="Calibri" panose="020F0502020204030204" pitchFamily="34" charset="0"/>
              </a:rPr>
              <a:t>Lack of</a:t>
            </a:r>
            <a:r>
              <a:rPr lang="en-GB" sz="1600" b="1" dirty="0">
                <a:solidFill>
                  <a:srgbClr val="C00000"/>
                </a:solidFill>
                <a:latin typeface="Calibri" panose="020F0502020204030204" pitchFamily="34" charset="0"/>
                <a:cs typeface="Calibri" panose="020F0502020204030204" pitchFamily="34" charset="0"/>
              </a:rPr>
              <a:t> extensibility </a:t>
            </a:r>
            <a:r>
              <a:rPr lang="en-GB" sz="1600" dirty="0">
                <a:latin typeface="Calibri" panose="020F0502020204030204" pitchFamily="34" charset="0"/>
                <a:cs typeface="Calibri" panose="020F0502020204030204" pitchFamily="34" charset="0"/>
              </a:rPr>
              <a:t>to more devices</a:t>
            </a:r>
            <a:endParaRPr lang="en-US" sz="1600" dirty="0">
              <a:latin typeface="Calibri" panose="020F0502020204030204" pitchFamily="34" charset="0"/>
              <a:cs typeface="Calibri" panose="020F0502020204030204" pitchFamily="34" charset="0"/>
            </a:endParaRPr>
          </a:p>
          <a:p>
            <a:pPr algn="just"/>
            <a:r>
              <a:rPr lang="en-US" sz="1800" b="1" dirty="0">
                <a:solidFill>
                  <a:schemeClr val="accent4">
                    <a:lumMod val="75000"/>
                  </a:schemeClr>
                </a:solidFill>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Design a data placement technique that provides:</a:t>
            </a:r>
          </a:p>
          <a:p>
            <a:pPr marL="536575" lvl="1" indent="-179388" algn="just"/>
            <a:r>
              <a:rPr lang="en-US" sz="1600" b="1" i="1" dirty="0">
                <a:solidFill>
                  <a:srgbClr val="C09000"/>
                </a:solidFill>
                <a:latin typeface="Calibri" panose="020F0502020204030204" pitchFamily="34" charset="0"/>
                <a:cs typeface="Calibri" panose="020F0502020204030204" pitchFamily="34" charset="0"/>
              </a:rPr>
              <a:t>Adaptivity</a:t>
            </a:r>
            <a:r>
              <a:rPr lang="en-US" sz="1600" dirty="0">
                <a:latin typeface="Calibri" panose="020F0502020204030204" pitchFamily="34" charset="0"/>
                <a:cs typeface="Calibri" panose="020F0502020204030204" pitchFamily="34" charset="0"/>
              </a:rPr>
              <a:t>, by </a:t>
            </a:r>
            <a:r>
              <a:rPr lang="en-GB" sz="1600" b="1" dirty="0">
                <a:solidFill>
                  <a:srgbClr val="BF9000"/>
                </a:solidFill>
                <a:latin typeface="Calibri" panose="020F0502020204030204" pitchFamily="34" charset="0"/>
                <a:cs typeface="Calibri" panose="020F0502020204030204" pitchFamily="34" charset="0"/>
              </a:rPr>
              <a:t>continuously learning and adapting </a:t>
            </a:r>
            <a:r>
              <a:rPr lang="en-GB" sz="1600" dirty="0">
                <a:latin typeface="Calibri" panose="020F0502020204030204" pitchFamily="34" charset="0"/>
                <a:cs typeface="Calibri" panose="020F0502020204030204" pitchFamily="34" charset="0"/>
              </a:rPr>
              <a:t>to the</a:t>
            </a:r>
            <a:r>
              <a:rPr lang="en-GB" sz="16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1600" b="1" dirty="0">
              <a:solidFill>
                <a:schemeClr val="accent4">
                  <a:lumMod val="75000"/>
                </a:schemeClr>
              </a:solidFill>
              <a:latin typeface="Calibri" panose="020F0502020204030204" pitchFamily="34" charset="0"/>
              <a:cs typeface="Calibri" panose="020F0502020204030204" pitchFamily="34" charset="0"/>
            </a:endParaRPr>
          </a:p>
          <a:p>
            <a:pPr marL="536575" lvl="1" indent="-179388" algn="just"/>
            <a:r>
              <a:rPr lang="en-US" sz="1600" b="1" i="1" dirty="0">
                <a:solidFill>
                  <a:srgbClr val="C09000"/>
                </a:solidFill>
                <a:latin typeface="Calibri" panose="020F0502020204030204" pitchFamily="34" charset="0"/>
                <a:cs typeface="Calibri" panose="020F0502020204030204" pitchFamily="34" charset="0"/>
              </a:rPr>
              <a:t>Easy </a:t>
            </a:r>
            <a:r>
              <a:rPr lang="en-GB" sz="1600" b="1" i="1" dirty="0">
                <a:solidFill>
                  <a:srgbClr val="C09000"/>
                </a:solidFill>
                <a:latin typeface="Calibri" panose="020F0502020204030204" pitchFamily="34" charset="0"/>
                <a:cs typeface="Calibri" panose="020F0502020204030204" pitchFamily="34" charset="0"/>
              </a:rPr>
              <a:t>extensibility </a:t>
            </a:r>
            <a:r>
              <a:rPr lang="en-GB" sz="1600" dirty="0">
                <a:latin typeface="Calibri" panose="020F0502020204030204" pitchFamily="34" charset="0"/>
                <a:cs typeface="Calibri" panose="020F0502020204030204" pitchFamily="34" charset="0"/>
              </a:rPr>
              <a:t>to incorporate a wide range of hybrid storage configurations</a:t>
            </a:r>
            <a:endParaRPr lang="en-US" sz="1600" dirty="0">
              <a:latin typeface="Calibri" panose="020F0502020204030204" pitchFamily="34" charset="0"/>
              <a:cs typeface="Calibri" panose="020F0502020204030204" pitchFamily="34" charset="0"/>
            </a:endParaRPr>
          </a:p>
          <a:p>
            <a:pPr marL="120600" algn="just"/>
            <a:r>
              <a:rPr lang="en-US" sz="1800" b="1" dirty="0">
                <a:solidFill>
                  <a:srgbClr val="00B050"/>
                </a:solidFill>
                <a:latin typeface="Calibri" panose="020F0502020204030204" pitchFamily="34" charset="0"/>
                <a:cs typeface="Calibri" panose="020F0502020204030204" pitchFamily="34" charset="0"/>
              </a:rPr>
              <a:t>Contribution</a:t>
            </a:r>
            <a:r>
              <a:rPr lang="en-US" sz="1800" dirty="0">
                <a:solidFill>
                  <a:srgbClr val="00B050"/>
                </a:solidFill>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Sibyl, the first reinforcement learning-based data placement technique in hybrid storage systems that:</a:t>
            </a:r>
            <a:endParaRPr lang="en-US" sz="1800" dirty="0">
              <a:latin typeface="Calibri" panose="020F0502020204030204" pitchFamily="34" charset="0"/>
              <a:cs typeface="Calibri" panose="020F0502020204030204" pitchFamily="34" charset="0"/>
            </a:endParaRPr>
          </a:p>
          <a:p>
            <a:pPr marL="536575" lvl="1" indent="-179388" algn="just"/>
            <a:r>
              <a:rPr lang="en-US" sz="1600" dirty="0">
                <a:latin typeface="Calibri" panose="020F0502020204030204" pitchFamily="34" charset="0"/>
                <a:cs typeface="Calibri" panose="020F0502020204030204" pitchFamily="34" charset="0"/>
              </a:rPr>
              <a:t>Provides </a:t>
            </a:r>
            <a:r>
              <a:rPr lang="en" sz="1600" b="1" dirty="0">
                <a:solidFill>
                  <a:srgbClr val="00B050"/>
                </a:solidFill>
                <a:latin typeface="Calibri" panose="020F0502020204030204" pitchFamily="34" charset="0"/>
                <a:cs typeface="Calibri" panose="020F0502020204030204" pitchFamily="34" charset="0"/>
              </a:rPr>
              <a:t>adaptivity</a:t>
            </a:r>
            <a:r>
              <a:rPr lang="en" sz="1600" b="1" dirty="0">
                <a:solidFill>
                  <a:srgbClr val="38761D"/>
                </a:solidFill>
                <a:latin typeface="Calibri" panose="020F0502020204030204" pitchFamily="34" charset="0"/>
                <a:cs typeface="Calibri" panose="020F0502020204030204" pitchFamily="34" charset="0"/>
              </a:rPr>
              <a:t> </a:t>
            </a:r>
            <a:r>
              <a:rPr lang="en" sz="1600" dirty="0">
                <a:latin typeface="Calibri" panose="020F0502020204030204" pitchFamily="34" charset="0"/>
                <a:cs typeface="Calibri" panose="020F0502020204030204" pitchFamily="34" charset="0"/>
              </a:rPr>
              <a:t>to changing workload demands and underlying device characteristics </a:t>
            </a:r>
          </a:p>
          <a:p>
            <a:pPr marL="536575" lvl="1" indent="-179388" algn="just"/>
            <a:r>
              <a:rPr lang="en" sz="1600" dirty="0">
                <a:latin typeface="Calibri" panose="020F0502020204030204" pitchFamily="34" charset="0"/>
                <a:cs typeface="Calibri" panose="020F0502020204030204" pitchFamily="34" charset="0"/>
              </a:rPr>
              <a:t>Can </a:t>
            </a:r>
            <a:r>
              <a:rPr lang="en" sz="1600" b="1" dirty="0">
                <a:solidFill>
                  <a:srgbClr val="00B050"/>
                </a:solidFill>
                <a:latin typeface="Calibri" panose="020F0502020204030204" pitchFamily="34" charset="0"/>
                <a:cs typeface="Calibri" panose="020F0502020204030204" pitchFamily="34" charset="0"/>
              </a:rPr>
              <a:t>easily extend </a:t>
            </a:r>
            <a:r>
              <a:rPr lang="en" sz="1600" dirty="0">
                <a:latin typeface="Calibri" panose="020F0502020204030204" pitchFamily="34" charset="0"/>
                <a:cs typeface="Calibri" panose="020F0502020204030204" pitchFamily="34" charset="0"/>
              </a:rPr>
              <a:t>to any number of storage devices </a:t>
            </a:r>
          </a:p>
          <a:p>
            <a:pPr marL="536575" lvl="1" indent="-179388" algn="just"/>
            <a:r>
              <a:rPr lang="en" sz="1600" dirty="0">
                <a:latin typeface="Calibri" panose="020F0502020204030204" pitchFamily="34" charset="0"/>
                <a:cs typeface="Calibri" panose="020F0502020204030204" pitchFamily="34" charset="0"/>
              </a:rPr>
              <a:t>Provides </a:t>
            </a:r>
            <a:r>
              <a:rPr lang="en" sz="1600" b="1" dirty="0">
                <a:solidFill>
                  <a:srgbClr val="00B050"/>
                </a:solidFill>
                <a:latin typeface="Calibri" panose="020F0502020204030204" pitchFamily="34" charset="0"/>
                <a:cs typeface="Calibri" panose="020F0502020204030204" pitchFamily="34" charset="0"/>
              </a:rPr>
              <a:t>ease of design and implementation </a:t>
            </a:r>
            <a:r>
              <a:rPr lang="en" sz="1600" dirty="0">
                <a:latin typeface="Calibri" panose="020F0502020204030204" pitchFamily="34" charset="0"/>
                <a:cs typeface="Calibri" panose="020F0502020204030204" pitchFamily="34" charset="0"/>
              </a:rPr>
              <a:t>t</a:t>
            </a:r>
            <a:r>
              <a:rPr lang="en-GB" sz="1600" dirty="0">
                <a:latin typeface="Calibri" panose="020F0502020204030204" pitchFamily="34" charset="0"/>
                <a:cs typeface="Calibri" panose="020F0502020204030204" pitchFamily="34" charset="0"/>
              </a:rPr>
              <a:t>ha</a:t>
            </a:r>
            <a:r>
              <a:rPr lang="en" sz="1600" dirty="0">
                <a:latin typeface="Calibri" panose="020F0502020204030204" pitchFamily="34" charset="0"/>
                <a:cs typeface="Calibri" panose="020F0502020204030204" pitchFamily="34" charset="0"/>
              </a:rPr>
              <a:t>t requires only a small computation over</a:t>
            </a:r>
            <a:r>
              <a:rPr lang="en-GB" sz="1600" dirty="0">
                <a:latin typeface="Calibri" panose="020F0502020204030204" pitchFamily="34" charset="0"/>
                <a:cs typeface="Calibri" panose="020F0502020204030204" pitchFamily="34" charset="0"/>
              </a:rPr>
              <a:t>he</a:t>
            </a:r>
            <a:r>
              <a:rPr lang="en" sz="1600" dirty="0">
                <a:latin typeface="Calibri" panose="020F0502020204030204" pitchFamily="34" charset="0"/>
                <a:cs typeface="Calibri" panose="020F0502020204030204" pitchFamily="34" charset="0"/>
              </a:rPr>
              <a:t>ad                                          </a:t>
            </a:r>
            <a:endParaRPr lang="en-US" sz="1600" b="1" dirty="0">
              <a:solidFill>
                <a:srgbClr val="7030A0"/>
              </a:solidFill>
              <a:latin typeface="Calibri" panose="020F0502020204030204" pitchFamily="34" charset="0"/>
              <a:cs typeface="Calibri" panose="020F0502020204030204" pitchFamily="34" charset="0"/>
            </a:endParaRPr>
          </a:p>
          <a:p>
            <a:pPr marL="79375" indent="-179388" algn="just"/>
            <a:r>
              <a:rPr lang="en-US" sz="1800" b="1" dirty="0">
                <a:solidFill>
                  <a:srgbClr val="7030A0"/>
                </a:solidFill>
                <a:latin typeface="Calibri" panose="020F0502020204030204" pitchFamily="34" charset="0"/>
                <a:cs typeface="Calibri" panose="020F0502020204030204" pitchFamily="34" charset="0"/>
              </a:rPr>
              <a:t>Key Results</a:t>
            </a:r>
            <a:r>
              <a:rPr lang="en-US" sz="1800" dirty="0">
                <a:latin typeface="Calibri" panose="020F0502020204030204" pitchFamily="34" charset="0"/>
                <a:cs typeface="Calibri" panose="020F0502020204030204" pitchFamily="34" charset="0"/>
              </a:rPr>
              <a:t>: Evaluate on </a:t>
            </a:r>
            <a:r>
              <a:rPr lang="en-US" sz="1800" b="1" dirty="0">
                <a:solidFill>
                  <a:srgbClr val="702FA1"/>
                </a:solidFill>
                <a:latin typeface="Calibri" panose="020F0502020204030204" pitchFamily="34" charset="0"/>
                <a:cs typeface="Calibri" panose="020F0502020204030204" pitchFamily="34" charset="0"/>
              </a:rPr>
              <a:t>real systems </a:t>
            </a:r>
            <a:r>
              <a:rPr lang="en-US" sz="1800" dirty="0">
                <a:latin typeface="Calibri" panose="020F0502020204030204" pitchFamily="34" charset="0"/>
                <a:cs typeface="Calibri" panose="020F0502020204030204" pitchFamily="34" charset="0"/>
              </a:rPr>
              <a:t>using a wide range of workloads</a:t>
            </a:r>
            <a:endParaRPr lang="en-US" sz="1600" dirty="0">
              <a:latin typeface="Calibri" panose="020F0502020204030204" pitchFamily="34" charset="0"/>
              <a:cs typeface="Calibri" panose="020F0502020204030204" pitchFamily="34" charset="0"/>
            </a:endParaRPr>
          </a:p>
          <a:p>
            <a:pPr marL="536575" lvl="1" indent="-179388" algn="just"/>
            <a:r>
              <a:rPr lang="en-GB" sz="1600" dirty="0">
                <a:latin typeface="Calibri" panose="020F0502020204030204" pitchFamily="34" charset="0"/>
                <a:cs typeface="Calibri" panose="020F0502020204030204" pitchFamily="34" charset="0"/>
              </a:rPr>
              <a:t>Sibyl </a:t>
            </a:r>
            <a:r>
              <a:rPr lang="en-GB" sz="1600" b="1" dirty="0">
                <a:solidFill>
                  <a:srgbClr val="7030A0"/>
                </a:solidFill>
                <a:latin typeface="Calibri" panose="020F0502020204030204" pitchFamily="34" charset="0"/>
                <a:cs typeface="Calibri" panose="020F0502020204030204" pitchFamily="34" charset="0"/>
              </a:rPr>
              <a:t>improves performance by 21.6% </a:t>
            </a:r>
            <a:r>
              <a:rPr lang="en-GB" sz="1600" dirty="0">
                <a:latin typeface="Calibri" panose="020F0502020204030204" pitchFamily="34" charset="0"/>
                <a:cs typeface="Calibri" panose="020F0502020204030204" pitchFamily="34" charset="0"/>
              </a:rPr>
              <a:t>compared to the best previous data placement technique in dual-HSS configuration</a:t>
            </a:r>
          </a:p>
          <a:p>
            <a:pPr marL="536575" lvl="1" indent="-179388" algn="just"/>
            <a:r>
              <a:rPr lang="en-US" sz="1600" dirty="0">
                <a:latin typeface="Calibri" panose="020F0502020204030204" pitchFamily="34" charset="0"/>
                <a:cs typeface="Calibri" panose="020F0502020204030204" pitchFamily="34" charset="0"/>
              </a:rPr>
              <a:t>In </a:t>
            </a:r>
            <a:r>
              <a:rPr lang="en" sz="1600" dirty="0">
                <a:latin typeface="Calibri" panose="020F0502020204030204" pitchFamily="34" charset="0"/>
                <a:cs typeface="Calibri" panose="020F0502020204030204" pitchFamily="34" charset="0"/>
              </a:rPr>
              <a:t>a tri-HSS configuration, Sibyl outperforms the state-of-the-art-policy policy by </a:t>
            </a:r>
            <a:r>
              <a:rPr lang="en" sz="1600" b="1" dirty="0">
                <a:solidFill>
                  <a:srgbClr val="674EA7"/>
                </a:solidFill>
                <a:latin typeface="Calibri" panose="020F0502020204030204" pitchFamily="34" charset="0"/>
                <a:cs typeface="Calibri" panose="020F0502020204030204" pitchFamily="34" charset="0"/>
              </a:rPr>
              <a:t>48.2%</a:t>
            </a:r>
            <a:r>
              <a:rPr lang="en" sz="1600" dirty="0">
                <a:latin typeface="Calibri" panose="020F0502020204030204" pitchFamily="34" charset="0"/>
                <a:cs typeface="Calibri" panose="020F0502020204030204" pitchFamily="34" charset="0"/>
              </a:rPr>
              <a:t> </a:t>
            </a:r>
          </a:p>
          <a:p>
            <a:pPr marL="536575" lvl="1" indent="-179388" algn="just"/>
            <a:r>
              <a:rPr lang="en-US" sz="1600" dirty="0">
                <a:latin typeface="Calibri" panose="020F0502020204030204" pitchFamily="34" charset="0"/>
                <a:cs typeface="Calibri" panose="020F0502020204030204" pitchFamily="34" charset="0"/>
              </a:rPr>
              <a:t>Sibyl </a:t>
            </a:r>
            <a:r>
              <a:rPr lang="en" sz="1600" dirty="0">
                <a:latin typeface="Calibri" panose="020F0502020204030204" pitchFamily="34" charset="0"/>
                <a:cs typeface="Calibri" panose="020F0502020204030204" pitchFamily="34" charset="0"/>
              </a:rPr>
              <a:t>achieves </a:t>
            </a:r>
            <a:r>
              <a:rPr lang="en" sz="1600" b="1" dirty="0">
                <a:solidFill>
                  <a:srgbClr val="7030A0"/>
                </a:solidFill>
                <a:latin typeface="Calibri" panose="020F0502020204030204" pitchFamily="34" charset="0"/>
                <a:cs typeface="Calibri" panose="020F0502020204030204" pitchFamily="34" charset="0"/>
              </a:rPr>
              <a:t>80% of the </a:t>
            </a:r>
            <a:r>
              <a:rPr lang="en" sz="1600" b="1" dirty="0">
                <a:solidFill>
                  <a:srgbClr val="702FA1"/>
                </a:solidFill>
                <a:latin typeface="Calibri" panose="020F0502020204030204" pitchFamily="34" charset="0"/>
                <a:cs typeface="Calibri" panose="020F0502020204030204" pitchFamily="34" charset="0"/>
              </a:rPr>
              <a:t>performance</a:t>
            </a:r>
            <a:r>
              <a:rPr lang="en" sz="1600" dirty="0">
                <a:latin typeface="Calibri" panose="020F0502020204030204" pitchFamily="34" charset="0"/>
                <a:cs typeface="Calibri" panose="020F0502020204030204" pitchFamily="34" charset="0"/>
              </a:rPr>
              <a:t> of an oracle policy with storage overhead of only </a:t>
            </a:r>
            <a:r>
              <a:rPr lang="en" sz="1600" b="1" dirty="0">
                <a:solidFill>
                  <a:srgbClr val="7030A0"/>
                </a:solidFill>
                <a:latin typeface="Calibri" panose="020F0502020204030204" pitchFamily="34" charset="0"/>
                <a:cs typeface="Calibri" panose="020F0502020204030204" pitchFamily="34" charset="0"/>
              </a:rPr>
              <a:t>124.4 KiB</a:t>
            </a:r>
            <a:endParaRPr lang="en-US" sz="1600" dirty="0">
              <a:latin typeface="Calibri" panose="020F0502020204030204" pitchFamily="34" charset="0"/>
              <a:cs typeface="Calibri" panose="020F0502020204030204" pitchFamily="34" charset="0"/>
            </a:endParaRPr>
          </a:p>
        </p:txBody>
      </p:sp>
      <p:sp>
        <p:nvSpPr>
          <p:cNvPr id="13" name="Title 3">
            <a:extLst>
              <a:ext uri="{FF2B5EF4-FFF2-40B4-BE49-F238E27FC236}">
                <a16:creationId xmlns:a16="http://schemas.microsoft.com/office/drawing/2014/main" id="{CD69E8DC-5681-2035-5488-5B1740A892AE}"/>
              </a:ext>
            </a:extLst>
          </p:cNvPr>
          <p:cNvSpPr txBox="1">
            <a:spLocks/>
          </p:cNvSpPr>
          <p:nvPr/>
        </p:nvSpPr>
        <p:spPr>
          <a:xfrm>
            <a:off x="-3187922" y="1302921"/>
            <a:ext cx="8894602" cy="606084"/>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endParaRPr lang="en-US" sz="3400" dirty="0"/>
          </a:p>
        </p:txBody>
      </p:sp>
      <p:sp>
        <p:nvSpPr>
          <p:cNvPr id="14" name="TextBox 13">
            <a:extLst>
              <a:ext uri="{FF2B5EF4-FFF2-40B4-BE49-F238E27FC236}">
                <a16:creationId xmlns:a16="http://schemas.microsoft.com/office/drawing/2014/main" id="{AD4014DC-6A31-44C1-AE15-6B85E8E5A42D}"/>
              </a:ext>
            </a:extLst>
          </p:cNvPr>
          <p:cNvSpPr txBox="1"/>
          <p:nvPr/>
        </p:nvSpPr>
        <p:spPr>
          <a:xfrm>
            <a:off x="2735294" y="6535208"/>
            <a:ext cx="3663182" cy="340519"/>
          </a:xfrm>
          <a:prstGeom prst="roundRect">
            <a:avLst/>
          </a:prstGeom>
          <a:solidFill>
            <a:schemeClr val="bg1">
              <a:lumMod val="95000"/>
            </a:schemeClr>
          </a:solidFill>
        </p:spPr>
        <p:txBody>
          <a:bodyPr wrap="none" rtlCol="0">
            <a:spAutoFit/>
          </a:bodyPr>
          <a:lstStyle/>
          <a:p>
            <a:r>
              <a:rPr lang="en-US" sz="1400" b="1" u="sng" dirty="0">
                <a:solidFill>
                  <a:srgbClr val="00B0F0"/>
                </a:solidFill>
                <a:latin typeface="Consolas" panose="020B0609020204030204" pitchFamily="49" charset="0"/>
                <a:cs typeface="Consolas" panose="020B0609020204030204" pitchFamily="49" charset="0"/>
                <a:hlinkClick r:id="rId3">
                  <a:extLst>
                    <a:ext uri="{A12FA001-AC4F-418D-AE19-62706E023703}">
                      <ahyp:hlinkClr xmlns:ahyp="http://schemas.microsoft.com/office/drawing/2018/hyperlinkcolor" val="tx"/>
                    </a:ext>
                  </a:extLst>
                </a:hlinkClick>
              </a:rPr>
              <a:t>https://github.com/CMU-SAFARI/Sibyl</a:t>
            </a:r>
            <a:endParaRPr lang="en-US" sz="1400" b="1" u="sng" dirty="0">
              <a:solidFill>
                <a:srgbClr val="00B0F0"/>
              </a:solidFill>
              <a:latin typeface="Consolas" panose="020B0609020204030204" pitchFamily="49" charset="0"/>
              <a:cs typeface="Consolas" panose="020B0609020204030204" pitchFamily="49" charset="0"/>
            </a:endParaRPr>
          </a:p>
        </p:txBody>
      </p:sp>
      <p:sp>
        <p:nvSpPr>
          <p:cNvPr id="12" name="Slide Number Placeholder 5">
            <a:extLst>
              <a:ext uri="{FF2B5EF4-FFF2-40B4-BE49-F238E27FC236}">
                <a16:creationId xmlns:a16="http://schemas.microsoft.com/office/drawing/2014/main" id="{92DB735E-C030-E1C6-C4CF-D384EA05506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a:t>
            </a:fld>
            <a:endParaRPr lang="en-CH"/>
          </a:p>
        </p:txBody>
      </p:sp>
    </p:spTree>
    <p:extLst>
      <p:ext uri="{BB962C8B-B14F-4D97-AF65-F5344CB8AC3E}">
        <p14:creationId xmlns:p14="http://schemas.microsoft.com/office/powerpoint/2010/main" val="126372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6" grpId="0" animBg="1"/>
      <p:bldP spid="4"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E1681-0436-2046-A6E8-E391907CBE2D}"/>
              </a:ext>
            </a:extLst>
          </p:cNvPr>
          <p:cNvSpPr>
            <a:spLocks noGrp="1"/>
          </p:cNvSpPr>
          <p:nvPr>
            <p:ph type="title"/>
          </p:nvPr>
        </p:nvSpPr>
        <p:spPr/>
        <p:txBody>
          <a:bodyPr/>
          <a:lstStyle/>
          <a:p>
            <a:r>
              <a:rPr lang="en-US" dirty="0"/>
              <a:t>Formulating Data Placement as RL</a:t>
            </a:r>
          </a:p>
        </p:txBody>
      </p:sp>
      <p:cxnSp>
        <p:nvCxnSpPr>
          <p:cNvPr id="29" name="Straight Connector 28">
            <a:extLst>
              <a:ext uri="{FF2B5EF4-FFF2-40B4-BE49-F238E27FC236}">
                <a16:creationId xmlns:a16="http://schemas.microsoft.com/office/drawing/2014/main" id="{ED122E0C-22F0-6747-A99C-5BF96DC1691A}"/>
              </a:ext>
            </a:extLst>
          </p:cNvPr>
          <p:cNvCxnSpPr/>
          <p:nvPr/>
        </p:nvCxnSpPr>
        <p:spPr>
          <a:xfrm>
            <a:off x="954157" y="3548920"/>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3A11CBA-4E5A-685C-6709-FCF3820FB6E1}"/>
              </a:ext>
            </a:extLst>
          </p:cNvPr>
          <p:cNvSpPr txBox="1"/>
          <p:nvPr/>
        </p:nvSpPr>
        <p:spPr>
          <a:xfrm>
            <a:off x="5420139" y="-278296"/>
            <a:ext cx="184731" cy="369332"/>
          </a:xfrm>
          <a:prstGeom prst="rect">
            <a:avLst/>
          </a:prstGeom>
          <a:noFill/>
        </p:spPr>
        <p:txBody>
          <a:bodyPr wrap="none" rtlCol="0">
            <a:spAutoFit/>
          </a:bodyPr>
          <a:lstStyle/>
          <a:p>
            <a:endParaRPr lang="en-CH" dirty="0"/>
          </a:p>
        </p:txBody>
      </p:sp>
      <p:sp>
        <p:nvSpPr>
          <p:cNvPr id="40" name="Rounded Rectangle 39">
            <a:extLst>
              <a:ext uri="{FF2B5EF4-FFF2-40B4-BE49-F238E27FC236}">
                <a16:creationId xmlns:a16="http://schemas.microsoft.com/office/drawing/2014/main" id="{60BEEFF9-D470-28C0-9859-231C154854D7}"/>
              </a:ext>
            </a:extLst>
          </p:cNvPr>
          <p:cNvSpPr/>
          <p:nvPr/>
        </p:nvSpPr>
        <p:spPr>
          <a:xfrm>
            <a:off x="2985601" y="1103314"/>
            <a:ext cx="2631969" cy="56034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400" dirty="0">
                <a:solidFill>
                  <a:schemeClr val="tx1"/>
                </a:solidFill>
              </a:rPr>
              <a:t>Agent</a:t>
            </a:r>
          </a:p>
        </p:txBody>
      </p:sp>
      <p:sp>
        <p:nvSpPr>
          <p:cNvPr id="42" name="Rounded Rectangle 41">
            <a:extLst>
              <a:ext uri="{FF2B5EF4-FFF2-40B4-BE49-F238E27FC236}">
                <a16:creationId xmlns:a16="http://schemas.microsoft.com/office/drawing/2014/main" id="{8BE6B2B1-D9C0-A79E-AFBE-C47CD9CD47B9}"/>
              </a:ext>
            </a:extLst>
          </p:cNvPr>
          <p:cNvSpPr/>
          <p:nvPr/>
        </p:nvSpPr>
        <p:spPr>
          <a:xfrm>
            <a:off x="2987891" y="2705877"/>
            <a:ext cx="2631969" cy="67424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400" dirty="0">
                <a:solidFill>
                  <a:schemeClr val="tx1"/>
                </a:solidFill>
              </a:rPr>
              <a:t>Environment</a:t>
            </a:r>
          </a:p>
        </p:txBody>
      </p:sp>
      <p:cxnSp>
        <p:nvCxnSpPr>
          <p:cNvPr id="45" name="Elbow Connector 44">
            <a:extLst>
              <a:ext uri="{FF2B5EF4-FFF2-40B4-BE49-F238E27FC236}">
                <a16:creationId xmlns:a16="http://schemas.microsoft.com/office/drawing/2014/main" id="{EC720AE5-6DDD-91F7-8F5F-B75E5DEB75B7}"/>
              </a:ext>
            </a:extLst>
          </p:cNvPr>
          <p:cNvCxnSpPr>
            <a:cxnSpLocks/>
            <a:stCxn id="42" idx="1"/>
            <a:endCxn id="40" idx="1"/>
          </p:cNvCxnSpPr>
          <p:nvPr/>
        </p:nvCxnSpPr>
        <p:spPr>
          <a:xfrm rot="10800000">
            <a:off x="2985601" y="1383485"/>
            <a:ext cx="2290" cy="1659516"/>
          </a:xfrm>
          <a:prstGeom prst="bentConnector3">
            <a:avLst>
              <a:gd name="adj1" fmla="val 4608510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54E6533C-B269-C9B5-21BB-F9CC887114D3}"/>
              </a:ext>
            </a:extLst>
          </p:cNvPr>
          <p:cNvCxnSpPr>
            <a:cxnSpLocks/>
            <a:stCxn id="40" idx="3"/>
            <a:endCxn id="42" idx="3"/>
          </p:cNvCxnSpPr>
          <p:nvPr/>
        </p:nvCxnSpPr>
        <p:spPr>
          <a:xfrm>
            <a:off x="5617570" y="1383485"/>
            <a:ext cx="2290" cy="1659516"/>
          </a:xfrm>
          <a:prstGeom prst="bentConnector3">
            <a:avLst>
              <a:gd name="adj1" fmla="val 6148847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56B8B8A-52CE-0D99-5A81-F003D28DACDA}"/>
              </a:ext>
            </a:extLst>
          </p:cNvPr>
          <p:cNvSpPr txBox="1"/>
          <p:nvPr/>
        </p:nvSpPr>
        <p:spPr>
          <a:xfrm>
            <a:off x="1242533" y="1964429"/>
            <a:ext cx="1730366" cy="400110"/>
          </a:xfrm>
          <a:prstGeom prst="rect">
            <a:avLst/>
          </a:prstGeom>
          <a:solidFill>
            <a:schemeClr val="bg1"/>
          </a:solidFill>
        </p:spPr>
        <p:txBody>
          <a:bodyPr wrap="square">
            <a:spAutoFit/>
          </a:bodyPr>
          <a:lstStyle/>
          <a:p>
            <a:r>
              <a:rPr lang="en-US" sz="2000" i="1" dirty="0"/>
              <a:t>State (S</a:t>
            </a:r>
            <a:r>
              <a:rPr lang="en-US" sz="2000" i="1" baseline="-25000" dirty="0"/>
              <a:t>t</a:t>
            </a:r>
            <a:r>
              <a:rPr lang="en-US" sz="2000" i="1" dirty="0"/>
              <a:t>)</a:t>
            </a:r>
            <a:endParaRPr lang="en-CH" sz="2000" i="1" dirty="0"/>
          </a:p>
        </p:txBody>
      </p:sp>
      <p:sp>
        <p:nvSpPr>
          <p:cNvPr id="68" name="TextBox 67">
            <a:extLst>
              <a:ext uri="{FF2B5EF4-FFF2-40B4-BE49-F238E27FC236}">
                <a16:creationId xmlns:a16="http://schemas.microsoft.com/office/drawing/2014/main" id="{C28D1FE8-A954-FAEA-E568-09B3AC5FF802}"/>
              </a:ext>
            </a:extLst>
          </p:cNvPr>
          <p:cNvSpPr txBox="1"/>
          <p:nvPr/>
        </p:nvSpPr>
        <p:spPr>
          <a:xfrm>
            <a:off x="6246688" y="2007611"/>
            <a:ext cx="1730366" cy="400110"/>
          </a:xfrm>
          <a:prstGeom prst="rect">
            <a:avLst/>
          </a:prstGeom>
          <a:solidFill>
            <a:schemeClr val="bg1"/>
          </a:solidFill>
        </p:spPr>
        <p:txBody>
          <a:bodyPr wrap="square">
            <a:spAutoFit/>
          </a:bodyPr>
          <a:lstStyle/>
          <a:p>
            <a:r>
              <a:rPr lang="en-US" sz="2000" i="1" dirty="0"/>
              <a:t>Action (A</a:t>
            </a:r>
            <a:r>
              <a:rPr lang="en-US" sz="2000" i="1" baseline="-25000" dirty="0"/>
              <a:t>t</a:t>
            </a:r>
            <a:r>
              <a:rPr lang="en-US" sz="2000" i="1" dirty="0"/>
              <a:t>)</a:t>
            </a:r>
            <a:endParaRPr lang="en-CH" sz="2000" i="1" dirty="0"/>
          </a:p>
        </p:txBody>
      </p:sp>
      <p:cxnSp>
        <p:nvCxnSpPr>
          <p:cNvPr id="69" name="Elbow Connector 68">
            <a:extLst>
              <a:ext uri="{FF2B5EF4-FFF2-40B4-BE49-F238E27FC236}">
                <a16:creationId xmlns:a16="http://schemas.microsoft.com/office/drawing/2014/main" id="{188FCD6E-FD60-DF66-3F34-1D0AD863F376}"/>
              </a:ext>
            </a:extLst>
          </p:cNvPr>
          <p:cNvCxnSpPr>
            <a:cxnSpLocks/>
            <a:stCxn id="42" idx="0"/>
            <a:endCxn id="40" idx="2"/>
          </p:cNvCxnSpPr>
          <p:nvPr/>
        </p:nvCxnSpPr>
        <p:spPr>
          <a:xfrm rot="16200000" flipV="1">
            <a:off x="3781620" y="2183621"/>
            <a:ext cx="1042222" cy="229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1D22670-1F5D-DDCC-B34A-27C547D662A9}"/>
              </a:ext>
            </a:extLst>
          </p:cNvPr>
          <p:cNvSpPr txBox="1"/>
          <p:nvPr/>
        </p:nvSpPr>
        <p:spPr>
          <a:xfrm>
            <a:off x="3229117" y="1980137"/>
            <a:ext cx="2147226" cy="400110"/>
          </a:xfrm>
          <a:prstGeom prst="rect">
            <a:avLst/>
          </a:prstGeom>
          <a:solidFill>
            <a:schemeClr val="bg1"/>
          </a:solidFill>
        </p:spPr>
        <p:txBody>
          <a:bodyPr wrap="square">
            <a:spAutoFit/>
          </a:bodyPr>
          <a:lstStyle/>
          <a:p>
            <a:r>
              <a:rPr lang="en-US" sz="2000" i="1" dirty="0"/>
              <a:t>Reward (R</a:t>
            </a:r>
            <a:r>
              <a:rPr lang="en-US" sz="2000" i="1" baseline="-25000" dirty="0"/>
              <a:t>t+1</a:t>
            </a:r>
            <a:r>
              <a:rPr lang="en-US" sz="2000" i="1" dirty="0"/>
              <a:t>)</a:t>
            </a:r>
            <a:endParaRPr lang="en-CH" sz="2000" i="1" dirty="0"/>
          </a:p>
        </p:txBody>
      </p:sp>
      <p:sp>
        <p:nvSpPr>
          <p:cNvPr id="41" name="Rounded Rectangle 40">
            <a:extLst>
              <a:ext uri="{FF2B5EF4-FFF2-40B4-BE49-F238E27FC236}">
                <a16:creationId xmlns:a16="http://schemas.microsoft.com/office/drawing/2014/main" id="{740AD724-A7E5-2FAD-6395-F43001BBBDFB}"/>
              </a:ext>
            </a:extLst>
          </p:cNvPr>
          <p:cNvSpPr/>
          <p:nvPr/>
        </p:nvSpPr>
        <p:spPr>
          <a:xfrm>
            <a:off x="3074029" y="5803603"/>
            <a:ext cx="2631969" cy="89207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400" dirty="0">
                <a:solidFill>
                  <a:schemeClr val="tx1"/>
                </a:solidFill>
              </a:rPr>
              <a:t>Hybrid Storage System</a:t>
            </a:r>
          </a:p>
        </p:txBody>
      </p:sp>
      <p:sp>
        <p:nvSpPr>
          <p:cNvPr id="43" name="Rounded Rectangle 42">
            <a:extLst>
              <a:ext uri="{FF2B5EF4-FFF2-40B4-BE49-F238E27FC236}">
                <a16:creationId xmlns:a16="http://schemas.microsoft.com/office/drawing/2014/main" id="{69F3DCBE-1CE4-1DD2-FC2C-4A0FA09C76A1}"/>
              </a:ext>
            </a:extLst>
          </p:cNvPr>
          <p:cNvSpPr/>
          <p:nvPr/>
        </p:nvSpPr>
        <p:spPr>
          <a:xfrm>
            <a:off x="3080329" y="3886042"/>
            <a:ext cx="2631969" cy="70510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400" dirty="0">
                <a:solidFill>
                  <a:schemeClr val="tx1"/>
                </a:solidFill>
              </a:rPr>
              <a:t>Sibyl</a:t>
            </a:r>
          </a:p>
        </p:txBody>
      </p:sp>
      <p:cxnSp>
        <p:nvCxnSpPr>
          <p:cNvPr id="60" name="Elbow Connector 59">
            <a:extLst>
              <a:ext uri="{FF2B5EF4-FFF2-40B4-BE49-F238E27FC236}">
                <a16:creationId xmlns:a16="http://schemas.microsoft.com/office/drawing/2014/main" id="{994453D9-47FB-B2B0-9CCC-F08D86F6D452}"/>
              </a:ext>
            </a:extLst>
          </p:cNvPr>
          <p:cNvCxnSpPr>
            <a:cxnSpLocks/>
            <a:stCxn id="41" idx="1"/>
            <a:endCxn id="43" idx="1"/>
          </p:cNvCxnSpPr>
          <p:nvPr/>
        </p:nvCxnSpPr>
        <p:spPr>
          <a:xfrm rot="10800000" flipH="1">
            <a:off x="3074029" y="4238593"/>
            <a:ext cx="6300" cy="2011050"/>
          </a:xfrm>
          <a:prstGeom prst="bentConnector3">
            <a:avLst>
              <a:gd name="adj1" fmla="val -181428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82BE644A-8B17-FABE-7BA1-148CA97A7E75}"/>
              </a:ext>
            </a:extLst>
          </p:cNvPr>
          <p:cNvCxnSpPr>
            <a:cxnSpLocks/>
            <a:stCxn id="43" idx="3"/>
            <a:endCxn id="41" idx="3"/>
          </p:cNvCxnSpPr>
          <p:nvPr/>
        </p:nvCxnSpPr>
        <p:spPr>
          <a:xfrm flipH="1">
            <a:off x="5705998" y="4238593"/>
            <a:ext cx="6300" cy="2011050"/>
          </a:xfrm>
          <a:prstGeom prst="bentConnector3">
            <a:avLst>
              <a:gd name="adj1" fmla="val -2059287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ACBCC6DB-0576-62BC-F55E-CA2F8AED27DE}"/>
              </a:ext>
            </a:extLst>
          </p:cNvPr>
          <p:cNvCxnSpPr>
            <a:cxnSpLocks/>
            <a:stCxn id="41" idx="0"/>
            <a:endCxn id="43" idx="2"/>
          </p:cNvCxnSpPr>
          <p:nvPr/>
        </p:nvCxnSpPr>
        <p:spPr>
          <a:xfrm rot="5400000" flipH="1" flipV="1">
            <a:off x="3786934" y="5194223"/>
            <a:ext cx="1212460" cy="63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7AA5A27F-C74D-EC56-6227-141B9F9CB494}"/>
              </a:ext>
            </a:extLst>
          </p:cNvPr>
          <p:cNvSpPr txBox="1"/>
          <p:nvPr/>
        </p:nvSpPr>
        <p:spPr>
          <a:xfrm>
            <a:off x="1074744" y="4787940"/>
            <a:ext cx="1850496" cy="1015663"/>
          </a:xfrm>
          <a:prstGeom prst="rect">
            <a:avLst/>
          </a:prstGeom>
          <a:solidFill>
            <a:schemeClr val="bg1"/>
          </a:solidFill>
        </p:spPr>
        <p:txBody>
          <a:bodyPr wrap="square">
            <a:spAutoFit/>
          </a:bodyPr>
          <a:lstStyle/>
          <a:p>
            <a:pPr algn="ctr"/>
            <a:r>
              <a:rPr lang="en-US" sz="2000" i="1" dirty="0"/>
              <a:t>Features of the current request and system</a:t>
            </a:r>
            <a:endParaRPr lang="en-CH" sz="2000" i="1" dirty="0"/>
          </a:p>
        </p:txBody>
      </p:sp>
      <p:sp>
        <p:nvSpPr>
          <p:cNvPr id="79" name="TextBox 78">
            <a:extLst>
              <a:ext uri="{FF2B5EF4-FFF2-40B4-BE49-F238E27FC236}">
                <a16:creationId xmlns:a16="http://schemas.microsoft.com/office/drawing/2014/main" id="{308ACA3C-C184-3C17-01B8-840E819FB116}"/>
              </a:ext>
            </a:extLst>
          </p:cNvPr>
          <p:cNvSpPr txBox="1"/>
          <p:nvPr/>
        </p:nvSpPr>
        <p:spPr>
          <a:xfrm>
            <a:off x="3222815" y="4919442"/>
            <a:ext cx="2631968" cy="707886"/>
          </a:xfrm>
          <a:prstGeom prst="rect">
            <a:avLst/>
          </a:prstGeom>
          <a:solidFill>
            <a:schemeClr val="bg1"/>
          </a:solidFill>
        </p:spPr>
        <p:txBody>
          <a:bodyPr wrap="square">
            <a:spAutoFit/>
          </a:bodyPr>
          <a:lstStyle/>
          <a:p>
            <a:pPr algn="ctr"/>
            <a:r>
              <a:rPr lang="en-US" sz="2000" i="1" dirty="0"/>
              <a:t>Request latency</a:t>
            </a:r>
          </a:p>
          <a:p>
            <a:pPr algn="ctr"/>
            <a:r>
              <a:rPr lang="en-US" sz="2000" i="1" dirty="0"/>
              <a:t>(of last served request)</a:t>
            </a:r>
            <a:endParaRPr lang="en-CH" sz="2000" i="1" dirty="0"/>
          </a:p>
        </p:txBody>
      </p:sp>
      <p:sp>
        <p:nvSpPr>
          <p:cNvPr id="100" name="TextBox 99">
            <a:extLst>
              <a:ext uri="{FF2B5EF4-FFF2-40B4-BE49-F238E27FC236}">
                <a16:creationId xmlns:a16="http://schemas.microsoft.com/office/drawing/2014/main" id="{172EC3CA-0AB7-CD27-DF9E-6706ACF095B4}"/>
              </a:ext>
            </a:extLst>
          </p:cNvPr>
          <p:cNvSpPr txBox="1"/>
          <p:nvPr/>
        </p:nvSpPr>
        <p:spPr>
          <a:xfrm>
            <a:off x="5840386" y="4890175"/>
            <a:ext cx="2631968" cy="707886"/>
          </a:xfrm>
          <a:prstGeom prst="rect">
            <a:avLst/>
          </a:prstGeom>
          <a:solidFill>
            <a:schemeClr val="bg1"/>
          </a:solidFill>
        </p:spPr>
        <p:txBody>
          <a:bodyPr wrap="square">
            <a:spAutoFit/>
          </a:bodyPr>
          <a:lstStyle/>
          <a:p>
            <a:pPr algn="ctr"/>
            <a:r>
              <a:rPr lang="en-US" sz="2000" i="1" dirty="0"/>
              <a:t>Select storage device to place the current page</a:t>
            </a:r>
            <a:endParaRPr lang="en-CH" sz="2000" i="1" dirty="0"/>
          </a:p>
        </p:txBody>
      </p:sp>
      <p:sp>
        <p:nvSpPr>
          <p:cNvPr id="22" name="Slide Number Placeholder 5">
            <a:extLst>
              <a:ext uri="{FF2B5EF4-FFF2-40B4-BE49-F238E27FC236}">
                <a16:creationId xmlns:a16="http://schemas.microsoft.com/office/drawing/2014/main" id="{1A00DF3B-E228-1B78-9957-4CEB271DC18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20</a:t>
            </a:fld>
            <a:endParaRPr lang="en-CH"/>
          </a:p>
        </p:txBody>
      </p:sp>
    </p:spTree>
    <p:extLst>
      <p:ext uri="{BB962C8B-B14F-4D97-AF65-F5344CB8AC3E}">
        <p14:creationId xmlns:p14="http://schemas.microsoft.com/office/powerpoint/2010/main" val="14392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67" grpId="0" animBg="1"/>
      <p:bldP spid="68" grpId="0" animBg="1"/>
      <p:bldP spid="77" grpId="0" animBg="1"/>
      <p:bldP spid="41" grpId="0" animBg="1"/>
      <p:bldP spid="43" grpId="0" animBg="1"/>
      <p:bldP spid="78" grpId="0" animBg="1"/>
      <p:bldP spid="79" grpId="0" animBg="1"/>
      <p:bldP spid="10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F3464D-E8C5-F846-A6A2-D57C7D040E38}"/>
              </a:ext>
            </a:extLst>
          </p:cNvPr>
          <p:cNvSpPr>
            <a:spLocks noGrp="1"/>
          </p:cNvSpPr>
          <p:nvPr>
            <p:ph type="title"/>
          </p:nvPr>
        </p:nvSpPr>
        <p:spPr/>
        <p:txBody>
          <a:bodyPr/>
          <a:lstStyle/>
          <a:p>
            <a:r>
              <a:rPr lang="en-US" dirty="0"/>
              <a:t>What is State?</a:t>
            </a:r>
          </a:p>
        </p:txBody>
      </p:sp>
      <p:grpSp>
        <p:nvGrpSpPr>
          <p:cNvPr id="21" name="Group 20">
            <a:extLst>
              <a:ext uri="{FF2B5EF4-FFF2-40B4-BE49-F238E27FC236}">
                <a16:creationId xmlns:a16="http://schemas.microsoft.com/office/drawing/2014/main" id="{DCE908F3-BCB7-3A10-9024-3A5EE55FBB7D}"/>
              </a:ext>
            </a:extLst>
          </p:cNvPr>
          <p:cNvGrpSpPr/>
          <p:nvPr/>
        </p:nvGrpSpPr>
        <p:grpSpPr>
          <a:xfrm>
            <a:off x="5696264" y="87364"/>
            <a:ext cx="3582329" cy="1686275"/>
            <a:chOff x="1056563" y="3886042"/>
            <a:chExt cx="7207112" cy="3219864"/>
          </a:xfrm>
        </p:grpSpPr>
        <p:sp>
          <p:nvSpPr>
            <p:cNvPr id="22" name="Rounded Rectangle 21">
              <a:extLst>
                <a:ext uri="{FF2B5EF4-FFF2-40B4-BE49-F238E27FC236}">
                  <a16:creationId xmlns:a16="http://schemas.microsoft.com/office/drawing/2014/main" id="{483E2EB3-A31A-8BC0-2EC2-5C27562A3CB5}"/>
                </a:ext>
              </a:extLst>
            </p:cNvPr>
            <p:cNvSpPr/>
            <p:nvPr/>
          </p:nvSpPr>
          <p:spPr>
            <a:xfrm>
              <a:off x="3074030" y="6213828"/>
              <a:ext cx="2631969" cy="892078"/>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1"/>
                  </a:solidFill>
                </a:rPr>
                <a:t>Hybrid Storage System</a:t>
              </a:r>
            </a:p>
          </p:txBody>
        </p:sp>
        <p:sp>
          <p:nvSpPr>
            <p:cNvPr id="23" name="Rounded Rectangle 22">
              <a:extLst>
                <a:ext uri="{FF2B5EF4-FFF2-40B4-BE49-F238E27FC236}">
                  <a16:creationId xmlns:a16="http://schemas.microsoft.com/office/drawing/2014/main" id="{4DE55E83-C306-0A62-AF5E-EE6DC70158C0}"/>
                </a:ext>
              </a:extLst>
            </p:cNvPr>
            <p:cNvSpPr/>
            <p:nvPr/>
          </p:nvSpPr>
          <p:spPr>
            <a:xfrm>
              <a:off x="3080329" y="3886042"/>
              <a:ext cx="2631969" cy="70510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1"/>
                  </a:solidFill>
                </a:rPr>
                <a:t>Sibyl</a:t>
              </a:r>
            </a:p>
          </p:txBody>
        </p:sp>
        <p:cxnSp>
          <p:nvCxnSpPr>
            <p:cNvPr id="24" name="Elbow Connector 23">
              <a:extLst>
                <a:ext uri="{FF2B5EF4-FFF2-40B4-BE49-F238E27FC236}">
                  <a16:creationId xmlns:a16="http://schemas.microsoft.com/office/drawing/2014/main" id="{2C94E4F5-8376-30E4-8DBD-922F93517D61}"/>
                </a:ext>
              </a:extLst>
            </p:cNvPr>
            <p:cNvCxnSpPr>
              <a:cxnSpLocks/>
              <a:stCxn id="22" idx="1"/>
              <a:endCxn id="23" idx="1"/>
            </p:cNvCxnSpPr>
            <p:nvPr/>
          </p:nvCxnSpPr>
          <p:spPr>
            <a:xfrm rot="10800000" flipH="1">
              <a:off x="3074030" y="4238595"/>
              <a:ext cx="6299" cy="2421274"/>
            </a:xfrm>
            <a:prstGeom prst="bentConnector3">
              <a:avLst>
                <a:gd name="adj1" fmla="val -1974278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266026CB-7394-36EB-8C17-3B87BD68D938}"/>
                </a:ext>
              </a:extLst>
            </p:cNvPr>
            <p:cNvCxnSpPr>
              <a:cxnSpLocks/>
            </p:cNvCxnSpPr>
            <p:nvPr/>
          </p:nvCxnSpPr>
          <p:spPr>
            <a:xfrm flipH="1">
              <a:off x="5678155" y="4238592"/>
              <a:ext cx="6299" cy="2421273"/>
            </a:xfrm>
            <a:prstGeom prst="bentConnector3">
              <a:avLst>
                <a:gd name="adj1" fmla="val -202213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4C70F615-FE9B-9CD9-1931-C9DA18CD9CD6}"/>
                </a:ext>
              </a:extLst>
            </p:cNvPr>
            <p:cNvCxnSpPr>
              <a:cxnSpLocks/>
              <a:stCxn id="22" idx="0"/>
              <a:endCxn id="23" idx="2"/>
            </p:cNvCxnSpPr>
            <p:nvPr/>
          </p:nvCxnSpPr>
          <p:spPr>
            <a:xfrm rot="5400000" flipH="1" flipV="1">
              <a:off x="3581821" y="5399336"/>
              <a:ext cx="1622686" cy="629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4D886FF-1CCB-445E-D387-33DD52BA39CD}"/>
                </a:ext>
              </a:extLst>
            </p:cNvPr>
            <p:cNvSpPr txBox="1"/>
            <p:nvPr/>
          </p:nvSpPr>
          <p:spPr>
            <a:xfrm>
              <a:off x="1056563" y="4668073"/>
              <a:ext cx="2128053" cy="1516104"/>
            </a:xfrm>
            <a:prstGeom prst="rect">
              <a:avLst/>
            </a:prstGeom>
            <a:solidFill>
              <a:schemeClr val="bg1"/>
            </a:solidFill>
          </p:spPr>
          <p:txBody>
            <a:bodyPr wrap="square">
              <a:spAutoFit/>
            </a:bodyPr>
            <a:lstStyle/>
            <a:p>
              <a:r>
                <a:rPr lang="en-US" sz="1200" i="1" dirty="0"/>
                <a:t>Features of the current request and system</a:t>
              </a:r>
              <a:endParaRPr lang="en-CH" sz="1200" i="1" dirty="0"/>
            </a:p>
          </p:txBody>
        </p:sp>
        <p:sp>
          <p:nvSpPr>
            <p:cNvPr id="28" name="TextBox 27">
              <a:extLst>
                <a:ext uri="{FF2B5EF4-FFF2-40B4-BE49-F238E27FC236}">
                  <a16:creationId xmlns:a16="http://schemas.microsoft.com/office/drawing/2014/main" id="{5AD35A31-F2F1-213F-DC98-547075E0B10A}"/>
                </a:ext>
              </a:extLst>
            </p:cNvPr>
            <p:cNvSpPr txBox="1"/>
            <p:nvPr/>
          </p:nvSpPr>
          <p:spPr>
            <a:xfrm>
              <a:off x="3222814" y="4830796"/>
              <a:ext cx="2631969" cy="1179192"/>
            </a:xfrm>
            <a:prstGeom prst="rect">
              <a:avLst/>
            </a:prstGeom>
            <a:solidFill>
              <a:schemeClr val="bg1"/>
            </a:solidFill>
          </p:spPr>
          <p:txBody>
            <a:bodyPr wrap="square">
              <a:spAutoFit/>
            </a:bodyPr>
            <a:lstStyle/>
            <a:p>
              <a:r>
                <a:rPr lang="en-US" sz="1200" i="1" dirty="0"/>
                <a:t>Request latency</a:t>
              </a:r>
            </a:p>
            <a:p>
              <a:r>
                <a:rPr lang="en-US" sz="1200" i="1" dirty="0"/>
                <a:t>(of last served request)</a:t>
              </a:r>
              <a:endParaRPr lang="en-CH" sz="1200" i="1" dirty="0"/>
            </a:p>
          </p:txBody>
        </p:sp>
        <p:sp>
          <p:nvSpPr>
            <p:cNvPr id="29" name="TextBox 28">
              <a:extLst>
                <a:ext uri="{FF2B5EF4-FFF2-40B4-BE49-F238E27FC236}">
                  <a16:creationId xmlns:a16="http://schemas.microsoft.com/office/drawing/2014/main" id="{239CB715-E79C-EFC2-C181-93DA7A39C8E1}"/>
                </a:ext>
              </a:extLst>
            </p:cNvPr>
            <p:cNvSpPr txBox="1"/>
            <p:nvPr/>
          </p:nvSpPr>
          <p:spPr>
            <a:xfrm>
              <a:off x="5631707" y="4880302"/>
              <a:ext cx="2631968" cy="1234139"/>
            </a:xfrm>
            <a:prstGeom prst="rect">
              <a:avLst/>
            </a:prstGeom>
            <a:solidFill>
              <a:schemeClr val="bg1"/>
            </a:solidFill>
          </p:spPr>
          <p:txBody>
            <a:bodyPr wrap="square">
              <a:spAutoFit/>
            </a:bodyPr>
            <a:lstStyle/>
            <a:p>
              <a:r>
                <a:rPr lang="en-US" sz="1200" i="1" dirty="0"/>
                <a:t>Select storage device to place </a:t>
              </a:r>
            </a:p>
            <a:p>
              <a:r>
                <a:rPr lang="en-US" sz="1200" i="1" dirty="0"/>
                <a:t>the current page</a:t>
              </a:r>
              <a:endParaRPr lang="en-CH" sz="1200" i="1" dirty="0"/>
            </a:p>
          </p:txBody>
        </p:sp>
      </p:grpSp>
      <p:pic>
        <p:nvPicPr>
          <p:cNvPr id="12" name="Picture 11">
            <a:extLst>
              <a:ext uri="{FF2B5EF4-FFF2-40B4-BE49-F238E27FC236}">
                <a16:creationId xmlns:a16="http://schemas.microsoft.com/office/drawing/2014/main" id="{80E192D2-1AC0-5A4A-8331-5D2444C9F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58321" flipH="1">
            <a:off x="5152800" y="219496"/>
            <a:ext cx="1473091" cy="1205745"/>
          </a:xfrm>
          <a:prstGeom prst="rect">
            <a:avLst/>
          </a:prstGeom>
        </p:spPr>
      </p:pic>
      <p:pic>
        <p:nvPicPr>
          <p:cNvPr id="30" name="Picture 29">
            <a:extLst>
              <a:ext uri="{FF2B5EF4-FFF2-40B4-BE49-F238E27FC236}">
                <a16:creationId xmlns:a16="http://schemas.microsoft.com/office/drawing/2014/main" id="{8F4A272B-C4B5-93D0-8A1E-BB7F8B813509}"/>
              </a:ext>
            </a:extLst>
          </p:cNvPr>
          <p:cNvPicPr>
            <a:picLocks noChangeAspect="1"/>
          </p:cNvPicPr>
          <p:nvPr/>
        </p:nvPicPr>
        <p:blipFill rotWithShape="1">
          <a:blip r:embed="rId4"/>
          <a:srcRect t="9235" b="1"/>
          <a:stretch/>
        </p:blipFill>
        <p:spPr>
          <a:xfrm>
            <a:off x="654197" y="3971077"/>
            <a:ext cx="4449192" cy="354974"/>
          </a:xfrm>
          <a:prstGeom prst="rect">
            <a:avLst/>
          </a:prstGeom>
        </p:spPr>
      </p:pic>
      <p:sp>
        <p:nvSpPr>
          <p:cNvPr id="5" name="Content Placeholder 4">
            <a:extLst>
              <a:ext uri="{FF2B5EF4-FFF2-40B4-BE49-F238E27FC236}">
                <a16:creationId xmlns:a16="http://schemas.microsoft.com/office/drawing/2014/main" id="{47CBB5E1-34CD-1E40-B494-0360BBA12ACB}"/>
              </a:ext>
            </a:extLst>
          </p:cNvPr>
          <p:cNvSpPr>
            <a:spLocks noGrp="1"/>
          </p:cNvSpPr>
          <p:nvPr>
            <p:ph idx="1"/>
          </p:nvPr>
        </p:nvSpPr>
        <p:spPr>
          <a:xfrm>
            <a:off x="169011" y="936172"/>
            <a:ext cx="8894602" cy="5834464"/>
          </a:xfrm>
        </p:spPr>
        <p:txBody>
          <a:bodyPr>
            <a:normAutofit/>
          </a:bodyPr>
          <a:lstStyle/>
          <a:p>
            <a:r>
              <a:rPr lang="en-US" sz="3000" b="1" dirty="0">
                <a:solidFill>
                  <a:srgbClr val="C00000"/>
                </a:solidFill>
                <a:latin typeface="Calibri" panose="020F0502020204030204" pitchFamily="34" charset="0"/>
                <a:ea typeface="Lato" panose="020F0502020204030203" pitchFamily="34" charset="0"/>
                <a:cs typeface="Calibri" panose="020F0502020204030204" pitchFamily="34" charset="0"/>
              </a:rPr>
              <a:t>Limited number of state features:</a:t>
            </a:r>
          </a:p>
          <a:p>
            <a:pPr lvl="1"/>
            <a:r>
              <a:rPr lang="en-US" sz="2600" dirty="0">
                <a:latin typeface="Calibri" panose="020F0502020204030204" pitchFamily="34" charset="0"/>
                <a:ea typeface="Lato" panose="020F0502020204030203" pitchFamily="34" charset="0"/>
                <a:cs typeface="Calibri" panose="020F0502020204030204" pitchFamily="34" charset="0"/>
              </a:rPr>
              <a:t>Reduce the implementation overhead</a:t>
            </a:r>
          </a:p>
          <a:p>
            <a:pPr lvl="1"/>
            <a:r>
              <a:rPr lang="en-US" sz="2600" dirty="0">
                <a:latin typeface="Calibri" panose="020F0502020204030204" pitchFamily="34" charset="0"/>
                <a:ea typeface="Lato" panose="020F0502020204030203" pitchFamily="34" charset="0"/>
                <a:cs typeface="Calibri" panose="020F0502020204030204" pitchFamily="34" charset="0"/>
              </a:rPr>
              <a:t>RL agent is more sensitive to reward</a:t>
            </a:r>
          </a:p>
          <a:p>
            <a:endParaRPr lang="en-US" sz="3200" dirty="0">
              <a:latin typeface="Calibri" panose="020F0502020204030204" pitchFamily="34" charset="0"/>
              <a:ea typeface="Lato" panose="020F0502020204030203" pitchFamily="34" charset="0"/>
              <a:cs typeface="Calibri" panose="020F0502020204030204" pitchFamily="34" charset="0"/>
            </a:endParaRPr>
          </a:p>
          <a:p>
            <a:endPar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endParaRPr>
          </a:p>
          <a:p>
            <a:r>
              <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rPr>
              <a:t>6</a:t>
            </a:r>
            <a:r>
              <a:rPr lang="en-US" sz="3000" b="1" dirty="0">
                <a:solidFill>
                  <a:srgbClr val="C00000"/>
                </a:solidFill>
                <a:latin typeface="Calibri" panose="020F0502020204030204" pitchFamily="34" charset="0"/>
                <a:ea typeface="Lato" panose="020F0502020204030203" pitchFamily="34" charset="0"/>
                <a:cs typeface="Calibri" panose="020F0502020204030204" pitchFamily="34" charset="0"/>
              </a:rPr>
              <a:t>-dimensional</a:t>
            </a:r>
            <a:r>
              <a:rPr lang="en-US" sz="3000" dirty="0">
                <a:solidFill>
                  <a:srgbClr val="C00000"/>
                </a:solidFill>
                <a:latin typeface="Calibri" panose="020F0502020204030204" pitchFamily="34" charset="0"/>
                <a:ea typeface="Lato" panose="020F0502020204030203" pitchFamily="34" charset="0"/>
                <a:cs typeface="Calibri" panose="020F0502020204030204" pitchFamily="34" charset="0"/>
              </a:rPr>
              <a:t> </a:t>
            </a:r>
            <a:r>
              <a:rPr lang="en-US" sz="3000" dirty="0">
                <a:latin typeface="Calibri" panose="020F0502020204030204" pitchFamily="34" charset="0"/>
                <a:ea typeface="Lato" panose="020F0502020204030203" pitchFamily="34" charset="0"/>
                <a:cs typeface="Calibri" panose="020F0502020204030204" pitchFamily="34" charset="0"/>
              </a:rPr>
              <a:t>vector of state features</a:t>
            </a:r>
          </a:p>
          <a:p>
            <a:endPar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endParaRPr>
          </a:p>
          <a:p>
            <a:endPar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endParaRPr>
          </a:p>
          <a:p>
            <a:pPr marL="457200" lvl="1" indent="0">
              <a:buNone/>
            </a:pPr>
            <a:endParaRPr lang="en-US" sz="2600" dirty="0">
              <a:latin typeface="Calibri" panose="020F0502020204030204" pitchFamily="34" charset="0"/>
              <a:ea typeface="Lato" panose="020F0502020204030203" pitchFamily="34" charset="0"/>
              <a:cs typeface="Calibri" panose="020F0502020204030204" pitchFamily="34" charset="0"/>
            </a:endParaRPr>
          </a:p>
          <a:p>
            <a:pPr algn="just"/>
            <a:r>
              <a:rPr lang="en-US" sz="3000" dirty="0">
                <a:latin typeface="Calibri" panose="020F0502020204030204" pitchFamily="34" charset="0"/>
                <a:ea typeface="Lato" panose="020F0502020204030203" pitchFamily="34" charset="0"/>
                <a:cs typeface="Calibri" panose="020F0502020204030204" pitchFamily="34" charset="0"/>
              </a:rPr>
              <a:t>We </a:t>
            </a:r>
            <a:r>
              <a:rPr lang="en-US" sz="3000" b="1" dirty="0">
                <a:solidFill>
                  <a:srgbClr val="C00000"/>
                </a:solidFill>
                <a:latin typeface="Calibri" panose="020F0502020204030204" pitchFamily="34" charset="0"/>
                <a:ea typeface="Lato" panose="020F0502020204030203" pitchFamily="34" charset="0"/>
                <a:cs typeface="Calibri" panose="020F0502020204030204" pitchFamily="34" charset="0"/>
              </a:rPr>
              <a:t>quantize the state representation </a:t>
            </a:r>
            <a:r>
              <a:rPr lang="en-US" sz="3000" dirty="0">
                <a:latin typeface="Calibri" panose="020F0502020204030204" pitchFamily="34" charset="0"/>
                <a:ea typeface="Lato" panose="020F0502020204030203" pitchFamily="34" charset="0"/>
                <a:cs typeface="Calibri" panose="020F0502020204030204" pitchFamily="34" charset="0"/>
              </a:rPr>
              <a:t>into bins to reduce storage overhead</a:t>
            </a:r>
          </a:p>
          <a:p>
            <a:pPr lvl="1"/>
            <a:endParaRPr lang="en-US" sz="2600" dirty="0">
              <a:latin typeface="Calibri" panose="020F0502020204030204" pitchFamily="34" charset="0"/>
              <a:ea typeface="Lato" panose="020F0502020204030203" pitchFamily="34" charset="0"/>
              <a:cs typeface="Calibri" panose="020F0502020204030204" pitchFamily="34" charset="0"/>
            </a:endParaRPr>
          </a:p>
          <a:p>
            <a:endParaRPr lang="en-US" sz="1400" dirty="0">
              <a:latin typeface="Calibri" panose="020F0502020204030204" pitchFamily="34" charset="0"/>
              <a:ea typeface="Lato" panose="020F0502020204030203" pitchFamily="34" charset="0"/>
              <a:cs typeface="Calibri" panose="020F0502020204030204" pitchFamily="34" charset="0"/>
            </a:endParaRPr>
          </a:p>
        </p:txBody>
      </p:sp>
      <p:sp>
        <p:nvSpPr>
          <p:cNvPr id="17" name="Slide Number Placeholder 5">
            <a:extLst>
              <a:ext uri="{FF2B5EF4-FFF2-40B4-BE49-F238E27FC236}">
                <a16:creationId xmlns:a16="http://schemas.microsoft.com/office/drawing/2014/main" id="{0E69682B-997F-0E16-F6B0-0ECBBE94E04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21</a:t>
            </a:fld>
            <a:endParaRPr lang="en-CH"/>
          </a:p>
        </p:txBody>
      </p:sp>
    </p:spTree>
    <p:extLst>
      <p:ext uri="{BB962C8B-B14F-4D97-AF65-F5344CB8AC3E}">
        <p14:creationId xmlns:p14="http://schemas.microsoft.com/office/powerpoint/2010/main" val="34584548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2F76FD-4BFA-E34F-834F-47578491C1FE}"/>
              </a:ext>
            </a:extLst>
          </p:cNvPr>
          <p:cNvSpPr>
            <a:spLocks noGrp="1"/>
          </p:cNvSpPr>
          <p:nvPr>
            <p:ph type="title"/>
          </p:nvPr>
        </p:nvSpPr>
        <p:spPr/>
        <p:txBody>
          <a:bodyPr/>
          <a:lstStyle/>
          <a:p>
            <a:r>
              <a:rPr lang="en-US" dirty="0"/>
              <a:t>What is Reward?</a:t>
            </a:r>
          </a:p>
        </p:txBody>
      </p:sp>
      <p:sp>
        <p:nvSpPr>
          <p:cNvPr id="5" name="Content Placeholder 4">
            <a:extLst>
              <a:ext uri="{FF2B5EF4-FFF2-40B4-BE49-F238E27FC236}">
                <a16:creationId xmlns:a16="http://schemas.microsoft.com/office/drawing/2014/main" id="{1E369784-F53F-BE49-AD5C-10EBE35B9584}"/>
              </a:ext>
            </a:extLst>
          </p:cNvPr>
          <p:cNvSpPr>
            <a:spLocks noGrp="1"/>
          </p:cNvSpPr>
          <p:nvPr>
            <p:ph idx="1"/>
          </p:nvPr>
        </p:nvSpPr>
        <p:spPr>
          <a:xfrm>
            <a:off x="169011" y="936172"/>
            <a:ext cx="8894602" cy="5921828"/>
          </a:xfrm>
        </p:spPr>
        <p:txBody>
          <a:bodyPr>
            <a:normAutofit lnSpcReduction="10000"/>
          </a:bodyPr>
          <a:lstStyle/>
          <a:p>
            <a:r>
              <a:rPr lang="en-US" sz="3000" dirty="0">
                <a:latin typeface="Calibri" panose="020F0502020204030204" pitchFamily="34" charset="0"/>
                <a:cs typeface="Calibri" panose="020F0502020204030204" pitchFamily="34" charset="0"/>
              </a:rPr>
              <a:t>Defines the </a:t>
            </a:r>
            <a:r>
              <a:rPr lang="en-US" sz="3000" b="1" dirty="0">
                <a:solidFill>
                  <a:srgbClr val="000CFF"/>
                </a:solidFill>
                <a:latin typeface="Calibri" panose="020F0502020204030204" pitchFamily="34" charset="0"/>
                <a:cs typeface="Calibri" panose="020F0502020204030204" pitchFamily="34" charset="0"/>
              </a:rPr>
              <a:t>objective</a:t>
            </a:r>
            <a:r>
              <a:rPr lang="en-US" sz="3000" dirty="0">
                <a:latin typeface="Calibri" panose="020F0502020204030204" pitchFamily="34" charset="0"/>
                <a:cs typeface="Calibri" panose="020F0502020204030204" pitchFamily="34" charset="0"/>
              </a:rPr>
              <a:t> of Sibyl</a:t>
            </a:r>
          </a:p>
          <a:p>
            <a:pPr marL="457200" lvl="1" indent="0">
              <a:buNone/>
            </a:pPr>
            <a:endParaRPr lang="en-US" dirty="0">
              <a:latin typeface="Calibri" panose="020F0502020204030204" pitchFamily="34" charset="0"/>
              <a:cs typeface="Calibri" panose="020F0502020204030204" pitchFamily="34" charset="0"/>
            </a:endParaRPr>
          </a:p>
          <a:p>
            <a:pPr marL="457200" lvl="1" indent="0">
              <a:buNone/>
            </a:pPr>
            <a:endParaRPr lang="en-US"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We formulate the reward as a function of the     </a:t>
            </a:r>
            <a:r>
              <a:rPr lang="en-US" sz="3000" b="1" dirty="0">
                <a:solidFill>
                  <a:srgbClr val="00B050"/>
                </a:solidFill>
                <a:latin typeface="Calibri" panose="020F0502020204030204" pitchFamily="34" charset="0"/>
                <a:cs typeface="Calibri" panose="020F0502020204030204" pitchFamily="34" charset="0"/>
              </a:rPr>
              <a:t>request latency</a:t>
            </a:r>
          </a:p>
          <a:p>
            <a:pPr marL="0" indent="0">
              <a:buNone/>
            </a:pPr>
            <a:endParaRPr lang="en-US" sz="30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Encapsulates three key aspects:</a:t>
            </a:r>
          </a:p>
          <a:p>
            <a:pPr lvl="1">
              <a:lnSpc>
                <a:spcPct val="100000"/>
              </a:lnSpc>
            </a:pPr>
            <a:r>
              <a:rPr lang="en-US" sz="2600" b="1" dirty="0">
                <a:solidFill>
                  <a:srgbClr val="C00000"/>
                </a:solidFill>
                <a:latin typeface="Calibri" panose="020F0502020204030204" pitchFamily="34" charset="0"/>
                <a:cs typeface="Calibri" panose="020F0502020204030204" pitchFamily="34" charset="0"/>
              </a:rPr>
              <a:t>Internal state of the device </a:t>
            </a:r>
            <a:r>
              <a:rPr lang="en-US" sz="2600" dirty="0">
                <a:latin typeface="Calibri" panose="020F0502020204030204" pitchFamily="34" charset="0"/>
                <a:cs typeface="Calibri" panose="020F0502020204030204" pitchFamily="34" charset="0"/>
              </a:rPr>
              <a:t>(e.g., read/write latencies, the latency of garbage collection, queuing delays, …)</a:t>
            </a:r>
            <a:endParaRPr lang="en-US" sz="2600" b="1" dirty="0">
              <a:solidFill>
                <a:srgbClr val="C00000"/>
              </a:solidFill>
              <a:latin typeface="Calibri" panose="020F0502020204030204" pitchFamily="34" charset="0"/>
              <a:cs typeface="Calibri" panose="020F0502020204030204" pitchFamily="34" charset="0"/>
            </a:endParaRPr>
          </a:p>
          <a:p>
            <a:pPr lvl="1">
              <a:lnSpc>
                <a:spcPct val="100000"/>
              </a:lnSpc>
            </a:pPr>
            <a:r>
              <a:rPr lang="en-US" sz="2600" b="1" dirty="0">
                <a:solidFill>
                  <a:srgbClr val="C00000"/>
                </a:solidFill>
                <a:latin typeface="Calibri" panose="020F0502020204030204" pitchFamily="34" charset="0"/>
                <a:cs typeface="Calibri" panose="020F0502020204030204" pitchFamily="34" charset="0"/>
              </a:rPr>
              <a:t>Throughput</a:t>
            </a:r>
          </a:p>
          <a:p>
            <a:pPr lvl="1">
              <a:lnSpc>
                <a:spcPct val="100000"/>
              </a:lnSpc>
            </a:pPr>
            <a:r>
              <a:rPr lang="en-US" sz="2600" b="1" dirty="0">
                <a:solidFill>
                  <a:srgbClr val="C00000"/>
                </a:solidFill>
                <a:latin typeface="Calibri" panose="020F0502020204030204" pitchFamily="34" charset="0"/>
                <a:cs typeface="Calibri" panose="020F0502020204030204" pitchFamily="34" charset="0"/>
              </a:rPr>
              <a:t>Evictions</a:t>
            </a:r>
          </a:p>
          <a:p>
            <a:pPr marL="457200" lvl="1" indent="0">
              <a:lnSpc>
                <a:spcPct val="100000"/>
              </a:lnSpc>
              <a:buNone/>
            </a:pPr>
            <a:r>
              <a:rPr lang="en-US" sz="2600" b="1" dirty="0">
                <a:solidFill>
                  <a:srgbClr val="C00000"/>
                </a:solidFill>
                <a:latin typeface="Calibri" panose="020F0502020204030204" pitchFamily="34" charset="0"/>
                <a:cs typeface="Calibri" panose="020F0502020204030204" pitchFamily="34" charset="0"/>
              </a:rPr>
              <a:t> </a:t>
            </a:r>
            <a:endParaRPr lang="en-US" sz="3000" b="1" dirty="0">
              <a:solidFill>
                <a:srgbClr val="C00000"/>
              </a:solidFill>
              <a:latin typeface="Calibri" panose="020F0502020204030204" pitchFamily="34" charset="0"/>
              <a:cs typeface="Calibri" panose="020F0502020204030204" pitchFamily="34" charset="0"/>
            </a:endParaRPr>
          </a:p>
          <a:p>
            <a:pPr>
              <a:lnSpc>
                <a:spcPct val="100000"/>
              </a:lnSpc>
            </a:pPr>
            <a:r>
              <a:rPr lang="en-US" sz="3000" b="1" dirty="0">
                <a:latin typeface="Calibri" panose="020F0502020204030204" pitchFamily="34" charset="0"/>
                <a:cs typeface="Calibri" panose="020F0502020204030204" pitchFamily="34" charset="0"/>
              </a:rPr>
              <a:t>More details in the paper</a:t>
            </a:r>
          </a:p>
        </p:txBody>
      </p:sp>
      <p:sp>
        <p:nvSpPr>
          <p:cNvPr id="9" name="Rectangle 8">
            <a:extLst>
              <a:ext uri="{FF2B5EF4-FFF2-40B4-BE49-F238E27FC236}">
                <a16:creationId xmlns:a16="http://schemas.microsoft.com/office/drawing/2014/main" id="{B0C27802-FC06-1144-877A-A3E6E143C52D}"/>
              </a:ext>
            </a:extLst>
          </p:cNvPr>
          <p:cNvSpPr/>
          <p:nvPr/>
        </p:nvSpPr>
        <p:spPr>
          <a:xfrm>
            <a:off x="6496214" y="991830"/>
            <a:ext cx="954157" cy="107550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A81345-D771-524E-AA7A-E1D042D90BAF}"/>
              </a:ext>
            </a:extLst>
          </p:cNvPr>
          <p:cNvSpPr/>
          <p:nvPr/>
        </p:nvSpPr>
        <p:spPr>
          <a:xfrm>
            <a:off x="7450371" y="1667926"/>
            <a:ext cx="676538" cy="39565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D5EFDC-C65C-B14B-96C7-F52EEED8CF6F}"/>
              </a:ext>
            </a:extLst>
          </p:cNvPr>
          <p:cNvSpPr/>
          <p:nvPr/>
        </p:nvSpPr>
        <p:spPr>
          <a:xfrm>
            <a:off x="7450371" y="991830"/>
            <a:ext cx="676538" cy="24062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FE03BE-37EF-8E47-8482-E4D73E487E8F}"/>
              </a:ext>
            </a:extLst>
          </p:cNvPr>
          <p:cNvSpPr/>
          <p:nvPr/>
        </p:nvSpPr>
        <p:spPr>
          <a:xfrm>
            <a:off x="8126909" y="991830"/>
            <a:ext cx="954157"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F6716AF-EDE4-5E82-19CA-61800C1E0BFF}"/>
              </a:ext>
            </a:extLst>
          </p:cNvPr>
          <p:cNvGrpSpPr/>
          <p:nvPr/>
        </p:nvGrpSpPr>
        <p:grpSpPr>
          <a:xfrm>
            <a:off x="5696264" y="87364"/>
            <a:ext cx="3582329" cy="1686275"/>
            <a:chOff x="1056563" y="3886042"/>
            <a:chExt cx="7207112" cy="3219864"/>
          </a:xfrm>
        </p:grpSpPr>
        <p:sp>
          <p:nvSpPr>
            <p:cNvPr id="15" name="Rounded Rectangle 14">
              <a:extLst>
                <a:ext uri="{FF2B5EF4-FFF2-40B4-BE49-F238E27FC236}">
                  <a16:creationId xmlns:a16="http://schemas.microsoft.com/office/drawing/2014/main" id="{42FEEC79-0CFD-7613-0CA8-F54FA2F73FB6}"/>
                </a:ext>
              </a:extLst>
            </p:cNvPr>
            <p:cNvSpPr/>
            <p:nvPr/>
          </p:nvSpPr>
          <p:spPr>
            <a:xfrm>
              <a:off x="3074030" y="6213828"/>
              <a:ext cx="2631969" cy="892078"/>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1"/>
                  </a:solidFill>
                </a:rPr>
                <a:t>Hybrid Storage System</a:t>
              </a:r>
            </a:p>
          </p:txBody>
        </p:sp>
        <p:sp>
          <p:nvSpPr>
            <p:cNvPr id="16" name="Rounded Rectangle 15">
              <a:extLst>
                <a:ext uri="{FF2B5EF4-FFF2-40B4-BE49-F238E27FC236}">
                  <a16:creationId xmlns:a16="http://schemas.microsoft.com/office/drawing/2014/main" id="{05DCBB5F-6654-F30F-892C-93284E68277C}"/>
                </a:ext>
              </a:extLst>
            </p:cNvPr>
            <p:cNvSpPr/>
            <p:nvPr/>
          </p:nvSpPr>
          <p:spPr>
            <a:xfrm>
              <a:off x="3080329" y="3886042"/>
              <a:ext cx="2631969" cy="70510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1"/>
                  </a:solidFill>
                </a:rPr>
                <a:t>Sibyl</a:t>
              </a:r>
            </a:p>
          </p:txBody>
        </p:sp>
        <p:cxnSp>
          <p:nvCxnSpPr>
            <p:cNvPr id="17" name="Elbow Connector 16">
              <a:extLst>
                <a:ext uri="{FF2B5EF4-FFF2-40B4-BE49-F238E27FC236}">
                  <a16:creationId xmlns:a16="http://schemas.microsoft.com/office/drawing/2014/main" id="{CBFDF969-7BC7-93A7-8183-81AC633FF5D2}"/>
                </a:ext>
              </a:extLst>
            </p:cNvPr>
            <p:cNvCxnSpPr>
              <a:cxnSpLocks/>
              <a:stCxn id="15" idx="1"/>
              <a:endCxn id="16" idx="1"/>
            </p:cNvCxnSpPr>
            <p:nvPr/>
          </p:nvCxnSpPr>
          <p:spPr>
            <a:xfrm rot="10800000" flipH="1">
              <a:off x="3074030" y="4238595"/>
              <a:ext cx="6299" cy="2421274"/>
            </a:xfrm>
            <a:prstGeom prst="bentConnector3">
              <a:avLst>
                <a:gd name="adj1" fmla="val -1974278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76EE8A20-4F1F-382F-1B25-C6D36880171B}"/>
                </a:ext>
              </a:extLst>
            </p:cNvPr>
            <p:cNvCxnSpPr>
              <a:cxnSpLocks/>
            </p:cNvCxnSpPr>
            <p:nvPr/>
          </p:nvCxnSpPr>
          <p:spPr>
            <a:xfrm flipH="1">
              <a:off x="5678155" y="4238592"/>
              <a:ext cx="6299" cy="2421273"/>
            </a:xfrm>
            <a:prstGeom prst="bentConnector3">
              <a:avLst>
                <a:gd name="adj1" fmla="val -202213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D9476E80-B684-A47F-CEC6-30978AF212A7}"/>
                </a:ext>
              </a:extLst>
            </p:cNvPr>
            <p:cNvCxnSpPr>
              <a:cxnSpLocks/>
              <a:stCxn id="15" idx="0"/>
              <a:endCxn id="16" idx="2"/>
            </p:cNvCxnSpPr>
            <p:nvPr/>
          </p:nvCxnSpPr>
          <p:spPr>
            <a:xfrm rot="5400000" flipH="1" flipV="1">
              <a:off x="3581821" y="5399336"/>
              <a:ext cx="1622686" cy="629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EE2DEC-5DFE-88E8-1A28-28335BD48DDB}"/>
                </a:ext>
              </a:extLst>
            </p:cNvPr>
            <p:cNvSpPr txBox="1"/>
            <p:nvPr/>
          </p:nvSpPr>
          <p:spPr>
            <a:xfrm>
              <a:off x="1056563" y="4668073"/>
              <a:ext cx="2128053" cy="1516104"/>
            </a:xfrm>
            <a:prstGeom prst="rect">
              <a:avLst/>
            </a:prstGeom>
            <a:solidFill>
              <a:schemeClr val="bg1"/>
            </a:solidFill>
          </p:spPr>
          <p:txBody>
            <a:bodyPr wrap="square">
              <a:spAutoFit/>
            </a:bodyPr>
            <a:lstStyle/>
            <a:p>
              <a:r>
                <a:rPr lang="en-US" sz="1200" i="1" dirty="0"/>
                <a:t>Features of the current request and system</a:t>
              </a:r>
              <a:endParaRPr lang="en-CH" sz="1200" i="1" dirty="0"/>
            </a:p>
          </p:txBody>
        </p:sp>
        <p:sp>
          <p:nvSpPr>
            <p:cNvPr id="21" name="TextBox 20">
              <a:extLst>
                <a:ext uri="{FF2B5EF4-FFF2-40B4-BE49-F238E27FC236}">
                  <a16:creationId xmlns:a16="http://schemas.microsoft.com/office/drawing/2014/main" id="{D0BA0B8C-5B8F-A93C-3E72-4960B379FBED}"/>
                </a:ext>
              </a:extLst>
            </p:cNvPr>
            <p:cNvSpPr txBox="1"/>
            <p:nvPr/>
          </p:nvSpPr>
          <p:spPr>
            <a:xfrm>
              <a:off x="3222814" y="4830796"/>
              <a:ext cx="2631969" cy="1179192"/>
            </a:xfrm>
            <a:prstGeom prst="rect">
              <a:avLst/>
            </a:prstGeom>
            <a:solidFill>
              <a:schemeClr val="bg1"/>
            </a:solidFill>
          </p:spPr>
          <p:txBody>
            <a:bodyPr wrap="square">
              <a:spAutoFit/>
            </a:bodyPr>
            <a:lstStyle/>
            <a:p>
              <a:r>
                <a:rPr lang="en-US" sz="1200" i="1" dirty="0"/>
                <a:t>Request latency</a:t>
              </a:r>
            </a:p>
            <a:p>
              <a:r>
                <a:rPr lang="en-US" sz="1200" i="1" dirty="0"/>
                <a:t>(of last served request)</a:t>
              </a:r>
              <a:endParaRPr lang="en-CH" sz="1200" i="1" dirty="0"/>
            </a:p>
          </p:txBody>
        </p:sp>
        <p:sp>
          <p:nvSpPr>
            <p:cNvPr id="22" name="TextBox 21">
              <a:extLst>
                <a:ext uri="{FF2B5EF4-FFF2-40B4-BE49-F238E27FC236}">
                  <a16:creationId xmlns:a16="http://schemas.microsoft.com/office/drawing/2014/main" id="{CAB80405-92E0-99ED-E0FE-E213F1E7AEB8}"/>
                </a:ext>
              </a:extLst>
            </p:cNvPr>
            <p:cNvSpPr txBox="1"/>
            <p:nvPr/>
          </p:nvSpPr>
          <p:spPr>
            <a:xfrm>
              <a:off x="5631707" y="4880302"/>
              <a:ext cx="2631968" cy="1234139"/>
            </a:xfrm>
            <a:prstGeom prst="rect">
              <a:avLst/>
            </a:prstGeom>
            <a:solidFill>
              <a:schemeClr val="bg1"/>
            </a:solidFill>
          </p:spPr>
          <p:txBody>
            <a:bodyPr wrap="square">
              <a:spAutoFit/>
            </a:bodyPr>
            <a:lstStyle/>
            <a:p>
              <a:r>
                <a:rPr lang="en-US" sz="1200" i="1" dirty="0"/>
                <a:t>Select storage device to place </a:t>
              </a:r>
            </a:p>
            <a:p>
              <a:r>
                <a:rPr lang="en-US" sz="1200" i="1" dirty="0"/>
                <a:t>the current page</a:t>
              </a:r>
              <a:endParaRPr lang="en-CH" sz="1200" i="1" dirty="0"/>
            </a:p>
          </p:txBody>
        </p:sp>
      </p:grpSp>
      <p:pic>
        <p:nvPicPr>
          <p:cNvPr id="24" name="Picture 23">
            <a:extLst>
              <a:ext uri="{FF2B5EF4-FFF2-40B4-BE49-F238E27FC236}">
                <a16:creationId xmlns:a16="http://schemas.microsoft.com/office/drawing/2014/main" id="{91B393AC-05D7-0C09-8811-6DF188220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58321" flipH="1">
            <a:off x="6329914" y="196139"/>
            <a:ext cx="1473091" cy="1205745"/>
          </a:xfrm>
          <a:prstGeom prst="rect">
            <a:avLst/>
          </a:prstGeom>
        </p:spPr>
      </p:pic>
      <p:sp>
        <p:nvSpPr>
          <p:cNvPr id="23" name="Slide Number Placeholder 5">
            <a:extLst>
              <a:ext uri="{FF2B5EF4-FFF2-40B4-BE49-F238E27FC236}">
                <a16:creationId xmlns:a16="http://schemas.microsoft.com/office/drawing/2014/main" id="{0370C0C4-AFF5-AB5B-44F6-92191E69688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22</a:t>
            </a:fld>
            <a:endParaRPr lang="en-CH"/>
          </a:p>
        </p:txBody>
      </p:sp>
    </p:spTree>
    <p:extLst>
      <p:ext uri="{BB962C8B-B14F-4D97-AF65-F5344CB8AC3E}">
        <p14:creationId xmlns:p14="http://schemas.microsoft.com/office/powerpoint/2010/main" val="4777077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98EB7-C480-E248-AAA0-053789CF853F}"/>
              </a:ext>
            </a:extLst>
          </p:cNvPr>
          <p:cNvSpPr>
            <a:spLocks noGrp="1"/>
          </p:cNvSpPr>
          <p:nvPr>
            <p:ph type="title"/>
          </p:nvPr>
        </p:nvSpPr>
        <p:spPr/>
        <p:txBody>
          <a:bodyPr/>
          <a:lstStyle/>
          <a:p>
            <a:r>
              <a:rPr lang="en-US" dirty="0"/>
              <a:t>What is Action?</a:t>
            </a:r>
          </a:p>
        </p:txBody>
      </p:sp>
      <p:sp>
        <p:nvSpPr>
          <p:cNvPr id="5" name="Content Placeholder 4">
            <a:extLst>
              <a:ext uri="{FF2B5EF4-FFF2-40B4-BE49-F238E27FC236}">
                <a16:creationId xmlns:a16="http://schemas.microsoft.com/office/drawing/2014/main" id="{65401E91-B6BC-F74A-A960-415F9C172F1B}"/>
              </a:ext>
            </a:extLst>
          </p:cNvPr>
          <p:cNvSpPr>
            <a:spLocks noGrp="1"/>
          </p:cNvSpPr>
          <p:nvPr>
            <p:ph idx="1"/>
          </p:nvPr>
        </p:nvSpPr>
        <p:spPr>
          <a:xfrm>
            <a:off x="169011" y="936172"/>
            <a:ext cx="8894602" cy="5654409"/>
          </a:xfrm>
        </p:spPr>
        <p:txBody>
          <a:bodyPr>
            <a:normAutofit/>
          </a:bodyPr>
          <a:lstStyle/>
          <a:p>
            <a:pPr>
              <a:lnSpc>
                <a:spcPct val="100000"/>
              </a:lnSpc>
            </a:pPr>
            <a:r>
              <a:rPr lang="en-US" sz="3000" dirty="0">
                <a:latin typeface="Calibri" panose="020F0502020204030204" pitchFamily="34" charset="0"/>
                <a:cs typeface="Calibri" panose="020F0502020204030204" pitchFamily="34" charset="0"/>
              </a:rPr>
              <a:t>At every new page request, the                                     action is to </a:t>
            </a:r>
            <a:r>
              <a:rPr lang="en-US" sz="3000" b="1" dirty="0">
                <a:solidFill>
                  <a:srgbClr val="000CFF"/>
                </a:solidFill>
                <a:latin typeface="Calibri" panose="020F0502020204030204" pitchFamily="34" charset="0"/>
                <a:cs typeface="Calibri" panose="020F0502020204030204" pitchFamily="34" charset="0"/>
              </a:rPr>
              <a:t>select a storage device</a:t>
            </a:r>
          </a:p>
          <a:p>
            <a:pPr>
              <a:lnSpc>
                <a:spcPct val="100000"/>
              </a:lnSpc>
            </a:pPr>
            <a:endParaRPr lang="en-US" sz="3000" b="1" dirty="0">
              <a:solidFill>
                <a:srgbClr val="000CFF"/>
              </a:solidFill>
              <a:latin typeface="Calibri" panose="020F0502020204030204" pitchFamily="34" charset="0"/>
              <a:cs typeface="Calibri" panose="020F0502020204030204" pitchFamily="34" charset="0"/>
            </a:endParaRPr>
          </a:p>
          <a:p>
            <a:pPr>
              <a:lnSpc>
                <a:spcPct val="100000"/>
              </a:lnSpc>
            </a:pPr>
            <a:endParaRPr lang="en-US" sz="3000" b="1" dirty="0">
              <a:solidFill>
                <a:srgbClr val="000CFF"/>
              </a:solidFill>
              <a:latin typeface="Calibri" panose="020F0502020204030204" pitchFamily="34" charset="0"/>
              <a:cs typeface="Calibri" panose="020F0502020204030204" pitchFamily="34" charset="0"/>
            </a:endParaRPr>
          </a:p>
          <a:p>
            <a:pPr>
              <a:lnSpc>
                <a:spcPct val="100000"/>
              </a:lnSpc>
            </a:pPr>
            <a:r>
              <a:rPr lang="en-US" sz="3000" dirty="0">
                <a:latin typeface="Calibri" panose="020F0502020204030204" pitchFamily="34" charset="0"/>
                <a:cs typeface="Calibri" panose="020F0502020204030204" pitchFamily="34" charset="0"/>
              </a:rPr>
              <a:t>Action can be </a:t>
            </a:r>
            <a:r>
              <a:rPr lang="en-US" sz="3000" b="1" dirty="0">
                <a:solidFill>
                  <a:srgbClr val="00B050"/>
                </a:solidFill>
                <a:latin typeface="Calibri" panose="020F0502020204030204" pitchFamily="34" charset="0"/>
                <a:cs typeface="Calibri" panose="020F0502020204030204" pitchFamily="34" charset="0"/>
              </a:rPr>
              <a:t>easily extended</a:t>
            </a:r>
            <a:r>
              <a:rPr lang="en-US" sz="3000" dirty="0">
                <a:solidFill>
                  <a:srgbClr val="00B050"/>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to any number of storage devices</a:t>
            </a:r>
          </a:p>
          <a:p>
            <a:pPr>
              <a:lnSpc>
                <a:spcPct val="100000"/>
              </a:lnSpc>
            </a:pPr>
            <a:endParaRPr lang="en-US" sz="3000" dirty="0">
              <a:latin typeface="Calibri" panose="020F0502020204030204" pitchFamily="34" charset="0"/>
              <a:cs typeface="Calibri" panose="020F0502020204030204" pitchFamily="34" charset="0"/>
            </a:endParaRPr>
          </a:p>
          <a:p>
            <a:pPr>
              <a:lnSpc>
                <a:spcPct val="100000"/>
              </a:lnSpc>
            </a:pPr>
            <a:endParaRPr lang="en-US" sz="3000" dirty="0">
              <a:latin typeface="Calibri" panose="020F0502020204030204" pitchFamily="34" charset="0"/>
              <a:cs typeface="Calibri" panose="020F0502020204030204" pitchFamily="34" charset="0"/>
            </a:endParaRPr>
          </a:p>
          <a:p>
            <a:pPr>
              <a:lnSpc>
                <a:spcPct val="100000"/>
              </a:lnSpc>
            </a:pPr>
            <a:r>
              <a:rPr lang="en-US" sz="3000" dirty="0">
                <a:latin typeface="Calibri" panose="020F0502020204030204" pitchFamily="34" charset="0"/>
                <a:cs typeface="Calibri" panose="020F0502020204030204" pitchFamily="34" charset="0"/>
              </a:rPr>
              <a:t>Sibyl learns to </a:t>
            </a:r>
            <a:r>
              <a:rPr lang="en-US" sz="3000" b="1" dirty="0">
                <a:solidFill>
                  <a:srgbClr val="C00000"/>
                </a:solidFill>
                <a:latin typeface="Calibri" panose="020F0502020204030204" pitchFamily="34" charset="0"/>
                <a:cs typeface="Calibri" panose="020F0502020204030204" pitchFamily="34" charset="0"/>
              </a:rPr>
              <a:t>proactively evict or promote</a:t>
            </a:r>
            <a:r>
              <a:rPr lang="en-US" sz="3000" dirty="0">
                <a:latin typeface="Calibri" panose="020F0502020204030204" pitchFamily="34" charset="0"/>
                <a:cs typeface="Calibri" panose="020F0502020204030204" pitchFamily="34" charset="0"/>
              </a:rPr>
              <a:t> a page</a:t>
            </a:r>
          </a:p>
        </p:txBody>
      </p:sp>
      <p:grpSp>
        <p:nvGrpSpPr>
          <p:cNvPr id="7" name="Group 6">
            <a:extLst>
              <a:ext uri="{FF2B5EF4-FFF2-40B4-BE49-F238E27FC236}">
                <a16:creationId xmlns:a16="http://schemas.microsoft.com/office/drawing/2014/main" id="{E5757DC4-0CF8-A57F-5FB3-68F04E4C84F4}"/>
              </a:ext>
            </a:extLst>
          </p:cNvPr>
          <p:cNvGrpSpPr/>
          <p:nvPr/>
        </p:nvGrpSpPr>
        <p:grpSpPr>
          <a:xfrm>
            <a:off x="5696264" y="87364"/>
            <a:ext cx="3582329" cy="1686275"/>
            <a:chOff x="1056563" y="3886042"/>
            <a:chExt cx="7207112" cy="3219864"/>
          </a:xfrm>
        </p:grpSpPr>
        <p:sp>
          <p:nvSpPr>
            <p:cNvPr id="11" name="Rounded Rectangle 10">
              <a:extLst>
                <a:ext uri="{FF2B5EF4-FFF2-40B4-BE49-F238E27FC236}">
                  <a16:creationId xmlns:a16="http://schemas.microsoft.com/office/drawing/2014/main" id="{3E44A074-6DFE-9002-5C0A-5AB32B2BAA24}"/>
                </a:ext>
              </a:extLst>
            </p:cNvPr>
            <p:cNvSpPr/>
            <p:nvPr/>
          </p:nvSpPr>
          <p:spPr>
            <a:xfrm>
              <a:off x="3074030" y="6213828"/>
              <a:ext cx="2631969" cy="892078"/>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1"/>
                  </a:solidFill>
                </a:rPr>
                <a:t>Hybrid Storage System</a:t>
              </a:r>
            </a:p>
          </p:txBody>
        </p:sp>
        <p:sp>
          <p:nvSpPr>
            <p:cNvPr id="12" name="Rounded Rectangle 11">
              <a:extLst>
                <a:ext uri="{FF2B5EF4-FFF2-40B4-BE49-F238E27FC236}">
                  <a16:creationId xmlns:a16="http://schemas.microsoft.com/office/drawing/2014/main" id="{AA5EC240-33D4-08B1-968E-39E4EBF3A2FA}"/>
                </a:ext>
              </a:extLst>
            </p:cNvPr>
            <p:cNvSpPr/>
            <p:nvPr/>
          </p:nvSpPr>
          <p:spPr>
            <a:xfrm>
              <a:off x="3080329" y="3886042"/>
              <a:ext cx="2631969" cy="70510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1"/>
                  </a:solidFill>
                </a:rPr>
                <a:t>Sibyl</a:t>
              </a:r>
            </a:p>
          </p:txBody>
        </p:sp>
        <p:cxnSp>
          <p:nvCxnSpPr>
            <p:cNvPr id="13" name="Elbow Connector 12">
              <a:extLst>
                <a:ext uri="{FF2B5EF4-FFF2-40B4-BE49-F238E27FC236}">
                  <a16:creationId xmlns:a16="http://schemas.microsoft.com/office/drawing/2014/main" id="{48F0AEF8-C658-B8E4-14FC-DBA2146EA8E2}"/>
                </a:ext>
              </a:extLst>
            </p:cNvPr>
            <p:cNvCxnSpPr>
              <a:cxnSpLocks/>
              <a:stCxn id="11" idx="1"/>
              <a:endCxn id="12" idx="1"/>
            </p:cNvCxnSpPr>
            <p:nvPr/>
          </p:nvCxnSpPr>
          <p:spPr>
            <a:xfrm rot="10800000" flipH="1">
              <a:off x="3074030" y="4238595"/>
              <a:ext cx="6299" cy="2421274"/>
            </a:xfrm>
            <a:prstGeom prst="bentConnector3">
              <a:avLst>
                <a:gd name="adj1" fmla="val -1974278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E7DF71D3-6EC6-5777-852C-54F77AFBA66B}"/>
                </a:ext>
              </a:extLst>
            </p:cNvPr>
            <p:cNvCxnSpPr>
              <a:cxnSpLocks/>
            </p:cNvCxnSpPr>
            <p:nvPr/>
          </p:nvCxnSpPr>
          <p:spPr>
            <a:xfrm flipH="1">
              <a:off x="5678155" y="4238592"/>
              <a:ext cx="6299" cy="2421273"/>
            </a:xfrm>
            <a:prstGeom prst="bentConnector3">
              <a:avLst>
                <a:gd name="adj1" fmla="val -202213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6BA8AC69-FEF1-2298-BD86-F120FD7AF8C3}"/>
                </a:ext>
              </a:extLst>
            </p:cNvPr>
            <p:cNvCxnSpPr>
              <a:cxnSpLocks/>
              <a:stCxn id="11" idx="0"/>
              <a:endCxn id="12" idx="2"/>
            </p:cNvCxnSpPr>
            <p:nvPr/>
          </p:nvCxnSpPr>
          <p:spPr>
            <a:xfrm rot="5400000" flipH="1" flipV="1">
              <a:off x="3581821" y="5399336"/>
              <a:ext cx="1622686" cy="629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2932478-DD9D-740A-07FB-2D5C934901C2}"/>
                </a:ext>
              </a:extLst>
            </p:cNvPr>
            <p:cNvSpPr txBox="1"/>
            <p:nvPr/>
          </p:nvSpPr>
          <p:spPr>
            <a:xfrm>
              <a:off x="1056563" y="4668073"/>
              <a:ext cx="2128053" cy="1516104"/>
            </a:xfrm>
            <a:prstGeom prst="rect">
              <a:avLst/>
            </a:prstGeom>
            <a:solidFill>
              <a:schemeClr val="bg1"/>
            </a:solidFill>
          </p:spPr>
          <p:txBody>
            <a:bodyPr wrap="square">
              <a:spAutoFit/>
            </a:bodyPr>
            <a:lstStyle/>
            <a:p>
              <a:r>
                <a:rPr lang="en-US" sz="1200" i="1" dirty="0"/>
                <a:t>Features of the current request and system</a:t>
              </a:r>
              <a:endParaRPr lang="en-CH" sz="1200" i="1" dirty="0"/>
            </a:p>
          </p:txBody>
        </p:sp>
        <p:sp>
          <p:nvSpPr>
            <p:cNvPr id="17" name="TextBox 16">
              <a:extLst>
                <a:ext uri="{FF2B5EF4-FFF2-40B4-BE49-F238E27FC236}">
                  <a16:creationId xmlns:a16="http://schemas.microsoft.com/office/drawing/2014/main" id="{44733476-8D34-60FA-B4E4-1A1D512FCA26}"/>
                </a:ext>
              </a:extLst>
            </p:cNvPr>
            <p:cNvSpPr txBox="1"/>
            <p:nvPr/>
          </p:nvSpPr>
          <p:spPr>
            <a:xfrm>
              <a:off x="3222814" y="4830796"/>
              <a:ext cx="2631969" cy="1179192"/>
            </a:xfrm>
            <a:prstGeom prst="rect">
              <a:avLst/>
            </a:prstGeom>
            <a:solidFill>
              <a:schemeClr val="bg1"/>
            </a:solidFill>
          </p:spPr>
          <p:txBody>
            <a:bodyPr wrap="square">
              <a:spAutoFit/>
            </a:bodyPr>
            <a:lstStyle/>
            <a:p>
              <a:r>
                <a:rPr lang="en-US" sz="1200" i="1" dirty="0"/>
                <a:t>Request latency</a:t>
              </a:r>
            </a:p>
            <a:p>
              <a:r>
                <a:rPr lang="en-US" sz="1200" i="1" dirty="0"/>
                <a:t>(of last served request)</a:t>
              </a:r>
              <a:endParaRPr lang="en-CH" sz="1200" i="1" dirty="0"/>
            </a:p>
          </p:txBody>
        </p:sp>
        <p:sp>
          <p:nvSpPr>
            <p:cNvPr id="18" name="TextBox 17">
              <a:extLst>
                <a:ext uri="{FF2B5EF4-FFF2-40B4-BE49-F238E27FC236}">
                  <a16:creationId xmlns:a16="http://schemas.microsoft.com/office/drawing/2014/main" id="{88A2BE58-A60D-283D-5B8A-7C3887EBC67A}"/>
                </a:ext>
              </a:extLst>
            </p:cNvPr>
            <p:cNvSpPr txBox="1"/>
            <p:nvPr/>
          </p:nvSpPr>
          <p:spPr>
            <a:xfrm>
              <a:off x="5631707" y="4880302"/>
              <a:ext cx="2631968" cy="1234139"/>
            </a:xfrm>
            <a:prstGeom prst="rect">
              <a:avLst/>
            </a:prstGeom>
            <a:solidFill>
              <a:schemeClr val="bg1"/>
            </a:solidFill>
          </p:spPr>
          <p:txBody>
            <a:bodyPr wrap="square">
              <a:spAutoFit/>
            </a:bodyPr>
            <a:lstStyle/>
            <a:p>
              <a:r>
                <a:rPr lang="en-US" sz="1200" i="1" dirty="0"/>
                <a:t>Select storage device to place </a:t>
              </a:r>
            </a:p>
            <a:p>
              <a:r>
                <a:rPr lang="en-US" sz="1200" i="1" dirty="0"/>
                <a:t>the current page</a:t>
              </a:r>
              <a:endParaRPr lang="en-CH" sz="1200" i="1" dirty="0"/>
            </a:p>
          </p:txBody>
        </p:sp>
      </p:grpSp>
      <p:pic>
        <p:nvPicPr>
          <p:cNvPr id="20" name="Picture 19">
            <a:extLst>
              <a:ext uri="{FF2B5EF4-FFF2-40B4-BE49-F238E27FC236}">
                <a16:creationId xmlns:a16="http://schemas.microsoft.com/office/drawing/2014/main" id="{3753296C-D900-910B-254F-B295CDEC4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58321" flipH="1">
            <a:off x="7505840" y="202766"/>
            <a:ext cx="1473091" cy="1205745"/>
          </a:xfrm>
          <a:prstGeom prst="rect">
            <a:avLst/>
          </a:prstGeom>
        </p:spPr>
      </p:pic>
      <p:sp>
        <p:nvSpPr>
          <p:cNvPr id="19" name="Slide Number Placeholder 5">
            <a:extLst>
              <a:ext uri="{FF2B5EF4-FFF2-40B4-BE49-F238E27FC236}">
                <a16:creationId xmlns:a16="http://schemas.microsoft.com/office/drawing/2014/main" id="{83F32CBA-3C26-CFAC-72CD-D0715FACAF1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23</a:t>
            </a:fld>
            <a:endParaRPr lang="en-CH"/>
          </a:p>
        </p:txBody>
      </p:sp>
    </p:spTree>
    <p:extLst>
      <p:ext uri="{BB962C8B-B14F-4D97-AF65-F5344CB8AC3E}">
        <p14:creationId xmlns:p14="http://schemas.microsoft.com/office/powerpoint/2010/main" val="16243011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Lato" panose="020F0502020204030203" pitchFamily="34" charset="77"/>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Lato" panose="020F0502020204030203" pitchFamily="34" charset="77"/>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002060"/>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77"/>
              </a:rPr>
              <a:t>Sybil: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77"/>
              </a:rPr>
              <a:t>Evaluation </a:t>
            </a:r>
            <a:r>
              <a:rPr lang="en-US" sz="2800" b="1">
                <a:latin typeface="Lato" panose="020F0502020204030203" pitchFamily="34" charset="77"/>
              </a:rPr>
              <a:t>of Sybil </a:t>
            </a:r>
            <a:r>
              <a:rPr lang="en-US" sz="2800" b="1" dirty="0">
                <a:latin typeface="Lato" panose="020F0502020204030203" pitchFamily="34" charset="77"/>
              </a:rPr>
              <a:t>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Lato" panose="020F0502020204030203" pitchFamily="34" charset="77"/>
              </a:rPr>
              <a:t>Conclusion</a:t>
            </a:r>
            <a:endParaRPr lang="en-US" sz="2800" b="1" dirty="0">
              <a:latin typeface="Lato" panose="020F0502020204030203" pitchFamily="34" charset="77"/>
            </a:endParaRPr>
          </a:p>
        </p:txBody>
      </p:sp>
      <p:sp>
        <p:nvSpPr>
          <p:cNvPr id="11" name="Slide Number Placeholder 5">
            <a:extLst>
              <a:ext uri="{FF2B5EF4-FFF2-40B4-BE49-F238E27FC236}">
                <a16:creationId xmlns:a16="http://schemas.microsoft.com/office/drawing/2014/main" id="{FEE99BB1-F693-BBA7-D16E-25A7DC2A5C0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24</a:t>
            </a:fld>
            <a:endParaRPr lang="en-CH"/>
          </a:p>
        </p:txBody>
      </p:sp>
    </p:spTree>
    <p:extLst>
      <p:ext uri="{BB962C8B-B14F-4D97-AF65-F5344CB8AC3E}">
        <p14:creationId xmlns:p14="http://schemas.microsoft.com/office/powerpoint/2010/main" val="1554797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85E612E-99F1-67DA-E586-D5C9D640EA58}"/>
              </a:ext>
            </a:extLst>
          </p:cNvPr>
          <p:cNvSpPr/>
          <p:nvPr/>
        </p:nvSpPr>
        <p:spPr>
          <a:xfrm>
            <a:off x="2434222" y="1336432"/>
            <a:ext cx="4332339" cy="489555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800" b="1" dirty="0">
              <a:solidFill>
                <a:schemeClr val="tx1"/>
              </a:solidFill>
            </a:endParaRPr>
          </a:p>
        </p:txBody>
      </p:sp>
      <p:sp>
        <p:nvSpPr>
          <p:cNvPr id="18" name="Rounded Rectangle 17">
            <a:extLst>
              <a:ext uri="{FF2B5EF4-FFF2-40B4-BE49-F238E27FC236}">
                <a16:creationId xmlns:a16="http://schemas.microsoft.com/office/drawing/2014/main" id="{F2EB44F9-51AE-39B7-8DE9-A73ADD2315ED}"/>
              </a:ext>
            </a:extLst>
          </p:cNvPr>
          <p:cNvSpPr/>
          <p:nvPr/>
        </p:nvSpPr>
        <p:spPr>
          <a:xfrm>
            <a:off x="3490026" y="4136136"/>
            <a:ext cx="2163948" cy="1510641"/>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800" b="1" dirty="0">
                <a:solidFill>
                  <a:schemeClr val="tx1"/>
                </a:solidFill>
              </a:rPr>
              <a:t>RL Decision Thread</a:t>
            </a: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Sibyl Execution</a:t>
            </a:r>
          </a:p>
        </p:txBody>
      </p:sp>
      <p:sp>
        <p:nvSpPr>
          <p:cNvPr id="48" name="TextBox 47">
            <a:extLst>
              <a:ext uri="{FF2B5EF4-FFF2-40B4-BE49-F238E27FC236}">
                <a16:creationId xmlns:a16="http://schemas.microsoft.com/office/drawing/2014/main" id="{1470FA86-0121-ECB5-DD3E-6985DDF83CD3}"/>
              </a:ext>
            </a:extLst>
          </p:cNvPr>
          <p:cNvSpPr txBox="1"/>
          <p:nvPr/>
        </p:nvSpPr>
        <p:spPr>
          <a:xfrm>
            <a:off x="697909" y="4136136"/>
            <a:ext cx="1424876" cy="1200329"/>
          </a:xfrm>
          <a:prstGeom prst="rect">
            <a:avLst/>
          </a:prstGeom>
          <a:noFill/>
        </p:spPr>
        <p:txBody>
          <a:bodyPr wrap="square">
            <a:spAutoFit/>
          </a:bodyPr>
          <a:lstStyle/>
          <a:p>
            <a:pPr algn="ctr"/>
            <a:r>
              <a:rPr lang="en-CH" sz="2400" b="1" dirty="0"/>
              <a:t>Storage</a:t>
            </a:r>
          </a:p>
          <a:p>
            <a:pPr algn="ctr"/>
            <a:r>
              <a:rPr lang="en-CH" sz="2400" b="1" dirty="0"/>
              <a:t>Request</a:t>
            </a:r>
          </a:p>
          <a:p>
            <a:pPr algn="ctr"/>
            <a:r>
              <a:rPr lang="en-CH" sz="2400" b="1" dirty="0"/>
              <a:t>(from OS)</a:t>
            </a:r>
          </a:p>
        </p:txBody>
      </p:sp>
      <p:sp>
        <p:nvSpPr>
          <p:cNvPr id="50" name="Rounded Rectangle 49">
            <a:extLst>
              <a:ext uri="{FF2B5EF4-FFF2-40B4-BE49-F238E27FC236}">
                <a16:creationId xmlns:a16="http://schemas.microsoft.com/office/drawing/2014/main" id="{22926551-8D61-8894-CFFC-9EF9ABB49000}"/>
              </a:ext>
            </a:extLst>
          </p:cNvPr>
          <p:cNvSpPr/>
          <p:nvPr/>
        </p:nvSpPr>
        <p:spPr>
          <a:xfrm>
            <a:off x="3445689" y="1486722"/>
            <a:ext cx="2163948" cy="1510641"/>
          </a:xfrm>
          <a:prstGeom prst="roundRect">
            <a:avLst/>
          </a:prstGeom>
          <a:solidFill>
            <a:srgbClr val="C4C4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800" b="1" dirty="0">
                <a:solidFill>
                  <a:schemeClr val="tx1"/>
                </a:solidFill>
              </a:rPr>
              <a:t>RL Training Thread</a:t>
            </a:r>
          </a:p>
        </p:txBody>
      </p:sp>
      <p:cxnSp>
        <p:nvCxnSpPr>
          <p:cNvPr id="3" name="Curved Connector 2">
            <a:extLst>
              <a:ext uri="{FF2B5EF4-FFF2-40B4-BE49-F238E27FC236}">
                <a16:creationId xmlns:a16="http://schemas.microsoft.com/office/drawing/2014/main" id="{9A3F527C-4DF0-5E1B-4BD4-08A592060771}"/>
              </a:ext>
            </a:extLst>
          </p:cNvPr>
          <p:cNvCxnSpPr>
            <a:cxnSpLocks/>
          </p:cNvCxnSpPr>
          <p:nvPr/>
        </p:nvCxnSpPr>
        <p:spPr>
          <a:xfrm rot="16200000" flipV="1">
            <a:off x="3568830" y="3418234"/>
            <a:ext cx="1164343" cy="271462"/>
          </a:xfrm>
          <a:prstGeom prst="curvedConnector3">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5E5B092E-95C4-52FD-58DE-5C85E56B306C}"/>
              </a:ext>
            </a:extLst>
          </p:cNvPr>
          <p:cNvCxnSpPr>
            <a:cxnSpLocks/>
          </p:cNvCxnSpPr>
          <p:nvPr/>
        </p:nvCxnSpPr>
        <p:spPr>
          <a:xfrm rot="16200000" flipH="1">
            <a:off x="4421501" y="3418233"/>
            <a:ext cx="1164343" cy="271462"/>
          </a:xfrm>
          <a:prstGeom prst="curvedConnector3">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BE93C79-8514-D5AE-5D93-7FED68642B74}"/>
              </a:ext>
            </a:extLst>
          </p:cNvPr>
          <p:cNvSpPr txBox="1"/>
          <p:nvPr/>
        </p:nvSpPr>
        <p:spPr>
          <a:xfrm>
            <a:off x="5171445" y="3382083"/>
            <a:ext cx="1777800" cy="646331"/>
          </a:xfrm>
          <a:prstGeom prst="rect">
            <a:avLst/>
          </a:prstGeom>
          <a:noFill/>
        </p:spPr>
        <p:txBody>
          <a:bodyPr wrap="square">
            <a:spAutoFit/>
          </a:bodyPr>
          <a:lstStyle/>
          <a:p>
            <a:pPr algn="ctr"/>
            <a:r>
              <a:rPr lang="en-CH" i="1" dirty="0"/>
              <a:t>Periodic Policy</a:t>
            </a:r>
          </a:p>
          <a:p>
            <a:pPr algn="ctr"/>
            <a:r>
              <a:rPr lang="en-CH" i="1" dirty="0"/>
              <a:t>Weight Update</a:t>
            </a:r>
          </a:p>
        </p:txBody>
      </p:sp>
      <p:sp>
        <p:nvSpPr>
          <p:cNvPr id="55" name="TextBox 54">
            <a:extLst>
              <a:ext uri="{FF2B5EF4-FFF2-40B4-BE49-F238E27FC236}">
                <a16:creationId xmlns:a16="http://schemas.microsoft.com/office/drawing/2014/main" id="{D428AC81-1D78-B261-B81D-ED1A1A7192F3}"/>
              </a:ext>
            </a:extLst>
          </p:cNvPr>
          <p:cNvSpPr txBox="1"/>
          <p:nvPr/>
        </p:nvSpPr>
        <p:spPr>
          <a:xfrm>
            <a:off x="2237470" y="3243584"/>
            <a:ext cx="1777800" cy="923330"/>
          </a:xfrm>
          <a:prstGeom prst="rect">
            <a:avLst/>
          </a:prstGeom>
          <a:noFill/>
        </p:spPr>
        <p:txBody>
          <a:bodyPr wrap="square">
            <a:spAutoFit/>
          </a:bodyPr>
          <a:lstStyle/>
          <a:p>
            <a:pPr algn="ctr"/>
            <a:r>
              <a:rPr lang="en-CH" i="1" dirty="0"/>
              <a:t>State, Reward, and Action Information</a:t>
            </a:r>
          </a:p>
        </p:txBody>
      </p:sp>
      <p:cxnSp>
        <p:nvCxnSpPr>
          <p:cNvPr id="19" name="Straight Arrow Connector 18">
            <a:extLst>
              <a:ext uri="{FF2B5EF4-FFF2-40B4-BE49-F238E27FC236}">
                <a16:creationId xmlns:a16="http://schemas.microsoft.com/office/drawing/2014/main" id="{F6269D57-C54F-0AA1-C808-4A2C2F0ADEC3}"/>
              </a:ext>
            </a:extLst>
          </p:cNvPr>
          <p:cNvCxnSpPr/>
          <p:nvPr/>
        </p:nvCxnSpPr>
        <p:spPr>
          <a:xfrm>
            <a:off x="2016026" y="4891456"/>
            <a:ext cx="147060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34CC480-AE45-F2B4-073C-7DDDD9C5B1F4}"/>
              </a:ext>
            </a:extLst>
          </p:cNvPr>
          <p:cNvCxnSpPr/>
          <p:nvPr/>
        </p:nvCxnSpPr>
        <p:spPr>
          <a:xfrm>
            <a:off x="5653974" y="4820394"/>
            <a:ext cx="147060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87B686F-DA29-C954-56DF-F3CD5D551AE5}"/>
              </a:ext>
            </a:extLst>
          </p:cNvPr>
          <p:cNvSpPr txBox="1"/>
          <p:nvPr/>
        </p:nvSpPr>
        <p:spPr>
          <a:xfrm>
            <a:off x="6963480" y="4220229"/>
            <a:ext cx="1837619" cy="1200329"/>
          </a:xfrm>
          <a:prstGeom prst="rect">
            <a:avLst/>
          </a:prstGeom>
          <a:noFill/>
        </p:spPr>
        <p:txBody>
          <a:bodyPr wrap="square">
            <a:spAutoFit/>
          </a:bodyPr>
          <a:lstStyle/>
          <a:p>
            <a:pPr algn="ctr"/>
            <a:r>
              <a:rPr lang="en-CH" sz="2400" b="1" dirty="0"/>
              <a:t>Data Placement Decision</a:t>
            </a:r>
          </a:p>
        </p:txBody>
      </p:sp>
      <p:sp>
        <p:nvSpPr>
          <p:cNvPr id="69" name="TextBox 68">
            <a:extLst>
              <a:ext uri="{FF2B5EF4-FFF2-40B4-BE49-F238E27FC236}">
                <a16:creationId xmlns:a16="http://schemas.microsoft.com/office/drawing/2014/main" id="{21561CB8-E130-F770-14FD-E05F114996E8}"/>
              </a:ext>
            </a:extLst>
          </p:cNvPr>
          <p:cNvSpPr txBox="1"/>
          <p:nvPr/>
        </p:nvSpPr>
        <p:spPr>
          <a:xfrm>
            <a:off x="5921074" y="2323829"/>
            <a:ext cx="3922430" cy="954107"/>
          </a:xfrm>
          <a:prstGeom prst="rect">
            <a:avLst/>
          </a:prstGeom>
          <a:noFill/>
        </p:spPr>
        <p:txBody>
          <a:bodyPr wrap="square">
            <a:spAutoFit/>
          </a:bodyPr>
          <a:lstStyle/>
          <a:p>
            <a:pPr algn="ctr"/>
            <a:r>
              <a:rPr lang="en-CH" sz="2800" b="1" i="1" dirty="0">
                <a:solidFill>
                  <a:schemeClr val="accent1"/>
                </a:solidFill>
              </a:rPr>
              <a:t>Asynchronous </a:t>
            </a:r>
          </a:p>
          <a:p>
            <a:pPr algn="ctr"/>
            <a:r>
              <a:rPr lang="en-CH" sz="2800" b="1" i="1" dirty="0">
                <a:solidFill>
                  <a:schemeClr val="accent1"/>
                </a:solidFill>
              </a:rPr>
              <a:t>Execution</a:t>
            </a:r>
          </a:p>
        </p:txBody>
      </p:sp>
      <p:sp>
        <p:nvSpPr>
          <p:cNvPr id="16" name="TextBox 15">
            <a:extLst>
              <a:ext uri="{FF2B5EF4-FFF2-40B4-BE49-F238E27FC236}">
                <a16:creationId xmlns:a16="http://schemas.microsoft.com/office/drawing/2014/main" id="{7990C49A-E44F-7181-9625-6DD27CEE60E2}"/>
              </a:ext>
            </a:extLst>
          </p:cNvPr>
          <p:cNvSpPr txBox="1"/>
          <p:nvPr/>
        </p:nvSpPr>
        <p:spPr>
          <a:xfrm>
            <a:off x="2639176" y="5685248"/>
            <a:ext cx="3922430" cy="523220"/>
          </a:xfrm>
          <a:prstGeom prst="rect">
            <a:avLst/>
          </a:prstGeom>
          <a:noFill/>
        </p:spPr>
        <p:txBody>
          <a:bodyPr wrap="square">
            <a:spAutoFit/>
          </a:bodyPr>
          <a:lstStyle/>
          <a:p>
            <a:pPr algn="ctr"/>
            <a:r>
              <a:rPr lang="en-CH" sz="2800" b="1" i="1" dirty="0">
                <a:solidFill>
                  <a:schemeClr val="accent1"/>
                </a:solidFill>
              </a:rPr>
              <a:t>Sibyl</a:t>
            </a:r>
          </a:p>
        </p:txBody>
      </p:sp>
      <p:sp>
        <p:nvSpPr>
          <p:cNvPr id="17" name="Slide Number Placeholder 5">
            <a:extLst>
              <a:ext uri="{FF2B5EF4-FFF2-40B4-BE49-F238E27FC236}">
                <a16:creationId xmlns:a16="http://schemas.microsoft.com/office/drawing/2014/main" id="{7E634696-C17C-B546-5F97-26AE1E31155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25</a:t>
            </a:fld>
            <a:endParaRPr lang="en-CH"/>
          </a:p>
        </p:txBody>
      </p:sp>
    </p:spTree>
    <p:extLst>
      <p:ext uri="{BB962C8B-B14F-4D97-AF65-F5344CB8AC3E}">
        <p14:creationId xmlns:p14="http://schemas.microsoft.com/office/powerpoint/2010/main" val="308381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48" grpId="0"/>
      <p:bldP spid="50" grpId="0" animBg="1"/>
      <p:bldP spid="54" grpId="0"/>
      <p:bldP spid="55" grpId="0"/>
      <p:bldP spid="60" grpId="0"/>
      <p:bldP spid="69" grpId="1"/>
      <p:bldP spid="1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Sibyl Design: Overview</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a:lnSpc>
                <a:spcPts val="1460"/>
              </a:lnSpc>
            </a:pPr>
            <a:r>
              <a:rPr lang="en-CH" dirty="0"/>
              <a:t>Inference </a:t>
            </a:r>
          </a:p>
          <a:p>
            <a:pPr>
              <a:lnSpc>
                <a:spcPts val="1460"/>
              </a:lnSpc>
            </a:pPr>
            <a:r>
              <a:rPr lang="en-CH" dirty="0"/>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algn="ctr">
              <a:lnSpc>
                <a:spcPts val="1460"/>
              </a:lnSpc>
            </a:pPr>
            <a:r>
              <a:rPr lang="en-CH" dirty="0"/>
              <a:t>Collect</a:t>
            </a:r>
          </a:p>
          <a:p>
            <a:pPr algn="ctr">
              <a:lnSpc>
                <a:spcPts val="1460"/>
              </a:lnSpc>
            </a:pPr>
            <a:r>
              <a:rPr lang="en-CH" dirty="0"/>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algn="ctr">
              <a:lnSpc>
                <a:spcPts val="1460"/>
              </a:lnSpc>
            </a:pPr>
            <a:r>
              <a:rPr lang="en-CH" dirty="0"/>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algn="ctr"/>
            <a:r>
              <a:rPr lang="en-CH" dirty="0"/>
              <a:t>Observation </a:t>
            </a:r>
          </a:p>
          <a:p>
            <a:pPr algn="ctr"/>
            <a:r>
              <a:rPr lang="en-CH" dirty="0"/>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algn="ctr"/>
            <a:r>
              <a:rPr lang="en-CH" sz="1600" dirty="0"/>
              <a:t>Storage</a:t>
            </a:r>
          </a:p>
          <a:p>
            <a:pPr algn="ctr"/>
            <a:r>
              <a:rPr lang="en-CH" sz="1600" dirty="0"/>
              <a:t>Request</a:t>
            </a:r>
          </a:p>
          <a:p>
            <a:pPr algn="ctr"/>
            <a:r>
              <a:rPr lang="en-CH" sz="1600" dirty="0"/>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algn="ctr"/>
            <a:r>
              <a:rPr lang="en-CH" sz="1600" b="1" dirty="0"/>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algn="ctr"/>
            <a:r>
              <a:rPr lang="en-CH" sz="1600" b="1" dirty="0"/>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algn="ctr"/>
            <a:r>
              <a:rPr lang="en-CH" sz="1600" b="1" dirty="0"/>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algn="ctr"/>
            <a:r>
              <a:rPr lang="en-CH" sz="1600" b="1" dirty="0"/>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algn="ctr"/>
            <a:r>
              <a:rPr lang="en-CH" sz="2000" b="1" i="1" dirty="0">
                <a:solidFill>
                  <a:schemeClr val="accent1"/>
                </a:solidFill>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algn="ctr"/>
            <a:r>
              <a:rPr lang="en-CH" sz="1600" b="1" dirty="0"/>
              <a:t>Sibyl Policy</a:t>
            </a:r>
          </a:p>
        </p:txBody>
      </p:sp>
      <p:cxnSp>
        <p:nvCxnSpPr>
          <p:cNvPr id="76" name="Elbow Connector 75">
            <a:extLst>
              <a:ext uri="{FF2B5EF4-FFF2-40B4-BE49-F238E27FC236}">
                <a16:creationId xmlns:a16="http://schemas.microsoft.com/office/drawing/2014/main" id="{674CF30D-306B-CA9D-F9C5-B91BCF68B518}"/>
              </a:ext>
            </a:extLst>
          </p:cNvPr>
          <p:cNvCxnSpPr>
            <a:cxnSpLocks/>
            <a:stCxn id="16" idx="1"/>
          </p:cNvCxnSpPr>
          <p:nvPr/>
        </p:nvCxnSpPr>
        <p:spPr>
          <a:xfrm rot="16200000" flipV="1">
            <a:off x="5652998" y="2071983"/>
            <a:ext cx="968161" cy="111278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1AD2DEC-297F-7ABA-4EA3-24455E4D7040}"/>
              </a:ext>
            </a:extLst>
          </p:cNvPr>
          <p:cNvSpPr txBox="1"/>
          <p:nvPr/>
        </p:nvSpPr>
        <p:spPr>
          <a:xfrm>
            <a:off x="1098927" y="2365193"/>
            <a:ext cx="1777800" cy="584775"/>
          </a:xfrm>
          <a:prstGeom prst="rect">
            <a:avLst/>
          </a:prstGeom>
          <a:noFill/>
        </p:spPr>
        <p:txBody>
          <a:bodyPr wrap="square">
            <a:spAutoFit/>
          </a:bodyPr>
          <a:lstStyle/>
          <a:p>
            <a:pPr algn="ctr"/>
            <a:r>
              <a:rPr lang="en-CH" sz="1600" dirty="0"/>
              <a:t>Periodic Weights update</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srcRect l="38572" t="30978" r="47203" b="51531"/>
          <a:stretch/>
        </p:blipFill>
        <p:spPr>
          <a:xfrm>
            <a:off x="2605339" y="3281926"/>
            <a:ext cx="950578" cy="1013037"/>
          </a:xfrm>
          <a:prstGeom prst="rect">
            <a:avLst/>
          </a:prstGeom>
        </p:spPr>
      </p:pic>
      <p:grpSp>
        <p:nvGrpSpPr>
          <p:cNvPr id="155" name="Group 154">
            <a:extLst>
              <a:ext uri="{FF2B5EF4-FFF2-40B4-BE49-F238E27FC236}">
                <a16:creationId xmlns:a16="http://schemas.microsoft.com/office/drawing/2014/main" id="{375397F5-D7AD-1B30-C159-B31D7C5D1BEF}"/>
              </a:ext>
            </a:extLst>
          </p:cNvPr>
          <p:cNvGrpSpPr/>
          <p:nvPr/>
        </p:nvGrpSpPr>
        <p:grpSpPr>
          <a:xfrm>
            <a:off x="3127418" y="2575857"/>
            <a:ext cx="524639" cy="338554"/>
            <a:chOff x="3086606" y="2492382"/>
            <a:chExt cx="524639" cy="338554"/>
          </a:xfrm>
        </p:grpSpPr>
        <p:sp>
          <p:nvSpPr>
            <p:cNvPr id="156" name="Oval 155">
              <a:extLst>
                <a:ext uri="{FF2B5EF4-FFF2-40B4-BE49-F238E27FC236}">
                  <a16:creationId xmlns:a16="http://schemas.microsoft.com/office/drawing/2014/main" id="{15F1007A-F3B7-BA7D-D40A-A12D32A96C17}"/>
                </a:ext>
              </a:extLst>
            </p:cNvPr>
            <p:cNvSpPr/>
            <p:nvPr/>
          </p:nvSpPr>
          <p:spPr>
            <a:xfrm>
              <a:off x="3191320" y="2523296"/>
              <a:ext cx="312627" cy="2516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dirty="0"/>
            </a:p>
          </p:txBody>
        </p:sp>
        <p:sp>
          <p:nvSpPr>
            <p:cNvPr id="157" name="TextBox 156">
              <a:extLst>
                <a:ext uri="{FF2B5EF4-FFF2-40B4-BE49-F238E27FC236}">
                  <a16:creationId xmlns:a16="http://schemas.microsoft.com/office/drawing/2014/main" id="{3AD391AA-FEC9-BEBA-ED4A-1A21933DB253}"/>
                </a:ext>
              </a:extLst>
            </p:cNvPr>
            <p:cNvSpPr txBox="1"/>
            <p:nvPr/>
          </p:nvSpPr>
          <p:spPr>
            <a:xfrm>
              <a:off x="3086606" y="2492382"/>
              <a:ext cx="524639" cy="338554"/>
            </a:xfrm>
            <a:prstGeom prst="rect">
              <a:avLst/>
            </a:prstGeom>
            <a:noFill/>
          </p:spPr>
          <p:txBody>
            <a:bodyPr wrap="square">
              <a:spAutoFit/>
            </a:bodyPr>
            <a:lstStyle/>
            <a:p>
              <a:pPr algn="ctr"/>
              <a:r>
                <a:rPr lang="en-CH" sz="1600" b="1" dirty="0">
                  <a:solidFill>
                    <a:schemeClr val="bg1"/>
                  </a:solidFill>
                </a:rPr>
                <a:t>10</a:t>
              </a:r>
            </a:p>
          </p:txBody>
        </p:sp>
      </p:grpSp>
      <p:sp>
        <p:nvSpPr>
          <p:cNvPr id="186" name="Rounded Rectangle 185">
            <a:extLst>
              <a:ext uri="{FF2B5EF4-FFF2-40B4-BE49-F238E27FC236}">
                <a16:creationId xmlns:a16="http://schemas.microsoft.com/office/drawing/2014/main" id="{2A6C46CC-51A7-F34F-563A-BC0030F4375C}"/>
              </a:ext>
            </a:extLst>
          </p:cNvPr>
          <p:cNvSpPr/>
          <p:nvPr/>
        </p:nvSpPr>
        <p:spPr>
          <a:xfrm>
            <a:off x="811727" y="1555149"/>
            <a:ext cx="8130867" cy="1319585"/>
          </a:xfrm>
          <a:prstGeom prst="roundRect">
            <a:avLst/>
          </a:prstGeom>
          <a:solidFill>
            <a:srgbClr val="D0D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cxnSp>
        <p:nvCxnSpPr>
          <p:cNvPr id="187" name="Elbow Connector 186">
            <a:extLst>
              <a:ext uri="{FF2B5EF4-FFF2-40B4-BE49-F238E27FC236}">
                <a16:creationId xmlns:a16="http://schemas.microsoft.com/office/drawing/2014/main" id="{2E6A2C66-09BA-3D5E-AECD-C2E35BB22455}"/>
              </a:ext>
            </a:extLst>
          </p:cNvPr>
          <p:cNvCxnSpPr>
            <a:cxnSpLocks/>
            <a:endCxn id="199" idx="3"/>
          </p:cNvCxnSpPr>
          <p:nvPr/>
        </p:nvCxnSpPr>
        <p:spPr>
          <a:xfrm rot="16200000" flipV="1">
            <a:off x="5626723" y="2045708"/>
            <a:ext cx="968161" cy="11653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96E34FA3-D3D3-701D-E341-AAE52AB495DE}"/>
              </a:ext>
            </a:extLst>
          </p:cNvPr>
          <p:cNvCxnSpPr>
            <a:cxnSpLocks/>
          </p:cNvCxnSpPr>
          <p:nvPr/>
        </p:nvCxnSpPr>
        <p:spPr>
          <a:xfrm rot="10800000" flipV="1">
            <a:off x="3602882" y="2144296"/>
            <a:ext cx="603017" cy="30938"/>
          </a:xfrm>
          <a:prstGeom prst="bentConnector3">
            <a:avLst>
              <a:gd name="adj1" fmla="val 29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511C62C9-EAA7-364A-DA2D-671DF2D1AED5}"/>
              </a:ext>
            </a:extLst>
          </p:cNvPr>
          <p:cNvSpPr txBox="1"/>
          <p:nvPr/>
        </p:nvSpPr>
        <p:spPr>
          <a:xfrm>
            <a:off x="1665230" y="1749368"/>
            <a:ext cx="1184222" cy="489878"/>
          </a:xfrm>
          <a:prstGeom prst="rect">
            <a:avLst/>
          </a:prstGeom>
          <a:noFill/>
          <a:ln>
            <a:noFill/>
          </a:ln>
        </p:spPr>
        <p:txBody>
          <a:bodyPr wrap="square">
            <a:spAutoFit/>
          </a:bodyPr>
          <a:lstStyle/>
          <a:p>
            <a:pPr>
              <a:lnSpc>
                <a:spcPts val="1460"/>
              </a:lnSpc>
            </a:pPr>
            <a:r>
              <a:rPr lang="en-CH" dirty="0"/>
              <a:t>Training </a:t>
            </a:r>
          </a:p>
          <a:p>
            <a:pPr>
              <a:lnSpc>
                <a:spcPts val="1460"/>
              </a:lnSpc>
            </a:pPr>
            <a:r>
              <a:rPr lang="en-CH" dirty="0"/>
              <a:t>Network</a:t>
            </a:r>
          </a:p>
        </p:txBody>
      </p:sp>
      <p:sp>
        <p:nvSpPr>
          <p:cNvPr id="191" name="TextBox 190">
            <a:extLst>
              <a:ext uri="{FF2B5EF4-FFF2-40B4-BE49-F238E27FC236}">
                <a16:creationId xmlns:a16="http://schemas.microsoft.com/office/drawing/2014/main" id="{77131A3B-152C-8176-D93D-8AD57E9592BA}"/>
              </a:ext>
            </a:extLst>
          </p:cNvPr>
          <p:cNvSpPr txBox="1"/>
          <p:nvPr/>
        </p:nvSpPr>
        <p:spPr>
          <a:xfrm>
            <a:off x="7420548" y="1561838"/>
            <a:ext cx="1424876" cy="707886"/>
          </a:xfrm>
          <a:prstGeom prst="rect">
            <a:avLst/>
          </a:prstGeom>
          <a:noFill/>
        </p:spPr>
        <p:txBody>
          <a:bodyPr wrap="square">
            <a:spAutoFit/>
          </a:bodyPr>
          <a:lstStyle/>
          <a:p>
            <a:pPr algn="ctr"/>
            <a:r>
              <a:rPr lang="en-CH" sz="2000" b="1" i="1" dirty="0">
                <a:solidFill>
                  <a:schemeClr val="accent1"/>
                </a:solidFill>
              </a:rPr>
              <a:t>RL Training Thread</a:t>
            </a:r>
          </a:p>
        </p:txBody>
      </p:sp>
      <p:sp>
        <p:nvSpPr>
          <p:cNvPr id="192" name="TextBox 191">
            <a:extLst>
              <a:ext uri="{FF2B5EF4-FFF2-40B4-BE49-F238E27FC236}">
                <a16:creationId xmlns:a16="http://schemas.microsoft.com/office/drawing/2014/main" id="{4EF89A6D-128C-319D-FFE3-3F9745B0B038}"/>
              </a:ext>
            </a:extLst>
          </p:cNvPr>
          <p:cNvSpPr txBox="1"/>
          <p:nvPr/>
        </p:nvSpPr>
        <p:spPr>
          <a:xfrm>
            <a:off x="5458373" y="1854385"/>
            <a:ext cx="1424876" cy="338554"/>
          </a:xfrm>
          <a:prstGeom prst="rect">
            <a:avLst/>
          </a:prstGeom>
          <a:noFill/>
        </p:spPr>
        <p:txBody>
          <a:bodyPr wrap="square">
            <a:spAutoFit/>
          </a:bodyPr>
          <a:lstStyle/>
          <a:p>
            <a:pPr algn="ctr"/>
            <a:r>
              <a:rPr lang="en-CH" sz="1600" i="1" dirty="0"/>
              <a:t>Batch</a:t>
            </a:r>
          </a:p>
        </p:txBody>
      </p:sp>
      <p:sp>
        <p:nvSpPr>
          <p:cNvPr id="199" name="Rounded Rectangle 198">
            <a:extLst>
              <a:ext uri="{FF2B5EF4-FFF2-40B4-BE49-F238E27FC236}">
                <a16:creationId xmlns:a16="http://schemas.microsoft.com/office/drawing/2014/main" id="{6A44D447-1CFA-4A3D-2D9C-21AA0698F8C5}"/>
              </a:ext>
            </a:extLst>
          </p:cNvPr>
          <p:cNvSpPr/>
          <p:nvPr/>
        </p:nvSpPr>
        <p:spPr>
          <a:xfrm>
            <a:off x="4174368" y="1875170"/>
            <a:ext cx="1353766" cy="53825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16200000" flipH="1">
            <a:off x="2730637" y="2932298"/>
            <a:ext cx="842946" cy="20258"/>
          </a:xfrm>
          <a:prstGeom prst="bentConnector3">
            <a:avLst>
              <a:gd name="adj1" fmla="val 141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A60E3BB0-BE2E-BBA9-32DA-29AB044B46ED}"/>
              </a:ext>
            </a:extLst>
          </p:cNvPr>
          <p:cNvPicPr>
            <a:picLocks noChangeAspect="1"/>
          </p:cNvPicPr>
          <p:nvPr/>
        </p:nvPicPr>
        <p:blipFill rotWithShape="1">
          <a:blip r:embed="rId3"/>
          <a:srcRect l="38572" t="30978" r="47203" b="51531"/>
          <a:stretch/>
        </p:blipFill>
        <p:spPr>
          <a:xfrm>
            <a:off x="2673323" y="1668715"/>
            <a:ext cx="950578" cy="1013037"/>
          </a:xfrm>
          <a:prstGeom prst="rect">
            <a:avLst/>
          </a:prstGeom>
        </p:spPr>
      </p:pic>
      <p:sp>
        <p:nvSpPr>
          <p:cNvPr id="46" name="TextBox 45">
            <a:extLst>
              <a:ext uri="{FF2B5EF4-FFF2-40B4-BE49-F238E27FC236}">
                <a16:creationId xmlns:a16="http://schemas.microsoft.com/office/drawing/2014/main" id="{CE234BED-2E2E-9D91-83FB-BBA4E714E003}"/>
              </a:ext>
            </a:extLst>
          </p:cNvPr>
          <p:cNvSpPr txBox="1"/>
          <p:nvPr/>
        </p:nvSpPr>
        <p:spPr>
          <a:xfrm>
            <a:off x="946529" y="2314394"/>
            <a:ext cx="1777800" cy="584775"/>
          </a:xfrm>
          <a:prstGeom prst="rect">
            <a:avLst/>
          </a:prstGeom>
          <a:noFill/>
        </p:spPr>
        <p:txBody>
          <a:bodyPr wrap="square">
            <a:spAutoFit/>
          </a:bodyPr>
          <a:lstStyle/>
          <a:p>
            <a:pPr algn="ctr"/>
            <a:r>
              <a:rPr lang="en-CH" sz="1600" i="1" dirty="0"/>
              <a:t>Periodic Policy </a:t>
            </a:r>
          </a:p>
          <a:p>
            <a:pPr algn="ctr"/>
            <a:r>
              <a:rPr lang="en-CH" sz="1600" i="1" dirty="0"/>
              <a:t>Weight Update</a:t>
            </a:r>
          </a:p>
        </p:txBody>
      </p:sp>
      <p:sp>
        <p:nvSpPr>
          <p:cNvPr id="48" name="Slide Number Placeholder 5">
            <a:extLst>
              <a:ext uri="{FF2B5EF4-FFF2-40B4-BE49-F238E27FC236}">
                <a16:creationId xmlns:a16="http://schemas.microsoft.com/office/drawing/2014/main" id="{630C58FD-608D-94BB-8450-062B866A150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26</a:t>
            </a:fld>
            <a:endParaRPr lang="en-CH"/>
          </a:p>
        </p:txBody>
      </p:sp>
    </p:spTree>
    <p:extLst>
      <p:ext uri="{BB962C8B-B14F-4D97-AF65-F5344CB8AC3E}">
        <p14:creationId xmlns:p14="http://schemas.microsoft.com/office/powerpoint/2010/main" val="2111053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a:lnSpc>
                <a:spcPts val="1460"/>
              </a:lnSpc>
            </a:pPr>
            <a:r>
              <a:rPr lang="en-CH" dirty="0"/>
              <a:t>Inference </a:t>
            </a:r>
          </a:p>
          <a:p>
            <a:pPr>
              <a:lnSpc>
                <a:spcPts val="1460"/>
              </a:lnSpc>
            </a:pPr>
            <a:r>
              <a:rPr lang="en-CH" dirty="0"/>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algn="ctr">
              <a:lnSpc>
                <a:spcPts val="1460"/>
              </a:lnSpc>
            </a:pPr>
            <a:r>
              <a:rPr lang="en-CH" dirty="0"/>
              <a:t>Collect</a:t>
            </a:r>
          </a:p>
          <a:p>
            <a:pPr algn="ctr">
              <a:lnSpc>
                <a:spcPts val="1460"/>
              </a:lnSpc>
            </a:pPr>
            <a:r>
              <a:rPr lang="en-CH" dirty="0"/>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algn="ctr">
              <a:lnSpc>
                <a:spcPts val="1460"/>
              </a:lnSpc>
            </a:pPr>
            <a:r>
              <a:rPr lang="en-CH" dirty="0"/>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algn="ctr"/>
            <a:r>
              <a:rPr lang="en-CH" dirty="0"/>
              <a:t>Observation </a:t>
            </a:r>
          </a:p>
          <a:p>
            <a:pPr algn="ctr"/>
            <a:r>
              <a:rPr lang="en-CH" dirty="0"/>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algn="ctr"/>
            <a:r>
              <a:rPr lang="en-CH" sz="1600" dirty="0"/>
              <a:t>Storage</a:t>
            </a:r>
          </a:p>
          <a:p>
            <a:pPr algn="ctr"/>
            <a:r>
              <a:rPr lang="en-CH" sz="1600" dirty="0"/>
              <a:t>Request</a:t>
            </a:r>
          </a:p>
          <a:p>
            <a:pPr algn="ctr"/>
            <a:r>
              <a:rPr lang="en-CH" sz="1600" dirty="0"/>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algn="ctr"/>
            <a:r>
              <a:rPr lang="en-CH" sz="1600" b="1" dirty="0"/>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algn="ctr"/>
            <a:r>
              <a:rPr lang="en-CH" sz="1600" b="1" dirty="0"/>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algn="ctr"/>
            <a:r>
              <a:rPr lang="en-CH" sz="1600" b="1" dirty="0"/>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algn="ctr"/>
            <a:r>
              <a:rPr lang="en-CH" sz="1600" b="1" dirty="0"/>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algn="ctr"/>
            <a:r>
              <a:rPr lang="en-CH" sz="2000" b="1" i="1" dirty="0">
                <a:solidFill>
                  <a:schemeClr val="accent1"/>
                </a:solidFill>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algn="ctr"/>
            <a:r>
              <a:rPr lang="en-CH" sz="1600" b="1" dirty="0"/>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srcRect l="38572" t="30978" r="47203" b="51531"/>
          <a:stretch/>
        </p:blipFill>
        <p:spPr>
          <a:xfrm>
            <a:off x="2605339" y="3281926"/>
            <a:ext cx="950578" cy="1013037"/>
          </a:xfrm>
          <a:prstGeom prst="rect">
            <a:avLst/>
          </a:prstGeom>
        </p:spPr>
      </p:pic>
      <p:cxnSp>
        <p:nvCxnSpPr>
          <p:cNvPr id="71" name="Elbow Connector 70">
            <a:extLst>
              <a:ext uri="{FF2B5EF4-FFF2-40B4-BE49-F238E27FC236}">
                <a16:creationId xmlns:a16="http://schemas.microsoft.com/office/drawing/2014/main" id="{412947B0-BCD4-88AC-F9CB-52E340AB7424}"/>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6A1FBD11-F58A-7272-AE61-B125E88DABC5}"/>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cxnSp>
        <p:nvCxnSpPr>
          <p:cNvPr id="74" name="Elbow Connector 73">
            <a:extLst>
              <a:ext uri="{FF2B5EF4-FFF2-40B4-BE49-F238E27FC236}">
                <a16:creationId xmlns:a16="http://schemas.microsoft.com/office/drawing/2014/main" id="{39DADA25-B4A5-FD09-C700-401BEF401A48}"/>
              </a:ext>
            </a:extLst>
          </p:cNvPr>
          <p:cNvCxnSpPr>
            <a:cxnSpLocks/>
            <a:stCxn id="81"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DEAC5DB-594D-DC2C-6F95-30CE8417FA97}"/>
              </a:ext>
            </a:extLst>
          </p:cNvPr>
          <p:cNvSpPr txBox="1"/>
          <p:nvPr/>
        </p:nvSpPr>
        <p:spPr>
          <a:xfrm>
            <a:off x="1665230" y="1749368"/>
            <a:ext cx="1184222" cy="489878"/>
          </a:xfrm>
          <a:prstGeom prst="rect">
            <a:avLst/>
          </a:prstGeom>
          <a:noFill/>
          <a:ln>
            <a:noFill/>
          </a:ln>
        </p:spPr>
        <p:txBody>
          <a:bodyPr wrap="square">
            <a:spAutoFit/>
          </a:bodyPr>
          <a:lstStyle/>
          <a:p>
            <a:pPr>
              <a:lnSpc>
                <a:spcPts val="1460"/>
              </a:lnSpc>
            </a:pPr>
            <a:r>
              <a:rPr lang="en-CH" dirty="0">
                <a:solidFill>
                  <a:schemeClr val="tx1">
                    <a:alpha val="15000"/>
                  </a:schemeClr>
                </a:solidFill>
              </a:rPr>
              <a:t>Training </a:t>
            </a:r>
          </a:p>
          <a:p>
            <a:pPr>
              <a:lnSpc>
                <a:spcPts val="1460"/>
              </a:lnSpc>
            </a:pPr>
            <a:r>
              <a:rPr lang="en-CH" dirty="0">
                <a:solidFill>
                  <a:schemeClr val="tx1">
                    <a:alpha val="15000"/>
                  </a:schemeClr>
                </a:solidFill>
              </a:rPr>
              <a:t>Network</a:t>
            </a:r>
          </a:p>
        </p:txBody>
      </p:sp>
      <p:sp>
        <p:nvSpPr>
          <p:cNvPr id="78" name="TextBox 77">
            <a:extLst>
              <a:ext uri="{FF2B5EF4-FFF2-40B4-BE49-F238E27FC236}">
                <a16:creationId xmlns:a16="http://schemas.microsoft.com/office/drawing/2014/main" id="{7AA46954-666F-81AF-C1A6-37F9A40A5E55}"/>
              </a:ext>
            </a:extLst>
          </p:cNvPr>
          <p:cNvSpPr txBox="1"/>
          <p:nvPr/>
        </p:nvSpPr>
        <p:spPr>
          <a:xfrm>
            <a:off x="7420548" y="1561838"/>
            <a:ext cx="1424876" cy="707886"/>
          </a:xfrm>
          <a:prstGeom prst="rect">
            <a:avLst/>
          </a:prstGeom>
          <a:noFill/>
        </p:spPr>
        <p:txBody>
          <a:bodyPr wrap="square">
            <a:spAutoFit/>
          </a:bodyPr>
          <a:lstStyle/>
          <a:p>
            <a:pPr algn="ctr"/>
            <a:r>
              <a:rPr lang="en-CH" sz="2000" b="1" i="1" dirty="0">
                <a:solidFill>
                  <a:schemeClr val="accent1">
                    <a:alpha val="15000"/>
                  </a:schemeClr>
                </a:solidFill>
              </a:rPr>
              <a:t>RL Training Thread</a:t>
            </a:r>
          </a:p>
        </p:txBody>
      </p:sp>
      <p:sp>
        <p:nvSpPr>
          <p:cNvPr id="79" name="TextBox 78">
            <a:extLst>
              <a:ext uri="{FF2B5EF4-FFF2-40B4-BE49-F238E27FC236}">
                <a16:creationId xmlns:a16="http://schemas.microsoft.com/office/drawing/2014/main" id="{167B529B-93AA-90EE-4EA1-65AAB75CE8FF}"/>
              </a:ext>
            </a:extLst>
          </p:cNvPr>
          <p:cNvSpPr txBox="1"/>
          <p:nvPr/>
        </p:nvSpPr>
        <p:spPr>
          <a:xfrm>
            <a:off x="5458373" y="1854385"/>
            <a:ext cx="1424876" cy="338554"/>
          </a:xfrm>
          <a:prstGeom prst="rect">
            <a:avLst/>
          </a:prstGeom>
          <a:noFill/>
        </p:spPr>
        <p:txBody>
          <a:bodyPr wrap="square">
            <a:spAutoFit/>
          </a:bodyPr>
          <a:lstStyle/>
          <a:p>
            <a:pPr algn="ctr"/>
            <a:r>
              <a:rPr lang="en-CH" sz="1600" i="1" dirty="0">
                <a:solidFill>
                  <a:schemeClr val="tx1">
                    <a:alpha val="15000"/>
                  </a:schemeClr>
                </a:solidFill>
              </a:rPr>
              <a:t>Batch</a:t>
            </a:r>
          </a:p>
        </p:txBody>
      </p:sp>
      <p:pic>
        <p:nvPicPr>
          <p:cNvPr id="80" name="Picture 79">
            <a:extLst>
              <a:ext uri="{FF2B5EF4-FFF2-40B4-BE49-F238E27FC236}">
                <a16:creationId xmlns:a16="http://schemas.microsoft.com/office/drawing/2014/main" id="{066658DE-CBAC-EB28-F534-312E8AA5A45B}"/>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81" name="Rounded Rectangle 80">
            <a:extLst>
              <a:ext uri="{FF2B5EF4-FFF2-40B4-BE49-F238E27FC236}">
                <a16:creationId xmlns:a16="http://schemas.microsoft.com/office/drawing/2014/main" id="{4FA5B506-E1E4-34A8-F067-2C8A779BD37D}"/>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Training Dataset</a:t>
            </a:r>
          </a:p>
        </p:txBody>
      </p:sp>
      <p:cxnSp>
        <p:nvCxnSpPr>
          <p:cNvPr id="82" name="Elbow Connector 81">
            <a:extLst>
              <a:ext uri="{FF2B5EF4-FFF2-40B4-BE49-F238E27FC236}">
                <a16:creationId xmlns:a16="http://schemas.microsoft.com/office/drawing/2014/main" id="{347384BB-A7DB-35C1-1E5C-1B5B53EEA4ED}"/>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A1848DC-CF81-C577-FCB6-9418B3E3999C}"/>
              </a:ext>
            </a:extLst>
          </p:cNvPr>
          <p:cNvSpPr txBox="1"/>
          <p:nvPr/>
        </p:nvSpPr>
        <p:spPr>
          <a:xfrm>
            <a:off x="946529" y="2314394"/>
            <a:ext cx="1777800" cy="584775"/>
          </a:xfrm>
          <a:prstGeom prst="rect">
            <a:avLst/>
          </a:prstGeom>
          <a:noFill/>
        </p:spPr>
        <p:txBody>
          <a:bodyPr wrap="square">
            <a:spAutoFit/>
          </a:bodyPr>
          <a:lstStyle/>
          <a:p>
            <a:pPr algn="ctr"/>
            <a:r>
              <a:rPr lang="en-CH" sz="1600" i="1" dirty="0">
                <a:solidFill>
                  <a:schemeClr val="tx1">
                    <a:alpha val="15000"/>
                  </a:schemeClr>
                </a:solidFill>
              </a:rPr>
              <a:t>Periodic  Policy</a:t>
            </a:r>
          </a:p>
          <a:p>
            <a:pPr algn="ctr"/>
            <a:r>
              <a:rPr lang="en-CH" sz="1600" i="1" dirty="0">
                <a:solidFill>
                  <a:schemeClr val="tx1">
                    <a:alpha val="15000"/>
                  </a:schemeClr>
                </a:solidFill>
              </a:rPr>
              <a:t>Weight Update</a:t>
            </a:r>
          </a:p>
        </p:txBody>
      </p:sp>
      <p:sp>
        <p:nvSpPr>
          <p:cNvPr id="41" name="Slide Number Placeholder 5">
            <a:extLst>
              <a:ext uri="{FF2B5EF4-FFF2-40B4-BE49-F238E27FC236}">
                <a16:creationId xmlns:a16="http://schemas.microsoft.com/office/drawing/2014/main" id="{10FA5B1A-5CFB-201C-523B-76D2D700D897}"/>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27</a:t>
            </a:fld>
            <a:endParaRPr lang="en-CH"/>
          </a:p>
        </p:txBody>
      </p:sp>
    </p:spTree>
    <p:extLst>
      <p:ext uri="{BB962C8B-B14F-4D97-AF65-F5344CB8AC3E}">
        <p14:creationId xmlns:p14="http://schemas.microsoft.com/office/powerpoint/2010/main" val="1598409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a:lnSpc>
                <a:spcPts val="1460"/>
              </a:lnSpc>
            </a:pPr>
            <a:r>
              <a:rPr lang="en-CH" dirty="0">
                <a:solidFill>
                  <a:schemeClr val="tx1">
                    <a:alpha val="15000"/>
                  </a:schemeClr>
                </a:solidFill>
              </a:rPr>
              <a:t>Inference </a:t>
            </a:r>
          </a:p>
          <a:p>
            <a:pPr>
              <a:lnSpc>
                <a:spcPts val="1460"/>
              </a:lnSpc>
            </a:pPr>
            <a:r>
              <a:rPr lang="en-CH" dirty="0">
                <a:solidFill>
                  <a:schemeClr val="tx1">
                    <a:alpha val="15000"/>
                  </a:schemeClr>
                </a:solidFill>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algn="ctr">
              <a:lnSpc>
                <a:spcPts val="1460"/>
              </a:lnSpc>
            </a:pPr>
            <a:r>
              <a:rPr lang="en-CH" dirty="0">
                <a:solidFill>
                  <a:schemeClr val="tx1">
                    <a:alpha val="15000"/>
                  </a:schemeClr>
                </a:solidFill>
              </a:rPr>
              <a:t>Collect</a:t>
            </a:r>
          </a:p>
          <a:p>
            <a:pPr algn="ctr">
              <a:lnSpc>
                <a:spcPts val="1460"/>
              </a:lnSpc>
            </a:pPr>
            <a:r>
              <a:rPr lang="en-CH" dirty="0">
                <a:solidFill>
                  <a:schemeClr val="tx1">
                    <a:alpha val="15000"/>
                  </a:schemeClr>
                </a:solidFill>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algn="ctr">
              <a:lnSpc>
                <a:spcPts val="1460"/>
              </a:lnSpc>
            </a:pPr>
            <a:r>
              <a:rPr lang="en-CH" dirty="0">
                <a:solidFill>
                  <a:schemeClr val="tx1">
                    <a:alpha val="15000"/>
                  </a:schemeClr>
                </a:solidFill>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algn="ctr"/>
            <a:r>
              <a:rPr lang="en-CH" dirty="0"/>
              <a:t>Observation </a:t>
            </a:r>
          </a:p>
          <a:p>
            <a:pPr algn="ctr"/>
            <a:r>
              <a:rPr lang="en-CH" dirty="0"/>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algn="ctr"/>
            <a:r>
              <a:rPr lang="en-CH" sz="1600" dirty="0"/>
              <a:t>Storage</a:t>
            </a:r>
          </a:p>
          <a:p>
            <a:pPr algn="ctr"/>
            <a:r>
              <a:rPr lang="en-CH" sz="1600" dirty="0"/>
              <a:t>Request</a:t>
            </a:r>
          </a:p>
          <a:p>
            <a:pPr algn="ctr"/>
            <a:r>
              <a:rPr lang="en-CH" sz="1600" dirty="0"/>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algn="ctr"/>
            <a:r>
              <a:rPr lang="en-CH" sz="1600" b="1" dirty="0"/>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algn="ctr"/>
            <a:r>
              <a:rPr lang="en-CH" sz="1600" b="1" dirty="0"/>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algn="ctr"/>
            <a:r>
              <a:rPr lang="en-CH" sz="1600" b="1" dirty="0">
                <a:solidFill>
                  <a:schemeClr val="tx1">
                    <a:alpha val="15000"/>
                  </a:schemeClr>
                </a:solidFill>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algn="ctr"/>
            <a:r>
              <a:rPr lang="en-CH" sz="1600" b="1" dirty="0">
                <a:solidFill>
                  <a:schemeClr val="tx1">
                    <a:alpha val="15000"/>
                  </a:schemeClr>
                </a:solidFill>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algn="ctr"/>
            <a:r>
              <a:rPr lang="en-CH" sz="2000" b="1" i="1" dirty="0">
                <a:solidFill>
                  <a:schemeClr val="accent1"/>
                </a:solidFill>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algn="ctr"/>
            <a:r>
              <a:rPr lang="en-CH" sz="1600" b="1" dirty="0">
                <a:solidFill>
                  <a:schemeClr val="tx1">
                    <a:alpha val="15000"/>
                  </a:schemeClr>
                </a:solidFill>
              </a:rPr>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cxnSp>
        <p:nvCxnSpPr>
          <p:cNvPr id="71" name="Elbow Connector 70">
            <a:extLst>
              <a:ext uri="{FF2B5EF4-FFF2-40B4-BE49-F238E27FC236}">
                <a16:creationId xmlns:a16="http://schemas.microsoft.com/office/drawing/2014/main" id="{C0C6CBB8-5528-07CF-FDCF-46899310C743}"/>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6FD9528A-2C3C-8110-EA53-D553219ECA72}"/>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cxnSp>
        <p:nvCxnSpPr>
          <p:cNvPr id="74" name="Elbow Connector 73">
            <a:extLst>
              <a:ext uri="{FF2B5EF4-FFF2-40B4-BE49-F238E27FC236}">
                <a16:creationId xmlns:a16="http://schemas.microsoft.com/office/drawing/2014/main" id="{E9841BF0-E620-A526-8B07-47266BCDF4DC}"/>
              </a:ext>
            </a:extLst>
          </p:cNvPr>
          <p:cNvCxnSpPr>
            <a:cxnSpLocks/>
            <a:stCxn id="81"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1498C280-FB20-FEDE-46DE-7B6936E37E6A}"/>
              </a:ext>
            </a:extLst>
          </p:cNvPr>
          <p:cNvSpPr txBox="1"/>
          <p:nvPr/>
        </p:nvSpPr>
        <p:spPr>
          <a:xfrm>
            <a:off x="1665230" y="1749368"/>
            <a:ext cx="1184222" cy="489878"/>
          </a:xfrm>
          <a:prstGeom prst="rect">
            <a:avLst/>
          </a:prstGeom>
          <a:noFill/>
          <a:ln>
            <a:noFill/>
          </a:ln>
        </p:spPr>
        <p:txBody>
          <a:bodyPr wrap="square">
            <a:spAutoFit/>
          </a:bodyPr>
          <a:lstStyle/>
          <a:p>
            <a:pPr>
              <a:lnSpc>
                <a:spcPts val="1460"/>
              </a:lnSpc>
            </a:pPr>
            <a:r>
              <a:rPr lang="en-CH" dirty="0">
                <a:solidFill>
                  <a:schemeClr val="tx1">
                    <a:alpha val="15000"/>
                  </a:schemeClr>
                </a:solidFill>
              </a:rPr>
              <a:t>Training </a:t>
            </a:r>
          </a:p>
          <a:p>
            <a:pPr>
              <a:lnSpc>
                <a:spcPts val="1460"/>
              </a:lnSpc>
            </a:pPr>
            <a:r>
              <a:rPr lang="en-CH" dirty="0">
                <a:solidFill>
                  <a:schemeClr val="tx1">
                    <a:alpha val="15000"/>
                  </a:schemeClr>
                </a:solidFill>
              </a:rPr>
              <a:t>Network</a:t>
            </a:r>
          </a:p>
        </p:txBody>
      </p:sp>
      <p:sp>
        <p:nvSpPr>
          <p:cNvPr id="78" name="TextBox 77">
            <a:extLst>
              <a:ext uri="{FF2B5EF4-FFF2-40B4-BE49-F238E27FC236}">
                <a16:creationId xmlns:a16="http://schemas.microsoft.com/office/drawing/2014/main" id="{03C62614-97E5-49B9-36DA-ED3B016BC291}"/>
              </a:ext>
            </a:extLst>
          </p:cNvPr>
          <p:cNvSpPr txBox="1"/>
          <p:nvPr/>
        </p:nvSpPr>
        <p:spPr>
          <a:xfrm>
            <a:off x="7420548" y="1561838"/>
            <a:ext cx="1424876" cy="707886"/>
          </a:xfrm>
          <a:prstGeom prst="rect">
            <a:avLst/>
          </a:prstGeom>
          <a:noFill/>
        </p:spPr>
        <p:txBody>
          <a:bodyPr wrap="square">
            <a:spAutoFit/>
          </a:bodyPr>
          <a:lstStyle/>
          <a:p>
            <a:pPr algn="ctr"/>
            <a:r>
              <a:rPr lang="en-CH" sz="2000" b="1" i="1" dirty="0">
                <a:solidFill>
                  <a:schemeClr val="accent1">
                    <a:alpha val="15000"/>
                  </a:schemeClr>
                </a:solidFill>
              </a:rPr>
              <a:t>RL Training Thread</a:t>
            </a:r>
          </a:p>
        </p:txBody>
      </p:sp>
      <p:sp>
        <p:nvSpPr>
          <p:cNvPr id="79" name="TextBox 78">
            <a:extLst>
              <a:ext uri="{FF2B5EF4-FFF2-40B4-BE49-F238E27FC236}">
                <a16:creationId xmlns:a16="http://schemas.microsoft.com/office/drawing/2014/main" id="{F47C3563-D936-44CB-E665-A2CC726F648E}"/>
              </a:ext>
            </a:extLst>
          </p:cNvPr>
          <p:cNvSpPr txBox="1"/>
          <p:nvPr/>
        </p:nvSpPr>
        <p:spPr>
          <a:xfrm>
            <a:off x="5458373" y="1854385"/>
            <a:ext cx="1424876" cy="338554"/>
          </a:xfrm>
          <a:prstGeom prst="rect">
            <a:avLst/>
          </a:prstGeom>
          <a:noFill/>
        </p:spPr>
        <p:txBody>
          <a:bodyPr wrap="square">
            <a:spAutoFit/>
          </a:bodyPr>
          <a:lstStyle/>
          <a:p>
            <a:pPr algn="ctr"/>
            <a:r>
              <a:rPr lang="en-CH" sz="1600" i="1" dirty="0">
                <a:solidFill>
                  <a:schemeClr val="tx1">
                    <a:alpha val="15000"/>
                  </a:schemeClr>
                </a:solidFill>
              </a:rPr>
              <a:t>Batch</a:t>
            </a:r>
          </a:p>
        </p:txBody>
      </p:sp>
      <p:pic>
        <p:nvPicPr>
          <p:cNvPr id="80" name="Picture 79">
            <a:extLst>
              <a:ext uri="{FF2B5EF4-FFF2-40B4-BE49-F238E27FC236}">
                <a16:creationId xmlns:a16="http://schemas.microsoft.com/office/drawing/2014/main" id="{9A7F4C87-FAD1-FD18-8300-EDC41525EC16}"/>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81" name="Rounded Rectangle 80">
            <a:extLst>
              <a:ext uri="{FF2B5EF4-FFF2-40B4-BE49-F238E27FC236}">
                <a16:creationId xmlns:a16="http://schemas.microsoft.com/office/drawing/2014/main" id="{A44BD47A-C716-083D-5BE0-B8859BAE52F9}"/>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Training Dataset</a:t>
            </a:r>
          </a:p>
        </p:txBody>
      </p:sp>
      <p:cxnSp>
        <p:nvCxnSpPr>
          <p:cNvPr id="82" name="Elbow Connector 81">
            <a:extLst>
              <a:ext uri="{FF2B5EF4-FFF2-40B4-BE49-F238E27FC236}">
                <a16:creationId xmlns:a16="http://schemas.microsoft.com/office/drawing/2014/main" id="{E46E9FC9-C7E4-FE6F-CEF8-64851E2ED417}"/>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E20B89F-4675-A9AE-604A-9AF4A996F981}"/>
              </a:ext>
            </a:extLst>
          </p:cNvPr>
          <p:cNvSpPr txBox="1"/>
          <p:nvPr/>
        </p:nvSpPr>
        <p:spPr>
          <a:xfrm>
            <a:off x="946529" y="2314394"/>
            <a:ext cx="1777800" cy="584775"/>
          </a:xfrm>
          <a:prstGeom prst="rect">
            <a:avLst/>
          </a:prstGeom>
          <a:noFill/>
        </p:spPr>
        <p:txBody>
          <a:bodyPr wrap="square">
            <a:spAutoFit/>
          </a:bodyPr>
          <a:lstStyle/>
          <a:p>
            <a:pPr algn="ctr"/>
            <a:r>
              <a:rPr lang="en-CH" sz="1600" i="1" dirty="0">
                <a:solidFill>
                  <a:schemeClr val="tx1">
                    <a:alpha val="15000"/>
                  </a:schemeClr>
                </a:solidFill>
              </a:rPr>
              <a:t>Periodic  Policy</a:t>
            </a:r>
          </a:p>
          <a:p>
            <a:pPr algn="ctr"/>
            <a:r>
              <a:rPr lang="en-CH" sz="1600" i="1" dirty="0">
                <a:solidFill>
                  <a:schemeClr val="tx1">
                    <a:alpha val="15000"/>
                  </a:schemeClr>
                </a:solidFill>
              </a:rPr>
              <a:t>Weight Update</a:t>
            </a:r>
          </a:p>
        </p:txBody>
      </p:sp>
      <p:sp>
        <p:nvSpPr>
          <p:cNvPr id="41" name="Slide Number Placeholder 5">
            <a:extLst>
              <a:ext uri="{FF2B5EF4-FFF2-40B4-BE49-F238E27FC236}">
                <a16:creationId xmlns:a16="http://schemas.microsoft.com/office/drawing/2014/main" id="{8B156DCC-8DAC-4434-43CA-BB6A4884A207}"/>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28</a:t>
            </a:fld>
            <a:endParaRPr lang="en-CH"/>
          </a:p>
        </p:txBody>
      </p:sp>
    </p:spTree>
    <p:extLst>
      <p:ext uri="{BB962C8B-B14F-4D97-AF65-F5344CB8AC3E}">
        <p14:creationId xmlns:p14="http://schemas.microsoft.com/office/powerpoint/2010/main" val="1806225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rgbClr val="DBDB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a:lnSpc>
                <a:spcPts val="1460"/>
              </a:lnSpc>
            </a:pPr>
            <a:r>
              <a:rPr lang="en-CH" dirty="0"/>
              <a:t>Inference </a:t>
            </a:r>
          </a:p>
          <a:p>
            <a:pPr>
              <a:lnSpc>
                <a:spcPts val="1460"/>
              </a:lnSpc>
            </a:pPr>
            <a:r>
              <a:rPr lang="en-CH" dirty="0"/>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algn="ctr">
              <a:lnSpc>
                <a:spcPts val="1460"/>
              </a:lnSpc>
            </a:pPr>
            <a:r>
              <a:rPr lang="en-CH" dirty="0">
                <a:solidFill>
                  <a:schemeClr val="tx1">
                    <a:alpha val="15000"/>
                  </a:schemeClr>
                </a:solidFill>
              </a:rPr>
              <a:t>Collect</a:t>
            </a:r>
          </a:p>
          <a:p>
            <a:pPr algn="ctr">
              <a:lnSpc>
                <a:spcPts val="1460"/>
              </a:lnSpc>
            </a:pPr>
            <a:r>
              <a:rPr lang="en-CH" dirty="0">
                <a:solidFill>
                  <a:schemeClr val="tx1">
                    <a:alpha val="15000"/>
                  </a:schemeClr>
                </a:solidFill>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algn="ctr">
              <a:lnSpc>
                <a:spcPts val="1460"/>
              </a:lnSpc>
            </a:pPr>
            <a:r>
              <a:rPr lang="en-CH" dirty="0">
                <a:solidFill>
                  <a:schemeClr val="tx1">
                    <a:alpha val="15000"/>
                  </a:schemeClr>
                </a:solidFill>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algn="ctr"/>
            <a:r>
              <a:rPr lang="en-CH" dirty="0">
                <a:solidFill>
                  <a:schemeClr val="tx1">
                    <a:alpha val="15000"/>
                  </a:schemeClr>
                </a:solidFill>
              </a:rPr>
              <a:t>Observation </a:t>
            </a:r>
          </a:p>
          <a:p>
            <a:pPr algn="ctr"/>
            <a:r>
              <a:rPr lang="en-CH" dirty="0">
                <a:solidFill>
                  <a:schemeClr val="tx1">
                    <a:alpha val="15000"/>
                  </a:schemeClr>
                </a:solidFill>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algn="ctr"/>
            <a:r>
              <a:rPr lang="en-CH" sz="1600" dirty="0">
                <a:solidFill>
                  <a:schemeClr val="tx1">
                    <a:alpha val="15000"/>
                  </a:schemeClr>
                </a:solidFill>
              </a:rPr>
              <a:t>Storage</a:t>
            </a:r>
          </a:p>
          <a:p>
            <a:pPr algn="ctr"/>
            <a:r>
              <a:rPr lang="en-CH" sz="1600" dirty="0">
                <a:solidFill>
                  <a:schemeClr val="tx1">
                    <a:alpha val="15000"/>
                  </a:schemeClr>
                </a:solidFill>
              </a:rPr>
              <a:t>Request</a:t>
            </a:r>
          </a:p>
          <a:p>
            <a:pPr algn="ctr"/>
            <a:r>
              <a:rPr lang="en-CH" sz="1600" dirty="0">
                <a:solidFill>
                  <a:schemeClr val="tx1">
                    <a:alpha val="15000"/>
                  </a:schemeClr>
                </a:solidFill>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algn="ctr"/>
            <a:r>
              <a:rPr lang="en-CH" sz="1600" b="1" dirty="0"/>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algn="ctr"/>
            <a:r>
              <a:rPr lang="en-CH" sz="1600" b="1" dirty="0">
                <a:solidFill>
                  <a:schemeClr val="tx1">
                    <a:alpha val="15000"/>
                  </a:schemeClr>
                </a:solidFill>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algn="ctr"/>
            <a:r>
              <a:rPr lang="en-CH" sz="1600" b="1" dirty="0"/>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algn="ctr"/>
            <a:r>
              <a:rPr lang="en-CH" sz="1600" b="1" dirty="0">
                <a:solidFill>
                  <a:schemeClr val="tx1">
                    <a:alpha val="15000"/>
                  </a:schemeClr>
                </a:solidFill>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algn="ctr"/>
            <a:r>
              <a:rPr lang="en-CH" sz="2000" b="1" i="1" dirty="0">
                <a:solidFill>
                  <a:schemeClr val="accent1"/>
                </a:solidFill>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algn="ctr"/>
            <a:r>
              <a:rPr lang="en-CH" sz="1600" b="1" dirty="0"/>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blip>
          <a:srcRect l="38572" t="30978" r="47203" b="51531"/>
          <a:stretch/>
        </p:blipFill>
        <p:spPr>
          <a:xfrm>
            <a:off x="2605339" y="3281926"/>
            <a:ext cx="950578" cy="1013037"/>
          </a:xfrm>
          <a:prstGeom prst="rect">
            <a:avLst/>
          </a:prstGeom>
        </p:spPr>
      </p:pic>
      <p:cxnSp>
        <p:nvCxnSpPr>
          <p:cNvPr id="69" name="Elbow Connector 68">
            <a:extLst>
              <a:ext uri="{FF2B5EF4-FFF2-40B4-BE49-F238E27FC236}">
                <a16:creationId xmlns:a16="http://schemas.microsoft.com/office/drawing/2014/main" id="{16609499-47FF-35F7-46F2-B2C6DD2BBCD6}"/>
              </a:ext>
            </a:extLst>
          </p:cNvPr>
          <p:cNvCxnSpPr>
            <a:cxnSpLocks/>
          </p:cNvCxnSpPr>
          <p:nvPr/>
        </p:nvCxnSpPr>
        <p:spPr>
          <a:xfrm flipV="1">
            <a:off x="-4193992" y="2726281"/>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E876B8A9-6A18-BD5C-AE4F-12F60AA88FDF}"/>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895742D9-360A-6308-81F5-4864381D7B00}"/>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cxnSp>
        <p:nvCxnSpPr>
          <p:cNvPr id="78" name="Elbow Connector 77">
            <a:extLst>
              <a:ext uri="{FF2B5EF4-FFF2-40B4-BE49-F238E27FC236}">
                <a16:creationId xmlns:a16="http://schemas.microsoft.com/office/drawing/2014/main" id="{1EADADA7-5BDE-2A73-8B05-F3A9FB6D2A6E}"/>
              </a:ext>
            </a:extLst>
          </p:cNvPr>
          <p:cNvCxnSpPr>
            <a:cxnSpLocks/>
            <a:stCxn id="83"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02B7A4BA-5907-F5B5-ABE6-70E07DF2D218}"/>
              </a:ext>
            </a:extLst>
          </p:cNvPr>
          <p:cNvSpPr txBox="1"/>
          <p:nvPr/>
        </p:nvSpPr>
        <p:spPr>
          <a:xfrm>
            <a:off x="1665230" y="1749368"/>
            <a:ext cx="1184222" cy="489878"/>
          </a:xfrm>
          <a:prstGeom prst="rect">
            <a:avLst/>
          </a:prstGeom>
          <a:noFill/>
          <a:ln>
            <a:noFill/>
          </a:ln>
        </p:spPr>
        <p:txBody>
          <a:bodyPr wrap="square">
            <a:spAutoFit/>
          </a:bodyPr>
          <a:lstStyle/>
          <a:p>
            <a:pPr>
              <a:lnSpc>
                <a:spcPts val="1460"/>
              </a:lnSpc>
            </a:pPr>
            <a:r>
              <a:rPr lang="en-CH" dirty="0">
                <a:solidFill>
                  <a:schemeClr val="tx1">
                    <a:alpha val="15000"/>
                  </a:schemeClr>
                </a:solidFill>
              </a:rPr>
              <a:t>Training </a:t>
            </a:r>
          </a:p>
          <a:p>
            <a:pPr>
              <a:lnSpc>
                <a:spcPts val="1460"/>
              </a:lnSpc>
            </a:pPr>
            <a:r>
              <a:rPr lang="en-CH" dirty="0">
                <a:solidFill>
                  <a:schemeClr val="tx1">
                    <a:alpha val="15000"/>
                  </a:schemeClr>
                </a:solidFill>
              </a:rPr>
              <a:t>Network</a:t>
            </a:r>
          </a:p>
        </p:txBody>
      </p:sp>
      <p:sp>
        <p:nvSpPr>
          <p:cNvPr id="80" name="TextBox 79">
            <a:extLst>
              <a:ext uri="{FF2B5EF4-FFF2-40B4-BE49-F238E27FC236}">
                <a16:creationId xmlns:a16="http://schemas.microsoft.com/office/drawing/2014/main" id="{B4193EC4-8AF6-6E4E-85DB-806467C719EA}"/>
              </a:ext>
            </a:extLst>
          </p:cNvPr>
          <p:cNvSpPr txBox="1"/>
          <p:nvPr/>
        </p:nvSpPr>
        <p:spPr>
          <a:xfrm>
            <a:off x="7420548" y="1561838"/>
            <a:ext cx="1424876" cy="707886"/>
          </a:xfrm>
          <a:prstGeom prst="rect">
            <a:avLst/>
          </a:prstGeom>
          <a:noFill/>
        </p:spPr>
        <p:txBody>
          <a:bodyPr wrap="square">
            <a:spAutoFit/>
          </a:bodyPr>
          <a:lstStyle/>
          <a:p>
            <a:pPr algn="ctr"/>
            <a:r>
              <a:rPr lang="en-CH" sz="2000" b="1" i="1" dirty="0">
                <a:solidFill>
                  <a:schemeClr val="accent1">
                    <a:alpha val="15000"/>
                  </a:schemeClr>
                </a:solidFill>
              </a:rPr>
              <a:t>RL Training Thread</a:t>
            </a:r>
          </a:p>
        </p:txBody>
      </p:sp>
      <p:sp>
        <p:nvSpPr>
          <p:cNvPr id="81" name="TextBox 80">
            <a:extLst>
              <a:ext uri="{FF2B5EF4-FFF2-40B4-BE49-F238E27FC236}">
                <a16:creationId xmlns:a16="http://schemas.microsoft.com/office/drawing/2014/main" id="{35292A67-EA5C-FEFB-856A-49E8DF6E0AF1}"/>
              </a:ext>
            </a:extLst>
          </p:cNvPr>
          <p:cNvSpPr txBox="1"/>
          <p:nvPr/>
        </p:nvSpPr>
        <p:spPr>
          <a:xfrm>
            <a:off x="5458373" y="1854385"/>
            <a:ext cx="1424876" cy="338554"/>
          </a:xfrm>
          <a:prstGeom prst="rect">
            <a:avLst/>
          </a:prstGeom>
          <a:noFill/>
        </p:spPr>
        <p:txBody>
          <a:bodyPr wrap="square">
            <a:spAutoFit/>
          </a:bodyPr>
          <a:lstStyle/>
          <a:p>
            <a:pPr algn="ctr"/>
            <a:r>
              <a:rPr lang="en-CH" sz="1600" i="1" dirty="0">
                <a:solidFill>
                  <a:schemeClr val="tx1">
                    <a:alpha val="15000"/>
                  </a:schemeClr>
                </a:solidFill>
              </a:rPr>
              <a:t>Batch</a:t>
            </a:r>
          </a:p>
        </p:txBody>
      </p:sp>
      <p:pic>
        <p:nvPicPr>
          <p:cNvPr id="82" name="Picture 81">
            <a:extLst>
              <a:ext uri="{FF2B5EF4-FFF2-40B4-BE49-F238E27FC236}">
                <a16:creationId xmlns:a16="http://schemas.microsoft.com/office/drawing/2014/main" id="{A1A210A0-2D93-9C79-B559-E7E6D860B80A}"/>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83" name="Rounded Rectangle 82">
            <a:extLst>
              <a:ext uri="{FF2B5EF4-FFF2-40B4-BE49-F238E27FC236}">
                <a16:creationId xmlns:a16="http://schemas.microsoft.com/office/drawing/2014/main" id="{9979778E-A582-2919-A1D6-5A12C312A9C8}"/>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Training Dataset</a:t>
            </a:r>
          </a:p>
        </p:txBody>
      </p:sp>
      <p:cxnSp>
        <p:nvCxnSpPr>
          <p:cNvPr id="84" name="Elbow Connector 83">
            <a:extLst>
              <a:ext uri="{FF2B5EF4-FFF2-40B4-BE49-F238E27FC236}">
                <a16:creationId xmlns:a16="http://schemas.microsoft.com/office/drawing/2014/main" id="{5B4B3E71-E604-A32A-686F-A0C848680255}"/>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BABDBFD-B0C1-F468-6E8E-0D58EB69D5A6}"/>
              </a:ext>
            </a:extLst>
          </p:cNvPr>
          <p:cNvSpPr txBox="1"/>
          <p:nvPr/>
        </p:nvSpPr>
        <p:spPr>
          <a:xfrm>
            <a:off x="946529" y="2314394"/>
            <a:ext cx="1777800" cy="584775"/>
          </a:xfrm>
          <a:prstGeom prst="rect">
            <a:avLst/>
          </a:prstGeom>
          <a:noFill/>
        </p:spPr>
        <p:txBody>
          <a:bodyPr wrap="square">
            <a:spAutoFit/>
          </a:bodyPr>
          <a:lstStyle/>
          <a:p>
            <a:pPr algn="ctr"/>
            <a:r>
              <a:rPr lang="en-CH" sz="1600" i="1" dirty="0">
                <a:solidFill>
                  <a:schemeClr val="tx1">
                    <a:alpha val="15000"/>
                  </a:schemeClr>
                </a:solidFill>
              </a:rPr>
              <a:t>Periodic  Policy</a:t>
            </a:r>
          </a:p>
          <a:p>
            <a:pPr algn="ctr"/>
            <a:r>
              <a:rPr lang="en-CH" sz="1600" i="1" dirty="0">
                <a:solidFill>
                  <a:schemeClr val="tx1">
                    <a:alpha val="15000"/>
                  </a:schemeClr>
                </a:solidFill>
              </a:rPr>
              <a:t>Weight Update</a:t>
            </a:r>
          </a:p>
        </p:txBody>
      </p:sp>
      <p:sp>
        <p:nvSpPr>
          <p:cNvPr id="43" name="Slide Number Placeholder 5">
            <a:extLst>
              <a:ext uri="{FF2B5EF4-FFF2-40B4-BE49-F238E27FC236}">
                <a16:creationId xmlns:a16="http://schemas.microsoft.com/office/drawing/2014/main" id="{FB7D3447-853F-CEB3-E66B-4B5B4882C5B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29</a:t>
            </a:fld>
            <a:endParaRPr lang="en-CH"/>
          </a:p>
        </p:txBody>
      </p:sp>
    </p:spTree>
    <p:extLst>
      <p:ext uri="{BB962C8B-B14F-4D97-AF65-F5344CB8AC3E}">
        <p14:creationId xmlns:p14="http://schemas.microsoft.com/office/powerpoint/2010/main" val="68958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Lato" panose="020F0502020204030203" pitchFamily="34" charset="77"/>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Lato" panose="020F0502020204030203" pitchFamily="34" charset="77"/>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77"/>
              </a:rPr>
              <a:t>Sybil: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77"/>
              </a:rPr>
              <a:t>Evaluation </a:t>
            </a:r>
            <a:r>
              <a:rPr lang="en-US" sz="2800" b="1">
                <a:latin typeface="Lato" panose="020F0502020204030203" pitchFamily="34" charset="77"/>
              </a:rPr>
              <a:t>of Sybil </a:t>
            </a:r>
            <a:r>
              <a:rPr lang="en-US" sz="2800" b="1" dirty="0">
                <a:latin typeface="Lato" panose="020F0502020204030203" pitchFamily="34" charset="77"/>
              </a:rPr>
              <a:t>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Lato" panose="020F0502020204030203" pitchFamily="34" charset="77"/>
              </a:rPr>
              <a:t>Conclusion</a:t>
            </a:r>
            <a:endParaRPr lang="en-US" sz="2800" b="1" dirty="0">
              <a:latin typeface="Lato" panose="020F0502020204030203" pitchFamily="34" charset="77"/>
            </a:endParaRPr>
          </a:p>
        </p:txBody>
      </p:sp>
      <p:sp>
        <p:nvSpPr>
          <p:cNvPr id="12" name="Slide Number Placeholder 5">
            <a:extLst>
              <a:ext uri="{FF2B5EF4-FFF2-40B4-BE49-F238E27FC236}">
                <a16:creationId xmlns:a16="http://schemas.microsoft.com/office/drawing/2014/main" id="{A7C75597-5CF3-2CB2-B58F-5F5EE9F9C6F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a:t>
            </a:fld>
            <a:endParaRPr lang="en-CH"/>
          </a:p>
        </p:txBody>
      </p:sp>
    </p:spTree>
    <p:extLst>
      <p:ext uri="{BB962C8B-B14F-4D97-AF65-F5344CB8AC3E}">
        <p14:creationId xmlns:p14="http://schemas.microsoft.com/office/powerpoint/2010/main" val="2598822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a:lnSpc>
                <a:spcPts val="1460"/>
              </a:lnSpc>
            </a:pPr>
            <a:r>
              <a:rPr lang="en-CH" dirty="0">
                <a:solidFill>
                  <a:schemeClr val="tx1">
                    <a:alpha val="15000"/>
                  </a:schemeClr>
                </a:solidFill>
              </a:rPr>
              <a:t>Inference </a:t>
            </a:r>
          </a:p>
          <a:p>
            <a:pPr>
              <a:lnSpc>
                <a:spcPts val="1460"/>
              </a:lnSpc>
            </a:pPr>
            <a:r>
              <a:rPr lang="en-CH" dirty="0">
                <a:solidFill>
                  <a:schemeClr val="tx1">
                    <a:alpha val="15000"/>
                  </a:schemeClr>
                </a:solidFill>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6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algn="ctr">
              <a:lnSpc>
                <a:spcPts val="1460"/>
              </a:lnSpc>
            </a:pPr>
            <a:r>
              <a:rPr lang="en-CH" dirty="0"/>
              <a:t>Collect</a:t>
            </a:r>
          </a:p>
          <a:p>
            <a:pPr algn="ctr">
              <a:lnSpc>
                <a:spcPts val="1460"/>
              </a:lnSpc>
            </a:pPr>
            <a:r>
              <a:rPr lang="en-CH" dirty="0"/>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solidFill>
                <a:schemeClr val="lt1">
                  <a:alpha val="15000"/>
                </a:schemeClr>
              </a:solidFill>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algn="ctr">
              <a:lnSpc>
                <a:spcPts val="1460"/>
              </a:lnSpc>
            </a:pPr>
            <a:r>
              <a:rPr lang="en-CH" dirty="0">
                <a:solidFill>
                  <a:schemeClr val="tx1">
                    <a:alpha val="15000"/>
                  </a:schemeClr>
                </a:solidFill>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algn="ctr"/>
            <a:r>
              <a:rPr lang="en-CH" dirty="0"/>
              <a:t>Observation </a:t>
            </a:r>
          </a:p>
          <a:p>
            <a:pPr algn="ctr"/>
            <a:r>
              <a:rPr lang="en-CH" dirty="0"/>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algn="ctr"/>
            <a:r>
              <a:rPr lang="en-CH" sz="1600" dirty="0"/>
              <a:t>Storage</a:t>
            </a:r>
          </a:p>
          <a:p>
            <a:pPr algn="ctr"/>
            <a:r>
              <a:rPr lang="en-CH" sz="1600" dirty="0"/>
              <a:t>Request</a:t>
            </a:r>
          </a:p>
          <a:p>
            <a:pPr algn="ctr"/>
            <a:r>
              <a:rPr lang="en-CH" sz="1600" dirty="0"/>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algn="ctr"/>
            <a:r>
              <a:rPr lang="en-CH" sz="1600" b="1" dirty="0">
                <a:solidFill>
                  <a:schemeClr val="tx1">
                    <a:alpha val="15000"/>
                  </a:schemeClr>
                </a:solidFill>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algn="ctr"/>
            <a:r>
              <a:rPr lang="en-CH" sz="1600" b="1" dirty="0"/>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algn="ctr"/>
            <a:r>
              <a:rPr lang="en-CH" sz="1600" b="1" dirty="0">
                <a:solidFill>
                  <a:schemeClr val="tx1">
                    <a:alpha val="15000"/>
                  </a:schemeClr>
                </a:solidFill>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algn="ctr"/>
            <a:r>
              <a:rPr lang="en-CH" sz="1600" b="1" dirty="0"/>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algn="ctr"/>
            <a:r>
              <a:rPr lang="en-CH" sz="2000" b="1" i="1" dirty="0">
                <a:solidFill>
                  <a:schemeClr val="accent1"/>
                </a:solidFill>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algn="ctr"/>
            <a:r>
              <a:rPr lang="en-CH" sz="1600" b="1" dirty="0">
                <a:solidFill>
                  <a:schemeClr val="tx1">
                    <a:alpha val="15000"/>
                  </a:schemeClr>
                </a:solidFill>
              </a:rPr>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sp>
        <p:nvSpPr>
          <p:cNvPr id="2" name="TextBox 1">
            <a:extLst>
              <a:ext uri="{FF2B5EF4-FFF2-40B4-BE49-F238E27FC236}">
                <a16:creationId xmlns:a16="http://schemas.microsoft.com/office/drawing/2014/main" id="{03B8F8B0-EE93-387B-67EB-F9D7DFBDE9A8}"/>
              </a:ext>
            </a:extLst>
          </p:cNvPr>
          <p:cNvSpPr txBox="1"/>
          <p:nvPr/>
        </p:nvSpPr>
        <p:spPr>
          <a:xfrm>
            <a:off x="-1490133" y="4707467"/>
            <a:ext cx="184731" cy="369332"/>
          </a:xfrm>
          <a:prstGeom prst="rect">
            <a:avLst/>
          </a:prstGeom>
          <a:noFill/>
        </p:spPr>
        <p:txBody>
          <a:bodyPr wrap="none" rtlCol="0">
            <a:spAutoFit/>
          </a:bodyPr>
          <a:lstStyle/>
          <a:p>
            <a:endParaRPr lang="en-CH" dirty="0"/>
          </a:p>
        </p:txBody>
      </p:sp>
      <p:cxnSp>
        <p:nvCxnSpPr>
          <p:cNvPr id="60" name="Elbow Connector 59">
            <a:extLst>
              <a:ext uri="{FF2B5EF4-FFF2-40B4-BE49-F238E27FC236}">
                <a16:creationId xmlns:a16="http://schemas.microsoft.com/office/drawing/2014/main" id="{F18AE126-9096-6565-8A62-7FE752D782FD}"/>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37BE9C96-1B5E-B449-0A7D-A7EF04E334E9}"/>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cxnSp>
        <p:nvCxnSpPr>
          <p:cNvPr id="69" name="Elbow Connector 68">
            <a:extLst>
              <a:ext uri="{FF2B5EF4-FFF2-40B4-BE49-F238E27FC236}">
                <a16:creationId xmlns:a16="http://schemas.microsoft.com/office/drawing/2014/main" id="{72907183-E266-91C7-9973-7C5B16AF8218}"/>
              </a:ext>
            </a:extLst>
          </p:cNvPr>
          <p:cNvCxnSpPr>
            <a:cxnSpLocks/>
            <a:stCxn id="75"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F915D5E-216B-59A2-5254-6FB3FBC0397D}"/>
              </a:ext>
            </a:extLst>
          </p:cNvPr>
          <p:cNvSpPr txBox="1"/>
          <p:nvPr/>
        </p:nvSpPr>
        <p:spPr>
          <a:xfrm>
            <a:off x="1665230" y="1749368"/>
            <a:ext cx="1184222" cy="489878"/>
          </a:xfrm>
          <a:prstGeom prst="rect">
            <a:avLst/>
          </a:prstGeom>
          <a:noFill/>
          <a:ln>
            <a:noFill/>
          </a:ln>
        </p:spPr>
        <p:txBody>
          <a:bodyPr wrap="square">
            <a:spAutoFit/>
          </a:bodyPr>
          <a:lstStyle/>
          <a:p>
            <a:pPr>
              <a:lnSpc>
                <a:spcPts val="1460"/>
              </a:lnSpc>
            </a:pPr>
            <a:r>
              <a:rPr lang="en-CH" dirty="0">
                <a:solidFill>
                  <a:schemeClr val="tx1">
                    <a:alpha val="15000"/>
                  </a:schemeClr>
                </a:solidFill>
              </a:rPr>
              <a:t>Training </a:t>
            </a:r>
          </a:p>
          <a:p>
            <a:pPr>
              <a:lnSpc>
                <a:spcPts val="1460"/>
              </a:lnSpc>
            </a:pPr>
            <a:r>
              <a:rPr lang="en-CH" dirty="0">
                <a:solidFill>
                  <a:schemeClr val="tx1">
                    <a:alpha val="15000"/>
                  </a:schemeClr>
                </a:solidFill>
              </a:rPr>
              <a:t>Network</a:t>
            </a:r>
          </a:p>
        </p:txBody>
      </p:sp>
      <p:sp>
        <p:nvSpPr>
          <p:cNvPr id="71" name="TextBox 70">
            <a:extLst>
              <a:ext uri="{FF2B5EF4-FFF2-40B4-BE49-F238E27FC236}">
                <a16:creationId xmlns:a16="http://schemas.microsoft.com/office/drawing/2014/main" id="{D2E110CE-272B-F7D4-61DC-778C81978857}"/>
              </a:ext>
            </a:extLst>
          </p:cNvPr>
          <p:cNvSpPr txBox="1"/>
          <p:nvPr/>
        </p:nvSpPr>
        <p:spPr>
          <a:xfrm>
            <a:off x="7420548" y="1561838"/>
            <a:ext cx="1424876" cy="707886"/>
          </a:xfrm>
          <a:prstGeom prst="rect">
            <a:avLst/>
          </a:prstGeom>
          <a:noFill/>
        </p:spPr>
        <p:txBody>
          <a:bodyPr wrap="square">
            <a:spAutoFit/>
          </a:bodyPr>
          <a:lstStyle/>
          <a:p>
            <a:pPr algn="ctr"/>
            <a:r>
              <a:rPr lang="en-CH" sz="2000" b="1" i="1" dirty="0">
                <a:solidFill>
                  <a:schemeClr val="accent1">
                    <a:alpha val="15000"/>
                  </a:schemeClr>
                </a:solidFill>
              </a:rPr>
              <a:t>RL Training Thread</a:t>
            </a:r>
          </a:p>
        </p:txBody>
      </p:sp>
      <p:sp>
        <p:nvSpPr>
          <p:cNvPr id="73" name="TextBox 72">
            <a:extLst>
              <a:ext uri="{FF2B5EF4-FFF2-40B4-BE49-F238E27FC236}">
                <a16:creationId xmlns:a16="http://schemas.microsoft.com/office/drawing/2014/main" id="{1437B04C-B584-D622-2B6C-B1BA8B316621}"/>
              </a:ext>
            </a:extLst>
          </p:cNvPr>
          <p:cNvSpPr txBox="1"/>
          <p:nvPr/>
        </p:nvSpPr>
        <p:spPr>
          <a:xfrm>
            <a:off x="5458373" y="1854385"/>
            <a:ext cx="1424876" cy="338554"/>
          </a:xfrm>
          <a:prstGeom prst="rect">
            <a:avLst/>
          </a:prstGeom>
          <a:noFill/>
        </p:spPr>
        <p:txBody>
          <a:bodyPr wrap="square">
            <a:spAutoFit/>
          </a:bodyPr>
          <a:lstStyle/>
          <a:p>
            <a:pPr algn="ctr"/>
            <a:r>
              <a:rPr lang="en-CH" sz="1600" i="1" dirty="0">
                <a:solidFill>
                  <a:schemeClr val="tx1">
                    <a:alpha val="15000"/>
                  </a:schemeClr>
                </a:solidFill>
              </a:rPr>
              <a:t>Batch</a:t>
            </a:r>
          </a:p>
        </p:txBody>
      </p:sp>
      <p:pic>
        <p:nvPicPr>
          <p:cNvPr id="74" name="Picture 73">
            <a:extLst>
              <a:ext uri="{FF2B5EF4-FFF2-40B4-BE49-F238E27FC236}">
                <a16:creationId xmlns:a16="http://schemas.microsoft.com/office/drawing/2014/main" id="{86D15E7F-89EB-01CE-3CF7-8E08FACFE7B3}"/>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75" name="Rounded Rectangle 74">
            <a:extLst>
              <a:ext uri="{FF2B5EF4-FFF2-40B4-BE49-F238E27FC236}">
                <a16:creationId xmlns:a16="http://schemas.microsoft.com/office/drawing/2014/main" id="{0ABBE709-BE24-950B-7B9F-2922C76E649C}"/>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Training Dataset</a:t>
            </a:r>
          </a:p>
        </p:txBody>
      </p:sp>
      <p:cxnSp>
        <p:nvCxnSpPr>
          <p:cNvPr id="78" name="Elbow Connector 77">
            <a:extLst>
              <a:ext uri="{FF2B5EF4-FFF2-40B4-BE49-F238E27FC236}">
                <a16:creationId xmlns:a16="http://schemas.microsoft.com/office/drawing/2014/main" id="{645173EC-446E-3BFF-E10D-A91DFB4C879A}"/>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B114B38-02A1-6E2F-A348-407EB32290C5}"/>
              </a:ext>
            </a:extLst>
          </p:cNvPr>
          <p:cNvSpPr txBox="1"/>
          <p:nvPr/>
        </p:nvSpPr>
        <p:spPr>
          <a:xfrm>
            <a:off x="946529" y="2314394"/>
            <a:ext cx="1777800" cy="584775"/>
          </a:xfrm>
          <a:prstGeom prst="rect">
            <a:avLst/>
          </a:prstGeom>
          <a:noFill/>
        </p:spPr>
        <p:txBody>
          <a:bodyPr wrap="square">
            <a:spAutoFit/>
          </a:bodyPr>
          <a:lstStyle/>
          <a:p>
            <a:pPr algn="ctr"/>
            <a:r>
              <a:rPr lang="en-CH" sz="1600" i="1" dirty="0">
                <a:solidFill>
                  <a:schemeClr val="tx1">
                    <a:alpha val="15000"/>
                  </a:schemeClr>
                </a:solidFill>
              </a:rPr>
              <a:t>Periodic  Policy</a:t>
            </a:r>
          </a:p>
          <a:p>
            <a:pPr algn="ctr"/>
            <a:r>
              <a:rPr lang="en-CH" sz="1600" i="1" dirty="0">
                <a:solidFill>
                  <a:schemeClr val="tx1">
                    <a:alpha val="15000"/>
                  </a:schemeClr>
                </a:solidFill>
              </a:rPr>
              <a:t>Weight Update</a:t>
            </a:r>
          </a:p>
        </p:txBody>
      </p:sp>
      <p:sp>
        <p:nvSpPr>
          <p:cNvPr id="43" name="Slide Number Placeholder 5">
            <a:extLst>
              <a:ext uri="{FF2B5EF4-FFF2-40B4-BE49-F238E27FC236}">
                <a16:creationId xmlns:a16="http://schemas.microsoft.com/office/drawing/2014/main" id="{1B097C1B-A36F-5413-FFDA-B12D6DC45818}"/>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30</a:t>
            </a:fld>
            <a:endParaRPr lang="en-CH"/>
          </a:p>
        </p:txBody>
      </p:sp>
    </p:spTree>
    <p:extLst>
      <p:ext uri="{BB962C8B-B14F-4D97-AF65-F5344CB8AC3E}">
        <p14:creationId xmlns:p14="http://schemas.microsoft.com/office/powerpoint/2010/main" val="1659515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a:lnSpc>
                <a:spcPts val="1460"/>
              </a:lnSpc>
            </a:pPr>
            <a:r>
              <a:rPr lang="en-CH" dirty="0">
                <a:solidFill>
                  <a:schemeClr val="tx1">
                    <a:alpha val="15000"/>
                  </a:schemeClr>
                </a:solidFill>
              </a:rPr>
              <a:t>Inference </a:t>
            </a:r>
          </a:p>
          <a:p>
            <a:pPr>
              <a:lnSpc>
                <a:spcPts val="1460"/>
              </a:lnSpc>
            </a:pPr>
            <a:r>
              <a:rPr lang="en-CH" dirty="0">
                <a:solidFill>
                  <a:schemeClr val="tx1">
                    <a:alpha val="15000"/>
                  </a:schemeClr>
                </a:solidFill>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6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algn="ctr">
              <a:lnSpc>
                <a:spcPts val="1460"/>
              </a:lnSpc>
            </a:pPr>
            <a:r>
              <a:rPr lang="en-CH" dirty="0"/>
              <a:t>Collect</a:t>
            </a:r>
          </a:p>
          <a:p>
            <a:pPr algn="ctr">
              <a:lnSpc>
                <a:spcPts val="1460"/>
              </a:lnSpc>
            </a:pPr>
            <a:r>
              <a:rPr lang="en-CH" dirty="0"/>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algn="ctr">
              <a:lnSpc>
                <a:spcPts val="1460"/>
              </a:lnSpc>
            </a:pPr>
            <a:r>
              <a:rPr lang="en-CH" dirty="0"/>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algn="ctr"/>
            <a:r>
              <a:rPr lang="en-CH" dirty="0"/>
              <a:t>Observation </a:t>
            </a:r>
          </a:p>
          <a:p>
            <a:pPr algn="ctr"/>
            <a:r>
              <a:rPr lang="en-CH" dirty="0"/>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algn="ctr"/>
            <a:r>
              <a:rPr lang="en-CH" sz="1600" dirty="0"/>
              <a:t>Storage</a:t>
            </a:r>
          </a:p>
          <a:p>
            <a:pPr algn="ctr"/>
            <a:r>
              <a:rPr lang="en-CH" sz="1600" dirty="0"/>
              <a:t>Request</a:t>
            </a:r>
          </a:p>
          <a:p>
            <a:pPr algn="ctr"/>
            <a:r>
              <a:rPr lang="en-CH" sz="1600" dirty="0"/>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algn="ctr"/>
            <a:r>
              <a:rPr lang="en-CH" sz="1600" b="1" dirty="0">
                <a:solidFill>
                  <a:schemeClr val="tx1">
                    <a:alpha val="15000"/>
                  </a:schemeClr>
                </a:solidFill>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algn="ctr"/>
            <a:r>
              <a:rPr lang="en-CH" sz="1600" b="1" dirty="0"/>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algn="ctr"/>
            <a:r>
              <a:rPr lang="en-CH" sz="1600" b="1" dirty="0">
                <a:solidFill>
                  <a:schemeClr val="tx1">
                    <a:alpha val="15000"/>
                  </a:schemeClr>
                </a:solidFill>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algn="ctr"/>
            <a:r>
              <a:rPr lang="en-CH" sz="1600" b="1" dirty="0"/>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algn="ctr"/>
            <a:r>
              <a:rPr lang="en-CH" sz="2000" b="1" i="1" dirty="0">
                <a:solidFill>
                  <a:schemeClr val="accent1"/>
                </a:solidFill>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algn="ctr"/>
            <a:r>
              <a:rPr lang="en-CH" sz="1600" b="1" dirty="0">
                <a:solidFill>
                  <a:schemeClr val="tx1">
                    <a:alpha val="15000"/>
                  </a:schemeClr>
                </a:solidFill>
              </a:rPr>
              <a:t>Sibyl Policy</a:t>
            </a:r>
          </a:p>
        </p:txBody>
      </p:sp>
      <p:cxnSp>
        <p:nvCxnSpPr>
          <p:cNvPr id="76" name="Elbow Connector 75">
            <a:extLst>
              <a:ext uri="{FF2B5EF4-FFF2-40B4-BE49-F238E27FC236}">
                <a16:creationId xmlns:a16="http://schemas.microsoft.com/office/drawing/2014/main" id="{674CF30D-306B-CA9D-F9C5-B91BCF68B518}"/>
              </a:ext>
            </a:extLst>
          </p:cNvPr>
          <p:cNvCxnSpPr>
            <a:cxnSpLocks/>
            <a:stCxn id="16" idx="1"/>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sp>
        <p:nvSpPr>
          <p:cNvPr id="86" name="Rounded Rectangle 85">
            <a:extLst>
              <a:ext uri="{FF2B5EF4-FFF2-40B4-BE49-F238E27FC236}">
                <a16:creationId xmlns:a16="http://schemas.microsoft.com/office/drawing/2014/main" id="{06949DC0-E2BC-2A86-2380-522CF37E364F}"/>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cxnSp>
        <p:nvCxnSpPr>
          <p:cNvPr id="88" name="Elbow Connector 87">
            <a:extLst>
              <a:ext uri="{FF2B5EF4-FFF2-40B4-BE49-F238E27FC236}">
                <a16:creationId xmlns:a16="http://schemas.microsoft.com/office/drawing/2014/main" id="{E91B6F5C-F411-053B-C08C-EF20815E675B}"/>
              </a:ext>
            </a:extLst>
          </p:cNvPr>
          <p:cNvCxnSpPr>
            <a:cxnSpLocks/>
            <a:stCxn id="95"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2268D67-D539-A572-06E6-BCF9A8D9D678}"/>
              </a:ext>
            </a:extLst>
          </p:cNvPr>
          <p:cNvSpPr txBox="1"/>
          <p:nvPr/>
        </p:nvSpPr>
        <p:spPr>
          <a:xfrm>
            <a:off x="1665230" y="1749368"/>
            <a:ext cx="1184222" cy="489878"/>
          </a:xfrm>
          <a:prstGeom prst="rect">
            <a:avLst/>
          </a:prstGeom>
          <a:noFill/>
          <a:ln>
            <a:noFill/>
          </a:ln>
        </p:spPr>
        <p:txBody>
          <a:bodyPr wrap="square">
            <a:spAutoFit/>
          </a:bodyPr>
          <a:lstStyle/>
          <a:p>
            <a:pPr>
              <a:lnSpc>
                <a:spcPts val="1460"/>
              </a:lnSpc>
            </a:pPr>
            <a:r>
              <a:rPr lang="en-CH" dirty="0">
                <a:solidFill>
                  <a:schemeClr val="tx1">
                    <a:alpha val="15000"/>
                  </a:schemeClr>
                </a:solidFill>
              </a:rPr>
              <a:t>Training </a:t>
            </a:r>
          </a:p>
          <a:p>
            <a:pPr>
              <a:lnSpc>
                <a:spcPts val="1460"/>
              </a:lnSpc>
            </a:pPr>
            <a:r>
              <a:rPr lang="en-CH" dirty="0">
                <a:solidFill>
                  <a:schemeClr val="tx1">
                    <a:alpha val="15000"/>
                  </a:schemeClr>
                </a:solidFill>
              </a:rPr>
              <a:t>Network</a:t>
            </a:r>
          </a:p>
        </p:txBody>
      </p:sp>
      <p:sp>
        <p:nvSpPr>
          <p:cNvPr id="92" name="TextBox 91">
            <a:extLst>
              <a:ext uri="{FF2B5EF4-FFF2-40B4-BE49-F238E27FC236}">
                <a16:creationId xmlns:a16="http://schemas.microsoft.com/office/drawing/2014/main" id="{68906693-2F16-9A6D-914D-1C12E62FDBA7}"/>
              </a:ext>
            </a:extLst>
          </p:cNvPr>
          <p:cNvSpPr txBox="1"/>
          <p:nvPr/>
        </p:nvSpPr>
        <p:spPr>
          <a:xfrm>
            <a:off x="7420548" y="1561838"/>
            <a:ext cx="1424876" cy="707886"/>
          </a:xfrm>
          <a:prstGeom prst="rect">
            <a:avLst/>
          </a:prstGeom>
          <a:noFill/>
        </p:spPr>
        <p:txBody>
          <a:bodyPr wrap="square">
            <a:spAutoFit/>
          </a:bodyPr>
          <a:lstStyle/>
          <a:p>
            <a:pPr algn="ctr"/>
            <a:r>
              <a:rPr lang="en-CH" sz="2000" b="1" i="1" dirty="0">
                <a:solidFill>
                  <a:schemeClr val="tx1">
                    <a:alpha val="15000"/>
                  </a:schemeClr>
                </a:solidFill>
              </a:rPr>
              <a:t>RL Training Thread</a:t>
            </a:r>
          </a:p>
        </p:txBody>
      </p:sp>
      <p:sp>
        <p:nvSpPr>
          <p:cNvPr id="93" name="TextBox 92">
            <a:extLst>
              <a:ext uri="{FF2B5EF4-FFF2-40B4-BE49-F238E27FC236}">
                <a16:creationId xmlns:a16="http://schemas.microsoft.com/office/drawing/2014/main" id="{A7AD4408-3394-2DB1-D79F-5F4B69C71E70}"/>
              </a:ext>
            </a:extLst>
          </p:cNvPr>
          <p:cNvSpPr txBox="1"/>
          <p:nvPr/>
        </p:nvSpPr>
        <p:spPr>
          <a:xfrm>
            <a:off x="5458373" y="1854385"/>
            <a:ext cx="1424876" cy="338554"/>
          </a:xfrm>
          <a:prstGeom prst="rect">
            <a:avLst/>
          </a:prstGeom>
          <a:noFill/>
        </p:spPr>
        <p:txBody>
          <a:bodyPr wrap="square">
            <a:spAutoFit/>
          </a:bodyPr>
          <a:lstStyle/>
          <a:p>
            <a:pPr algn="ctr"/>
            <a:r>
              <a:rPr lang="en-CH" sz="1600" i="1" dirty="0">
                <a:solidFill>
                  <a:schemeClr val="tx1">
                    <a:alpha val="15000"/>
                  </a:schemeClr>
                </a:solidFill>
              </a:rPr>
              <a:t>Batch</a:t>
            </a:r>
          </a:p>
        </p:txBody>
      </p:sp>
      <p:pic>
        <p:nvPicPr>
          <p:cNvPr id="94" name="Picture 93">
            <a:extLst>
              <a:ext uri="{FF2B5EF4-FFF2-40B4-BE49-F238E27FC236}">
                <a16:creationId xmlns:a16="http://schemas.microsoft.com/office/drawing/2014/main" id="{742474A7-1551-8C11-E4F4-78FF790D4E60}"/>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95" name="Rounded Rectangle 94">
            <a:extLst>
              <a:ext uri="{FF2B5EF4-FFF2-40B4-BE49-F238E27FC236}">
                <a16:creationId xmlns:a16="http://schemas.microsoft.com/office/drawing/2014/main" id="{43DAEB10-0A21-0649-2CCB-70A94CC0B29D}"/>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B048547D-920C-5036-FC55-0B8A4B3C836B}"/>
              </a:ext>
            </a:extLst>
          </p:cNvPr>
          <p:cNvSpPr txBox="1"/>
          <p:nvPr/>
        </p:nvSpPr>
        <p:spPr>
          <a:xfrm>
            <a:off x="946529" y="2314394"/>
            <a:ext cx="1777800" cy="584775"/>
          </a:xfrm>
          <a:prstGeom prst="rect">
            <a:avLst/>
          </a:prstGeom>
          <a:noFill/>
        </p:spPr>
        <p:txBody>
          <a:bodyPr wrap="square">
            <a:spAutoFit/>
          </a:bodyPr>
          <a:lstStyle/>
          <a:p>
            <a:pPr algn="ctr"/>
            <a:r>
              <a:rPr lang="en-CH" sz="1600" i="1" dirty="0">
                <a:solidFill>
                  <a:schemeClr val="tx1">
                    <a:alpha val="15000"/>
                  </a:schemeClr>
                </a:solidFill>
              </a:rPr>
              <a:t>Periodic  Policy</a:t>
            </a:r>
          </a:p>
          <a:p>
            <a:pPr algn="ctr"/>
            <a:r>
              <a:rPr lang="en-CH" sz="1600" i="1" dirty="0">
                <a:solidFill>
                  <a:schemeClr val="tx1">
                    <a:alpha val="15000"/>
                  </a:schemeClr>
                </a:solidFill>
              </a:rPr>
              <a:t>Weight Update</a:t>
            </a:r>
          </a:p>
        </p:txBody>
      </p: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839033" y="4070561"/>
            <a:ext cx="2077388"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Slide Number Placeholder 5">
            <a:extLst>
              <a:ext uri="{FF2B5EF4-FFF2-40B4-BE49-F238E27FC236}">
                <a16:creationId xmlns:a16="http://schemas.microsoft.com/office/drawing/2014/main" id="{FA157BC5-AFF3-9734-AC05-32832708C7F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31</a:t>
            </a:fld>
            <a:endParaRPr lang="en-CH"/>
          </a:p>
        </p:txBody>
      </p:sp>
    </p:spTree>
    <p:extLst>
      <p:ext uri="{BB962C8B-B14F-4D97-AF65-F5344CB8AC3E}">
        <p14:creationId xmlns:p14="http://schemas.microsoft.com/office/powerpoint/2010/main" val="3838274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Training Thread</a:t>
            </a:r>
          </a:p>
        </p:txBody>
      </p:sp>
      <p:cxnSp>
        <p:nvCxnSpPr>
          <p:cNvPr id="76" name="Elbow Connector 75">
            <a:extLst>
              <a:ext uri="{FF2B5EF4-FFF2-40B4-BE49-F238E27FC236}">
                <a16:creationId xmlns:a16="http://schemas.microsoft.com/office/drawing/2014/main" id="{674CF30D-306B-CA9D-F9C5-B91BCF68B518}"/>
              </a:ext>
            </a:extLst>
          </p:cNvPr>
          <p:cNvCxnSpPr>
            <a:cxnSpLocks/>
          </p:cNvCxnSpPr>
          <p:nvPr/>
        </p:nvCxnSpPr>
        <p:spPr>
          <a:xfrm rot="16200000" flipV="1">
            <a:off x="5652998" y="2071983"/>
            <a:ext cx="968161" cy="111278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1AD2DEC-297F-7ABA-4EA3-24455E4D7040}"/>
              </a:ext>
            </a:extLst>
          </p:cNvPr>
          <p:cNvSpPr txBox="1"/>
          <p:nvPr/>
        </p:nvSpPr>
        <p:spPr>
          <a:xfrm>
            <a:off x="1098927" y="2365193"/>
            <a:ext cx="1777800" cy="584775"/>
          </a:xfrm>
          <a:prstGeom prst="rect">
            <a:avLst/>
          </a:prstGeom>
          <a:noFill/>
        </p:spPr>
        <p:txBody>
          <a:bodyPr wrap="square">
            <a:spAutoFit/>
          </a:bodyPr>
          <a:lstStyle/>
          <a:p>
            <a:pPr algn="ctr"/>
            <a:r>
              <a:rPr lang="en-CH" sz="1600" dirty="0"/>
              <a:t>Periodic Weights update</a:t>
            </a:r>
          </a:p>
        </p:txBody>
      </p:sp>
      <p:grpSp>
        <p:nvGrpSpPr>
          <p:cNvPr id="155" name="Group 154">
            <a:extLst>
              <a:ext uri="{FF2B5EF4-FFF2-40B4-BE49-F238E27FC236}">
                <a16:creationId xmlns:a16="http://schemas.microsoft.com/office/drawing/2014/main" id="{375397F5-D7AD-1B30-C159-B31D7C5D1BEF}"/>
              </a:ext>
            </a:extLst>
          </p:cNvPr>
          <p:cNvGrpSpPr/>
          <p:nvPr/>
        </p:nvGrpSpPr>
        <p:grpSpPr>
          <a:xfrm>
            <a:off x="3127418" y="2575857"/>
            <a:ext cx="524639" cy="338554"/>
            <a:chOff x="3086606" y="2492382"/>
            <a:chExt cx="524639" cy="338554"/>
          </a:xfrm>
        </p:grpSpPr>
        <p:sp>
          <p:nvSpPr>
            <p:cNvPr id="156" name="Oval 155">
              <a:extLst>
                <a:ext uri="{FF2B5EF4-FFF2-40B4-BE49-F238E27FC236}">
                  <a16:creationId xmlns:a16="http://schemas.microsoft.com/office/drawing/2014/main" id="{15F1007A-F3B7-BA7D-D40A-A12D32A96C17}"/>
                </a:ext>
              </a:extLst>
            </p:cNvPr>
            <p:cNvSpPr/>
            <p:nvPr/>
          </p:nvSpPr>
          <p:spPr>
            <a:xfrm>
              <a:off x="3191320" y="2523296"/>
              <a:ext cx="312627" cy="2516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dirty="0"/>
            </a:p>
          </p:txBody>
        </p:sp>
        <p:sp>
          <p:nvSpPr>
            <p:cNvPr id="157" name="TextBox 156">
              <a:extLst>
                <a:ext uri="{FF2B5EF4-FFF2-40B4-BE49-F238E27FC236}">
                  <a16:creationId xmlns:a16="http://schemas.microsoft.com/office/drawing/2014/main" id="{3AD391AA-FEC9-BEBA-ED4A-1A21933DB253}"/>
                </a:ext>
              </a:extLst>
            </p:cNvPr>
            <p:cNvSpPr txBox="1"/>
            <p:nvPr/>
          </p:nvSpPr>
          <p:spPr>
            <a:xfrm>
              <a:off x="3086606" y="2492382"/>
              <a:ext cx="524639" cy="338554"/>
            </a:xfrm>
            <a:prstGeom prst="rect">
              <a:avLst/>
            </a:prstGeom>
            <a:noFill/>
          </p:spPr>
          <p:txBody>
            <a:bodyPr wrap="square">
              <a:spAutoFit/>
            </a:bodyPr>
            <a:lstStyle/>
            <a:p>
              <a:pPr algn="ctr"/>
              <a:r>
                <a:rPr lang="en-CH" sz="1600" b="1" dirty="0">
                  <a:solidFill>
                    <a:schemeClr val="bg1"/>
                  </a:solidFill>
                </a:rPr>
                <a:t>10</a:t>
              </a:r>
            </a:p>
          </p:txBody>
        </p:sp>
      </p:grpSp>
      <p:sp>
        <p:nvSpPr>
          <p:cNvPr id="186" name="Rounded Rectangle 185">
            <a:extLst>
              <a:ext uri="{FF2B5EF4-FFF2-40B4-BE49-F238E27FC236}">
                <a16:creationId xmlns:a16="http://schemas.microsoft.com/office/drawing/2014/main" id="{2A6C46CC-51A7-F34F-563A-BC0030F4375C}"/>
              </a:ext>
            </a:extLst>
          </p:cNvPr>
          <p:cNvSpPr/>
          <p:nvPr/>
        </p:nvSpPr>
        <p:spPr>
          <a:xfrm>
            <a:off x="811727" y="1555149"/>
            <a:ext cx="8130867" cy="1319585"/>
          </a:xfrm>
          <a:prstGeom prst="roundRect">
            <a:avLst/>
          </a:prstGeom>
          <a:solidFill>
            <a:srgbClr val="D0D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cxnSp>
        <p:nvCxnSpPr>
          <p:cNvPr id="188" name="Elbow Connector 187">
            <a:extLst>
              <a:ext uri="{FF2B5EF4-FFF2-40B4-BE49-F238E27FC236}">
                <a16:creationId xmlns:a16="http://schemas.microsoft.com/office/drawing/2014/main" id="{96E34FA3-D3D3-701D-E341-AAE52AB495DE}"/>
              </a:ext>
            </a:extLst>
          </p:cNvPr>
          <p:cNvCxnSpPr>
            <a:cxnSpLocks/>
          </p:cNvCxnSpPr>
          <p:nvPr/>
        </p:nvCxnSpPr>
        <p:spPr>
          <a:xfrm rot="10800000" flipV="1">
            <a:off x="3602882" y="2144296"/>
            <a:ext cx="603017" cy="30938"/>
          </a:xfrm>
          <a:prstGeom prst="bentConnector3">
            <a:avLst>
              <a:gd name="adj1" fmla="val 29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77131A3B-152C-8176-D93D-8AD57E9592BA}"/>
              </a:ext>
            </a:extLst>
          </p:cNvPr>
          <p:cNvSpPr txBox="1"/>
          <p:nvPr/>
        </p:nvSpPr>
        <p:spPr>
          <a:xfrm>
            <a:off x="7420548" y="1561838"/>
            <a:ext cx="1424876" cy="707886"/>
          </a:xfrm>
          <a:prstGeom prst="rect">
            <a:avLst/>
          </a:prstGeom>
          <a:noFill/>
        </p:spPr>
        <p:txBody>
          <a:bodyPr wrap="square">
            <a:spAutoFit/>
          </a:bodyPr>
          <a:lstStyle/>
          <a:p>
            <a:pPr algn="ctr"/>
            <a:r>
              <a:rPr lang="en-CH" sz="2000" b="1" i="1" dirty="0">
                <a:solidFill>
                  <a:schemeClr val="accent1"/>
                </a:solidFill>
              </a:rPr>
              <a:t>RL Training Thread</a:t>
            </a:r>
          </a:p>
        </p:txBody>
      </p:sp>
      <p:sp>
        <p:nvSpPr>
          <p:cNvPr id="192" name="TextBox 191">
            <a:extLst>
              <a:ext uri="{FF2B5EF4-FFF2-40B4-BE49-F238E27FC236}">
                <a16:creationId xmlns:a16="http://schemas.microsoft.com/office/drawing/2014/main" id="{4EF89A6D-128C-319D-FFE3-3F9745B0B038}"/>
              </a:ext>
            </a:extLst>
          </p:cNvPr>
          <p:cNvSpPr txBox="1"/>
          <p:nvPr/>
        </p:nvSpPr>
        <p:spPr>
          <a:xfrm>
            <a:off x="5458373" y="1854385"/>
            <a:ext cx="1424876" cy="338554"/>
          </a:xfrm>
          <a:prstGeom prst="rect">
            <a:avLst/>
          </a:prstGeom>
          <a:noFill/>
        </p:spPr>
        <p:txBody>
          <a:bodyPr wrap="square">
            <a:spAutoFit/>
          </a:bodyPr>
          <a:lstStyle/>
          <a:p>
            <a:pPr algn="ctr"/>
            <a:r>
              <a:rPr lang="en-CH" sz="1600" i="1" dirty="0"/>
              <a:t>Batch</a:t>
            </a:r>
          </a:p>
        </p:txBody>
      </p:sp>
      <p:sp>
        <p:nvSpPr>
          <p:cNvPr id="199" name="Rounded Rectangle 198">
            <a:extLst>
              <a:ext uri="{FF2B5EF4-FFF2-40B4-BE49-F238E27FC236}">
                <a16:creationId xmlns:a16="http://schemas.microsoft.com/office/drawing/2014/main" id="{6A44D447-1CFA-4A3D-2D9C-21AA0698F8C5}"/>
              </a:ext>
            </a:extLst>
          </p:cNvPr>
          <p:cNvSpPr/>
          <p:nvPr/>
        </p:nvSpPr>
        <p:spPr>
          <a:xfrm>
            <a:off x="4174368" y="1875170"/>
            <a:ext cx="1353766" cy="53825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16200000" flipH="1">
            <a:off x="2730637" y="2932298"/>
            <a:ext cx="842946" cy="20258"/>
          </a:xfrm>
          <a:prstGeom prst="bentConnector3">
            <a:avLst>
              <a:gd name="adj1" fmla="val 141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A60E3BB0-BE2E-BBA9-32DA-29AB044B46ED}"/>
              </a:ext>
            </a:extLst>
          </p:cNvPr>
          <p:cNvPicPr>
            <a:picLocks noChangeAspect="1"/>
          </p:cNvPicPr>
          <p:nvPr/>
        </p:nvPicPr>
        <p:blipFill rotWithShape="1">
          <a:blip r:embed="rId3"/>
          <a:srcRect l="38572" t="30978" r="47203" b="51531"/>
          <a:stretch/>
        </p:blipFill>
        <p:spPr>
          <a:xfrm>
            <a:off x="2673323" y="1668715"/>
            <a:ext cx="950578" cy="1013037"/>
          </a:xfrm>
          <a:prstGeom prst="rect">
            <a:avLst/>
          </a:prstGeom>
        </p:spPr>
      </p:pic>
      <p:sp>
        <p:nvSpPr>
          <p:cNvPr id="52" name="Rounded Rectangle 51">
            <a:extLst>
              <a:ext uri="{FF2B5EF4-FFF2-40B4-BE49-F238E27FC236}">
                <a16:creationId xmlns:a16="http://schemas.microsoft.com/office/drawing/2014/main" id="{9942CF74-E3B8-E83D-2D8E-DB07BD69D816}"/>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53" name="Rounded Rectangle 52">
            <a:extLst>
              <a:ext uri="{FF2B5EF4-FFF2-40B4-BE49-F238E27FC236}">
                <a16:creationId xmlns:a16="http://schemas.microsoft.com/office/drawing/2014/main" id="{1A843487-3067-8B0B-A057-02FB0638D080}"/>
              </a:ext>
            </a:extLst>
          </p:cNvPr>
          <p:cNvSpPr/>
          <p:nvPr/>
        </p:nvSpPr>
        <p:spPr>
          <a:xfrm>
            <a:off x="870715" y="4296178"/>
            <a:ext cx="1129928" cy="794479"/>
          </a:xfrm>
          <a:prstGeom prst="roundRect">
            <a:avLst/>
          </a:prstGeom>
          <a:solidFill>
            <a:srgbClr val="D0E4FF">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54" name="Rounded Rectangle 53">
            <a:extLst>
              <a:ext uri="{FF2B5EF4-FFF2-40B4-BE49-F238E27FC236}">
                <a16:creationId xmlns:a16="http://schemas.microsoft.com/office/drawing/2014/main" id="{38B60ACF-EF94-3EFF-C8E6-0A7A5019FF47}"/>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55" name="TextBox 54">
            <a:extLst>
              <a:ext uri="{FF2B5EF4-FFF2-40B4-BE49-F238E27FC236}">
                <a16:creationId xmlns:a16="http://schemas.microsoft.com/office/drawing/2014/main" id="{0A5B672D-3026-FA00-6FF2-E7302131518A}"/>
              </a:ext>
            </a:extLst>
          </p:cNvPr>
          <p:cNvSpPr txBox="1"/>
          <p:nvPr/>
        </p:nvSpPr>
        <p:spPr>
          <a:xfrm>
            <a:off x="2635694" y="4178692"/>
            <a:ext cx="1184222" cy="489878"/>
          </a:xfrm>
          <a:prstGeom prst="rect">
            <a:avLst/>
          </a:prstGeom>
          <a:noFill/>
          <a:ln>
            <a:noFill/>
          </a:ln>
        </p:spPr>
        <p:txBody>
          <a:bodyPr wrap="square">
            <a:spAutoFit/>
          </a:bodyPr>
          <a:lstStyle/>
          <a:p>
            <a:pPr>
              <a:lnSpc>
                <a:spcPts val="1460"/>
              </a:lnSpc>
            </a:pPr>
            <a:r>
              <a:rPr lang="en-CH" dirty="0">
                <a:solidFill>
                  <a:schemeClr val="tx1">
                    <a:alpha val="15000"/>
                  </a:schemeClr>
                </a:solidFill>
              </a:rPr>
              <a:t>Inference </a:t>
            </a:r>
          </a:p>
          <a:p>
            <a:pPr>
              <a:lnSpc>
                <a:spcPts val="1460"/>
              </a:lnSpc>
            </a:pPr>
            <a:r>
              <a:rPr lang="en-CH" dirty="0">
                <a:solidFill>
                  <a:schemeClr val="tx1">
                    <a:alpha val="15000"/>
                  </a:schemeClr>
                </a:solidFill>
              </a:rPr>
              <a:t>Network</a:t>
            </a:r>
          </a:p>
        </p:txBody>
      </p:sp>
      <p:sp>
        <p:nvSpPr>
          <p:cNvPr id="56" name="Rounded Rectangle 55">
            <a:extLst>
              <a:ext uri="{FF2B5EF4-FFF2-40B4-BE49-F238E27FC236}">
                <a16:creationId xmlns:a16="http://schemas.microsoft.com/office/drawing/2014/main" id="{BF618CAD-A1E9-E45A-A2A9-661A4DFE6CAD}"/>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Max</a:t>
            </a:r>
          </a:p>
        </p:txBody>
      </p:sp>
      <p:sp>
        <p:nvSpPr>
          <p:cNvPr id="58" name="Rounded Rectangle 57">
            <a:extLst>
              <a:ext uri="{FF2B5EF4-FFF2-40B4-BE49-F238E27FC236}">
                <a16:creationId xmlns:a16="http://schemas.microsoft.com/office/drawing/2014/main" id="{90B4E2AF-34AE-E41C-3AAE-19575A06E14E}"/>
              </a:ext>
            </a:extLst>
          </p:cNvPr>
          <p:cNvSpPr/>
          <p:nvPr/>
        </p:nvSpPr>
        <p:spPr>
          <a:xfrm>
            <a:off x="5314378" y="4594884"/>
            <a:ext cx="104931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alpha val="15000"/>
                  </a:schemeClr>
                </a:solidFill>
              </a:rPr>
              <a:t>HSS</a:t>
            </a:r>
          </a:p>
        </p:txBody>
      </p:sp>
      <p:sp>
        <p:nvSpPr>
          <p:cNvPr id="59" name="Rounded Rectangle 58">
            <a:extLst>
              <a:ext uri="{FF2B5EF4-FFF2-40B4-BE49-F238E27FC236}">
                <a16:creationId xmlns:a16="http://schemas.microsoft.com/office/drawing/2014/main" id="{298AB555-B33E-3F86-D163-038214D18CFE}"/>
              </a:ext>
            </a:extLst>
          </p:cNvPr>
          <p:cNvSpPr/>
          <p:nvPr/>
        </p:nvSpPr>
        <p:spPr>
          <a:xfrm>
            <a:off x="7308070" y="4594883"/>
            <a:ext cx="121670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alpha val="15000"/>
                </a:schemeClr>
              </a:solidFill>
            </a:endParaRPr>
          </a:p>
        </p:txBody>
      </p:sp>
      <p:sp>
        <p:nvSpPr>
          <p:cNvPr id="60" name="TextBox 59">
            <a:extLst>
              <a:ext uri="{FF2B5EF4-FFF2-40B4-BE49-F238E27FC236}">
                <a16:creationId xmlns:a16="http://schemas.microsoft.com/office/drawing/2014/main" id="{DAC3265D-E75D-F8A4-0E48-BD112B504246}"/>
              </a:ext>
            </a:extLst>
          </p:cNvPr>
          <p:cNvSpPr txBox="1"/>
          <p:nvPr/>
        </p:nvSpPr>
        <p:spPr>
          <a:xfrm>
            <a:off x="7203982" y="4668570"/>
            <a:ext cx="1424876" cy="489878"/>
          </a:xfrm>
          <a:prstGeom prst="rect">
            <a:avLst/>
          </a:prstGeom>
          <a:noFill/>
        </p:spPr>
        <p:txBody>
          <a:bodyPr wrap="square">
            <a:spAutoFit/>
          </a:bodyPr>
          <a:lstStyle/>
          <a:p>
            <a:pPr algn="ctr">
              <a:lnSpc>
                <a:spcPts val="1460"/>
              </a:lnSpc>
            </a:pPr>
            <a:r>
              <a:rPr lang="en-CH" dirty="0">
                <a:solidFill>
                  <a:schemeClr val="tx1">
                    <a:alpha val="15000"/>
                  </a:schemeClr>
                </a:solidFill>
              </a:rPr>
              <a:t>Collect</a:t>
            </a:r>
          </a:p>
          <a:p>
            <a:pPr algn="ctr">
              <a:lnSpc>
                <a:spcPts val="1460"/>
              </a:lnSpc>
            </a:pPr>
            <a:r>
              <a:rPr lang="en-CH" dirty="0">
                <a:solidFill>
                  <a:schemeClr val="tx1">
                    <a:alpha val="15000"/>
                  </a:schemeClr>
                </a:solidFill>
              </a:rPr>
              <a:t>Experiences</a:t>
            </a:r>
          </a:p>
        </p:txBody>
      </p:sp>
      <p:sp>
        <p:nvSpPr>
          <p:cNvPr id="63" name="Magnetic Disk 62">
            <a:extLst>
              <a:ext uri="{FF2B5EF4-FFF2-40B4-BE49-F238E27FC236}">
                <a16:creationId xmlns:a16="http://schemas.microsoft.com/office/drawing/2014/main" id="{8DB73716-4CC1-7CD2-11AC-CEFFFBF44775}"/>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9" name="TextBox 68">
            <a:extLst>
              <a:ext uri="{FF2B5EF4-FFF2-40B4-BE49-F238E27FC236}">
                <a16:creationId xmlns:a16="http://schemas.microsoft.com/office/drawing/2014/main" id="{191D0CEC-BC9E-BD9E-4DA1-8B07021B2F4D}"/>
              </a:ext>
            </a:extLst>
          </p:cNvPr>
          <p:cNvSpPr txBox="1"/>
          <p:nvPr/>
        </p:nvSpPr>
        <p:spPr>
          <a:xfrm>
            <a:off x="5680129" y="3421262"/>
            <a:ext cx="2023673" cy="489878"/>
          </a:xfrm>
          <a:prstGeom prst="rect">
            <a:avLst/>
          </a:prstGeom>
          <a:noFill/>
        </p:spPr>
        <p:txBody>
          <a:bodyPr wrap="square">
            <a:spAutoFit/>
          </a:bodyPr>
          <a:lstStyle/>
          <a:p>
            <a:pPr algn="ctr">
              <a:lnSpc>
                <a:spcPts val="1460"/>
              </a:lnSpc>
            </a:pPr>
            <a:r>
              <a:rPr lang="en-CH" dirty="0"/>
              <a:t>Experience Buffer (in host DRAM)</a:t>
            </a:r>
          </a:p>
        </p:txBody>
      </p:sp>
      <p:cxnSp>
        <p:nvCxnSpPr>
          <p:cNvPr id="70" name="Elbow Connector 69">
            <a:extLst>
              <a:ext uri="{FF2B5EF4-FFF2-40B4-BE49-F238E27FC236}">
                <a16:creationId xmlns:a16="http://schemas.microsoft.com/office/drawing/2014/main" id="{F7764EC3-6799-4DDE-99C0-6417E670AFC9}"/>
              </a:ext>
            </a:extLst>
          </p:cNvPr>
          <p:cNvCxnSpPr>
            <a:cxnSpLocks/>
            <a:stCxn id="53" idx="3"/>
            <a:endCxn id="54" idx="1"/>
          </p:cNvCxnSpPr>
          <p:nvPr/>
        </p:nvCxnSpPr>
        <p:spPr>
          <a:xfrm flipV="1">
            <a:off x="2000643" y="3932372"/>
            <a:ext cx="442676" cy="761046"/>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FF1BF0E5-D757-3F44-91D6-B03F27EF2746}"/>
              </a:ext>
            </a:extLst>
          </p:cNvPr>
          <p:cNvCxnSpPr>
            <a:cxnSpLocks/>
            <a:stCxn id="53" idx="3"/>
            <a:endCxn id="59" idx="2"/>
          </p:cNvCxnSpPr>
          <p:nvPr/>
        </p:nvCxnSpPr>
        <p:spPr>
          <a:xfrm>
            <a:off x="2000643" y="4693418"/>
            <a:ext cx="5915778" cy="507550"/>
          </a:xfrm>
          <a:prstGeom prst="bentConnector4">
            <a:avLst>
              <a:gd name="adj1" fmla="val 3768"/>
              <a:gd name="adj2" fmla="val 14504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650152C3-D07C-1194-7A9E-376E4B94D93A}"/>
              </a:ext>
            </a:extLst>
          </p:cNvPr>
          <p:cNvCxnSpPr>
            <a:cxnSpLocks/>
            <a:endCxn id="58"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BA4473C4-6060-308C-0ABE-5B9A6794EADF}"/>
              </a:ext>
            </a:extLst>
          </p:cNvPr>
          <p:cNvCxnSpPr>
            <a:cxnSpLocks/>
            <a:endCxn id="59"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B326359A-64A7-A7C0-C113-6666E7E18408}"/>
              </a:ext>
            </a:extLst>
          </p:cNvPr>
          <p:cNvCxnSpPr>
            <a:cxnSpLocks/>
            <a:endCxn id="63" idx="4"/>
          </p:cNvCxnSpPr>
          <p:nvPr/>
        </p:nvCxnSpPr>
        <p:spPr>
          <a:xfrm rot="16200000" flipV="1">
            <a:off x="7389336" y="3713243"/>
            <a:ext cx="1037453" cy="72030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842B261-DB35-B8BB-E64B-E994418B4A4B}"/>
              </a:ext>
            </a:extLst>
          </p:cNvPr>
          <p:cNvSpPr txBox="1"/>
          <p:nvPr/>
        </p:nvSpPr>
        <p:spPr>
          <a:xfrm>
            <a:off x="728677" y="4403224"/>
            <a:ext cx="1424876" cy="646331"/>
          </a:xfrm>
          <a:prstGeom prst="rect">
            <a:avLst/>
          </a:prstGeom>
          <a:noFill/>
        </p:spPr>
        <p:txBody>
          <a:bodyPr wrap="square">
            <a:spAutoFit/>
          </a:bodyPr>
          <a:lstStyle/>
          <a:p>
            <a:pPr algn="ctr"/>
            <a:r>
              <a:rPr lang="en-CH" dirty="0">
                <a:solidFill>
                  <a:schemeClr val="tx1">
                    <a:alpha val="15000"/>
                  </a:schemeClr>
                </a:solidFill>
              </a:rPr>
              <a:t>Observation </a:t>
            </a:r>
          </a:p>
          <a:p>
            <a:pPr algn="ctr"/>
            <a:r>
              <a:rPr lang="en-CH" dirty="0">
                <a:solidFill>
                  <a:schemeClr val="tx1">
                    <a:alpha val="15000"/>
                  </a:schemeClr>
                </a:solidFill>
              </a:rPr>
              <a:t>Vector</a:t>
            </a:r>
          </a:p>
        </p:txBody>
      </p:sp>
      <p:cxnSp>
        <p:nvCxnSpPr>
          <p:cNvPr id="78" name="Elbow Connector 77">
            <a:extLst>
              <a:ext uri="{FF2B5EF4-FFF2-40B4-BE49-F238E27FC236}">
                <a16:creationId xmlns:a16="http://schemas.microsoft.com/office/drawing/2014/main" id="{89856194-0925-A8DD-7819-E39DFCB69AB7}"/>
              </a:ext>
            </a:extLst>
          </p:cNvPr>
          <p:cNvCxnSpPr>
            <a:cxnSpLocks/>
            <a:stCxn id="58" idx="3"/>
          </p:cNvCxnSpPr>
          <p:nvPr/>
        </p:nvCxnSpPr>
        <p:spPr>
          <a:xfrm>
            <a:off x="6363689" y="4897927"/>
            <a:ext cx="958523" cy="2792"/>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BD905FD3-4B51-2DAB-86A4-BC4972AEC479}"/>
              </a:ext>
            </a:extLst>
          </p:cNvPr>
          <p:cNvCxnSpPr>
            <a:cxnSpLocks/>
            <a:endCxn id="53" idx="1"/>
          </p:cNvCxnSpPr>
          <p:nvPr/>
        </p:nvCxnSpPr>
        <p:spPr>
          <a:xfrm flipV="1">
            <a:off x="176552" y="4693418"/>
            <a:ext cx="694163" cy="2791"/>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7294FE9-DEFA-9262-C30A-861CBC6963BD}"/>
              </a:ext>
            </a:extLst>
          </p:cNvPr>
          <p:cNvSpPr txBox="1"/>
          <p:nvPr/>
        </p:nvSpPr>
        <p:spPr>
          <a:xfrm>
            <a:off x="-314124" y="4144600"/>
            <a:ext cx="1424876" cy="861774"/>
          </a:xfrm>
          <a:prstGeom prst="rect">
            <a:avLst/>
          </a:prstGeom>
          <a:noFill/>
        </p:spPr>
        <p:txBody>
          <a:bodyPr wrap="square">
            <a:spAutoFit/>
          </a:bodyPr>
          <a:lstStyle/>
          <a:p>
            <a:pPr algn="ctr"/>
            <a:r>
              <a:rPr lang="en-CH" sz="1600" dirty="0">
                <a:solidFill>
                  <a:schemeClr val="tx1">
                    <a:alpha val="15000"/>
                  </a:schemeClr>
                </a:solidFill>
              </a:rPr>
              <a:t>Storage</a:t>
            </a:r>
          </a:p>
          <a:p>
            <a:pPr algn="ctr"/>
            <a:r>
              <a:rPr lang="en-CH" sz="1600" dirty="0">
                <a:solidFill>
                  <a:schemeClr val="tx1">
                    <a:alpha val="15000"/>
                  </a:schemeClr>
                </a:solidFill>
              </a:rPr>
              <a:t>Request</a:t>
            </a:r>
          </a:p>
          <a:p>
            <a:pPr algn="ctr"/>
            <a:r>
              <a:rPr lang="en-CH" sz="1600" dirty="0">
                <a:solidFill>
                  <a:schemeClr val="tx1">
                    <a:alpha val="15000"/>
                  </a:schemeClr>
                </a:solidFill>
              </a:rPr>
              <a:t>(from OS)</a:t>
            </a:r>
          </a:p>
        </p:txBody>
      </p:sp>
      <p:sp>
        <p:nvSpPr>
          <p:cNvPr id="81" name="TextBox 80">
            <a:extLst>
              <a:ext uri="{FF2B5EF4-FFF2-40B4-BE49-F238E27FC236}">
                <a16:creationId xmlns:a16="http://schemas.microsoft.com/office/drawing/2014/main" id="{FD697263-64F1-4DFF-73EA-EF86B9CB47A2}"/>
              </a:ext>
            </a:extLst>
          </p:cNvPr>
          <p:cNvSpPr txBox="1"/>
          <p:nvPr/>
        </p:nvSpPr>
        <p:spPr>
          <a:xfrm>
            <a:off x="1173864" y="3827600"/>
            <a:ext cx="1424876" cy="338554"/>
          </a:xfrm>
          <a:prstGeom prst="rect">
            <a:avLst/>
          </a:prstGeom>
          <a:noFill/>
        </p:spPr>
        <p:txBody>
          <a:bodyPr wrap="square">
            <a:spAutoFit/>
          </a:bodyPr>
          <a:lstStyle/>
          <a:p>
            <a:pPr algn="ctr"/>
            <a:r>
              <a:rPr lang="en-CH" sz="1600" b="1" dirty="0">
                <a:solidFill>
                  <a:schemeClr val="tx1">
                    <a:alpha val="15000"/>
                  </a:schemeClr>
                </a:solidFill>
              </a:rPr>
              <a:t>State</a:t>
            </a:r>
          </a:p>
        </p:txBody>
      </p:sp>
      <p:sp>
        <p:nvSpPr>
          <p:cNvPr id="82" name="TextBox 81">
            <a:extLst>
              <a:ext uri="{FF2B5EF4-FFF2-40B4-BE49-F238E27FC236}">
                <a16:creationId xmlns:a16="http://schemas.microsoft.com/office/drawing/2014/main" id="{BB7686AF-8DA7-3F6B-8FF6-5BFE9AA4B1B3}"/>
              </a:ext>
            </a:extLst>
          </p:cNvPr>
          <p:cNvSpPr txBox="1"/>
          <p:nvPr/>
        </p:nvSpPr>
        <p:spPr>
          <a:xfrm>
            <a:off x="1110752" y="5147595"/>
            <a:ext cx="1424876" cy="338554"/>
          </a:xfrm>
          <a:prstGeom prst="rect">
            <a:avLst/>
          </a:prstGeom>
          <a:noFill/>
        </p:spPr>
        <p:txBody>
          <a:bodyPr wrap="square">
            <a:spAutoFit/>
          </a:bodyPr>
          <a:lstStyle/>
          <a:p>
            <a:pPr algn="ctr"/>
            <a:r>
              <a:rPr lang="en-CH" sz="1600" b="1" dirty="0">
                <a:solidFill>
                  <a:schemeClr val="tx1">
                    <a:alpha val="15000"/>
                  </a:schemeClr>
                </a:solidFill>
              </a:rPr>
              <a:t>State</a:t>
            </a:r>
          </a:p>
        </p:txBody>
      </p:sp>
      <p:sp>
        <p:nvSpPr>
          <p:cNvPr id="83" name="TextBox 82">
            <a:extLst>
              <a:ext uri="{FF2B5EF4-FFF2-40B4-BE49-F238E27FC236}">
                <a16:creationId xmlns:a16="http://schemas.microsoft.com/office/drawing/2014/main" id="{52875955-D035-83C3-721D-350A114DB086}"/>
              </a:ext>
            </a:extLst>
          </p:cNvPr>
          <p:cNvSpPr txBox="1"/>
          <p:nvPr/>
        </p:nvSpPr>
        <p:spPr>
          <a:xfrm>
            <a:off x="4745935" y="3766711"/>
            <a:ext cx="1424876" cy="338554"/>
          </a:xfrm>
          <a:prstGeom prst="rect">
            <a:avLst/>
          </a:prstGeom>
          <a:noFill/>
        </p:spPr>
        <p:txBody>
          <a:bodyPr wrap="square">
            <a:spAutoFit/>
          </a:bodyPr>
          <a:lstStyle/>
          <a:p>
            <a:pPr algn="ctr"/>
            <a:r>
              <a:rPr lang="en-CH" sz="1600" b="1" dirty="0">
                <a:solidFill>
                  <a:schemeClr val="tx1">
                    <a:alpha val="15000"/>
                  </a:schemeClr>
                </a:solidFill>
              </a:rPr>
              <a:t>Action</a:t>
            </a:r>
          </a:p>
        </p:txBody>
      </p:sp>
      <p:sp>
        <p:nvSpPr>
          <p:cNvPr id="84" name="TextBox 83">
            <a:extLst>
              <a:ext uri="{FF2B5EF4-FFF2-40B4-BE49-F238E27FC236}">
                <a16:creationId xmlns:a16="http://schemas.microsoft.com/office/drawing/2014/main" id="{C1FC963A-D1D1-B358-306B-01BD5F216C5D}"/>
              </a:ext>
            </a:extLst>
          </p:cNvPr>
          <p:cNvSpPr txBox="1"/>
          <p:nvPr/>
        </p:nvSpPr>
        <p:spPr>
          <a:xfrm>
            <a:off x="6100956" y="4553474"/>
            <a:ext cx="1424876" cy="338554"/>
          </a:xfrm>
          <a:prstGeom prst="rect">
            <a:avLst/>
          </a:prstGeom>
          <a:noFill/>
        </p:spPr>
        <p:txBody>
          <a:bodyPr wrap="square">
            <a:spAutoFit/>
          </a:bodyPr>
          <a:lstStyle/>
          <a:p>
            <a:pPr algn="ctr"/>
            <a:r>
              <a:rPr lang="en-CH" sz="1600" b="1" dirty="0">
                <a:solidFill>
                  <a:schemeClr val="tx1">
                    <a:alpha val="15000"/>
                  </a:schemeClr>
                </a:solidFill>
              </a:rPr>
              <a:t>Reward</a:t>
            </a:r>
          </a:p>
        </p:txBody>
      </p:sp>
      <p:sp>
        <p:nvSpPr>
          <p:cNvPr id="85" name="TextBox 84">
            <a:extLst>
              <a:ext uri="{FF2B5EF4-FFF2-40B4-BE49-F238E27FC236}">
                <a16:creationId xmlns:a16="http://schemas.microsoft.com/office/drawing/2014/main" id="{4BCBD6B4-65EB-B87A-13F8-E98B5C6DC2C7}"/>
              </a:ext>
            </a:extLst>
          </p:cNvPr>
          <p:cNvSpPr txBox="1"/>
          <p:nvPr/>
        </p:nvSpPr>
        <p:spPr>
          <a:xfrm>
            <a:off x="7420548" y="2874734"/>
            <a:ext cx="1424876" cy="707886"/>
          </a:xfrm>
          <a:prstGeom prst="rect">
            <a:avLst/>
          </a:prstGeom>
          <a:noFill/>
        </p:spPr>
        <p:txBody>
          <a:bodyPr wrap="square">
            <a:spAutoFit/>
          </a:bodyPr>
          <a:lstStyle/>
          <a:p>
            <a:pPr algn="ctr"/>
            <a:r>
              <a:rPr lang="en-CH" sz="2000" b="1" i="1" dirty="0">
                <a:solidFill>
                  <a:schemeClr val="accent1"/>
                </a:solidFill>
              </a:rPr>
              <a:t>RL Decision Thread</a:t>
            </a:r>
          </a:p>
        </p:txBody>
      </p:sp>
      <p:cxnSp>
        <p:nvCxnSpPr>
          <p:cNvPr id="86" name="Elbow Connector 85">
            <a:extLst>
              <a:ext uri="{FF2B5EF4-FFF2-40B4-BE49-F238E27FC236}">
                <a16:creationId xmlns:a16="http://schemas.microsoft.com/office/drawing/2014/main" id="{54661C36-A0AA-1771-03B4-292AB399A608}"/>
              </a:ext>
            </a:extLst>
          </p:cNvPr>
          <p:cNvCxnSpPr>
            <a:cxnSpLocks/>
            <a:endCxn id="56"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639A8C3-B11A-A923-9D2E-D0B534E94D40}"/>
              </a:ext>
            </a:extLst>
          </p:cNvPr>
          <p:cNvSpPr txBox="1"/>
          <p:nvPr/>
        </p:nvSpPr>
        <p:spPr>
          <a:xfrm>
            <a:off x="3771036" y="4225899"/>
            <a:ext cx="1424876" cy="338554"/>
          </a:xfrm>
          <a:prstGeom prst="rect">
            <a:avLst/>
          </a:prstGeom>
          <a:noFill/>
        </p:spPr>
        <p:txBody>
          <a:bodyPr wrap="square">
            <a:spAutoFit/>
          </a:bodyPr>
          <a:lstStyle/>
          <a:p>
            <a:pPr algn="ctr"/>
            <a:r>
              <a:rPr lang="en-CH" sz="1600" b="1" dirty="0">
                <a:solidFill>
                  <a:schemeClr val="tx1">
                    <a:alpha val="15000"/>
                  </a:schemeClr>
                </a:solidFill>
              </a:rPr>
              <a:t>Sibyl Policy</a:t>
            </a:r>
          </a:p>
        </p:txBody>
      </p:sp>
      <p:pic>
        <p:nvPicPr>
          <p:cNvPr id="88" name="Picture 87">
            <a:extLst>
              <a:ext uri="{FF2B5EF4-FFF2-40B4-BE49-F238E27FC236}">
                <a16:creationId xmlns:a16="http://schemas.microsoft.com/office/drawing/2014/main" id="{3117C6A7-87C4-D097-307E-89076FF2E479}"/>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cxnSp>
        <p:nvCxnSpPr>
          <p:cNvPr id="187" name="Elbow Connector 186">
            <a:extLst>
              <a:ext uri="{FF2B5EF4-FFF2-40B4-BE49-F238E27FC236}">
                <a16:creationId xmlns:a16="http://schemas.microsoft.com/office/drawing/2014/main" id="{2E6A2C66-09BA-3D5E-AECD-C2E35BB22455}"/>
              </a:ext>
            </a:extLst>
          </p:cNvPr>
          <p:cNvCxnSpPr>
            <a:cxnSpLocks/>
            <a:endCxn id="199" idx="3"/>
          </p:cNvCxnSpPr>
          <p:nvPr/>
        </p:nvCxnSpPr>
        <p:spPr>
          <a:xfrm rot="16200000" flipV="1">
            <a:off x="5626723" y="2045708"/>
            <a:ext cx="968161" cy="11653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43DA9A6C-5775-E4C8-78F8-F725EF4A6E76}"/>
              </a:ext>
            </a:extLst>
          </p:cNvPr>
          <p:cNvSpPr txBox="1"/>
          <p:nvPr/>
        </p:nvSpPr>
        <p:spPr>
          <a:xfrm>
            <a:off x="946529" y="2314394"/>
            <a:ext cx="1777800" cy="584775"/>
          </a:xfrm>
          <a:prstGeom prst="rect">
            <a:avLst/>
          </a:prstGeom>
          <a:noFill/>
        </p:spPr>
        <p:txBody>
          <a:bodyPr wrap="square">
            <a:spAutoFit/>
          </a:bodyPr>
          <a:lstStyle/>
          <a:p>
            <a:pPr algn="ctr"/>
            <a:r>
              <a:rPr lang="en-CH" sz="1600" i="1" dirty="0"/>
              <a:t>Periodic Policy </a:t>
            </a:r>
          </a:p>
          <a:p>
            <a:pPr algn="ctr"/>
            <a:r>
              <a:rPr lang="en-CH" sz="1600" i="1" dirty="0"/>
              <a:t>Weight Update</a:t>
            </a:r>
          </a:p>
        </p:txBody>
      </p:sp>
      <p:sp>
        <p:nvSpPr>
          <p:cNvPr id="47" name="TextBox 46">
            <a:extLst>
              <a:ext uri="{FF2B5EF4-FFF2-40B4-BE49-F238E27FC236}">
                <a16:creationId xmlns:a16="http://schemas.microsoft.com/office/drawing/2014/main" id="{5C33D44A-394D-EA00-E4E1-808B67AEB89A}"/>
              </a:ext>
            </a:extLst>
          </p:cNvPr>
          <p:cNvSpPr txBox="1"/>
          <p:nvPr/>
        </p:nvSpPr>
        <p:spPr>
          <a:xfrm>
            <a:off x="1637520" y="1749368"/>
            <a:ext cx="1184222" cy="489878"/>
          </a:xfrm>
          <a:prstGeom prst="rect">
            <a:avLst/>
          </a:prstGeom>
          <a:noFill/>
          <a:ln>
            <a:noFill/>
          </a:ln>
        </p:spPr>
        <p:txBody>
          <a:bodyPr wrap="square">
            <a:spAutoFit/>
          </a:bodyPr>
          <a:lstStyle/>
          <a:p>
            <a:pPr>
              <a:lnSpc>
                <a:spcPts val="1460"/>
              </a:lnSpc>
            </a:pPr>
            <a:r>
              <a:rPr lang="en-CH" dirty="0"/>
              <a:t>Training </a:t>
            </a:r>
          </a:p>
          <a:p>
            <a:pPr>
              <a:lnSpc>
                <a:spcPts val="1460"/>
              </a:lnSpc>
            </a:pPr>
            <a:r>
              <a:rPr lang="en-CH" dirty="0"/>
              <a:t>Network</a:t>
            </a:r>
          </a:p>
        </p:txBody>
      </p:sp>
      <p:sp>
        <p:nvSpPr>
          <p:cNvPr id="46" name="Slide Number Placeholder 5">
            <a:extLst>
              <a:ext uri="{FF2B5EF4-FFF2-40B4-BE49-F238E27FC236}">
                <a16:creationId xmlns:a16="http://schemas.microsoft.com/office/drawing/2014/main" id="{05FFA163-E649-9CF2-58CE-E9029FC0DCE8}"/>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32</a:t>
            </a:fld>
            <a:endParaRPr lang="en-CH"/>
          </a:p>
        </p:txBody>
      </p:sp>
    </p:spTree>
    <p:extLst>
      <p:ext uri="{BB962C8B-B14F-4D97-AF65-F5344CB8AC3E}">
        <p14:creationId xmlns:p14="http://schemas.microsoft.com/office/powerpoint/2010/main" val="1459561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Periodic Weight Transfer</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a:lnSpc>
                <a:spcPts val="1460"/>
              </a:lnSpc>
            </a:pPr>
            <a:r>
              <a:rPr lang="en-CH" dirty="0"/>
              <a:t>Inference </a:t>
            </a:r>
          </a:p>
          <a:p>
            <a:pPr>
              <a:lnSpc>
                <a:spcPts val="1460"/>
              </a:lnSpc>
            </a:pPr>
            <a:r>
              <a:rPr lang="en-CH" dirty="0"/>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algn="ctr">
              <a:lnSpc>
                <a:spcPts val="1460"/>
              </a:lnSpc>
            </a:pPr>
            <a:r>
              <a:rPr lang="en-CH" dirty="0"/>
              <a:t>Collect</a:t>
            </a:r>
          </a:p>
          <a:p>
            <a:pPr algn="ctr">
              <a:lnSpc>
                <a:spcPts val="1460"/>
              </a:lnSpc>
            </a:pPr>
            <a:r>
              <a:rPr lang="en-CH" dirty="0"/>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algn="ctr">
              <a:lnSpc>
                <a:spcPts val="1460"/>
              </a:lnSpc>
            </a:pPr>
            <a:r>
              <a:rPr lang="en-CH" dirty="0"/>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algn="ctr"/>
            <a:r>
              <a:rPr lang="en-CH" dirty="0"/>
              <a:t>Observation </a:t>
            </a:r>
          </a:p>
          <a:p>
            <a:pPr algn="ctr"/>
            <a:r>
              <a:rPr lang="en-CH" dirty="0"/>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algn="ctr"/>
            <a:r>
              <a:rPr lang="en-CH" sz="1600" dirty="0"/>
              <a:t>Storage</a:t>
            </a:r>
          </a:p>
          <a:p>
            <a:pPr algn="ctr"/>
            <a:r>
              <a:rPr lang="en-CH" sz="1600" dirty="0"/>
              <a:t>Request</a:t>
            </a:r>
          </a:p>
          <a:p>
            <a:pPr algn="ctr"/>
            <a:r>
              <a:rPr lang="en-CH" sz="1600" dirty="0"/>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algn="ctr"/>
            <a:r>
              <a:rPr lang="en-CH" sz="1600" b="1" dirty="0"/>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algn="ctr"/>
            <a:r>
              <a:rPr lang="en-CH" sz="1600" b="1" dirty="0"/>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algn="ctr"/>
            <a:r>
              <a:rPr lang="en-CH" sz="1600" b="1" dirty="0"/>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algn="ctr"/>
            <a:r>
              <a:rPr lang="en-CH" sz="1600" b="1" dirty="0"/>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algn="ctr"/>
            <a:r>
              <a:rPr lang="en-CH" sz="2000" b="1" i="1" dirty="0">
                <a:solidFill>
                  <a:schemeClr val="accent1"/>
                </a:solidFill>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algn="ctr"/>
            <a:r>
              <a:rPr lang="en-CH" sz="1600" b="1" dirty="0"/>
              <a:t>Sibyl Policy</a:t>
            </a:r>
          </a:p>
        </p:txBody>
      </p:sp>
      <p:cxnSp>
        <p:nvCxnSpPr>
          <p:cNvPr id="76" name="Elbow Connector 75">
            <a:extLst>
              <a:ext uri="{FF2B5EF4-FFF2-40B4-BE49-F238E27FC236}">
                <a16:creationId xmlns:a16="http://schemas.microsoft.com/office/drawing/2014/main" id="{674CF30D-306B-CA9D-F9C5-B91BCF68B518}"/>
              </a:ext>
            </a:extLst>
          </p:cNvPr>
          <p:cNvCxnSpPr>
            <a:cxnSpLocks/>
            <a:stCxn id="16" idx="1"/>
          </p:cNvCxnSpPr>
          <p:nvPr/>
        </p:nvCxnSpPr>
        <p:spPr>
          <a:xfrm rot="16200000" flipV="1">
            <a:off x="5652998" y="2071983"/>
            <a:ext cx="968161" cy="111278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1AD2DEC-297F-7ABA-4EA3-24455E4D7040}"/>
              </a:ext>
            </a:extLst>
          </p:cNvPr>
          <p:cNvSpPr txBox="1"/>
          <p:nvPr/>
        </p:nvSpPr>
        <p:spPr>
          <a:xfrm>
            <a:off x="1098927" y="2365193"/>
            <a:ext cx="1777800" cy="584775"/>
          </a:xfrm>
          <a:prstGeom prst="rect">
            <a:avLst/>
          </a:prstGeom>
          <a:noFill/>
        </p:spPr>
        <p:txBody>
          <a:bodyPr wrap="square">
            <a:spAutoFit/>
          </a:bodyPr>
          <a:lstStyle/>
          <a:p>
            <a:pPr algn="ctr"/>
            <a:r>
              <a:rPr lang="en-CH" sz="1600" dirty="0"/>
              <a:t>Periodic Weights update</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srcRect l="38572" t="30978" r="47203" b="51531"/>
          <a:stretch/>
        </p:blipFill>
        <p:spPr>
          <a:xfrm>
            <a:off x="2605339" y="3281926"/>
            <a:ext cx="950578" cy="1013037"/>
          </a:xfrm>
          <a:prstGeom prst="rect">
            <a:avLst/>
          </a:prstGeom>
        </p:spPr>
      </p:pic>
      <p:grpSp>
        <p:nvGrpSpPr>
          <p:cNvPr id="155" name="Group 154">
            <a:extLst>
              <a:ext uri="{FF2B5EF4-FFF2-40B4-BE49-F238E27FC236}">
                <a16:creationId xmlns:a16="http://schemas.microsoft.com/office/drawing/2014/main" id="{375397F5-D7AD-1B30-C159-B31D7C5D1BEF}"/>
              </a:ext>
            </a:extLst>
          </p:cNvPr>
          <p:cNvGrpSpPr/>
          <p:nvPr/>
        </p:nvGrpSpPr>
        <p:grpSpPr>
          <a:xfrm>
            <a:off x="3127418" y="2575857"/>
            <a:ext cx="524639" cy="338554"/>
            <a:chOff x="3086606" y="2492382"/>
            <a:chExt cx="524639" cy="338554"/>
          </a:xfrm>
        </p:grpSpPr>
        <p:sp>
          <p:nvSpPr>
            <p:cNvPr id="156" name="Oval 155">
              <a:extLst>
                <a:ext uri="{FF2B5EF4-FFF2-40B4-BE49-F238E27FC236}">
                  <a16:creationId xmlns:a16="http://schemas.microsoft.com/office/drawing/2014/main" id="{15F1007A-F3B7-BA7D-D40A-A12D32A96C17}"/>
                </a:ext>
              </a:extLst>
            </p:cNvPr>
            <p:cNvSpPr/>
            <p:nvPr/>
          </p:nvSpPr>
          <p:spPr>
            <a:xfrm>
              <a:off x="3191320" y="2523296"/>
              <a:ext cx="312627" cy="2516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dirty="0"/>
            </a:p>
          </p:txBody>
        </p:sp>
        <p:sp>
          <p:nvSpPr>
            <p:cNvPr id="157" name="TextBox 156">
              <a:extLst>
                <a:ext uri="{FF2B5EF4-FFF2-40B4-BE49-F238E27FC236}">
                  <a16:creationId xmlns:a16="http://schemas.microsoft.com/office/drawing/2014/main" id="{3AD391AA-FEC9-BEBA-ED4A-1A21933DB253}"/>
                </a:ext>
              </a:extLst>
            </p:cNvPr>
            <p:cNvSpPr txBox="1"/>
            <p:nvPr/>
          </p:nvSpPr>
          <p:spPr>
            <a:xfrm>
              <a:off x="3086606" y="2492382"/>
              <a:ext cx="524639" cy="338554"/>
            </a:xfrm>
            <a:prstGeom prst="rect">
              <a:avLst/>
            </a:prstGeom>
            <a:noFill/>
          </p:spPr>
          <p:txBody>
            <a:bodyPr wrap="square">
              <a:spAutoFit/>
            </a:bodyPr>
            <a:lstStyle/>
            <a:p>
              <a:pPr algn="ctr"/>
              <a:r>
                <a:rPr lang="en-CH" sz="1600" b="1" dirty="0">
                  <a:solidFill>
                    <a:schemeClr val="bg1"/>
                  </a:solidFill>
                </a:rPr>
                <a:t>10</a:t>
              </a:r>
            </a:p>
          </p:txBody>
        </p:sp>
      </p:grpSp>
      <p:sp>
        <p:nvSpPr>
          <p:cNvPr id="186" name="Rounded Rectangle 185">
            <a:extLst>
              <a:ext uri="{FF2B5EF4-FFF2-40B4-BE49-F238E27FC236}">
                <a16:creationId xmlns:a16="http://schemas.microsoft.com/office/drawing/2014/main" id="{2A6C46CC-51A7-F34F-563A-BC0030F4375C}"/>
              </a:ext>
            </a:extLst>
          </p:cNvPr>
          <p:cNvSpPr/>
          <p:nvPr/>
        </p:nvSpPr>
        <p:spPr>
          <a:xfrm>
            <a:off x="811727" y="1555149"/>
            <a:ext cx="8130867" cy="1319585"/>
          </a:xfrm>
          <a:prstGeom prst="roundRect">
            <a:avLst/>
          </a:prstGeom>
          <a:solidFill>
            <a:srgbClr val="D0D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chemeClr val="tx1"/>
              </a:solidFill>
            </a:endParaRPr>
          </a:p>
        </p:txBody>
      </p:sp>
      <p:cxnSp>
        <p:nvCxnSpPr>
          <p:cNvPr id="187" name="Elbow Connector 186">
            <a:extLst>
              <a:ext uri="{FF2B5EF4-FFF2-40B4-BE49-F238E27FC236}">
                <a16:creationId xmlns:a16="http://schemas.microsoft.com/office/drawing/2014/main" id="{2E6A2C66-09BA-3D5E-AECD-C2E35BB22455}"/>
              </a:ext>
            </a:extLst>
          </p:cNvPr>
          <p:cNvCxnSpPr>
            <a:cxnSpLocks/>
            <a:endCxn id="199" idx="3"/>
          </p:cNvCxnSpPr>
          <p:nvPr/>
        </p:nvCxnSpPr>
        <p:spPr>
          <a:xfrm rot="16200000" flipV="1">
            <a:off x="5626723" y="2045708"/>
            <a:ext cx="968161" cy="11653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96E34FA3-D3D3-701D-E341-AAE52AB495DE}"/>
              </a:ext>
            </a:extLst>
          </p:cNvPr>
          <p:cNvCxnSpPr>
            <a:cxnSpLocks/>
          </p:cNvCxnSpPr>
          <p:nvPr/>
        </p:nvCxnSpPr>
        <p:spPr>
          <a:xfrm rot="10800000" flipV="1">
            <a:off x="3602882" y="2144296"/>
            <a:ext cx="603017" cy="30938"/>
          </a:xfrm>
          <a:prstGeom prst="bentConnector3">
            <a:avLst>
              <a:gd name="adj1" fmla="val 29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511C62C9-EAA7-364A-DA2D-671DF2D1AED5}"/>
              </a:ext>
            </a:extLst>
          </p:cNvPr>
          <p:cNvSpPr txBox="1"/>
          <p:nvPr/>
        </p:nvSpPr>
        <p:spPr>
          <a:xfrm>
            <a:off x="1637520" y="1749368"/>
            <a:ext cx="1184222" cy="489878"/>
          </a:xfrm>
          <a:prstGeom prst="rect">
            <a:avLst/>
          </a:prstGeom>
          <a:noFill/>
          <a:ln>
            <a:noFill/>
          </a:ln>
        </p:spPr>
        <p:txBody>
          <a:bodyPr wrap="square">
            <a:spAutoFit/>
          </a:bodyPr>
          <a:lstStyle/>
          <a:p>
            <a:pPr>
              <a:lnSpc>
                <a:spcPts val="1460"/>
              </a:lnSpc>
            </a:pPr>
            <a:r>
              <a:rPr lang="en-CH" dirty="0"/>
              <a:t>Training </a:t>
            </a:r>
          </a:p>
          <a:p>
            <a:pPr>
              <a:lnSpc>
                <a:spcPts val="1460"/>
              </a:lnSpc>
            </a:pPr>
            <a:r>
              <a:rPr lang="en-CH" dirty="0"/>
              <a:t>Network</a:t>
            </a:r>
          </a:p>
        </p:txBody>
      </p:sp>
      <p:sp>
        <p:nvSpPr>
          <p:cNvPr id="190" name="TextBox 189">
            <a:extLst>
              <a:ext uri="{FF2B5EF4-FFF2-40B4-BE49-F238E27FC236}">
                <a16:creationId xmlns:a16="http://schemas.microsoft.com/office/drawing/2014/main" id="{C5B529ED-49FE-5468-19FF-C5EFF84FB10C}"/>
              </a:ext>
            </a:extLst>
          </p:cNvPr>
          <p:cNvSpPr txBox="1"/>
          <p:nvPr/>
        </p:nvSpPr>
        <p:spPr>
          <a:xfrm>
            <a:off x="946529" y="2314394"/>
            <a:ext cx="1777800" cy="584775"/>
          </a:xfrm>
          <a:prstGeom prst="rect">
            <a:avLst/>
          </a:prstGeom>
          <a:noFill/>
        </p:spPr>
        <p:txBody>
          <a:bodyPr wrap="square">
            <a:spAutoFit/>
          </a:bodyPr>
          <a:lstStyle/>
          <a:p>
            <a:pPr algn="ctr"/>
            <a:r>
              <a:rPr lang="en-CH" sz="1600" b="1" i="1" dirty="0">
                <a:solidFill>
                  <a:srgbClr val="C00000"/>
                </a:solidFill>
              </a:rPr>
              <a:t>Periodic Policy </a:t>
            </a:r>
          </a:p>
          <a:p>
            <a:pPr algn="ctr"/>
            <a:r>
              <a:rPr lang="en-CH" sz="1600" b="1" i="1" dirty="0">
                <a:solidFill>
                  <a:srgbClr val="C00000"/>
                </a:solidFill>
              </a:rPr>
              <a:t>Weight Update</a:t>
            </a:r>
          </a:p>
        </p:txBody>
      </p:sp>
      <p:sp>
        <p:nvSpPr>
          <p:cNvPr id="191" name="TextBox 190">
            <a:extLst>
              <a:ext uri="{FF2B5EF4-FFF2-40B4-BE49-F238E27FC236}">
                <a16:creationId xmlns:a16="http://schemas.microsoft.com/office/drawing/2014/main" id="{77131A3B-152C-8176-D93D-8AD57E9592BA}"/>
              </a:ext>
            </a:extLst>
          </p:cNvPr>
          <p:cNvSpPr txBox="1"/>
          <p:nvPr/>
        </p:nvSpPr>
        <p:spPr>
          <a:xfrm>
            <a:off x="7420548" y="1561838"/>
            <a:ext cx="1424876" cy="707886"/>
          </a:xfrm>
          <a:prstGeom prst="rect">
            <a:avLst/>
          </a:prstGeom>
          <a:noFill/>
        </p:spPr>
        <p:txBody>
          <a:bodyPr wrap="square">
            <a:spAutoFit/>
          </a:bodyPr>
          <a:lstStyle/>
          <a:p>
            <a:pPr algn="ctr"/>
            <a:r>
              <a:rPr lang="en-CH" sz="2000" b="1" i="1" dirty="0">
                <a:solidFill>
                  <a:schemeClr val="accent1"/>
                </a:solidFill>
              </a:rPr>
              <a:t>RL Training Thread</a:t>
            </a:r>
          </a:p>
        </p:txBody>
      </p:sp>
      <p:sp>
        <p:nvSpPr>
          <p:cNvPr id="192" name="TextBox 191">
            <a:extLst>
              <a:ext uri="{FF2B5EF4-FFF2-40B4-BE49-F238E27FC236}">
                <a16:creationId xmlns:a16="http://schemas.microsoft.com/office/drawing/2014/main" id="{4EF89A6D-128C-319D-FFE3-3F9745B0B038}"/>
              </a:ext>
            </a:extLst>
          </p:cNvPr>
          <p:cNvSpPr txBox="1"/>
          <p:nvPr/>
        </p:nvSpPr>
        <p:spPr>
          <a:xfrm>
            <a:off x="5458373" y="1854385"/>
            <a:ext cx="1424876" cy="338554"/>
          </a:xfrm>
          <a:prstGeom prst="rect">
            <a:avLst/>
          </a:prstGeom>
          <a:noFill/>
        </p:spPr>
        <p:txBody>
          <a:bodyPr wrap="square">
            <a:spAutoFit/>
          </a:bodyPr>
          <a:lstStyle/>
          <a:p>
            <a:pPr algn="ctr"/>
            <a:r>
              <a:rPr lang="en-CH" sz="1600" i="1" dirty="0"/>
              <a:t>Batch</a:t>
            </a:r>
          </a:p>
        </p:txBody>
      </p:sp>
      <p:sp>
        <p:nvSpPr>
          <p:cNvPr id="199" name="Rounded Rectangle 198">
            <a:extLst>
              <a:ext uri="{FF2B5EF4-FFF2-40B4-BE49-F238E27FC236}">
                <a16:creationId xmlns:a16="http://schemas.microsoft.com/office/drawing/2014/main" id="{6A44D447-1CFA-4A3D-2D9C-21AA0698F8C5}"/>
              </a:ext>
            </a:extLst>
          </p:cNvPr>
          <p:cNvSpPr/>
          <p:nvPr/>
        </p:nvSpPr>
        <p:spPr>
          <a:xfrm>
            <a:off x="4174368" y="1875170"/>
            <a:ext cx="1353766" cy="53825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16200000" flipH="1">
            <a:off x="2730637" y="2932298"/>
            <a:ext cx="842946" cy="20258"/>
          </a:xfrm>
          <a:prstGeom prst="bentConnector3">
            <a:avLst>
              <a:gd name="adj1" fmla="val 141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A60E3BB0-BE2E-BBA9-32DA-29AB044B46ED}"/>
              </a:ext>
            </a:extLst>
          </p:cNvPr>
          <p:cNvPicPr>
            <a:picLocks noChangeAspect="1"/>
          </p:cNvPicPr>
          <p:nvPr/>
        </p:nvPicPr>
        <p:blipFill rotWithShape="1">
          <a:blip r:embed="rId3"/>
          <a:srcRect l="38572" t="30978" r="47203" b="51531"/>
          <a:stretch/>
        </p:blipFill>
        <p:spPr>
          <a:xfrm>
            <a:off x="2673323" y="1668715"/>
            <a:ext cx="950578" cy="1013037"/>
          </a:xfrm>
          <a:prstGeom prst="rect">
            <a:avLst/>
          </a:prstGeom>
        </p:spPr>
      </p:pic>
      <p:sp>
        <p:nvSpPr>
          <p:cNvPr id="48" name="Rounded Rectangle 47">
            <a:extLst>
              <a:ext uri="{FF2B5EF4-FFF2-40B4-BE49-F238E27FC236}">
                <a16:creationId xmlns:a16="http://schemas.microsoft.com/office/drawing/2014/main" id="{3DE7731C-0D6C-F2A3-BC13-065EC2C185AB}"/>
              </a:ext>
            </a:extLst>
          </p:cNvPr>
          <p:cNvSpPr/>
          <p:nvPr/>
        </p:nvSpPr>
        <p:spPr>
          <a:xfrm>
            <a:off x="2579592" y="1643607"/>
            <a:ext cx="1221961" cy="3083059"/>
          </a:xfrm>
          <a:prstGeom prst="roundRect">
            <a:avLst>
              <a:gd name="adj" fmla="val 2536"/>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0" name="Slide Number Placeholder 5">
            <a:extLst>
              <a:ext uri="{FF2B5EF4-FFF2-40B4-BE49-F238E27FC236}">
                <a16:creationId xmlns:a16="http://schemas.microsoft.com/office/drawing/2014/main" id="{91A40A63-A646-7D01-330C-9E9D472A560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33</a:t>
            </a:fld>
            <a:endParaRPr lang="en-CH"/>
          </a:p>
        </p:txBody>
      </p:sp>
    </p:spTree>
    <p:extLst>
      <p:ext uri="{BB962C8B-B14F-4D97-AF65-F5344CB8AC3E}">
        <p14:creationId xmlns:p14="http://schemas.microsoft.com/office/powerpoint/2010/main" val="3640872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Lato" panose="020F0502020204030203" pitchFamily="34" charset="77"/>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Lato" panose="020F0502020204030203" pitchFamily="34" charset="77"/>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77"/>
              </a:rPr>
              <a:t>Sybil: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77"/>
              </a:rPr>
              <a:t>Evaluation </a:t>
            </a:r>
            <a:r>
              <a:rPr lang="en-US" sz="2800" b="1">
                <a:latin typeface="Lato" panose="020F0502020204030203" pitchFamily="34" charset="77"/>
              </a:rPr>
              <a:t>of Sybil </a:t>
            </a:r>
            <a:r>
              <a:rPr lang="en-US" sz="2800" b="1" dirty="0">
                <a:latin typeface="Lato" panose="020F0502020204030203" pitchFamily="34" charset="77"/>
              </a:rPr>
              <a:t>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Lato" panose="020F0502020204030203" pitchFamily="34" charset="77"/>
              </a:rPr>
              <a:t>Conclusion</a:t>
            </a:r>
            <a:endParaRPr lang="en-US" sz="2800" b="1" dirty="0">
              <a:latin typeface="Lato" panose="020F0502020204030203" pitchFamily="34" charset="77"/>
            </a:endParaRPr>
          </a:p>
        </p:txBody>
      </p:sp>
      <p:sp>
        <p:nvSpPr>
          <p:cNvPr id="11" name="Slide Number Placeholder 5">
            <a:extLst>
              <a:ext uri="{FF2B5EF4-FFF2-40B4-BE49-F238E27FC236}">
                <a16:creationId xmlns:a16="http://schemas.microsoft.com/office/drawing/2014/main" id="{14A2FE5B-0AD8-7D76-A043-0BFCC54AA709}"/>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34</a:t>
            </a:fld>
            <a:endParaRPr lang="en-CH"/>
          </a:p>
        </p:txBody>
      </p:sp>
    </p:spTree>
    <p:extLst>
      <p:ext uri="{BB962C8B-B14F-4D97-AF65-F5344CB8AC3E}">
        <p14:creationId xmlns:p14="http://schemas.microsoft.com/office/powerpoint/2010/main" val="2351486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45FFF8-C389-6FED-789C-E67A1F34B1C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6074" t="17894" r="20862"/>
          <a:stretch/>
        </p:blipFill>
        <p:spPr>
          <a:xfrm>
            <a:off x="2000247" y="1847695"/>
            <a:ext cx="4997715" cy="4757656"/>
          </a:xfrm>
          <a:prstGeom prst="rect">
            <a:avLst/>
          </a:prstGeom>
        </p:spPr>
      </p:pic>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(1/3)</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921828"/>
          </a:xfrm>
        </p:spPr>
        <p:txBody>
          <a:bodyPr>
            <a:normAutofit/>
          </a:bodyPr>
          <a:lstStyle/>
          <a:p>
            <a:r>
              <a:rPr lang="en-US" sz="3000" b="1" dirty="0">
                <a:solidFill>
                  <a:srgbClr val="C00000"/>
                </a:solidFill>
                <a:latin typeface="Calibri" panose="020F0502020204030204" pitchFamily="34" charset="0"/>
                <a:cs typeface="Calibri" panose="020F0502020204030204" pitchFamily="34" charset="0"/>
              </a:rPr>
              <a:t>Real system </a:t>
            </a:r>
            <a:r>
              <a:rPr lang="en-US" sz="3000" b="1" dirty="0">
                <a:latin typeface="Calibri" panose="020F0502020204030204" pitchFamily="34" charset="0"/>
                <a:cs typeface="Calibri" panose="020F0502020204030204" pitchFamily="34" charset="0"/>
              </a:rPr>
              <a:t>with various HSS configurations</a:t>
            </a:r>
          </a:p>
          <a:p>
            <a:pPr lvl="1"/>
            <a:r>
              <a:rPr lang="en-US" dirty="0">
                <a:latin typeface="Calibri" panose="020F0502020204030204" pitchFamily="34" charset="0"/>
                <a:cs typeface="Calibri" panose="020F0502020204030204" pitchFamily="34" charset="0"/>
              </a:rPr>
              <a:t>Dual-hybrid and tri-hybrid systems</a:t>
            </a:r>
            <a:endParaRPr lang="en-US" b="1" dirty="0">
              <a:solidFill>
                <a:srgbClr val="C00000"/>
              </a:solidFill>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pPr lvl="1"/>
            <a:endParaRPr lang="en-US" sz="26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2F251D2-537E-84DB-D34A-9D4ACC450251}"/>
              </a:ext>
            </a:extLst>
          </p:cNvPr>
          <p:cNvSpPr/>
          <p:nvPr/>
        </p:nvSpPr>
        <p:spPr>
          <a:xfrm>
            <a:off x="4497079" y="1919884"/>
            <a:ext cx="1399748" cy="586864"/>
          </a:xfrm>
          <a:prstGeom prst="rect">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Cambria" panose="02040503050406030204" pitchFamily="18" charset="0"/>
              </a:rPr>
              <a:t>AMD Ryzen7 2700G CPU</a:t>
            </a:r>
          </a:p>
        </p:txBody>
      </p:sp>
      <p:sp>
        <p:nvSpPr>
          <p:cNvPr id="14" name="Rectangle 13">
            <a:extLst>
              <a:ext uri="{FF2B5EF4-FFF2-40B4-BE49-F238E27FC236}">
                <a16:creationId xmlns:a16="http://schemas.microsoft.com/office/drawing/2014/main" id="{ADD8B689-95CC-B02D-D2B4-42296BBC6DB4}"/>
              </a:ext>
            </a:extLst>
          </p:cNvPr>
          <p:cNvSpPr/>
          <p:nvPr/>
        </p:nvSpPr>
        <p:spPr>
          <a:xfrm>
            <a:off x="4621074" y="4504176"/>
            <a:ext cx="1386274" cy="196659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1B6765-74E2-E655-EE20-A89271D616DA}"/>
              </a:ext>
            </a:extLst>
          </p:cNvPr>
          <p:cNvSpPr/>
          <p:nvPr/>
        </p:nvSpPr>
        <p:spPr>
          <a:xfrm>
            <a:off x="4600292" y="3995993"/>
            <a:ext cx="1435915" cy="47705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TextBox 11">
            <a:extLst>
              <a:ext uri="{FF2B5EF4-FFF2-40B4-BE49-F238E27FC236}">
                <a16:creationId xmlns:a16="http://schemas.microsoft.com/office/drawing/2014/main" id="{39132CE3-EF98-63E8-C60F-B420D7C7BA20}"/>
              </a:ext>
            </a:extLst>
          </p:cNvPr>
          <p:cNvSpPr txBox="1"/>
          <p:nvPr/>
        </p:nvSpPr>
        <p:spPr>
          <a:xfrm>
            <a:off x="4493078" y="3923862"/>
            <a:ext cx="1679913" cy="584775"/>
          </a:xfrm>
          <a:prstGeom prst="rect">
            <a:avLst/>
          </a:prstGeom>
          <a:noFill/>
        </p:spPr>
        <p:txBody>
          <a:bodyPr wrap="square">
            <a:spAutoFit/>
          </a:bodyPr>
          <a:lstStyle/>
          <a:p>
            <a:pPr algn="ctr"/>
            <a:r>
              <a:rPr lang="en-GB" sz="1600" b="1" dirty="0">
                <a:solidFill>
                  <a:schemeClr val="bg1"/>
                </a:solidFill>
                <a:latin typeface="Cambria" panose="02040503050406030204" pitchFamily="18" charset="0"/>
              </a:rPr>
              <a:t>Seagate HDD </a:t>
            </a:r>
          </a:p>
          <a:p>
            <a:pPr algn="ctr"/>
            <a:r>
              <a:rPr lang="en-GB" sz="1600" b="1" dirty="0">
                <a:solidFill>
                  <a:schemeClr val="bg1"/>
                </a:solidFill>
                <a:latin typeface="Cambria" panose="02040503050406030204" pitchFamily="18" charset="0"/>
              </a:rPr>
              <a:t>ST1000DM010</a:t>
            </a:r>
            <a:endParaRPr lang="en-US" sz="1600" b="1" dirty="0">
              <a:solidFill>
                <a:schemeClr val="bg1"/>
              </a:solidFill>
              <a:latin typeface="Cambria" panose="02040503050406030204" pitchFamily="18" charset="0"/>
            </a:endParaRPr>
          </a:p>
        </p:txBody>
      </p:sp>
      <p:sp>
        <p:nvSpPr>
          <p:cNvPr id="18" name="Rectangle 17">
            <a:extLst>
              <a:ext uri="{FF2B5EF4-FFF2-40B4-BE49-F238E27FC236}">
                <a16:creationId xmlns:a16="http://schemas.microsoft.com/office/drawing/2014/main" id="{B63231DC-C69C-0D03-BA77-2E8451524798}"/>
              </a:ext>
            </a:extLst>
          </p:cNvPr>
          <p:cNvSpPr/>
          <p:nvPr/>
        </p:nvSpPr>
        <p:spPr>
          <a:xfrm>
            <a:off x="2215898" y="3313874"/>
            <a:ext cx="2289212" cy="453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9" name="Rectangle 18">
            <a:extLst>
              <a:ext uri="{FF2B5EF4-FFF2-40B4-BE49-F238E27FC236}">
                <a16:creationId xmlns:a16="http://schemas.microsoft.com/office/drawing/2014/main" id="{AE3F163E-6F1D-E9C7-B770-B2231B61EFC4}"/>
              </a:ext>
            </a:extLst>
          </p:cNvPr>
          <p:cNvSpPr/>
          <p:nvPr/>
        </p:nvSpPr>
        <p:spPr>
          <a:xfrm>
            <a:off x="4517141" y="3280012"/>
            <a:ext cx="1472400" cy="51822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0" name="TextBox 19">
            <a:extLst>
              <a:ext uri="{FF2B5EF4-FFF2-40B4-BE49-F238E27FC236}">
                <a16:creationId xmlns:a16="http://schemas.microsoft.com/office/drawing/2014/main" id="{088F57C8-4CE7-B551-E444-09FF0CC9B534}"/>
              </a:ext>
            </a:extLst>
          </p:cNvPr>
          <p:cNvSpPr txBox="1"/>
          <p:nvPr/>
        </p:nvSpPr>
        <p:spPr>
          <a:xfrm>
            <a:off x="4413384" y="3227752"/>
            <a:ext cx="1679913" cy="584775"/>
          </a:xfrm>
          <a:prstGeom prst="rect">
            <a:avLst/>
          </a:prstGeom>
          <a:noFill/>
        </p:spPr>
        <p:txBody>
          <a:bodyPr wrap="square">
            <a:spAutoFit/>
          </a:bodyPr>
          <a:lstStyle/>
          <a:p>
            <a:pPr algn="ctr"/>
            <a:r>
              <a:rPr lang="en-GB" sz="1600" b="1" dirty="0">
                <a:solidFill>
                  <a:schemeClr val="bg1"/>
                </a:solidFill>
                <a:latin typeface="Cambria" panose="02040503050406030204" pitchFamily="18" charset="0"/>
              </a:rPr>
              <a:t>Intel Optane SSD P4800X</a:t>
            </a:r>
            <a:endParaRPr lang="en-US" sz="1600" b="1" dirty="0">
              <a:solidFill>
                <a:schemeClr val="bg1"/>
              </a:solidFill>
              <a:latin typeface="Cambria" panose="02040503050406030204" pitchFamily="18" charset="0"/>
            </a:endParaRPr>
          </a:p>
        </p:txBody>
      </p:sp>
      <p:sp>
        <p:nvSpPr>
          <p:cNvPr id="21" name="Rectangle 20">
            <a:extLst>
              <a:ext uri="{FF2B5EF4-FFF2-40B4-BE49-F238E27FC236}">
                <a16:creationId xmlns:a16="http://schemas.microsoft.com/office/drawing/2014/main" id="{743FC2BD-FC47-8C42-DCA9-B86BCEB62EE2}"/>
              </a:ext>
            </a:extLst>
          </p:cNvPr>
          <p:cNvSpPr/>
          <p:nvPr/>
        </p:nvSpPr>
        <p:spPr>
          <a:xfrm>
            <a:off x="2215898" y="5247494"/>
            <a:ext cx="1061243" cy="135412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4" name="Rectangle 23">
            <a:extLst>
              <a:ext uri="{FF2B5EF4-FFF2-40B4-BE49-F238E27FC236}">
                <a16:creationId xmlns:a16="http://schemas.microsoft.com/office/drawing/2014/main" id="{3A080B1F-331A-9F9F-5E6C-88BD0F09CFA6}"/>
              </a:ext>
            </a:extLst>
          </p:cNvPr>
          <p:cNvSpPr/>
          <p:nvPr/>
        </p:nvSpPr>
        <p:spPr>
          <a:xfrm>
            <a:off x="2211405" y="4829130"/>
            <a:ext cx="1061243" cy="397341"/>
          </a:xfrm>
          <a:prstGeom prst="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3" name="TextBox 22">
            <a:extLst>
              <a:ext uri="{FF2B5EF4-FFF2-40B4-BE49-F238E27FC236}">
                <a16:creationId xmlns:a16="http://schemas.microsoft.com/office/drawing/2014/main" id="{54112AC8-7937-7525-39A3-BA53DFB84FC6}"/>
              </a:ext>
            </a:extLst>
          </p:cNvPr>
          <p:cNvSpPr txBox="1"/>
          <p:nvPr/>
        </p:nvSpPr>
        <p:spPr>
          <a:xfrm>
            <a:off x="1882961" y="4761485"/>
            <a:ext cx="1679913" cy="584775"/>
          </a:xfrm>
          <a:prstGeom prst="rect">
            <a:avLst/>
          </a:prstGeom>
          <a:noFill/>
        </p:spPr>
        <p:txBody>
          <a:bodyPr wrap="square">
            <a:spAutoFit/>
          </a:bodyPr>
          <a:lstStyle/>
          <a:p>
            <a:pPr algn="ctr"/>
            <a:r>
              <a:rPr lang="en-GB" sz="1600" b="1" dirty="0">
                <a:solidFill>
                  <a:schemeClr val="bg1"/>
                </a:solidFill>
                <a:latin typeface="Cambria" panose="02040503050406030204" pitchFamily="18" charset="0"/>
              </a:rPr>
              <a:t>Intel SSD         D3-S4510</a:t>
            </a:r>
            <a:endParaRPr lang="en-US" sz="1600" b="1" dirty="0">
              <a:solidFill>
                <a:schemeClr val="bg1"/>
              </a:solidFill>
              <a:latin typeface="Cambria" panose="02040503050406030204" pitchFamily="18" charset="0"/>
            </a:endParaRPr>
          </a:p>
        </p:txBody>
      </p:sp>
      <p:sp>
        <p:nvSpPr>
          <p:cNvPr id="22" name="Rectangle 21">
            <a:extLst>
              <a:ext uri="{FF2B5EF4-FFF2-40B4-BE49-F238E27FC236}">
                <a16:creationId xmlns:a16="http://schemas.microsoft.com/office/drawing/2014/main" id="{4FC2C513-A59B-DCFF-72A6-E8001007D470}"/>
              </a:ext>
            </a:extLst>
          </p:cNvPr>
          <p:cNvSpPr/>
          <p:nvPr/>
        </p:nvSpPr>
        <p:spPr>
          <a:xfrm>
            <a:off x="3460757" y="5182260"/>
            <a:ext cx="981193" cy="141936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5" name="Rectangle 24">
            <a:extLst>
              <a:ext uri="{FF2B5EF4-FFF2-40B4-BE49-F238E27FC236}">
                <a16:creationId xmlns:a16="http://schemas.microsoft.com/office/drawing/2014/main" id="{15FECAB9-5C81-1E84-62B2-1CDEE9925269}"/>
              </a:ext>
            </a:extLst>
          </p:cNvPr>
          <p:cNvSpPr/>
          <p:nvPr/>
        </p:nvSpPr>
        <p:spPr>
          <a:xfrm>
            <a:off x="3456264" y="4763896"/>
            <a:ext cx="981193" cy="424619"/>
          </a:xfrm>
          <a:prstGeom prst="rect">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6" name="TextBox 25">
            <a:extLst>
              <a:ext uri="{FF2B5EF4-FFF2-40B4-BE49-F238E27FC236}">
                <a16:creationId xmlns:a16="http://schemas.microsoft.com/office/drawing/2014/main" id="{6100AD58-FB9A-70AC-7204-8D6D05BC8E17}"/>
              </a:ext>
            </a:extLst>
          </p:cNvPr>
          <p:cNvSpPr txBox="1"/>
          <p:nvPr/>
        </p:nvSpPr>
        <p:spPr>
          <a:xfrm>
            <a:off x="3111704" y="4653489"/>
            <a:ext cx="1679913" cy="646331"/>
          </a:xfrm>
          <a:prstGeom prst="rect">
            <a:avLst/>
          </a:prstGeom>
          <a:noFill/>
        </p:spPr>
        <p:txBody>
          <a:bodyPr wrap="square">
            <a:spAutoFit/>
          </a:bodyPr>
          <a:lstStyle/>
          <a:p>
            <a:pPr algn="ctr"/>
            <a:r>
              <a:rPr lang="en-GB" dirty="0">
                <a:solidFill>
                  <a:schemeClr val="bg1"/>
                </a:solidFill>
                <a:latin typeface="Cambria" panose="02040503050406030204" pitchFamily="18" charset="0"/>
              </a:rPr>
              <a:t>ADATA </a:t>
            </a:r>
          </a:p>
          <a:p>
            <a:pPr algn="ctr"/>
            <a:r>
              <a:rPr lang="en-GB" dirty="0">
                <a:solidFill>
                  <a:schemeClr val="bg1"/>
                </a:solidFill>
                <a:latin typeface="Cambria" panose="02040503050406030204" pitchFamily="18" charset="0"/>
              </a:rPr>
              <a:t>SU630 SSD </a:t>
            </a:r>
            <a:endParaRPr lang="en-GB" sz="1600" dirty="0">
              <a:solidFill>
                <a:schemeClr val="bg1"/>
              </a:solidFill>
              <a:latin typeface="Cambria" panose="02040503050406030204" pitchFamily="18" charset="0"/>
            </a:endParaRPr>
          </a:p>
        </p:txBody>
      </p:sp>
      <p:sp>
        <p:nvSpPr>
          <p:cNvPr id="8" name="TextBox 7">
            <a:extLst>
              <a:ext uri="{FF2B5EF4-FFF2-40B4-BE49-F238E27FC236}">
                <a16:creationId xmlns:a16="http://schemas.microsoft.com/office/drawing/2014/main" id="{925D3798-143B-DA3D-EC9D-8993931FD5A7}"/>
              </a:ext>
            </a:extLst>
          </p:cNvPr>
          <p:cNvSpPr txBox="1"/>
          <p:nvPr/>
        </p:nvSpPr>
        <p:spPr>
          <a:xfrm>
            <a:off x="-3465095" y="4764505"/>
            <a:ext cx="184731" cy="369332"/>
          </a:xfrm>
          <a:prstGeom prst="rect">
            <a:avLst/>
          </a:prstGeom>
          <a:noFill/>
        </p:spPr>
        <p:txBody>
          <a:bodyPr wrap="none" rtlCol="0">
            <a:spAutoFit/>
          </a:bodyPr>
          <a:lstStyle/>
          <a:p>
            <a:endParaRPr lang="en-CH" dirty="0"/>
          </a:p>
        </p:txBody>
      </p:sp>
      <p:pic>
        <p:nvPicPr>
          <p:cNvPr id="27" name="Picture 26">
            <a:extLst>
              <a:ext uri="{FF2B5EF4-FFF2-40B4-BE49-F238E27FC236}">
                <a16:creationId xmlns:a16="http://schemas.microsoft.com/office/drawing/2014/main" id="{4A9F4DDB-7572-C1E3-FB78-63CD3118D92D}"/>
              </a:ext>
            </a:extLst>
          </p:cNvPr>
          <p:cNvPicPr>
            <a:picLocks noChangeAspect="1"/>
          </p:cNvPicPr>
          <p:nvPr/>
        </p:nvPicPr>
        <p:blipFill rotWithShape="1">
          <a:blip r:embed="rId5"/>
          <a:srcRect l="25448" t="16132" r="58941" b="61644"/>
          <a:stretch/>
        </p:blipFill>
        <p:spPr>
          <a:xfrm>
            <a:off x="3111704" y="1896242"/>
            <a:ext cx="1120675" cy="1196563"/>
          </a:xfrm>
          <a:prstGeom prst="rect">
            <a:avLst/>
          </a:prstGeom>
        </p:spPr>
      </p:pic>
      <p:sp>
        <p:nvSpPr>
          <p:cNvPr id="15" name="Rectangle 14">
            <a:extLst>
              <a:ext uri="{FF2B5EF4-FFF2-40B4-BE49-F238E27FC236}">
                <a16:creationId xmlns:a16="http://schemas.microsoft.com/office/drawing/2014/main" id="{2746BFB3-F6FE-D585-9C41-72ADC9B3A5D7}"/>
              </a:ext>
            </a:extLst>
          </p:cNvPr>
          <p:cNvSpPr/>
          <p:nvPr/>
        </p:nvSpPr>
        <p:spPr>
          <a:xfrm>
            <a:off x="2980859" y="1919884"/>
            <a:ext cx="1512219" cy="1196563"/>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8" name="Slide Number Placeholder 5">
            <a:extLst>
              <a:ext uri="{FF2B5EF4-FFF2-40B4-BE49-F238E27FC236}">
                <a16:creationId xmlns:a16="http://schemas.microsoft.com/office/drawing/2014/main" id="{0E9C97ED-0321-95EF-062F-5F98A0FB290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35</a:t>
            </a:fld>
            <a:endParaRPr lang="en-CH"/>
          </a:p>
        </p:txBody>
      </p:sp>
    </p:spTree>
    <p:extLst>
      <p:ext uri="{BB962C8B-B14F-4D97-AF65-F5344CB8AC3E}">
        <p14:creationId xmlns:p14="http://schemas.microsoft.com/office/powerpoint/2010/main" val="81621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9" grpId="0" animBg="1"/>
      <p:bldP spid="12" grpId="0"/>
      <p:bldP spid="18" grpId="0" animBg="1"/>
      <p:bldP spid="19" grpId="0" animBg="1"/>
      <p:bldP spid="20" grpId="0"/>
      <p:bldP spid="21" grpId="0" animBg="1"/>
      <p:bldP spid="24" grpId="0" animBg="1"/>
      <p:bldP spid="23" grpId="0"/>
      <p:bldP spid="22" grpId="0" animBg="1"/>
      <p:bldP spid="25" grpId="0" animBg="1"/>
      <p:bldP spid="26"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(2/3)</a:t>
            </a:r>
          </a:p>
        </p:txBody>
      </p:sp>
      <p:pic>
        <p:nvPicPr>
          <p:cNvPr id="23" name="Picture 2" descr="Intel SSDPED1K375GA01 Optane SSD DC P4800X Series - Walmart.com">
            <a:extLst>
              <a:ext uri="{FF2B5EF4-FFF2-40B4-BE49-F238E27FC236}">
                <a16:creationId xmlns:a16="http://schemas.microsoft.com/office/drawing/2014/main" id="{D1D49F32-3020-1529-4670-13F9164CF0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1249600" y="2274092"/>
            <a:ext cx="2819044" cy="11595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FC46A790-D4D3-BA9C-D5BF-58DBE8632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068" y="1645584"/>
            <a:ext cx="1399361" cy="1895716"/>
          </a:xfrm>
          <a:prstGeom prst="rect">
            <a:avLst/>
          </a:prstGeom>
          <a:noFill/>
          <a:extLst>
            <a:ext uri="{909E8E84-426E-40DD-AFC4-6F175D3DCCD1}">
              <a14:hiddenFill xmlns:a14="http://schemas.microsoft.com/office/drawing/2010/main">
                <a:solidFill>
                  <a:srgbClr val="FFFFFF"/>
                </a:solidFill>
              </a14:hiddenFill>
            </a:ext>
          </a:extLst>
        </p:spPr>
      </p:pic>
      <p:sp>
        <p:nvSpPr>
          <p:cNvPr id="25" name="Left-right Arrow 24">
            <a:extLst>
              <a:ext uri="{FF2B5EF4-FFF2-40B4-BE49-F238E27FC236}">
                <a16:creationId xmlns:a16="http://schemas.microsoft.com/office/drawing/2014/main" id="{81638EAF-5F7E-CE0C-2B61-98AA6DA47331}"/>
              </a:ext>
            </a:extLst>
          </p:cNvPr>
          <p:cNvSpPr/>
          <p:nvPr/>
        </p:nvSpPr>
        <p:spPr>
          <a:xfrm>
            <a:off x="3985296" y="2510821"/>
            <a:ext cx="1280120" cy="454436"/>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5362" name="Picture 2">
            <a:extLst>
              <a:ext uri="{FF2B5EF4-FFF2-40B4-BE49-F238E27FC236}">
                <a16:creationId xmlns:a16="http://schemas.microsoft.com/office/drawing/2014/main" id="{547C6FFD-C544-AF7E-0618-80F9E66F9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3700" y="4856265"/>
            <a:ext cx="2061184" cy="14285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ntel SSDPED1K375GA01 Optane SSD DC P4800X Series - Walmart.com">
            <a:extLst>
              <a:ext uri="{FF2B5EF4-FFF2-40B4-BE49-F238E27FC236}">
                <a16:creationId xmlns:a16="http://schemas.microsoft.com/office/drawing/2014/main" id="{20EFD3C9-26A4-E047-CBB4-FFD42DA000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7">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1249600" y="5053262"/>
            <a:ext cx="2819044" cy="1159596"/>
          </a:xfrm>
          <a:prstGeom prst="rect">
            <a:avLst/>
          </a:prstGeom>
          <a:noFill/>
          <a:extLst>
            <a:ext uri="{909E8E84-426E-40DD-AFC4-6F175D3DCCD1}">
              <a14:hiddenFill xmlns:a14="http://schemas.microsoft.com/office/drawing/2010/main">
                <a:solidFill>
                  <a:srgbClr val="FFFFFF"/>
                </a:solidFill>
              </a14:hiddenFill>
            </a:ext>
          </a:extLst>
        </p:spPr>
      </p:pic>
      <p:sp>
        <p:nvSpPr>
          <p:cNvPr id="29" name="Left-right Arrow 28">
            <a:extLst>
              <a:ext uri="{FF2B5EF4-FFF2-40B4-BE49-F238E27FC236}">
                <a16:creationId xmlns:a16="http://schemas.microsoft.com/office/drawing/2014/main" id="{D8432C87-62C3-E260-676A-16BBEA455D3F}"/>
              </a:ext>
            </a:extLst>
          </p:cNvPr>
          <p:cNvSpPr/>
          <p:nvPr/>
        </p:nvSpPr>
        <p:spPr>
          <a:xfrm>
            <a:off x="4007258" y="5230548"/>
            <a:ext cx="1280120" cy="454436"/>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TextBox 29">
            <a:extLst>
              <a:ext uri="{FF2B5EF4-FFF2-40B4-BE49-F238E27FC236}">
                <a16:creationId xmlns:a16="http://schemas.microsoft.com/office/drawing/2014/main" id="{4358A152-9242-E828-ECA6-BA33BB788C1C}"/>
              </a:ext>
            </a:extLst>
          </p:cNvPr>
          <p:cNvSpPr txBox="1"/>
          <p:nvPr/>
        </p:nvSpPr>
        <p:spPr>
          <a:xfrm>
            <a:off x="172748" y="890427"/>
            <a:ext cx="6820408" cy="584775"/>
          </a:xfrm>
          <a:prstGeom prst="rect">
            <a:avLst/>
          </a:prstGeom>
          <a:noFill/>
        </p:spPr>
        <p:txBody>
          <a:bodyPr wrap="square">
            <a:spAutoFit/>
          </a:bodyPr>
          <a:lstStyle/>
          <a:p>
            <a:r>
              <a:rPr lang="en-US" sz="3200" b="1" dirty="0">
                <a:solidFill>
                  <a:schemeClr val="accent1"/>
                </a:solidFill>
                <a:latin typeface="Lato" panose="020F0502020204030203" pitchFamily="34" charset="0"/>
                <a:ea typeface="Lato" panose="020F0502020204030203" pitchFamily="34" charset="0"/>
                <a:cs typeface="Lato" panose="020F0502020204030203" pitchFamily="34" charset="0"/>
              </a:rPr>
              <a:t>Cost-Oriented HSS Configuration</a:t>
            </a:r>
            <a:endParaRPr lang="en-CH" sz="32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31" name="TextBox 30">
            <a:extLst>
              <a:ext uri="{FF2B5EF4-FFF2-40B4-BE49-F238E27FC236}">
                <a16:creationId xmlns:a16="http://schemas.microsoft.com/office/drawing/2014/main" id="{FA9725D1-33D8-0905-6E9D-70F0A9FFCDCC}"/>
              </a:ext>
            </a:extLst>
          </p:cNvPr>
          <p:cNvSpPr txBox="1"/>
          <p:nvPr/>
        </p:nvSpPr>
        <p:spPr>
          <a:xfrm>
            <a:off x="2121026" y="3670210"/>
            <a:ext cx="1609736" cy="400110"/>
          </a:xfrm>
          <a:prstGeom prst="rect">
            <a:avLst/>
          </a:prstGeom>
          <a:noFill/>
        </p:spPr>
        <p:txBody>
          <a:bodyPr wrap="none" rtlCol="0">
            <a:spAutoFit/>
          </a:bodyPr>
          <a:lstStyle/>
          <a:p>
            <a:r>
              <a:rPr lang="en-US" sz="2000" b="1" i="1" dirty="0">
                <a:latin typeface="Calibri" panose="020F0502020204030204" pitchFamily="34" charset="0"/>
                <a:cs typeface="Calibri" panose="020F0502020204030204" pitchFamily="34" charset="0"/>
              </a:rPr>
              <a:t>High-end SSD</a:t>
            </a:r>
          </a:p>
        </p:txBody>
      </p:sp>
      <p:sp>
        <p:nvSpPr>
          <p:cNvPr id="32" name="TextBox 31">
            <a:extLst>
              <a:ext uri="{FF2B5EF4-FFF2-40B4-BE49-F238E27FC236}">
                <a16:creationId xmlns:a16="http://schemas.microsoft.com/office/drawing/2014/main" id="{E86B3702-1AE1-C9B3-F68E-9F0D1A01D080}"/>
              </a:ext>
            </a:extLst>
          </p:cNvPr>
          <p:cNvSpPr txBox="1"/>
          <p:nvPr/>
        </p:nvSpPr>
        <p:spPr>
          <a:xfrm>
            <a:off x="5063832" y="3668419"/>
            <a:ext cx="1635832" cy="400110"/>
          </a:xfrm>
          <a:prstGeom prst="rect">
            <a:avLst/>
          </a:prstGeom>
          <a:noFill/>
        </p:spPr>
        <p:txBody>
          <a:bodyPr wrap="none" rtlCol="0">
            <a:spAutoFit/>
          </a:bodyPr>
          <a:lstStyle/>
          <a:p>
            <a:r>
              <a:rPr lang="en-US" sz="2000" b="1" i="1" dirty="0">
                <a:latin typeface="Calibri" panose="020F0502020204030204" pitchFamily="34" charset="0"/>
                <a:cs typeface="Calibri" panose="020F0502020204030204" pitchFamily="34" charset="0"/>
              </a:rPr>
              <a:t>Low-end HDD</a:t>
            </a:r>
          </a:p>
        </p:txBody>
      </p:sp>
      <p:sp>
        <p:nvSpPr>
          <p:cNvPr id="33" name="TextBox 32">
            <a:extLst>
              <a:ext uri="{FF2B5EF4-FFF2-40B4-BE49-F238E27FC236}">
                <a16:creationId xmlns:a16="http://schemas.microsoft.com/office/drawing/2014/main" id="{198EC392-560F-1D62-594E-32DA4CF2735C}"/>
              </a:ext>
            </a:extLst>
          </p:cNvPr>
          <p:cNvSpPr txBox="1"/>
          <p:nvPr/>
        </p:nvSpPr>
        <p:spPr>
          <a:xfrm>
            <a:off x="172748" y="4187047"/>
            <a:ext cx="8794906" cy="584775"/>
          </a:xfrm>
          <a:prstGeom prst="rect">
            <a:avLst/>
          </a:prstGeom>
          <a:noFill/>
        </p:spPr>
        <p:txBody>
          <a:bodyPr wrap="square">
            <a:spAutoFit/>
          </a:bodyPr>
          <a:lstStyle/>
          <a:p>
            <a:r>
              <a:rPr lang="en-US" sz="3200" b="1" dirty="0">
                <a:solidFill>
                  <a:schemeClr val="accent1"/>
                </a:solidFill>
                <a:latin typeface="Lato" panose="020F0502020204030203" pitchFamily="34" charset="0"/>
                <a:ea typeface="Lato" panose="020F0502020204030203" pitchFamily="34" charset="0"/>
                <a:cs typeface="Lato" panose="020F0502020204030203" pitchFamily="34" charset="0"/>
              </a:rPr>
              <a:t>Performance-Oriented HSS Configuration</a:t>
            </a:r>
            <a:endParaRPr lang="en-CH" sz="32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34" name="TextBox 33">
            <a:extLst>
              <a:ext uri="{FF2B5EF4-FFF2-40B4-BE49-F238E27FC236}">
                <a16:creationId xmlns:a16="http://schemas.microsoft.com/office/drawing/2014/main" id="{63650F28-329D-50F2-4945-79E9C2CE2CB1}"/>
              </a:ext>
            </a:extLst>
          </p:cNvPr>
          <p:cNvSpPr txBox="1"/>
          <p:nvPr/>
        </p:nvSpPr>
        <p:spPr>
          <a:xfrm>
            <a:off x="2121026" y="6359906"/>
            <a:ext cx="1609736" cy="400110"/>
          </a:xfrm>
          <a:prstGeom prst="rect">
            <a:avLst/>
          </a:prstGeom>
          <a:noFill/>
        </p:spPr>
        <p:txBody>
          <a:bodyPr wrap="none" rtlCol="0">
            <a:spAutoFit/>
          </a:bodyPr>
          <a:lstStyle/>
          <a:p>
            <a:r>
              <a:rPr lang="en-US" sz="2000" b="1" i="1" dirty="0">
                <a:latin typeface="Calibri" panose="020F0502020204030204" pitchFamily="34" charset="0"/>
                <a:cs typeface="Calibri" panose="020F0502020204030204" pitchFamily="34" charset="0"/>
              </a:rPr>
              <a:t>High-end SSD</a:t>
            </a:r>
          </a:p>
        </p:txBody>
      </p:sp>
      <p:sp>
        <p:nvSpPr>
          <p:cNvPr id="35" name="TextBox 34">
            <a:extLst>
              <a:ext uri="{FF2B5EF4-FFF2-40B4-BE49-F238E27FC236}">
                <a16:creationId xmlns:a16="http://schemas.microsoft.com/office/drawing/2014/main" id="{D7AE500C-02BE-AA7A-EB25-01DE8B5EDF1C}"/>
              </a:ext>
            </a:extLst>
          </p:cNvPr>
          <p:cNvSpPr txBox="1"/>
          <p:nvPr/>
        </p:nvSpPr>
        <p:spPr>
          <a:xfrm>
            <a:off x="5271936" y="6375343"/>
            <a:ext cx="1861407" cy="400110"/>
          </a:xfrm>
          <a:prstGeom prst="rect">
            <a:avLst/>
          </a:prstGeom>
          <a:noFill/>
        </p:spPr>
        <p:txBody>
          <a:bodyPr wrap="none" rtlCol="0">
            <a:spAutoFit/>
          </a:bodyPr>
          <a:lstStyle/>
          <a:p>
            <a:r>
              <a:rPr lang="en-US" sz="2000" b="1" i="1" dirty="0">
                <a:latin typeface="Calibri" panose="020F0502020204030204" pitchFamily="34" charset="0"/>
                <a:cs typeface="Calibri" panose="020F0502020204030204" pitchFamily="34" charset="0"/>
              </a:rPr>
              <a:t>Middle-end SSD</a:t>
            </a:r>
          </a:p>
        </p:txBody>
      </p:sp>
      <p:sp>
        <p:nvSpPr>
          <p:cNvPr id="16" name="Slide Number Placeholder 5">
            <a:extLst>
              <a:ext uri="{FF2B5EF4-FFF2-40B4-BE49-F238E27FC236}">
                <a16:creationId xmlns:a16="http://schemas.microsoft.com/office/drawing/2014/main" id="{EAB55A44-319A-719E-660D-2FA179BE983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36</a:t>
            </a:fld>
            <a:endParaRPr lang="en-CH"/>
          </a:p>
        </p:txBody>
      </p:sp>
    </p:spTree>
    <p:extLst>
      <p:ext uri="{BB962C8B-B14F-4D97-AF65-F5344CB8AC3E}">
        <p14:creationId xmlns:p14="http://schemas.microsoft.com/office/powerpoint/2010/main" val="280388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1" grpId="0"/>
      <p:bldP spid="32" grpId="0"/>
      <p:bldP spid="33" grpId="0"/>
      <p:bldP spid="34"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(3/3)</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921828"/>
          </a:xfrm>
        </p:spPr>
        <p:txBody>
          <a:bodyPr>
            <a:normAutofit/>
          </a:bodyPr>
          <a:lstStyle/>
          <a:p>
            <a:r>
              <a:rPr lang="en-US" sz="3000" b="1" dirty="0">
                <a:solidFill>
                  <a:srgbClr val="C00000"/>
                </a:solidFill>
                <a:latin typeface="Calibri" panose="020F0502020204030204" pitchFamily="34" charset="0"/>
                <a:cs typeface="Calibri" panose="020F0502020204030204" pitchFamily="34" charset="0"/>
              </a:rPr>
              <a:t>18 different workloads </a:t>
            </a:r>
            <a:r>
              <a:rPr lang="en-US" sz="3000" dirty="0">
                <a:latin typeface="Calibri" panose="020F0502020204030204" pitchFamily="34" charset="0"/>
                <a:cs typeface="Calibri" panose="020F0502020204030204" pitchFamily="34" charset="0"/>
              </a:rPr>
              <a:t>from:</a:t>
            </a:r>
          </a:p>
          <a:p>
            <a:pPr lvl="1"/>
            <a:r>
              <a:rPr lang="en-US" sz="2600" dirty="0">
                <a:latin typeface="Calibri" panose="020F0502020204030204" pitchFamily="34" charset="0"/>
                <a:cs typeface="Calibri" panose="020F0502020204030204" pitchFamily="34" charset="0"/>
              </a:rPr>
              <a:t>MSR Cambridge and </a:t>
            </a:r>
            <a:r>
              <a:rPr lang="en-US" sz="2600" dirty="0" err="1">
                <a:latin typeface="Calibri" panose="020F0502020204030204" pitchFamily="34" charset="0"/>
                <a:cs typeface="Calibri" panose="020F0502020204030204" pitchFamily="34" charset="0"/>
              </a:rPr>
              <a:t>Filebench</a:t>
            </a:r>
            <a:r>
              <a:rPr lang="en-US" sz="2600" dirty="0">
                <a:latin typeface="Calibri" panose="020F0502020204030204" pitchFamily="34" charset="0"/>
                <a:cs typeface="Calibri" panose="020F0502020204030204" pitchFamily="34" charset="0"/>
              </a:rPr>
              <a:t> Suites</a:t>
            </a:r>
            <a:endParaRPr lang="en-US"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r>
              <a:rPr lang="en-US" sz="3200" b="1" dirty="0">
                <a:solidFill>
                  <a:srgbClr val="C00000"/>
                </a:solidFill>
                <a:latin typeface="Calibri" panose="020F0502020204030204" pitchFamily="34" charset="0"/>
                <a:cs typeface="Calibri" panose="020F0502020204030204" pitchFamily="34" charset="0"/>
              </a:rPr>
              <a:t>Four</a:t>
            </a:r>
            <a:r>
              <a:rPr lang="en-US" sz="3200" dirty="0">
                <a:latin typeface="Calibri" panose="020F0502020204030204" pitchFamily="34" charset="0"/>
                <a:cs typeface="Calibri" panose="020F0502020204030204" pitchFamily="34" charset="0"/>
              </a:rPr>
              <a:t> state-of-the-art data placement baselines:</a:t>
            </a:r>
          </a:p>
          <a:p>
            <a:pPr lvl="1">
              <a:lnSpc>
                <a:spcPct val="100000"/>
              </a:lnSpc>
            </a:pPr>
            <a:r>
              <a:rPr lang="en-US" sz="2600" dirty="0">
                <a:latin typeface="Calibri" panose="020F0502020204030204" pitchFamily="34" charset="0"/>
                <a:cs typeface="Calibri" panose="020F0502020204030204" pitchFamily="34" charset="0"/>
              </a:rPr>
              <a:t>CDE</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[Matsui+, Proc. IEEE’17] </a:t>
            </a:r>
            <a:endParaRPr lang="en-US" b="1" dirty="0">
              <a:solidFill>
                <a:schemeClr val="bg2">
                  <a:lumMod val="75000"/>
                </a:schemeClr>
              </a:solidFill>
              <a:latin typeface="Calibri" panose="020F0502020204030204" pitchFamily="34" charset="0"/>
              <a:cs typeface="Calibri" panose="020F0502020204030204" pitchFamily="34" charset="0"/>
            </a:endParaRPr>
          </a:p>
          <a:p>
            <a:pPr lvl="1">
              <a:lnSpc>
                <a:spcPct val="100000"/>
              </a:lnSpc>
            </a:pPr>
            <a:r>
              <a:rPr lang="en-US" sz="2600" dirty="0">
                <a:latin typeface="Calibri" panose="020F0502020204030204" pitchFamily="34" charset="0"/>
                <a:cs typeface="Calibri" panose="020F0502020204030204" pitchFamily="34" charset="0"/>
              </a:rPr>
              <a:t>HPS</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Meswani</a:t>
            </a:r>
            <a:r>
              <a:rPr lang="en-US" sz="1800" b="1" dirty="0">
                <a:solidFill>
                  <a:schemeClr val="bg2">
                    <a:lumMod val="75000"/>
                  </a:schemeClr>
                </a:solidFill>
                <a:latin typeface="Calibri" panose="020F0502020204030204" pitchFamily="34" charset="0"/>
                <a:cs typeface="Calibri" panose="020F0502020204030204" pitchFamily="34" charset="0"/>
              </a:rPr>
              <a:t>+, HPCA’15]</a:t>
            </a:r>
          </a:p>
          <a:p>
            <a:pPr lvl="1">
              <a:lnSpc>
                <a:spcPct val="100000"/>
              </a:lnSpc>
            </a:pPr>
            <a:r>
              <a:rPr lang="en-US" sz="2600" dirty="0">
                <a:latin typeface="Calibri" panose="020F0502020204030204" pitchFamily="34" charset="0"/>
                <a:cs typeface="Calibri" panose="020F0502020204030204" pitchFamily="34" charset="0"/>
              </a:rPr>
              <a:t>Archivist</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[Ren+, ICCD’19]</a:t>
            </a:r>
          </a:p>
          <a:p>
            <a:pPr lvl="1">
              <a:lnSpc>
                <a:spcPct val="100000"/>
              </a:lnSpc>
            </a:pPr>
            <a:r>
              <a:rPr lang="en-US" sz="2600" dirty="0">
                <a:latin typeface="Calibri" panose="020F0502020204030204" pitchFamily="34" charset="0"/>
                <a:cs typeface="Calibri" panose="020F0502020204030204" pitchFamily="34" charset="0"/>
              </a:rPr>
              <a:t>RNN-HSS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Doudali</a:t>
            </a:r>
            <a:r>
              <a:rPr lang="en-US" sz="1800" b="1" dirty="0">
                <a:solidFill>
                  <a:schemeClr val="bg2">
                    <a:lumMod val="75000"/>
                  </a:schemeClr>
                </a:solidFill>
                <a:latin typeface="Calibri" panose="020F0502020204030204" pitchFamily="34" charset="0"/>
                <a:cs typeface="Calibri" panose="020F0502020204030204" pitchFamily="34" charset="0"/>
              </a:rPr>
              <a:t>+, HPDC’19]</a:t>
            </a:r>
          </a:p>
        </p:txBody>
      </p:sp>
      <p:sp>
        <p:nvSpPr>
          <p:cNvPr id="8" name="TextBox 7">
            <a:extLst>
              <a:ext uri="{FF2B5EF4-FFF2-40B4-BE49-F238E27FC236}">
                <a16:creationId xmlns:a16="http://schemas.microsoft.com/office/drawing/2014/main" id="{39BD066A-C887-A224-C512-2E46FE90D4A5}"/>
              </a:ext>
            </a:extLst>
          </p:cNvPr>
          <p:cNvSpPr txBox="1"/>
          <p:nvPr/>
        </p:nvSpPr>
        <p:spPr>
          <a:xfrm>
            <a:off x="5813069" y="4038799"/>
            <a:ext cx="3144038" cy="523220"/>
          </a:xfrm>
          <a:prstGeom prst="rect">
            <a:avLst/>
          </a:prstGeom>
          <a:noFill/>
        </p:spPr>
        <p:txBody>
          <a:bodyPr wrap="square">
            <a:spAutoFit/>
          </a:bodyPr>
          <a:lstStyle/>
          <a:p>
            <a:pPr algn="ctr"/>
            <a:r>
              <a:rPr lang="en-CH" sz="2800" b="1" i="1" dirty="0">
                <a:solidFill>
                  <a:schemeClr val="accent1"/>
                </a:solidFill>
              </a:rPr>
              <a:t>Heuristic-based</a:t>
            </a:r>
          </a:p>
        </p:txBody>
      </p:sp>
      <p:cxnSp>
        <p:nvCxnSpPr>
          <p:cNvPr id="23" name="Curved Connector 22">
            <a:extLst>
              <a:ext uri="{FF2B5EF4-FFF2-40B4-BE49-F238E27FC236}">
                <a16:creationId xmlns:a16="http://schemas.microsoft.com/office/drawing/2014/main" id="{F625E352-052F-3CE1-5DC8-B075CA0B9EC3}"/>
              </a:ext>
            </a:extLst>
          </p:cNvPr>
          <p:cNvCxnSpPr>
            <a:cxnSpLocks/>
          </p:cNvCxnSpPr>
          <p:nvPr/>
        </p:nvCxnSpPr>
        <p:spPr>
          <a:xfrm rot="10800000" flipV="1">
            <a:off x="4121836" y="4318693"/>
            <a:ext cx="1856138" cy="243325"/>
          </a:xfrm>
          <a:prstGeom prst="curvedConnector3">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06FA6C66-41C8-F678-1011-26211E70F0CE}"/>
              </a:ext>
            </a:extLst>
          </p:cNvPr>
          <p:cNvCxnSpPr>
            <a:cxnSpLocks/>
          </p:cNvCxnSpPr>
          <p:nvPr/>
        </p:nvCxnSpPr>
        <p:spPr>
          <a:xfrm rot="10800000">
            <a:off x="4121837" y="4122653"/>
            <a:ext cx="1856135" cy="177757"/>
          </a:xfrm>
          <a:prstGeom prst="curvedConnector3">
            <a:avLst>
              <a:gd name="adj1" fmla="val 50000"/>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4C390E8-8DF2-D08B-6765-05A89DDA6D02}"/>
              </a:ext>
            </a:extLst>
          </p:cNvPr>
          <p:cNvSpPr txBox="1"/>
          <p:nvPr/>
        </p:nvSpPr>
        <p:spPr>
          <a:xfrm>
            <a:off x="5894823" y="4939310"/>
            <a:ext cx="2880007" cy="523220"/>
          </a:xfrm>
          <a:prstGeom prst="rect">
            <a:avLst/>
          </a:prstGeom>
          <a:noFill/>
        </p:spPr>
        <p:txBody>
          <a:bodyPr wrap="square">
            <a:spAutoFit/>
          </a:bodyPr>
          <a:lstStyle/>
          <a:p>
            <a:pPr algn="ctr"/>
            <a:r>
              <a:rPr lang="en-CH" sz="2800" b="1" i="1" dirty="0">
                <a:solidFill>
                  <a:srgbClr val="702FA1"/>
                </a:solidFill>
              </a:rPr>
              <a:t>Learning-based</a:t>
            </a:r>
          </a:p>
        </p:txBody>
      </p:sp>
      <p:cxnSp>
        <p:nvCxnSpPr>
          <p:cNvPr id="54" name="Curved Connector 53">
            <a:extLst>
              <a:ext uri="{FF2B5EF4-FFF2-40B4-BE49-F238E27FC236}">
                <a16:creationId xmlns:a16="http://schemas.microsoft.com/office/drawing/2014/main" id="{03D0C8B3-E720-B945-127E-ED32FF0575EC}"/>
              </a:ext>
            </a:extLst>
          </p:cNvPr>
          <p:cNvCxnSpPr>
            <a:cxnSpLocks/>
          </p:cNvCxnSpPr>
          <p:nvPr/>
        </p:nvCxnSpPr>
        <p:spPr>
          <a:xfrm rot="10800000">
            <a:off x="4245515" y="5027651"/>
            <a:ext cx="1649309" cy="157118"/>
          </a:xfrm>
          <a:prstGeom prst="curvedConnector3">
            <a:avLst/>
          </a:prstGeom>
          <a:ln w="76200">
            <a:solidFill>
              <a:srgbClr val="702FA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8A5BB308-2A8C-1894-40D5-1891094C530B}"/>
              </a:ext>
            </a:extLst>
          </p:cNvPr>
          <p:cNvCxnSpPr>
            <a:cxnSpLocks/>
          </p:cNvCxnSpPr>
          <p:nvPr/>
        </p:nvCxnSpPr>
        <p:spPr>
          <a:xfrm rot="10800000" flipV="1">
            <a:off x="4286392" y="5200920"/>
            <a:ext cx="1608431" cy="319741"/>
          </a:xfrm>
          <a:prstGeom prst="curvedConnector3">
            <a:avLst/>
          </a:prstGeom>
          <a:ln w="76200">
            <a:solidFill>
              <a:srgbClr val="702FA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18612BF-BDAB-9A99-3BEC-E81E8894A04A}"/>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37</a:t>
            </a:fld>
            <a:endParaRPr lang="en-CH"/>
          </a:p>
        </p:txBody>
      </p:sp>
    </p:spTree>
    <p:extLst>
      <p:ext uri="{BB962C8B-B14F-4D97-AF65-F5344CB8AC3E}">
        <p14:creationId xmlns:p14="http://schemas.microsoft.com/office/powerpoint/2010/main" val="330000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3" name="Picture 2">
            <a:extLst>
              <a:ext uri="{FF2B5EF4-FFF2-40B4-BE49-F238E27FC236}">
                <a16:creationId xmlns:a16="http://schemas.microsoft.com/office/drawing/2014/main" id="{A70E93B4-793F-4EB0-0518-E0826F56F5AA}"/>
              </a:ext>
            </a:extLst>
          </p:cNvPr>
          <p:cNvPicPr>
            <a:picLocks noChangeAspect="1"/>
          </p:cNvPicPr>
          <p:nvPr/>
        </p:nvPicPr>
        <p:blipFill>
          <a:blip r:embed="rId3"/>
          <a:stretch>
            <a:fillRect/>
          </a:stretch>
        </p:blipFill>
        <p:spPr>
          <a:xfrm>
            <a:off x="-1" y="1890793"/>
            <a:ext cx="9144000" cy="3076414"/>
          </a:xfrm>
          <a:prstGeom prst="rect">
            <a:avLst/>
          </a:prstGeom>
        </p:spPr>
      </p:pic>
      <p:sp>
        <p:nvSpPr>
          <p:cNvPr id="33" name="TextBox 32">
            <a:extLst>
              <a:ext uri="{FF2B5EF4-FFF2-40B4-BE49-F238E27FC236}">
                <a16:creationId xmlns:a16="http://schemas.microsoft.com/office/drawing/2014/main" id="{C69F64FD-B8A7-CF8B-D273-E8A7037D4402}"/>
              </a:ext>
            </a:extLst>
          </p:cNvPr>
          <p:cNvSpPr txBox="1"/>
          <p:nvPr/>
        </p:nvSpPr>
        <p:spPr>
          <a:xfrm>
            <a:off x="172748" y="890427"/>
            <a:ext cx="6820408" cy="584775"/>
          </a:xfrm>
          <a:prstGeom prst="rect">
            <a:avLst/>
          </a:prstGeom>
          <a:noFill/>
        </p:spPr>
        <p:txBody>
          <a:bodyPr wrap="square">
            <a:spAutoFit/>
          </a:bodyPr>
          <a:lstStyle/>
          <a:p>
            <a:r>
              <a:rPr lang="en-US" sz="3200" b="1" dirty="0">
                <a:solidFill>
                  <a:schemeClr val="accent1"/>
                </a:solidFill>
                <a:latin typeface="Lato" panose="020F0502020204030203" pitchFamily="34" charset="0"/>
                <a:ea typeface="Lato" panose="020F0502020204030203" pitchFamily="34" charset="0"/>
                <a:cs typeface="Lato" panose="020F0502020204030203" pitchFamily="34" charset="0"/>
              </a:rPr>
              <a:t>Cost-Oriented HSS Configuration</a:t>
            </a:r>
            <a:endParaRPr lang="en-CH" sz="32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34" name="Rectangle 33">
            <a:extLst>
              <a:ext uri="{FF2B5EF4-FFF2-40B4-BE49-F238E27FC236}">
                <a16:creationId xmlns:a16="http://schemas.microsoft.com/office/drawing/2014/main" id="{3BE72922-79E8-2ED8-7D83-FF1230410F87}"/>
              </a:ext>
            </a:extLst>
          </p:cNvPr>
          <p:cNvSpPr/>
          <p:nvPr/>
        </p:nvSpPr>
        <p:spPr>
          <a:xfrm>
            <a:off x="1036346" y="1795793"/>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5" name="TextBox 34">
            <a:extLst>
              <a:ext uri="{FF2B5EF4-FFF2-40B4-BE49-F238E27FC236}">
                <a16:creationId xmlns:a16="http://schemas.microsoft.com/office/drawing/2014/main" id="{C928876A-8D70-9AFA-1D96-C998F26D0C90}"/>
              </a:ext>
            </a:extLst>
          </p:cNvPr>
          <p:cNvSpPr txBox="1"/>
          <p:nvPr/>
        </p:nvSpPr>
        <p:spPr>
          <a:xfrm>
            <a:off x="1221036" y="1698428"/>
            <a:ext cx="1125790" cy="369332"/>
          </a:xfrm>
          <a:prstGeom prst="rect">
            <a:avLst/>
          </a:prstGeom>
          <a:noFill/>
        </p:spPr>
        <p:txBody>
          <a:bodyPr wrap="square">
            <a:spAutoFit/>
          </a:bodyPr>
          <a:lstStyle/>
          <a:p>
            <a:r>
              <a:rPr lang="en-US" dirty="0"/>
              <a:t>Slow-Only</a:t>
            </a:r>
          </a:p>
        </p:txBody>
      </p:sp>
      <p:sp>
        <p:nvSpPr>
          <p:cNvPr id="37" name="TextBox 36">
            <a:extLst>
              <a:ext uri="{FF2B5EF4-FFF2-40B4-BE49-F238E27FC236}">
                <a16:creationId xmlns:a16="http://schemas.microsoft.com/office/drawing/2014/main" id="{1384B9BD-8927-D0FD-7CD0-A3825A79B350}"/>
              </a:ext>
            </a:extLst>
          </p:cNvPr>
          <p:cNvSpPr txBox="1"/>
          <p:nvPr/>
        </p:nvSpPr>
        <p:spPr>
          <a:xfrm>
            <a:off x="2511036" y="1698428"/>
            <a:ext cx="780482" cy="369332"/>
          </a:xfrm>
          <a:prstGeom prst="rect">
            <a:avLst/>
          </a:prstGeom>
          <a:noFill/>
        </p:spPr>
        <p:txBody>
          <a:bodyPr wrap="square">
            <a:spAutoFit/>
          </a:bodyPr>
          <a:lstStyle/>
          <a:p>
            <a:r>
              <a:rPr lang="en-US" dirty="0"/>
              <a:t>CDE</a:t>
            </a:r>
          </a:p>
        </p:txBody>
      </p:sp>
      <p:sp>
        <p:nvSpPr>
          <p:cNvPr id="38" name="TextBox 37">
            <a:extLst>
              <a:ext uri="{FF2B5EF4-FFF2-40B4-BE49-F238E27FC236}">
                <a16:creationId xmlns:a16="http://schemas.microsoft.com/office/drawing/2014/main" id="{D45BE161-D11D-A30F-E5B8-05ED7D186131}"/>
              </a:ext>
            </a:extLst>
          </p:cNvPr>
          <p:cNvSpPr txBox="1"/>
          <p:nvPr/>
        </p:nvSpPr>
        <p:spPr>
          <a:xfrm>
            <a:off x="3430894" y="1704904"/>
            <a:ext cx="780482" cy="369332"/>
          </a:xfrm>
          <a:prstGeom prst="rect">
            <a:avLst/>
          </a:prstGeom>
          <a:noFill/>
        </p:spPr>
        <p:txBody>
          <a:bodyPr wrap="square">
            <a:spAutoFit/>
          </a:bodyPr>
          <a:lstStyle/>
          <a:p>
            <a:r>
              <a:rPr lang="en-US" dirty="0"/>
              <a:t>HPS</a:t>
            </a:r>
          </a:p>
        </p:txBody>
      </p:sp>
      <p:sp>
        <p:nvSpPr>
          <p:cNvPr id="39" name="TextBox 38">
            <a:extLst>
              <a:ext uri="{FF2B5EF4-FFF2-40B4-BE49-F238E27FC236}">
                <a16:creationId xmlns:a16="http://schemas.microsoft.com/office/drawing/2014/main" id="{0ABC6CAD-FBD5-D3DB-3B0C-6D1CC018EFBD}"/>
              </a:ext>
            </a:extLst>
          </p:cNvPr>
          <p:cNvSpPr txBox="1"/>
          <p:nvPr/>
        </p:nvSpPr>
        <p:spPr>
          <a:xfrm>
            <a:off x="4360045" y="1699856"/>
            <a:ext cx="1122449" cy="369332"/>
          </a:xfrm>
          <a:prstGeom prst="rect">
            <a:avLst/>
          </a:prstGeom>
          <a:noFill/>
        </p:spPr>
        <p:txBody>
          <a:bodyPr wrap="square">
            <a:spAutoFit/>
          </a:bodyPr>
          <a:lstStyle/>
          <a:p>
            <a:r>
              <a:rPr lang="en-US" dirty="0"/>
              <a:t>Archivist</a:t>
            </a:r>
          </a:p>
        </p:txBody>
      </p:sp>
      <p:sp>
        <p:nvSpPr>
          <p:cNvPr id="40" name="TextBox 39">
            <a:extLst>
              <a:ext uri="{FF2B5EF4-FFF2-40B4-BE49-F238E27FC236}">
                <a16:creationId xmlns:a16="http://schemas.microsoft.com/office/drawing/2014/main" id="{D586DF3C-ED06-ACBF-0151-45E6A6AD1A18}"/>
              </a:ext>
            </a:extLst>
          </p:cNvPr>
          <p:cNvSpPr txBox="1"/>
          <p:nvPr/>
        </p:nvSpPr>
        <p:spPr>
          <a:xfrm>
            <a:off x="5622761" y="1705971"/>
            <a:ext cx="1116203" cy="369332"/>
          </a:xfrm>
          <a:prstGeom prst="rect">
            <a:avLst/>
          </a:prstGeom>
          <a:noFill/>
        </p:spPr>
        <p:txBody>
          <a:bodyPr wrap="square">
            <a:spAutoFit/>
          </a:bodyPr>
          <a:lstStyle/>
          <a:p>
            <a:r>
              <a:rPr lang="en-US" dirty="0"/>
              <a:t>RNN-HSS</a:t>
            </a:r>
          </a:p>
        </p:txBody>
      </p:sp>
      <p:sp>
        <p:nvSpPr>
          <p:cNvPr id="41" name="TextBox 40">
            <a:extLst>
              <a:ext uri="{FF2B5EF4-FFF2-40B4-BE49-F238E27FC236}">
                <a16:creationId xmlns:a16="http://schemas.microsoft.com/office/drawing/2014/main" id="{CCD5D867-B09A-3E40-5124-AF6CECAE4804}"/>
              </a:ext>
            </a:extLst>
          </p:cNvPr>
          <p:cNvSpPr txBox="1"/>
          <p:nvPr/>
        </p:nvSpPr>
        <p:spPr>
          <a:xfrm>
            <a:off x="7003365" y="1703705"/>
            <a:ext cx="1116203" cy="369332"/>
          </a:xfrm>
          <a:prstGeom prst="rect">
            <a:avLst/>
          </a:prstGeom>
          <a:noFill/>
        </p:spPr>
        <p:txBody>
          <a:bodyPr wrap="square">
            <a:spAutoFit/>
          </a:bodyPr>
          <a:lstStyle/>
          <a:p>
            <a:r>
              <a:rPr lang="en-US" dirty="0"/>
              <a:t>Sibyl</a:t>
            </a:r>
          </a:p>
        </p:txBody>
      </p:sp>
      <p:sp>
        <p:nvSpPr>
          <p:cNvPr id="42" name="Rectangle 41">
            <a:extLst>
              <a:ext uri="{FF2B5EF4-FFF2-40B4-BE49-F238E27FC236}">
                <a16:creationId xmlns:a16="http://schemas.microsoft.com/office/drawing/2014/main" id="{59E068E0-8470-D1CC-7605-8751B16EB55F}"/>
              </a:ext>
            </a:extLst>
          </p:cNvPr>
          <p:cNvSpPr/>
          <p:nvPr/>
        </p:nvSpPr>
        <p:spPr>
          <a:xfrm>
            <a:off x="2304342" y="1792744"/>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Rectangle 42">
            <a:extLst>
              <a:ext uri="{FF2B5EF4-FFF2-40B4-BE49-F238E27FC236}">
                <a16:creationId xmlns:a16="http://schemas.microsoft.com/office/drawing/2014/main" id="{2364C730-777F-AA0B-EE66-ABF624E81CAC}"/>
              </a:ext>
            </a:extLst>
          </p:cNvPr>
          <p:cNvSpPr/>
          <p:nvPr/>
        </p:nvSpPr>
        <p:spPr>
          <a:xfrm>
            <a:off x="3212545" y="1799221"/>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4" name="Rectangle 43">
            <a:extLst>
              <a:ext uri="{FF2B5EF4-FFF2-40B4-BE49-F238E27FC236}">
                <a16:creationId xmlns:a16="http://schemas.microsoft.com/office/drawing/2014/main" id="{AD20C141-F6E5-0035-0DB4-73F37F592235}"/>
              </a:ext>
            </a:extLst>
          </p:cNvPr>
          <p:cNvSpPr/>
          <p:nvPr/>
        </p:nvSpPr>
        <p:spPr>
          <a:xfrm>
            <a:off x="4178478" y="1799221"/>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Rectangle 44">
            <a:extLst>
              <a:ext uri="{FF2B5EF4-FFF2-40B4-BE49-F238E27FC236}">
                <a16:creationId xmlns:a16="http://schemas.microsoft.com/office/drawing/2014/main" id="{04DF95A2-5FDA-9D8D-FCB8-0F97BB196C7C}"/>
              </a:ext>
            </a:extLst>
          </p:cNvPr>
          <p:cNvSpPr/>
          <p:nvPr/>
        </p:nvSpPr>
        <p:spPr>
          <a:xfrm>
            <a:off x="5438977" y="1799220"/>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6" name="Rectangle 45">
            <a:extLst>
              <a:ext uri="{FF2B5EF4-FFF2-40B4-BE49-F238E27FC236}">
                <a16:creationId xmlns:a16="http://schemas.microsoft.com/office/drawing/2014/main" id="{2AF8EE9F-C61C-9634-9E6D-22C33659DEE5}"/>
              </a:ext>
            </a:extLst>
          </p:cNvPr>
          <p:cNvSpPr/>
          <p:nvPr/>
        </p:nvSpPr>
        <p:spPr>
          <a:xfrm>
            <a:off x="6790592" y="1797853"/>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Rectangle 46">
            <a:extLst>
              <a:ext uri="{FF2B5EF4-FFF2-40B4-BE49-F238E27FC236}">
                <a16:creationId xmlns:a16="http://schemas.microsoft.com/office/drawing/2014/main" id="{5E7F1661-F007-6DF7-E0AC-0BFB7229AAA6}"/>
              </a:ext>
            </a:extLst>
          </p:cNvPr>
          <p:cNvSpPr/>
          <p:nvPr/>
        </p:nvSpPr>
        <p:spPr>
          <a:xfrm>
            <a:off x="7685942" y="179785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TextBox 47">
            <a:extLst>
              <a:ext uri="{FF2B5EF4-FFF2-40B4-BE49-F238E27FC236}">
                <a16:creationId xmlns:a16="http://schemas.microsoft.com/office/drawing/2014/main" id="{62DE823F-43D6-A018-034B-EF6EFE9EE559}"/>
              </a:ext>
            </a:extLst>
          </p:cNvPr>
          <p:cNvSpPr txBox="1"/>
          <p:nvPr/>
        </p:nvSpPr>
        <p:spPr>
          <a:xfrm>
            <a:off x="7947410" y="1698427"/>
            <a:ext cx="1116203" cy="369332"/>
          </a:xfrm>
          <a:prstGeom prst="rect">
            <a:avLst/>
          </a:prstGeom>
          <a:noFill/>
        </p:spPr>
        <p:txBody>
          <a:bodyPr wrap="square">
            <a:spAutoFit/>
          </a:bodyPr>
          <a:lstStyle/>
          <a:p>
            <a:r>
              <a:rPr lang="en-US" dirty="0"/>
              <a:t>Oracle</a:t>
            </a:r>
          </a:p>
        </p:txBody>
      </p:sp>
      <p:sp>
        <p:nvSpPr>
          <p:cNvPr id="66" name="Rounded Rectangle 65">
            <a:extLst>
              <a:ext uri="{FF2B5EF4-FFF2-40B4-BE49-F238E27FC236}">
                <a16:creationId xmlns:a16="http://schemas.microsoft.com/office/drawing/2014/main" id="{B88073FB-AF32-07F2-7115-F1F994CA44BC}"/>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67" name="Picture 2" descr="Intel SSDPED1K375GA01 Optane SSD DC P4800X Series - Walmart.com">
            <a:extLst>
              <a:ext uri="{FF2B5EF4-FFF2-40B4-BE49-F238E27FC236}">
                <a16:creationId xmlns:a16="http://schemas.microsoft.com/office/drawing/2014/main" id="{0FFE52A3-DC41-499B-1C73-BADC11B9407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sp>
        <p:nvSpPr>
          <p:cNvPr id="68" name="Left-right Arrow 67">
            <a:extLst>
              <a:ext uri="{FF2B5EF4-FFF2-40B4-BE49-F238E27FC236}">
                <a16:creationId xmlns:a16="http://schemas.microsoft.com/office/drawing/2014/main" id="{6ACB0966-50E3-5E93-FBA3-050C74378562}"/>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9" name="TextBox 68">
            <a:extLst>
              <a:ext uri="{FF2B5EF4-FFF2-40B4-BE49-F238E27FC236}">
                <a16:creationId xmlns:a16="http://schemas.microsoft.com/office/drawing/2014/main" id="{7DDB4B38-B25D-E8F1-B654-ED23C8A83A3D}"/>
              </a:ext>
            </a:extLst>
          </p:cNvPr>
          <p:cNvSpPr txBox="1"/>
          <p:nvPr/>
        </p:nvSpPr>
        <p:spPr>
          <a:xfrm>
            <a:off x="6798768" y="674337"/>
            <a:ext cx="1147750"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High-end SSD</a:t>
            </a:r>
          </a:p>
        </p:txBody>
      </p:sp>
      <p:sp>
        <p:nvSpPr>
          <p:cNvPr id="70" name="TextBox 69">
            <a:extLst>
              <a:ext uri="{FF2B5EF4-FFF2-40B4-BE49-F238E27FC236}">
                <a16:creationId xmlns:a16="http://schemas.microsoft.com/office/drawing/2014/main" id="{7430495D-3340-6777-5639-360BB83AED9F}"/>
              </a:ext>
            </a:extLst>
          </p:cNvPr>
          <p:cNvSpPr txBox="1"/>
          <p:nvPr/>
        </p:nvSpPr>
        <p:spPr>
          <a:xfrm>
            <a:off x="7982175" y="683503"/>
            <a:ext cx="1179875"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Low-end HDD</a:t>
            </a:r>
          </a:p>
        </p:txBody>
      </p:sp>
      <p:pic>
        <p:nvPicPr>
          <p:cNvPr id="71" name="Picture 4">
            <a:extLst>
              <a:ext uri="{FF2B5EF4-FFF2-40B4-BE49-F238E27FC236}">
                <a16:creationId xmlns:a16="http://schemas.microsoft.com/office/drawing/2014/main" id="{A0F8678E-B8A6-3F07-A980-73C8822A3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2380" y="74867"/>
            <a:ext cx="558542" cy="690076"/>
          </a:xfrm>
          <a:prstGeom prst="rect">
            <a:avLst/>
          </a:prstGeom>
          <a:noFill/>
          <a:extLst>
            <a:ext uri="{909E8E84-426E-40DD-AFC4-6F175D3DCCD1}">
              <a14:hiddenFill xmlns:a14="http://schemas.microsoft.com/office/drawing/2010/main">
                <a:solidFill>
                  <a:srgbClr val="FFFFFF"/>
                </a:solidFill>
              </a14:hiddenFill>
            </a:ext>
          </a:extLst>
        </p:spPr>
      </p:pic>
      <p:sp>
        <p:nvSpPr>
          <p:cNvPr id="26" name="Slide Number Placeholder 5">
            <a:extLst>
              <a:ext uri="{FF2B5EF4-FFF2-40B4-BE49-F238E27FC236}">
                <a16:creationId xmlns:a16="http://schemas.microsoft.com/office/drawing/2014/main" id="{8622CB1B-D681-2F11-B5FF-0E8315318370}"/>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38</a:t>
            </a:fld>
            <a:endParaRPr lang="en-CH"/>
          </a:p>
        </p:txBody>
      </p:sp>
    </p:spTree>
    <p:extLst>
      <p:ext uri="{BB962C8B-B14F-4D97-AF65-F5344CB8AC3E}">
        <p14:creationId xmlns:p14="http://schemas.microsoft.com/office/powerpoint/2010/main" val="251462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P spid="38" grpId="0"/>
      <p:bldP spid="39" grpId="0"/>
      <p:bldP spid="40" grpId="0"/>
      <p:bldP spid="41" grpId="0"/>
      <p:bldP spid="42" grpId="0" animBg="1"/>
      <p:bldP spid="43" grpId="0" animBg="1"/>
      <p:bldP spid="44" grpId="0" animBg="1"/>
      <p:bldP spid="45" grpId="0" animBg="1"/>
      <p:bldP spid="46" grpId="0" animBg="1"/>
      <p:bldP spid="47" grpId="0" animBg="1"/>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B011558F-9DDF-93E1-950E-F5C35BBA9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894230"/>
            <a:ext cx="9144000" cy="3069541"/>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35" name="Rectangle 34">
            <a:extLst>
              <a:ext uri="{FF2B5EF4-FFF2-40B4-BE49-F238E27FC236}">
                <a16:creationId xmlns:a16="http://schemas.microsoft.com/office/drawing/2014/main" id="{1649AF83-A201-2835-AEFF-BCC258A943C1}"/>
              </a:ext>
            </a:extLst>
          </p:cNvPr>
          <p:cNvSpPr/>
          <p:nvPr/>
        </p:nvSpPr>
        <p:spPr>
          <a:xfrm>
            <a:off x="80386" y="5120944"/>
            <a:ext cx="8983227" cy="111310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Sibyl consistently </a:t>
            </a:r>
            <a:r>
              <a:rPr lang="en-GB" sz="3200" b="1" dirty="0">
                <a:solidFill>
                  <a:srgbClr val="00B050"/>
                </a:solidFill>
              </a:rPr>
              <a:t>outperforms all the baselines </a:t>
            </a:r>
          </a:p>
          <a:p>
            <a:pPr algn="ctr"/>
            <a:r>
              <a:rPr lang="en-GB" sz="3200" b="1" dirty="0">
                <a:solidFill>
                  <a:srgbClr val="00B050"/>
                </a:solidFill>
              </a:rPr>
              <a:t>for all </a:t>
            </a:r>
            <a:r>
              <a:rPr lang="en-GB" sz="3400" b="1" dirty="0">
                <a:solidFill>
                  <a:srgbClr val="00B050"/>
                </a:solidFill>
              </a:rPr>
              <a:t>the</a:t>
            </a:r>
            <a:r>
              <a:rPr lang="en-GB" sz="3200" b="1" dirty="0">
                <a:solidFill>
                  <a:srgbClr val="00B050"/>
                </a:solidFill>
              </a:rPr>
              <a:t> workloads</a:t>
            </a:r>
            <a:endParaRPr lang="en-US" sz="4400" b="1" dirty="0">
              <a:solidFill>
                <a:srgbClr val="00B050"/>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A20A7161-44AE-B050-E712-FFB44F4AC579}"/>
              </a:ext>
            </a:extLst>
          </p:cNvPr>
          <p:cNvSpPr txBox="1"/>
          <p:nvPr/>
        </p:nvSpPr>
        <p:spPr>
          <a:xfrm>
            <a:off x="172748" y="890427"/>
            <a:ext cx="6928140" cy="584775"/>
          </a:xfrm>
          <a:prstGeom prst="rect">
            <a:avLst/>
          </a:prstGeom>
          <a:noFill/>
        </p:spPr>
        <p:txBody>
          <a:bodyPr wrap="square">
            <a:spAutoFit/>
          </a:bodyPr>
          <a:lstStyle/>
          <a:p>
            <a:r>
              <a:rPr lang="en-US" sz="3200" b="1" dirty="0">
                <a:solidFill>
                  <a:schemeClr val="accent1"/>
                </a:solidFill>
                <a:latin typeface="Lato" panose="020F0502020204030203" pitchFamily="34" charset="0"/>
                <a:ea typeface="Lato" panose="020F0502020204030203" pitchFamily="34" charset="0"/>
                <a:cs typeface="Lato" panose="020F0502020204030203" pitchFamily="34" charset="0"/>
              </a:rPr>
              <a:t>Cost-Oriented HSS Configuration</a:t>
            </a:r>
            <a:endParaRPr lang="en-CH" sz="32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37" name="Rectangle 36">
            <a:extLst>
              <a:ext uri="{FF2B5EF4-FFF2-40B4-BE49-F238E27FC236}">
                <a16:creationId xmlns:a16="http://schemas.microsoft.com/office/drawing/2014/main" id="{194B1012-961F-380E-07E7-4CDB3ECA02B7}"/>
              </a:ext>
            </a:extLst>
          </p:cNvPr>
          <p:cNvSpPr/>
          <p:nvPr/>
        </p:nvSpPr>
        <p:spPr>
          <a:xfrm>
            <a:off x="1036346" y="1795793"/>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8" name="TextBox 37">
            <a:extLst>
              <a:ext uri="{FF2B5EF4-FFF2-40B4-BE49-F238E27FC236}">
                <a16:creationId xmlns:a16="http://schemas.microsoft.com/office/drawing/2014/main" id="{A84E91F5-BEF7-CA7B-8235-4227C8D9B294}"/>
              </a:ext>
            </a:extLst>
          </p:cNvPr>
          <p:cNvSpPr txBox="1"/>
          <p:nvPr/>
        </p:nvSpPr>
        <p:spPr>
          <a:xfrm>
            <a:off x="1221036" y="1698428"/>
            <a:ext cx="1125790" cy="369332"/>
          </a:xfrm>
          <a:prstGeom prst="rect">
            <a:avLst/>
          </a:prstGeom>
          <a:noFill/>
        </p:spPr>
        <p:txBody>
          <a:bodyPr wrap="square">
            <a:spAutoFit/>
          </a:bodyPr>
          <a:lstStyle/>
          <a:p>
            <a:r>
              <a:rPr lang="en-US" dirty="0"/>
              <a:t>Slow-Only</a:t>
            </a:r>
          </a:p>
        </p:txBody>
      </p:sp>
      <p:sp>
        <p:nvSpPr>
          <p:cNvPr id="39" name="TextBox 38">
            <a:extLst>
              <a:ext uri="{FF2B5EF4-FFF2-40B4-BE49-F238E27FC236}">
                <a16:creationId xmlns:a16="http://schemas.microsoft.com/office/drawing/2014/main" id="{6442511D-9CAD-D3CA-EE05-62747B7D4E49}"/>
              </a:ext>
            </a:extLst>
          </p:cNvPr>
          <p:cNvSpPr txBox="1"/>
          <p:nvPr/>
        </p:nvSpPr>
        <p:spPr>
          <a:xfrm>
            <a:off x="2511036" y="1698428"/>
            <a:ext cx="780482" cy="369332"/>
          </a:xfrm>
          <a:prstGeom prst="rect">
            <a:avLst/>
          </a:prstGeom>
          <a:noFill/>
        </p:spPr>
        <p:txBody>
          <a:bodyPr wrap="square">
            <a:spAutoFit/>
          </a:bodyPr>
          <a:lstStyle/>
          <a:p>
            <a:r>
              <a:rPr lang="en-US" dirty="0"/>
              <a:t>CDE</a:t>
            </a:r>
          </a:p>
        </p:txBody>
      </p:sp>
      <p:sp>
        <p:nvSpPr>
          <p:cNvPr id="40" name="TextBox 39">
            <a:extLst>
              <a:ext uri="{FF2B5EF4-FFF2-40B4-BE49-F238E27FC236}">
                <a16:creationId xmlns:a16="http://schemas.microsoft.com/office/drawing/2014/main" id="{F7814FFF-EFF8-5B9F-1274-D2008BBD1CCA}"/>
              </a:ext>
            </a:extLst>
          </p:cNvPr>
          <p:cNvSpPr txBox="1"/>
          <p:nvPr/>
        </p:nvSpPr>
        <p:spPr>
          <a:xfrm>
            <a:off x="3430894" y="1704904"/>
            <a:ext cx="780482" cy="369332"/>
          </a:xfrm>
          <a:prstGeom prst="rect">
            <a:avLst/>
          </a:prstGeom>
          <a:noFill/>
        </p:spPr>
        <p:txBody>
          <a:bodyPr wrap="square">
            <a:spAutoFit/>
          </a:bodyPr>
          <a:lstStyle/>
          <a:p>
            <a:r>
              <a:rPr lang="en-US" dirty="0"/>
              <a:t>HPS</a:t>
            </a:r>
          </a:p>
        </p:txBody>
      </p:sp>
      <p:sp>
        <p:nvSpPr>
          <p:cNvPr id="41" name="TextBox 40">
            <a:extLst>
              <a:ext uri="{FF2B5EF4-FFF2-40B4-BE49-F238E27FC236}">
                <a16:creationId xmlns:a16="http://schemas.microsoft.com/office/drawing/2014/main" id="{126CE780-7C1D-8152-F069-C7E29EAADDF1}"/>
              </a:ext>
            </a:extLst>
          </p:cNvPr>
          <p:cNvSpPr txBox="1"/>
          <p:nvPr/>
        </p:nvSpPr>
        <p:spPr>
          <a:xfrm>
            <a:off x="4360045" y="1699856"/>
            <a:ext cx="1122449" cy="369332"/>
          </a:xfrm>
          <a:prstGeom prst="rect">
            <a:avLst/>
          </a:prstGeom>
          <a:noFill/>
        </p:spPr>
        <p:txBody>
          <a:bodyPr wrap="square">
            <a:spAutoFit/>
          </a:bodyPr>
          <a:lstStyle/>
          <a:p>
            <a:r>
              <a:rPr lang="en-US" dirty="0"/>
              <a:t>Archivist</a:t>
            </a:r>
          </a:p>
        </p:txBody>
      </p:sp>
      <p:sp>
        <p:nvSpPr>
          <p:cNvPr id="42" name="TextBox 41">
            <a:extLst>
              <a:ext uri="{FF2B5EF4-FFF2-40B4-BE49-F238E27FC236}">
                <a16:creationId xmlns:a16="http://schemas.microsoft.com/office/drawing/2014/main" id="{D006B434-42DB-4989-5D16-A8D4335F72A9}"/>
              </a:ext>
            </a:extLst>
          </p:cNvPr>
          <p:cNvSpPr txBox="1"/>
          <p:nvPr/>
        </p:nvSpPr>
        <p:spPr>
          <a:xfrm>
            <a:off x="5622761" y="1705971"/>
            <a:ext cx="1116203" cy="369332"/>
          </a:xfrm>
          <a:prstGeom prst="rect">
            <a:avLst/>
          </a:prstGeom>
          <a:noFill/>
        </p:spPr>
        <p:txBody>
          <a:bodyPr wrap="square">
            <a:spAutoFit/>
          </a:bodyPr>
          <a:lstStyle/>
          <a:p>
            <a:r>
              <a:rPr lang="en-US" dirty="0"/>
              <a:t>RNN-HSS</a:t>
            </a:r>
          </a:p>
        </p:txBody>
      </p:sp>
      <p:sp>
        <p:nvSpPr>
          <p:cNvPr id="43" name="TextBox 42">
            <a:extLst>
              <a:ext uri="{FF2B5EF4-FFF2-40B4-BE49-F238E27FC236}">
                <a16:creationId xmlns:a16="http://schemas.microsoft.com/office/drawing/2014/main" id="{AD569AFB-2416-8C12-E89C-26022AA7F0CB}"/>
              </a:ext>
            </a:extLst>
          </p:cNvPr>
          <p:cNvSpPr txBox="1"/>
          <p:nvPr/>
        </p:nvSpPr>
        <p:spPr>
          <a:xfrm>
            <a:off x="7003365" y="1703705"/>
            <a:ext cx="1116203" cy="369332"/>
          </a:xfrm>
          <a:prstGeom prst="rect">
            <a:avLst/>
          </a:prstGeom>
          <a:noFill/>
        </p:spPr>
        <p:txBody>
          <a:bodyPr wrap="square">
            <a:spAutoFit/>
          </a:bodyPr>
          <a:lstStyle/>
          <a:p>
            <a:r>
              <a:rPr lang="en-US" dirty="0"/>
              <a:t>Sibyl</a:t>
            </a:r>
          </a:p>
        </p:txBody>
      </p:sp>
      <p:sp>
        <p:nvSpPr>
          <p:cNvPr id="44" name="Rectangle 43">
            <a:extLst>
              <a:ext uri="{FF2B5EF4-FFF2-40B4-BE49-F238E27FC236}">
                <a16:creationId xmlns:a16="http://schemas.microsoft.com/office/drawing/2014/main" id="{C77FA198-1452-924F-BDAB-8CD5620F67D3}"/>
              </a:ext>
            </a:extLst>
          </p:cNvPr>
          <p:cNvSpPr/>
          <p:nvPr/>
        </p:nvSpPr>
        <p:spPr>
          <a:xfrm>
            <a:off x="2304342" y="1792744"/>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Rectangle 44">
            <a:extLst>
              <a:ext uri="{FF2B5EF4-FFF2-40B4-BE49-F238E27FC236}">
                <a16:creationId xmlns:a16="http://schemas.microsoft.com/office/drawing/2014/main" id="{A59A5693-0932-C185-37A3-E44B2ECF9EAF}"/>
              </a:ext>
            </a:extLst>
          </p:cNvPr>
          <p:cNvSpPr/>
          <p:nvPr/>
        </p:nvSpPr>
        <p:spPr>
          <a:xfrm>
            <a:off x="3212545" y="1799221"/>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6" name="Rectangle 45">
            <a:extLst>
              <a:ext uri="{FF2B5EF4-FFF2-40B4-BE49-F238E27FC236}">
                <a16:creationId xmlns:a16="http://schemas.microsoft.com/office/drawing/2014/main" id="{E708F8F2-247C-D218-C64B-5981F7A380F7}"/>
              </a:ext>
            </a:extLst>
          </p:cNvPr>
          <p:cNvSpPr/>
          <p:nvPr/>
        </p:nvSpPr>
        <p:spPr>
          <a:xfrm>
            <a:off x="4178478" y="1799221"/>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Rectangle 46">
            <a:extLst>
              <a:ext uri="{FF2B5EF4-FFF2-40B4-BE49-F238E27FC236}">
                <a16:creationId xmlns:a16="http://schemas.microsoft.com/office/drawing/2014/main" id="{EFDF6FAE-D003-C599-FF88-0CDE4E46E05D}"/>
              </a:ext>
            </a:extLst>
          </p:cNvPr>
          <p:cNvSpPr/>
          <p:nvPr/>
        </p:nvSpPr>
        <p:spPr>
          <a:xfrm>
            <a:off x="5438977" y="1799220"/>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Rectangle 47">
            <a:extLst>
              <a:ext uri="{FF2B5EF4-FFF2-40B4-BE49-F238E27FC236}">
                <a16:creationId xmlns:a16="http://schemas.microsoft.com/office/drawing/2014/main" id="{F7BB58AC-149A-64C1-5C30-72BCF176528B}"/>
              </a:ext>
            </a:extLst>
          </p:cNvPr>
          <p:cNvSpPr/>
          <p:nvPr/>
        </p:nvSpPr>
        <p:spPr>
          <a:xfrm>
            <a:off x="6790592" y="1797853"/>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9" name="Rectangle 48">
            <a:extLst>
              <a:ext uri="{FF2B5EF4-FFF2-40B4-BE49-F238E27FC236}">
                <a16:creationId xmlns:a16="http://schemas.microsoft.com/office/drawing/2014/main" id="{3412B47D-1388-BCBE-BCCB-F5DF46E04AC6}"/>
              </a:ext>
            </a:extLst>
          </p:cNvPr>
          <p:cNvSpPr/>
          <p:nvPr/>
        </p:nvSpPr>
        <p:spPr>
          <a:xfrm>
            <a:off x="7685942" y="179785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 name="TextBox 49">
            <a:extLst>
              <a:ext uri="{FF2B5EF4-FFF2-40B4-BE49-F238E27FC236}">
                <a16:creationId xmlns:a16="http://schemas.microsoft.com/office/drawing/2014/main" id="{D88F2CB4-A589-FCA1-4FCA-F800B1C403D7}"/>
              </a:ext>
            </a:extLst>
          </p:cNvPr>
          <p:cNvSpPr txBox="1"/>
          <p:nvPr/>
        </p:nvSpPr>
        <p:spPr>
          <a:xfrm>
            <a:off x="7947410" y="1698427"/>
            <a:ext cx="1116203" cy="369332"/>
          </a:xfrm>
          <a:prstGeom prst="rect">
            <a:avLst/>
          </a:prstGeom>
          <a:noFill/>
        </p:spPr>
        <p:txBody>
          <a:bodyPr wrap="square">
            <a:spAutoFit/>
          </a:bodyPr>
          <a:lstStyle/>
          <a:p>
            <a:r>
              <a:rPr lang="en-US" dirty="0"/>
              <a:t>Oracle</a:t>
            </a:r>
          </a:p>
        </p:txBody>
      </p:sp>
      <p:sp>
        <p:nvSpPr>
          <p:cNvPr id="51" name="Rectangle 50">
            <a:extLst>
              <a:ext uri="{FF2B5EF4-FFF2-40B4-BE49-F238E27FC236}">
                <a16:creationId xmlns:a16="http://schemas.microsoft.com/office/drawing/2014/main" id="{2670FFB5-3DB0-923C-DED0-8722DCC5588C}"/>
              </a:ext>
            </a:extLst>
          </p:cNvPr>
          <p:cNvSpPr/>
          <p:nvPr/>
        </p:nvSpPr>
        <p:spPr>
          <a:xfrm>
            <a:off x="986874" y="1555985"/>
            <a:ext cx="567860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a:extLst>
              <a:ext uri="{FF2B5EF4-FFF2-40B4-BE49-F238E27FC236}">
                <a16:creationId xmlns:a16="http://schemas.microsoft.com/office/drawing/2014/main" id="{A6B6212F-683F-36EF-6035-C72FCF1AD669}"/>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72" name="Picture 2" descr="Intel SSDPED1K375GA01 Optane SSD DC P4800X Series - Walmart.com">
            <a:extLst>
              <a:ext uri="{FF2B5EF4-FFF2-40B4-BE49-F238E27FC236}">
                <a16:creationId xmlns:a16="http://schemas.microsoft.com/office/drawing/2014/main" id="{1FD125BD-778D-DAC2-432E-F3CCB2C7A5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sp>
        <p:nvSpPr>
          <p:cNvPr id="74" name="Left-right Arrow 73">
            <a:extLst>
              <a:ext uri="{FF2B5EF4-FFF2-40B4-BE49-F238E27FC236}">
                <a16:creationId xmlns:a16="http://schemas.microsoft.com/office/drawing/2014/main" id="{16ECFD9E-497B-6CFF-3C5D-CFC008639FF0}"/>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5" name="TextBox 74">
            <a:extLst>
              <a:ext uri="{FF2B5EF4-FFF2-40B4-BE49-F238E27FC236}">
                <a16:creationId xmlns:a16="http://schemas.microsoft.com/office/drawing/2014/main" id="{1A659C62-2684-AB64-F26E-38CB22D3B12F}"/>
              </a:ext>
            </a:extLst>
          </p:cNvPr>
          <p:cNvSpPr txBox="1"/>
          <p:nvPr/>
        </p:nvSpPr>
        <p:spPr>
          <a:xfrm>
            <a:off x="6798768" y="674337"/>
            <a:ext cx="1147750"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High-end SSD</a:t>
            </a:r>
          </a:p>
        </p:txBody>
      </p:sp>
      <p:sp>
        <p:nvSpPr>
          <p:cNvPr id="76" name="TextBox 75">
            <a:extLst>
              <a:ext uri="{FF2B5EF4-FFF2-40B4-BE49-F238E27FC236}">
                <a16:creationId xmlns:a16="http://schemas.microsoft.com/office/drawing/2014/main" id="{458B196D-814E-8D88-2FC2-78AFAB0E2E84}"/>
              </a:ext>
            </a:extLst>
          </p:cNvPr>
          <p:cNvSpPr txBox="1"/>
          <p:nvPr/>
        </p:nvSpPr>
        <p:spPr>
          <a:xfrm>
            <a:off x="7982175" y="683503"/>
            <a:ext cx="1179875"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Low-end HDD</a:t>
            </a:r>
          </a:p>
        </p:txBody>
      </p:sp>
      <p:pic>
        <p:nvPicPr>
          <p:cNvPr id="64" name="Picture 4">
            <a:extLst>
              <a:ext uri="{FF2B5EF4-FFF2-40B4-BE49-F238E27FC236}">
                <a16:creationId xmlns:a16="http://schemas.microsoft.com/office/drawing/2014/main" id="{F4E4F583-AE23-40D4-4C54-2A051B03D9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2380" y="74867"/>
            <a:ext cx="558542" cy="690076"/>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5">
            <a:extLst>
              <a:ext uri="{FF2B5EF4-FFF2-40B4-BE49-F238E27FC236}">
                <a16:creationId xmlns:a16="http://schemas.microsoft.com/office/drawing/2014/main" id="{DBB66CBC-EF8A-D9C4-7011-16F15771FFB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39</a:t>
            </a:fld>
            <a:endParaRPr lang="en-CH"/>
          </a:p>
        </p:txBody>
      </p:sp>
    </p:spTree>
    <p:extLst>
      <p:ext uri="{BB962C8B-B14F-4D97-AF65-F5344CB8AC3E}">
        <p14:creationId xmlns:p14="http://schemas.microsoft.com/office/powerpoint/2010/main" val="4111215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0A20D70-AF08-F3A6-9D77-7252EB238E19}"/>
              </a:ext>
            </a:extLst>
          </p:cNvPr>
          <p:cNvSpPr/>
          <p:nvPr/>
        </p:nvSpPr>
        <p:spPr>
          <a:xfrm>
            <a:off x="553686" y="2850953"/>
            <a:ext cx="8036630" cy="345735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Rounded Rectangle 4">
            <a:extLst>
              <a:ext uri="{FF2B5EF4-FFF2-40B4-BE49-F238E27FC236}">
                <a16:creationId xmlns:a16="http://schemas.microsoft.com/office/drawing/2014/main" id="{9D2F6AB2-550F-C1B8-344D-A59F83595155}"/>
              </a:ext>
            </a:extLst>
          </p:cNvPr>
          <p:cNvSpPr/>
          <p:nvPr/>
        </p:nvSpPr>
        <p:spPr>
          <a:xfrm>
            <a:off x="872589" y="4474232"/>
            <a:ext cx="2673589" cy="121146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ounded Rectangle 30">
            <a:extLst>
              <a:ext uri="{FF2B5EF4-FFF2-40B4-BE49-F238E27FC236}">
                <a16:creationId xmlns:a16="http://schemas.microsoft.com/office/drawing/2014/main" id="{21FD840F-D269-7F36-DEAD-AC24D489AE7C}"/>
              </a:ext>
            </a:extLst>
          </p:cNvPr>
          <p:cNvSpPr/>
          <p:nvPr/>
        </p:nvSpPr>
        <p:spPr>
          <a:xfrm>
            <a:off x="5479174" y="4143739"/>
            <a:ext cx="2715300" cy="181028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026" name="Picture 2" descr="Intel SSDPED1K375GA01 Optane SSD DC P4800X Series - Walmart.com">
            <a:extLst>
              <a:ext uri="{FF2B5EF4-FFF2-40B4-BE49-F238E27FC236}">
                <a16:creationId xmlns:a16="http://schemas.microsoft.com/office/drawing/2014/main" id="{25C882F4-ADC4-511E-3C52-EB1D22FD76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872589" y="4616366"/>
            <a:ext cx="2520450" cy="1043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B33661-B2B3-98AF-B262-2C60A94E6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081836" y="3841973"/>
            <a:ext cx="1509977" cy="237398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556B905-6000-C2FE-95E5-262C3CAF4235}"/>
              </a:ext>
            </a:extLst>
          </p:cNvPr>
          <p:cNvSpPr/>
          <p:nvPr/>
        </p:nvSpPr>
        <p:spPr>
          <a:xfrm>
            <a:off x="895615" y="3051084"/>
            <a:ext cx="7327944" cy="49869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800" b="1" dirty="0">
                <a:solidFill>
                  <a:schemeClr val="tx1"/>
                </a:solidFill>
                <a:latin typeface="Helvetica" pitchFamily="2" charset="0"/>
              </a:rPr>
              <a:t>Storage Management Layer</a:t>
            </a:r>
          </a:p>
        </p:txBody>
      </p:sp>
      <p:sp>
        <p:nvSpPr>
          <p:cNvPr id="4" name="Title 3">
            <a:extLst>
              <a:ext uri="{FF2B5EF4-FFF2-40B4-BE49-F238E27FC236}">
                <a16:creationId xmlns:a16="http://schemas.microsoft.com/office/drawing/2014/main" id="{EE935E46-3B5C-20B9-C86D-48C6DBA47625}"/>
              </a:ext>
            </a:extLst>
          </p:cNvPr>
          <p:cNvSpPr>
            <a:spLocks noGrp="1"/>
          </p:cNvSpPr>
          <p:nvPr>
            <p:ph type="title"/>
          </p:nvPr>
        </p:nvSpPr>
        <p:spPr/>
        <p:txBody>
          <a:bodyPr/>
          <a:lstStyle/>
          <a:p>
            <a:r>
              <a:rPr lang="en-CH" dirty="0"/>
              <a:t>Hybrid Storage System Basics</a:t>
            </a:r>
          </a:p>
        </p:txBody>
      </p:sp>
      <p:pic>
        <p:nvPicPr>
          <p:cNvPr id="6" name="Picture 5">
            <a:extLst>
              <a:ext uri="{FF2B5EF4-FFF2-40B4-BE49-F238E27FC236}">
                <a16:creationId xmlns:a16="http://schemas.microsoft.com/office/drawing/2014/main" id="{8D168FF3-CF7F-4E10-051E-4E380B5E438C}"/>
              </a:ext>
            </a:extLst>
          </p:cNvPr>
          <p:cNvPicPr>
            <a:picLocks noChangeAspect="1"/>
          </p:cNvPicPr>
          <p:nvPr/>
        </p:nvPicPr>
        <p:blipFill rotWithShape="1">
          <a:blip r:embed="rId6"/>
          <a:srcRect t="7910" b="68024"/>
          <a:stretch/>
        </p:blipFill>
        <p:spPr>
          <a:xfrm>
            <a:off x="327550" y="1260227"/>
            <a:ext cx="9351022" cy="1296358"/>
          </a:xfrm>
          <a:prstGeom prst="rect">
            <a:avLst/>
          </a:prstGeom>
        </p:spPr>
      </p:pic>
      <p:cxnSp>
        <p:nvCxnSpPr>
          <p:cNvPr id="9" name="Straight Arrow Connector 8">
            <a:extLst>
              <a:ext uri="{FF2B5EF4-FFF2-40B4-BE49-F238E27FC236}">
                <a16:creationId xmlns:a16="http://schemas.microsoft.com/office/drawing/2014/main" id="{47CA6EC1-82F7-66E4-56FA-93209AAC5824}"/>
              </a:ext>
            </a:extLst>
          </p:cNvPr>
          <p:cNvCxnSpPr>
            <a:cxnSpLocks/>
          </p:cNvCxnSpPr>
          <p:nvPr/>
        </p:nvCxnSpPr>
        <p:spPr>
          <a:xfrm>
            <a:off x="6953713" y="2371135"/>
            <a:ext cx="0" cy="6660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E79B0B-C6A1-F18A-96D3-D6B44421EF1D}"/>
              </a:ext>
            </a:extLst>
          </p:cNvPr>
          <p:cNvSpPr txBox="1"/>
          <p:nvPr/>
        </p:nvSpPr>
        <p:spPr>
          <a:xfrm>
            <a:off x="7104470" y="2415628"/>
            <a:ext cx="1485844" cy="523220"/>
          </a:xfrm>
          <a:prstGeom prst="rect">
            <a:avLst/>
          </a:prstGeom>
          <a:noFill/>
        </p:spPr>
        <p:txBody>
          <a:bodyPr wrap="square">
            <a:spAutoFit/>
          </a:bodyPr>
          <a:lstStyle/>
          <a:p>
            <a:r>
              <a:rPr lang="en-CH" sz="2800" b="1" dirty="0">
                <a:latin typeface="Helvetica" pitchFamily="2" charset="0"/>
              </a:rPr>
              <a:t>Write</a:t>
            </a:r>
          </a:p>
        </p:txBody>
      </p:sp>
      <p:cxnSp>
        <p:nvCxnSpPr>
          <p:cNvPr id="12" name="Straight Arrow Connector 11">
            <a:extLst>
              <a:ext uri="{FF2B5EF4-FFF2-40B4-BE49-F238E27FC236}">
                <a16:creationId xmlns:a16="http://schemas.microsoft.com/office/drawing/2014/main" id="{32E814BC-1686-72AE-DF9C-5AD42787807F}"/>
              </a:ext>
            </a:extLst>
          </p:cNvPr>
          <p:cNvCxnSpPr>
            <a:cxnSpLocks/>
          </p:cNvCxnSpPr>
          <p:nvPr/>
        </p:nvCxnSpPr>
        <p:spPr>
          <a:xfrm>
            <a:off x="1700335" y="2384035"/>
            <a:ext cx="0" cy="66704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B839E1-E751-D0F5-1BB2-2DF3A326FE14}"/>
              </a:ext>
            </a:extLst>
          </p:cNvPr>
          <p:cNvSpPr txBox="1"/>
          <p:nvPr/>
        </p:nvSpPr>
        <p:spPr>
          <a:xfrm>
            <a:off x="493322" y="2431108"/>
            <a:ext cx="1188042" cy="523220"/>
          </a:xfrm>
          <a:prstGeom prst="rect">
            <a:avLst/>
          </a:prstGeom>
          <a:noFill/>
        </p:spPr>
        <p:txBody>
          <a:bodyPr wrap="square">
            <a:spAutoFit/>
          </a:bodyPr>
          <a:lstStyle/>
          <a:p>
            <a:r>
              <a:rPr lang="en-CH" sz="2800" b="1" dirty="0">
                <a:latin typeface="Helvetica" pitchFamily="2" charset="0"/>
              </a:rPr>
              <a:t>Read</a:t>
            </a:r>
          </a:p>
        </p:txBody>
      </p:sp>
      <p:cxnSp>
        <p:nvCxnSpPr>
          <p:cNvPr id="14" name="Straight Arrow Connector 13">
            <a:extLst>
              <a:ext uri="{FF2B5EF4-FFF2-40B4-BE49-F238E27FC236}">
                <a16:creationId xmlns:a16="http://schemas.microsoft.com/office/drawing/2014/main" id="{7161877B-4032-3625-8D11-45108C948B8C}"/>
              </a:ext>
            </a:extLst>
          </p:cNvPr>
          <p:cNvCxnSpPr>
            <a:cxnSpLocks/>
          </p:cNvCxnSpPr>
          <p:nvPr/>
        </p:nvCxnSpPr>
        <p:spPr>
          <a:xfrm>
            <a:off x="1715951" y="3543112"/>
            <a:ext cx="0" cy="92952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29BF4C-D1D9-EBA0-4B2C-D1242FFC0E49}"/>
              </a:ext>
            </a:extLst>
          </p:cNvPr>
          <p:cNvSpPr txBox="1"/>
          <p:nvPr/>
        </p:nvSpPr>
        <p:spPr>
          <a:xfrm>
            <a:off x="565956" y="3803070"/>
            <a:ext cx="1188042" cy="461665"/>
          </a:xfrm>
          <a:prstGeom prst="rect">
            <a:avLst/>
          </a:prstGeom>
          <a:noFill/>
        </p:spPr>
        <p:txBody>
          <a:bodyPr wrap="square">
            <a:spAutoFit/>
          </a:bodyPr>
          <a:lstStyle/>
          <a:p>
            <a:r>
              <a:rPr lang="en-CH" sz="2400" b="1" dirty="0">
                <a:latin typeface="Helvetica" pitchFamily="2" charset="0"/>
              </a:rPr>
              <a:t>Read</a:t>
            </a:r>
          </a:p>
        </p:txBody>
      </p:sp>
      <p:cxnSp>
        <p:nvCxnSpPr>
          <p:cNvPr id="18" name="Straight Arrow Connector 17">
            <a:extLst>
              <a:ext uri="{FF2B5EF4-FFF2-40B4-BE49-F238E27FC236}">
                <a16:creationId xmlns:a16="http://schemas.microsoft.com/office/drawing/2014/main" id="{E73E3D14-26B7-8061-EC58-1840675A872F}"/>
              </a:ext>
            </a:extLst>
          </p:cNvPr>
          <p:cNvCxnSpPr>
            <a:cxnSpLocks/>
          </p:cNvCxnSpPr>
          <p:nvPr/>
        </p:nvCxnSpPr>
        <p:spPr>
          <a:xfrm>
            <a:off x="2292564" y="3543112"/>
            <a:ext cx="0" cy="92952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BE279B-C4A4-8C24-4823-4CCA0B0E4677}"/>
              </a:ext>
            </a:extLst>
          </p:cNvPr>
          <p:cNvSpPr txBox="1"/>
          <p:nvPr/>
        </p:nvSpPr>
        <p:spPr>
          <a:xfrm>
            <a:off x="2298704" y="3824419"/>
            <a:ext cx="1485844" cy="461665"/>
          </a:xfrm>
          <a:prstGeom prst="rect">
            <a:avLst/>
          </a:prstGeom>
          <a:noFill/>
        </p:spPr>
        <p:txBody>
          <a:bodyPr wrap="square">
            <a:spAutoFit/>
          </a:bodyPr>
          <a:lstStyle/>
          <a:p>
            <a:r>
              <a:rPr lang="en-CH" sz="2400" b="1" dirty="0">
                <a:latin typeface="Helvetica" pitchFamily="2" charset="0"/>
              </a:rPr>
              <a:t>Write</a:t>
            </a:r>
          </a:p>
        </p:txBody>
      </p:sp>
      <p:sp>
        <p:nvSpPr>
          <p:cNvPr id="22" name="TextBox 21">
            <a:extLst>
              <a:ext uri="{FF2B5EF4-FFF2-40B4-BE49-F238E27FC236}">
                <a16:creationId xmlns:a16="http://schemas.microsoft.com/office/drawing/2014/main" id="{DF2A080A-435F-B792-B451-B1E025604034}"/>
              </a:ext>
            </a:extLst>
          </p:cNvPr>
          <p:cNvSpPr txBox="1"/>
          <p:nvPr/>
        </p:nvSpPr>
        <p:spPr>
          <a:xfrm>
            <a:off x="5533207" y="3748422"/>
            <a:ext cx="1188042" cy="461665"/>
          </a:xfrm>
          <a:prstGeom prst="rect">
            <a:avLst/>
          </a:prstGeom>
          <a:noFill/>
        </p:spPr>
        <p:txBody>
          <a:bodyPr wrap="square">
            <a:spAutoFit/>
          </a:bodyPr>
          <a:lstStyle/>
          <a:p>
            <a:r>
              <a:rPr lang="en-CH" sz="2400" b="1" dirty="0">
                <a:latin typeface="Helvetica" pitchFamily="2" charset="0"/>
              </a:rPr>
              <a:t>Read</a:t>
            </a:r>
          </a:p>
        </p:txBody>
      </p:sp>
      <p:cxnSp>
        <p:nvCxnSpPr>
          <p:cNvPr id="23" name="Straight Arrow Connector 22">
            <a:extLst>
              <a:ext uri="{FF2B5EF4-FFF2-40B4-BE49-F238E27FC236}">
                <a16:creationId xmlns:a16="http://schemas.microsoft.com/office/drawing/2014/main" id="{CD9C60EC-AF5F-0B9B-C38E-BF48B8861858}"/>
              </a:ext>
            </a:extLst>
          </p:cNvPr>
          <p:cNvCxnSpPr>
            <a:cxnSpLocks/>
          </p:cNvCxnSpPr>
          <p:nvPr/>
        </p:nvCxnSpPr>
        <p:spPr>
          <a:xfrm>
            <a:off x="7220615" y="3559362"/>
            <a:ext cx="0" cy="5990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4D6782D-D88B-CCD3-A5B6-769CEAB44D03}"/>
              </a:ext>
            </a:extLst>
          </p:cNvPr>
          <p:cNvSpPr txBox="1"/>
          <p:nvPr/>
        </p:nvSpPr>
        <p:spPr>
          <a:xfrm>
            <a:off x="7255985" y="3748422"/>
            <a:ext cx="1485844" cy="461665"/>
          </a:xfrm>
          <a:prstGeom prst="rect">
            <a:avLst/>
          </a:prstGeom>
          <a:noFill/>
        </p:spPr>
        <p:txBody>
          <a:bodyPr wrap="square">
            <a:spAutoFit/>
          </a:bodyPr>
          <a:lstStyle/>
          <a:p>
            <a:r>
              <a:rPr lang="en-CH" sz="2400" b="1" dirty="0">
                <a:latin typeface="Helvetica" pitchFamily="2" charset="0"/>
              </a:rPr>
              <a:t>Write</a:t>
            </a:r>
          </a:p>
        </p:txBody>
      </p:sp>
      <p:cxnSp>
        <p:nvCxnSpPr>
          <p:cNvPr id="25" name="Straight Arrow Connector 24">
            <a:extLst>
              <a:ext uri="{FF2B5EF4-FFF2-40B4-BE49-F238E27FC236}">
                <a16:creationId xmlns:a16="http://schemas.microsoft.com/office/drawing/2014/main" id="{0E44695E-57FB-0F95-A1C1-1B980121D83E}"/>
              </a:ext>
            </a:extLst>
          </p:cNvPr>
          <p:cNvCxnSpPr>
            <a:cxnSpLocks/>
          </p:cNvCxnSpPr>
          <p:nvPr/>
        </p:nvCxnSpPr>
        <p:spPr>
          <a:xfrm flipH="1">
            <a:off x="3603070" y="5157280"/>
            <a:ext cx="1772356" cy="0"/>
          </a:xfrm>
          <a:prstGeom prst="straightConnector1">
            <a:avLst/>
          </a:prstGeom>
          <a:ln w="57150">
            <a:solidFill>
              <a:srgbClr val="000BE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890727-95DD-6C14-4EC8-EE4A9EFDEB47}"/>
              </a:ext>
            </a:extLst>
          </p:cNvPr>
          <p:cNvCxnSpPr>
            <a:cxnSpLocks/>
          </p:cNvCxnSpPr>
          <p:nvPr/>
        </p:nvCxnSpPr>
        <p:spPr>
          <a:xfrm>
            <a:off x="3591781" y="4869296"/>
            <a:ext cx="1783645" cy="0"/>
          </a:xfrm>
          <a:prstGeom prst="straightConnector1">
            <a:avLst/>
          </a:prstGeom>
          <a:ln w="57150">
            <a:solidFill>
              <a:srgbClr val="000BE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7E20D9-45EB-5A4F-5C6B-4F9064011EA5}"/>
              </a:ext>
            </a:extLst>
          </p:cNvPr>
          <p:cNvSpPr txBox="1"/>
          <p:nvPr/>
        </p:nvSpPr>
        <p:spPr>
          <a:xfrm>
            <a:off x="3650546" y="4365316"/>
            <a:ext cx="1783645" cy="461665"/>
          </a:xfrm>
          <a:prstGeom prst="rect">
            <a:avLst/>
          </a:prstGeom>
          <a:noFill/>
        </p:spPr>
        <p:txBody>
          <a:bodyPr wrap="square">
            <a:spAutoFit/>
          </a:bodyPr>
          <a:lstStyle/>
          <a:p>
            <a:r>
              <a:rPr lang="en-CH" sz="2400" b="1" dirty="0">
                <a:latin typeface="Helvetica" pitchFamily="2" charset="0"/>
              </a:rPr>
              <a:t>Promotion</a:t>
            </a:r>
          </a:p>
        </p:txBody>
      </p:sp>
      <p:sp>
        <p:nvSpPr>
          <p:cNvPr id="33" name="TextBox 32">
            <a:extLst>
              <a:ext uri="{FF2B5EF4-FFF2-40B4-BE49-F238E27FC236}">
                <a16:creationId xmlns:a16="http://schemas.microsoft.com/office/drawing/2014/main" id="{60EAAB60-20CD-C32F-D658-F49AB995FB6D}"/>
              </a:ext>
            </a:extLst>
          </p:cNvPr>
          <p:cNvSpPr txBox="1"/>
          <p:nvPr/>
        </p:nvSpPr>
        <p:spPr>
          <a:xfrm>
            <a:off x="3814315" y="5216280"/>
            <a:ext cx="1783645" cy="461665"/>
          </a:xfrm>
          <a:prstGeom prst="rect">
            <a:avLst/>
          </a:prstGeom>
          <a:noFill/>
        </p:spPr>
        <p:txBody>
          <a:bodyPr wrap="square">
            <a:spAutoFit/>
          </a:bodyPr>
          <a:lstStyle/>
          <a:p>
            <a:r>
              <a:rPr lang="en-CH" sz="2400" b="1" dirty="0">
                <a:latin typeface="Helvetica" pitchFamily="2" charset="0"/>
              </a:rPr>
              <a:t>Eviction</a:t>
            </a:r>
          </a:p>
        </p:txBody>
      </p:sp>
      <p:sp>
        <p:nvSpPr>
          <p:cNvPr id="26" name="TextBox 25">
            <a:extLst>
              <a:ext uri="{FF2B5EF4-FFF2-40B4-BE49-F238E27FC236}">
                <a16:creationId xmlns:a16="http://schemas.microsoft.com/office/drawing/2014/main" id="{A30C910C-3DFB-B380-A5FC-3A6D1FBBA5B4}"/>
              </a:ext>
            </a:extLst>
          </p:cNvPr>
          <p:cNvSpPr txBox="1"/>
          <p:nvPr/>
        </p:nvSpPr>
        <p:spPr>
          <a:xfrm>
            <a:off x="2495803" y="6209473"/>
            <a:ext cx="4225446" cy="523220"/>
          </a:xfrm>
          <a:prstGeom prst="rect">
            <a:avLst/>
          </a:prstGeom>
          <a:noFill/>
        </p:spPr>
        <p:txBody>
          <a:bodyPr wrap="square">
            <a:spAutoFit/>
          </a:bodyPr>
          <a:lstStyle/>
          <a:p>
            <a:r>
              <a:rPr lang="en-CH" sz="2800" b="1" i="1" dirty="0">
                <a:solidFill>
                  <a:schemeClr val="accent1"/>
                </a:solidFill>
                <a:latin typeface="Arial" panose="020B0604020202020204" pitchFamily="34" charset="0"/>
                <a:cs typeface="Arial" panose="020B0604020202020204" pitchFamily="34" charset="0"/>
              </a:rPr>
              <a:t>Hybrid Storage System</a:t>
            </a:r>
          </a:p>
        </p:txBody>
      </p:sp>
      <p:sp>
        <p:nvSpPr>
          <p:cNvPr id="28" name="Rounded Rectangle 27">
            <a:extLst>
              <a:ext uri="{FF2B5EF4-FFF2-40B4-BE49-F238E27FC236}">
                <a16:creationId xmlns:a16="http://schemas.microsoft.com/office/drawing/2014/main" id="{779A7E67-BB09-1F1C-DDA5-CA710EF229AA}"/>
              </a:ext>
            </a:extLst>
          </p:cNvPr>
          <p:cNvSpPr/>
          <p:nvPr/>
        </p:nvSpPr>
        <p:spPr>
          <a:xfrm>
            <a:off x="814616" y="2948644"/>
            <a:ext cx="7475973" cy="689050"/>
          </a:xfrm>
          <a:prstGeom prst="roundRect">
            <a:avLst>
              <a:gd name="adj" fmla="val 2536"/>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0" name="Rounded Rectangle 29">
            <a:extLst>
              <a:ext uri="{FF2B5EF4-FFF2-40B4-BE49-F238E27FC236}">
                <a16:creationId xmlns:a16="http://schemas.microsoft.com/office/drawing/2014/main" id="{BE1CAFE3-DA25-EA22-C2B3-F0BBC806AB71}"/>
              </a:ext>
            </a:extLst>
          </p:cNvPr>
          <p:cNvSpPr/>
          <p:nvPr/>
        </p:nvSpPr>
        <p:spPr>
          <a:xfrm>
            <a:off x="761804" y="4338451"/>
            <a:ext cx="2903023" cy="1465521"/>
          </a:xfrm>
          <a:prstGeom prst="roundRect">
            <a:avLst>
              <a:gd name="adj" fmla="val 2536"/>
            </a:avLst>
          </a:prstGeom>
          <a:no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cxnSp>
        <p:nvCxnSpPr>
          <p:cNvPr id="21" name="Straight Arrow Connector 20">
            <a:extLst>
              <a:ext uri="{FF2B5EF4-FFF2-40B4-BE49-F238E27FC236}">
                <a16:creationId xmlns:a16="http://schemas.microsoft.com/office/drawing/2014/main" id="{E05DA93E-7D1C-9A16-27AF-0F68CA23CE74}"/>
              </a:ext>
            </a:extLst>
          </p:cNvPr>
          <p:cNvCxnSpPr>
            <a:cxnSpLocks/>
          </p:cNvCxnSpPr>
          <p:nvPr/>
        </p:nvCxnSpPr>
        <p:spPr>
          <a:xfrm>
            <a:off x="6525497" y="3559362"/>
            <a:ext cx="0" cy="599036"/>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A258AC8-E84D-143F-7CB9-4B846B973591}"/>
              </a:ext>
            </a:extLst>
          </p:cNvPr>
          <p:cNvSpPr txBox="1"/>
          <p:nvPr/>
        </p:nvSpPr>
        <p:spPr>
          <a:xfrm>
            <a:off x="1259672" y="5885769"/>
            <a:ext cx="2065784" cy="461665"/>
          </a:xfrm>
          <a:prstGeom prst="rect">
            <a:avLst/>
          </a:prstGeom>
          <a:noFill/>
        </p:spPr>
        <p:txBody>
          <a:bodyPr wrap="square">
            <a:spAutoFit/>
          </a:bodyPr>
          <a:lstStyle/>
          <a:p>
            <a:r>
              <a:rPr lang="en-CH" sz="2400" b="1" dirty="0">
                <a:solidFill>
                  <a:schemeClr val="accent2">
                    <a:lumMod val="75000"/>
                  </a:schemeClr>
                </a:solidFill>
                <a:latin typeface="Helvetica" pitchFamily="2" charset="0"/>
              </a:rPr>
              <a:t>Fast Device</a:t>
            </a:r>
          </a:p>
        </p:txBody>
      </p:sp>
      <p:sp>
        <p:nvSpPr>
          <p:cNvPr id="35" name="TextBox 34">
            <a:extLst>
              <a:ext uri="{FF2B5EF4-FFF2-40B4-BE49-F238E27FC236}">
                <a16:creationId xmlns:a16="http://schemas.microsoft.com/office/drawing/2014/main" id="{B343CCE4-DECA-19FE-9D53-B6AF54FAD552}"/>
              </a:ext>
            </a:extLst>
          </p:cNvPr>
          <p:cNvSpPr txBox="1"/>
          <p:nvPr/>
        </p:nvSpPr>
        <p:spPr>
          <a:xfrm>
            <a:off x="5917815" y="5876823"/>
            <a:ext cx="2065784" cy="461665"/>
          </a:xfrm>
          <a:prstGeom prst="rect">
            <a:avLst/>
          </a:prstGeom>
          <a:noFill/>
        </p:spPr>
        <p:txBody>
          <a:bodyPr wrap="square">
            <a:spAutoFit/>
          </a:bodyPr>
          <a:lstStyle/>
          <a:p>
            <a:r>
              <a:rPr lang="en-CH" sz="2400" b="1" dirty="0">
                <a:solidFill>
                  <a:schemeClr val="accent2">
                    <a:lumMod val="75000"/>
                  </a:schemeClr>
                </a:solidFill>
                <a:latin typeface="Helvetica" pitchFamily="2" charset="0"/>
              </a:rPr>
              <a:t>Slow Device</a:t>
            </a:r>
          </a:p>
        </p:txBody>
      </p:sp>
      <p:sp>
        <p:nvSpPr>
          <p:cNvPr id="36" name="TextBox 35">
            <a:extLst>
              <a:ext uri="{FF2B5EF4-FFF2-40B4-BE49-F238E27FC236}">
                <a16:creationId xmlns:a16="http://schemas.microsoft.com/office/drawing/2014/main" id="{4A184FE7-06C6-0B9B-422D-4E9449F8A1AA}"/>
              </a:ext>
            </a:extLst>
          </p:cNvPr>
          <p:cNvSpPr txBox="1"/>
          <p:nvPr/>
        </p:nvSpPr>
        <p:spPr>
          <a:xfrm>
            <a:off x="493322" y="819491"/>
            <a:ext cx="8388497" cy="523220"/>
          </a:xfrm>
          <a:prstGeom prst="rect">
            <a:avLst/>
          </a:prstGeom>
          <a:noFill/>
          <a:ln>
            <a:noFill/>
          </a:ln>
        </p:spPr>
        <p:txBody>
          <a:bodyPr wrap="square">
            <a:spAutoFit/>
          </a:bodyPr>
          <a:lstStyle/>
          <a:p>
            <a:r>
              <a:rPr lang="en-CH" sz="2800" b="1" dirty="0">
                <a:solidFill>
                  <a:schemeClr val="accent1"/>
                </a:solidFill>
                <a:latin typeface="Helvetica" pitchFamily="2" charset="0"/>
              </a:rPr>
              <a:t>Address Space (Application/File System View) </a:t>
            </a:r>
          </a:p>
        </p:txBody>
      </p:sp>
      <p:sp>
        <p:nvSpPr>
          <p:cNvPr id="37" name="Slide Number Placeholder 5">
            <a:extLst>
              <a:ext uri="{FF2B5EF4-FFF2-40B4-BE49-F238E27FC236}">
                <a16:creationId xmlns:a16="http://schemas.microsoft.com/office/drawing/2014/main" id="{DC94AF90-A35E-CE85-805C-8A1AB66DA3E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a:t>
            </a:fld>
            <a:endParaRPr lang="en-CH"/>
          </a:p>
        </p:txBody>
      </p:sp>
    </p:spTree>
    <p:extLst>
      <p:ext uri="{BB962C8B-B14F-4D97-AF65-F5344CB8AC3E}">
        <p14:creationId xmlns:p14="http://schemas.microsoft.com/office/powerpoint/2010/main" val="10266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0" grpId="0"/>
      <p:bldP spid="22" grpId="0"/>
      <p:bldP spid="24" grpId="0"/>
      <p:bldP spid="32" grpId="0"/>
      <p:bldP spid="33" grpId="0"/>
      <p:bldP spid="26" grpId="0"/>
      <p:bldP spid="28" grpId="0" animBg="1"/>
      <p:bldP spid="30" grpId="0" animBg="1"/>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2" name="Picture 1">
            <a:extLst>
              <a:ext uri="{FF2B5EF4-FFF2-40B4-BE49-F238E27FC236}">
                <a16:creationId xmlns:a16="http://schemas.microsoft.com/office/drawing/2014/main" id="{6B2F4476-EFC5-AAC0-3B9F-14CA66DD889E}"/>
              </a:ext>
            </a:extLst>
          </p:cNvPr>
          <p:cNvPicPr>
            <a:picLocks noChangeAspect="1"/>
          </p:cNvPicPr>
          <p:nvPr/>
        </p:nvPicPr>
        <p:blipFill>
          <a:blip r:embed="rId3"/>
          <a:stretch>
            <a:fillRect/>
          </a:stretch>
        </p:blipFill>
        <p:spPr>
          <a:xfrm>
            <a:off x="0" y="1847917"/>
            <a:ext cx="9144000" cy="3162167"/>
          </a:xfrm>
          <a:prstGeom prst="rect">
            <a:avLst/>
          </a:prstGeom>
        </p:spPr>
      </p:pic>
      <p:sp>
        <p:nvSpPr>
          <p:cNvPr id="34" name="TextBox 33">
            <a:extLst>
              <a:ext uri="{FF2B5EF4-FFF2-40B4-BE49-F238E27FC236}">
                <a16:creationId xmlns:a16="http://schemas.microsoft.com/office/drawing/2014/main" id="{68465C18-85A3-D0B0-7136-1FDDC572BC27}"/>
              </a:ext>
            </a:extLst>
          </p:cNvPr>
          <p:cNvSpPr txBox="1"/>
          <p:nvPr/>
        </p:nvSpPr>
        <p:spPr>
          <a:xfrm>
            <a:off x="5556110" y="1757219"/>
            <a:ext cx="1116203" cy="369332"/>
          </a:xfrm>
          <a:prstGeom prst="rect">
            <a:avLst/>
          </a:prstGeom>
          <a:noFill/>
        </p:spPr>
        <p:txBody>
          <a:bodyPr wrap="square">
            <a:spAutoFit/>
          </a:bodyPr>
          <a:lstStyle/>
          <a:p>
            <a:r>
              <a:rPr lang="en-US" dirty="0"/>
              <a:t>RNN-HSS</a:t>
            </a:r>
          </a:p>
        </p:txBody>
      </p:sp>
      <p:sp>
        <p:nvSpPr>
          <p:cNvPr id="35" name="TextBox 34">
            <a:extLst>
              <a:ext uri="{FF2B5EF4-FFF2-40B4-BE49-F238E27FC236}">
                <a16:creationId xmlns:a16="http://schemas.microsoft.com/office/drawing/2014/main" id="{4C51A4AA-D66D-EAE1-D6AC-649FEB9614EB}"/>
              </a:ext>
            </a:extLst>
          </p:cNvPr>
          <p:cNvSpPr txBox="1"/>
          <p:nvPr/>
        </p:nvSpPr>
        <p:spPr>
          <a:xfrm>
            <a:off x="6936714" y="1754953"/>
            <a:ext cx="1116203" cy="369332"/>
          </a:xfrm>
          <a:prstGeom prst="rect">
            <a:avLst/>
          </a:prstGeom>
          <a:noFill/>
        </p:spPr>
        <p:txBody>
          <a:bodyPr wrap="square">
            <a:spAutoFit/>
          </a:bodyPr>
          <a:lstStyle/>
          <a:p>
            <a:r>
              <a:rPr lang="en-US" dirty="0"/>
              <a:t>Sibyl</a:t>
            </a:r>
          </a:p>
        </p:txBody>
      </p:sp>
      <p:sp>
        <p:nvSpPr>
          <p:cNvPr id="40" name="Rectangle 39">
            <a:extLst>
              <a:ext uri="{FF2B5EF4-FFF2-40B4-BE49-F238E27FC236}">
                <a16:creationId xmlns:a16="http://schemas.microsoft.com/office/drawing/2014/main" id="{F8462F84-D72B-42FE-CB9F-53AD59E9A7D1}"/>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Rectangle 40">
            <a:extLst>
              <a:ext uri="{FF2B5EF4-FFF2-40B4-BE49-F238E27FC236}">
                <a16:creationId xmlns:a16="http://schemas.microsoft.com/office/drawing/2014/main" id="{C7A32471-9F66-57B9-D3BF-0435928FD753}"/>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TextBox 41">
            <a:extLst>
              <a:ext uri="{FF2B5EF4-FFF2-40B4-BE49-F238E27FC236}">
                <a16:creationId xmlns:a16="http://schemas.microsoft.com/office/drawing/2014/main" id="{A370D355-9088-5D12-4E60-79AE2BDAF946}"/>
              </a:ext>
            </a:extLst>
          </p:cNvPr>
          <p:cNvSpPr txBox="1"/>
          <p:nvPr/>
        </p:nvSpPr>
        <p:spPr>
          <a:xfrm>
            <a:off x="7880759" y="1749675"/>
            <a:ext cx="1116203" cy="369332"/>
          </a:xfrm>
          <a:prstGeom prst="rect">
            <a:avLst/>
          </a:prstGeom>
          <a:noFill/>
        </p:spPr>
        <p:txBody>
          <a:bodyPr wrap="square">
            <a:spAutoFit/>
          </a:bodyPr>
          <a:lstStyle/>
          <a:p>
            <a:r>
              <a:rPr lang="en-US" dirty="0"/>
              <a:t>Oracle</a:t>
            </a:r>
          </a:p>
        </p:txBody>
      </p:sp>
      <p:sp>
        <p:nvSpPr>
          <p:cNvPr id="18" name="Rectangle 17">
            <a:extLst>
              <a:ext uri="{FF2B5EF4-FFF2-40B4-BE49-F238E27FC236}">
                <a16:creationId xmlns:a16="http://schemas.microsoft.com/office/drawing/2014/main" id="{0DEAF478-32CD-75CD-63D0-43E95AC3A840}"/>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extBox 18">
            <a:extLst>
              <a:ext uri="{FF2B5EF4-FFF2-40B4-BE49-F238E27FC236}">
                <a16:creationId xmlns:a16="http://schemas.microsoft.com/office/drawing/2014/main" id="{7B503029-3F49-7492-835A-9FDE844C361D}"/>
              </a:ext>
            </a:extLst>
          </p:cNvPr>
          <p:cNvSpPr txBox="1"/>
          <p:nvPr/>
        </p:nvSpPr>
        <p:spPr>
          <a:xfrm>
            <a:off x="1154385" y="1749676"/>
            <a:ext cx="1125790" cy="369332"/>
          </a:xfrm>
          <a:prstGeom prst="rect">
            <a:avLst/>
          </a:prstGeom>
          <a:noFill/>
        </p:spPr>
        <p:txBody>
          <a:bodyPr wrap="square">
            <a:spAutoFit/>
          </a:bodyPr>
          <a:lstStyle/>
          <a:p>
            <a:r>
              <a:rPr lang="en-US" dirty="0"/>
              <a:t>Slow-Only</a:t>
            </a:r>
          </a:p>
        </p:txBody>
      </p:sp>
      <p:sp>
        <p:nvSpPr>
          <p:cNvPr id="20" name="TextBox 19">
            <a:extLst>
              <a:ext uri="{FF2B5EF4-FFF2-40B4-BE49-F238E27FC236}">
                <a16:creationId xmlns:a16="http://schemas.microsoft.com/office/drawing/2014/main" id="{3C5B3508-E42A-2EEF-3A73-0026003E2B31}"/>
              </a:ext>
            </a:extLst>
          </p:cNvPr>
          <p:cNvSpPr txBox="1"/>
          <p:nvPr/>
        </p:nvSpPr>
        <p:spPr>
          <a:xfrm>
            <a:off x="2444385" y="1749676"/>
            <a:ext cx="780482" cy="369332"/>
          </a:xfrm>
          <a:prstGeom prst="rect">
            <a:avLst/>
          </a:prstGeom>
          <a:noFill/>
        </p:spPr>
        <p:txBody>
          <a:bodyPr wrap="square">
            <a:spAutoFit/>
          </a:bodyPr>
          <a:lstStyle/>
          <a:p>
            <a:r>
              <a:rPr lang="en-US" dirty="0"/>
              <a:t>CDE</a:t>
            </a:r>
          </a:p>
        </p:txBody>
      </p:sp>
      <p:sp>
        <p:nvSpPr>
          <p:cNvPr id="32" name="TextBox 31">
            <a:extLst>
              <a:ext uri="{FF2B5EF4-FFF2-40B4-BE49-F238E27FC236}">
                <a16:creationId xmlns:a16="http://schemas.microsoft.com/office/drawing/2014/main" id="{8676EE8A-C001-9B09-F919-0137C38E68AD}"/>
              </a:ext>
            </a:extLst>
          </p:cNvPr>
          <p:cNvSpPr txBox="1"/>
          <p:nvPr/>
        </p:nvSpPr>
        <p:spPr>
          <a:xfrm>
            <a:off x="3364243" y="1756152"/>
            <a:ext cx="780482" cy="369332"/>
          </a:xfrm>
          <a:prstGeom prst="rect">
            <a:avLst/>
          </a:prstGeom>
          <a:noFill/>
        </p:spPr>
        <p:txBody>
          <a:bodyPr wrap="square">
            <a:spAutoFit/>
          </a:bodyPr>
          <a:lstStyle/>
          <a:p>
            <a:r>
              <a:rPr lang="en-US" dirty="0"/>
              <a:t>HPS</a:t>
            </a:r>
          </a:p>
        </p:txBody>
      </p:sp>
      <p:sp>
        <p:nvSpPr>
          <p:cNvPr id="33" name="TextBox 32">
            <a:extLst>
              <a:ext uri="{FF2B5EF4-FFF2-40B4-BE49-F238E27FC236}">
                <a16:creationId xmlns:a16="http://schemas.microsoft.com/office/drawing/2014/main" id="{3F7DAF6B-AB1E-EB29-AF9D-5C9058704685}"/>
              </a:ext>
            </a:extLst>
          </p:cNvPr>
          <p:cNvSpPr txBox="1"/>
          <p:nvPr/>
        </p:nvSpPr>
        <p:spPr>
          <a:xfrm>
            <a:off x="4293394" y="1751104"/>
            <a:ext cx="1122449" cy="369332"/>
          </a:xfrm>
          <a:prstGeom prst="rect">
            <a:avLst/>
          </a:prstGeom>
          <a:noFill/>
        </p:spPr>
        <p:txBody>
          <a:bodyPr wrap="square">
            <a:spAutoFit/>
          </a:bodyPr>
          <a:lstStyle/>
          <a:p>
            <a:r>
              <a:rPr lang="en-US" dirty="0"/>
              <a:t>Archivist</a:t>
            </a:r>
          </a:p>
        </p:txBody>
      </p:sp>
      <p:sp>
        <p:nvSpPr>
          <p:cNvPr id="36" name="Rectangle 35">
            <a:extLst>
              <a:ext uri="{FF2B5EF4-FFF2-40B4-BE49-F238E27FC236}">
                <a16:creationId xmlns:a16="http://schemas.microsoft.com/office/drawing/2014/main" id="{9FEA4047-521D-4A84-E1E2-2D03B1681954}"/>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7" name="Rectangle 36">
            <a:extLst>
              <a:ext uri="{FF2B5EF4-FFF2-40B4-BE49-F238E27FC236}">
                <a16:creationId xmlns:a16="http://schemas.microsoft.com/office/drawing/2014/main" id="{5DBC1A2E-C01A-971C-B042-7E981477613C}"/>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8" name="Rectangle 37">
            <a:extLst>
              <a:ext uri="{FF2B5EF4-FFF2-40B4-BE49-F238E27FC236}">
                <a16:creationId xmlns:a16="http://schemas.microsoft.com/office/drawing/2014/main" id="{281F1510-E2CD-4503-E077-852DB4A1EB68}"/>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Rectangle 38">
            <a:extLst>
              <a:ext uri="{FF2B5EF4-FFF2-40B4-BE49-F238E27FC236}">
                <a16:creationId xmlns:a16="http://schemas.microsoft.com/office/drawing/2014/main" id="{33B48937-60C1-C334-0F6C-4ED4C16B6F77}"/>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extBox 20">
            <a:extLst>
              <a:ext uri="{FF2B5EF4-FFF2-40B4-BE49-F238E27FC236}">
                <a16:creationId xmlns:a16="http://schemas.microsoft.com/office/drawing/2014/main" id="{D63AFF9F-1490-06DC-F60F-09E066E111F8}"/>
              </a:ext>
            </a:extLst>
          </p:cNvPr>
          <p:cNvSpPr txBox="1"/>
          <p:nvPr/>
        </p:nvSpPr>
        <p:spPr>
          <a:xfrm>
            <a:off x="172746" y="890427"/>
            <a:ext cx="8585491" cy="584775"/>
          </a:xfrm>
          <a:prstGeom prst="rect">
            <a:avLst/>
          </a:prstGeom>
          <a:noFill/>
        </p:spPr>
        <p:txBody>
          <a:bodyPr wrap="square">
            <a:spAutoFit/>
          </a:bodyPr>
          <a:lstStyle/>
          <a:p>
            <a:r>
              <a:rPr lang="en-US" sz="3200" b="1" dirty="0">
                <a:solidFill>
                  <a:schemeClr val="accent1"/>
                </a:solidFill>
                <a:latin typeface="Lato" panose="020F0502020204030203" pitchFamily="34" charset="0"/>
                <a:ea typeface="Lato" panose="020F0502020204030203" pitchFamily="34" charset="0"/>
                <a:cs typeface="Lato" panose="020F0502020204030203" pitchFamily="34" charset="0"/>
              </a:rPr>
              <a:t>Performance-Oriented HSS Configuration</a:t>
            </a:r>
            <a:endParaRPr lang="en-CH" sz="32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50" name="Rounded Rectangle 49">
            <a:extLst>
              <a:ext uri="{FF2B5EF4-FFF2-40B4-BE49-F238E27FC236}">
                <a16:creationId xmlns:a16="http://schemas.microsoft.com/office/drawing/2014/main" id="{150135D9-B4B9-98EA-A570-ECD3EB586807}"/>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51" name="Picture 2" descr="Intel SSDPED1K375GA01 Optane SSD DC P4800X Series - Walmart.com">
            <a:extLst>
              <a:ext uri="{FF2B5EF4-FFF2-40B4-BE49-F238E27FC236}">
                <a16:creationId xmlns:a16="http://schemas.microsoft.com/office/drawing/2014/main" id="{C8782145-DA19-5273-93FF-158B4B278E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58CCCED6-CE47-A4B0-A4E0-47898DFD6C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53" name="Left-right Arrow 52">
            <a:extLst>
              <a:ext uri="{FF2B5EF4-FFF2-40B4-BE49-F238E27FC236}">
                <a16:creationId xmlns:a16="http://schemas.microsoft.com/office/drawing/2014/main" id="{793F2E69-713A-9F88-FFE8-9D820998FE99}"/>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4" name="TextBox 53">
            <a:extLst>
              <a:ext uri="{FF2B5EF4-FFF2-40B4-BE49-F238E27FC236}">
                <a16:creationId xmlns:a16="http://schemas.microsoft.com/office/drawing/2014/main" id="{FBBA589E-EE17-6678-2D7F-656EDB539188}"/>
              </a:ext>
            </a:extLst>
          </p:cNvPr>
          <p:cNvSpPr txBox="1"/>
          <p:nvPr/>
        </p:nvSpPr>
        <p:spPr>
          <a:xfrm>
            <a:off x="6798768" y="674337"/>
            <a:ext cx="1147750"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High-end SSD</a:t>
            </a:r>
          </a:p>
        </p:txBody>
      </p:sp>
      <p:sp>
        <p:nvSpPr>
          <p:cNvPr id="55" name="TextBox 54">
            <a:extLst>
              <a:ext uri="{FF2B5EF4-FFF2-40B4-BE49-F238E27FC236}">
                <a16:creationId xmlns:a16="http://schemas.microsoft.com/office/drawing/2014/main" id="{970D3568-859C-4323-0705-09FBD9F11915}"/>
              </a:ext>
            </a:extLst>
          </p:cNvPr>
          <p:cNvSpPr txBox="1"/>
          <p:nvPr/>
        </p:nvSpPr>
        <p:spPr>
          <a:xfrm>
            <a:off x="8060914" y="674337"/>
            <a:ext cx="1103828"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Mid-end SSD</a:t>
            </a:r>
          </a:p>
        </p:txBody>
      </p:sp>
      <p:sp>
        <p:nvSpPr>
          <p:cNvPr id="26" name="Slide Number Placeholder 5">
            <a:extLst>
              <a:ext uri="{FF2B5EF4-FFF2-40B4-BE49-F238E27FC236}">
                <a16:creationId xmlns:a16="http://schemas.microsoft.com/office/drawing/2014/main" id="{4C7DA014-2AA7-1830-A92E-D73E076E0B4B}"/>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40</a:t>
            </a:fld>
            <a:endParaRPr lang="en-CH"/>
          </a:p>
        </p:txBody>
      </p:sp>
    </p:spTree>
    <p:extLst>
      <p:ext uri="{BB962C8B-B14F-4D97-AF65-F5344CB8AC3E}">
        <p14:creationId xmlns:p14="http://schemas.microsoft.com/office/powerpoint/2010/main" val="391057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animBg="1"/>
      <p:bldP spid="41" grpId="0" animBg="1"/>
      <p:bldP spid="42" grpId="0"/>
      <p:bldP spid="18" grpId="0" animBg="1"/>
      <p:bldP spid="19" grpId="0"/>
      <p:bldP spid="20" grpId="0"/>
      <p:bldP spid="32" grpId="0"/>
      <p:bldP spid="33" grpId="0"/>
      <p:bldP spid="36" grpId="0" animBg="1"/>
      <p:bldP spid="37" grpId="0" animBg="1"/>
      <p:bldP spid="38" grpId="0" animBg="1"/>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26" name="Picture 25">
            <a:extLst>
              <a:ext uri="{FF2B5EF4-FFF2-40B4-BE49-F238E27FC236}">
                <a16:creationId xmlns:a16="http://schemas.microsoft.com/office/drawing/2014/main" id="{42E40C94-2A1F-7CB4-5D4F-43818420E7FD}"/>
              </a:ext>
            </a:extLst>
          </p:cNvPr>
          <p:cNvPicPr>
            <a:picLocks noChangeAspect="1"/>
          </p:cNvPicPr>
          <p:nvPr/>
        </p:nvPicPr>
        <p:blipFill>
          <a:blip r:embed="rId3"/>
          <a:stretch>
            <a:fillRect/>
          </a:stretch>
        </p:blipFill>
        <p:spPr>
          <a:xfrm>
            <a:off x="0" y="1847917"/>
            <a:ext cx="9144000" cy="3162167"/>
          </a:xfrm>
          <a:prstGeom prst="rect">
            <a:avLst/>
          </a:prstGeom>
        </p:spPr>
      </p:pic>
      <p:sp>
        <p:nvSpPr>
          <p:cNvPr id="20" name="TextBox 19">
            <a:extLst>
              <a:ext uri="{FF2B5EF4-FFF2-40B4-BE49-F238E27FC236}">
                <a16:creationId xmlns:a16="http://schemas.microsoft.com/office/drawing/2014/main" id="{80ABC434-B4A3-B39B-0F18-4D8B28640CF2}"/>
              </a:ext>
            </a:extLst>
          </p:cNvPr>
          <p:cNvSpPr txBox="1"/>
          <p:nvPr/>
        </p:nvSpPr>
        <p:spPr>
          <a:xfrm>
            <a:off x="5556110" y="1757219"/>
            <a:ext cx="1116203" cy="369332"/>
          </a:xfrm>
          <a:prstGeom prst="rect">
            <a:avLst/>
          </a:prstGeom>
          <a:noFill/>
        </p:spPr>
        <p:txBody>
          <a:bodyPr wrap="square">
            <a:spAutoFit/>
          </a:bodyPr>
          <a:lstStyle/>
          <a:p>
            <a:r>
              <a:rPr lang="en-US" dirty="0"/>
              <a:t>RNN-HSS</a:t>
            </a:r>
          </a:p>
        </p:txBody>
      </p:sp>
      <p:sp>
        <p:nvSpPr>
          <p:cNvPr id="21" name="TextBox 20">
            <a:extLst>
              <a:ext uri="{FF2B5EF4-FFF2-40B4-BE49-F238E27FC236}">
                <a16:creationId xmlns:a16="http://schemas.microsoft.com/office/drawing/2014/main" id="{E7012CA2-4D49-9F11-7CAD-053BA9B35D00}"/>
              </a:ext>
            </a:extLst>
          </p:cNvPr>
          <p:cNvSpPr txBox="1"/>
          <p:nvPr/>
        </p:nvSpPr>
        <p:spPr>
          <a:xfrm>
            <a:off x="6936714" y="1754953"/>
            <a:ext cx="1116203" cy="369332"/>
          </a:xfrm>
          <a:prstGeom prst="rect">
            <a:avLst/>
          </a:prstGeom>
          <a:noFill/>
        </p:spPr>
        <p:txBody>
          <a:bodyPr wrap="square">
            <a:spAutoFit/>
          </a:bodyPr>
          <a:lstStyle/>
          <a:p>
            <a:r>
              <a:rPr lang="en-US" dirty="0"/>
              <a:t>Sibyl</a:t>
            </a:r>
          </a:p>
        </p:txBody>
      </p:sp>
      <p:sp>
        <p:nvSpPr>
          <p:cNvPr id="23" name="Rectangle 22">
            <a:extLst>
              <a:ext uri="{FF2B5EF4-FFF2-40B4-BE49-F238E27FC236}">
                <a16:creationId xmlns:a16="http://schemas.microsoft.com/office/drawing/2014/main" id="{03E8C15C-8D5A-9CAB-C589-22630690B776}"/>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Rectangle 23">
            <a:extLst>
              <a:ext uri="{FF2B5EF4-FFF2-40B4-BE49-F238E27FC236}">
                <a16:creationId xmlns:a16="http://schemas.microsoft.com/office/drawing/2014/main" id="{109A59F8-4313-62AD-29FA-0E1333293ECE}"/>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TextBox 24">
            <a:extLst>
              <a:ext uri="{FF2B5EF4-FFF2-40B4-BE49-F238E27FC236}">
                <a16:creationId xmlns:a16="http://schemas.microsoft.com/office/drawing/2014/main" id="{632405CD-A34B-158A-1FFF-57E925CA3881}"/>
              </a:ext>
            </a:extLst>
          </p:cNvPr>
          <p:cNvSpPr txBox="1"/>
          <p:nvPr/>
        </p:nvSpPr>
        <p:spPr>
          <a:xfrm>
            <a:off x="7880759" y="1749675"/>
            <a:ext cx="1116203" cy="369332"/>
          </a:xfrm>
          <a:prstGeom prst="rect">
            <a:avLst/>
          </a:prstGeom>
          <a:noFill/>
        </p:spPr>
        <p:txBody>
          <a:bodyPr wrap="square">
            <a:spAutoFit/>
          </a:bodyPr>
          <a:lstStyle/>
          <a:p>
            <a:r>
              <a:rPr lang="en-US" dirty="0"/>
              <a:t>Oracle</a:t>
            </a:r>
          </a:p>
        </p:txBody>
      </p:sp>
      <p:sp>
        <p:nvSpPr>
          <p:cNvPr id="32" name="Rectangle 31">
            <a:extLst>
              <a:ext uri="{FF2B5EF4-FFF2-40B4-BE49-F238E27FC236}">
                <a16:creationId xmlns:a16="http://schemas.microsoft.com/office/drawing/2014/main" id="{CD4BBA03-094A-E4EC-139B-D38EE58527BB}"/>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TextBox 32">
            <a:extLst>
              <a:ext uri="{FF2B5EF4-FFF2-40B4-BE49-F238E27FC236}">
                <a16:creationId xmlns:a16="http://schemas.microsoft.com/office/drawing/2014/main" id="{C7AD66FC-80C8-75C9-2EE0-C5A342CE6595}"/>
              </a:ext>
            </a:extLst>
          </p:cNvPr>
          <p:cNvSpPr txBox="1"/>
          <p:nvPr/>
        </p:nvSpPr>
        <p:spPr>
          <a:xfrm>
            <a:off x="1154385" y="1749676"/>
            <a:ext cx="1125790" cy="369332"/>
          </a:xfrm>
          <a:prstGeom prst="rect">
            <a:avLst/>
          </a:prstGeom>
          <a:noFill/>
        </p:spPr>
        <p:txBody>
          <a:bodyPr wrap="square">
            <a:spAutoFit/>
          </a:bodyPr>
          <a:lstStyle/>
          <a:p>
            <a:r>
              <a:rPr lang="en-US" dirty="0"/>
              <a:t>Slow-Only</a:t>
            </a:r>
          </a:p>
        </p:txBody>
      </p:sp>
      <p:sp>
        <p:nvSpPr>
          <p:cNvPr id="34" name="TextBox 33">
            <a:extLst>
              <a:ext uri="{FF2B5EF4-FFF2-40B4-BE49-F238E27FC236}">
                <a16:creationId xmlns:a16="http://schemas.microsoft.com/office/drawing/2014/main" id="{D0A52B74-4140-FEA5-190C-C0ED384B502D}"/>
              </a:ext>
            </a:extLst>
          </p:cNvPr>
          <p:cNvSpPr txBox="1"/>
          <p:nvPr/>
        </p:nvSpPr>
        <p:spPr>
          <a:xfrm>
            <a:off x="2444385" y="1749676"/>
            <a:ext cx="780482" cy="369332"/>
          </a:xfrm>
          <a:prstGeom prst="rect">
            <a:avLst/>
          </a:prstGeom>
          <a:noFill/>
        </p:spPr>
        <p:txBody>
          <a:bodyPr wrap="square">
            <a:spAutoFit/>
          </a:bodyPr>
          <a:lstStyle/>
          <a:p>
            <a:r>
              <a:rPr lang="en-US" dirty="0"/>
              <a:t>CDE</a:t>
            </a:r>
          </a:p>
        </p:txBody>
      </p:sp>
      <p:sp>
        <p:nvSpPr>
          <p:cNvPr id="35" name="TextBox 34">
            <a:extLst>
              <a:ext uri="{FF2B5EF4-FFF2-40B4-BE49-F238E27FC236}">
                <a16:creationId xmlns:a16="http://schemas.microsoft.com/office/drawing/2014/main" id="{12204D85-EA5F-A6A7-4A64-218F201D9F0E}"/>
              </a:ext>
            </a:extLst>
          </p:cNvPr>
          <p:cNvSpPr txBox="1"/>
          <p:nvPr/>
        </p:nvSpPr>
        <p:spPr>
          <a:xfrm>
            <a:off x="3364243" y="1756152"/>
            <a:ext cx="780482" cy="369332"/>
          </a:xfrm>
          <a:prstGeom prst="rect">
            <a:avLst/>
          </a:prstGeom>
          <a:noFill/>
        </p:spPr>
        <p:txBody>
          <a:bodyPr wrap="square">
            <a:spAutoFit/>
          </a:bodyPr>
          <a:lstStyle/>
          <a:p>
            <a:r>
              <a:rPr lang="en-US" dirty="0"/>
              <a:t>HPS</a:t>
            </a:r>
          </a:p>
        </p:txBody>
      </p:sp>
      <p:sp>
        <p:nvSpPr>
          <p:cNvPr id="36" name="TextBox 35">
            <a:extLst>
              <a:ext uri="{FF2B5EF4-FFF2-40B4-BE49-F238E27FC236}">
                <a16:creationId xmlns:a16="http://schemas.microsoft.com/office/drawing/2014/main" id="{A5124BF3-CAA2-9484-27CC-98F5BC594EEA}"/>
              </a:ext>
            </a:extLst>
          </p:cNvPr>
          <p:cNvSpPr txBox="1"/>
          <p:nvPr/>
        </p:nvSpPr>
        <p:spPr>
          <a:xfrm>
            <a:off x="4293394" y="1751104"/>
            <a:ext cx="1122449" cy="369332"/>
          </a:xfrm>
          <a:prstGeom prst="rect">
            <a:avLst/>
          </a:prstGeom>
          <a:noFill/>
        </p:spPr>
        <p:txBody>
          <a:bodyPr wrap="square">
            <a:spAutoFit/>
          </a:bodyPr>
          <a:lstStyle/>
          <a:p>
            <a:r>
              <a:rPr lang="en-US" dirty="0"/>
              <a:t>Archivist</a:t>
            </a:r>
          </a:p>
        </p:txBody>
      </p:sp>
      <p:sp>
        <p:nvSpPr>
          <p:cNvPr id="37" name="Rectangle 36">
            <a:extLst>
              <a:ext uri="{FF2B5EF4-FFF2-40B4-BE49-F238E27FC236}">
                <a16:creationId xmlns:a16="http://schemas.microsoft.com/office/drawing/2014/main" id="{CDC00A7C-1EC1-77BB-F31A-456973F60942}"/>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8" name="Rectangle 37">
            <a:extLst>
              <a:ext uri="{FF2B5EF4-FFF2-40B4-BE49-F238E27FC236}">
                <a16:creationId xmlns:a16="http://schemas.microsoft.com/office/drawing/2014/main" id="{BA17570E-D4D5-C39E-CC5E-47C881B16119}"/>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Rectangle 38">
            <a:extLst>
              <a:ext uri="{FF2B5EF4-FFF2-40B4-BE49-F238E27FC236}">
                <a16:creationId xmlns:a16="http://schemas.microsoft.com/office/drawing/2014/main" id="{D255F378-3A7E-549F-C38F-429A9E919573}"/>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0" name="Rectangle 39">
            <a:extLst>
              <a:ext uri="{FF2B5EF4-FFF2-40B4-BE49-F238E27FC236}">
                <a16:creationId xmlns:a16="http://schemas.microsoft.com/office/drawing/2014/main" id="{19AE89F4-78FE-252D-2080-DB83F4C53F92}"/>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TextBox 40">
            <a:extLst>
              <a:ext uri="{FF2B5EF4-FFF2-40B4-BE49-F238E27FC236}">
                <a16:creationId xmlns:a16="http://schemas.microsoft.com/office/drawing/2014/main" id="{D856BFA3-F57D-A2C7-E955-2811E1C7D1B9}"/>
              </a:ext>
            </a:extLst>
          </p:cNvPr>
          <p:cNvSpPr txBox="1"/>
          <p:nvPr/>
        </p:nvSpPr>
        <p:spPr>
          <a:xfrm>
            <a:off x="172746" y="890427"/>
            <a:ext cx="8585491" cy="584775"/>
          </a:xfrm>
          <a:prstGeom prst="rect">
            <a:avLst/>
          </a:prstGeom>
          <a:noFill/>
        </p:spPr>
        <p:txBody>
          <a:bodyPr wrap="square">
            <a:spAutoFit/>
          </a:bodyPr>
          <a:lstStyle/>
          <a:p>
            <a:r>
              <a:rPr lang="en-US" sz="3200" b="1" dirty="0">
                <a:solidFill>
                  <a:schemeClr val="accent1"/>
                </a:solidFill>
                <a:latin typeface="Lato" panose="020F0502020204030203" pitchFamily="34" charset="0"/>
                <a:ea typeface="Lato" panose="020F0502020204030203" pitchFamily="34" charset="0"/>
                <a:cs typeface="Lato" panose="020F0502020204030203" pitchFamily="34" charset="0"/>
              </a:rPr>
              <a:t>Performance-Oriented HSS Configuration</a:t>
            </a:r>
            <a:endParaRPr lang="en-CH" sz="32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27" name="Rectangle 26">
            <a:extLst>
              <a:ext uri="{FF2B5EF4-FFF2-40B4-BE49-F238E27FC236}">
                <a16:creationId xmlns:a16="http://schemas.microsoft.com/office/drawing/2014/main" id="{4D95714F-80E3-CEFD-3FF1-F83C835F1FE6}"/>
              </a:ext>
            </a:extLst>
          </p:cNvPr>
          <p:cNvSpPr/>
          <p:nvPr/>
        </p:nvSpPr>
        <p:spPr>
          <a:xfrm>
            <a:off x="80385" y="4999931"/>
            <a:ext cx="8983227" cy="120121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spc="-150" dirty="0">
                <a:solidFill>
                  <a:schemeClr val="tx1"/>
                </a:solidFill>
              </a:rPr>
              <a:t>Sibyl provides </a:t>
            </a:r>
            <a:r>
              <a:rPr lang="en-GB" sz="3400" b="1" dirty="0">
                <a:solidFill>
                  <a:srgbClr val="00B050"/>
                </a:solidFill>
              </a:rPr>
              <a:t>21.6% performance improvement</a:t>
            </a:r>
            <a:r>
              <a:rPr lang="en-GB" sz="3400" b="1" spc="-150" dirty="0">
                <a:solidFill>
                  <a:srgbClr val="00B050"/>
                </a:solidFill>
              </a:rPr>
              <a:t> </a:t>
            </a:r>
            <a:r>
              <a:rPr lang="en-GB" sz="3400" spc="-150" dirty="0">
                <a:solidFill>
                  <a:schemeClr val="tx1"/>
                </a:solidFill>
              </a:rPr>
              <a:t>by </a:t>
            </a:r>
            <a:r>
              <a:rPr lang="en-GB" sz="3400" b="1" dirty="0">
                <a:solidFill>
                  <a:srgbClr val="00B050"/>
                </a:solidFill>
              </a:rPr>
              <a:t>dynamically adapting its data placement policy </a:t>
            </a:r>
            <a:endParaRPr lang="en-US" sz="3400" b="1" dirty="0">
              <a:solidFill>
                <a:srgbClr val="00B05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78CB0AB7-D1C3-82E1-26ED-0EEA959EBC9F}"/>
              </a:ext>
            </a:extLst>
          </p:cNvPr>
          <p:cNvSpPr/>
          <p:nvPr/>
        </p:nvSpPr>
        <p:spPr>
          <a:xfrm>
            <a:off x="945309" y="1611405"/>
            <a:ext cx="567860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5F7AB164-90A5-F988-A39B-9DFFF1A19889}"/>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52" name="Picture 2" descr="Intel SSDPED1K375GA01 Optane SSD DC P4800X Series - Walmart.com">
            <a:extLst>
              <a:ext uri="{FF2B5EF4-FFF2-40B4-BE49-F238E27FC236}">
                <a16:creationId xmlns:a16="http://schemas.microsoft.com/office/drawing/2014/main" id="{38366E06-12E8-8BEF-163C-C1C73D1565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1665678F-E365-15F7-AA01-299395C41F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54" name="Left-right Arrow 53">
            <a:extLst>
              <a:ext uri="{FF2B5EF4-FFF2-40B4-BE49-F238E27FC236}">
                <a16:creationId xmlns:a16="http://schemas.microsoft.com/office/drawing/2014/main" id="{1E3DE896-C296-FCD0-DB71-BCF40F824373}"/>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5" name="TextBox 54">
            <a:extLst>
              <a:ext uri="{FF2B5EF4-FFF2-40B4-BE49-F238E27FC236}">
                <a16:creationId xmlns:a16="http://schemas.microsoft.com/office/drawing/2014/main" id="{6CE215F8-0857-77AA-B2B0-9334AAE68E26}"/>
              </a:ext>
            </a:extLst>
          </p:cNvPr>
          <p:cNvSpPr txBox="1"/>
          <p:nvPr/>
        </p:nvSpPr>
        <p:spPr>
          <a:xfrm>
            <a:off x="6798768" y="674337"/>
            <a:ext cx="1147750"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High-end SSD</a:t>
            </a:r>
          </a:p>
        </p:txBody>
      </p:sp>
      <p:sp>
        <p:nvSpPr>
          <p:cNvPr id="56" name="TextBox 55">
            <a:extLst>
              <a:ext uri="{FF2B5EF4-FFF2-40B4-BE49-F238E27FC236}">
                <a16:creationId xmlns:a16="http://schemas.microsoft.com/office/drawing/2014/main" id="{4E180E3C-9CBF-5CAC-C9B6-3E2CC98BBA9B}"/>
              </a:ext>
            </a:extLst>
          </p:cNvPr>
          <p:cNvSpPr txBox="1"/>
          <p:nvPr/>
        </p:nvSpPr>
        <p:spPr>
          <a:xfrm>
            <a:off x="8060914" y="674337"/>
            <a:ext cx="1103828"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Mid-end SSD</a:t>
            </a:r>
          </a:p>
        </p:txBody>
      </p:sp>
      <p:sp>
        <p:nvSpPr>
          <p:cNvPr id="29" name="Slide Number Placeholder 5">
            <a:extLst>
              <a:ext uri="{FF2B5EF4-FFF2-40B4-BE49-F238E27FC236}">
                <a16:creationId xmlns:a16="http://schemas.microsoft.com/office/drawing/2014/main" id="{114C033E-6349-A21B-B4E2-74A280FB695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41</a:t>
            </a:fld>
            <a:endParaRPr lang="en-CH"/>
          </a:p>
        </p:txBody>
      </p:sp>
    </p:spTree>
    <p:extLst>
      <p:ext uri="{BB962C8B-B14F-4D97-AF65-F5344CB8AC3E}">
        <p14:creationId xmlns:p14="http://schemas.microsoft.com/office/powerpoint/2010/main" val="3907402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9CFA469-3D04-C059-3985-D0554A6AE7B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063" y="1850468"/>
            <a:ext cx="9140400" cy="3160800"/>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23" name="Picture 22">
            <a:extLst>
              <a:ext uri="{FF2B5EF4-FFF2-40B4-BE49-F238E27FC236}">
                <a16:creationId xmlns:a16="http://schemas.microsoft.com/office/drawing/2014/main" id="{1C917E37-7841-3570-E5A2-FD2473B89042}"/>
              </a:ext>
            </a:extLst>
          </p:cNvPr>
          <p:cNvPicPr>
            <a:picLocks noChangeAspect="1"/>
          </p:cNvPicPr>
          <p:nvPr/>
        </p:nvPicPr>
        <p:blipFill rotWithShape="1">
          <a:blip r:embed="rId4"/>
          <a:srcRect l="9941" r="83427"/>
          <a:stretch/>
        </p:blipFill>
        <p:spPr>
          <a:xfrm>
            <a:off x="909145" y="1847917"/>
            <a:ext cx="606392" cy="3162167"/>
          </a:xfrm>
          <a:prstGeom prst="rect">
            <a:avLst/>
          </a:prstGeom>
        </p:spPr>
      </p:pic>
      <p:pic>
        <p:nvPicPr>
          <p:cNvPr id="24" name="Picture 23">
            <a:extLst>
              <a:ext uri="{FF2B5EF4-FFF2-40B4-BE49-F238E27FC236}">
                <a16:creationId xmlns:a16="http://schemas.microsoft.com/office/drawing/2014/main" id="{4B027E18-1C37-F1A9-42CE-E23785EC527A}"/>
              </a:ext>
            </a:extLst>
          </p:cNvPr>
          <p:cNvPicPr>
            <a:picLocks noChangeAspect="1"/>
          </p:cNvPicPr>
          <p:nvPr/>
        </p:nvPicPr>
        <p:blipFill rotWithShape="1">
          <a:blip r:embed="rId4"/>
          <a:srcRect l="45006" r="49014"/>
          <a:stretch/>
        </p:blipFill>
        <p:spPr>
          <a:xfrm>
            <a:off x="4115126" y="1847917"/>
            <a:ext cx="546809" cy="3162167"/>
          </a:xfrm>
          <a:prstGeom prst="rect">
            <a:avLst/>
          </a:prstGeom>
        </p:spPr>
      </p:pic>
      <p:sp>
        <p:nvSpPr>
          <p:cNvPr id="11" name="Arc 10">
            <a:extLst>
              <a:ext uri="{FF2B5EF4-FFF2-40B4-BE49-F238E27FC236}">
                <a16:creationId xmlns:a16="http://schemas.microsoft.com/office/drawing/2014/main" id="{5675EB76-5EB2-DB86-0DCF-3AFCD513A4B7}"/>
              </a:ext>
            </a:extLst>
          </p:cNvPr>
          <p:cNvSpPr/>
          <p:nvPr/>
        </p:nvSpPr>
        <p:spPr>
          <a:xfrm rot="15896661">
            <a:off x="899408" y="2875468"/>
            <a:ext cx="764916" cy="153772"/>
          </a:xfrm>
          <a:prstGeom prst="arc">
            <a:avLst>
              <a:gd name="adj1" fmla="val 15747287"/>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12" name="Arc 11">
            <a:extLst>
              <a:ext uri="{FF2B5EF4-FFF2-40B4-BE49-F238E27FC236}">
                <a16:creationId xmlns:a16="http://schemas.microsoft.com/office/drawing/2014/main" id="{66D073CB-7362-F73A-6F04-C47F175EC782}"/>
              </a:ext>
            </a:extLst>
          </p:cNvPr>
          <p:cNvSpPr/>
          <p:nvPr/>
        </p:nvSpPr>
        <p:spPr>
          <a:xfrm rot="15896661">
            <a:off x="4031906" y="3341220"/>
            <a:ext cx="764916" cy="290688"/>
          </a:xfrm>
          <a:prstGeom prst="arc">
            <a:avLst>
              <a:gd name="adj1" fmla="val 15747287"/>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53" name="TextBox 52">
            <a:extLst>
              <a:ext uri="{FF2B5EF4-FFF2-40B4-BE49-F238E27FC236}">
                <a16:creationId xmlns:a16="http://schemas.microsoft.com/office/drawing/2014/main" id="{C3D750A4-14D8-CF21-1FC2-AE2654CA0E9F}"/>
              </a:ext>
            </a:extLst>
          </p:cNvPr>
          <p:cNvSpPr txBox="1"/>
          <p:nvPr/>
        </p:nvSpPr>
        <p:spPr>
          <a:xfrm>
            <a:off x="5556110" y="1757219"/>
            <a:ext cx="1116203" cy="369332"/>
          </a:xfrm>
          <a:prstGeom prst="rect">
            <a:avLst/>
          </a:prstGeom>
          <a:noFill/>
        </p:spPr>
        <p:txBody>
          <a:bodyPr wrap="square">
            <a:spAutoFit/>
          </a:bodyPr>
          <a:lstStyle/>
          <a:p>
            <a:r>
              <a:rPr lang="en-US" dirty="0"/>
              <a:t>RNN-HSS</a:t>
            </a:r>
          </a:p>
        </p:txBody>
      </p:sp>
      <p:sp>
        <p:nvSpPr>
          <p:cNvPr id="54" name="TextBox 53">
            <a:extLst>
              <a:ext uri="{FF2B5EF4-FFF2-40B4-BE49-F238E27FC236}">
                <a16:creationId xmlns:a16="http://schemas.microsoft.com/office/drawing/2014/main" id="{1BF02095-A8C3-1567-1B84-0C6F75A78557}"/>
              </a:ext>
            </a:extLst>
          </p:cNvPr>
          <p:cNvSpPr txBox="1"/>
          <p:nvPr/>
        </p:nvSpPr>
        <p:spPr>
          <a:xfrm>
            <a:off x="6936714" y="1754953"/>
            <a:ext cx="1116203" cy="369332"/>
          </a:xfrm>
          <a:prstGeom prst="rect">
            <a:avLst/>
          </a:prstGeom>
          <a:noFill/>
        </p:spPr>
        <p:txBody>
          <a:bodyPr wrap="square">
            <a:spAutoFit/>
          </a:bodyPr>
          <a:lstStyle/>
          <a:p>
            <a:r>
              <a:rPr lang="en-US" dirty="0"/>
              <a:t>Sibyl</a:t>
            </a:r>
          </a:p>
        </p:txBody>
      </p:sp>
      <p:sp>
        <p:nvSpPr>
          <p:cNvPr id="55" name="Rectangle 54">
            <a:extLst>
              <a:ext uri="{FF2B5EF4-FFF2-40B4-BE49-F238E27FC236}">
                <a16:creationId xmlns:a16="http://schemas.microsoft.com/office/drawing/2014/main" id="{4311379E-3FD0-C229-E3F2-75BABD85C5FF}"/>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6" name="Rectangle 55">
            <a:extLst>
              <a:ext uri="{FF2B5EF4-FFF2-40B4-BE49-F238E27FC236}">
                <a16:creationId xmlns:a16="http://schemas.microsoft.com/office/drawing/2014/main" id="{AD00A790-7CB0-45CB-37E8-722E67873E07}"/>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7" name="TextBox 56">
            <a:extLst>
              <a:ext uri="{FF2B5EF4-FFF2-40B4-BE49-F238E27FC236}">
                <a16:creationId xmlns:a16="http://schemas.microsoft.com/office/drawing/2014/main" id="{D8D64182-9E87-27DA-7291-0BE9FDF479A5}"/>
              </a:ext>
            </a:extLst>
          </p:cNvPr>
          <p:cNvSpPr txBox="1"/>
          <p:nvPr/>
        </p:nvSpPr>
        <p:spPr>
          <a:xfrm>
            <a:off x="7880759" y="1749675"/>
            <a:ext cx="1116203" cy="369332"/>
          </a:xfrm>
          <a:prstGeom prst="rect">
            <a:avLst/>
          </a:prstGeom>
          <a:noFill/>
        </p:spPr>
        <p:txBody>
          <a:bodyPr wrap="square">
            <a:spAutoFit/>
          </a:bodyPr>
          <a:lstStyle/>
          <a:p>
            <a:r>
              <a:rPr lang="en-US" dirty="0"/>
              <a:t>Oracle</a:t>
            </a:r>
          </a:p>
        </p:txBody>
      </p:sp>
      <p:sp>
        <p:nvSpPr>
          <p:cNvPr id="58" name="Rectangle 57">
            <a:extLst>
              <a:ext uri="{FF2B5EF4-FFF2-40B4-BE49-F238E27FC236}">
                <a16:creationId xmlns:a16="http://schemas.microsoft.com/office/drawing/2014/main" id="{8A51D2D9-5E91-9861-C5C1-B69F5FC23719}"/>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 name="TextBox 58">
            <a:extLst>
              <a:ext uri="{FF2B5EF4-FFF2-40B4-BE49-F238E27FC236}">
                <a16:creationId xmlns:a16="http://schemas.microsoft.com/office/drawing/2014/main" id="{EA33F26A-192E-F3BD-0937-221FC1F8E90F}"/>
              </a:ext>
            </a:extLst>
          </p:cNvPr>
          <p:cNvSpPr txBox="1"/>
          <p:nvPr/>
        </p:nvSpPr>
        <p:spPr>
          <a:xfrm>
            <a:off x="1154385" y="1749676"/>
            <a:ext cx="1125790" cy="369332"/>
          </a:xfrm>
          <a:prstGeom prst="rect">
            <a:avLst/>
          </a:prstGeom>
          <a:noFill/>
        </p:spPr>
        <p:txBody>
          <a:bodyPr wrap="square">
            <a:spAutoFit/>
          </a:bodyPr>
          <a:lstStyle/>
          <a:p>
            <a:r>
              <a:rPr lang="en-US" dirty="0"/>
              <a:t>Slow-Only</a:t>
            </a:r>
          </a:p>
        </p:txBody>
      </p:sp>
      <p:sp>
        <p:nvSpPr>
          <p:cNvPr id="60" name="TextBox 59">
            <a:extLst>
              <a:ext uri="{FF2B5EF4-FFF2-40B4-BE49-F238E27FC236}">
                <a16:creationId xmlns:a16="http://schemas.microsoft.com/office/drawing/2014/main" id="{5D2D05F0-B4D5-5BC4-923C-D6489007B4DD}"/>
              </a:ext>
            </a:extLst>
          </p:cNvPr>
          <p:cNvSpPr txBox="1"/>
          <p:nvPr/>
        </p:nvSpPr>
        <p:spPr>
          <a:xfrm>
            <a:off x="2444385" y="1749676"/>
            <a:ext cx="780482" cy="369332"/>
          </a:xfrm>
          <a:prstGeom prst="rect">
            <a:avLst/>
          </a:prstGeom>
          <a:noFill/>
        </p:spPr>
        <p:txBody>
          <a:bodyPr wrap="square">
            <a:spAutoFit/>
          </a:bodyPr>
          <a:lstStyle/>
          <a:p>
            <a:r>
              <a:rPr lang="en-US" dirty="0"/>
              <a:t>CDE</a:t>
            </a:r>
          </a:p>
        </p:txBody>
      </p:sp>
      <p:sp>
        <p:nvSpPr>
          <p:cNvPr id="61" name="TextBox 60">
            <a:extLst>
              <a:ext uri="{FF2B5EF4-FFF2-40B4-BE49-F238E27FC236}">
                <a16:creationId xmlns:a16="http://schemas.microsoft.com/office/drawing/2014/main" id="{61B69913-5A78-0E00-4A58-CE2E4BDACF7B}"/>
              </a:ext>
            </a:extLst>
          </p:cNvPr>
          <p:cNvSpPr txBox="1"/>
          <p:nvPr/>
        </p:nvSpPr>
        <p:spPr>
          <a:xfrm>
            <a:off x="3364243" y="1756152"/>
            <a:ext cx="780482" cy="369332"/>
          </a:xfrm>
          <a:prstGeom prst="rect">
            <a:avLst/>
          </a:prstGeom>
          <a:noFill/>
        </p:spPr>
        <p:txBody>
          <a:bodyPr wrap="square">
            <a:spAutoFit/>
          </a:bodyPr>
          <a:lstStyle/>
          <a:p>
            <a:r>
              <a:rPr lang="en-US" dirty="0"/>
              <a:t>HPS</a:t>
            </a:r>
          </a:p>
        </p:txBody>
      </p:sp>
      <p:sp>
        <p:nvSpPr>
          <p:cNvPr id="62" name="TextBox 61">
            <a:extLst>
              <a:ext uri="{FF2B5EF4-FFF2-40B4-BE49-F238E27FC236}">
                <a16:creationId xmlns:a16="http://schemas.microsoft.com/office/drawing/2014/main" id="{C22413F5-7C73-68C4-D8A4-5F1F40ED87E5}"/>
              </a:ext>
            </a:extLst>
          </p:cNvPr>
          <p:cNvSpPr txBox="1"/>
          <p:nvPr/>
        </p:nvSpPr>
        <p:spPr>
          <a:xfrm>
            <a:off x="4293394" y="1751104"/>
            <a:ext cx="1122449" cy="369332"/>
          </a:xfrm>
          <a:prstGeom prst="rect">
            <a:avLst/>
          </a:prstGeom>
          <a:noFill/>
        </p:spPr>
        <p:txBody>
          <a:bodyPr wrap="square">
            <a:spAutoFit/>
          </a:bodyPr>
          <a:lstStyle/>
          <a:p>
            <a:r>
              <a:rPr lang="en-US" dirty="0"/>
              <a:t>Archivist</a:t>
            </a:r>
          </a:p>
        </p:txBody>
      </p:sp>
      <p:sp>
        <p:nvSpPr>
          <p:cNvPr id="63" name="Rectangle 62">
            <a:extLst>
              <a:ext uri="{FF2B5EF4-FFF2-40B4-BE49-F238E27FC236}">
                <a16:creationId xmlns:a16="http://schemas.microsoft.com/office/drawing/2014/main" id="{AB876321-CC9E-49A1-9F11-2C6AA57137FA}"/>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4" name="Rectangle 63">
            <a:extLst>
              <a:ext uri="{FF2B5EF4-FFF2-40B4-BE49-F238E27FC236}">
                <a16:creationId xmlns:a16="http://schemas.microsoft.com/office/drawing/2014/main" id="{CC26B93F-DEE3-5A1B-8398-74D78DBA4E8C}"/>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5" name="Rectangle 64">
            <a:extLst>
              <a:ext uri="{FF2B5EF4-FFF2-40B4-BE49-F238E27FC236}">
                <a16:creationId xmlns:a16="http://schemas.microsoft.com/office/drawing/2014/main" id="{8B08E2E4-A720-2C47-27E9-B9A6E0B9DA11}"/>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6" name="Rectangle 65">
            <a:extLst>
              <a:ext uri="{FF2B5EF4-FFF2-40B4-BE49-F238E27FC236}">
                <a16:creationId xmlns:a16="http://schemas.microsoft.com/office/drawing/2014/main" id="{16741FB6-9239-62CE-D202-B3DBA2ACFBB8}"/>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7" name="TextBox 66">
            <a:extLst>
              <a:ext uri="{FF2B5EF4-FFF2-40B4-BE49-F238E27FC236}">
                <a16:creationId xmlns:a16="http://schemas.microsoft.com/office/drawing/2014/main" id="{16EF6CC1-6DCB-F20B-D3DC-13F4D6ABDBB8}"/>
              </a:ext>
            </a:extLst>
          </p:cNvPr>
          <p:cNvSpPr txBox="1"/>
          <p:nvPr/>
        </p:nvSpPr>
        <p:spPr>
          <a:xfrm>
            <a:off x="172746" y="890427"/>
            <a:ext cx="8585491" cy="584775"/>
          </a:xfrm>
          <a:prstGeom prst="rect">
            <a:avLst/>
          </a:prstGeom>
          <a:noFill/>
        </p:spPr>
        <p:txBody>
          <a:bodyPr wrap="square">
            <a:spAutoFit/>
          </a:bodyPr>
          <a:lstStyle/>
          <a:p>
            <a:r>
              <a:rPr lang="en-US" sz="3200" b="1" dirty="0">
                <a:solidFill>
                  <a:schemeClr val="accent1"/>
                </a:solidFill>
                <a:latin typeface="Lato" panose="020F0502020204030203" pitchFamily="34" charset="0"/>
                <a:ea typeface="Lato" panose="020F0502020204030203" pitchFamily="34" charset="0"/>
                <a:cs typeface="Lato" panose="020F0502020204030203" pitchFamily="34" charset="0"/>
              </a:rPr>
              <a:t>Performance-Oriented HSS Configuration</a:t>
            </a:r>
            <a:endParaRPr lang="en-CH" sz="32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33" name="Rounded Rectangle 32">
            <a:extLst>
              <a:ext uri="{FF2B5EF4-FFF2-40B4-BE49-F238E27FC236}">
                <a16:creationId xmlns:a16="http://schemas.microsoft.com/office/drawing/2014/main" id="{8909949E-0B1D-7717-0FE0-027B3A5D165F}"/>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4" name="Picture 2" descr="Intel SSDPED1K375GA01 Optane SSD DC P4800X Series - Walmart.com">
            <a:extLst>
              <a:ext uri="{FF2B5EF4-FFF2-40B4-BE49-F238E27FC236}">
                <a16:creationId xmlns:a16="http://schemas.microsoft.com/office/drawing/2014/main" id="{F2A39EC4-D740-191D-D3F7-8B31EE96E0C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12A847AB-F286-A8E6-1908-B62AA39D7B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36" name="Left-right Arrow 35">
            <a:extLst>
              <a:ext uri="{FF2B5EF4-FFF2-40B4-BE49-F238E27FC236}">
                <a16:creationId xmlns:a16="http://schemas.microsoft.com/office/drawing/2014/main" id="{A8BBAF86-5D56-E2EA-EB5A-9BC826A3922B}"/>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7" name="TextBox 36">
            <a:extLst>
              <a:ext uri="{FF2B5EF4-FFF2-40B4-BE49-F238E27FC236}">
                <a16:creationId xmlns:a16="http://schemas.microsoft.com/office/drawing/2014/main" id="{BFA539AC-9CAA-BB22-6A20-AC61416430CA}"/>
              </a:ext>
            </a:extLst>
          </p:cNvPr>
          <p:cNvSpPr txBox="1"/>
          <p:nvPr/>
        </p:nvSpPr>
        <p:spPr>
          <a:xfrm>
            <a:off x="6798768" y="674337"/>
            <a:ext cx="1147750"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High-end SSD</a:t>
            </a:r>
          </a:p>
        </p:txBody>
      </p:sp>
      <p:sp>
        <p:nvSpPr>
          <p:cNvPr id="38" name="TextBox 37">
            <a:extLst>
              <a:ext uri="{FF2B5EF4-FFF2-40B4-BE49-F238E27FC236}">
                <a16:creationId xmlns:a16="http://schemas.microsoft.com/office/drawing/2014/main" id="{5598334A-1FC3-8967-D241-DEA2BD06214A}"/>
              </a:ext>
            </a:extLst>
          </p:cNvPr>
          <p:cNvSpPr txBox="1"/>
          <p:nvPr/>
        </p:nvSpPr>
        <p:spPr>
          <a:xfrm>
            <a:off x="8060914" y="674337"/>
            <a:ext cx="1103828"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Mid-end SSD</a:t>
            </a:r>
          </a:p>
        </p:txBody>
      </p:sp>
      <p:sp>
        <p:nvSpPr>
          <p:cNvPr id="30" name="Slide Number Placeholder 5">
            <a:extLst>
              <a:ext uri="{FF2B5EF4-FFF2-40B4-BE49-F238E27FC236}">
                <a16:creationId xmlns:a16="http://schemas.microsoft.com/office/drawing/2014/main" id="{1F4CF6A6-350C-A8B1-013E-1A698695D2D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42</a:t>
            </a:fld>
            <a:endParaRPr lang="en-CH"/>
          </a:p>
        </p:txBody>
      </p:sp>
    </p:spTree>
    <p:extLst>
      <p:ext uri="{BB962C8B-B14F-4D97-AF65-F5344CB8AC3E}">
        <p14:creationId xmlns:p14="http://schemas.microsoft.com/office/powerpoint/2010/main" val="2538447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C396E64-0610-C39B-125E-D6951FB281DA}"/>
              </a:ext>
            </a:extLst>
          </p:cNvPr>
          <p:cNvPicPr>
            <a:picLocks noChangeAspect="1"/>
          </p:cNvPicPr>
          <p:nvPr/>
        </p:nvPicPr>
        <p:blipFill>
          <a:blip r:embed="rId3"/>
          <a:stretch>
            <a:fillRect/>
          </a:stretch>
        </p:blipFill>
        <p:spPr>
          <a:xfrm>
            <a:off x="0" y="1847917"/>
            <a:ext cx="9144000" cy="3162167"/>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53" name="TextBox 52">
            <a:extLst>
              <a:ext uri="{FF2B5EF4-FFF2-40B4-BE49-F238E27FC236}">
                <a16:creationId xmlns:a16="http://schemas.microsoft.com/office/drawing/2014/main" id="{C3D750A4-14D8-CF21-1FC2-AE2654CA0E9F}"/>
              </a:ext>
            </a:extLst>
          </p:cNvPr>
          <p:cNvSpPr txBox="1"/>
          <p:nvPr/>
        </p:nvSpPr>
        <p:spPr>
          <a:xfrm>
            <a:off x="5556110" y="1757219"/>
            <a:ext cx="1116203" cy="369332"/>
          </a:xfrm>
          <a:prstGeom prst="rect">
            <a:avLst/>
          </a:prstGeom>
          <a:noFill/>
        </p:spPr>
        <p:txBody>
          <a:bodyPr wrap="square">
            <a:spAutoFit/>
          </a:bodyPr>
          <a:lstStyle/>
          <a:p>
            <a:r>
              <a:rPr lang="en-US" dirty="0"/>
              <a:t>RNN-HSS</a:t>
            </a:r>
          </a:p>
        </p:txBody>
      </p:sp>
      <p:sp>
        <p:nvSpPr>
          <p:cNvPr id="54" name="TextBox 53">
            <a:extLst>
              <a:ext uri="{FF2B5EF4-FFF2-40B4-BE49-F238E27FC236}">
                <a16:creationId xmlns:a16="http://schemas.microsoft.com/office/drawing/2014/main" id="{1BF02095-A8C3-1567-1B84-0C6F75A78557}"/>
              </a:ext>
            </a:extLst>
          </p:cNvPr>
          <p:cNvSpPr txBox="1"/>
          <p:nvPr/>
        </p:nvSpPr>
        <p:spPr>
          <a:xfrm>
            <a:off x="6936714" y="1754953"/>
            <a:ext cx="1116203" cy="369332"/>
          </a:xfrm>
          <a:prstGeom prst="rect">
            <a:avLst/>
          </a:prstGeom>
          <a:noFill/>
        </p:spPr>
        <p:txBody>
          <a:bodyPr wrap="square">
            <a:spAutoFit/>
          </a:bodyPr>
          <a:lstStyle/>
          <a:p>
            <a:r>
              <a:rPr lang="en-US" dirty="0"/>
              <a:t>Sibyl</a:t>
            </a:r>
          </a:p>
        </p:txBody>
      </p:sp>
      <p:sp>
        <p:nvSpPr>
          <p:cNvPr id="55" name="Rectangle 54">
            <a:extLst>
              <a:ext uri="{FF2B5EF4-FFF2-40B4-BE49-F238E27FC236}">
                <a16:creationId xmlns:a16="http://schemas.microsoft.com/office/drawing/2014/main" id="{4311379E-3FD0-C229-E3F2-75BABD85C5FF}"/>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6" name="Rectangle 55">
            <a:extLst>
              <a:ext uri="{FF2B5EF4-FFF2-40B4-BE49-F238E27FC236}">
                <a16:creationId xmlns:a16="http://schemas.microsoft.com/office/drawing/2014/main" id="{AD00A790-7CB0-45CB-37E8-722E67873E07}"/>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7" name="TextBox 56">
            <a:extLst>
              <a:ext uri="{FF2B5EF4-FFF2-40B4-BE49-F238E27FC236}">
                <a16:creationId xmlns:a16="http://schemas.microsoft.com/office/drawing/2014/main" id="{D8D64182-9E87-27DA-7291-0BE9FDF479A5}"/>
              </a:ext>
            </a:extLst>
          </p:cNvPr>
          <p:cNvSpPr txBox="1"/>
          <p:nvPr/>
        </p:nvSpPr>
        <p:spPr>
          <a:xfrm>
            <a:off x="7880759" y="1749675"/>
            <a:ext cx="1116203" cy="369332"/>
          </a:xfrm>
          <a:prstGeom prst="rect">
            <a:avLst/>
          </a:prstGeom>
          <a:noFill/>
        </p:spPr>
        <p:txBody>
          <a:bodyPr wrap="square">
            <a:spAutoFit/>
          </a:bodyPr>
          <a:lstStyle/>
          <a:p>
            <a:r>
              <a:rPr lang="en-US" dirty="0"/>
              <a:t>Oracle</a:t>
            </a:r>
          </a:p>
        </p:txBody>
      </p:sp>
      <p:sp>
        <p:nvSpPr>
          <p:cNvPr id="58" name="Rectangle 57">
            <a:extLst>
              <a:ext uri="{FF2B5EF4-FFF2-40B4-BE49-F238E27FC236}">
                <a16:creationId xmlns:a16="http://schemas.microsoft.com/office/drawing/2014/main" id="{8A51D2D9-5E91-9861-C5C1-B69F5FC23719}"/>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 name="TextBox 58">
            <a:extLst>
              <a:ext uri="{FF2B5EF4-FFF2-40B4-BE49-F238E27FC236}">
                <a16:creationId xmlns:a16="http://schemas.microsoft.com/office/drawing/2014/main" id="{EA33F26A-192E-F3BD-0937-221FC1F8E90F}"/>
              </a:ext>
            </a:extLst>
          </p:cNvPr>
          <p:cNvSpPr txBox="1"/>
          <p:nvPr/>
        </p:nvSpPr>
        <p:spPr>
          <a:xfrm>
            <a:off x="1154385" y="1749676"/>
            <a:ext cx="1125790" cy="369332"/>
          </a:xfrm>
          <a:prstGeom prst="rect">
            <a:avLst/>
          </a:prstGeom>
          <a:noFill/>
        </p:spPr>
        <p:txBody>
          <a:bodyPr wrap="square">
            <a:spAutoFit/>
          </a:bodyPr>
          <a:lstStyle/>
          <a:p>
            <a:r>
              <a:rPr lang="en-US" dirty="0"/>
              <a:t>Slow-Only</a:t>
            </a:r>
          </a:p>
        </p:txBody>
      </p:sp>
      <p:sp>
        <p:nvSpPr>
          <p:cNvPr id="60" name="TextBox 59">
            <a:extLst>
              <a:ext uri="{FF2B5EF4-FFF2-40B4-BE49-F238E27FC236}">
                <a16:creationId xmlns:a16="http://schemas.microsoft.com/office/drawing/2014/main" id="{5D2D05F0-B4D5-5BC4-923C-D6489007B4DD}"/>
              </a:ext>
            </a:extLst>
          </p:cNvPr>
          <p:cNvSpPr txBox="1"/>
          <p:nvPr/>
        </p:nvSpPr>
        <p:spPr>
          <a:xfrm>
            <a:off x="2444385" y="1749676"/>
            <a:ext cx="780482" cy="369332"/>
          </a:xfrm>
          <a:prstGeom prst="rect">
            <a:avLst/>
          </a:prstGeom>
          <a:noFill/>
        </p:spPr>
        <p:txBody>
          <a:bodyPr wrap="square">
            <a:spAutoFit/>
          </a:bodyPr>
          <a:lstStyle/>
          <a:p>
            <a:r>
              <a:rPr lang="en-US" dirty="0"/>
              <a:t>CDE</a:t>
            </a:r>
          </a:p>
        </p:txBody>
      </p:sp>
      <p:sp>
        <p:nvSpPr>
          <p:cNvPr id="61" name="TextBox 60">
            <a:extLst>
              <a:ext uri="{FF2B5EF4-FFF2-40B4-BE49-F238E27FC236}">
                <a16:creationId xmlns:a16="http://schemas.microsoft.com/office/drawing/2014/main" id="{61B69913-5A78-0E00-4A58-CE2E4BDACF7B}"/>
              </a:ext>
            </a:extLst>
          </p:cNvPr>
          <p:cNvSpPr txBox="1"/>
          <p:nvPr/>
        </p:nvSpPr>
        <p:spPr>
          <a:xfrm>
            <a:off x="3364243" y="1756152"/>
            <a:ext cx="780482" cy="369332"/>
          </a:xfrm>
          <a:prstGeom prst="rect">
            <a:avLst/>
          </a:prstGeom>
          <a:noFill/>
        </p:spPr>
        <p:txBody>
          <a:bodyPr wrap="square">
            <a:spAutoFit/>
          </a:bodyPr>
          <a:lstStyle/>
          <a:p>
            <a:r>
              <a:rPr lang="en-US" dirty="0"/>
              <a:t>HPS</a:t>
            </a:r>
          </a:p>
        </p:txBody>
      </p:sp>
      <p:sp>
        <p:nvSpPr>
          <p:cNvPr id="62" name="TextBox 61">
            <a:extLst>
              <a:ext uri="{FF2B5EF4-FFF2-40B4-BE49-F238E27FC236}">
                <a16:creationId xmlns:a16="http://schemas.microsoft.com/office/drawing/2014/main" id="{C22413F5-7C73-68C4-D8A4-5F1F40ED87E5}"/>
              </a:ext>
            </a:extLst>
          </p:cNvPr>
          <p:cNvSpPr txBox="1"/>
          <p:nvPr/>
        </p:nvSpPr>
        <p:spPr>
          <a:xfrm>
            <a:off x="4293394" y="1751104"/>
            <a:ext cx="1122449" cy="369332"/>
          </a:xfrm>
          <a:prstGeom prst="rect">
            <a:avLst/>
          </a:prstGeom>
          <a:noFill/>
        </p:spPr>
        <p:txBody>
          <a:bodyPr wrap="square">
            <a:spAutoFit/>
          </a:bodyPr>
          <a:lstStyle/>
          <a:p>
            <a:r>
              <a:rPr lang="en-US" dirty="0"/>
              <a:t>Archivist</a:t>
            </a:r>
          </a:p>
        </p:txBody>
      </p:sp>
      <p:sp>
        <p:nvSpPr>
          <p:cNvPr id="63" name="Rectangle 62">
            <a:extLst>
              <a:ext uri="{FF2B5EF4-FFF2-40B4-BE49-F238E27FC236}">
                <a16:creationId xmlns:a16="http://schemas.microsoft.com/office/drawing/2014/main" id="{AB876321-CC9E-49A1-9F11-2C6AA57137FA}"/>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4" name="Rectangle 63">
            <a:extLst>
              <a:ext uri="{FF2B5EF4-FFF2-40B4-BE49-F238E27FC236}">
                <a16:creationId xmlns:a16="http://schemas.microsoft.com/office/drawing/2014/main" id="{CC26B93F-DEE3-5A1B-8398-74D78DBA4E8C}"/>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5" name="Rectangle 64">
            <a:extLst>
              <a:ext uri="{FF2B5EF4-FFF2-40B4-BE49-F238E27FC236}">
                <a16:creationId xmlns:a16="http://schemas.microsoft.com/office/drawing/2014/main" id="{8B08E2E4-A720-2C47-27E9-B9A6E0B9DA11}"/>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6" name="Rectangle 65">
            <a:extLst>
              <a:ext uri="{FF2B5EF4-FFF2-40B4-BE49-F238E27FC236}">
                <a16:creationId xmlns:a16="http://schemas.microsoft.com/office/drawing/2014/main" id="{16741FB6-9239-62CE-D202-B3DBA2ACFBB8}"/>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7" name="TextBox 66">
            <a:extLst>
              <a:ext uri="{FF2B5EF4-FFF2-40B4-BE49-F238E27FC236}">
                <a16:creationId xmlns:a16="http://schemas.microsoft.com/office/drawing/2014/main" id="{16EF6CC1-6DCB-F20B-D3DC-13F4D6ABDBB8}"/>
              </a:ext>
            </a:extLst>
          </p:cNvPr>
          <p:cNvSpPr txBox="1"/>
          <p:nvPr/>
        </p:nvSpPr>
        <p:spPr>
          <a:xfrm>
            <a:off x="172746" y="890427"/>
            <a:ext cx="8585491" cy="584775"/>
          </a:xfrm>
          <a:prstGeom prst="rect">
            <a:avLst/>
          </a:prstGeom>
          <a:noFill/>
        </p:spPr>
        <p:txBody>
          <a:bodyPr wrap="square">
            <a:spAutoFit/>
          </a:bodyPr>
          <a:lstStyle/>
          <a:p>
            <a:r>
              <a:rPr lang="en-US" sz="3200" b="1" dirty="0">
                <a:solidFill>
                  <a:schemeClr val="accent1"/>
                </a:solidFill>
                <a:latin typeface="Lato" panose="020F0502020204030203" pitchFamily="34" charset="0"/>
                <a:ea typeface="Lato" panose="020F0502020204030203" pitchFamily="34" charset="0"/>
                <a:cs typeface="Lato" panose="020F0502020204030203" pitchFamily="34" charset="0"/>
              </a:rPr>
              <a:t>Performance-Oriented HSS Configuration</a:t>
            </a:r>
            <a:endParaRPr lang="en-CH" sz="32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25" name="Rectangle 24">
            <a:extLst>
              <a:ext uri="{FF2B5EF4-FFF2-40B4-BE49-F238E27FC236}">
                <a16:creationId xmlns:a16="http://schemas.microsoft.com/office/drawing/2014/main" id="{BE4D08D8-D7F5-D6CE-9EA4-436A7A5A730C}"/>
              </a:ext>
            </a:extLst>
          </p:cNvPr>
          <p:cNvSpPr/>
          <p:nvPr/>
        </p:nvSpPr>
        <p:spPr>
          <a:xfrm>
            <a:off x="147038" y="890427"/>
            <a:ext cx="8846553" cy="561729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4736C16-D923-95C1-4DCA-05DDD57E8AAF}"/>
              </a:ext>
            </a:extLst>
          </p:cNvPr>
          <p:cNvSpPr/>
          <p:nvPr/>
        </p:nvSpPr>
        <p:spPr>
          <a:xfrm>
            <a:off x="80386" y="3189275"/>
            <a:ext cx="8983227" cy="155572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dirty="0">
                <a:solidFill>
                  <a:schemeClr val="tx1"/>
                </a:solidFill>
              </a:rPr>
              <a:t>Sibyl achieves </a:t>
            </a:r>
            <a:r>
              <a:rPr lang="en-GB" sz="3400" b="1" dirty="0">
                <a:solidFill>
                  <a:srgbClr val="00B050"/>
                </a:solidFill>
              </a:rPr>
              <a:t>80% of the performance </a:t>
            </a:r>
          </a:p>
          <a:p>
            <a:pPr algn="ctr"/>
            <a:r>
              <a:rPr lang="en-GB" sz="3400" b="1" dirty="0">
                <a:solidFill>
                  <a:srgbClr val="00B050"/>
                </a:solidFill>
              </a:rPr>
              <a:t>of an oracle policy </a:t>
            </a:r>
            <a:r>
              <a:rPr lang="en-GB" sz="3400" dirty="0">
                <a:solidFill>
                  <a:schemeClr val="tx1"/>
                </a:solidFill>
              </a:rPr>
              <a:t>that has </a:t>
            </a:r>
          </a:p>
          <a:p>
            <a:pPr algn="ctr"/>
            <a:r>
              <a:rPr lang="en-GB" sz="3400" dirty="0">
                <a:solidFill>
                  <a:schemeClr val="tx1"/>
                </a:solidFill>
              </a:rPr>
              <a:t>complete knowledge of future access patterns</a:t>
            </a:r>
            <a:endParaRPr lang="en-US" sz="3400" b="1" dirty="0">
              <a:solidFill>
                <a:schemeClr val="tx1"/>
              </a:solidFill>
              <a:latin typeface="Calibri" panose="020F0502020204030204" pitchFamily="34" charset="0"/>
              <a:cs typeface="Calibri" panose="020F0502020204030204" pitchFamily="34" charset="0"/>
            </a:endParaRPr>
          </a:p>
        </p:txBody>
      </p:sp>
      <p:sp>
        <p:nvSpPr>
          <p:cNvPr id="31" name="Rounded Rectangle 30">
            <a:extLst>
              <a:ext uri="{FF2B5EF4-FFF2-40B4-BE49-F238E27FC236}">
                <a16:creationId xmlns:a16="http://schemas.microsoft.com/office/drawing/2014/main" id="{C2937ED7-7888-ACF1-1526-9359BE1316B8}"/>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2" name="Picture 2" descr="Intel SSDPED1K375GA01 Optane SSD DC P4800X Series - Walmart.com">
            <a:extLst>
              <a:ext uri="{FF2B5EF4-FFF2-40B4-BE49-F238E27FC236}">
                <a16:creationId xmlns:a16="http://schemas.microsoft.com/office/drawing/2014/main" id="{9DFF3568-DCE3-9D8F-2C20-0081481195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806C2A87-F5F5-648D-C747-9698F828F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34" name="Left-right Arrow 33">
            <a:extLst>
              <a:ext uri="{FF2B5EF4-FFF2-40B4-BE49-F238E27FC236}">
                <a16:creationId xmlns:a16="http://schemas.microsoft.com/office/drawing/2014/main" id="{850339D9-6A7D-6870-197B-55247F0007E2}"/>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5" name="TextBox 34">
            <a:extLst>
              <a:ext uri="{FF2B5EF4-FFF2-40B4-BE49-F238E27FC236}">
                <a16:creationId xmlns:a16="http://schemas.microsoft.com/office/drawing/2014/main" id="{40A698E2-80CD-31C5-F44E-47A5750E1E1D}"/>
              </a:ext>
            </a:extLst>
          </p:cNvPr>
          <p:cNvSpPr txBox="1"/>
          <p:nvPr/>
        </p:nvSpPr>
        <p:spPr>
          <a:xfrm>
            <a:off x="6798768" y="674337"/>
            <a:ext cx="1147750"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High-end SSD</a:t>
            </a:r>
          </a:p>
        </p:txBody>
      </p:sp>
      <p:sp>
        <p:nvSpPr>
          <p:cNvPr id="36" name="TextBox 35">
            <a:extLst>
              <a:ext uri="{FF2B5EF4-FFF2-40B4-BE49-F238E27FC236}">
                <a16:creationId xmlns:a16="http://schemas.microsoft.com/office/drawing/2014/main" id="{A0B9D3DC-C3AA-E57A-BD92-322804ECB381}"/>
              </a:ext>
            </a:extLst>
          </p:cNvPr>
          <p:cNvSpPr txBox="1"/>
          <p:nvPr/>
        </p:nvSpPr>
        <p:spPr>
          <a:xfrm>
            <a:off x="8060914" y="674337"/>
            <a:ext cx="1103828"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Mid-end SSD</a:t>
            </a:r>
          </a:p>
        </p:txBody>
      </p:sp>
      <p:sp>
        <p:nvSpPr>
          <p:cNvPr id="28" name="Slide Number Placeholder 5">
            <a:extLst>
              <a:ext uri="{FF2B5EF4-FFF2-40B4-BE49-F238E27FC236}">
                <a16:creationId xmlns:a16="http://schemas.microsoft.com/office/drawing/2014/main" id="{2B6EE0B5-6101-7B8A-BA67-FED63C4B5F30}"/>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43</a:t>
            </a:fld>
            <a:endParaRPr lang="en-CH"/>
          </a:p>
        </p:txBody>
      </p:sp>
    </p:spTree>
    <p:extLst>
      <p:ext uri="{BB962C8B-B14F-4D97-AF65-F5344CB8AC3E}">
        <p14:creationId xmlns:p14="http://schemas.microsoft.com/office/powerpoint/2010/main" val="3110161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CH" dirty="0"/>
              <a:t>Performance on Tri-HSS</a:t>
            </a:r>
            <a:endParaRPr lang="en-US" dirty="0"/>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984885"/>
          </a:xfrm>
          <a:prstGeom prst="rect">
            <a:avLst/>
          </a:prstGeom>
          <a:noFill/>
        </p:spPr>
        <p:txBody>
          <a:bodyPr wrap="square">
            <a:spAutoFit/>
          </a:bodyPr>
          <a:lstStyle/>
          <a:p>
            <a:r>
              <a:rPr lang="en-CH" sz="3000" dirty="0"/>
              <a:t>Extending Sibyl for </a:t>
            </a:r>
            <a:r>
              <a:rPr lang="en-CH" sz="3000" b="1" dirty="0">
                <a:solidFill>
                  <a:srgbClr val="000BEB"/>
                </a:solidFill>
              </a:rPr>
              <a:t>more devices</a:t>
            </a:r>
            <a:r>
              <a:rPr lang="en-CH" sz="3000" dirty="0">
                <a:solidFill>
                  <a:srgbClr val="000BEB"/>
                </a:solidFill>
              </a:rPr>
              <a:t>:</a:t>
            </a:r>
          </a:p>
          <a:p>
            <a:pPr marL="971550" lvl="1" indent="-514350">
              <a:buFont typeface="+mj-lt"/>
              <a:buAutoNum type="arabicPeriod"/>
            </a:pPr>
            <a:endParaRPr lang="en-US" sz="2800" b="1" dirty="0">
              <a:solidFill>
                <a:srgbClr val="7030A0"/>
              </a:solidFill>
            </a:endParaRPr>
          </a:p>
        </p:txBody>
      </p:sp>
      <p:pic>
        <p:nvPicPr>
          <p:cNvPr id="5" name="Picture 4" descr="Chart, histogram&#10;&#10;Description automatically generated">
            <a:extLst>
              <a:ext uri="{FF2B5EF4-FFF2-40B4-BE49-F238E27FC236}">
                <a16:creationId xmlns:a16="http://schemas.microsoft.com/office/drawing/2014/main" id="{55DC1386-CECE-D832-4F75-88F19E88546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171" y="3282995"/>
            <a:ext cx="9140400" cy="3117600"/>
          </a:xfrm>
          <a:prstGeom prst="rect">
            <a:avLst/>
          </a:prstGeom>
        </p:spPr>
      </p:pic>
      <p:sp>
        <p:nvSpPr>
          <p:cNvPr id="8" name="Rectangle 7">
            <a:extLst>
              <a:ext uri="{FF2B5EF4-FFF2-40B4-BE49-F238E27FC236}">
                <a16:creationId xmlns:a16="http://schemas.microsoft.com/office/drawing/2014/main" id="{2B6C90E5-6A71-6989-9819-9F83DC13CDA4}"/>
              </a:ext>
            </a:extLst>
          </p:cNvPr>
          <p:cNvSpPr/>
          <p:nvPr/>
        </p:nvSpPr>
        <p:spPr>
          <a:xfrm>
            <a:off x="4835441" y="323421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579E595B-C8D5-6485-7274-CBEB5E080919}"/>
              </a:ext>
            </a:extLst>
          </p:cNvPr>
          <p:cNvSpPr txBox="1"/>
          <p:nvPr/>
        </p:nvSpPr>
        <p:spPr>
          <a:xfrm>
            <a:off x="5096909" y="3119490"/>
            <a:ext cx="1472791" cy="369332"/>
          </a:xfrm>
          <a:prstGeom prst="rect">
            <a:avLst/>
          </a:prstGeom>
          <a:noFill/>
        </p:spPr>
        <p:txBody>
          <a:bodyPr wrap="square">
            <a:spAutoFit/>
          </a:bodyPr>
          <a:lstStyle/>
          <a:p>
            <a:r>
              <a:rPr lang="en-US" dirty="0" err="1"/>
              <a:t>Sibyl</a:t>
            </a:r>
            <a:r>
              <a:rPr lang="en-US" baseline="-25000" dirty="0" err="1"/>
              <a:t>Tri</a:t>
            </a:r>
            <a:r>
              <a:rPr lang="en-US" baseline="-25000" dirty="0"/>
              <a:t>-hybrid</a:t>
            </a:r>
            <a:endParaRPr lang="en-US" dirty="0"/>
          </a:p>
        </p:txBody>
      </p:sp>
      <p:sp>
        <p:nvSpPr>
          <p:cNvPr id="10" name="Rectangle 9">
            <a:extLst>
              <a:ext uri="{FF2B5EF4-FFF2-40B4-BE49-F238E27FC236}">
                <a16:creationId xmlns:a16="http://schemas.microsoft.com/office/drawing/2014/main" id="{2E269C6E-5788-291D-9487-56378352015D}"/>
              </a:ext>
            </a:extLst>
          </p:cNvPr>
          <p:cNvSpPr/>
          <p:nvPr/>
        </p:nvSpPr>
        <p:spPr>
          <a:xfrm>
            <a:off x="2871839" y="3275019"/>
            <a:ext cx="217587" cy="180699"/>
          </a:xfrm>
          <a:prstGeom prst="rect">
            <a:avLst/>
          </a:prstGeom>
          <a:solidFill>
            <a:srgbClr val="5D99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C87070FB-2619-A8B9-2CE8-8AA84DB366E3}"/>
              </a:ext>
            </a:extLst>
          </p:cNvPr>
          <p:cNvSpPr txBox="1"/>
          <p:nvPr/>
        </p:nvSpPr>
        <p:spPr>
          <a:xfrm>
            <a:off x="3133307" y="3160299"/>
            <a:ext cx="2569263" cy="369332"/>
          </a:xfrm>
          <a:prstGeom prst="rect">
            <a:avLst/>
          </a:prstGeom>
          <a:noFill/>
        </p:spPr>
        <p:txBody>
          <a:bodyPr wrap="square">
            <a:spAutoFit/>
          </a:bodyPr>
          <a:lstStyle/>
          <a:p>
            <a:r>
              <a:rPr lang="en-US" dirty="0" err="1"/>
              <a:t>Heuristic</a:t>
            </a:r>
            <a:r>
              <a:rPr lang="en-US" baseline="-25000" dirty="0" err="1"/>
              <a:t>Tri</a:t>
            </a:r>
            <a:r>
              <a:rPr lang="en-US" baseline="-25000" dirty="0"/>
              <a:t>-hybrid</a:t>
            </a:r>
          </a:p>
        </p:txBody>
      </p:sp>
      <p:sp>
        <p:nvSpPr>
          <p:cNvPr id="12" name="Rectangle 11">
            <a:extLst>
              <a:ext uri="{FF2B5EF4-FFF2-40B4-BE49-F238E27FC236}">
                <a16:creationId xmlns:a16="http://schemas.microsoft.com/office/drawing/2014/main" id="{2BEFC33A-39B8-19CD-503A-3798914FB80D}"/>
              </a:ext>
            </a:extLst>
          </p:cNvPr>
          <p:cNvSpPr/>
          <p:nvPr/>
        </p:nvSpPr>
        <p:spPr>
          <a:xfrm>
            <a:off x="4669443" y="3028399"/>
            <a:ext cx="567860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8226596-F5E8-C97D-0E37-FACAFC99CA41}"/>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6" name="Picture 2" descr="Intel SSDPED1K375GA01 Optane SSD DC P4800X Series - Walmart.com">
            <a:extLst>
              <a:ext uri="{FF2B5EF4-FFF2-40B4-BE49-F238E27FC236}">
                <a16:creationId xmlns:a16="http://schemas.microsoft.com/office/drawing/2014/main" id="{AE4E8F2B-696D-B9C0-EBA8-4AC2F55FE42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35CD15A-EC8C-7736-38CA-C2C55E506F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18" name="Left-right Arrow 17">
            <a:extLst>
              <a:ext uri="{FF2B5EF4-FFF2-40B4-BE49-F238E27FC236}">
                <a16:creationId xmlns:a16="http://schemas.microsoft.com/office/drawing/2014/main" id="{3DA7B61C-79D4-5D40-7F4F-B037AEC37E80}"/>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 name="TextBox 26">
            <a:extLst>
              <a:ext uri="{FF2B5EF4-FFF2-40B4-BE49-F238E27FC236}">
                <a16:creationId xmlns:a16="http://schemas.microsoft.com/office/drawing/2014/main" id="{7C6A37D6-089C-006B-FB0B-97C554D89B00}"/>
              </a:ext>
            </a:extLst>
          </p:cNvPr>
          <p:cNvSpPr txBox="1"/>
          <p:nvPr/>
        </p:nvSpPr>
        <p:spPr>
          <a:xfrm>
            <a:off x="5926636" y="735847"/>
            <a:ext cx="1147750"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High-end SSD</a:t>
            </a:r>
          </a:p>
        </p:txBody>
      </p:sp>
      <p:sp>
        <p:nvSpPr>
          <p:cNvPr id="28" name="TextBox 27">
            <a:extLst>
              <a:ext uri="{FF2B5EF4-FFF2-40B4-BE49-F238E27FC236}">
                <a16:creationId xmlns:a16="http://schemas.microsoft.com/office/drawing/2014/main" id="{6CD57E9D-7128-4278-F765-5013EFF29EF8}"/>
              </a:ext>
            </a:extLst>
          </p:cNvPr>
          <p:cNvSpPr txBox="1"/>
          <p:nvPr/>
        </p:nvSpPr>
        <p:spPr>
          <a:xfrm>
            <a:off x="7977054" y="726157"/>
            <a:ext cx="1220928" cy="338554"/>
          </a:xfrm>
          <a:prstGeom prst="rect">
            <a:avLst/>
          </a:prstGeom>
          <a:noFill/>
        </p:spPr>
        <p:txBody>
          <a:bodyPr wrap="square" rtlCol="0">
            <a:spAutoFit/>
          </a:bodyPr>
          <a:lstStyle/>
          <a:p>
            <a:r>
              <a:rPr lang="en-US" sz="1600" i="1" spc="-120" dirty="0">
                <a:latin typeface="Calibri" panose="020F0502020204030204" pitchFamily="34" charset="0"/>
                <a:cs typeface="Calibri" panose="020F0502020204030204" pitchFamily="34" charset="0"/>
              </a:rPr>
              <a:t>Low-end HDD</a:t>
            </a:r>
          </a:p>
        </p:txBody>
      </p:sp>
      <p:sp>
        <p:nvSpPr>
          <p:cNvPr id="29" name="TextBox 28">
            <a:extLst>
              <a:ext uri="{FF2B5EF4-FFF2-40B4-BE49-F238E27FC236}">
                <a16:creationId xmlns:a16="http://schemas.microsoft.com/office/drawing/2014/main" id="{EB6E669E-F93A-9DC3-11A2-0BC4A531FCE1}"/>
              </a:ext>
            </a:extLst>
          </p:cNvPr>
          <p:cNvSpPr txBox="1"/>
          <p:nvPr/>
        </p:nvSpPr>
        <p:spPr>
          <a:xfrm>
            <a:off x="7029623" y="731770"/>
            <a:ext cx="1103828"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Mid-end SSD</a:t>
            </a:r>
          </a:p>
        </p:txBody>
      </p:sp>
      <p:pic>
        <p:nvPicPr>
          <p:cNvPr id="30" name="Picture 4">
            <a:extLst>
              <a:ext uri="{FF2B5EF4-FFF2-40B4-BE49-F238E27FC236}">
                <a16:creationId xmlns:a16="http://schemas.microsoft.com/office/drawing/2014/main" id="{FE57D6F1-4A4E-503B-26BE-78375FB782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20" name="Left-right Arrow 19">
            <a:extLst>
              <a:ext uri="{FF2B5EF4-FFF2-40B4-BE49-F238E27FC236}">
                <a16:creationId xmlns:a16="http://schemas.microsoft.com/office/drawing/2014/main" id="{72EFB20C-7D6A-0F12-DD82-37BBCD2AE1E1}"/>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TextBox 30">
            <a:extLst>
              <a:ext uri="{FF2B5EF4-FFF2-40B4-BE49-F238E27FC236}">
                <a16:creationId xmlns:a16="http://schemas.microsoft.com/office/drawing/2014/main" id="{9785C7D4-5990-9D90-1CCE-483C76A692B5}"/>
              </a:ext>
            </a:extLst>
          </p:cNvPr>
          <p:cNvSpPr txBox="1"/>
          <p:nvPr/>
        </p:nvSpPr>
        <p:spPr>
          <a:xfrm>
            <a:off x="0" y="1021013"/>
            <a:ext cx="9063613" cy="1846659"/>
          </a:xfrm>
          <a:prstGeom prst="rect">
            <a:avLst/>
          </a:prstGeom>
          <a:noFill/>
        </p:spPr>
        <p:txBody>
          <a:bodyPr wrap="square">
            <a:spAutoFit/>
          </a:bodyPr>
          <a:lstStyle/>
          <a:p>
            <a:r>
              <a:rPr lang="en-CH" sz="3000" dirty="0"/>
              <a:t>Extending Sibyl for </a:t>
            </a:r>
            <a:r>
              <a:rPr lang="en-CH" sz="3000" b="1" dirty="0">
                <a:solidFill>
                  <a:srgbClr val="000BEB"/>
                </a:solidFill>
              </a:rPr>
              <a:t>more devices</a:t>
            </a:r>
            <a:r>
              <a:rPr lang="en-CH" sz="3000" dirty="0">
                <a:solidFill>
                  <a:srgbClr val="000BEB"/>
                </a:solidFill>
              </a:rPr>
              <a:t>:</a:t>
            </a:r>
          </a:p>
          <a:p>
            <a:pPr marL="971550" lvl="1" indent="-514350">
              <a:buFont typeface="+mj-lt"/>
              <a:buAutoNum type="arabicPeriod"/>
            </a:pPr>
            <a:r>
              <a:rPr lang="en-GB" sz="2800" b="1" dirty="0">
                <a:solidFill>
                  <a:srgbClr val="7030A0"/>
                </a:solidFill>
              </a:rPr>
              <a:t>A</a:t>
            </a:r>
            <a:r>
              <a:rPr lang="en-CH" sz="2800" b="1" dirty="0">
                <a:solidFill>
                  <a:srgbClr val="7030A0"/>
                </a:solidFill>
              </a:rPr>
              <a:t>dd a new action</a:t>
            </a:r>
          </a:p>
          <a:p>
            <a:pPr marL="971550" lvl="1" indent="-514350">
              <a:buFont typeface="+mj-lt"/>
              <a:buAutoNum type="arabicPeriod"/>
            </a:pPr>
            <a:r>
              <a:rPr lang="en-GB" sz="2800" b="1" dirty="0">
                <a:solidFill>
                  <a:srgbClr val="7030A0"/>
                </a:solidFill>
              </a:rPr>
              <a:t>A</a:t>
            </a:r>
            <a:r>
              <a:rPr lang="en-CH" sz="2800" b="1" dirty="0">
                <a:solidFill>
                  <a:srgbClr val="7030A0"/>
                </a:solidFill>
              </a:rPr>
              <a:t>dd the remaining capacity </a:t>
            </a:r>
            <a:r>
              <a:rPr lang="en-CH" sz="2800" dirty="0"/>
              <a:t>of the new device as a state feature</a:t>
            </a:r>
          </a:p>
        </p:txBody>
      </p:sp>
      <p:sp>
        <p:nvSpPr>
          <p:cNvPr id="21" name="Slide Number Placeholder 5">
            <a:extLst>
              <a:ext uri="{FF2B5EF4-FFF2-40B4-BE49-F238E27FC236}">
                <a16:creationId xmlns:a16="http://schemas.microsoft.com/office/drawing/2014/main" id="{569596B2-5BD6-9E03-B2C9-8B86679EF61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44</a:t>
            </a:fld>
            <a:endParaRPr lang="en-CH"/>
          </a:p>
        </p:txBody>
      </p:sp>
    </p:spTree>
    <p:extLst>
      <p:ext uri="{BB962C8B-B14F-4D97-AF65-F5344CB8AC3E}">
        <p14:creationId xmlns:p14="http://schemas.microsoft.com/office/powerpoint/2010/main" val="35103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CH" dirty="0"/>
              <a:t>Performance on Tri-HSS</a:t>
            </a:r>
            <a:endParaRPr lang="en-US" dirty="0"/>
          </a:p>
        </p:txBody>
      </p:sp>
      <p:pic>
        <p:nvPicPr>
          <p:cNvPr id="3" name="Picture 2">
            <a:extLst>
              <a:ext uri="{FF2B5EF4-FFF2-40B4-BE49-F238E27FC236}">
                <a16:creationId xmlns:a16="http://schemas.microsoft.com/office/drawing/2014/main" id="{A7455222-47CF-2A88-503F-0BF881991162}"/>
              </a:ext>
            </a:extLst>
          </p:cNvPr>
          <p:cNvPicPr>
            <a:picLocks noChangeAspect="1"/>
          </p:cNvPicPr>
          <p:nvPr/>
        </p:nvPicPr>
        <p:blipFill>
          <a:blip r:embed="rId3"/>
          <a:stretch>
            <a:fillRect/>
          </a:stretch>
        </p:blipFill>
        <p:spPr>
          <a:xfrm>
            <a:off x="0" y="3284184"/>
            <a:ext cx="9144000" cy="3118701"/>
          </a:xfrm>
          <a:prstGeom prst="rect">
            <a:avLst/>
          </a:prstGeom>
        </p:spPr>
      </p:pic>
      <p:sp>
        <p:nvSpPr>
          <p:cNvPr id="8" name="Rectangle 7">
            <a:extLst>
              <a:ext uri="{FF2B5EF4-FFF2-40B4-BE49-F238E27FC236}">
                <a16:creationId xmlns:a16="http://schemas.microsoft.com/office/drawing/2014/main" id="{2B6C90E5-6A71-6989-9819-9F83DC13CDA4}"/>
              </a:ext>
            </a:extLst>
          </p:cNvPr>
          <p:cNvSpPr/>
          <p:nvPr/>
        </p:nvSpPr>
        <p:spPr>
          <a:xfrm>
            <a:off x="4835441" y="323421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579E595B-C8D5-6485-7274-CBEB5E080919}"/>
              </a:ext>
            </a:extLst>
          </p:cNvPr>
          <p:cNvSpPr txBox="1"/>
          <p:nvPr/>
        </p:nvSpPr>
        <p:spPr>
          <a:xfrm>
            <a:off x="5096909" y="3119490"/>
            <a:ext cx="1472791" cy="369332"/>
          </a:xfrm>
          <a:prstGeom prst="rect">
            <a:avLst/>
          </a:prstGeom>
          <a:noFill/>
        </p:spPr>
        <p:txBody>
          <a:bodyPr wrap="square">
            <a:spAutoFit/>
          </a:bodyPr>
          <a:lstStyle/>
          <a:p>
            <a:r>
              <a:rPr lang="en-US" dirty="0" err="1"/>
              <a:t>Sibyl</a:t>
            </a:r>
            <a:r>
              <a:rPr lang="en-US" baseline="-25000" dirty="0" err="1"/>
              <a:t>Tri</a:t>
            </a:r>
            <a:r>
              <a:rPr lang="en-US" baseline="-25000" dirty="0"/>
              <a:t>-hybrid</a:t>
            </a:r>
            <a:endParaRPr lang="en-US" dirty="0"/>
          </a:p>
        </p:txBody>
      </p:sp>
      <p:sp>
        <p:nvSpPr>
          <p:cNvPr id="10" name="Rectangle 9">
            <a:extLst>
              <a:ext uri="{FF2B5EF4-FFF2-40B4-BE49-F238E27FC236}">
                <a16:creationId xmlns:a16="http://schemas.microsoft.com/office/drawing/2014/main" id="{2E269C6E-5788-291D-9487-56378352015D}"/>
              </a:ext>
            </a:extLst>
          </p:cNvPr>
          <p:cNvSpPr/>
          <p:nvPr/>
        </p:nvSpPr>
        <p:spPr>
          <a:xfrm>
            <a:off x="2871839" y="3275019"/>
            <a:ext cx="217587" cy="180699"/>
          </a:xfrm>
          <a:prstGeom prst="rect">
            <a:avLst/>
          </a:prstGeom>
          <a:solidFill>
            <a:srgbClr val="5D99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C87070FB-2619-A8B9-2CE8-8AA84DB366E3}"/>
              </a:ext>
            </a:extLst>
          </p:cNvPr>
          <p:cNvSpPr txBox="1"/>
          <p:nvPr/>
        </p:nvSpPr>
        <p:spPr>
          <a:xfrm>
            <a:off x="3133307" y="3160299"/>
            <a:ext cx="2569263" cy="369332"/>
          </a:xfrm>
          <a:prstGeom prst="rect">
            <a:avLst/>
          </a:prstGeom>
          <a:noFill/>
        </p:spPr>
        <p:txBody>
          <a:bodyPr wrap="square">
            <a:spAutoFit/>
          </a:bodyPr>
          <a:lstStyle/>
          <a:p>
            <a:r>
              <a:rPr lang="en-US" dirty="0" err="1"/>
              <a:t>Heuristic</a:t>
            </a:r>
            <a:r>
              <a:rPr lang="en-US" baseline="-25000" dirty="0" err="1"/>
              <a:t>Tri</a:t>
            </a:r>
            <a:r>
              <a:rPr lang="en-US" baseline="-25000" dirty="0"/>
              <a:t>-hybrid</a:t>
            </a:r>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1846659"/>
          </a:xfrm>
          <a:prstGeom prst="rect">
            <a:avLst/>
          </a:prstGeom>
          <a:noFill/>
        </p:spPr>
        <p:txBody>
          <a:bodyPr wrap="square">
            <a:spAutoFit/>
          </a:bodyPr>
          <a:lstStyle/>
          <a:p>
            <a:r>
              <a:rPr lang="en-CH" sz="3000" dirty="0"/>
              <a:t>Extending Sibyl for </a:t>
            </a:r>
            <a:r>
              <a:rPr lang="en-CH" sz="3000" b="1" dirty="0">
                <a:solidFill>
                  <a:srgbClr val="000BEB"/>
                </a:solidFill>
              </a:rPr>
              <a:t>more devices</a:t>
            </a:r>
            <a:r>
              <a:rPr lang="en-CH" sz="3000" dirty="0">
                <a:solidFill>
                  <a:srgbClr val="000BEB"/>
                </a:solidFill>
              </a:rPr>
              <a:t>:</a:t>
            </a:r>
          </a:p>
          <a:p>
            <a:pPr marL="971550" lvl="1" indent="-514350">
              <a:buFont typeface="+mj-lt"/>
              <a:buAutoNum type="arabicPeriod"/>
            </a:pPr>
            <a:r>
              <a:rPr lang="en-GB" sz="2800" b="1" dirty="0">
                <a:solidFill>
                  <a:srgbClr val="7030A0"/>
                </a:solidFill>
              </a:rPr>
              <a:t>A</a:t>
            </a:r>
            <a:r>
              <a:rPr lang="en-CH" sz="2800" b="1" dirty="0">
                <a:solidFill>
                  <a:srgbClr val="7030A0"/>
                </a:solidFill>
              </a:rPr>
              <a:t>dd a new action</a:t>
            </a:r>
          </a:p>
          <a:p>
            <a:pPr marL="971550" lvl="1" indent="-514350">
              <a:buFont typeface="+mj-lt"/>
              <a:buAutoNum type="arabicPeriod"/>
            </a:pPr>
            <a:r>
              <a:rPr lang="en-GB" sz="2800" b="1" dirty="0">
                <a:solidFill>
                  <a:srgbClr val="7030A0"/>
                </a:solidFill>
              </a:rPr>
              <a:t>A</a:t>
            </a:r>
            <a:r>
              <a:rPr lang="en-CH" sz="2800" b="1" dirty="0">
                <a:solidFill>
                  <a:srgbClr val="7030A0"/>
                </a:solidFill>
              </a:rPr>
              <a:t>dd the remaining capacity </a:t>
            </a:r>
            <a:r>
              <a:rPr lang="en-CH" sz="2800" dirty="0"/>
              <a:t>of the new device as a state feature</a:t>
            </a:r>
          </a:p>
        </p:txBody>
      </p:sp>
      <p:sp>
        <p:nvSpPr>
          <p:cNvPr id="34" name="Rounded Rectangle 33">
            <a:extLst>
              <a:ext uri="{FF2B5EF4-FFF2-40B4-BE49-F238E27FC236}">
                <a16:creationId xmlns:a16="http://schemas.microsoft.com/office/drawing/2014/main" id="{3D087BAF-F542-71A2-28A9-0F401886EB31}"/>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5" name="Picture 2" descr="Intel SSDPED1K375GA01 Optane SSD DC P4800X Series - Walmart.com">
            <a:extLst>
              <a:ext uri="{FF2B5EF4-FFF2-40B4-BE49-F238E27FC236}">
                <a16:creationId xmlns:a16="http://schemas.microsoft.com/office/drawing/2014/main" id="{F035BC5A-160B-2468-C1E1-53945DD463A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991C3ACC-5ABF-CE3D-12FE-506C3359A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37" name="Left-right Arrow 36">
            <a:extLst>
              <a:ext uri="{FF2B5EF4-FFF2-40B4-BE49-F238E27FC236}">
                <a16:creationId xmlns:a16="http://schemas.microsoft.com/office/drawing/2014/main" id="{58A6C222-68E9-8579-E1BB-22E37B74A80B}"/>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8" name="TextBox 37">
            <a:extLst>
              <a:ext uri="{FF2B5EF4-FFF2-40B4-BE49-F238E27FC236}">
                <a16:creationId xmlns:a16="http://schemas.microsoft.com/office/drawing/2014/main" id="{1AE2D9C0-972C-95E2-0938-62F1833468D0}"/>
              </a:ext>
            </a:extLst>
          </p:cNvPr>
          <p:cNvSpPr txBox="1"/>
          <p:nvPr/>
        </p:nvSpPr>
        <p:spPr>
          <a:xfrm>
            <a:off x="5926636" y="735847"/>
            <a:ext cx="1147750"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High-end SSD</a:t>
            </a:r>
          </a:p>
        </p:txBody>
      </p:sp>
      <p:sp>
        <p:nvSpPr>
          <p:cNvPr id="39" name="TextBox 38">
            <a:extLst>
              <a:ext uri="{FF2B5EF4-FFF2-40B4-BE49-F238E27FC236}">
                <a16:creationId xmlns:a16="http://schemas.microsoft.com/office/drawing/2014/main" id="{2A27020F-349B-2DF1-FCA0-9C9BB2454681}"/>
              </a:ext>
            </a:extLst>
          </p:cNvPr>
          <p:cNvSpPr txBox="1"/>
          <p:nvPr/>
        </p:nvSpPr>
        <p:spPr>
          <a:xfrm>
            <a:off x="7977054" y="726157"/>
            <a:ext cx="1220928" cy="338554"/>
          </a:xfrm>
          <a:prstGeom prst="rect">
            <a:avLst/>
          </a:prstGeom>
          <a:noFill/>
        </p:spPr>
        <p:txBody>
          <a:bodyPr wrap="square" rtlCol="0">
            <a:spAutoFit/>
          </a:bodyPr>
          <a:lstStyle/>
          <a:p>
            <a:r>
              <a:rPr lang="en-US" sz="1600" i="1" spc="-120" dirty="0">
                <a:latin typeface="Calibri" panose="020F0502020204030204" pitchFamily="34" charset="0"/>
                <a:cs typeface="Calibri" panose="020F0502020204030204" pitchFamily="34" charset="0"/>
              </a:rPr>
              <a:t>Low-end HDD</a:t>
            </a:r>
          </a:p>
        </p:txBody>
      </p:sp>
      <p:sp>
        <p:nvSpPr>
          <p:cNvPr id="40" name="TextBox 39">
            <a:extLst>
              <a:ext uri="{FF2B5EF4-FFF2-40B4-BE49-F238E27FC236}">
                <a16:creationId xmlns:a16="http://schemas.microsoft.com/office/drawing/2014/main" id="{0825DC5D-81AB-04E4-457E-1AE474601F09}"/>
              </a:ext>
            </a:extLst>
          </p:cNvPr>
          <p:cNvSpPr txBox="1"/>
          <p:nvPr/>
        </p:nvSpPr>
        <p:spPr>
          <a:xfrm>
            <a:off x="7029623" y="731770"/>
            <a:ext cx="1103828"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Mid-end SSD</a:t>
            </a:r>
          </a:p>
        </p:txBody>
      </p:sp>
      <p:pic>
        <p:nvPicPr>
          <p:cNvPr id="41" name="Picture 4">
            <a:extLst>
              <a:ext uri="{FF2B5EF4-FFF2-40B4-BE49-F238E27FC236}">
                <a16:creationId xmlns:a16="http://schemas.microsoft.com/office/drawing/2014/main" id="{7A274462-FEE9-D47C-5E9D-EE76150DC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42" name="Left-right Arrow 41">
            <a:extLst>
              <a:ext uri="{FF2B5EF4-FFF2-40B4-BE49-F238E27FC236}">
                <a16:creationId xmlns:a16="http://schemas.microsoft.com/office/drawing/2014/main" id="{C61D758D-9E4E-D4DE-BA25-1A64998766D7}"/>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Slide Number Placeholder 5">
            <a:extLst>
              <a:ext uri="{FF2B5EF4-FFF2-40B4-BE49-F238E27FC236}">
                <a16:creationId xmlns:a16="http://schemas.microsoft.com/office/drawing/2014/main" id="{D1F5921F-81A9-F349-6760-3D0B4055412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45</a:t>
            </a:fld>
            <a:endParaRPr lang="en-CH"/>
          </a:p>
        </p:txBody>
      </p:sp>
    </p:spTree>
    <p:extLst>
      <p:ext uri="{BB962C8B-B14F-4D97-AF65-F5344CB8AC3E}">
        <p14:creationId xmlns:p14="http://schemas.microsoft.com/office/powerpoint/2010/main" val="514518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CH" dirty="0"/>
              <a:t>Performance on Tri-HSS</a:t>
            </a:r>
            <a:endParaRPr lang="en-US" dirty="0"/>
          </a:p>
        </p:txBody>
      </p:sp>
      <p:pic>
        <p:nvPicPr>
          <p:cNvPr id="3" name="Picture 2">
            <a:extLst>
              <a:ext uri="{FF2B5EF4-FFF2-40B4-BE49-F238E27FC236}">
                <a16:creationId xmlns:a16="http://schemas.microsoft.com/office/drawing/2014/main" id="{A7455222-47CF-2A88-503F-0BF881991162}"/>
              </a:ext>
            </a:extLst>
          </p:cNvPr>
          <p:cNvPicPr>
            <a:picLocks noChangeAspect="1"/>
          </p:cNvPicPr>
          <p:nvPr/>
        </p:nvPicPr>
        <p:blipFill>
          <a:blip r:embed="rId3"/>
          <a:stretch>
            <a:fillRect/>
          </a:stretch>
        </p:blipFill>
        <p:spPr>
          <a:xfrm>
            <a:off x="0" y="3284184"/>
            <a:ext cx="9144000" cy="3118701"/>
          </a:xfrm>
          <a:prstGeom prst="rect">
            <a:avLst/>
          </a:prstGeom>
        </p:spPr>
      </p:pic>
      <p:sp>
        <p:nvSpPr>
          <p:cNvPr id="8" name="Rectangle 7">
            <a:extLst>
              <a:ext uri="{FF2B5EF4-FFF2-40B4-BE49-F238E27FC236}">
                <a16:creationId xmlns:a16="http://schemas.microsoft.com/office/drawing/2014/main" id="{2B6C90E5-6A71-6989-9819-9F83DC13CDA4}"/>
              </a:ext>
            </a:extLst>
          </p:cNvPr>
          <p:cNvSpPr/>
          <p:nvPr/>
        </p:nvSpPr>
        <p:spPr>
          <a:xfrm>
            <a:off x="4835441" y="323421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579E595B-C8D5-6485-7274-CBEB5E080919}"/>
              </a:ext>
            </a:extLst>
          </p:cNvPr>
          <p:cNvSpPr txBox="1"/>
          <p:nvPr/>
        </p:nvSpPr>
        <p:spPr>
          <a:xfrm>
            <a:off x="5096909" y="3119490"/>
            <a:ext cx="1472791" cy="369332"/>
          </a:xfrm>
          <a:prstGeom prst="rect">
            <a:avLst/>
          </a:prstGeom>
          <a:noFill/>
        </p:spPr>
        <p:txBody>
          <a:bodyPr wrap="square">
            <a:spAutoFit/>
          </a:bodyPr>
          <a:lstStyle/>
          <a:p>
            <a:r>
              <a:rPr lang="en-US" dirty="0" err="1"/>
              <a:t>Sibyl</a:t>
            </a:r>
            <a:r>
              <a:rPr lang="en-US" baseline="-25000" dirty="0" err="1"/>
              <a:t>Tri</a:t>
            </a:r>
            <a:r>
              <a:rPr lang="en-US" baseline="-25000" dirty="0"/>
              <a:t>-hybrid</a:t>
            </a:r>
            <a:endParaRPr lang="en-US" dirty="0"/>
          </a:p>
        </p:txBody>
      </p:sp>
      <p:sp>
        <p:nvSpPr>
          <p:cNvPr id="10" name="Rectangle 9">
            <a:extLst>
              <a:ext uri="{FF2B5EF4-FFF2-40B4-BE49-F238E27FC236}">
                <a16:creationId xmlns:a16="http://schemas.microsoft.com/office/drawing/2014/main" id="{2E269C6E-5788-291D-9487-56378352015D}"/>
              </a:ext>
            </a:extLst>
          </p:cNvPr>
          <p:cNvSpPr/>
          <p:nvPr/>
        </p:nvSpPr>
        <p:spPr>
          <a:xfrm>
            <a:off x="2871839" y="3275019"/>
            <a:ext cx="217587" cy="180699"/>
          </a:xfrm>
          <a:prstGeom prst="rect">
            <a:avLst/>
          </a:prstGeom>
          <a:solidFill>
            <a:srgbClr val="5D99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C87070FB-2619-A8B9-2CE8-8AA84DB366E3}"/>
              </a:ext>
            </a:extLst>
          </p:cNvPr>
          <p:cNvSpPr txBox="1"/>
          <p:nvPr/>
        </p:nvSpPr>
        <p:spPr>
          <a:xfrm>
            <a:off x="3133307" y="3160299"/>
            <a:ext cx="2569263" cy="369332"/>
          </a:xfrm>
          <a:prstGeom prst="rect">
            <a:avLst/>
          </a:prstGeom>
          <a:noFill/>
        </p:spPr>
        <p:txBody>
          <a:bodyPr wrap="square">
            <a:spAutoFit/>
          </a:bodyPr>
          <a:lstStyle/>
          <a:p>
            <a:r>
              <a:rPr lang="en-US" dirty="0" err="1"/>
              <a:t>Heuristic</a:t>
            </a:r>
            <a:r>
              <a:rPr lang="en-US" baseline="-25000" dirty="0" err="1"/>
              <a:t>Tri</a:t>
            </a:r>
            <a:r>
              <a:rPr lang="en-US" baseline="-25000" dirty="0"/>
              <a:t>-hybrid</a:t>
            </a:r>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1846659"/>
          </a:xfrm>
          <a:prstGeom prst="rect">
            <a:avLst/>
          </a:prstGeom>
          <a:noFill/>
        </p:spPr>
        <p:txBody>
          <a:bodyPr wrap="square">
            <a:spAutoFit/>
          </a:bodyPr>
          <a:lstStyle/>
          <a:p>
            <a:r>
              <a:rPr lang="en-CH" sz="3000" dirty="0"/>
              <a:t>Extending Sibyl for </a:t>
            </a:r>
            <a:r>
              <a:rPr lang="en-CH" sz="3000" b="1" dirty="0">
                <a:solidFill>
                  <a:schemeClr val="accent1"/>
                </a:solidFill>
              </a:rPr>
              <a:t>more devices</a:t>
            </a:r>
            <a:r>
              <a:rPr lang="en-CH" sz="3000" dirty="0"/>
              <a:t>:</a:t>
            </a:r>
          </a:p>
          <a:p>
            <a:pPr marL="971550" lvl="1" indent="-514350">
              <a:buFont typeface="+mj-lt"/>
              <a:buAutoNum type="arabicPeriod"/>
            </a:pPr>
            <a:r>
              <a:rPr lang="en-GB" sz="2800" b="1" dirty="0">
                <a:solidFill>
                  <a:srgbClr val="7030A0"/>
                </a:solidFill>
              </a:rPr>
              <a:t>A</a:t>
            </a:r>
            <a:r>
              <a:rPr lang="en-CH" sz="2800" b="1" dirty="0">
                <a:solidFill>
                  <a:srgbClr val="7030A0"/>
                </a:solidFill>
              </a:rPr>
              <a:t>dd a new action</a:t>
            </a:r>
          </a:p>
          <a:p>
            <a:pPr marL="971550" lvl="1" indent="-514350">
              <a:buFont typeface="+mj-lt"/>
              <a:buAutoNum type="arabicPeriod"/>
            </a:pPr>
            <a:r>
              <a:rPr lang="en-GB" sz="2800" b="1" dirty="0">
                <a:solidFill>
                  <a:srgbClr val="7030A0"/>
                </a:solidFill>
              </a:rPr>
              <a:t>A</a:t>
            </a:r>
            <a:r>
              <a:rPr lang="en-CH" sz="2800" b="1" dirty="0">
                <a:solidFill>
                  <a:srgbClr val="7030A0"/>
                </a:solidFill>
              </a:rPr>
              <a:t>dd the remaining capacity </a:t>
            </a:r>
            <a:r>
              <a:rPr lang="en-CH" sz="2800" dirty="0"/>
              <a:t>of the new device as a state feature</a:t>
            </a:r>
          </a:p>
        </p:txBody>
      </p:sp>
      <p:sp>
        <p:nvSpPr>
          <p:cNvPr id="12" name="Rectangle 11">
            <a:extLst>
              <a:ext uri="{FF2B5EF4-FFF2-40B4-BE49-F238E27FC236}">
                <a16:creationId xmlns:a16="http://schemas.microsoft.com/office/drawing/2014/main" id="{15081936-E33F-1DF7-A450-E7ACF6F81108}"/>
              </a:ext>
            </a:extLst>
          </p:cNvPr>
          <p:cNvSpPr/>
          <p:nvPr/>
        </p:nvSpPr>
        <p:spPr>
          <a:xfrm>
            <a:off x="88624" y="738418"/>
            <a:ext cx="9521541" cy="564859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AEF87A-A5AA-2F24-D251-F46138901EEB}"/>
              </a:ext>
            </a:extLst>
          </p:cNvPr>
          <p:cNvSpPr/>
          <p:nvPr/>
        </p:nvSpPr>
        <p:spPr>
          <a:xfrm>
            <a:off x="80386" y="205152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dirty="0">
                <a:solidFill>
                  <a:schemeClr val="tx1"/>
                </a:solidFill>
              </a:rPr>
              <a:t>Sibyl </a:t>
            </a:r>
            <a:r>
              <a:rPr lang="en-GB" sz="3400" b="1" dirty="0">
                <a:solidFill>
                  <a:srgbClr val="00B050"/>
                </a:solidFill>
              </a:rPr>
              <a:t>outperforms</a:t>
            </a:r>
            <a:r>
              <a:rPr lang="en-GB" sz="3400" dirty="0">
                <a:solidFill>
                  <a:schemeClr val="tx1"/>
                </a:solidFill>
              </a:rPr>
              <a:t> the state-of-the-art </a:t>
            </a:r>
          </a:p>
          <a:p>
            <a:pPr algn="ctr"/>
            <a:r>
              <a:rPr lang="en-GB" sz="3400" dirty="0">
                <a:solidFill>
                  <a:schemeClr val="tx1"/>
                </a:solidFill>
              </a:rPr>
              <a:t>data placement policy by</a:t>
            </a:r>
            <a:r>
              <a:rPr lang="en-GB" sz="3400" b="1" dirty="0">
                <a:solidFill>
                  <a:schemeClr val="accent6"/>
                </a:solidFill>
              </a:rPr>
              <a:t> </a:t>
            </a:r>
          </a:p>
          <a:p>
            <a:pPr algn="ctr"/>
            <a:r>
              <a:rPr lang="en-GB" sz="3400" b="1" dirty="0">
                <a:solidFill>
                  <a:srgbClr val="00B050"/>
                </a:solidFill>
              </a:rPr>
              <a:t>48.2% in a real tri-hybrid system</a:t>
            </a:r>
            <a:endParaRPr lang="en-US" sz="3400" b="1" dirty="0">
              <a:solidFill>
                <a:srgbClr val="00B050"/>
              </a:solidFill>
              <a:effectLst/>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2ADBECC2-B717-036A-ABD7-09C0EE0BD6E5}"/>
              </a:ext>
            </a:extLst>
          </p:cNvPr>
          <p:cNvSpPr/>
          <p:nvPr/>
        </p:nvSpPr>
        <p:spPr>
          <a:xfrm>
            <a:off x="72149" y="422720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dirty="0">
                <a:solidFill>
                  <a:schemeClr val="tx1"/>
                </a:solidFill>
                <a:effectLst/>
                <a:latin typeface="Calibri" panose="020F0502020204030204" pitchFamily="34" charset="0"/>
                <a:cs typeface="Calibri" panose="020F0502020204030204" pitchFamily="34" charset="0"/>
              </a:rPr>
              <a:t>Sibyl reduces the system architect's burden </a:t>
            </a:r>
          </a:p>
          <a:p>
            <a:pPr algn="ctr"/>
            <a:r>
              <a:rPr lang="en-GB" sz="3400" dirty="0">
                <a:solidFill>
                  <a:schemeClr val="tx1"/>
                </a:solidFill>
                <a:effectLst/>
                <a:latin typeface="Calibri" panose="020F0502020204030204" pitchFamily="34" charset="0"/>
                <a:cs typeface="Calibri" panose="020F0502020204030204" pitchFamily="34" charset="0"/>
              </a:rPr>
              <a:t>by</a:t>
            </a:r>
            <a:r>
              <a:rPr lang="en-GB" sz="3400" b="1" dirty="0">
                <a:solidFill>
                  <a:schemeClr val="tx1"/>
                </a:solidFill>
                <a:effectLst/>
                <a:latin typeface="Calibri" panose="020F0502020204030204" pitchFamily="34" charset="0"/>
                <a:cs typeface="Calibri" panose="020F0502020204030204" pitchFamily="34" charset="0"/>
              </a:rPr>
              <a:t> </a:t>
            </a:r>
            <a:r>
              <a:rPr lang="en-GB" sz="3400" dirty="0">
                <a:solidFill>
                  <a:schemeClr val="tx1"/>
                </a:solidFill>
                <a:effectLst/>
                <a:latin typeface="Calibri" panose="020F0502020204030204" pitchFamily="34" charset="0"/>
                <a:cs typeface="Calibri" panose="020F0502020204030204" pitchFamily="34" charset="0"/>
              </a:rPr>
              <a:t>providing </a:t>
            </a:r>
            <a:r>
              <a:rPr lang="en-GB" sz="3400" b="1" dirty="0">
                <a:solidFill>
                  <a:srgbClr val="00B050"/>
                </a:solidFill>
                <a:effectLst/>
                <a:latin typeface="Calibri" panose="020F0502020204030204" pitchFamily="34" charset="0"/>
                <a:cs typeface="Calibri" panose="020F0502020204030204" pitchFamily="34" charset="0"/>
              </a:rPr>
              <a:t>ease of extensibility</a:t>
            </a:r>
            <a:endParaRPr lang="en-US" sz="3400" b="1" dirty="0">
              <a:solidFill>
                <a:srgbClr val="00B050"/>
              </a:solidFill>
              <a:effectLst/>
              <a:latin typeface="Calibri" panose="020F050202020403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D58DB376-8ABB-5CF2-9F1C-92CB3ECB358C}"/>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7" name="Picture 2" descr="Intel SSDPED1K375GA01 Optane SSD DC P4800X Series - Walmart.com">
            <a:extLst>
              <a:ext uri="{FF2B5EF4-FFF2-40B4-BE49-F238E27FC236}">
                <a16:creationId xmlns:a16="http://schemas.microsoft.com/office/drawing/2014/main" id="{0565A329-DBD9-9186-0262-48DB10B4E4A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0BEF869-4B69-3C63-834C-3335CE05A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29" name="Left-right Arrow 28">
            <a:extLst>
              <a:ext uri="{FF2B5EF4-FFF2-40B4-BE49-F238E27FC236}">
                <a16:creationId xmlns:a16="http://schemas.microsoft.com/office/drawing/2014/main" id="{60D1D6D0-5A41-28A7-F5F9-AA8B453587A4}"/>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TextBox 29">
            <a:extLst>
              <a:ext uri="{FF2B5EF4-FFF2-40B4-BE49-F238E27FC236}">
                <a16:creationId xmlns:a16="http://schemas.microsoft.com/office/drawing/2014/main" id="{9458CBAB-6F90-86A4-C2A0-EA3587CFD4D2}"/>
              </a:ext>
            </a:extLst>
          </p:cNvPr>
          <p:cNvSpPr txBox="1"/>
          <p:nvPr/>
        </p:nvSpPr>
        <p:spPr>
          <a:xfrm>
            <a:off x="5926636" y="735847"/>
            <a:ext cx="1147750"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High-end SSD</a:t>
            </a:r>
          </a:p>
        </p:txBody>
      </p:sp>
      <p:sp>
        <p:nvSpPr>
          <p:cNvPr id="31" name="TextBox 30">
            <a:extLst>
              <a:ext uri="{FF2B5EF4-FFF2-40B4-BE49-F238E27FC236}">
                <a16:creationId xmlns:a16="http://schemas.microsoft.com/office/drawing/2014/main" id="{737CE180-567D-84E2-4F12-31755C2B607A}"/>
              </a:ext>
            </a:extLst>
          </p:cNvPr>
          <p:cNvSpPr txBox="1"/>
          <p:nvPr/>
        </p:nvSpPr>
        <p:spPr>
          <a:xfrm>
            <a:off x="7977054" y="726157"/>
            <a:ext cx="1220928" cy="338554"/>
          </a:xfrm>
          <a:prstGeom prst="rect">
            <a:avLst/>
          </a:prstGeom>
          <a:noFill/>
        </p:spPr>
        <p:txBody>
          <a:bodyPr wrap="square" rtlCol="0">
            <a:spAutoFit/>
          </a:bodyPr>
          <a:lstStyle/>
          <a:p>
            <a:r>
              <a:rPr lang="en-US" sz="1600" i="1" spc="-120" dirty="0">
                <a:latin typeface="Calibri" panose="020F0502020204030204" pitchFamily="34" charset="0"/>
                <a:cs typeface="Calibri" panose="020F0502020204030204" pitchFamily="34" charset="0"/>
              </a:rPr>
              <a:t>Low-end HDD</a:t>
            </a:r>
          </a:p>
        </p:txBody>
      </p:sp>
      <p:sp>
        <p:nvSpPr>
          <p:cNvPr id="32" name="TextBox 31">
            <a:extLst>
              <a:ext uri="{FF2B5EF4-FFF2-40B4-BE49-F238E27FC236}">
                <a16:creationId xmlns:a16="http://schemas.microsoft.com/office/drawing/2014/main" id="{ED44C1A0-9412-9280-B68B-470246F50FAA}"/>
              </a:ext>
            </a:extLst>
          </p:cNvPr>
          <p:cNvSpPr txBox="1"/>
          <p:nvPr/>
        </p:nvSpPr>
        <p:spPr>
          <a:xfrm>
            <a:off x="7029623" y="731770"/>
            <a:ext cx="1103828" cy="338554"/>
          </a:xfrm>
          <a:prstGeom prst="rect">
            <a:avLst/>
          </a:prstGeom>
          <a:noFill/>
        </p:spPr>
        <p:txBody>
          <a:bodyPr wrap="none" rtlCol="0">
            <a:spAutoFit/>
          </a:bodyPr>
          <a:lstStyle/>
          <a:p>
            <a:r>
              <a:rPr lang="en-US" sz="1600" i="1" spc="-120" dirty="0">
                <a:latin typeface="Calibri" panose="020F0502020204030204" pitchFamily="34" charset="0"/>
                <a:cs typeface="Calibri" panose="020F0502020204030204" pitchFamily="34" charset="0"/>
              </a:rPr>
              <a:t>Mid-end SSD</a:t>
            </a:r>
          </a:p>
        </p:txBody>
      </p:sp>
      <p:pic>
        <p:nvPicPr>
          <p:cNvPr id="33" name="Picture 4">
            <a:extLst>
              <a:ext uri="{FF2B5EF4-FFF2-40B4-BE49-F238E27FC236}">
                <a16:creationId xmlns:a16="http://schemas.microsoft.com/office/drawing/2014/main" id="{C1AE79A3-C444-EB97-D356-5E346E669C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34" name="Left-right Arrow 33">
            <a:extLst>
              <a:ext uri="{FF2B5EF4-FFF2-40B4-BE49-F238E27FC236}">
                <a16:creationId xmlns:a16="http://schemas.microsoft.com/office/drawing/2014/main" id="{490F921D-4AC2-5186-E4A5-73D4E0275D93}"/>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Slide Number Placeholder 5">
            <a:extLst>
              <a:ext uri="{FF2B5EF4-FFF2-40B4-BE49-F238E27FC236}">
                <a16:creationId xmlns:a16="http://schemas.microsoft.com/office/drawing/2014/main" id="{2C4775AB-0B7B-6694-453A-40832BFAE3F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46</a:t>
            </a:fld>
            <a:endParaRPr lang="en-CH"/>
          </a:p>
        </p:txBody>
      </p:sp>
    </p:spTree>
    <p:extLst>
      <p:ext uri="{BB962C8B-B14F-4D97-AF65-F5344CB8AC3E}">
        <p14:creationId xmlns:p14="http://schemas.microsoft.com/office/powerpoint/2010/main" val="419683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170E7-5437-B241-B8D8-8F3300D03E7C}"/>
              </a:ext>
            </a:extLst>
          </p:cNvPr>
          <p:cNvSpPr>
            <a:spLocks noGrp="1"/>
          </p:cNvSpPr>
          <p:nvPr>
            <p:ph type="title"/>
          </p:nvPr>
        </p:nvSpPr>
        <p:spPr/>
        <p:txBody>
          <a:bodyPr/>
          <a:lstStyle/>
          <a:p>
            <a:r>
              <a:rPr lang="en-US" dirty="0"/>
              <a:t>Sibyl’s Overhead</a:t>
            </a:r>
          </a:p>
        </p:txBody>
      </p:sp>
      <p:sp>
        <p:nvSpPr>
          <p:cNvPr id="5" name="Content Placeholder 4">
            <a:extLst>
              <a:ext uri="{FF2B5EF4-FFF2-40B4-BE49-F238E27FC236}">
                <a16:creationId xmlns:a16="http://schemas.microsoft.com/office/drawing/2014/main" id="{63E193EB-0456-824E-AABB-C7B93318976B}"/>
              </a:ext>
            </a:extLst>
          </p:cNvPr>
          <p:cNvSpPr>
            <a:spLocks noGrp="1"/>
          </p:cNvSpPr>
          <p:nvPr>
            <p:ph idx="1"/>
          </p:nvPr>
        </p:nvSpPr>
        <p:spPr/>
        <p:txBody>
          <a:bodyPr/>
          <a:lstStyle/>
          <a:p>
            <a:pPr>
              <a:lnSpc>
                <a:spcPct val="100000"/>
              </a:lnSpc>
              <a:spcBef>
                <a:spcPts val="400"/>
              </a:spcBef>
            </a:pPr>
            <a:r>
              <a:rPr lang="en-US" sz="3000" b="1" dirty="0">
                <a:solidFill>
                  <a:srgbClr val="000CFF"/>
                </a:solidFill>
                <a:latin typeface="+mn-lt"/>
              </a:rPr>
              <a:t>124.4 KiB </a:t>
            </a:r>
            <a:r>
              <a:rPr lang="en-US" sz="3000" dirty="0">
                <a:latin typeface="+mn-lt"/>
              </a:rPr>
              <a:t>of total storage cost </a:t>
            </a:r>
          </a:p>
          <a:p>
            <a:pPr lvl="1">
              <a:lnSpc>
                <a:spcPct val="100000"/>
              </a:lnSpc>
              <a:spcBef>
                <a:spcPts val="400"/>
              </a:spcBef>
            </a:pPr>
            <a:r>
              <a:rPr lang="en-US" sz="2600" dirty="0">
                <a:latin typeface="+mn-lt"/>
              </a:rPr>
              <a:t>Experience buffer, inference and training network</a:t>
            </a:r>
          </a:p>
          <a:p>
            <a:pPr>
              <a:lnSpc>
                <a:spcPct val="100000"/>
              </a:lnSpc>
              <a:spcBef>
                <a:spcPts val="1600"/>
              </a:spcBef>
            </a:pPr>
            <a:r>
              <a:rPr lang="en-US" sz="3000" b="1" dirty="0">
                <a:solidFill>
                  <a:srgbClr val="010BFF"/>
                </a:solidFill>
                <a:latin typeface="+mn-lt"/>
              </a:rPr>
              <a:t>40-bit </a:t>
            </a:r>
            <a:r>
              <a:rPr lang="en-US" sz="3000" dirty="0">
                <a:latin typeface="+mn-lt"/>
              </a:rPr>
              <a:t>metadata overhead per page for state features</a:t>
            </a:r>
          </a:p>
          <a:p>
            <a:pPr>
              <a:lnSpc>
                <a:spcPct val="100000"/>
              </a:lnSpc>
              <a:spcBef>
                <a:spcPts val="1600"/>
              </a:spcBef>
            </a:pPr>
            <a:r>
              <a:rPr lang="en-US" sz="3000" dirty="0">
                <a:latin typeface="+mn-lt"/>
              </a:rPr>
              <a:t>Inference latency of </a:t>
            </a:r>
            <a:r>
              <a:rPr lang="en-US" sz="3000" b="1" dirty="0">
                <a:solidFill>
                  <a:srgbClr val="010BFF"/>
                </a:solidFill>
                <a:latin typeface="+mn-lt"/>
              </a:rPr>
              <a:t>~10ns</a:t>
            </a:r>
            <a:endParaRPr lang="en-US" sz="3000" dirty="0">
              <a:latin typeface="+mn-lt"/>
            </a:endParaRPr>
          </a:p>
          <a:p>
            <a:pPr>
              <a:lnSpc>
                <a:spcPct val="100000"/>
              </a:lnSpc>
              <a:spcBef>
                <a:spcPts val="1600"/>
              </a:spcBef>
            </a:pPr>
            <a:r>
              <a:rPr lang="en-US" sz="3000" dirty="0">
                <a:latin typeface="+mn-lt"/>
              </a:rPr>
              <a:t>Training latency of </a:t>
            </a:r>
            <a:r>
              <a:rPr lang="en-US" sz="3000" b="1" dirty="0">
                <a:solidFill>
                  <a:srgbClr val="010BFF"/>
                </a:solidFill>
                <a:latin typeface="+mn-lt"/>
              </a:rPr>
              <a:t>~2us</a:t>
            </a:r>
          </a:p>
        </p:txBody>
      </p:sp>
      <p:grpSp>
        <p:nvGrpSpPr>
          <p:cNvPr id="9" name="Group 8">
            <a:extLst>
              <a:ext uri="{FF2B5EF4-FFF2-40B4-BE49-F238E27FC236}">
                <a16:creationId xmlns:a16="http://schemas.microsoft.com/office/drawing/2014/main" id="{247084E2-CBF9-2C99-1A36-E4C99F434140}"/>
              </a:ext>
            </a:extLst>
          </p:cNvPr>
          <p:cNvGrpSpPr/>
          <p:nvPr/>
        </p:nvGrpSpPr>
        <p:grpSpPr>
          <a:xfrm>
            <a:off x="2104604" y="3898672"/>
            <a:ext cx="5154097" cy="893459"/>
            <a:chOff x="2118672" y="4050512"/>
            <a:chExt cx="5154097" cy="893459"/>
          </a:xfrm>
        </p:grpSpPr>
        <p:sp>
          <p:nvSpPr>
            <p:cNvPr id="6" name="Rounded Rectangle 5">
              <a:extLst>
                <a:ext uri="{FF2B5EF4-FFF2-40B4-BE49-F238E27FC236}">
                  <a16:creationId xmlns:a16="http://schemas.microsoft.com/office/drawing/2014/main" id="{B9CE33B3-3879-9E48-945B-53C67109D76C}"/>
                </a:ext>
              </a:extLst>
            </p:cNvPr>
            <p:cNvSpPr/>
            <p:nvPr/>
          </p:nvSpPr>
          <p:spPr>
            <a:xfrm>
              <a:off x="2539714" y="4175232"/>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FF00"/>
                  </a:solidFill>
                  <a:latin typeface="Calibri" panose="020F0502020204030204" pitchFamily="34" charset="0"/>
                  <a:cs typeface="Calibri" panose="020F0502020204030204" pitchFamily="34" charset="0"/>
                </a:rPr>
                <a:t>Small area</a:t>
              </a:r>
              <a:r>
                <a:rPr lang="en-US" sz="2700" b="1" dirty="0">
                  <a:latin typeface="Calibri" panose="020F0502020204030204" pitchFamily="34" charset="0"/>
                  <a:cs typeface="Calibri" panose="020F0502020204030204" pitchFamily="34" charset="0"/>
                </a:rPr>
                <a:t> overhead</a:t>
              </a:r>
            </a:p>
          </p:txBody>
        </p:sp>
        <p:pic>
          <p:nvPicPr>
            <p:cNvPr id="15" name="Picture 14">
              <a:extLst>
                <a:ext uri="{FF2B5EF4-FFF2-40B4-BE49-F238E27FC236}">
                  <a16:creationId xmlns:a16="http://schemas.microsoft.com/office/drawing/2014/main" id="{8499BC97-2BA5-584E-8758-5898A9ACB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672" y="4050512"/>
              <a:ext cx="893459" cy="893459"/>
            </a:xfrm>
            <a:prstGeom prst="rect">
              <a:avLst/>
            </a:prstGeom>
            <a:effectLst>
              <a:outerShdw blurRad="50800" dist="38100" dir="2700000" algn="tl" rotWithShape="0">
                <a:prstClr val="black">
                  <a:alpha val="40000"/>
                </a:prstClr>
              </a:outerShdw>
            </a:effectLst>
          </p:spPr>
        </p:pic>
      </p:grpSp>
      <p:grpSp>
        <p:nvGrpSpPr>
          <p:cNvPr id="10" name="Group 9">
            <a:extLst>
              <a:ext uri="{FF2B5EF4-FFF2-40B4-BE49-F238E27FC236}">
                <a16:creationId xmlns:a16="http://schemas.microsoft.com/office/drawing/2014/main" id="{08C69947-9982-D475-FE3C-B440D83CE6A6}"/>
              </a:ext>
            </a:extLst>
          </p:cNvPr>
          <p:cNvGrpSpPr/>
          <p:nvPr/>
        </p:nvGrpSpPr>
        <p:grpSpPr>
          <a:xfrm>
            <a:off x="2047430" y="4865440"/>
            <a:ext cx="5179784" cy="893459"/>
            <a:chOff x="2092984" y="4994507"/>
            <a:chExt cx="5179784" cy="893459"/>
          </a:xfrm>
        </p:grpSpPr>
        <p:sp>
          <p:nvSpPr>
            <p:cNvPr id="14" name="Rounded Rectangle 13">
              <a:extLst>
                <a:ext uri="{FF2B5EF4-FFF2-40B4-BE49-F238E27FC236}">
                  <a16:creationId xmlns:a16="http://schemas.microsoft.com/office/drawing/2014/main" id="{AE42B20C-E77C-7C39-B375-0D15BBCCDF36}"/>
                </a:ext>
              </a:extLst>
            </p:cNvPr>
            <p:cNvSpPr/>
            <p:nvPr/>
          </p:nvSpPr>
          <p:spPr>
            <a:xfrm>
              <a:off x="2539713" y="5131671"/>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FF00"/>
                  </a:solidFill>
                  <a:latin typeface="Calibri" panose="020F0502020204030204" pitchFamily="34" charset="0"/>
                  <a:cs typeface="Calibri" panose="020F0502020204030204" pitchFamily="34" charset="0"/>
                </a:rPr>
                <a:t>Small inference</a:t>
              </a:r>
              <a:r>
                <a:rPr lang="en-US" sz="2700" b="1" dirty="0">
                  <a:latin typeface="Calibri" panose="020F0502020204030204" pitchFamily="34" charset="0"/>
                  <a:cs typeface="Calibri" panose="020F0502020204030204" pitchFamily="34" charset="0"/>
                </a:rPr>
                <a:t> overhead</a:t>
              </a:r>
            </a:p>
          </p:txBody>
        </p:sp>
        <p:pic>
          <p:nvPicPr>
            <p:cNvPr id="16" name="Picture 15">
              <a:extLst>
                <a:ext uri="{FF2B5EF4-FFF2-40B4-BE49-F238E27FC236}">
                  <a16:creationId xmlns:a16="http://schemas.microsoft.com/office/drawing/2014/main" id="{7A4B1068-5964-E378-B8E2-ABB3A7474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984" y="4994507"/>
              <a:ext cx="893459" cy="893459"/>
            </a:xfrm>
            <a:prstGeom prst="rect">
              <a:avLst/>
            </a:prstGeom>
            <a:effectLst>
              <a:outerShdw blurRad="50800" dist="38100" dir="2700000" algn="tl" rotWithShape="0">
                <a:prstClr val="black">
                  <a:alpha val="40000"/>
                </a:prstClr>
              </a:outerShdw>
            </a:effectLst>
          </p:spPr>
        </p:pic>
      </p:grpSp>
      <p:grpSp>
        <p:nvGrpSpPr>
          <p:cNvPr id="12" name="Group 11">
            <a:extLst>
              <a:ext uri="{FF2B5EF4-FFF2-40B4-BE49-F238E27FC236}">
                <a16:creationId xmlns:a16="http://schemas.microsoft.com/office/drawing/2014/main" id="{03A45AA6-9DE7-F1ED-8BCA-B82E3F122A26}"/>
              </a:ext>
            </a:extLst>
          </p:cNvPr>
          <p:cNvGrpSpPr/>
          <p:nvPr/>
        </p:nvGrpSpPr>
        <p:grpSpPr>
          <a:xfrm>
            <a:off x="2078916" y="5832207"/>
            <a:ext cx="5091125" cy="893459"/>
            <a:chOff x="2092984" y="5984047"/>
            <a:chExt cx="5091125" cy="893459"/>
          </a:xfrm>
        </p:grpSpPr>
        <p:sp>
          <p:nvSpPr>
            <p:cNvPr id="8" name="Rounded Rectangle 7">
              <a:extLst>
                <a:ext uri="{FF2B5EF4-FFF2-40B4-BE49-F238E27FC236}">
                  <a16:creationId xmlns:a16="http://schemas.microsoft.com/office/drawing/2014/main" id="{1FCF103B-80E0-0B4F-96B7-2C7E8AA094DF}"/>
                </a:ext>
              </a:extLst>
            </p:cNvPr>
            <p:cNvSpPr/>
            <p:nvPr/>
          </p:nvSpPr>
          <p:spPr>
            <a:xfrm>
              <a:off x="2451054" y="6101150"/>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FF00"/>
                  </a:solidFill>
                  <a:latin typeface="Calibri" panose="020F0502020204030204" pitchFamily="34" charset="0"/>
                  <a:cs typeface="Calibri" panose="020F0502020204030204" pitchFamily="34" charset="0"/>
                </a:rPr>
                <a:t>     Satisfies prediction latency</a:t>
              </a:r>
              <a:endParaRPr lang="en-US" sz="2700" b="1"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1078F5DB-2D7A-2763-5D7D-93206301A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984" y="5984047"/>
              <a:ext cx="893459" cy="893459"/>
            </a:xfrm>
            <a:prstGeom prst="rect">
              <a:avLst/>
            </a:prstGeom>
            <a:effectLst>
              <a:outerShdw blurRad="50800" dist="38100" dir="2700000" algn="tl" rotWithShape="0">
                <a:prstClr val="black">
                  <a:alpha val="40000"/>
                </a:prstClr>
              </a:outerShdw>
            </a:effectLst>
          </p:spPr>
        </p:pic>
      </p:grpSp>
      <p:sp>
        <p:nvSpPr>
          <p:cNvPr id="17" name="Slide Number Placeholder 5">
            <a:extLst>
              <a:ext uri="{FF2B5EF4-FFF2-40B4-BE49-F238E27FC236}">
                <a16:creationId xmlns:a16="http://schemas.microsoft.com/office/drawing/2014/main" id="{150B6291-5364-2E32-BC43-CA86E2BFF7AB}"/>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47</a:t>
            </a:fld>
            <a:endParaRPr lang="en-CH"/>
          </a:p>
        </p:txBody>
      </p:sp>
    </p:spTree>
    <p:extLst>
      <p:ext uri="{BB962C8B-B14F-4D97-AF65-F5344CB8AC3E}">
        <p14:creationId xmlns:p14="http://schemas.microsoft.com/office/powerpoint/2010/main" val="52069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 (1/2)</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noAutofit/>
          </a:bodyPr>
          <a:lstStyle/>
          <a:p>
            <a:pPr algn="just">
              <a:lnSpc>
                <a:spcPts val="2280"/>
              </a:lnSpc>
            </a:pPr>
            <a:r>
              <a:rPr lang="en-US" sz="3000" b="1" dirty="0">
                <a:solidFill>
                  <a:srgbClr val="00B050"/>
                </a:solidFill>
                <a:latin typeface="Calibri" panose="020F0502020204030204" pitchFamily="34" charset="0"/>
                <a:cs typeface="Calibri" panose="020F0502020204030204" pitchFamily="34" charset="0"/>
              </a:rPr>
              <a:t>Throughput (IOPS) evaluation</a:t>
            </a:r>
          </a:p>
          <a:p>
            <a:pPr lvl="1" algn="just">
              <a:lnSpc>
                <a:spcPts val="2280"/>
              </a:lnSpc>
            </a:pPr>
            <a:r>
              <a:rPr lang="en-US" dirty="0">
                <a:latin typeface="Calibri" panose="020F0502020204030204" pitchFamily="34" charset="0"/>
                <a:cs typeface="Calibri" panose="020F0502020204030204" pitchFamily="34" charset="0"/>
              </a:rPr>
              <a:t>Sibyl provides high IOPS compared to baseline policies because it</a:t>
            </a:r>
            <a:r>
              <a:rPr lang="en-US" b="1" dirty="0">
                <a:solidFill>
                  <a:schemeClr val="accent6">
                    <a:lumMod val="75000"/>
                  </a:schemeClr>
                </a:solidFill>
                <a:latin typeface="Calibri" panose="020F0502020204030204" pitchFamily="34" charset="0"/>
                <a:cs typeface="Calibri" panose="020F0502020204030204" pitchFamily="34" charset="0"/>
              </a:rPr>
              <a:t> </a:t>
            </a:r>
            <a:r>
              <a:rPr lang="en-US" dirty="0">
                <a:solidFill>
                  <a:srgbClr val="00B050"/>
                </a:solidFill>
                <a:latin typeface="Calibri" panose="020F0502020204030204" pitchFamily="34" charset="0"/>
                <a:cs typeface="Calibri" panose="020F0502020204030204" pitchFamily="34" charset="0"/>
              </a:rPr>
              <a:t>indirectly captures throughput (size/latency)</a:t>
            </a:r>
          </a:p>
          <a:p>
            <a:pPr lvl="1" algn="just">
              <a:lnSpc>
                <a:spcPts val="2280"/>
              </a:lnSpc>
            </a:pPr>
            <a:endParaRPr lang="en-US" b="1" dirty="0">
              <a:solidFill>
                <a:schemeClr val="accent6">
                  <a:lumMod val="75000"/>
                </a:schemeClr>
              </a:solidFill>
              <a:latin typeface="Calibri" panose="020F0502020204030204" pitchFamily="34" charset="0"/>
              <a:cs typeface="Calibri" panose="020F0502020204030204" pitchFamily="34" charset="0"/>
            </a:endParaRPr>
          </a:p>
          <a:p>
            <a:pPr lvl="1" algn="just">
              <a:lnSpc>
                <a:spcPts val="2280"/>
              </a:lnSpc>
            </a:pPr>
            <a:endParaRPr lang="en-US" b="1" dirty="0">
              <a:solidFill>
                <a:schemeClr val="accent6">
                  <a:lumMod val="75000"/>
                </a:schemeClr>
              </a:solidFill>
              <a:latin typeface="Calibri" panose="020F0502020204030204" pitchFamily="34" charset="0"/>
              <a:cs typeface="Calibri" panose="020F0502020204030204" pitchFamily="34" charset="0"/>
            </a:endParaRPr>
          </a:p>
          <a:p>
            <a:pPr lvl="1" algn="just">
              <a:lnSpc>
                <a:spcPts val="2280"/>
              </a:lnSpc>
            </a:pPr>
            <a:endParaRPr lang="en-US" b="1" dirty="0">
              <a:solidFill>
                <a:schemeClr val="accent6">
                  <a:lumMod val="75000"/>
                </a:schemeClr>
              </a:solidFill>
              <a:latin typeface="Calibri" panose="020F0502020204030204" pitchFamily="34" charset="0"/>
              <a:cs typeface="Calibri" panose="020F0502020204030204" pitchFamily="34" charset="0"/>
            </a:endParaRPr>
          </a:p>
          <a:p>
            <a:pPr algn="just">
              <a:lnSpc>
                <a:spcPts val="2280"/>
              </a:lnSpc>
              <a:spcBef>
                <a:spcPts val="1600"/>
              </a:spcBef>
            </a:pPr>
            <a:r>
              <a:rPr lang="en-US" sz="3000" dirty="0">
                <a:latin typeface="Calibri" panose="020F0502020204030204" pitchFamily="34" charset="0"/>
                <a:cs typeface="Calibri" panose="020F0502020204030204" pitchFamily="34" charset="0"/>
              </a:rPr>
              <a:t>Evaluation on </a:t>
            </a:r>
            <a:r>
              <a:rPr lang="en-US" sz="3000" b="1" dirty="0">
                <a:solidFill>
                  <a:schemeClr val="accent2"/>
                </a:solidFill>
                <a:latin typeface="Calibri" panose="020F0502020204030204" pitchFamily="34" charset="0"/>
                <a:cs typeface="Calibri" panose="020F0502020204030204" pitchFamily="34" charset="0"/>
              </a:rPr>
              <a:t>unseen workloads</a:t>
            </a:r>
          </a:p>
          <a:p>
            <a:pPr lvl="1" algn="just">
              <a:lnSpc>
                <a:spcPts val="2280"/>
              </a:lnSpc>
            </a:pPr>
            <a:r>
              <a:rPr lang="en-US" dirty="0">
                <a:latin typeface="Calibri" panose="020F0502020204030204" pitchFamily="34" charset="0"/>
                <a:cs typeface="Calibri" panose="020F0502020204030204" pitchFamily="34" charset="0"/>
              </a:rPr>
              <a:t>Sibyl can </a:t>
            </a:r>
            <a:r>
              <a:rPr lang="en-US" dirty="0">
                <a:solidFill>
                  <a:schemeClr val="accent2"/>
                </a:solidFill>
                <a:latin typeface="Calibri" panose="020F0502020204030204" pitchFamily="34" charset="0"/>
                <a:cs typeface="Calibri" panose="020F0502020204030204" pitchFamily="34" charset="0"/>
              </a:rPr>
              <a:t>effectively adapt </a:t>
            </a:r>
            <a:r>
              <a:rPr lang="en-US" dirty="0">
                <a:latin typeface="Calibri" panose="020F0502020204030204" pitchFamily="34" charset="0"/>
                <a:cs typeface="Calibri" panose="020F0502020204030204" pitchFamily="34" charset="0"/>
              </a:rPr>
              <a:t>its policy to highly dynamic workloads</a:t>
            </a:r>
          </a:p>
          <a:p>
            <a:pPr lvl="1" algn="just">
              <a:lnSpc>
                <a:spcPts val="2280"/>
              </a:lnSpc>
            </a:pPr>
            <a:endParaRPr lang="en-US" dirty="0">
              <a:latin typeface="Calibri" panose="020F0502020204030204" pitchFamily="34" charset="0"/>
              <a:cs typeface="Calibri" panose="020F0502020204030204" pitchFamily="34" charset="0"/>
            </a:endParaRPr>
          </a:p>
          <a:p>
            <a:pPr lvl="1" algn="just">
              <a:lnSpc>
                <a:spcPts val="2280"/>
              </a:lnSpc>
            </a:pPr>
            <a:endParaRPr lang="en-US" dirty="0">
              <a:latin typeface="Calibri" panose="020F0502020204030204" pitchFamily="34" charset="0"/>
              <a:cs typeface="Calibri" panose="020F0502020204030204" pitchFamily="34" charset="0"/>
            </a:endParaRPr>
          </a:p>
          <a:p>
            <a:pPr marL="457200" lvl="1" indent="0" algn="just">
              <a:lnSpc>
                <a:spcPts val="2280"/>
              </a:lnSpc>
              <a:buNone/>
            </a:pPr>
            <a:endParaRPr lang="en-US" dirty="0">
              <a:latin typeface="Calibri" panose="020F0502020204030204" pitchFamily="34" charset="0"/>
              <a:cs typeface="Calibri" panose="020F0502020204030204" pitchFamily="34" charset="0"/>
            </a:endParaRPr>
          </a:p>
          <a:p>
            <a:pPr algn="just">
              <a:lnSpc>
                <a:spcPts val="2280"/>
              </a:lnSpc>
              <a:spcBef>
                <a:spcPts val="1600"/>
              </a:spcBef>
            </a:pPr>
            <a:r>
              <a:rPr lang="en-US" sz="3000" dirty="0">
                <a:latin typeface="Calibri" panose="020F0502020204030204" pitchFamily="34" charset="0"/>
                <a:cs typeface="Calibri" panose="020F0502020204030204" pitchFamily="34" charset="0"/>
              </a:rPr>
              <a:t>Evaluation on </a:t>
            </a:r>
            <a:r>
              <a:rPr lang="en-US" sz="3000" b="1" dirty="0">
                <a:solidFill>
                  <a:srgbClr val="C00000"/>
                </a:solidFill>
                <a:latin typeface="Calibri" panose="020F0502020204030204" pitchFamily="34" charset="0"/>
                <a:cs typeface="Calibri" panose="020F0502020204030204" pitchFamily="34" charset="0"/>
              </a:rPr>
              <a:t>mixed workloads</a:t>
            </a:r>
          </a:p>
          <a:p>
            <a:pPr lvl="1" algn="just">
              <a:lnSpc>
                <a:spcPts val="2280"/>
              </a:lnSpc>
            </a:pPr>
            <a:r>
              <a:rPr lang="en-US" dirty="0">
                <a:latin typeface="Calibri" panose="020F0502020204030204" pitchFamily="34" charset="0"/>
                <a:cs typeface="Calibri" panose="020F0502020204030204" pitchFamily="34" charset="0"/>
              </a:rPr>
              <a:t>Sibyl provides </a:t>
            </a:r>
            <a:r>
              <a:rPr lang="en-US" dirty="0">
                <a:solidFill>
                  <a:srgbClr val="C00000"/>
                </a:solidFill>
                <a:latin typeface="Calibri" panose="020F0502020204030204" pitchFamily="34" charset="0"/>
                <a:cs typeface="Calibri" panose="020F0502020204030204" pitchFamily="34" charset="0"/>
              </a:rPr>
              <a:t>equally-high performance</a:t>
            </a:r>
            <a:r>
              <a:rPr lang="en-US" dirty="0">
                <a:latin typeface="Calibri" panose="020F0502020204030204" pitchFamily="34" charset="0"/>
                <a:cs typeface="Calibri" panose="020F0502020204030204" pitchFamily="34" charset="0"/>
              </a:rPr>
              <a:t> benefits as in single workloads</a:t>
            </a:r>
            <a:endParaRPr lang="en-US" sz="2800"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24E9D0D5-BB63-92A5-4782-07FE03B6C85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48</a:t>
            </a:fld>
            <a:endParaRPr lang="en-CH"/>
          </a:p>
        </p:txBody>
      </p:sp>
    </p:spTree>
    <p:extLst>
      <p:ext uri="{BB962C8B-B14F-4D97-AF65-F5344CB8AC3E}">
        <p14:creationId xmlns:p14="http://schemas.microsoft.com/office/powerpoint/2010/main" val="58629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 (2/2)</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a:xfrm>
            <a:off x="169011" y="936172"/>
            <a:ext cx="8894602" cy="5921827"/>
          </a:xfrm>
        </p:spPr>
        <p:txBody>
          <a:bodyPr>
            <a:noAutofit/>
          </a:bodyPr>
          <a:lstStyle/>
          <a:p>
            <a:pPr>
              <a:lnSpc>
                <a:spcPts val="2280"/>
              </a:lnSpc>
              <a:spcBef>
                <a:spcPts val="1600"/>
              </a:spcBef>
            </a:pPr>
            <a:r>
              <a:rPr lang="en-US" sz="3000" dirty="0">
                <a:latin typeface="Calibri" panose="020F0502020204030204" pitchFamily="34" charset="0"/>
                <a:cs typeface="Calibri" panose="020F0502020204030204" pitchFamily="34" charset="0"/>
              </a:rPr>
              <a:t>Evaluation on </a:t>
            </a:r>
            <a:r>
              <a:rPr lang="en-US" sz="3000" b="1" dirty="0">
                <a:solidFill>
                  <a:srgbClr val="000CFF"/>
                </a:solidFill>
                <a:latin typeface="Calibri" panose="020F0502020204030204" pitchFamily="34" charset="0"/>
                <a:cs typeface="Calibri" panose="020F0502020204030204" pitchFamily="34" charset="0"/>
              </a:rPr>
              <a:t>different features</a:t>
            </a:r>
            <a:endParaRPr lang="en-US" sz="3000" b="1" dirty="0">
              <a:solidFill>
                <a:srgbClr val="C00000"/>
              </a:solidFill>
              <a:latin typeface="Calibri" panose="020F0502020204030204" pitchFamily="34" charset="0"/>
              <a:cs typeface="Calibri" panose="020F0502020204030204" pitchFamily="34" charset="0"/>
            </a:endParaRPr>
          </a:p>
          <a:p>
            <a:pPr lvl="1">
              <a:lnSpc>
                <a:spcPts val="2280"/>
              </a:lnSpc>
              <a:spcBef>
                <a:spcPts val="1000"/>
              </a:spcBef>
            </a:pPr>
            <a:r>
              <a:rPr lang="en-GB" dirty="0"/>
              <a:t>Sibyl </a:t>
            </a:r>
            <a:r>
              <a:rPr lang="en-GB" dirty="0">
                <a:solidFill>
                  <a:srgbClr val="000BEB"/>
                </a:solidFill>
              </a:rPr>
              <a:t>autonomously decides </a:t>
            </a:r>
            <a:r>
              <a:rPr lang="en-GB" dirty="0"/>
              <a:t>which features are important to maximize the performance</a:t>
            </a:r>
            <a:endParaRPr lang="en-US" dirty="0"/>
          </a:p>
          <a:p>
            <a:pPr>
              <a:lnSpc>
                <a:spcPct val="100000"/>
              </a:lnSpc>
              <a:spcBef>
                <a:spcPts val="3400"/>
              </a:spcBef>
              <a:spcAft>
                <a:spcPts val="600"/>
              </a:spcAft>
            </a:pPr>
            <a:r>
              <a:rPr lang="en-US" sz="3000" dirty="0">
                <a:latin typeface="Calibri" panose="020F0502020204030204" pitchFamily="34" charset="0"/>
                <a:cs typeface="Calibri" panose="020F0502020204030204" pitchFamily="34" charset="0"/>
              </a:rPr>
              <a:t>Evaluation with </a:t>
            </a:r>
            <a:r>
              <a:rPr lang="en-US" sz="3000" b="1" dirty="0">
                <a:solidFill>
                  <a:srgbClr val="00B0F0"/>
                </a:solidFill>
                <a:latin typeface="Calibri" panose="020F0502020204030204" pitchFamily="34" charset="0"/>
                <a:cs typeface="Calibri" panose="020F0502020204030204" pitchFamily="34" charset="0"/>
              </a:rPr>
              <a:t>different hyperparameter values</a:t>
            </a:r>
          </a:p>
          <a:p>
            <a:pPr lvl="1">
              <a:lnSpc>
                <a:spcPct val="100000"/>
              </a:lnSpc>
              <a:spcBef>
                <a:spcPts val="1600"/>
              </a:spcBef>
              <a:spcAft>
                <a:spcPts val="600"/>
              </a:spcAft>
            </a:pPr>
            <a:endParaRPr lang="en-US" sz="1800" dirty="0">
              <a:latin typeface="Calibri" panose="020F0502020204030204" pitchFamily="34" charset="0"/>
              <a:cs typeface="Calibri" panose="020F0502020204030204" pitchFamily="34" charset="0"/>
            </a:endParaRPr>
          </a:p>
          <a:p>
            <a:pPr>
              <a:lnSpc>
                <a:spcPts val="2280"/>
              </a:lnSpc>
              <a:spcBef>
                <a:spcPts val="1600"/>
              </a:spcBef>
            </a:pPr>
            <a:r>
              <a:rPr lang="en-US" sz="3000" dirty="0">
                <a:latin typeface="Calibri" panose="020F0502020204030204" pitchFamily="34" charset="0"/>
                <a:cs typeface="Calibri" panose="020F0502020204030204" pitchFamily="34" charset="0"/>
              </a:rPr>
              <a:t>Sensitivity to </a:t>
            </a:r>
            <a:r>
              <a:rPr lang="en-US" sz="3000" b="1" dirty="0">
                <a:solidFill>
                  <a:srgbClr val="7030A0"/>
                </a:solidFill>
                <a:latin typeface="Calibri" panose="020F0502020204030204" pitchFamily="34" charset="0"/>
                <a:cs typeface="Calibri" panose="020F0502020204030204" pitchFamily="34" charset="0"/>
              </a:rPr>
              <a:t>fast storage capacity</a:t>
            </a:r>
          </a:p>
          <a:p>
            <a:pPr lvl="1">
              <a:lnSpc>
                <a:spcPct val="100000"/>
              </a:lnSpc>
            </a:pPr>
            <a:r>
              <a:rPr lang="en-US" dirty="0">
                <a:latin typeface="Calibri" panose="020F0502020204030204" pitchFamily="34" charset="0"/>
                <a:cs typeface="Calibri" panose="020F0502020204030204" pitchFamily="34" charset="0"/>
              </a:rPr>
              <a:t>Sibyl </a:t>
            </a:r>
            <a:r>
              <a:rPr lang="en-US" dirty="0">
                <a:solidFill>
                  <a:srgbClr val="7030A0"/>
                </a:solidFill>
                <a:latin typeface="Calibri" panose="020F0502020204030204" pitchFamily="34" charset="0"/>
                <a:cs typeface="Calibri" panose="020F0502020204030204" pitchFamily="34" charset="0"/>
              </a:rPr>
              <a:t>provides scalability by dynamically adapting </a:t>
            </a:r>
            <a:r>
              <a:rPr lang="en-US" dirty="0">
                <a:latin typeface="Calibri" panose="020F0502020204030204" pitchFamily="34" charset="0"/>
                <a:cs typeface="Calibri" panose="020F0502020204030204" pitchFamily="34" charset="0"/>
              </a:rPr>
              <a:t>its policy to available storage size</a:t>
            </a:r>
          </a:p>
          <a:p>
            <a:pPr lvl="1">
              <a:lnSpc>
                <a:spcPts val="2280"/>
              </a:lnSpc>
            </a:pPr>
            <a:endParaRPr lang="en-US" sz="2800" dirty="0">
              <a:latin typeface="Calibri" panose="020F0502020204030204" pitchFamily="34" charset="0"/>
              <a:cs typeface="Calibri" panose="020F0502020204030204" pitchFamily="34" charset="0"/>
            </a:endParaRPr>
          </a:p>
          <a:p>
            <a:pPr>
              <a:lnSpc>
                <a:spcPts val="2280"/>
              </a:lnSpc>
            </a:pPr>
            <a:r>
              <a:rPr lang="en-GB" sz="3000" b="1" dirty="0" err="1">
                <a:solidFill>
                  <a:schemeClr val="accent2"/>
                </a:solidFill>
                <a:latin typeface="Calibri" panose="020F0502020204030204" pitchFamily="34" charset="0"/>
                <a:cs typeface="Calibri" panose="020F0502020204030204" pitchFamily="34" charset="0"/>
              </a:rPr>
              <a:t>Explainability</a:t>
            </a:r>
            <a:r>
              <a:rPr lang="en-GB" sz="3000" b="1" dirty="0">
                <a:solidFill>
                  <a:schemeClr val="accent2"/>
                </a:solidFill>
                <a:latin typeface="Calibri" panose="020F0502020204030204" pitchFamily="34" charset="0"/>
                <a:cs typeface="Calibri" panose="020F0502020204030204" pitchFamily="34" charset="0"/>
              </a:rPr>
              <a:t> analysis </a:t>
            </a:r>
            <a:r>
              <a:rPr lang="en-GB" sz="3000" dirty="0">
                <a:latin typeface="Calibri" panose="020F0502020204030204" pitchFamily="34" charset="0"/>
                <a:cs typeface="Calibri" panose="020F0502020204030204" pitchFamily="34" charset="0"/>
              </a:rPr>
              <a:t>of Sybil's decision making</a:t>
            </a:r>
          </a:p>
          <a:p>
            <a:pPr lvl="1">
              <a:lnSpc>
                <a:spcPts val="2280"/>
              </a:lnSpc>
            </a:pPr>
            <a:r>
              <a:rPr lang="en-US" dirty="0">
                <a:solidFill>
                  <a:schemeClr val="accent2"/>
                </a:solidFill>
                <a:latin typeface="Calibri" panose="020F0502020204030204" pitchFamily="34" charset="0"/>
                <a:cs typeface="Calibri" panose="020F0502020204030204" pitchFamily="34" charset="0"/>
              </a:rPr>
              <a:t>Explain Sibyl’s actions </a:t>
            </a:r>
            <a:r>
              <a:rPr lang="en-US" dirty="0">
                <a:latin typeface="Calibri" panose="020F0502020204030204" pitchFamily="34" charset="0"/>
                <a:cs typeface="Calibri" panose="020F0502020204030204" pitchFamily="34" charset="0"/>
              </a:rPr>
              <a:t>for different workload characteristics and device configurations</a:t>
            </a:r>
            <a:endParaRPr lang="en-US" b="1" dirty="0">
              <a:solidFill>
                <a:srgbClr val="C00000"/>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975D93DF-CB9D-6BA7-FDDA-E3B35DF83F6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49</a:t>
            </a:fld>
            <a:endParaRPr lang="en-CH"/>
          </a:p>
        </p:txBody>
      </p:sp>
    </p:spTree>
    <p:extLst>
      <p:ext uri="{BB962C8B-B14F-4D97-AF65-F5344CB8AC3E}">
        <p14:creationId xmlns:p14="http://schemas.microsoft.com/office/powerpoint/2010/main" val="32957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A3EFF-6789-1C90-D6BB-41088BE0D8A6}"/>
              </a:ext>
            </a:extLst>
          </p:cNvPr>
          <p:cNvPicPr>
            <a:picLocks noChangeAspect="1"/>
          </p:cNvPicPr>
          <p:nvPr/>
        </p:nvPicPr>
        <p:blipFill rotWithShape="1">
          <a:blip r:embed="rId3"/>
          <a:srcRect t="38660" r="10737"/>
          <a:stretch/>
        </p:blipFill>
        <p:spPr>
          <a:xfrm>
            <a:off x="369245" y="2999961"/>
            <a:ext cx="8162219" cy="3311647"/>
          </a:xfrm>
          <a:prstGeom prst="rect">
            <a:avLst/>
          </a:prstGeom>
        </p:spPr>
      </p:pic>
      <p:sp>
        <p:nvSpPr>
          <p:cNvPr id="4" name="Title 3">
            <a:extLst>
              <a:ext uri="{FF2B5EF4-FFF2-40B4-BE49-F238E27FC236}">
                <a16:creationId xmlns:a16="http://schemas.microsoft.com/office/drawing/2014/main" id="{EE935E46-3B5C-20B9-C86D-48C6DBA47625}"/>
              </a:ext>
            </a:extLst>
          </p:cNvPr>
          <p:cNvSpPr>
            <a:spLocks noGrp="1"/>
          </p:cNvSpPr>
          <p:nvPr>
            <p:ph type="title"/>
          </p:nvPr>
        </p:nvSpPr>
        <p:spPr/>
        <p:txBody>
          <a:bodyPr/>
          <a:lstStyle/>
          <a:p>
            <a:r>
              <a:rPr lang="en-CH" dirty="0"/>
              <a:t>Hybrid Storage System Basics</a:t>
            </a:r>
          </a:p>
        </p:txBody>
      </p:sp>
      <p:pic>
        <p:nvPicPr>
          <p:cNvPr id="6" name="Picture 5">
            <a:extLst>
              <a:ext uri="{FF2B5EF4-FFF2-40B4-BE49-F238E27FC236}">
                <a16:creationId xmlns:a16="http://schemas.microsoft.com/office/drawing/2014/main" id="{8D168FF3-CF7F-4E10-051E-4E380B5E438C}"/>
              </a:ext>
            </a:extLst>
          </p:cNvPr>
          <p:cNvPicPr>
            <a:picLocks noChangeAspect="1"/>
          </p:cNvPicPr>
          <p:nvPr/>
        </p:nvPicPr>
        <p:blipFill rotWithShape="1">
          <a:blip r:embed="rId4"/>
          <a:srcRect b="67502"/>
          <a:stretch/>
        </p:blipFill>
        <p:spPr>
          <a:xfrm>
            <a:off x="383821" y="902306"/>
            <a:ext cx="9144000" cy="1750584"/>
          </a:xfrm>
          <a:prstGeom prst="rect">
            <a:avLst/>
          </a:prstGeom>
        </p:spPr>
      </p:pic>
      <p:cxnSp>
        <p:nvCxnSpPr>
          <p:cNvPr id="9" name="Straight Arrow Connector 8">
            <a:extLst>
              <a:ext uri="{FF2B5EF4-FFF2-40B4-BE49-F238E27FC236}">
                <a16:creationId xmlns:a16="http://schemas.microsoft.com/office/drawing/2014/main" id="{47CA6EC1-82F7-66E4-56FA-93209AAC5824}"/>
              </a:ext>
            </a:extLst>
          </p:cNvPr>
          <p:cNvCxnSpPr/>
          <p:nvPr/>
        </p:nvCxnSpPr>
        <p:spPr>
          <a:xfrm>
            <a:off x="6536267" y="2438401"/>
            <a:ext cx="0" cy="72248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E79B0B-C6A1-F18A-96D3-D6B44421EF1D}"/>
              </a:ext>
            </a:extLst>
          </p:cNvPr>
          <p:cNvSpPr txBox="1"/>
          <p:nvPr/>
        </p:nvSpPr>
        <p:spPr>
          <a:xfrm>
            <a:off x="6690811" y="2555168"/>
            <a:ext cx="1485844" cy="523220"/>
          </a:xfrm>
          <a:prstGeom prst="rect">
            <a:avLst/>
          </a:prstGeom>
          <a:noFill/>
        </p:spPr>
        <p:txBody>
          <a:bodyPr wrap="square">
            <a:spAutoFit/>
          </a:bodyPr>
          <a:lstStyle/>
          <a:p>
            <a:r>
              <a:rPr lang="en-CH" sz="2800" b="1" dirty="0">
                <a:latin typeface="Helvetica" pitchFamily="2" charset="0"/>
              </a:rPr>
              <a:t>Write</a:t>
            </a:r>
          </a:p>
        </p:txBody>
      </p:sp>
      <p:cxnSp>
        <p:nvCxnSpPr>
          <p:cNvPr id="12" name="Straight Arrow Connector 11">
            <a:extLst>
              <a:ext uri="{FF2B5EF4-FFF2-40B4-BE49-F238E27FC236}">
                <a16:creationId xmlns:a16="http://schemas.microsoft.com/office/drawing/2014/main" id="{32E814BC-1686-72AE-DF9C-5AD42787807F}"/>
              </a:ext>
            </a:extLst>
          </p:cNvPr>
          <p:cNvCxnSpPr/>
          <p:nvPr/>
        </p:nvCxnSpPr>
        <p:spPr>
          <a:xfrm>
            <a:off x="1710267" y="2430819"/>
            <a:ext cx="0" cy="72248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B839E1-E751-D0F5-1BB2-2DF3A326FE14}"/>
              </a:ext>
            </a:extLst>
          </p:cNvPr>
          <p:cNvSpPr txBox="1"/>
          <p:nvPr/>
        </p:nvSpPr>
        <p:spPr>
          <a:xfrm>
            <a:off x="512293" y="2555168"/>
            <a:ext cx="1188042" cy="523220"/>
          </a:xfrm>
          <a:prstGeom prst="rect">
            <a:avLst/>
          </a:prstGeom>
          <a:noFill/>
        </p:spPr>
        <p:txBody>
          <a:bodyPr wrap="square">
            <a:spAutoFit/>
          </a:bodyPr>
          <a:lstStyle/>
          <a:p>
            <a:r>
              <a:rPr lang="en-CH" sz="2800" b="1" dirty="0">
                <a:latin typeface="Helvetica" pitchFamily="2" charset="0"/>
              </a:rPr>
              <a:t>Read</a:t>
            </a:r>
          </a:p>
        </p:txBody>
      </p:sp>
      <p:cxnSp>
        <p:nvCxnSpPr>
          <p:cNvPr id="14" name="Straight Arrow Connector 13">
            <a:extLst>
              <a:ext uri="{FF2B5EF4-FFF2-40B4-BE49-F238E27FC236}">
                <a16:creationId xmlns:a16="http://schemas.microsoft.com/office/drawing/2014/main" id="{7161877B-4032-3625-8D11-45108C948B8C}"/>
              </a:ext>
            </a:extLst>
          </p:cNvPr>
          <p:cNvCxnSpPr>
            <a:cxnSpLocks/>
          </p:cNvCxnSpPr>
          <p:nvPr/>
        </p:nvCxnSpPr>
        <p:spPr>
          <a:xfrm>
            <a:off x="2126949" y="3714044"/>
            <a:ext cx="0" cy="857956"/>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29BF4C-D1D9-EBA0-4B2C-D1242FFC0E49}"/>
              </a:ext>
            </a:extLst>
          </p:cNvPr>
          <p:cNvSpPr txBox="1"/>
          <p:nvPr/>
        </p:nvSpPr>
        <p:spPr>
          <a:xfrm>
            <a:off x="1187855" y="3902637"/>
            <a:ext cx="1188042" cy="461665"/>
          </a:xfrm>
          <a:prstGeom prst="rect">
            <a:avLst/>
          </a:prstGeom>
          <a:noFill/>
        </p:spPr>
        <p:txBody>
          <a:bodyPr wrap="square">
            <a:spAutoFit/>
          </a:bodyPr>
          <a:lstStyle/>
          <a:p>
            <a:r>
              <a:rPr lang="en-CH" sz="2400" b="1" dirty="0">
                <a:latin typeface="Helvetica" pitchFamily="2" charset="0"/>
              </a:rPr>
              <a:t>Read</a:t>
            </a:r>
          </a:p>
        </p:txBody>
      </p:sp>
      <p:cxnSp>
        <p:nvCxnSpPr>
          <p:cNvPr id="18" name="Straight Arrow Connector 17">
            <a:extLst>
              <a:ext uri="{FF2B5EF4-FFF2-40B4-BE49-F238E27FC236}">
                <a16:creationId xmlns:a16="http://schemas.microsoft.com/office/drawing/2014/main" id="{E73E3D14-26B7-8061-EC58-1840675A872F}"/>
              </a:ext>
            </a:extLst>
          </p:cNvPr>
          <p:cNvCxnSpPr>
            <a:cxnSpLocks/>
          </p:cNvCxnSpPr>
          <p:nvPr/>
        </p:nvCxnSpPr>
        <p:spPr>
          <a:xfrm>
            <a:off x="2785997" y="3714044"/>
            <a:ext cx="0" cy="85795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BE279B-C4A4-8C24-4823-4CCA0B0E4677}"/>
              </a:ext>
            </a:extLst>
          </p:cNvPr>
          <p:cNvSpPr txBox="1"/>
          <p:nvPr/>
        </p:nvSpPr>
        <p:spPr>
          <a:xfrm>
            <a:off x="2792137" y="3910418"/>
            <a:ext cx="1485844" cy="461665"/>
          </a:xfrm>
          <a:prstGeom prst="rect">
            <a:avLst/>
          </a:prstGeom>
          <a:noFill/>
        </p:spPr>
        <p:txBody>
          <a:bodyPr wrap="square">
            <a:spAutoFit/>
          </a:bodyPr>
          <a:lstStyle/>
          <a:p>
            <a:r>
              <a:rPr lang="en-CH" sz="2400" b="1" dirty="0">
                <a:latin typeface="Helvetica" pitchFamily="2" charset="0"/>
              </a:rPr>
              <a:t>Write</a:t>
            </a:r>
          </a:p>
        </p:txBody>
      </p:sp>
      <p:sp>
        <p:nvSpPr>
          <p:cNvPr id="22" name="TextBox 21">
            <a:extLst>
              <a:ext uri="{FF2B5EF4-FFF2-40B4-BE49-F238E27FC236}">
                <a16:creationId xmlns:a16="http://schemas.microsoft.com/office/drawing/2014/main" id="{DF2A080A-435F-B792-B451-B1E025604034}"/>
              </a:ext>
            </a:extLst>
          </p:cNvPr>
          <p:cNvSpPr txBox="1"/>
          <p:nvPr/>
        </p:nvSpPr>
        <p:spPr>
          <a:xfrm>
            <a:off x="5098181" y="3917165"/>
            <a:ext cx="1188042" cy="461665"/>
          </a:xfrm>
          <a:prstGeom prst="rect">
            <a:avLst/>
          </a:prstGeom>
          <a:noFill/>
        </p:spPr>
        <p:txBody>
          <a:bodyPr wrap="square">
            <a:spAutoFit/>
          </a:bodyPr>
          <a:lstStyle/>
          <a:p>
            <a:r>
              <a:rPr lang="en-CH" sz="2400" b="1" dirty="0">
                <a:latin typeface="Helvetica" pitchFamily="2" charset="0"/>
              </a:rPr>
              <a:t>Read</a:t>
            </a:r>
          </a:p>
        </p:txBody>
      </p:sp>
      <p:cxnSp>
        <p:nvCxnSpPr>
          <p:cNvPr id="23" name="Straight Arrow Connector 22">
            <a:extLst>
              <a:ext uri="{FF2B5EF4-FFF2-40B4-BE49-F238E27FC236}">
                <a16:creationId xmlns:a16="http://schemas.microsoft.com/office/drawing/2014/main" id="{CD9C60EC-AF5F-0B9B-C38E-BF48B8861858}"/>
              </a:ext>
            </a:extLst>
          </p:cNvPr>
          <p:cNvCxnSpPr>
            <a:cxnSpLocks/>
          </p:cNvCxnSpPr>
          <p:nvPr/>
        </p:nvCxnSpPr>
        <p:spPr>
          <a:xfrm>
            <a:off x="6814822" y="3718062"/>
            <a:ext cx="0" cy="66076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4D6782D-D88B-CCD3-A5B6-769CEAB44D03}"/>
              </a:ext>
            </a:extLst>
          </p:cNvPr>
          <p:cNvSpPr txBox="1"/>
          <p:nvPr/>
        </p:nvSpPr>
        <p:spPr>
          <a:xfrm>
            <a:off x="6874927" y="3917165"/>
            <a:ext cx="1485844" cy="461665"/>
          </a:xfrm>
          <a:prstGeom prst="rect">
            <a:avLst/>
          </a:prstGeom>
          <a:noFill/>
        </p:spPr>
        <p:txBody>
          <a:bodyPr wrap="square">
            <a:spAutoFit/>
          </a:bodyPr>
          <a:lstStyle/>
          <a:p>
            <a:r>
              <a:rPr lang="en-CH" sz="2400" b="1" dirty="0">
                <a:latin typeface="Helvetica" pitchFamily="2" charset="0"/>
              </a:rPr>
              <a:t>Write</a:t>
            </a:r>
          </a:p>
        </p:txBody>
      </p:sp>
      <p:cxnSp>
        <p:nvCxnSpPr>
          <p:cNvPr id="25" name="Straight Arrow Connector 24">
            <a:extLst>
              <a:ext uri="{FF2B5EF4-FFF2-40B4-BE49-F238E27FC236}">
                <a16:creationId xmlns:a16="http://schemas.microsoft.com/office/drawing/2014/main" id="{0E44695E-57FB-0F95-A1C1-1B980121D83E}"/>
              </a:ext>
            </a:extLst>
          </p:cNvPr>
          <p:cNvCxnSpPr>
            <a:cxnSpLocks/>
          </p:cNvCxnSpPr>
          <p:nvPr/>
        </p:nvCxnSpPr>
        <p:spPr>
          <a:xfrm flipH="1">
            <a:off x="3546798" y="5241688"/>
            <a:ext cx="1772356"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890727-95DD-6C14-4EC8-EE4A9EFDEB47}"/>
              </a:ext>
            </a:extLst>
          </p:cNvPr>
          <p:cNvCxnSpPr>
            <a:cxnSpLocks/>
          </p:cNvCxnSpPr>
          <p:nvPr/>
        </p:nvCxnSpPr>
        <p:spPr>
          <a:xfrm>
            <a:off x="3535509" y="4953704"/>
            <a:ext cx="1783645"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7E20D9-45EB-5A4F-5C6B-4F9064011EA5}"/>
              </a:ext>
            </a:extLst>
          </p:cNvPr>
          <p:cNvSpPr txBox="1"/>
          <p:nvPr/>
        </p:nvSpPr>
        <p:spPr>
          <a:xfrm>
            <a:off x="3606677" y="4504459"/>
            <a:ext cx="1783645" cy="461665"/>
          </a:xfrm>
          <a:prstGeom prst="rect">
            <a:avLst/>
          </a:prstGeom>
          <a:noFill/>
        </p:spPr>
        <p:txBody>
          <a:bodyPr wrap="square">
            <a:spAutoFit/>
          </a:bodyPr>
          <a:lstStyle/>
          <a:p>
            <a:r>
              <a:rPr lang="en-CH" sz="2400" b="1" dirty="0">
                <a:latin typeface="Helvetica" pitchFamily="2" charset="0"/>
              </a:rPr>
              <a:t>Promotion</a:t>
            </a:r>
          </a:p>
        </p:txBody>
      </p:sp>
      <p:sp>
        <p:nvSpPr>
          <p:cNvPr id="33" name="TextBox 32">
            <a:extLst>
              <a:ext uri="{FF2B5EF4-FFF2-40B4-BE49-F238E27FC236}">
                <a16:creationId xmlns:a16="http://schemas.microsoft.com/office/drawing/2014/main" id="{60EAAB60-20CD-C32F-D658-F49AB995FB6D}"/>
              </a:ext>
            </a:extLst>
          </p:cNvPr>
          <p:cNvSpPr txBox="1"/>
          <p:nvPr/>
        </p:nvSpPr>
        <p:spPr>
          <a:xfrm>
            <a:off x="3678189" y="5300776"/>
            <a:ext cx="1783645" cy="461665"/>
          </a:xfrm>
          <a:prstGeom prst="rect">
            <a:avLst/>
          </a:prstGeom>
          <a:noFill/>
        </p:spPr>
        <p:txBody>
          <a:bodyPr wrap="square">
            <a:spAutoFit/>
          </a:bodyPr>
          <a:lstStyle/>
          <a:p>
            <a:r>
              <a:rPr lang="en-CH" sz="2400" b="1" dirty="0">
                <a:latin typeface="Helvetica" pitchFamily="2" charset="0"/>
              </a:rPr>
              <a:t>Eviction</a:t>
            </a:r>
          </a:p>
        </p:txBody>
      </p:sp>
      <p:sp>
        <p:nvSpPr>
          <p:cNvPr id="26" name="TextBox 25">
            <a:extLst>
              <a:ext uri="{FF2B5EF4-FFF2-40B4-BE49-F238E27FC236}">
                <a16:creationId xmlns:a16="http://schemas.microsoft.com/office/drawing/2014/main" id="{A30C910C-3DFB-B380-A5FC-3A6D1FBBA5B4}"/>
              </a:ext>
            </a:extLst>
          </p:cNvPr>
          <p:cNvSpPr txBox="1"/>
          <p:nvPr/>
        </p:nvSpPr>
        <p:spPr>
          <a:xfrm>
            <a:off x="2412149" y="5823113"/>
            <a:ext cx="4225446" cy="523220"/>
          </a:xfrm>
          <a:prstGeom prst="rect">
            <a:avLst/>
          </a:prstGeom>
          <a:noFill/>
        </p:spPr>
        <p:txBody>
          <a:bodyPr wrap="square">
            <a:spAutoFit/>
          </a:bodyPr>
          <a:lstStyle/>
          <a:p>
            <a:r>
              <a:rPr lang="en-CH" sz="2800" b="1" i="1" dirty="0">
                <a:latin typeface="Arial" panose="020B0604020202020204" pitchFamily="34" charset="0"/>
                <a:cs typeface="Arial" panose="020B0604020202020204" pitchFamily="34" charset="0"/>
              </a:rPr>
              <a:t>Hybrid Storage System</a:t>
            </a:r>
          </a:p>
        </p:txBody>
      </p:sp>
      <p:sp>
        <p:nvSpPr>
          <p:cNvPr id="28" name="Rounded Rectangle 27">
            <a:extLst>
              <a:ext uri="{FF2B5EF4-FFF2-40B4-BE49-F238E27FC236}">
                <a16:creationId xmlns:a16="http://schemas.microsoft.com/office/drawing/2014/main" id="{779A7E67-BB09-1F1C-DDA5-CA710EF229AA}"/>
              </a:ext>
            </a:extLst>
          </p:cNvPr>
          <p:cNvSpPr/>
          <p:nvPr/>
        </p:nvSpPr>
        <p:spPr>
          <a:xfrm>
            <a:off x="776427" y="3064533"/>
            <a:ext cx="7513596" cy="786872"/>
          </a:xfrm>
          <a:prstGeom prst="roundRect">
            <a:avLst>
              <a:gd name="adj" fmla="val 2536"/>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0" name="Rounded Rectangle 29">
            <a:extLst>
              <a:ext uri="{FF2B5EF4-FFF2-40B4-BE49-F238E27FC236}">
                <a16:creationId xmlns:a16="http://schemas.microsoft.com/office/drawing/2014/main" id="{BE1CAFE3-DA25-EA22-C2B3-F0BBC806AB71}"/>
              </a:ext>
            </a:extLst>
          </p:cNvPr>
          <p:cNvSpPr/>
          <p:nvPr/>
        </p:nvSpPr>
        <p:spPr>
          <a:xfrm>
            <a:off x="1230117" y="4504459"/>
            <a:ext cx="2314135" cy="1131767"/>
          </a:xfrm>
          <a:prstGeom prst="roundRect">
            <a:avLst>
              <a:gd name="adj" fmla="val 2536"/>
            </a:avLst>
          </a:prstGeom>
          <a:noFill/>
          <a:ln w="762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cxnSp>
        <p:nvCxnSpPr>
          <p:cNvPr id="21" name="Straight Arrow Connector 20">
            <a:extLst>
              <a:ext uri="{FF2B5EF4-FFF2-40B4-BE49-F238E27FC236}">
                <a16:creationId xmlns:a16="http://schemas.microsoft.com/office/drawing/2014/main" id="{E05DA93E-7D1C-9A16-27AF-0F68CA23CE74}"/>
              </a:ext>
            </a:extLst>
          </p:cNvPr>
          <p:cNvCxnSpPr>
            <a:cxnSpLocks/>
          </p:cNvCxnSpPr>
          <p:nvPr/>
        </p:nvCxnSpPr>
        <p:spPr>
          <a:xfrm>
            <a:off x="6155774" y="3718062"/>
            <a:ext cx="0" cy="660768"/>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7BCA128-63EB-B29F-37DC-73058B5BE81B}"/>
              </a:ext>
            </a:extLst>
          </p:cNvPr>
          <p:cNvSpPr/>
          <p:nvPr/>
        </p:nvSpPr>
        <p:spPr>
          <a:xfrm>
            <a:off x="2387184" y="5353975"/>
            <a:ext cx="1061106" cy="191677"/>
          </a:xfrm>
          <a:prstGeom prst="rect">
            <a:avLst/>
          </a:prstGeom>
          <a:solidFill>
            <a:srgbClr val="EEEEEE"/>
          </a:solidFill>
          <a:ln>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E7C743A8-547A-ECBB-2329-B1DFA4589979}"/>
              </a:ext>
            </a:extLst>
          </p:cNvPr>
          <p:cNvSpPr/>
          <p:nvPr/>
        </p:nvSpPr>
        <p:spPr>
          <a:xfrm>
            <a:off x="169011" y="874643"/>
            <a:ext cx="8736450" cy="572618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CD2D299-A50C-4E7A-5FB3-95FF65121D3F}"/>
              </a:ext>
            </a:extLst>
          </p:cNvPr>
          <p:cNvSpPr/>
          <p:nvPr/>
        </p:nvSpPr>
        <p:spPr>
          <a:xfrm>
            <a:off x="80386" y="309025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Performance of a hybrid storage system </a:t>
            </a:r>
          </a:p>
          <a:p>
            <a:pPr algn="ctr"/>
            <a:r>
              <a:rPr lang="en-GB" sz="3600" b="1" dirty="0">
                <a:solidFill>
                  <a:srgbClr val="0070C0"/>
                </a:solidFill>
              </a:rPr>
              <a:t>highly depends </a:t>
            </a:r>
            <a:r>
              <a:rPr lang="en-GB" sz="3600" dirty="0">
                <a:solidFill>
                  <a:schemeClr val="tx1"/>
                </a:solidFill>
              </a:rPr>
              <a:t>on the ability of the </a:t>
            </a:r>
          </a:p>
          <a:p>
            <a:pPr algn="ctr"/>
            <a:r>
              <a:rPr lang="en-GB" sz="3600" b="1" dirty="0">
                <a:solidFill>
                  <a:srgbClr val="0070C0"/>
                </a:solidFill>
              </a:rPr>
              <a:t>storage management layer</a:t>
            </a:r>
            <a:endParaRPr lang="en-US" sz="3400" b="1" dirty="0">
              <a:solidFill>
                <a:srgbClr val="0070C0"/>
              </a:solidFill>
              <a:effectLst/>
              <a:latin typeface="Calibri" panose="020F0502020204030204" pitchFamily="34" charset="0"/>
              <a:cs typeface="Calibri" panose="020F0502020204030204" pitchFamily="34" charset="0"/>
            </a:endParaRPr>
          </a:p>
        </p:txBody>
      </p:sp>
      <p:sp>
        <p:nvSpPr>
          <p:cNvPr id="35" name="Slide Number Placeholder 5">
            <a:extLst>
              <a:ext uri="{FF2B5EF4-FFF2-40B4-BE49-F238E27FC236}">
                <a16:creationId xmlns:a16="http://schemas.microsoft.com/office/drawing/2014/main" id="{068D6769-EE4A-323B-720A-690AF8AA3CE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5</a:t>
            </a:fld>
            <a:endParaRPr lang="en-CH"/>
          </a:p>
        </p:txBody>
      </p:sp>
    </p:spTree>
    <p:extLst>
      <p:ext uri="{BB962C8B-B14F-4D97-AF65-F5344CB8AC3E}">
        <p14:creationId xmlns:p14="http://schemas.microsoft.com/office/powerpoint/2010/main" val="1291470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 (2/2)</a:t>
            </a:r>
          </a:p>
        </p:txBody>
      </p:sp>
      <p:pic>
        <p:nvPicPr>
          <p:cNvPr id="8" name="Picture 7">
            <a:extLst>
              <a:ext uri="{FF2B5EF4-FFF2-40B4-BE49-F238E27FC236}">
                <a16:creationId xmlns:a16="http://schemas.microsoft.com/office/drawing/2014/main" id="{6E506BC9-2310-7F40-077A-460D0095D9FB}"/>
              </a:ext>
            </a:extLst>
          </p:cNvPr>
          <p:cNvPicPr>
            <a:picLocks noChangeAspect="1"/>
          </p:cNvPicPr>
          <p:nvPr/>
        </p:nvPicPr>
        <p:blipFill>
          <a:blip r:embed="rId3"/>
          <a:stretch>
            <a:fillRect/>
          </a:stretch>
        </p:blipFill>
        <p:spPr>
          <a:xfrm>
            <a:off x="260350" y="2533650"/>
            <a:ext cx="8623300" cy="1790700"/>
          </a:xfrm>
          <a:prstGeom prst="rect">
            <a:avLst/>
          </a:prstGeom>
          <a:ln w="19050">
            <a:solidFill>
              <a:schemeClr val="tx1"/>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04C4DDB-B2BA-D672-9C32-CC70AA618958}"/>
              </a:ext>
            </a:extLst>
          </p:cNvPr>
          <p:cNvSpPr txBox="1"/>
          <p:nvPr/>
        </p:nvSpPr>
        <p:spPr>
          <a:xfrm>
            <a:off x="2052572" y="4966973"/>
            <a:ext cx="4726745" cy="369332"/>
          </a:xfrm>
          <a:prstGeom prst="rect">
            <a:avLst/>
          </a:prstGeom>
          <a:solidFill>
            <a:schemeClr val="bg1"/>
          </a:solidFill>
        </p:spPr>
        <p:txBody>
          <a:bodyPr wrap="square" rtlCol="0">
            <a:spAutoFit/>
          </a:bodyPr>
          <a:lstStyle/>
          <a:p>
            <a:pPr algn="ctr"/>
            <a:r>
              <a:rPr lang="en-US" dirty="0">
                <a:solidFill>
                  <a:srgbClr val="00B0F0"/>
                </a:solidFill>
                <a:latin typeface="Consolas" panose="020B0609020204030204" pitchFamily="49" charset="0"/>
                <a:cs typeface="Consolas" panose="020B0609020204030204" pitchFamily="49" charset="0"/>
                <a:hlinkClick r:id="rId4">
                  <a:extLst>
                    <a:ext uri="{A12FA001-AC4F-418D-AE19-62706E023703}">
                      <ahyp:hlinkClr xmlns:ahyp="http://schemas.microsoft.com/office/drawing/2018/hyperlinkcolor" val="tx"/>
                    </a:ext>
                  </a:extLst>
                </a:hlinkClick>
              </a:rPr>
              <a:t>https://arxiv.org/pdf/2205.07394.pdf</a:t>
            </a:r>
            <a:endParaRPr lang="en-US" dirty="0">
              <a:solidFill>
                <a:srgbClr val="00B0F0"/>
              </a:solidFill>
              <a:latin typeface="Consolas" panose="020B0609020204030204" pitchFamily="49" charset="0"/>
              <a:cs typeface="Consolas" panose="020B0609020204030204" pitchFamily="49" charset="0"/>
            </a:endParaRPr>
          </a:p>
        </p:txBody>
      </p:sp>
      <p:sp>
        <p:nvSpPr>
          <p:cNvPr id="10" name="TextBox 9">
            <a:extLst>
              <a:ext uri="{FF2B5EF4-FFF2-40B4-BE49-F238E27FC236}">
                <a16:creationId xmlns:a16="http://schemas.microsoft.com/office/drawing/2014/main" id="{77FAD9B3-EA3D-F309-C29E-C92A69B0C19A}"/>
              </a:ext>
            </a:extLst>
          </p:cNvPr>
          <p:cNvSpPr txBox="1"/>
          <p:nvPr/>
        </p:nvSpPr>
        <p:spPr>
          <a:xfrm>
            <a:off x="2080708" y="5811361"/>
            <a:ext cx="4726745" cy="408623"/>
          </a:xfrm>
          <a:prstGeom prst="roundRect">
            <a:avLst/>
          </a:prstGeom>
          <a:solidFill>
            <a:srgbClr val="FFFFFF"/>
          </a:solidFill>
        </p:spPr>
        <p:txBody>
          <a:bodyPr wrap="square" rtlCol="0">
            <a:spAutoFit/>
          </a:bodyPr>
          <a:lstStyle/>
          <a:p>
            <a:r>
              <a:rPr lang="en-US" dirty="0">
                <a:solidFill>
                  <a:srgbClr val="00B0F0"/>
                </a:solidFill>
                <a:latin typeface="Consolas" panose="020B0609020204030204" pitchFamily="49" charset="0"/>
                <a:cs typeface="Consolas" panose="020B0609020204030204" pitchFamily="49" charset="0"/>
                <a:hlinkClick r:id="rId5">
                  <a:extLst>
                    <a:ext uri="{A12FA001-AC4F-418D-AE19-62706E023703}">
                      <ahyp:hlinkClr xmlns:ahyp="http://schemas.microsoft.com/office/drawing/2018/hyperlinkcolor" val="tx"/>
                    </a:ext>
                  </a:extLst>
                </a:hlinkClick>
              </a:rPr>
              <a:t>https://github.com/CMU-SAFARI/Sibyl</a:t>
            </a:r>
            <a:endParaRPr lang="en-US" dirty="0">
              <a:solidFill>
                <a:srgbClr val="00B0F0"/>
              </a:solidFill>
              <a:latin typeface="Consolas" panose="020B0609020204030204" pitchFamily="49" charset="0"/>
              <a:cs typeface="Consolas" panose="020B0609020204030204" pitchFamily="49" charset="0"/>
            </a:endParaRPr>
          </a:p>
        </p:txBody>
      </p:sp>
      <p:sp>
        <p:nvSpPr>
          <p:cNvPr id="7" name="Slide Number Placeholder 5">
            <a:extLst>
              <a:ext uri="{FF2B5EF4-FFF2-40B4-BE49-F238E27FC236}">
                <a16:creationId xmlns:a16="http://schemas.microsoft.com/office/drawing/2014/main" id="{99A04D57-5758-613C-1D1E-8DA6BFC53E1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50</a:t>
            </a:fld>
            <a:endParaRPr lang="en-CH"/>
          </a:p>
        </p:txBody>
      </p:sp>
    </p:spTree>
    <p:extLst>
      <p:ext uri="{BB962C8B-B14F-4D97-AF65-F5344CB8AC3E}">
        <p14:creationId xmlns:p14="http://schemas.microsoft.com/office/powerpoint/2010/main" val="3714161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Lato" panose="020F0502020204030203" pitchFamily="34" charset="77"/>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Lato" panose="020F0502020204030203" pitchFamily="34" charset="77"/>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77"/>
              </a:rPr>
              <a:t>Sybil: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77"/>
              </a:rPr>
              <a:t>Evaluation </a:t>
            </a:r>
            <a:r>
              <a:rPr lang="en-US" sz="2800" b="1">
                <a:latin typeface="Lato" panose="020F0502020204030203" pitchFamily="34" charset="77"/>
              </a:rPr>
              <a:t>of Sybil </a:t>
            </a:r>
            <a:r>
              <a:rPr lang="en-US" sz="2800" b="1" dirty="0">
                <a:latin typeface="Lato" panose="020F0502020204030203" pitchFamily="34" charset="77"/>
              </a:rPr>
              <a:t>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Lato" panose="020F0502020204030203" pitchFamily="34" charset="77"/>
              </a:rPr>
              <a:t>Conclusion</a:t>
            </a:r>
            <a:endParaRPr lang="en-US" sz="2800" b="1" dirty="0">
              <a:latin typeface="Lato" panose="020F0502020204030203" pitchFamily="34" charset="77"/>
            </a:endParaRPr>
          </a:p>
        </p:txBody>
      </p:sp>
      <p:sp>
        <p:nvSpPr>
          <p:cNvPr id="12" name="Slide Number Placeholder 5">
            <a:extLst>
              <a:ext uri="{FF2B5EF4-FFF2-40B4-BE49-F238E27FC236}">
                <a16:creationId xmlns:a16="http://schemas.microsoft.com/office/drawing/2014/main" id="{74ADBBE5-F927-D9CC-7E27-64F2C6DD973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51</a:t>
            </a:fld>
            <a:endParaRPr lang="en-CH"/>
          </a:p>
        </p:txBody>
      </p:sp>
    </p:spTree>
    <p:extLst>
      <p:ext uri="{BB962C8B-B14F-4D97-AF65-F5344CB8AC3E}">
        <p14:creationId xmlns:p14="http://schemas.microsoft.com/office/powerpoint/2010/main" val="1346143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0FED3A-E902-9492-033C-94391A40A109}"/>
              </a:ext>
            </a:extLst>
          </p:cNvPr>
          <p:cNvSpPr>
            <a:spLocks noGrp="1"/>
          </p:cNvSpPr>
          <p:nvPr>
            <p:ph type="title"/>
          </p:nvPr>
        </p:nvSpPr>
        <p:spPr/>
        <p:txBody>
          <a:bodyPr/>
          <a:lstStyle/>
          <a:p>
            <a:r>
              <a:rPr lang="en-US" dirty="0"/>
              <a:t>Conclusion</a:t>
            </a:r>
            <a:endParaRPr lang="en-CH" dirty="0"/>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124699" y="837502"/>
            <a:ext cx="8842955" cy="4920361"/>
          </a:xfrm>
        </p:spPr>
        <p:txBody>
          <a:bodyPr>
            <a:noAutofit/>
          </a:bodyPr>
          <a:lstStyle/>
          <a:p>
            <a:pPr algn="just"/>
            <a:r>
              <a:rPr lang="en-US" sz="3000" b="1" dirty="0">
                <a:solidFill>
                  <a:srgbClr val="00B050"/>
                </a:solidFill>
                <a:latin typeface="Calibri" panose="020F0502020204030204" pitchFamily="34" charset="0"/>
                <a:cs typeface="Calibri" panose="020F0502020204030204" pitchFamily="34" charset="0"/>
              </a:rPr>
              <a:t>We introduced </a:t>
            </a:r>
            <a:r>
              <a:rPr lang="en-GB" sz="3000" b="1" dirty="0">
                <a:solidFill>
                  <a:srgbClr val="00B050"/>
                </a:solidFill>
                <a:latin typeface="Calibri" panose="020F0502020204030204" pitchFamily="34" charset="0"/>
                <a:cs typeface="Calibri" panose="020F0502020204030204" pitchFamily="34" charset="0"/>
              </a:rPr>
              <a:t>Sibyl</a:t>
            </a:r>
            <a:r>
              <a:rPr lang="en-GB" sz="3000" dirty="0">
                <a:solidFill>
                  <a:srgbClr val="00B050"/>
                </a:solidFill>
                <a:latin typeface="Calibri" panose="020F0502020204030204" pitchFamily="34" charset="0"/>
                <a:cs typeface="Calibri" panose="020F0502020204030204" pitchFamily="34" charset="0"/>
              </a:rPr>
              <a:t>, </a:t>
            </a:r>
            <a:r>
              <a:rPr lang="en-GB" sz="3000" dirty="0">
                <a:latin typeface="Calibri" panose="020F0502020204030204" pitchFamily="34" charset="0"/>
                <a:cs typeface="Calibri" panose="020F0502020204030204" pitchFamily="34" charset="0"/>
              </a:rPr>
              <a:t>the first reinforcement learning-based data placement technique in hybrid storage systems that provides</a:t>
            </a:r>
            <a:endParaRPr lang="en-US" sz="3000" dirty="0">
              <a:latin typeface="Calibri" panose="020F0502020204030204" pitchFamily="34" charset="0"/>
              <a:cs typeface="Calibri" panose="020F0502020204030204" pitchFamily="34" charset="0"/>
            </a:endParaRPr>
          </a:p>
          <a:p>
            <a:pPr marL="536575" lvl="1" indent="-179388" algn="just"/>
            <a:r>
              <a:rPr lang="en" b="1" dirty="0">
                <a:solidFill>
                  <a:srgbClr val="000BEB"/>
                </a:solidFill>
                <a:latin typeface="Calibri" panose="020F0502020204030204" pitchFamily="34" charset="0"/>
                <a:cs typeface="Calibri" panose="020F0502020204030204" pitchFamily="34" charset="0"/>
              </a:rPr>
              <a:t>Adaptivity </a:t>
            </a:r>
          </a:p>
          <a:p>
            <a:pPr marL="536575" lvl="1" indent="-179388" algn="just"/>
            <a:r>
              <a:rPr lang="en" b="1" dirty="0">
                <a:solidFill>
                  <a:srgbClr val="000BEB"/>
                </a:solidFill>
                <a:latin typeface="Calibri" panose="020F0502020204030204" pitchFamily="34" charset="0"/>
                <a:cs typeface="Calibri" panose="020F0502020204030204" pitchFamily="34" charset="0"/>
              </a:rPr>
              <a:t>Easily extensibility </a:t>
            </a:r>
          </a:p>
          <a:p>
            <a:pPr marL="536575" lvl="1" indent="-179388" algn="just"/>
            <a:r>
              <a:rPr lang="en" b="1" dirty="0">
                <a:solidFill>
                  <a:srgbClr val="000BEB"/>
                </a:solidFill>
                <a:latin typeface="Calibri" panose="020F0502020204030204" pitchFamily="34" charset="0"/>
                <a:cs typeface="Calibri" panose="020F0502020204030204" pitchFamily="34" charset="0"/>
              </a:rPr>
              <a:t>Ease of design and implementation</a:t>
            </a:r>
            <a:endParaRPr lang="en-US" sz="2200" b="1" dirty="0">
              <a:solidFill>
                <a:srgbClr val="7030A0"/>
              </a:solidFill>
              <a:latin typeface="Calibri" panose="020F0502020204030204" pitchFamily="34" charset="0"/>
              <a:cs typeface="Calibri" panose="020F0502020204030204" pitchFamily="34" charset="0"/>
            </a:endParaRPr>
          </a:p>
          <a:p>
            <a:pPr marL="79375" indent="-179388" algn="just"/>
            <a:r>
              <a:rPr lang="en-US" sz="3000" b="1" dirty="0">
                <a:solidFill>
                  <a:srgbClr val="00B0F0"/>
                </a:solidFill>
                <a:latin typeface="Calibri" panose="020F0502020204030204" pitchFamily="34" charset="0"/>
                <a:cs typeface="Calibri" panose="020F0502020204030204" pitchFamily="34" charset="0"/>
              </a:rPr>
              <a:t>We evaluated Sibyl </a:t>
            </a:r>
            <a:r>
              <a:rPr lang="en-US" sz="3000" dirty="0">
                <a:latin typeface="Calibri" panose="020F0502020204030204" pitchFamily="34" charset="0"/>
                <a:cs typeface="Calibri" panose="020F0502020204030204" pitchFamily="34" charset="0"/>
              </a:rPr>
              <a:t>on</a:t>
            </a:r>
            <a:r>
              <a:rPr lang="en-US" sz="3000" dirty="0">
                <a:solidFill>
                  <a:srgbClr val="00B0F0"/>
                </a:solidFill>
                <a:latin typeface="Calibri" panose="020F0502020204030204" pitchFamily="34" charset="0"/>
                <a:cs typeface="Calibri" panose="020F0502020204030204" pitchFamily="34" charset="0"/>
              </a:rPr>
              <a:t> </a:t>
            </a:r>
            <a:r>
              <a:rPr lang="en-US" sz="3000" b="1" dirty="0">
                <a:solidFill>
                  <a:srgbClr val="00B0F0"/>
                </a:solidFill>
                <a:latin typeface="Calibri" panose="020F0502020204030204" pitchFamily="34" charset="0"/>
                <a:cs typeface="Calibri" panose="020F0502020204030204" pitchFamily="34" charset="0"/>
              </a:rPr>
              <a:t>real systems </a:t>
            </a:r>
            <a:r>
              <a:rPr lang="en-US" sz="3000" dirty="0">
                <a:latin typeface="Calibri" panose="020F0502020204030204" pitchFamily="34" charset="0"/>
                <a:cs typeface="Calibri" panose="020F0502020204030204" pitchFamily="34" charset="0"/>
              </a:rPr>
              <a:t>using many different workloads</a:t>
            </a:r>
          </a:p>
          <a:p>
            <a:pPr marL="536575" lvl="1" indent="-179388" algn="just"/>
            <a:r>
              <a:rPr lang="en-GB" dirty="0">
                <a:latin typeface="Calibri" panose="020F0502020204030204" pitchFamily="34" charset="0"/>
                <a:cs typeface="Calibri" panose="020F0502020204030204" pitchFamily="34" charset="0"/>
              </a:rPr>
              <a:t>Sibyl </a:t>
            </a:r>
            <a:r>
              <a:rPr lang="en-GB" b="1" dirty="0">
                <a:solidFill>
                  <a:srgbClr val="C00000"/>
                </a:solidFill>
                <a:latin typeface="Calibri" panose="020F0502020204030204" pitchFamily="34" charset="0"/>
                <a:cs typeface="Calibri" panose="020F0502020204030204" pitchFamily="34" charset="0"/>
              </a:rPr>
              <a:t>improves performance by 21.6% </a:t>
            </a:r>
            <a:r>
              <a:rPr lang="en-GB" dirty="0">
                <a:latin typeface="Calibri" panose="020F0502020204030204" pitchFamily="34" charset="0"/>
                <a:cs typeface="Calibri" panose="020F0502020204030204" pitchFamily="34" charset="0"/>
              </a:rPr>
              <a:t>compared to the best prior data placement policy in a dual-HSS configuration</a:t>
            </a:r>
          </a:p>
          <a:p>
            <a:pPr marL="536575" lvl="1" indent="-179388" algn="just"/>
            <a:r>
              <a:rPr lang="en-US" dirty="0">
                <a:latin typeface="Calibri" panose="020F0502020204030204" pitchFamily="34" charset="0"/>
                <a:cs typeface="Calibri" panose="020F0502020204030204" pitchFamily="34" charset="0"/>
              </a:rPr>
              <a:t>In </a:t>
            </a:r>
            <a:r>
              <a:rPr lang="en" dirty="0">
                <a:latin typeface="Calibri" panose="020F0502020204030204" pitchFamily="34" charset="0"/>
                <a:cs typeface="Calibri" panose="020F0502020204030204" pitchFamily="34" charset="0"/>
              </a:rPr>
              <a:t>a tri-HSS configuration, Sibyl </a:t>
            </a:r>
            <a:r>
              <a:rPr lang="en" b="1" dirty="0">
                <a:solidFill>
                  <a:srgbClr val="7030A0"/>
                </a:solidFill>
                <a:latin typeface="Calibri" panose="020F0502020204030204" pitchFamily="34" charset="0"/>
                <a:cs typeface="Calibri" panose="020F0502020204030204" pitchFamily="34" charset="0"/>
              </a:rPr>
              <a:t>outperforms</a:t>
            </a:r>
            <a:r>
              <a:rPr lang="en" dirty="0">
                <a:solidFill>
                  <a:srgbClr val="FFC000"/>
                </a:solidFill>
                <a:latin typeface="Calibri" panose="020F0502020204030204" pitchFamily="34" charset="0"/>
                <a:cs typeface="Calibri" panose="020F0502020204030204" pitchFamily="34" charset="0"/>
              </a:rPr>
              <a:t> </a:t>
            </a:r>
            <a:r>
              <a:rPr lang="en" dirty="0">
                <a:latin typeface="Calibri" panose="020F0502020204030204" pitchFamily="34" charset="0"/>
                <a:cs typeface="Calibri" panose="020F0502020204030204" pitchFamily="34" charset="0"/>
              </a:rPr>
              <a:t>the state-of-the-art-data placement policy by </a:t>
            </a:r>
            <a:r>
              <a:rPr lang="en" b="1" dirty="0">
                <a:solidFill>
                  <a:srgbClr val="7030A0"/>
                </a:solidFill>
                <a:latin typeface="Calibri" panose="020F0502020204030204" pitchFamily="34" charset="0"/>
                <a:cs typeface="Calibri" panose="020F0502020204030204" pitchFamily="34" charset="0"/>
              </a:rPr>
              <a:t>48.2%</a:t>
            </a:r>
            <a:r>
              <a:rPr lang="en" dirty="0">
                <a:solidFill>
                  <a:srgbClr val="7030A0"/>
                </a:solidFill>
                <a:latin typeface="Calibri" panose="020F0502020204030204" pitchFamily="34" charset="0"/>
                <a:cs typeface="Calibri" panose="020F0502020204030204" pitchFamily="34" charset="0"/>
              </a:rPr>
              <a:t> </a:t>
            </a:r>
          </a:p>
          <a:p>
            <a:pPr marL="536575" lvl="1" indent="-179388" algn="just"/>
            <a:r>
              <a:rPr lang="en-US" dirty="0">
                <a:latin typeface="Calibri" panose="020F0502020204030204" pitchFamily="34" charset="0"/>
                <a:cs typeface="Calibri" panose="020F0502020204030204" pitchFamily="34" charset="0"/>
              </a:rPr>
              <a:t>Sibyl </a:t>
            </a:r>
            <a:r>
              <a:rPr lang="en" dirty="0">
                <a:latin typeface="Calibri" panose="020F0502020204030204" pitchFamily="34" charset="0"/>
                <a:cs typeface="Calibri" panose="020F0502020204030204" pitchFamily="34" charset="0"/>
              </a:rPr>
              <a:t>achieves </a:t>
            </a:r>
            <a:r>
              <a:rPr lang="en" b="1" dirty="0">
                <a:solidFill>
                  <a:schemeClr val="accent2"/>
                </a:solidFill>
                <a:latin typeface="Calibri" panose="020F0502020204030204" pitchFamily="34" charset="0"/>
                <a:cs typeface="Calibri" panose="020F0502020204030204" pitchFamily="34" charset="0"/>
              </a:rPr>
              <a:t>80% of the performance</a:t>
            </a:r>
            <a:r>
              <a:rPr lang="en" dirty="0">
                <a:solidFill>
                  <a:schemeClr val="accent2"/>
                </a:solidFill>
                <a:latin typeface="Calibri" panose="020F0502020204030204" pitchFamily="34" charset="0"/>
                <a:cs typeface="Calibri" panose="020F0502020204030204" pitchFamily="34" charset="0"/>
              </a:rPr>
              <a:t> </a:t>
            </a:r>
            <a:r>
              <a:rPr lang="en" dirty="0">
                <a:latin typeface="Calibri" panose="020F0502020204030204" pitchFamily="34" charset="0"/>
                <a:cs typeface="Calibri" panose="020F0502020204030204" pitchFamily="34" charset="0"/>
              </a:rPr>
              <a:t>of an oracle policy with a storage overhead of only </a:t>
            </a:r>
            <a:r>
              <a:rPr lang="en" b="1" dirty="0">
                <a:solidFill>
                  <a:schemeClr val="accent2"/>
                </a:solidFill>
                <a:latin typeface="Calibri" panose="020F0502020204030204" pitchFamily="34" charset="0"/>
                <a:cs typeface="Calibri" panose="020F0502020204030204" pitchFamily="34" charset="0"/>
              </a:rPr>
              <a:t>124.4 KiB</a:t>
            </a:r>
            <a:endParaRPr lang="en-US" dirty="0">
              <a:solidFill>
                <a:schemeClr val="accent2"/>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D4014DC-6A31-44C1-AE15-6B85E8E5A42D}"/>
              </a:ext>
            </a:extLst>
          </p:cNvPr>
          <p:cNvSpPr txBox="1"/>
          <p:nvPr/>
        </p:nvSpPr>
        <p:spPr>
          <a:xfrm>
            <a:off x="2740409" y="6492875"/>
            <a:ext cx="3663182" cy="340519"/>
          </a:xfrm>
          <a:prstGeom prst="roundRect">
            <a:avLst/>
          </a:prstGeom>
          <a:solidFill>
            <a:schemeClr val="bg1">
              <a:lumMod val="95000"/>
            </a:schemeClr>
          </a:solidFill>
        </p:spPr>
        <p:txBody>
          <a:bodyPr wrap="none" rtlCol="0">
            <a:spAutoFit/>
          </a:bodyPr>
          <a:lstStyle/>
          <a:p>
            <a:r>
              <a:rPr lang="en-US" sz="1400" dirty="0">
                <a:solidFill>
                  <a:srgbClr val="00B0F0"/>
                </a:solidFill>
                <a:latin typeface="Consolas" panose="020B0609020204030204" pitchFamily="49" charset="0"/>
                <a:cs typeface="Consolas" panose="020B0609020204030204" pitchFamily="49" charset="0"/>
                <a:hlinkClick r:id="rId3">
                  <a:extLst>
                    <a:ext uri="{A12FA001-AC4F-418D-AE19-62706E023703}">
                      <ahyp:hlinkClr xmlns:ahyp="http://schemas.microsoft.com/office/drawing/2018/hyperlinkcolor" val="tx"/>
                    </a:ext>
                  </a:extLst>
                </a:hlinkClick>
              </a:rPr>
              <a:t>https://github.com/CMU-SAFARI/Sibyl</a:t>
            </a:r>
            <a:endParaRPr lang="en-US" sz="1400" dirty="0">
              <a:solidFill>
                <a:srgbClr val="00B0F0"/>
              </a:solidFill>
              <a:latin typeface="Consolas" panose="020B0609020204030204" pitchFamily="49" charset="0"/>
              <a:cs typeface="Consolas" panose="020B0609020204030204" pitchFamily="49" charset="0"/>
            </a:endParaRPr>
          </a:p>
        </p:txBody>
      </p:sp>
      <p:sp>
        <p:nvSpPr>
          <p:cNvPr id="6" name="Slide Number Placeholder 5">
            <a:extLst>
              <a:ext uri="{FF2B5EF4-FFF2-40B4-BE49-F238E27FC236}">
                <a16:creationId xmlns:a16="http://schemas.microsoft.com/office/drawing/2014/main" id="{40BF882D-7906-0853-272A-8DFA1E7A5AC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52</a:t>
            </a:fld>
            <a:endParaRPr lang="en-CH"/>
          </a:p>
        </p:txBody>
      </p:sp>
    </p:spTree>
    <p:extLst>
      <p:ext uri="{BB962C8B-B14F-4D97-AF65-F5344CB8AC3E}">
        <p14:creationId xmlns:p14="http://schemas.microsoft.com/office/powerpoint/2010/main" val="119496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1815882"/>
          </a:xfrm>
          <a:prstGeom prst="rect">
            <a:avLst/>
          </a:prstGeom>
          <a:noFill/>
        </p:spPr>
        <p:txBody>
          <a:bodyPr wrap="square" rtlCol="0">
            <a:spAutoFit/>
          </a:bodyPr>
          <a:lstStyle/>
          <a:p>
            <a:pPr algn="ctr"/>
            <a:r>
              <a:rPr lang="en-US" sz="2800" b="1" u="sng" dirty="0">
                <a:solidFill>
                  <a:srgbClr val="C00000"/>
                </a:solidFill>
                <a:latin typeface="Calibri" panose="020F0502020204030204" pitchFamily="34" charset="0"/>
                <a:cs typeface="Calibri" panose="020F0502020204030204" pitchFamily="34" charset="0"/>
              </a:rPr>
              <a:t>Gagandeep Singh</a:t>
            </a:r>
            <a:r>
              <a:rPr lang="en-US" sz="2800" b="1" dirty="0">
                <a:latin typeface="Calibri" panose="020F0502020204030204" pitchFamily="34" charset="0"/>
                <a:cs typeface="Calibri" panose="020F0502020204030204" pitchFamily="34" charset="0"/>
              </a:rPr>
              <a:t>, Rakesh </a:t>
            </a:r>
            <a:r>
              <a:rPr lang="en-US" sz="2800" b="1" dirty="0" err="1">
                <a:latin typeface="Calibri" panose="020F0502020204030204" pitchFamily="34" charset="0"/>
                <a:cs typeface="Calibri" panose="020F0502020204030204" pitchFamily="34" charset="0"/>
              </a:rPr>
              <a:t>Nadig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Jisung</a:t>
            </a:r>
            <a:r>
              <a:rPr lang="en-US" sz="2800" b="1" dirty="0">
                <a:latin typeface="Calibri" panose="020F0502020204030204" pitchFamily="34" charset="0"/>
                <a:cs typeface="Calibri" panose="020F0502020204030204" pitchFamily="34" charset="0"/>
              </a:rPr>
              <a:t> Park, </a:t>
            </a:r>
          </a:p>
          <a:p>
            <a:pPr algn="ctr"/>
            <a:r>
              <a:rPr lang="en-US" sz="2800" b="1" dirty="0">
                <a:latin typeface="Calibri" panose="020F0502020204030204" pitchFamily="34" charset="0"/>
                <a:cs typeface="Calibri" panose="020F0502020204030204" pitchFamily="34" charset="0"/>
              </a:rPr>
              <a:t>Rahul </a:t>
            </a:r>
            <a:r>
              <a:rPr lang="en-US" sz="2800" b="1" dirty="0" err="1">
                <a:latin typeface="Calibri" panose="020F0502020204030204" pitchFamily="34" charset="0"/>
                <a:cs typeface="Calibri" panose="020F0502020204030204" pitchFamily="34" charset="0"/>
              </a:rPr>
              <a:t>Bera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Nastaran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Hajinazar</a:t>
            </a:r>
            <a:r>
              <a:rPr lang="en-US" sz="2800" b="1" dirty="0">
                <a:latin typeface="Calibri" panose="020F0502020204030204" pitchFamily="34" charset="0"/>
                <a:cs typeface="Calibri" panose="020F0502020204030204" pitchFamily="34" charset="0"/>
              </a:rPr>
              <a:t>, David Novo, </a:t>
            </a:r>
          </a:p>
          <a:p>
            <a:pPr algn="ctr"/>
            <a:r>
              <a:rPr lang="en-US" sz="2800" b="1" dirty="0">
                <a:latin typeface="Calibri" panose="020F0502020204030204" pitchFamily="34" charset="0"/>
                <a:cs typeface="Calibri" panose="020F0502020204030204" pitchFamily="34" charset="0"/>
              </a:rPr>
              <a:t>Juan G</a:t>
            </a:r>
            <a:r>
              <a:rPr lang="en-GB" sz="2800" b="1" dirty="0" err="1">
                <a:latin typeface="Calibri" panose="020F0502020204030204" pitchFamily="34" charset="0"/>
                <a:cs typeface="Calibri" panose="020F0502020204030204" pitchFamily="34" charset="0"/>
              </a:rPr>
              <a:t>ómez</a:t>
            </a:r>
            <a:r>
              <a:rPr lang="en-GB" sz="2800" b="1" dirty="0">
                <a:latin typeface="Calibri" panose="020F0502020204030204" pitchFamily="34" charset="0"/>
                <a:cs typeface="Calibri" panose="020F0502020204030204" pitchFamily="34" charset="0"/>
              </a:rPr>
              <a:t> Luna, Sander </a:t>
            </a:r>
            <a:r>
              <a:rPr lang="en-GB" sz="2800" b="1" dirty="0" err="1">
                <a:latin typeface="Calibri" panose="020F0502020204030204" pitchFamily="34" charset="0"/>
                <a:cs typeface="Calibri" panose="020F0502020204030204" pitchFamily="34" charset="0"/>
              </a:rPr>
              <a:t>Stuijk</a:t>
            </a:r>
            <a:r>
              <a:rPr lang="en-GB" sz="2800" b="1" dirty="0">
                <a:latin typeface="Calibri" panose="020F0502020204030204" pitchFamily="34" charset="0"/>
                <a:cs typeface="Calibri" panose="020F0502020204030204" pitchFamily="34" charset="0"/>
              </a:rPr>
              <a:t>, Henk </a:t>
            </a:r>
            <a:r>
              <a:rPr lang="en-GB" sz="2800" b="1" dirty="0" err="1">
                <a:latin typeface="Calibri" panose="020F0502020204030204" pitchFamily="34" charset="0"/>
                <a:cs typeface="Calibri" panose="020F0502020204030204" pitchFamily="34" charset="0"/>
              </a:rPr>
              <a:t>Corporaal</a:t>
            </a:r>
            <a:r>
              <a:rPr lang="en-GB" sz="2800" b="1" dirty="0">
                <a:latin typeface="Calibri" panose="020F0502020204030204" pitchFamily="34" charset="0"/>
                <a:cs typeface="Calibri" panose="020F0502020204030204" pitchFamily="34" charset="0"/>
              </a:rPr>
              <a:t>,</a:t>
            </a:r>
            <a:r>
              <a:rPr lang="en-US" sz="2800" b="1" dirty="0">
                <a:latin typeface="Calibri" panose="020F0502020204030204" pitchFamily="34" charset="0"/>
                <a:cs typeface="Calibri" panose="020F0502020204030204" pitchFamily="34" charset="0"/>
              </a:rPr>
              <a:t>  </a:t>
            </a:r>
          </a:p>
          <a:p>
            <a:pPr algn="ctr"/>
            <a:r>
              <a:rPr lang="en-US" sz="2800" b="1" dirty="0" err="1">
                <a:latin typeface="Calibri" panose="020F0502020204030204" pitchFamily="34" charset="0"/>
                <a:cs typeface="Calibri" panose="020F0502020204030204" pitchFamily="34" charset="0"/>
              </a:rPr>
              <a:t>Onur</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Mutlu</a:t>
            </a:r>
            <a:endParaRPr lang="en-US" sz="2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7265" y="5956287"/>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3355808" y="6026932"/>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628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spc="-150" dirty="0">
                <a:solidFill>
                  <a:srgbClr val="002060"/>
                </a:solidFill>
                <a:latin typeface="Calibri" panose="020F0502020204030204" pitchFamily="34" charset="0"/>
                <a:cs typeface="Calibri" panose="020F0502020204030204" pitchFamily="34" charset="0"/>
              </a:rPr>
              <a:t>Sibyl: </a:t>
            </a:r>
            <a:br>
              <a:rPr lang="en-GB" sz="4400" b="1" spc="-150" dirty="0">
                <a:solidFill>
                  <a:srgbClr val="002060"/>
                </a:solidFill>
                <a:latin typeface="Calibri" panose="020F0502020204030204" pitchFamily="34" charset="0"/>
                <a:cs typeface="Calibri" panose="020F0502020204030204" pitchFamily="34" charset="0"/>
              </a:rPr>
            </a:br>
            <a:r>
              <a:rPr lang="en-GB" sz="4400" b="1" spc="-150" dirty="0">
                <a:solidFill>
                  <a:srgbClr val="002060"/>
                </a:solidFill>
                <a:latin typeface="Calibri" panose="020F0502020204030204" pitchFamily="34" charset="0"/>
                <a:cs typeface="Calibri" panose="020F0502020204030204" pitchFamily="34" charset="0"/>
              </a:rPr>
              <a:t>Adaptive and Extensible Data Placement in Hybrid Storage Systems </a:t>
            </a:r>
          </a:p>
          <a:p>
            <a:pPr algn="ctr"/>
            <a:r>
              <a:rPr lang="en-GB" sz="4400" b="1" spc="-150" dirty="0">
                <a:solidFill>
                  <a:srgbClr val="002060"/>
                </a:solidFill>
                <a:latin typeface="Calibri" panose="020F0502020204030204" pitchFamily="34" charset="0"/>
                <a:cs typeface="Calibri" panose="020F0502020204030204" pitchFamily="34" charset="0"/>
              </a:rPr>
              <a:t>Using Online Reinforcement Learning</a:t>
            </a:r>
            <a:endParaRPr lang="en-US" sz="6600" b="1" spc="-150" dirty="0">
              <a:solidFill>
                <a:srgbClr val="002060"/>
              </a:solidFill>
              <a:latin typeface="Calibri" panose="020F0502020204030204" pitchFamily="34" charset="0"/>
              <a:ea typeface="Segoe UI Historic" panose="020B0502040204020203" pitchFamily="34" charset="0"/>
              <a:cs typeface="Calibri" panose="020F0502020204030204" pitchFamily="34" charset="0"/>
            </a:endParaRPr>
          </a:p>
        </p:txBody>
      </p:sp>
      <p:grpSp>
        <p:nvGrpSpPr>
          <p:cNvPr id="13" name="Group 44">
            <a:extLst>
              <a:ext uri="{FF2B5EF4-FFF2-40B4-BE49-F238E27FC236}">
                <a16:creationId xmlns:a16="http://schemas.microsoft.com/office/drawing/2014/main" id="{5871F636-E439-3600-1527-C77454665BA5}"/>
              </a:ext>
            </a:extLst>
          </p:cNvPr>
          <p:cNvGrpSpPr>
            <a:grpSpLocks/>
          </p:cNvGrpSpPr>
          <p:nvPr/>
        </p:nvGrpSpPr>
        <p:grpSpPr bwMode="auto">
          <a:xfrm>
            <a:off x="6065199" y="5786811"/>
            <a:ext cx="3078801" cy="826618"/>
            <a:chOff x="11717338" y="360363"/>
            <a:chExt cx="8572500" cy="2338387"/>
          </a:xfrm>
        </p:grpSpPr>
        <p:sp>
          <p:nvSpPr>
            <p:cNvPr id="14" name="AutoShape 5">
              <a:extLst>
                <a:ext uri="{FF2B5EF4-FFF2-40B4-BE49-F238E27FC236}">
                  <a16:creationId xmlns:a16="http://schemas.microsoft.com/office/drawing/2014/main" id="{1A6BF8A0-9041-CDE3-B16A-282736D6AC35}"/>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a:defRPr/>
              </a:pPr>
              <a:endParaRPr lang="nl-NL" dirty="0"/>
            </a:p>
          </p:txBody>
        </p:sp>
        <p:sp>
          <p:nvSpPr>
            <p:cNvPr id="15" name="Rectangle 14">
              <a:extLst>
                <a:ext uri="{FF2B5EF4-FFF2-40B4-BE49-F238E27FC236}">
                  <a16:creationId xmlns:a16="http://schemas.microsoft.com/office/drawing/2014/main" id="{B5A1B428-63FC-6B0B-47C6-B584619775C2}"/>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a:defRPr/>
              </a:pPr>
              <a:endParaRPr lang="nl-NL"/>
            </a:p>
          </p:txBody>
        </p:sp>
        <p:sp>
          <p:nvSpPr>
            <p:cNvPr id="16" name="Freeform 15">
              <a:extLst>
                <a:ext uri="{FF2B5EF4-FFF2-40B4-BE49-F238E27FC236}">
                  <a16:creationId xmlns:a16="http://schemas.microsoft.com/office/drawing/2014/main" id="{8155AA0A-A688-9B57-47DF-B617D281B083}"/>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17" name="Rectangle 16">
              <a:extLst>
                <a:ext uri="{FF2B5EF4-FFF2-40B4-BE49-F238E27FC236}">
                  <a16:creationId xmlns:a16="http://schemas.microsoft.com/office/drawing/2014/main" id="{2C71ECCD-BC4E-1DCC-3C63-FC50294323FA}"/>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a:defRPr/>
              </a:pPr>
              <a:endParaRPr lang="nl-NL"/>
            </a:p>
          </p:txBody>
        </p:sp>
        <p:sp>
          <p:nvSpPr>
            <p:cNvPr id="18" name="Freeform 17">
              <a:extLst>
                <a:ext uri="{FF2B5EF4-FFF2-40B4-BE49-F238E27FC236}">
                  <a16:creationId xmlns:a16="http://schemas.microsoft.com/office/drawing/2014/main" id="{61C7563B-2AF4-2E64-40BC-06BB5BC4C5DB}"/>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a:defRPr/>
              </a:pPr>
              <a:endParaRPr lang="nl-NL"/>
            </a:p>
          </p:txBody>
        </p:sp>
        <p:sp>
          <p:nvSpPr>
            <p:cNvPr id="19" name="Freeform 18">
              <a:extLst>
                <a:ext uri="{FF2B5EF4-FFF2-40B4-BE49-F238E27FC236}">
                  <a16:creationId xmlns:a16="http://schemas.microsoft.com/office/drawing/2014/main" id="{7CF24EA0-5764-2810-9A32-988926B52CD3}"/>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a:defRPr/>
              </a:pPr>
              <a:endParaRPr lang="nl-NL"/>
            </a:p>
          </p:txBody>
        </p:sp>
        <p:sp>
          <p:nvSpPr>
            <p:cNvPr id="20" name="Freeform 19">
              <a:extLst>
                <a:ext uri="{FF2B5EF4-FFF2-40B4-BE49-F238E27FC236}">
                  <a16:creationId xmlns:a16="http://schemas.microsoft.com/office/drawing/2014/main" id="{9A0CDB88-6763-50A5-8383-FED6B7CD991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a:defRPr/>
              </a:pPr>
              <a:endParaRPr lang="nl-NL"/>
            </a:p>
          </p:txBody>
        </p:sp>
        <p:sp>
          <p:nvSpPr>
            <p:cNvPr id="21" name="Freeform 20">
              <a:extLst>
                <a:ext uri="{FF2B5EF4-FFF2-40B4-BE49-F238E27FC236}">
                  <a16:creationId xmlns:a16="http://schemas.microsoft.com/office/drawing/2014/main" id="{408B25AE-7D35-38CA-C374-D5AE57D74748}"/>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a:p>
          </p:txBody>
        </p:sp>
        <p:sp>
          <p:nvSpPr>
            <p:cNvPr id="23" name="Freeform 22">
              <a:extLst>
                <a:ext uri="{FF2B5EF4-FFF2-40B4-BE49-F238E27FC236}">
                  <a16:creationId xmlns:a16="http://schemas.microsoft.com/office/drawing/2014/main" id="{AB04B5F7-DD58-CBAE-206E-1E7C4FCEFBCC}"/>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a:defRPr/>
              </a:pPr>
              <a:endParaRPr lang="nl-NL"/>
            </a:p>
          </p:txBody>
        </p:sp>
        <p:sp>
          <p:nvSpPr>
            <p:cNvPr id="24" name="Freeform 23">
              <a:extLst>
                <a:ext uri="{FF2B5EF4-FFF2-40B4-BE49-F238E27FC236}">
                  <a16:creationId xmlns:a16="http://schemas.microsoft.com/office/drawing/2014/main" id="{078B6F1F-5147-43ED-A04A-4058365B75F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25" name="Freeform 24">
              <a:extLst>
                <a:ext uri="{FF2B5EF4-FFF2-40B4-BE49-F238E27FC236}">
                  <a16:creationId xmlns:a16="http://schemas.microsoft.com/office/drawing/2014/main" id="{6362EFB9-2D2E-0DD4-1FCB-DB5EF0FBA7ED}"/>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a:defRPr/>
              </a:pPr>
              <a:endParaRPr lang="nl-NL"/>
            </a:p>
          </p:txBody>
        </p:sp>
        <p:sp>
          <p:nvSpPr>
            <p:cNvPr id="26" name="Freeform 25">
              <a:extLst>
                <a:ext uri="{FF2B5EF4-FFF2-40B4-BE49-F238E27FC236}">
                  <a16:creationId xmlns:a16="http://schemas.microsoft.com/office/drawing/2014/main" id="{0135DE5D-967A-14B2-26C6-8C2AAF332386}"/>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a:defRPr/>
              </a:pPr>
              <a:endParaRPr lang="nl-NL"/>
            </a:p>
          </p:txBody>
        </p:sp>
        <p:sp>
          <p:nvSpPr>
            <p:cNvPr id="27" name="Freeform 26">
              <a:extLst>
                <a:ext uri="{FF2B5EF4-FFF2-40B4-BE49-F238E27FC236}">
                  <a16:creationId xmlns:a16="http://schemas.microsoft.com/office/drawing/2014/main" id="{5C9CCE49-B664-EB91-9240-0D0CC725277A}"/>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28" name="Freeform 27">
              <a:extLst>
                <a:ext uri="{FF2B5EF4-FFF2-40B4-BE49-F238E27FC236}">
                  <a16:creationId xmlns:a16="http://schemas.microsoft.com/office/drawing/2014/main" id="{E1CC3506-DDD0-AC5E-6559-7BE7C1E25B55}"/>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a:defRPr/>
              </a:pPr>
              <a:endParaRPr lang="nl-NL"/>
            </a:p>
          </p:txBody>
        </p:sp>
        <p:sp>
          <p:nvSpPr>
            <p:cNvPr id="29" name="Freeform 28">
              <a:extLst>
                <a:ext uri="{FF2B5EF4-FFF2-40B4-BE49-F238E27FC236}">
                  <a16:creationId xmlns:a16="http://schemas.microsoft.com/office/drawing/2014/main" id="{FEBBD825-B301-8226-04AD-A0CC1E8DEFB0}"/>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a:defRPr/>
              </a:pPr>
              <a:endParaRPr lang="nl-NL"/>
            </a:p>
          </p:txBody>
        </p:sp>
        <p:sp>
          <p:nvSpPr>
            <p:cNvPr id="30" name="Freeform 29">
              <a:extLst>
                <a:ext uri="{FF2B5EF4-FFF2-40B4-BE49-F238E27FC236}">
                  <a16:creationId xmlns:a16="http://schemas.microsoft.com/office/drawing/2014/main" id="{839D8B33-B57B-171B-4FB1-2354B0FECCE6}"/>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a:defRPr/>
              </a:pPr>
              <a:endParaRPr lang="nl-NL"/>
            </a:p>
          </p:txBody>
        </p:sp>
        <p:sp>
          <p:nvSpPr>
            <p:cNvPr id="31" name="Freeform 30">
              <a:extLst>
                <a:ext uri="{FF2B5EF4-FFF2-40B4-BE49-F238E27FC236}">
                  <a16:creationId xmlns:a16="http://schemas.microsoft.com/office/drawing/2014/main" id="{D8654BE7-EFC1-A936-8E83-C0D88CBC817F}"/>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a:p>
          </p:txBody>
        </p:sp>
        <p:sp>
          <p:nvSpPr>
            <p:cNvPr id="32" name="Freeform 31">
              <a:extLst>
                <a:ext uri="{FF2B5EF4-FFF2-40B4-BE49-F238E27FC236}">
                  <a16:creationId xmlns:a16="http://schemas.microsoft.com/office/drawing/2014/main" id="{78929911-A34D-AFF4-6F2A-0BA98B1F7C11}"/>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a:defRPr/>
              </a:pPr>
              <a:endParaRPr lang="nl-NL"/>
            </a:p>
          </p:txBody>
        </p:sp>
        <p:sp>
          <p:nvSpPr>
            <p:cNvPr id="33" name="Freeform 32">
              <a:extLst>
                <a:ext uri="{FF2B5EF4-FFF2-40B4-BE49-F238E27FC236}">
                  <a16:creationId xmlns:a16="http://schemas.microsoft.com/office/drawing/2014/main" id="{FBA565FE-C4EC-3D20-D7F3-576FEFB7FC35}"/>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a:p>
          </p:txBody>
        </p:sp>
        <p:sp>
          <p:nvSpPr>
            <p:cNvPr id="34" name="Freeform 33">
              <a:extLst>
                <a:ext uri="{FF2B5EF4-FFF2-40B4-BE49-F238E27FC236}">
                  <a16:creationId xmlns:a16="http://schemas.microsoft.com/office/drawing/2014/main" id="{67947F3E-8E69-9CF5-8A0E-DC4148EB8045}"/>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a:defRPr/>
              </a:pPr>
              <a:endParaRPr lang="nl-NL"/>
            </a:p>
          </p:txBody>
        </p:sp>
        <p:sp>
          <p:nvSpPr>
            <p:cNvPr id="35" name="Freeform 34">
              <a:extLst>
                <a:ext uri="{FF2B5EF4-FFF2-40B4-BE49-F238E27FC236}">
                  <a16:creationId xmlns:a16="http://schemas.microsoft.com/office/drawing/2014/main" id="{2F4EE934-1D5E-4369-4CEB-C574790FD528}"/>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a:defRPr/>
              </a:pPr>
              <a:endParaRPr lang="nl-NL"/>
            </a:p>
          </p:txBody>
        </p:sp>
        <p:sp>
          <p:nvSpPr>
            <p:cNvPr id="36" name="Freeform 35">
              <a:extLst>
                <a:ext uri="{FF2B5EF4-FFF2-40B4-BE49-F238E27FC236}">
                  <a16:creationId xmlns:a16="http://schemas.microsoft.com/office/drawing/2014/main" id="{04B51FAD-155E-7205-80BC-19226FCA0741}"/>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a:defRPr/>
              </a:pPr>
              <a:endParaRPr lang="nl-NL"/>
            </a:p>
          </p:txBody>
        </p:sp>
        <p:sp>
          <p:nvSpPr>
            <p:cNvPr id="37" name="Freeform 36">
              <a:extLst>
                <a:ext uri="{FF2B5EF4-FFF2-40B4-BE49-F238E27FC236}">
                  <a16:creationId xmlns:a16="http://schemas.microsoft.com/office/drawing/2014/main" id="{C60C1B84-20DA-1F34-EF33-9E05A25A7F05}"/>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a:defRPr/>
              </a:pPr>
              <a:endParaRPr lang="nl-NL"/>
            </a:p>
          </p:txBody>
        </p:sp>
        <p:sp>
          <p:nvSpPr>
            <p:cNvPr id="38" name="Rectangle 37">
              <a:extLst>
                <a:ext uri="{FF2B5EF4-FFF2-40B4-BE49-F238E27FC236}">
                  <a16:creationId xmlns:a16="http://schemas.microsoft.com/office/drawing/2014/main" id="{3D602EF7-D07D-BC06-FEF3-C6A5199C0C7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a:defRPr/>
              </a:pPr>
              <a:endParaRPr lang="nl-NL"/>
            </a:p>
          </p:txBody>
        </p:sp>
        <p:sp>
          <p:nvSpPr>
            <p:cNvPr id="39" name="Freeform 38">
              <a:extLst>
                <a:ext uri="{FF2B5EF4-FFF2-40B4-BE49-F238E27FC236}">
                  <a16:creationId xmlns:a16="http://schemas.microsoft.com/office/drawing/2014/main" id="{92B6EA73-2D1C-1264-8B9A-67DAD5315021}"/>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a:defRPr/>
              </a:pPr>
              <a:endParaRPr lang="nl-NL"/>
            </a:p>
          </p:txBody>
        </p:sp>
        <p:sp>
          <p:nvSpPr>
            <p:cNvPr id="40" name="Freeform 39">
              <a:extLst>
                <a:ext uri="{FF2B5EF4-FFF2-40B4-BE49-F238E27FC236}">
                  <a16:creationId xmlns:a16="http://schemas.microsoft.com/office/drawing/2014/main" id="{5EE61FB0-9AB9-BD08-ED33-9DCD0613F934}"/>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41" name="Freeform 40">
              <a:extLst>
                <a:ext uri="{FF2B5EF4-FFF2-40B4-BE49-F238E27FC236}">
                  <a16:creationId xmlns:a16="http://schemas.microsoft.com/office/drawing/2014/main" id="{A3B55EBB-F49B-C5D4-139B-36F3C3496A28}"/>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a:defRPr/>
              </a:pPr>
              <a:endParaRPr lang="nl-NL"/>
            </a:p>
          </p:txBody>
        </p:sp>
        <p:sp>
          <p:nvSpPr>
            <p:cNvPr id="42" name="Freeform 41">
              <a:extLst>
                <a:ext uri="{FF2B5EF4-FFF2-40B4-BE49-F238E27FC236}">
                  <a16:creationId xmlns:a16="http://schemas.microsoft.com/office/drawing/2014/main" id="{6B8AB107-D80E-30AF-1D95-14661046AD7C}"/>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a:defRPr/>
              </a:pPr>
              <a:endParaRPr lang="nl-NL"/>
            </a:p>
          </p:txBody>
        </p:sp>
        <p:sp>
          <p:nvSpPr>
            <p:cNvPr id="43" name="Rectangle 42">
              <a:extLst>
                <a:ext uri="{FF2B5EF4-FFF2-40B4-BE49-F238E27FC236}">
                  <a16:creationId xmlns:a16="http://schemas.microsoft.com/office/drawing/2014/main" id="{604015F6-A24C-380D-9107-1A08E74DACC2}"/>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a:defRPr/>
              </a:pPr>
              <a:endParaRPr lang="nl-NL"/>
            </a:p>
          </p:txBody>
        </p:sp>
        <p:sp>
          <p:nvSpPr>
            <p:cNvPr id="44" name="Freeform 43">
              <a:extLst>
                <a:ext uri="{FF2B5EF4-FFF2-40B4-BE49-F238E27FC236}">
                  <a16:creationId xmlns:a16="http://schemas.microsoft.com/office/drawing/2014/main" id="{F9D88C07-7B4A-DBDB-2F0F-4C71D24241C4}"/>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a:defRPr/>
              </a:pPr>
              <a:endParaRPr lang="nl-NL"/>
            </a:p>
          </p:txBody>
        </p:sp>
        <p:sp>
          <p:nvSpPr>
            <p:cNvPr id="45" name="Freeform 44">
              <a:extLst>
                <a:ext uri="{FF2B5EF4-FFF2-40B4-BE49-F238E27FC236}">
                  <a16:creationId xmlns:a16="http://schemas.microsoft.com/office/drawing/2014/main" id="{10CAEFE8-073F-A5D9-ED2B-779883A244DA}"/>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a:defRPr/>
              </a:pPr>
              <a:endParaRPr lang="nl-NL"/>
            </a:p>
          </p:txBody>
        </p:sp>
        <p:sp>
          <p:nvSpPr>
            <p:cNvPr id="46" name="Freeform 45">
              <a:extLst>
                <a:ext uri="{FF2B5EF4-FFF2-40B4-BE49-F238E27FC236}">
                  <a16:creationId xmlns:a16="http://schemas.microsoft.com/office/drawing/2014/main" id="{E0125E34-B458-061C-8226-DE22B5450EE7}"/>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a:defRPr/>
              </a:pPr>
              <a:endParaRPr lang="nl-NL"/>
            </a:p>
          </p:txBody>
        </p:sp>
        <p:sp>
          <p:nvSpPr>
            <p:cNvPr id="47" name="Freeform 46">
              <a:extLst>
                <a:ext uri="{FF2B5EF4-FFF2-40B4-BE49-F238E27FC236}">
                  <a16:creationId xmlns:a16="http://schemas.microsoft.com/office/drawing/2014/main" id="{A29EA2ED-47C1-201A-BF42-9372D13F87D3}"/>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a:defRPr/>
              </a:pPr>
              <a:endParaRPr lang="nl-NL"/>
            </a:p>
          </p:txBody>
        </p:sp>
        <p:sp>
          <p:nvSpPr>
            <p:cNvPr id="48" name="Freeform 47">
              <a:extLst>
                <a:ext uri="{FF2B5EF4-FFF2-40B4-BE49-F238E27FC236}">
                  <a16:creationId xmlns:a16="http://schemas.microsoft.com/office/drawing/2014/main" id="{AE4F0126-9F28-574C-A362-B9967A6DE7FF}"/>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a:defRPr/>
              </a:pPr>
              <a:endParaRPr lang="nl-NL" dirty="0"/>
            </a:p>
          </p:txBody>
        </p:sp>
        <p:sp>
          <p:nvSpPr>
            <p:cNvPr id="49" name="Freeform 48">
              <a:extLst>
                <a:ext uri="{FF2B5EF4-FFF2-40B4-BE49-F238E27FC236}">
                  <a16:creationId xmlns:a16="http://schemas.microsoft.com/office/drawing/2014/main" id="{987F1B2E-5FD6-ACE6-6210-77D38EA7F225}"/>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a:defRPr/>
              </a:pPr>
              <a:endParaRPr lang="nl-NL"/>
            </a:p>
          </p:txBody>
        </p:sp>
        <p:sp>
          <p:nvSpPr>
            <p:cNvPr id="50" name="Freeform 49">
              <a:extLst>
                <a:ext uri="{FF2B5EF4-FFF2-40B4-BE49-F238E27FC236}">
                  <a16:creationId xmlns:a16="http://schemas.microsoft.com/office/drawing/2014/main" id="{8B2E665C-930D-FD9E-3F71-0E90EAF35E6B}"/>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a:defRPr/>
              </a:pPr>
              <a:endParaRPr lang="nl-NL"/>
            </a:p>
          </p:txBody>
        </p:sp>
        <p:sp>
          <p:nvSpPr>
            <p:cNvPr id="51" name="Freeform 50">
              <a:extLst>
                <a:ext uri="{FF2B5EF4-FFF2-40B4-BE49-F238E27FC236}">
                  <a16:creationId xmlns:a16="http://schemas.microsoft.com/office/drawing/2014/main" id="{CFB9F323-F7B0-A101-C4B9-C19125F84A8C}"/>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a:defRPr/>
              </a:pPr>
              <a:endParaRPr lang="nl-NL"/>
            </a:p>
          </p:txBody>
        </p:sp>
      </p:grpSp>
      <p:sp>
        <p:nvSpPr>
          <p:cNvPr id="52" name="Slide Number Placeholder 5">
            <a:extLst>
              <a:ext uri="{FF2B5EF4-FFF2-40B4-BE49-F238E27FC236}">
                <a16:creationId xmlns:a16="http://schemas.microsoft.com/office/drawing/2014/main" id="{BBC5D457-D93F-962E-E12C-2D1EC904A1E2}"/>
              </a:ext>
            </a:extLst>
          </p:cNvPr>
          <p:cNvSpPr txBox="1">
            <a:spLocks/>
          </p:cNvSpPr>
          <p:nvPr/>
        </p:nvSpPr>
        <p:spPr>
          <a:xfrm>
            <a:off x="7086600" y="64742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571078-45FA-4BA5-9BE9-4C6ADE012FE3}" type="slidenum">
              <a:rPr lang="en-CH" smtClean="0"/>
              <a:pPr/>
              <a:t>53</a:t>
            </a:fld>
            <a:endParaRPr lang="en-CH"/>
          </a:p>
        </p:txBody>
      </p:sp>
    </p:spTree>
    <p:extLst>
      <p:ext uri="{BB962C8B-B14F-4D97-AF65-F5344CB8AC3E}">
        <p14:creationId xmlns:p14="http://schemas.microsoft.com/office/powerpoint/2010/main" val="639081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C44-B3E1-F64E-A99E-12D6157F8C34}"/>
              </a:ext>
            </a:extLst>
          </p:cNvPr>
          <p:cNvSpPr>
            <a:spLocks noGrp="1"/>
          </p:cNvSpPr>
          <p:nvPr>
            <p:ph type="ctrTitle"/>
          </p:nvPr>
        </p:nvSpPr>
        <p:spPr/>
        <p:txBody>
          <a:bodyPr/>
          <a:lstStyle/>
          <a:p>
            <a:r>
              <a:rPr lang="en-US" dirty="0"/>
              <a:t>BACKUP</a:t>
            </a:r>
          </a:p>
        </p:txBody>
      </p:sp>
      <p:sp>
        <p:nvSpPr>
          <p:cNvPr id="3" name="Subtitle 2">
            <a:extLst>
              <a:ext uri="{FF2B5EF4-FFF2-40B4-BE49-F238E27FC236}">
                <a16:creationId xmlns:a16="http://schemas.microsoft.com/office/drawing/2014/main" id="{7C8066C5-0E33-964B-831B-25B073E50102}"/>
              </a:ext>
            </a:extLst>
          </p:cNvPr>
          <p:cNvSpPr>
            <a:spLocks noGrp="1"/>
          </p:cNvSpPr>
          <p:nvPr>
            <p:ph type="subTitle" idx="1"/>
          </p:nvPr>
        </p:nvSpPr>
        <p:spPr/>
        <p:txBody>
          <a:bodyPr/>
          <a:lstStyle/>
          <a:p>
            <a:endParaRPr lang="en-US"/>
          </a:p>
        </p:txBody>
      </p:sp>
      <p:sp>
        <p:nvSpPr>
          <p:cNvPr id="4" name="Slide Number Placeholder 5">
            <a:extLst>
              <a:ext uri="{FF2B5EF4-FFF2-40B4-BE49-F238E27FC236}">
                <a16:creationId xmlns:a16="http://schemas.microsoft.com/office/drawing/2014/main" id="{D00FDCE0-E103-B84D-1288-D01DFB5E921D}"/>
              </a:ext>
            </a:extLst>
          </p:cNvPr>
          <p:cNvSpPr txBox="1">
            <a:spLocks/>
          </p:cNvSpPr>
          <p:nvPr/>
        </p:nvSpPr>
        <p:spPr>
          <a:xfrm>
            <a:off x="7086600" y="64742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571078-45FA-4BA5-9BE9-4C6ADE012FE3}" type="slidenum">
              <a:rPr lang="en-CH" smtClean="0"/>
              <a:pPr/>
              <a:t>54</a:t>
            </a:fld>
            <a:endParaRPr lang="en-CH"/>
          </a:p>
        </p:txBody>
      </p:sp>
    </p:spTree>
    <p:extLst>
      <p:ext uri="{BB962C8B-B14F-4D97-AF65-F5344CB8AC3E}">
        <p14:creationId xmlns:p14="http://schemas.microsoft.com/office/powerpoint/2010/main" val="3280229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47CA3C-DE51-2D7E-D699-98ADFC18A85A}"/>
              </a:ext>
            </a:extLst>
          </p:cNvPr>
          <p:cNvSpPr>
            <a:spLocks noGrp="1"/>
          </p:cNvSpPr>
          <p:nvPr>
            <p:ph type="title"/>
          </p:nvPr>
        </p:nvSpPr>
        <p:spPr/>
        <p:txBody>
          <a:bodyPr/>
          <a:lstStyle/>
          <a:p>
            <a:r>
              <a:rPr lang="en-CH" dirty="0"/>
              <a:t>Performance on Unseen Workloads</a:t>
            </a:r>
          </a:p>
        </p:txBody>
      </p:sp>
      <p:sp>
        <p:nvSpPr>
          <p:cNvPr id="5" name="Content Placeholder 4">
            <a:extLst>
              <a:ext uri="{FF2B5EF4-FFF2-40B4-BE49-F238E27FC236}">
                <a16:creationId xmlns:a16="http://schemas.microsoft.com/office/drawing/2014/main" id="{01EF2A83-87E6-95F4-841A-BC3BDA8B062C}"/>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sz="3000" dirty="0">
                <a:latin typeface="Calibri" panose="020F0502020204030204" pitchFamily="34" charset="0"/>
                <a:cs typeface="Calibri" panose="020F0502020204030204" pitchFamily="34" charset="0"/>
              </a:rPr>
              <a:t>H&amp;M (H&amp;L) HSS configuration, Sibyl outperforms RNN-HSS and Archivist by 46.1% (54.6%) and 8.5% (44.1%), respectively</a:t>
            </a:r>
            <a:endParaRPr lang="en-CH" sz="3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1284C5-C28A-5B92-0DF7-86B554B88DAE}"/>
              </a:ext>
            </a:extLst>
          </p:cNvPr>
          <p:cNvPicPr>
            <a:picLocks noChangeAspect="1"/>
          </p:cNvPicPr>
          <p:nvPr/>
        </p:nvPicPr>
        <p:blipFill>
          <a:blip r:embed="rId3"/>
          <a:stretch>
            <a:fillRect/>
          </a:stretch>
        </p:blipFill>
        <p:spPr>
          <a:xfrm>
            <a:off x="44312" y="1415654"/>
            <a:ext cx="9144000" cy="3200782"/>
          </a:xfrm>
          <a:prstGeom prst="rect">
            <a:avLst/>
          </a:prstGeom>
        </p:spPr>
      </p:pic>
      <p:sp>
        <p:nvSpPr>
          <p:cNvPr id="7" name="Slide Number Placeholder 5">
            <a:extLst>
              <a:ext uri="{FF2B5EF4-FFF2-40B4-BE49-F238E27FC236}">
                <a16:creationId xmlns:a16="http://schemas.microsoft.com/office/drawing/2014/main" id="{390A3761-495B-0054-85EC-78D3DE92C68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55</a:t>
            </a:fld>
            <a:endParaRPr lang="en-CH"/>
          </a:p>
        </p:txBody>
      </p:sp>
    </p:spTree>
    <p:extLst>
      <p:ext uri="{BB962C8B-B14F-4D97-AF65-F5344CB8AC3E}">
        <p14:creationId xmlns:p14="http://schemas.microsoft.com/office/powerpoint/2010/main" val="2749431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C396E64-0610-C39B-125E-D6951FB281DA}"/>
              </a:ext>
            </a:extLst>
          </p:cNvPr>
          <p:cNvPicPr>
            <a:picLocks noChangeAspect="1"/>
          </p:cNvPicPr>
          <p:nvPr/>
        </p:nvPicPr>
        <p:blipFill>
          <a:blip r:embed="rId3"/>
          <a:stretch>
            <a:fillRect/>
          </a:stretch>
        </p:blipFill>
        <p:spPr>
          <a:xfrm>
            <a:off x="0" y="1522041"/>
            <a:ext cx="9144000" cy="3162167"/>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35" name="TextBox 34">
            <a:extLst>
              <a:ext uri="{FF2B5EF4-FFF2-40B4-BE49-F238E27FC236}">
                <a16:creationId xmlns:a16="http://schemas.microsoft.com/office/drawing/2014/main" id="{4C51A4AA-D66D-EAE1-D6AC-649FEB9614EB}"/>
              </a:ext>
            </a:extLst>
          </p:cNvPr>
          <p:cNvSpPr txBox="1"/>
          <p:nvPr/>
        </p:nvSpPr>
        <p:spPr>
          <a:xfrm>
            <a:off x="6936714" y="1440614"/>
            <a:ext cx="1116203" cy="369332"/>
          </a:xfrm>
          <a:prstGeom prst="rect">
            <a:avLst/>
          </a:prstGeom>
          <a:noFill/>
        </p:spPr>
        <p:txBody>
          <a:bodyPr wrap="square">
            <a:spAutoFit/>
          </a:bodyPr>
          <a:lstStyle/>
          <a:p>
            <a:r>
              <a:rPr lang="en-US" dirty="0"/>
              <a:t>Sibyl</a:t>
            </a:r>
          </a:p>
        </p:txBody>
      </p:sp>
      <p:sp>
        <p:nvSpPr>
          <p:cNvPr id="41" name="Rectangle 40">
            <a:extLst>
              <a:ext uri="{FF2B5EF4-FFF2-40B4-BE49-F238E27FC236}">
                <a16:creationId xmlns:a16="http://schemas.microsoft.com/office/drawing/2014/main" id="{C7A32471-9F66-57B9-D3BF-0435928FD753}"/>
              </a:ext>
            </a:extLst>
          </p:cNvPr>
          <p:cNvSpPr/>
          <p:nvPr/>
        </p:nvSpPr>
        <p:spPr>
          <a:xfrm>
            <a:off x="7619291" y="1534762"/>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TextBox 41">
            <a:extLst>
              <a:ext uri="{FF2B5EF4-FFF2-40B4-BE49-F238E27FC236}">
                <a16:creationId xmlns:a16="http://schemas.microsoft.com/office/drawing/2014/main" id="{A370D355-9088-5D12-4E60-79AE2BDAF946}"/>
              </a:ext>
            </a:extLst>
          </p:cNvPr>
          <p:cNvSpPr txBox="1"/>
          <p:nvPr/>
        </p:nvSpPr>
        <p:spPr>
          <a:xfrm>
            <a:off x="7880759" y="1435336"/>
            <a:ext cx="1116203" cy="369332"/>
          </a:xfrm>
          <a:prstGeom prst="rect">
            <a:avLst/>
          </a:prstGeom>
          <a:noFill/>
        </p:spPr>
        <p:txBody>
          <a:bodyPr wrap="square">
            <a:spAutoFit/>
          </a:bodyPr>
          <a:lstStyle/>
          <a:p>
            <a:r>
              <a:rPr lang="en-US" dirty="0"/>
              <a:t>Oracle</a:t>
            </a:r>
          </a:p>
        </p:txBody>
      </p:sp>
      <p:pic>
        <p:nvPicPr>
          <p:cNvPr id="27" name="Picture 26">
            <a:extLst>
              <a:ext uri="{FF2B5EF4-FFF2-40B4-BE49-F238E27FC236}">
                <a16:creationId xmlns:a16="http://schemas.microsoft.com/office/drawing/2014/main" id="{EFB0CEBE-DF19-1EF8-E178-4744952AD37A}"/>
              </a:ext>
            </a:extLst>
          </p:cNvPr>
          <p:cNvPicPr>
            <a:picLocks noChangeAspect="1"/>
          </p:cNvPicPr>
          <p:nvPr/>
        </p:nvPicPr>
        <p:blipFill rotWithShape="1">
          <a:blip r:embed="rId4"/>
          <a:srcRect l="21357" r="72737"/>
          <a:stretch/>
        </p:blipFill>
        <p:spPr>
          <a:xfrm>
            <a:off x="1952858" y="1521836"/>
            <a:ext cx="540090" cy="3162167"/>
          </a:xfrm>
          <a:prstGeom prst="rect">
            <a:avLst/>
          </a:prstGeom>
        </p:spPr>
      </p:pic>
      <p:pic>
        <p:nvPicPr>
          <p:cNvPr id="28" name="Picture 27">
            <a:extLst>
              <a:ext uri="{FF2B5EF4-FFF2-40B4-BE49-F238E27FC236}">
                <a16:creationId xmlns:a16="http://schemas.microsoft.com/office/drawing/2014/main" id="{B018EA5A-010F-93D0-3AC2-739B4E353246}"/>
              </a:ext>
            </a:extLst>
          </p:cNvPr>
          <p:cNvPicPr>
            <a:picLocks noChangeAspect="1"/>
          </p:cNvPicPr>
          <p:nvPr/>
        </p:nvPicPr>
        <p:blipFill rotWithShape="1">
          <a:blip r:embed="rId4"/>
          <a:srcRect l="33563" r="54463"/>
          <a:stretch/>
        </p:blipFill>
        <p:spPr>
          <a:xfrm>
            <a:off x="3068914" y="1521836"/>
            <a:ext cx="1094965" cy="3162167"/>
          </a:xfrm>
          <a:prstGeom prst="rect">
            <a:avLst/>
          </a:prstGeom>
        </p:spPr>
      </p:pic>
      <p:sp>
        <p:nvSpPr>
          <p:cNvPr id="29" name="Rectangle 28">
            <a:extLst>
              <a:ext uri="{FF2B5EF4-FFF2-40B4-BE49-F238E27FC236}">
                <a16:creationId xmlns:a16="http://schemas.microsoft.com/office/drawing/2014/main" id="{1BDD0717-2943-F92A-3BDF-19D51D1240EF}"/>
              </a:ext>
            </a:extLst>
          </p:cNvPr>
          <p:cNvSpPr/>
          <p:nvPr/>
        </p:nvSpPr>
        <p:spPr>
          <a:xfrm>
            <a:off x="80386" y="4496414"/>
            <a:ext cx="8983227" cy="1202225"/>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dirty="0">
                <a:solidFill>
                  <a:schemeClr val="tx1"/>
                </a:solidFill>
              </a:rPr>
              <a:t>Baseline policies </a:t>
            </a:r>
            <a:r>
              <a:rPr lang="en-GB" sz="3400" b="1" dirty="0">
                <a:solidFill>
                  <a:srgbClr val="C00000"/>
                </a:solidFill>
              </a:rPr>
              <a:t>are ineffective </a:t>
            </a:r>
            <a:r>
              <a:rPr lang="en-GB" sz="3400" dirty="0">
                <a:solidFill>
                  <a:schemeClr val="tx1"/>
                </a:solidFill>
              </a:rPr>
              <a:t>for many workloads even when compared to Slow-Only</a:t>
            </a:r>
            <a:endParaRPr lang="en-US" sz="3400" b="1" dirty="0">
              <a:solidFill>
                <a:schemeClr val="tx1"/>
              </a:solidFill>
              <a:effectLst/>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68465C18-85A3-D0B0-7136-1FDDC572BC27}"/>
              </a:ext>
            </a:extLst>
          </p:cNvPr>
          <p:cNvSpPr txBox="1"/>
          <p:nvPr/>
        </p:nvSpPr>
        <p:spPr>
          <a:xfrm>
            <a:off x="5556110" y="1442880"/>
            <a:ext cx="1116203" cy="369332"/>
          </a:xfrm>
          <a:prstGeom prst="rect">
            <a:avLst/>
          </a:prstGeom>
          <a:noFill/>
        </p:spPr>
        <p:txBody>
          <a:bodyPr wrap="square">
            <a:spAutoFit/>
          </a:bodyPr>
          <a:lstStyle/>
          <a:p>
            <a:r>
              <a:rPr lang="en-US" dirty="0"/>
              <a:t>RNN-HSS</a:t>
            </a:r>
          </a:p>
        </p:txBody>
      </p:sp>
      <p:sp>
        <p:nvSpPr>
          <p:cNvPr id="40" name="Rectangle 39">
            <a:extLst>
              <a:ext uri="{FF2B5EF4-FFF2-40B4-BE49-F238E27FC236}">
                <a16:creationId xmlns:a16="http://schemas.microsoft.com/office/drawing/2014/main" id="{F8462F84-D72B-42FE-CB9F-53AD59E9A7D1}"/>
              </a:ext>
            </a:extLst>
          </p:cNvPr>
          <p:cNvSpPr/>
          <p:nvPr/>
        </p:nvSpPr>
        <p:spPr>
          <a:xfrm>
            <a:off x="6723941" y="1534762"/>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Rectangle 17">
            <a:extLst>
              <a:ext uri="{FF2B5EF4-FFF2-40B4-BE49-F238E27FC236}">
                <a16:creationId xmlns:a16="http://schemas.microsoft.com/office/drawing/2014/main" id="{0DEAF478-32CD-75CD-63D0-43E95AC3A840}"/>
              </a:ext>
            </a:extLst>
          </p:cNvPr>
          <p:cNvSpPr/>
          <p:nvPr/>
        </p:nvSpPr>
        <p:spPr>
          <a:xfrm>
            <a:off x="969695" y="1532702"/>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extBox 18">
            <a:extLst>
              <a:ext uri="{FF2B5EF4-FFF2-40B4-BE49-F238E27FC236}">
                <a16:creationId xmlns:a16="http://schemas.microsoft.com/office/drawing/2014/main" id="{7B503029-3F49-7492-835A-9FDE844C361D}"/>
              </a:ext>
            </a:extLst>
          </p:cNvPr>
          <p:cNvSpPr txBox="1"/>
          <p:nvPr/>
        </p:nvSpPr>
        <p:spPr>
          <a:xfrm>
            <a:off x="1154385" y="1435337"/>
            <a:ext cx="1125790" cy="369332"/>
          </a:xfrm>
          <a:prstGeom prst="rect">
            <a:avLst/>
          </a:prstGeom>
          <a:noFill/>
        </p:spPr>
        <p:txBody>
          <a:bodyPr wrap="square">
            <a:spAutoFit/>
          </a:bodyPr>
          <a:lstStyle/>
          <a:p>
            <a:r>
              <a:rPr lang="en-US" dirty="0"/>
              <a:t>Slow-Only</a:t>
            </a:r>
          </a:p>
        </p:txBody>
      </p:sp>
      <p:sp>
        <p:nvSpPr>
          <p:cNvPr id="20" name="TextBox 19">
            <a:extLst>
              <a:ext uri="{FF2B5EF4-FFF2-40B4-BE49-F238E27FC236}">
                <a16:creationId xmlns:a16="http://schemas.microsoft.com/office/drawing/2014/main" id="{3C5B3508-E42A-2EEF-3A73-0026003E2B31}"/>
              </a:ext>
            </a:extLst>
          </p:cNvPr>
          <p:cNvSpPr txBox="1"/>
          <p:nvPr/>
        </p:nvSpPr>
        <p:spPr>
          <a:xfrm>
            <a:off x="2444385" y="1435337"/>
            <a:ext cx="780482" cy="369332"/>
          </a:xfrm>
          <a:prstGeom prst="rect">
            <a:avLst/>
          </a:prstGeom>
          <a:noFill/>
        </p:spPr>
        <p:txBody>
          <a:bodyPr wrap="square">
            <a:spAutoFit/>
          </a:bodyPr>
          <a:lstStyle/>
          <a:p>
            <a:r>
              <a:rPr lang="en-US" dirty="0"/>
              <a:t>CDE</a:t>
            </a:r>
          </a:p>
        </p:txBody>
      </p:sp>
      <p:sp>
        <p:nvSpPr>
          <p:cNvPr id="32" name="TextBox 31">
            <a:extLst>
              <a:ext uri="{FF2B5EF4-FFF2-40B4-BE49-F238E27FC236}">
                <a16:creationId xmlns:a16="http://schemas.microsoft.com/office/drawing/2014/main" id="{8676EE8A-C001-9B09-F919-0137C38E68AD}"/>
              </a:ext>
            </a:extLst>
          </p:cNvPr>
          <p:cNvSpPr txBox="1"/>
          <p:nvPr/>
        </p:nvSpPr>
        <p:spPr>
          <a:xfrm>
            <a:off x="3364243" y="1441813"/>
            <a:ext cx="780482" cy="369332"/>
          </a:xfrm>
          <a:prstGeom prst="rect">
            <a:avLst/>
          </a:prstGeom>
          <a:noFill/>
        </p:spPr>
        <p:txBody>
          <a:bodyPr wrap="square">
            <a:spAutoFit/>
          </a:bodyPr>
          <a:lstStyle/>
          <a:p>
            <a:r>
              <a:rPr lang="en-US" dirty="0"/>
              <a:t>HPS</a:t>
            </a:r>
          </a:p>
        </p:txBody>
      </p:sp>
      <p:sp>
        <p:nvSpPr>
          <p:cNvPr id="33" name="TextBox 32">
            <a:extLst>
              <a:ext uri="{FF2B5EF4-FFF2-40B4-BE49-F238E27FC236}">
                <a16:creationId xmlns:a16="http://schemas.microsoft.com/office/drawing/2014/main" id="{3F7DAF6B-AB1E-EB29-AF9D-5C9058704685}"/>
              </a:ext>
            </a:extLst>
          </p:cNvPr>
          <p:cNvSpPr txBox="1"/>
          <p:nvPr/>
        </p:nvSpPr>
        <p:spPr>
          <a:xfrm>
            <a:off x="4293394" y="1436765"/>
            <a:ext cx="1122449" cy="369332"/>
          </a:xfrm>
          <a:prstGeom prst="rect">
            <a:avLst/>
          </a:prstGeom>
          <a:noFill/>
        </p:spPr>
        <p:txBody>
          <a:bodyPr wrap="square">
            <a:spAutoFit/>
          </a:bodyPr>
          <a:lstStyle/>
          <a:p>
            <a:r>
              <a:rPr lang="en-US" dirty="0"/>
              <a:t>Archivist</a:t>
            </a:r>
          </a:p>
        </p:txBody>
      </p:sp>
      <p:sp>
        <p:nvSpPr>
          <p:cNvPr id="36" name="Rectangle 35">
            <a:extLst>
              <a:ext uri="{FF2B5EF4-FFF2-40B4-BE49-F238E27FC236}">
                <a16:creationId xmlns:a16="http://schemas.microsoft.com/office/drawing/2014/main" id="{9FEA4047-521D-4A84-E1E2-2D03B1681954}"/>
              </a:ext>
            </a:extLst>
          </p:cNvPr>
          <p:cNvSpPr/>
          <p:nvPr/>
        </p:nvSpPr>
        <p:spPr>
          <a:xfrm>
            <a:off x="2237691" y="1529653"/>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7" name="Rectangle 36">
            <a:extLst>
              <a:ext uri="{FF2B5EF4-FFF2-40B4-BE49-F238E27FC236}">
                <a16:creationId xmlns:a16="http://schemas.microsoft.com/office/drawing/2014/main" id="{5DBC1A2E-C01A-971C-B042-7E981477613C}"/>
              </a:ext>
            </a:extLst>
          </p:cNvPr>
          <p:cNvSpPr/>
          <p:nvPr/>
        </p:nvSpPr>
        <p:spPr>
          <a:xfrm>
            <a:off x="3145894" y="1536130"/>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8" name="Rectangle 37">
            <a:extLst>
              <a:ext uri="{FF2B5EF4-FFF2-40B4-BE49-F238E27FC236}">
                <a16:creationId xmlns:a16="http://schemas.microsoft.com/office/drawing/2014/main" id="{281F1510-E2CD-4503-E077-852DB4A1EB68}"/>
              </a:ext>
            </a:extLst>
          </p:cNvPr>
          <p:cNvSpPr/>
          <p:nvPr/>
        </p:nvSpPr>
        <p:spPr>
          <a:xfrm>
            <a:off x="4111827" y="1536130"/>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Rectangle 38">
            <a:extLst>
              <a:ext uri="{FF2B5EF4-FFF2-40B4-BE49-F238E27FC236}">
                <a16:creationId xmlns:a16="http://schemas.microsoft.com/office/drawing/2014/main" id="{33B48937-60C1-C334-0F6C-4ED4C16B6F77}"/>
              </a:ext>
            </a:extLst>
          </p:cNvPr>
          <p:cNvSpPr/>
          <p:nvPr/>
        </p:nvSpPr>
        <p:spPr>
          <a:xfrm>
            <a:off x="5372326" y="1536129"/>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31" name="Straight Arrow Connector 30">
            <a:extLst>
              <a:ext uri="{FF2B5EF4-FFF2-40B4-BE49-F238E27FC236}">
                <a16:creationId xmlns:a16="http://schemas.microsoft.com/office/drawing/2014/main" id="{F3E5432A-7AC2-D41F-6DF4-03DA966E7F6F}"/>
              </a:ext>
            </a:extLst>
          </p:cNvPr>
          <p:cNvCxnSpPr>
            <a:cxnSpLocks/>
          </p:cNvCxnSpPr>
          <p:nvPr/>
        </p:nvCxnSpPr>
        <p:spPr>
          <a:xfrm>
            <a:off x="2068355" y="2191833"/>
            <a:ext cx="0" cy="328236"/>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530AD4C-CAC1-94AC-D5D2-0155A23B6CAD}"/>
              </a:ext>
            </a:extLst>
          </p:cNvPr>
          <p:cNvCxnSpPr>
            <a:cxnSpLocks/>
          </p:cNvCxnSpPr>
          <p:nvPr/>
        </p:nvCxnSpPr>
        <p:spPr>
          <a:xfrm>
            <a:off x="3651990" y="2087349"/>
            <a:ext cx="0" cy="328236"/>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A5FBCCF-3E3F-539F-ED8B-CE68329C3EDA}"/>
              </a:ext>
            </a:extLst>
          </p:cNvPr>
          <p:cNvCxnSpPr>
            <a:cxnSpLocks/>
          </p:cNvCxnSpPr>
          <p:nvPr/>
        </p:nvCxnSpPr>
        <p:spPr>
          <a:xfrm>
            <a:off x="3116077" y="2170421"/>
            <a:ext cx="0" cy="328236"/>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75B95C0-F835-B0D1-F88A-7716FFC94C65}"/>
              </a:ext>
            </a:extLst>
          </p:cNvPr>
          <p:cNvSpPr txBox="1"/>
          <p:nvPr/>
        </p:nvSpPr>
        <p:spPr>
          <a:xfrm>
            <a:off x="172747" y="890427"/>
            <a:ext cx="5987047" cy="461665"/>
          </a:xfrm>
          <a:prstGeom prst="rect">
            <a:avLst/>
          </a:prstGeom>
          <a:noFill/>
        </p:spPr>
        <p:txBody>
          <a:bodyPr wrap="square">
            <a:spAutoFit/>
          </a:bodyPr>
          <a:lstStyle/>
          <a:p>
            <a:r>
              <a:rPr lang="en-US" sz="2400" b="1" dirty="0"/>
              <a:t>Performance-Oriented HSS Configuration</a:t>
            </a:r>
            <a:endParaRPr lang="en-CH" sz="2400" b="1" dirty="0"/>
          </a:p>
        </p:txBody>
      </p:sp>
      <p:sp>
        <p:nvSpPr>
          <p:cNvPr id="30" name="Slide Number Placeholder 5">
            <a:extLst>
              <a:ext uri="{FF2B5EF4-FFF2-40B4-BE49-F238E27FC236}">
                <a16:creationId xmlns:a16="http://schemas.microsoft.com/office/drawing/2014/main" id="{9614C84B-0A31-D317-A3C5-178369C4894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56</a:t>
            </a:fld>
            <a:endParaRPr lang="en-CH"/>
          </a:p>
        </p:txBody>
      </p:sp>
    </p:spTree>
    <p:extLst>
      <p:ext uri="{BB962C8B-B14F-4D97-AF65-F5344CB8AC3E}">
        <p14:creationId xmlns:p14="http://schemas.microsoft.com/office/powerpoint/2010/main" val="3936973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058115-908C-BD80-E4C3-C699D11ACC1F}"/>
              </a:ext>
            </a:extLst>
          </p:cNvPr>
          <p:cNvPicPr>
            <a:picLocks noChangeAspect="1"/>
          </p:cNvPicPr>
          <p:nvPr/>
        </p:nvPicPr>
        <p:blipFill>
          <a:blip r:embed="rId3"/>
          <a:stretch>
            <a:fillRect/>
          </a:stretch>
        </p:blipFill>
        <p:spPr>
          <a:xfrm>
            <a:off x="0" y="1274697"/>
            <a:ext cx="8935200" cy="3167805"/>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on Mixed Workloads</a:t>
            </a:r>
          </a:p>
        </p:txBody>
      </p:sp>
      <p:sp>
        <p:nvSpPr>
          <p:cNvPr id="21" name="Rectangle 20">
            <a:extLst>
              <a:ext uri="{FF2B5EF4-FFF2-40B4-BE49-F238E27FC236}">
                <a16:creationId xmlns:a16="http://schemas.microsoft.com/office/drawing/2014/main" id="{79BE6226-B1A1-CFBE-8572-0E75F5C74A16}"/>
              </a:ext>
            </a:extLst>
          </p:cNvPr>
          <p:cNvSpPr/>
          <p:nvPr/>
        </p:nvSpPr>
        <p:spPr>
          <a:xfrm>
            <a:off x="207695" y="1187397"/>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E4DE6354-23F4-BC63-D197-EB1F1FDC2A0F}"/>
              </a:ext>
            </a:extLst>
          </p:cNvPr>
          <p:cNvSpPr txBox="1"/>
          <p:nvPr/>
        </p:nvSpPr>
        <p:spPr>
          <a:xfrm>
            <a:off x="392385" y="1090032"/>
            <a:ext cx="1125790" cy="369332"/>
          </a:xfrm>
          <a:prstGeom prst="rect">
            <a:avLst/>
          </a:prstGeom>
          <a:noFill/>
        </p:spPr>
        <p:txBody>
          <a:bodyPr wrap="square">
            <a:spAutoFit/>
          </a:bodyPr>
          <a:lstStyle/>
          <a:p>
            <a:r>
              <a:rPr lang="en-US" dirty="0"/>
              <a:t>Slow-Only</a:t>
            </a:r>
          </a:p>
        </p:txBody>
      </p:sp>
      <p:sp>
        <p:nvSpPr>
          <p:cNvPr id="23" name="TextBox 22">
            <a:extLst>
              <a:ext uri="{FF2B5EF4-FFF2-40B4-BE49-F238E27FC236}">
                <a16:creationId xmlns:a16="http://schemas.microsoft.com/office/drawing/2014/main" id="{0D0D8DC1-76DC-569C-924E-62A055FAFBE0}"/>
              </a:ext>
            </a:extLst>
          </p:cNvPr>
          <p:cNvSpPr txBox="1"/>
          <p:nvPr/>
        </p:nvSpPr>
        <p:spPr>
          <a:xfrm>
            <a:off x="1682385" y="1090032"/>
            <a:ext cx="780482" cy="369332"/>
          </a:xfrm>
          <a:prstGeom prst="rect">
            <a:avLst/>
          </a:prstGeom>
          <a:noFill/>
        </p:spPr>
        <p:txBody>
          <a:bodyPr wrap="square">
            <a:spAutoFit/>
          </a:bodyPr>
          <a:lstStyle/>
          <a:p>
            <a:r>
              <a:rPr lang="en-US" dirty="0"/>
              <a:t>CDE</a:t>
            </a:r>
          </a:p>
        </p:txBody>
      </p:sp>
      <p:sp>
        <p:nvSpPr>
          <p:cNvPr id="24" name="TextBox 23">
            <a:extLst>
              <a:ext uri="{FF2B5EF4-FFF2-40B4-BE49-F238E27FC236}">
                <a16:creationId xmlns:a16="http://schemas.microsoft.com/office/drawing/2014/main" id="{3B847153-CAF9-64FA-9D18-01E2FEDDF811}"/>
              </a:ext>
            </a:extLst>
          </p:cNvPr>
          <p:cNvSpPr txBox="1"/>
          <p:nvPr/>
        </p:nvSpPr>
        <p:spPr>
          <a:xfrm>
            <a:off x="2602243" y="1096508"/>
            <a:ext cx="780482" cy="369332"/>
          </a:xfrm>
          <a:prstGeom prst="rect">
            <a:avLst/>
          </a:prstGeom>
          <a:noFill/>
        </p:spPr>
        <p:txBody>
          <a:bodyPr wrap="square">
            <a:spAutoFit/>
          </a:bodyPr>
          <a:lstStyle/>
          <a:p>
            <a:r>
              <a:rPr lang="en-US" dirty="0"/>
              <a:t>HPS</a:t>
            </a:r>
          </a:p>
        </p:txBody>
      </p:sp>
      <p:sp>
        <p:nvSpPr>
          <p:cNvPr id="25" name="TextBox 24">
            <a:extLst>
              <a:ext uri="{FF2B5EF4-FFF2-40B4-BE49-F238E27FC236}">
                <a16:creationId xmlns:a16="http://schemas.microsoft.com/office/drawing/2014/main" id="{483732E1-3EB0-E324-7959-E214D4128566}"/>
              </a:ext>
            </a:extLst>
          </p:cNvPr>
          <p:cNvSpPr txBox="1"/>
          <p:nvPr/>
        </p:nvSpPr>
        <p:spPr>
          <a:xfrm>
            <a:off x="3531394" y="1091460"/>
            <a:ext cx="1122449" cy="369332"/>
          </a:xfrm>
          <a:prstGeom prst="rect">
            <a:avLst/>
          </a:prstGeom>
          <a:noFill/>
        </p:spPr>
        <p:txBody>
          <a:bodyPr wrap="square">
            <a:spAutoFit/>
          </a:bodyPr>
          <a:lstStyle/>
          <a:p>
            <a:r>
              <a:rPr lang="en-US" dirty="0"/>
              <a:t>Archivist</a:t>
            </a:r>
          </a:p>
        </p:txBody>
      </p:sp>
      <p:sp>
        <p:nvSpPr>
          <p:cNvPr id="26" name="TextBox 25">
            <a:extLst>
              <a:ext uri="{FF2B5EF4-FFF2-40B4-BE49-F238E27FC236}">
                <a16:creationId xmlns:a16="http://schemas.microsoft.com/office/drawing/2014/main" id="{202EF8E9-5D39-50EB-26CA-5F60579AD4C8}"/>
              </a:ext>
            </a:extLst>
          </p:cNvPr>
          <p:cNvSpPr txBox="1"/>
          <p:nvPr/>
        </p:nvSpPr>
        <p:spPr>
          <a:xfrm>
            <a:off x="4794110" y="1097575"/>
            <a:ext cx="1116203" cy="369332"/>
          </a:xfrm>
          <a:prstGeom prst="rect">
            <a:avLst/>
          </a:prstGeom>
          <a:noFill/>
        </p:spPr>
        <p:txBody>
          <a:bodyPr wrap="square">
            <a:spAutoFit/>
          </a:bodyPr>
          <a:lstStyle/>
          <a:p>
            <a:r>
              <a:rPr lang="en-US" dirty="0"/>
              <a:t>RNN-HSS</a:t>
            </a:r>
          </a:p>
        </p:txBody>
      </p:sp>
      <p:sp>
        <p:nvSpPr>
          <p:cNvPr id="27" name="TextBox 26">
            <a:extLst>
              <a:ext uri="{FF2B5EF4-FFF2-40B4-BE49-F238E27FC236}">
                <a16:creationId xmlns:a16="http://schemas.microsoft.com/office/drawing/2014/main" id="{E1C70D13-81E7-8958-6423-05125A6FFFFB}"/>
              </a:ext>
            </a:extLst>
          </p:cNvPr>
          <p:cNvSpPr txBox="1"/>
          <p:nvPr/>
        </p:nvSpPr>
        <p:spPr>
          <a:xfrm>
            <a:off x="6098514" y="1095309"/>
            <a:ext cx="1116203" cy="369332"/>
          </a:xfrm>
          <a:prstGeom prst="rect">
            <a:avLst/>
          </a:prstGeom>
          <a:noFill/>
        </p:spPr>
        <p:txBody>
          <a:bodyPr wrap="square">
            <a:spAutoFit/>
          </a:bodyPr>
          <a:lstStyle/>
          <a:p>
            <a:r>
              <a:rPr lang="en-US" dirty="0" err="1"/>
              <a:t>Sibyl</a:t>
            </a:r>
            <a:r>
              <a:rPr lang="en-US" baseline="-25000" dirty="0" err="1"/>
              <a:t>Def</a:t>
            </a:r>
            <a:endParaRPr lang="en-US" dirty="0"/>
          </a:p>
        </p:txBody>
      </p:sp>
      <p:sp>
        <p:nvSpPr>
          <p:cNvPr id="28" name="Rectangle 27">
            <a:extLst>
              <a:ext uri="{FF2B5EF4-FFF2-40B4-BE49-F238E27FC236}">
                <a16:creationId xmlns:a16="http://schemas.microsoft.com/office/drawing/2014/main" id="{954A3617-D719-C08A-6712-FD0F125F188E}"/>
              </a:ext>
            </a:extLst>
          </p:cNvPr>
          <p:cNvSpPr/>
          <p:nvPr/>
        </p:nvSpPr>
        <p:spPr>
          <a:xfrm>
            <a:off x="1475691" y="1184348"/>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C9317929-7651-8039-88F4-77440E3E5D88}"/>
              </a:ext>
            </a:extLst>
          </p:cNvPr>
          <p:cNvSpPr/>
          <p:nvPr/>
        </p:nvSpPr>
        <p:spPr>
          <a:xfrm>
            <a:off x="2383894" y="1190825"/>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Rectangle 29">
            <a:extLst>
              <a:ext uri="{FF2B5EF4-FFF2-40B4-BE49-F238E27FC236}">
                <a16:creationId xmlns:a16="http://schemas.microsoft.com/office/drawing/2014/main" id="{ED29871B-BCA1-681E-26D0-54F0F7C3AAB2}"/>
              </a:ext>
            </a:extLst>
          </p:cNvPr>
          <p:cNvSpPr/>
          <p:nvPr/>
        </p:nvSpPr>
        <p:spPr>
          <a:xfrm>
            <a:off x="3349827" y="1190825"/>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25E208E0-6ED8-60B9-D5F4-19C5507339F0}"/>
              </a:ext>
            </a:extLst>
          </p:cNvPr>
          <p:cNvSpPr/>
          <p:nvPr/>
        </p:nvSpPr>
        <p:spPr>
          <a:xfrm>
            <a:off x="4610326" y="1190824"/>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 name="Rectangle 31">
            <a:extLst>
              <a:ext uri="{FF2B5EF4-FFF2-40B4-BE49-F238E27FC236}">
                <a16:creationId xmlns:a16="http://schemas.microsoft.com/office/drawing/2014/main" id="{C7FE1F68-B055-3D32-9095-DD7DA47E5FED}"/>
              </a:ext>
            </a:extLst>
          </p:cNvPr>
          <p:cNvSpPr/>
          <p:nvPr/>
        </p:nvSpPr>
        <p:spPr>
          <a:xfrm>
            <a:off x="5885741" y="1189457"/>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Rectangle 32">
            <a:extLst>
              <a:ext uri="{FF2B5EF4-FFF2-40B4-BE49-F238E27FC236}">
                <a16:creationId xmlns:a16="http://schemas.microsoft.com/office/drawing/2014/main" id="{4D008117-76A2-865D-A94D-BA20D9C888D3}"/>
              </a:ext>
            </a:extLst>
          </p:cNvPr>
          <p:cNvSpPr/>
          <p:nvPr/>
        </p:nvSpPr>
        <p:spPr>
          <a:xfrm>
            <a:off x="6971591" y="1189457"/>
            <a:ext cx="217587" cy="180699"/>
          </a:xfrm>
          <a:prstGeom prst="rect">
            <a:avLst/>
          </a:prstGeom>
          <a:solidFill>
            <a:srgbClr val="9739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8D22F718-06AC-F6E2-7653-C1B330A42B09}"/>
              </a:ext>
            </a:extLst>
          </p:cNvPr>
          <p:cNvSpPr txBox="1"/>
          <p:nvPr/>
        </p:nvSpPr>
        <p:spPr>
          <a:xfrm>
            <a:off x="7233059" y="1090031"/>
            <a:ext cx="1116203" cy="369332"/>
          </a:xfrm>
          <a:prstGeom prst="rect">
            <a:avLst/>
          </a:prstGeom>
          <a:noFill/>
        </p:spPr>
        <p:txBody>
          <a:bodyPr wrap="square">
            <a:spAutoFit/>
          </a:bodyPr>
          <a:lstStyle/>
          <a:p>
            <a:r>
              <a:rPr lang="en-US" dirty="0" err="1"/>
              <a:t>Sibyl</a:t>
            </a:r>
            <a:r>
              <a:rPr lang="en-US" baseline="-25000" dirty="0" err="1"/>
              <a:t>Opt</a:t>
            </a:r>
            <a:endParaRPr lang="en-US" dirty="0"/>
          </a:p>
        </p:txBody>
      </p:sp>
      <p:sp>
        <p:nvSpPr>
          <p:cNvPr id="35" name="Rectangle 34">
            <a:extLst>
              <a:ext uri="{FF2B5EF4-FFF2-40B4-BE49-F238E27FC236}">
                <a16:creationId xmlns:a16="http://schemas.microsoft.com/office/drawing/2014/main" id="{2B9459B2-57FF-ABF3-4511-74AB382C5109}"/>
              </a:ext>
            </a:extLst>
          </p:cNvPr>
          <p:cNvSpPr/>
          <p:nvPr/>
        </p:nvSpPr>
        <p:spPr>
          <a:xfrm>
            <a:off x="8091538" y="118945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TextBox 35">
            <a:extLst>
              <a:ext uri="{FF2B5EF4-FFF2-40B4-BE49-F238E27FC236}">
                <a16:creationId xmlns:a16="http://schemas.microsoft.com/office/drawing/2014/main" id="{C626CBEF-E9A1-7F2A-59C5-D6E500AB7A25}"/>
              </a:ext>
            </a:extLst>
          </p:cNvPr>
          <p:cNvSpPr txBox="1"/>
          <p:nvPr/>
        </p:nvSpPr>
        <p:spPr>
          <a:xfrm>
            <a:off x="8353006" y="1090031"/>
            <a:ext cx="1116203" cy="369332"/>
          </a:xfrm>
          <a:prstGeom prst="rect">
            <a:avLst/>
          </a:prstGeom>
          <a:noFill/>
        </p:spPr>
        <p:txBody>
          <a:bodyPr wrap="square">
            <a:spAutoFit/>
          </a:bodyPr>
          <a:lstStyle/>
          <a:p>
            <a:r>
              <a:rPr lang="en-US" dirty="0"/>
              <a:t>Oracle</a:t>
            </a:r>
          </a:p>
        </p:txBody>
      </p:sp>
      <p:sp>
        <p:nvSpPr>
          <p:cNvPr id="37" name="Rectangle 36">
            <a:extLst>
              <a:ext uri="{FF2B5EF4-FFF2-40B4-BE49-F238E27FC236}">
                <a16:creationId xmlns:a16="http://schemas.microsoft.com/office/drawing/2014/main" id="{7FB58C10-F93B-E4E4-9AF1-DD7185C78A01}"/>
              </a:ext>
            </a:extLst>
          </p:cNvPr>
          <p:cNvSpPr/>
          <p:nvPr/>
        </p:nvSpPr>
        <p:spPr>
          <a:xfrm>
            <a:off x="2072626" y="1691917"/>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31B6B95-9AD1-2935-3CE8-08BE4D440D9E}"/>
              </a:ext>
            </a:extLst>
          </p:cNvPr>
          <p:cNvSpPr/>
          <p:nvPr/>
        </p:nvSpPr>
        <p:spPr>
          <a:xfrm>
            <a:off x="6371070" y="1686455"/>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CDE7D1E-0CD8-5C34-DC4B-EDBC5F1C4ABF}"/>
              </a:ext>
            </a:extLst>
          </p:cNvPr>
          <p:cNvSpPr txBox="1"/>
          <p:nvPr/>
        </p:nvSpPr>
        <p:spPr>
          <a:xfrm>
            <a:off x="1867845" y="1516164"/>
            <a:ext cx="2114741" cy="338554"/>
          </a:xfrm>
          <a:prstGeom prst="rect">
            <a:avLst/>
          </a:prstGeom>
          <a:noFill/>
        </p:spPr>
        <p:txBody>
          <a:bodyPr wrap="square">
            <a:spAutoFit/>
          </a:bodyPr>
          <a:lstStyle/>
          <a:p>
            <a:r>
              <a:rPr lang="en-US" sz="1600" b="1" dirty="0"/>
              <a:t>Performance-Oriented</a:t>
            </a:r>
            <a:endParaRPr lang="en-CH" sz="1600" b="1" dirty="0"/>
          </a:p>
        </p:txBody>
      </p:sp>
      <p:sp>
        <p:nvSpPr>
          <p:cNvPr id="42" name="TextBox 41">
            <a:extLst>
              <a:ext uri="{FF2B5EF4-FFF2-40B4-BE49-F238E27FC236}">
                <a16:creationId xmlns:a16="http://schemas.microsoft.com/office/drawing/2014/main" id="{9E621ED9-96C2-C316-0E4A-C28958137DF4}"/>
              </a:ext>
            </a:extLst>
          </p:cNvPr>
          <p:cNvSpPr txBox="1"/>
          <p:nvPr/>
        </p:nvSpPr>
        <p:spPr>
          <a:xfrm>
            <a:off x="6919683" y="1489935"/>
            <a:ext cx="2114741" cy="338554"/>
          </a:xfrm>
          <a:prstGeom prst="rect">
            <a:avLst/>
          </a:prstGeom>
          <a:noFill/>
        </p:spPr>
        <p:txBody>
          <a:bodyPr wrap="square">
            <a:spAutoFit/>
          </a:bodyPr>
          <a:lstStyle/>
          <a:p>
            <a:r>
              <a:rPr lang="en-US" sz="1600" b="1" dirty="0"/>
              <a:t>Cost-Oriented</a:t>
            </a:r>
            <a:endParaRPr lang="en-CH" sz="1600" b="1" dirty="0"/>
          </a:p>
        </p:txBody>
      </p:sp>
      <p:sp>
        <p:nvSpPr>
          <p:cNvPr id="43" name="Rounded Rectangle 42">
            <a:extLst>
              <a:ext uri="{FF2B5EF4-FFF2-40B4-BE49-F238E27FC236}">
                <a16:creationId xmlns:a16="http://schemas.microsoft.com/office/drawing/2014/main" id="{638796F3-169F-C6E8-3252-40BDB162D802}"/>
              </a:ext>
            </a:extLst>
          </p:cNvPr>
          <p:cNvSpPr/>
          <p:nvPr/>
        </p:nvSpPr>
        <p:spPr>
          <a:xfrm>
            <a:off x="5833302" y="1093003"/>
            <a:ext cx="2173984" cy="363388"/>
          </a:xfrm>
          <a:prstGeom prst="roundRect">
            <a:avLst>
              <a:gd name="adj" fmla="val 2536"/>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41" name="Slide Number Placeholder 5">
            <a:extLst>
              <a:ext uri="{FF2B5EF4-FFF2-40B4-BE49-F238E27FC236}">
                <a16:creationId xmlns:a16="http://schemas.microsoft.com/office/drawing/2014/main" id="{E23DD9CF-6284-CBBE-6F1E-6DE39049558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57</a:t>
            </a:fld>
            <a:endParaRPr lang="en-CH"/>
          </a:p>
        </p:txBody>
      </p:sp>
    </p:spTree>
    <p:extLst>
      <p:ext uri="{BB962C8B-B14F-4D97-AF65-F5344CB8AC3E}">
        <p14:creationId xmlns:p14="http://schemas.microsoft.com/office/powerpoint/2010/main" val="41261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P spid="25" grpId="0"/>
      <p:bldP spid="26" grpId="0"/>
      <p:bldP spid="27" grpId="0"/>
      <p:bldP spid="28" grpId="0" animBg="1"/>
      <p:bldP spid="29" grpId="0" animBg="1"/>
      <p:bldP spid="30" grpId="0" animBg="1"/>
      <p:bldP spid="31" grpId="0" animBg="1"/>
      <p:bldP spid="32" grpId="0" animBg="1"/>
      <p:bldP spid="33" grpId="0" animBg="1"/>
      <p:bldP spid="34" grpId="0"/>
      <p:bldP spid="35" grpId="0" animBg="1"/>
      <p:bldP spid="36" grpId="0"/>
      <p:bldP spid="40" grpId="0"/>
      <p:bldP spid="42" grpId="0"/>
      <p:bldP spid="4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ar chart, histogram&#10;&#10;Description automatically generated">
            <a:extLst>
              <a:ext uri="{FF2B5EF4-FFF2-40B4-BE49-F238E27FC236}">
                <a16:creationId xmlns:a16="http://schemas.microsoft.com/office/drawing/2014/main" id="{97A5A294-2D51-6185-4163-55684E444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 y="1271234"/>
            <a:ext cx="8935200" cy="3176300"/>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on Mixed Workloads</a:t>
            </a:r>
          </a:p>
        </p:txBody>
      </p:sp>
      <p:sp>
        <p:nvSpPr>
          <p:cNvPr id="21" name="Rectangle 20">
            <a:extLst>
              <a:ext uri="{FF2B5EF4-FFF2-40B4-BE49-F238E27FC236}">
                <a16:creationId xmlns:a16="http://schemas.microsoft.com/office/drawing/2014/main" id="{79BE6226-B1A1-CFBE-8572-0E75F5C74A16}"/>
              </a:ext>
            </a:extLst>
          </p:cNvPr>
          <p:cNvSpPr/>
          <p:nvPr/>
        </p:nvSpPr>
        <p:spPr>
          <a:xfrm>
            <a:off x="207695" y="1187397"/>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E4DE6354-23F4-BC63-D197-EB1F1FDC2A0F}"/>
              </a:ext>
            </a:extLst>
          </p:cNvPr>
          <p:cNvSpPr txBox="1"/>
          <p:nvPr/>
        </p:nvSpPr>
        <p:spPr>
          <a:xfrm>
            <a:off x="392385" y="1090032"/>
            <a:ext cx="1125790" cy="369332"/>
          </a:xfrm>
          <a:prstGeom prst="rect">
            <a:avLst/>
          </a:prstGeom>
          <a:noFill/>
        </p:spPr>
        <p:txBody>
          <a:bodyPr wrap="square">
            <a:spAutoFit/>
          </a:bodyPr>
          <a:lstStyle/>
          <a:p>
            <a:r>
              <a:rPr lang="en-US" dirty="0"/>
              <a:t>Slow-Only</a:t>
            </a:r>
          </a:p>
        </p:txBody>
      </p:sp>
      <p:sp>
        <p:nvSpPr>
          <p:cNvPr id="23" name="TextBox 22">
            <a:extLst>
              <a:ext uri="{FF2B5EF4-FFF2-40B4-BE49-F238E27FC236}">
                <a16:creationId xmlns:a16="http://schemas.microsoft.com/office/drawing/2014/main" id="{0D0D8DC1-76DC-569C-924E-62A055FAFBE0}"/>
              </a:ext>
            </a:extLst>
          </p:cNvPr>
          <p:cNvSpPr txBox="1"/>
          <p:nvPr/>
        </p:nvSpPr>
        <p:spPr>
          <a:xfrm>
            <a:off x="1682385" y="1090032"/>
            <a:ext cx="780482" cy="369332"/>
          </a:xfrm>
          <a:prstGeom prst="rect">
            <a:avLst/>
          </a:prstGeom>
          <a:noFill/>
        </p:spPr>
        <p:txBody>
          <a:bodyPr wrap="square">
            <a:spAutoFit/>
          </a:bodyPr>
          <a:lstStyle/>
          <a:p>
            <a:r>
              <a:rPr lang="en-US" dirty="0"/>
              <a:t>CDE</a:t>
            </a:r>
          </a:p>
        </p:txBody>
      </p:sp>
      <p:sp>
        <p:nvSpPr>
          <p:cNvPr id="24" name="TextBox 23">
            <a:extLst>
              <a:ext uri="{FF2B5EF4-FFF2-40B4-BE49-F238E27FC236}">
                <a16:creationId xmlns:a16="http://schemas.microsoft.com/office/drawing/2014/main" id="{3B847153-CAF9-64FA-9D18-01E2FEDDF811}"/>
              </a:ext>
            </a:extLst>
          </p:cNvPr>
          <p:cNvSpPr txBox="1"/>
          <p:nvPr/>
        </p:nvSpPr>
        <p:spPr>
          <a:xfrm>
            <a:off x="2602243" y="1096508"/>
            <a:ext cx="780482" cy="369332"/>
          </a:xfrm>
          <a:prstGeom prst="rect">
            <a:avLst/>
          </a:prstGeom>
          <a:noFill/>
        </p:spPr>
        <p:txBody>
          <a:bodyPr wrap="square">
            <a:spAutoFit/>
          </a:bodyPr>
          <a:lstStyle/>
          <a:p>
            <a:r>
              <a:rPr lang="en-US" dirty="0"/>
              <a:t>HPS</a:t>
            </a:r>
          </a:p>
        </p:txBody>
      </p:sp>
      <p:sp>
        <p:nvSpPr>
          <p:cNvPr id="25" name="TextBox 24">
            <a:extLst>
              <a:ext uri="{FF2B5EF4-FFF2-40B4-BE49-F238E27FC236}">
                <a16:creationId xmlns:a16="http://schemas.microsoft.com/office/drawing/2014/main" id="{483732E1-3EB0-E324-7959-E214D4128566}"/>
              </a:ext>
            </a:extLst>
          </p:cNvPr>
          <p:cNvSpPr txBox="1"/>
          <p:nvPr/>
        </p:nvSpPr>
        <p:spPr>
          <a:xfrm>
            <a:off x="3531394" y="1091460"/>
            <a:ext cx="1122449" cy="369332"/>
          </a:xfrm>
          <a:prstGeom prst="rect">
            <a:avLst/>
          </a:prstGeom>
          <a:noFill/>
        </p:spPr>
        <p:txBody>
          <a:bodyPr wrap="square">
            <a:spAutoFit/>
          </a:bodyPr>
          <a:lstStyle/>
          <a:p>
            <a:r>
              <a:rPr lang="en-US" dirty="0"/>
              <a:t>Archivist</a:t>
            </a:r>
          </a:p>
        </p:txBody>
      </p:sp>
      <p:sp>
        <p:nvSpPr>
          <p:cNvPr id="26" name="TextBox 25">
            <a:extLst>
              <a:ext uri="{FF2B5EF4-FFF2-40B4-BE49-F238E27FC236}">
                <a16:creationId xmlns:a16="http://schemas.microsoft.com/office/drawing/2014/main" id="{202EF8E9-5D39-50EB-26CA-5F60579AD4C8}"/>
              </a:ext>
            </a:extLst>
          </p:cNvPr>
          <p:cNvSpPr txBox="1"/>
          <p:nvPr/>
        </p:nvSpPr>
        <p:spPr>
          <a:xfrm>
            <a:off x="4794110" y="1097575"/>
            <a:ext cx="1116203" cy="369332"/>
          </a:xfrm>
          <a:prstGeom prst="rect">
            <a:avLst/>
          </a:prstGeom>
          <a:noFill/>
        </p:spPr>
        <p:txBody>
          <a:bodyPr wrap="square">
            <a:spAutoFit/>
          </a:bodyPr>
          <a:lstStyle/>
          <a:p>
            <a:r>
              <a:rPr lang="en-US" dirty="0"/>
              <a:t>RNN-HSS</a:t>
            </a:r>
          </a:p>
        </p:txBody>
      </p:sp>
      <p:sp>
        <p:nvSpPr>
          <p:cNvPr id="27" name="TextBox 26">
            <a:extLst>
              <a:ext uri="{FF2B5EF4-FFF2-40B4-BE49-F238E27FC236}">
                <a16:creationId xmlns:a16="http://schemas.microsoft.com/office/drawing/2014/main" id="{E1C70D13-81E7-8958-6423-05125A6FFFFB}"/>
              </a:ext>
            </a:extLst>
          </p:cNvPr>
          <p:cNvSpPr txBox="1"/>
          <p:nvPr/>
        </p:nvSpPr>
        <p:spPr>
          <a:xfrm>
            <a:off x="6098514" y="1095309"/>
            <a:ext cx="1116203" cy="369332"/>
          </a:xfrm>
          <a:prstGeom prst="rect">
            <a:avLst/>
          </a:prstGeom>
          <a:noFill/>
        </p:spPr>
        <p:txBody>
          <a:bodyPr wrap="square">
            <a:spAutoFit/>
          </a:bodyPr>
          <a:lstStyle/>
          <a:p>
            <a:r>
              <a:rPr lang="en-US" dirty="0" err="1"/>
              <a:t>Sibyl</a:t>
            </a:r>
            <a:r>
              <a:rPr lang="en-US" baseline="-25000" dirty="0" err="1"/>
              <a:t>Def</a:t>
            </a:r>
            <a:endParaRPr lang="en-US" dirty="0"/>
          </a:p>
        </p:txBody>
      </p:sp>
      <p:sp>
        <p:nvSpPr>
          <p:cNvPr id="28" name="Rectangle 27">
            <a:extLst>
              <a:ext uri="{FF2B5EF4-FFF2-40B4-BE49-F238E27FC236}">
                <a16:creationId xmlns:a16="http://schemas.microsoft.com/office/drawing/2014/main" id="{954A3617-D719-C08A-6712-FD0F125F188E}"/>
              </a:ext>
            </a:extLst>
          </p:cNvPr>
          <p:cNvSpPr/>
          <p:nvPr/>
        </p:nvSpPr>
        <p:spPr>
          <a:xfrm>
            <a:off x="1475691" y="1184348"/>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C9317929-7651-8039-88F4-77440E3E5D88}"/>
              </a:ext>
            </a:extLst>
          </p:cNvPr>
          <p:cNvSpPr/>
          <p:nvPr/>
        </p:nvSpPr>
        <p:spPr>
          <a:xfrm>
            <a:off x="2383894" y="1190825"/>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Rectangle 29">
            <a:extLst>
              <a:ext uri="{FF2B5EF4-FFF2-40B4-BE49-F238E27FC236}">
                <a16:creationId xmlns:a16="http://schemas.microsoft.com/office/drawing/2014/main" id="{ED29871B-BCA1-681E-26D0-54F0F7C3AAB2}"/>
              </a:ext>
            </a:extLst>
          </p:cNvPr>
          <p:cNvSpPr/>
          <p:nvPr/>
        </p:nvSpPr>
        <p:spPr>
          <a:xfrm>
            <a:off x="3349827" y="1190825"/>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25E208E0-6ED8-60B9-D5F4-19C5507339F0}"/>
              </a:ext>
            </a:extLst>
          </p:cNvPr>
          <p:cNvSpPr/>
          <p:nvPr/>
        </p:nvSpPr>
        <p:spPr>
          <a:xfrm>
            <a:off x="4610326" y="1190824"/>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 name="Rectangle 31">
            <a:extLst>
              <a:ext uri="{FF2B5EF4-FFF2-40B4-BE49-F238E27FC236}">
                <a16:creationId xmlns:a16="http://schemas.microsoft.com/office/drawing/2014/main" id="{C7FE1F68-B055-3D32-9095-DD7DA47E5FED}"/>
              </a:ext>
            </a:extLst>
          </p:cNvPr>
          <p:cNvSpPr/>
          <p:nvPr/>
        </p:nvSpPr>
        <p:spPr>
          <a:xfrm>
            <a:off x="5885741" y="1189457"/>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Rectangle 32">
            <a:extLst>
              <a:ext uri="{FF2B5EF4-FFF2-40B4-BE49-F238E27FC236}">
                <a16:creationId xmlns:a16="http://schemas.microsoft.com/office/drawing/2014/main" id="{4D008117-76A2-865D-A94D-BA20D9C888D3}"/>
              </a:ext>
            </a:extLst>
          </p:cNvPr>
          <p:cNvSpPr/>
          <p:nvPr/>
        </p:nvSpPr>
        <p:spPr>
          <a:xfrm>
            <a:off x="6971591" y="1189457"/>
            <a:ext cx="217587" cy="180699"/>
          </a:xfrm>
          <a:prstGeom prst="rect">
            <a:avLst/>
          </a:prstGeom>
          <a:solidFill>
            <a:srgbClr val="9739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8D22F718-06AC-F6E2-7653-C1B330A42B09}"/>
              </a:ext>
            </a:extLst>
          </p:cNvPr>
          <p:cNvSpPr txBox="1"/>
          <p:nvPr/>
        </p:nvSpPr>
        <p:spPr>
          <a:xfrm>
            <a:off x="7233059" y="1090031"/>
            <a:ext cx="1116203" cy="369332"/>
          </a:xfrm>
          <a:prstGeom prst="rect">
            <a:avLst/>
          </a:prstGeom>
          <a:noFill/>
        </p:spPr>
        <p:txBody>
          <a:bodyPr wrap="square">
            <a:spAutoFit/>
          </a:bodyPr>
          <a:lstStyle/>
          <a:p>
            <a:r>
              <a:rPr lang="en-US" dirty="0" err="1"/>
              <a:t>Sibyl</a:t>
            </a:r>
            <a:r>
              <a:rPr lang="en-US" baseline="-25000" dirty="0" err="1"/>
              <a:t>Opt</a:t>
            </a:r>
            <a:endParaRPr lang="en-US" dirty="0"/>
          </a:p>
        </p:txBody>
      </p:sp>
      <p:sp>
        <p:nvSpPr>
          <p:cNvPr id="35" name="Rectangle 34">
            <a:extLst>
              <a:ext uri="{FF2B5EF4-FFF2-40B4-BE49-F238E27FC236}">
                <a16:creationId xmlns:a16="http://schemas.microsoft.com/office/drawing/2014/main" id="{2B9459B2-57FF-ABF3-4511-74AB382C5109}"/>
              </a:ext>
            </a:extLst>
          </p:cNvPr>
          <p:cNvSpPr/>
          <p:nvPr/>
        </p:nvSpPr>
        <p:spPr>
          <a:xfrm>
            <a:off x="8091538" y="118945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TextBox 35">
            <a:extLst>
              <a:ext uri="{FF2B5EF4-FFF2-40B4-BE49-F238E27FC236}">
                <a16:creationId xmlns:a16="http://schemas.microsoft.com/office/drawing/2014/main" id="{C626CBEF-E9A1-7F2A-59C5-D6E500AB7A25}"/>
              </a:ext>
            </a:extLst>
          </p:cNvPr>
          <p:cNvSpPr txBox="1"/>
          <p:nvPr/>
        </p:nvSpPr>
        <p:spPr>
          <a:xfrm>
            <a:off x="8353006" y="1090031"/>
            <a:ext cx="1116203" cy="369332"/>
          </a:xfrm>
          <a:prstGeom prst="rect">
            <a:avLst/>
          </a:prstGeom>
          <a:noFill/>
        </p:spPr>
        <p:txBody>
          <a:bodyPr wrap="square">
            <a:spAutoFit/>
          </a:bodyPr>
          <a:lstStyle/>
          <a:p>
            <a:r>
              <a:rPr lang="en-US" dirty="0"/>
              <a:t>Oracle</a:t>
            </a:r>
          </a:p>
        </p:txBody>
      </p:sp>
      <p:sp>
        <p:nvSpPr>
          <p:cNvPr id="41" name="Rectangle 40">
            <a:extLst>
              <a:ext uri="{FF2B5EF4-FFF2-40B4-BE49-F238E27FC236}">
                <a16:creationId xmlns:a16="http://schemas.microsoft.com/office/drawing/2014/main" id="{9C6823BE-FCFC-ABA7-5B59-673EFBBACF57}"/>
              </a:ext>
            </a:extLst>
          </p:cNvPr>
          <p:cNvSpPr/>
          <p:nvPr/>
        </p:nvSpPr>
        <p:spPr>
          <a:xfrm>
            <a:off x="2072626" y="1691917"/>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17FE9AC-0953-8519-10C1-2676D62FDC06}"/>
              </a:ext>
            </a:extLst>
          </p:cNvPr>
          <p:cNvSpPr/>
          <p:nvPr/>
        </p:nvSpPr>
        <p:spPr>
          <a:xfrm>
            <a:off x="6371070" y="1686455"/>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48C8AEF-C517-D971-FC9C-C0F6CE0EEE17}"/>
              </a:ext>
            </a:extLst>
          </p:cNvPr>
          <p:cNvSpPr txBox="1"/>
          <p:nvPr/>
        </p:nvSpPr>
        <p:spPr>
          <a:xfrm>
            <a:off x="1867845" y="1516164"/>
            <a:ext cx="2114741" cy="338554"/>
          </a:xfrm>
          <a:prstGeom prst="rect">
            <a:avLst/>
          </a:prstGeom>
          <a:noFill/>
        </p:spPr>
        <p:txBody>
          <a:bodyPr wrap="square">
            <a:spAutoFit/>
          </a:bodyPr>
          <a:lstStyle/>
          <a:p>
            <a:r>
              <a:rPr lang="en-US" sz="1600" b="1" dirty="0"/>
              <a:t>Performance-Oriented</a:t>
            </a:r>
            <a:endParaRPr lang="en-CH" sz="1600" b="1" dirty="0"/>
          </a:p>
        </p:txBody>
      </p:sp>
      <p:sp>
        <p:nvSpPr>
          <p:cNvPr id="45" name="TextBox 44">
            <a:extLst>
              <a:ext uri="{FF2B5EF4-FFF2-40B4-BE49-F238E27FC236}">
                <a16:creationId xmlns:a16="http://schemas.microsoft.com/office/drawing/2014/main" id="{8DC6159B-9CAA-9F17-B007-B8C45F04CCD5}"/>
              </a:ext>
            </a:extLst>
          </p:cNvPr>
          <p:cNvSpPr txBox="1"/>
          <p:nvPr/>
        </p:nvSpPr>
        <p:spPr>
          <a:xfrm>
            <a:off x="6919683" y="1489935"/>
            <a:ext cx="2114741" cy="338554"/>
          </a:xfrm>
          <a:prstGeom prst="rect">
            <a:avLst/>
          </a:prstGeom>
          <a:noFill/>
        </p:spPr>
        <p:txBody>
          <a:bodyPr wrap="square">
            <a:spAutoFit/>
          </a:bodyPr>
          <a:lstStyle/>
          <a:p>
            <a:r>
              <a:rPr lang="en-US" sz="1600" b="1" dirty="0"/>
              <a:t>Cost-Oriented</a:t>
            </a:r>
            <a:endParaRPr lang="en-CH" sz="1600" b="1" dirty="0"/>
          </a:p>
        </p:txBody>
      </p:sp>
      <p:sp>
        <p:nvSpPr>
          <p:cNvPr id="46" name="Rectangle 45">
            <a:extLst>
              <a:ext uri="{FF2B5EF4-FFF2-40B4-BE49-F238E27FC236}">
                <a16:creationId xmlns:a16="http://schemas.microsoft.com/office/drawing/2014/main" id="{5C0B5478-F119-6E43-8632-BC3353B80095}"/>
              </a:ext>
            </a:extLst>
          </p:cNvPr>
          <p:cNvSpPr/>
          <p:nvPr/>
        </p:nvSpPr>
        <p:spPr>
          <a:xfrm>
            <a:off x="80386" y="4250725"/>
            <a:ext cx="8983227" cy="1045066"/>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dirty="0" err="1">
                <a:solidFill>
                  <a:schemeClr val="tx1"/>
                </a:solidFill>
              </a:rPr>
              <a:t>Sibyl</a:t>
            </a:r>
            <a:r>
              <a:rPr lang="en-GB" sz="3400" baseline="-25000" dirty="0" err="1">
                <a:solidFill>
                  <a:schemeClr val="tx1"/>
                </a:solidFill>
              </a:rPr>
              <a:t>Def</a:t>
            </a:r>
            <a:r>
              <a:rPr lang="en-GB" sz="3400" dirty="0">
                <a:solidFill>
                  <a:schemeClr val="tx1"/>
                </a:solidFill>
              </a:rPr>
              <a:t> </a:t>
            </a:r>
            <a:r>
              <a:rPr lang="en-GB" sz="3400" b="1" dirty="0">
                <a:solidFill>
                  <a:schemeClr val="accent6"/>
                </a:solidFill>
              </a:rPr>
              <a:t>outperforms</a:t>
            </a:r>
            <a:r>
              <a:rPr lang="en-GB" sz="3400" dirty="0">
                <a:solidFill>
                  <a:schemeClr val="accent6"/>
                </a:solidFill>
              </a:rPr>
              <a:t> </a:t>
            </a:r>
            <a:r>
              <a:rPr lang="en-GB" sz="3400" dirty="0">
                <a:solidFill>
                  <a:schemeClr val="tx1"/>
                </a:solidFill>
              </a:rPr>
              <a:t>baseline data placement techniques by up to </a:t>
            </a:r>
            <a:r>
              <a:rPr lang="en-GB" sz="3400" b="1" dirty="0">
                <a:solidFill>
                  <a:schemeClr val="accent6"/>
                </a:solidFill>
              </a:rPr>
              <a:t>27.9%</a:t>
            </a:r>
            <a:endParaRPr lang="en-US" sz="3400" b="1" dirty="0">
              <a:solidFill>
                <a:schemeClr val="accent6"/>
              </a:solidFill>
              <a:effectLst/>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B68EDEE6-64C6-370B-56A6-AE2EA2A8CC56}"/>
              </a:ext>
            </a:extLst>
          </p:cNvPr>
          <p:cNvSpPr/>
          <p:nvPr/>
        </p:nvSpPr>
        <p:spPr>
          <a:xfrm>
            <a:off x="0" y="1008463"/>
            <a:ext cx="5791221"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412BB9B-C24C-D542-73A1-696C60DDC800}"/>
              </a:ext>
            </a:extLst>
          </p:cNvPr>
          <p:cNvSpPr/>
          <p:nvPr/>
        </p:nvSpPr>
        <p:spPr>
          <a:xfrm>
            <a:off x="6899846" y="1079587"/>
            <a:ext cx="115155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5">
            <a:extLst>
              <a:ext uri="{FF2B5EF4-FFF2-40B4-BE49-F238E27FC236}">
                <a16:creationId xmlns:a16="http://schemas.microsoft.com/office/drawing/2014/main" id="{23BA99A2-2044-ECE7-F0D0-2186AB83731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58</a:t>
            </a:fld>
            <a:endParaRPr lang="en-CH"/>
          </a:p>
        </p:txBody>
      </p:sp>
    </p:spTree>
    <p:extLst>
      <p:ext uri="{BB962C8B-B14F-4D97-AF65-F5344CB8AC3E}">
        <p14:creationId xmlns:p14="http://schemas.microsoft.com/office/powerpoint/2010/main" val="382523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 histogram&#10;&#10;Description automatically generated">
            <a:extLst>
              <a:ext uri="{FF2B5EF4-FFF2-40B4-BE49-F238E27FC236}">
                <a16:creationId xmlns:a16="http://schemas.microsoft.com/office/drawing/2014/main" id="{D73CC9FC-4DEB-E22B-8451-D142E5E0E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1275357"/>
            <a:ext cx="8935200" cy="3176300"/>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on Mixed Workloads</a:t>
            </a:r>
          </a:p>
        </p:txBody>
      </p:sp>
      <p:sp>
        <p:nvSpPr>
          <p:cNvPr id="21" name="Rectangle 20">
            <a:extLst>
              <a:ext uri="{FF2B5EF4-FFF2-40B4-BE49-F238E27FC236}">
                <a16:creationId xmlns:a16="http://schemas.microsoft.com/office/drawing/2014/main" id="{79BE6226-B1A1-CFBE-8572-0E75F5C74A16}"/>
              </a:ext>
            </a:extLst>
          </p:cNvPr>
          <p:cNvSpPr/>
          <p:nvPr/>
        </p:nvSpPr>
        <p:spPr>
          <a:xfrm>
            <a:off x="207695" y="1187397"/>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E4DE6354-23F4-BC63-D197-EB1F1FDC2A0F}"/>
              </a:ext>
            </a:extLst>
          </p:cNvPr>
          <p:cNvSpPr txBox="1"/>
          <p:nvPr/>
        </p:nvSpPr>
        <p:spPr>
          <a:xfrm>
            <a:off x="392385" y="1090032"/>
            <a:ext cx="1125790" cy="369332"/>
          </a:xfrm>
          <a:prstGeom prst="rect">
            <a:avLst/>
          </a:prstGeom>
          <a:noFill/>
        </p:spPr>
        <p:txBody>
          <a:bodyPr wrap="square">
            <a:spAutoFit/>
          </a:bodyPr>
          <a:lstStyle/>
          <a:p>
            <a:r>
              <a:rPr lang="en-US" dirty="0"/>
              <a:t>Slow-Only</a:t>
            </a:r>
          </a:p>
        </p:txBody>
      </p:sp>
      <p:sp>
        <p:nvSpPr>
          <p:cNvPr id="23" name="TextBox 22">
            <a:extLst>
              <a:ext uri="{FF2B5EF4-FFF2-40B4-BE49-F238E27FC236}">
                <a16:creationId xmlns:a16="http://schemas.microsoft.com/office/drawing/2014/main" id="{0D0D8DC1-76DC-569C-924E-62A055FAFBE0}"/>
              </a:ext>
            </a:extLst>
          </p:cNvPr>
          <p:cNvSpPr txBox="1"/>
          <p:nvPr/>
        </p:nvSpPr>
        <p:spPr>
          <a:xfrm>
            <a:off x="1682385" y="1090032"/>
            <a:ext cx="780482" cy="369332"/>
          </a:xfrm>
          <a:prstGeom prst="rect">
            <a:avLst/>
          </a:prstGeom>
          <a:noFill/>
        </p:spPr>
        <p:txBody>
          <a:bodyPr wrap="square">
            <a:spAutoFit/>
          </a:bodyPr>
          <a:lstStyle/>
          <a:p>
            <a:r>
              <a:rPr lang="en-US" dirty="0"/>
              <a:t>CDE</a:t>
            </a:r>
          </a:p>
        </p:txBody>
      </p:sp>
      <p:sp>
        <p:nvSpPr>
          <p:cNvPr id="24" name="TextBox 23">
            <a:extLst>
              <a:ext uri="{FF2B5EF4-FFF2-40B4-BE49-F238E27FC236}">
                <a16:creationId xmlns:a16="http://schemas.microsoft.com/office/drawing/2014/main" id="{3B847153-CAF9-64FA-9D18-01E2FEDDF811}"/>
              </a:ext>
            </a:extLst>
          </p:cNvPr>
          <p:cNvSpPr txBox="1"/>
          <p:nvPr/>
        </p:nvSpPr>
        <p:spPr>
          <a:xfrm>
            <a:off x="2602243" y="1096508"/>
            <a:ext cx="780482" cy="369332"/>
          </a:xfrm>
          <a:prstGeom prst="rect">
            <a:avLst/>
          </a:prstGeom>
          <a:noFill/>
        </p:spPr>
        <p:txBody>
          <a:bodyPr wrap="square">
            <a:spAutoFit/>
          </a:bodyPr>
          <a:lstStyle/>
          <a:p>
            <a:r>
              <a:rPr lang="en-US" dirty="0"/>
              <a:t>HPS</a:t>
            </a:r>
          </a:p>
        </p:txBody>
      </p:sp>
      <p:sp>
        <p:nvSpPr>
          <p:cNvPr id="25" name="TextBox 24">
            <a:extLst>
              <a:ext uri="{FF2B5EF4-FFF2-40B4-BE49-F238E27FC236}">
                <a16:creationId xmlns:a16="http://schemas.microsoft.com/office/drawing/2014/main" id="{483732E1-3EB0-E324-7959-E214D4128566}"/>
              </a:ext>
            </a:extLst>
          </p:cNvPr>
          <p:cNvSpPr txBox="1"/>
          <p:nvPr/>
        </p:nvSpPr>
        <p:spPr>
          <a:xfrm>
            <a:off x="3531394" y="1091460"/>
            <a:ext cx="1122449" cy="369332"/>
          </a:xfrm>
          <a:prstGeom prst="rect">
            <a:avLst/>
          </a:prstGeom>
          <a:noFill/>
        </p:spPr>
        <p:txBody>
          <a:bodyPr wrap="square">
            <a:spAutoFit/>
          </a:bodyPr>
          <a:lstStyle/>
          <a:p>
            <a:r>
              <a:rPr lang="en-US" dirty="0"/>
              <a:t>Archivist</a:t>
            </a:r>
          </a:p>
        </p:txBody>
      </p:sp>
      <p:sp>
        <p:nvSpPr>
          <p:cNvPr id="26" name="TextBox 25">
            <a:extLst>
              <a:ext uri="{FF2B5EF4-FFF2-40B4-BE49-F238E27FC236}">
                <a16:creationId xmlns:a16="http://schemas.microsoft.com/office/drawing/2014/main" id="{202EF8E9-5D39-50EB-26CA-5F60579AD4C8}"/>
              </a:ext>
            </a:extLst>
          </p:cNvPr>
          <p:cNvSpPr txBox="1"/>
          <p:nvPr/>
        </p:nvSpPr>
        <p:spPr>
          <a:xfrm>
            <a:off x="4794110" y="1097575"/>
            <a:ext cx="1116203" cy="369332"/>
          </a:xfrm>
          <a:prstGeom prst="rect">
            <a:avLst/>
          </a:prstGeom>
          <a:noFill/>
        </p:spPr>
        <p:txBody>
          <a:bodyPr wrap="square">
            <a:spAutoFit/>
          </a:bodyPr>
          <a:lstStyle/>
          <a:p>
            <a:r>
              <a:rPr lang="en-US" dirty="0"/>
              <a:t>RNN-HSS</a:t>
            </a:r>
          </a:p>
        </p:txBody>
      </p:sp>
      <p:sp>
        <p:nvSpPr>
          <p:cNvPr id="27" name="TextBox 26">
            <a:extLst>
              <a:ext uri="{FF2B5EF4-FFF2-40B4-BE49-F238E27FC236}">
                <a16:creationId xmlns:a16="http://schemas.microsoft.com/office/drawing/2014/main" id="{E1C70D13-81E7-8958-6423-05125A6FFFFB}"/>
              </a:ext>
            </a:extLst>
          </p:cNvPr>
          <p:cNvSpPr txBox="1"/>
          <p:nvPr/>
        </p:nvSpPr>
        <p:spPr>
          <a:xfrm>
            <a:off x="6098514" y="1095309"/>
            <a:ext cx="1116203" cy="369332"/>
          </a:xfrm>
          <a:prstGeom prst="rect">
            <a:avLst/>
          </a:prstGeom>
          <a:noFill/>
        </p:spPr>
        <p:txBody>
          <a:bodyPr wrap="square">
            <a:spAutoFit/>
          </a:bodyPr>
          <a:lstStyle/>
          <a:p>
            <a:r>
              <a:rPr lang="en-US" dirty="0" err="1"/>
              <a:t>Sibyl</a:t>
            </a:r>
            <a:r>
              <a:rPr lang="en-US" baseline="-25000" dirty="0" err="1"/>
              <a:t>Def</a:t>
            </a:r>
            <a:endParaRPr lang="en-US" dirty="0"/>
          </a:p>
        </p:txBody>
      </p:sp>
      <p:sp>
        <p:nvSpPr>
          <p:cNvPr id="28" name="Rectangle 27">
            <a:extLst>
              <a:ext uri="{FF2B5EF4-FFF2-40B4-BE49-F238E27FC236}">
                <a16:creationId xmlns:a16="http://schemas.microsoft.com/office/drawing/2014/main" id="{954A3617-D719-C08A-6712-FD0F125F188E}"/>
              </a:ext>
            </a:extLst>
          </p:cNvPr>
          <p:cNvSpPr/>
          <p:nvPr/>
        </p:nvSpPr>
        <p:spPr>
          <a:xfrm>
            <a:off x="1475691" y="1184348"/>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C9317929-7651-8039-88F4-77440E3E5D88}"/>
              </a:ext>
            </a:extLst>
          </p:cNvPr>
          <p:cNvSpPr/>
          <p:nvPr/>
        </p:nvSpPr>
        <p:spPr>
          <a:xfrm>
            <a:off x="2383894" y="1190825"/>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Rectangle 29">
            <a:extLst>
              <a:ext uri="{FF2B5EF4-FFF2-40B4-BE49-F238E27FC236}">
                <a16:creationId xmlns:a16="http://schemas.microsoft.com/office/drawing/2014/main" id="{ED29871B-BCA1-681E-26D0-54F0F7C3AAB2}"/>
              </a:ext>
            </a:extLst>
          </p:cNvPr>
          <p:cNvSpPr/>
          <p:nvPr/>
        </p:nvSpPr>
        <p:spPr>
          <a:xfrm>
            <a:off x="3349827" y="1190825"/>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25E208E0-6ED8-60B9-D5F4-19C5507339F0}"/>
              </a:ext>
            </a:extLst>
          </p:cNvPr>
          <p:cNvSpPr/>
          <p:nvPr/>
        </p:nvSpPr>
        <p:spPr>
          <a:xfrm>
            <a:off x="4610326" y="1190824"/>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 name="Rectangle 31">
            <a:extLst>
              <a:ext uri="{FF2B5EF4-FFF2-40B4-BE49-F238E27FC236}">
                <a16:creationId xmlns:a16="http://schemas.microsoft.com/office/drawing/2014/main" id="{C7FE1F68-B055-3D32-9095-DD7DA47E5FED}"/>
              </a:ext>
            </a:extLst>
          </p:cNvPr>
          <p:cNvSpPr/>
          <p:nvPr/>
        </p:nvSpPr>
        <p:spPr>
          <a:xfrm>
            <a:off x="5885741" y="1189457"/>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Rectangle 32">
            <a:extLst>
              <a:ext uri="{FF2B5EF4-FFF2-40B4-BE49-F238E27FC236}">
                <a16:creationId xmlns:a16="http://schemas.microsoft.com/office/drawing/2014/main" id="{4D008117-76A2-865D-A94D-BA20D9C888D3}"/>
              </a:ext>
            </a:extLst>
          </p:cNvPr>
          <p:cNvSpPr/>
          <p:nvPr/>
        </p:nvSpPr>
        <p:spPr>
          <a:xfrm>
            <a:off x="6971591" y="1189457"/>
            <a:ext cx="217587" cy="180699"/>
          </a:xfrm>
          <a:prstGeom prst="rect">
            <a:avLst/>
          </a:prstGeom>
          <a:solidFill>
            <a:srgbClr val="9739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8D22F718-06AC-F6E2-7653-C1B330A42B09}"/>
              </a:ext>
            </a:extLst>
          </p:cNvPr>
          <p:cNvSpPr txBox="1"/>
          <p:nvPr/>
        </p:nvSpPr>
        <p:spPr>
          <a:xfrm>
            <a:off x="7233059" y="1090031"/>
            <a:ext cx="1116203" cy="369332"/>
          </a:xfrm>
          <a:prstGeom prst="rect">
            <a:avLst/>
          </a:prstGeom>
          <a:noFill/>
        </p:spPr>
        <p:txBody>
          <a:bodyPr wrap="square">
            <a:spAutoFit/>
          </a:bodyPr>
          <a:lstStyle/>
          <a:p>
            <a:r>
              <a:rPr lang="en-US" dirty="0" err="1"/>
              <a:t>Sibyl</a:t>
            </a:r>
            <a:r>
              <a:rPr lang="en-US" baseline="-25000" dirty="0" err="1"/>
              <a:t>Opt</a:t>
            </a:r>
            <a:endParaRPr lang="en-US" dirty="0"/>
          </a:p>
        </p:txBody>
      </p:sp>
      <p:sp>
        <p:nvSpPr>
          <p:cNvPr id="35" name="Rectangle 34">
            <a:extLst>
              <a:ext uri="{FF2B5EF4-FFF2-40B4-BE49-F238E27FC236}">
                <a16:creationId xmlns:a16="http://schemas.microsoft.com/office/drawing/2014/main" id="{2B9459B2-57FF-ABF3-4511-74AB382C5109}"/>
              </a:ext>
            </a:extLst>
          </p:cNvPr>
          <p:cNvSpPr/>
          <p:nvPr/>
        </p:nvSpPr>
        <p:spPr>
          <a:xfrm>
            <a:off x="8091538" y="118945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TextBox 35">
            <a:extLst>
              <a:ext uri="{FF2B5EF4-FFF2-40B4-BE49-F238E27FC236}">
                <a16:creationId xmlns:a16="http://schemas.microsoft.com/office/drawing/2014/main" id="{C626CBEF-E9A1-7F2A-59C5-D6E500AB7A25}"/>
              </a:ext>
            </a:extLst>
          </p:cNvPr>
          <p:cNvSpPr txBox="1"/>
          <p:nvPr/>
        </p:nvSpPr>
        <p:spPr>
          <a:xfrm>
            <a:off x="8353006" y="1090031"/>
            <a:ext cx="1116203" cy="369332"/>
          </a:xfrm>
          <a:prstGeom prst="rect">
            <a:avLst/>
          </a:prstGeom>
          <a:noFill/>
        </p:spPr>
        <p:txBody>
          <a:bodyPr wrap="square">
            <a:spAutoFit/>
          </a:bodyPr>
          <a:lstStyle/>
          <a:p>
            <a:r>
              <a:rPr lang="en-US" dirty="0"/>
              <a:t>Oracle</a:t>
            </a:r>
          </a:p>
        </p:txBody>
      </p:sp>
      <p:sp>
        <p:nvSpPr>
          <p:cNvPr id="41" name="Rectangle 40">
            <a:extLst>
              <a:ext uri="{FF2B5EF4-FFF2-40B4-BE49-F238E27FC236}">
                <a16:creationId xmlns:a16="http://schemas.microsoft.com/office/drawing/2014/main" id="{9C6823BE-FCFC-ABA7-5B59-673EFBBACF57}"/>
              </a:ext>
            </a:extLst>
          </p:cNvPr>
          <p:cNvSpPr/>
          <p:nvPr/>
        </p:nvSpPr>
        <p:spPr>
          <a:xfrm>
            <a:off x="2072626" y="1691917"/>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17FE9AC-0953-8519-10C1-2676D62FDC06}"/>
              </a:ext>
            </a:extLst>
          </p:cNvPr>
          <p:cNvSpPr/>
          <p:nvPr/>
        </p:nvSpPr>
        <p:spPr>
          <a:xfrm>
            <a:off x="6371070" y="1686455"/>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48C8AEF-C517-D971-FC9C-C0F6CE0EEE17}"/>
              </a:ext>
            </a:extLst>
          </p:cNvPr>
          <p:cNvSpPr txBox="1"/>
          <p:nvPr/>
        </p:nvSpPr>
        <p:spPr>
          <a:xfrm>
            <a:off x="1867845" y="1516164"/>
            <a:ext cx="2114741" cy="338554"/>
          </a:xfrm>
          <a:prstGeom prst="rect">
            <a:avLst/>
          </a:prstGeom>
          <a:noFill/>
        </p:spPr>
        <p:txBody>
          <a:bodyPr wrap="square">
            <a:spAutoFit/>
          </a:bodyPr>
          <a:lstStyle/>
          <a:p>
            <a:r>
              <a:rPr lang="en-US" sz="1600" b="1" dirty="0"/>
              <a:t>Performance-Oriented</a:t>
            </a:r>
            <a:endParaRPr lang="en-CH" sz="1600" b="1" dirty="0"/>
          </a:p>
        </p:txBody>
      </p:sp>
      <p:sp>
        <p:nvSpPr>
          <p:cNvPr id="45" name="TextBox 44">
            <a:extLst>
              <a:ext uri="{FF2B5EF4-FFF2-40B4-BE49-F238E27FC236}">
                <a16:creationId xmlns:a16="http://schemas.microsoft.com/office/drawing/2014/main" id="{8DC6159B-9CAA-9F17-B007-B8C45F04CCD5}"/>
              </a:ext>
            </a:extLst>
          </p:cNvPr>
          <p:cNvSpPr txBox="1"/>
          <p:nvPr/>
        </p:nvSpPr>
        <p:spPr>
          <a:xfrm>
            <a:off x="6919683" y="1489935"/>
            <a:ext cx="2114741" cy="338554"/>
          </a:xfrm>
          <a:prstGeom prst="rect">
            <a:avLst/>
          </a:prstGeom>
          <a:noFill/>
        </p:spPr>
        <p:txBody>
          <a:bodyPr wrap="square">
            <a:spAutoFit/>
          </a:bodyPr>
          <a:lstStyle/>
          <a:p>
            <a:r>
              <a:rPr lang="en-US" sz="1600" b="1" dirty="0"/>
              <a:t>Cost-Oriented</a:t>
            </a:r>
            <a:endParaRPr lang="en-CH" sz="1600" b="1" dirty="0"/>
          </a:p>
        </p:txBody>
      </p:sp>
      <p:sp>
        <p:nvSpPr>
          <p:cNvPr id="46" name="Rectangle 45">
            <a:extLst>
              <a:ext uri="{FF2B5EF4-FFF2-40B4-BE49-F238E27FC236}">
                <a16:creationId xmlns:a16="http://schemas.microsoft.com/office/drawing/2014/main" id="{5C0B5478-F119-6E43-8632-BC3353B80095}"/>
              </a:ext>
            </a:extLst>
          </p:cNvPr>
          <p:cNvSpPr/>
          <p:nvPr/>
        </p:nvSpPr>
        <p:spPr>
          <a:xfrm>
            <a:off x="80386" y="4250725"/>
            <a:ext cx="8983227" cy="1045066"/>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dirty="0" err="1">
                <a:solidFill>
                  <a:schemeClr val="tx1"/>
                </a:solidFill>
              </a:rPr>
              <a:t>Sibyl</a:t>
            </a:r>
            <a:r>
              <a:rPr lang="en-GB" sz="3400" baseline="-25000" dirty="0" err="1">
                <a:solidFill>
                  <a:schemeClr val="tx1"/>
                </a:solidFill>
              </a:rPr>
              <a:t>Def</a:t>
            </a:r>
            <a:r>
              <a:rPr lang="en-GB" sz="3400" dirty="0">
                <a:solidFill>
                  <a:schemeClr val="tx1"/>
                </a:solidFill>
              </a:rPr>
              <a:t> </a:t>
            </a:r>
            <a:r>
              <a:rPr lang="en-GB" sz="3400" b="1" dirty="0">
                <a:solidFill>
                  <a:schemeClr val="accent6"/>
                </a:solidFill>
              </a:rPr>
              <a:t>outperforms</a:t>
            </a:r>
            <a:r>
              <a:rPr lang="en-GB" sz="3400" dirty="0">
                <a:solidFill>
                  <a:schemeClr val="accent6"/>
                </a:solidFill>
              </a:rPr>
              <a:t> </a:t>
            </a:r>
            <a:r>
              <a:rPr lang="en-GB" sz="3400" dirty="0">
                <a:solidFill>
                  <a:schemeClr val="tx1"/>
                </a:solidFill>
              </a:rPr>
              <a:t>baseline data placement techniques by up to </a:t>
            </a:r>
            <a:r>
              <a:rPr lang="en-GB" sz="3400" b="1" dirty="0">
                <a:solidFill>
                  <a:schemeClr val="accent6"/>
                </a:solidFill>
              </a:rPr>
              <a:t>27.9%</a:t>
            </a:r>
            <a:endParaRPr lang="en-US" sz="3400" b="1" dirty="0">
              <a:solidFill>
                <a:schemeClr val="accent6"/>
              </a:solidFill>
              <a:effectLst/>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B68EDEE6-64C6-370B-56A6-AE2EA2A8CC56}"/>
              </a:ext>
            </a:extLst>
          </p:cNvPr>
          <p:cNvSpPr/>
          <p:nvPr/>
        </p:nvSpPr>
        <p:spPr>
          <a:xfrm>
            <a:off x="0" y="1008463"/>
            <a:ext cx="5791221"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D0E62A6-E398-49FF-4041-60627B8CEBC6}"/>
              </a:ext>
            </a:extLst>
          </p:cNvPr>
          <p:cNvSpPr/>
          <p:nvPr/>
        </p:nvSpPr>
        <p:spPr>
          <a:xfrm>
            <a:off x="80385" y="5428924"/>
            <a:ext cx="8983227" cy="1160740"/>
          </a:xfrm>
          <a:prstGeom prst="rect">
            <a:avLst/>
          </a:prstGeom>
          <a:solidFill>
            <a:schemeClr val="accent3">
              <a:lumMod val="20000"/>
              <a:lumOff val="80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dirty="0" err="1">
                <a:solidFill>
                  <a:schemeClr val="tx1"/>
                </a:solidFill>
              </a:rPr>
              <a:t>Sibyl</a:t>
            </a:r>
            <a:r>
              <a:rPr lang="en-GB" sz="3400" baseline="-25000" dirty="0" err="1">
                <a:solidFill>
                  <a:schemeClr val="tx1"/>
                </a:solidFill>
              </a:rPr>
              <a:t>Opt</a:t>
            </a:r>
            <a:r>
              <a:rPr lang="en-GB" sz="3400" dirty="0">
                <a:solidFill>
                  <a:schemeClr val="tx1"/>
                </a:solidFill>
              </a:rPr>
              <a:t> </a:t>
            </a:r>
            <a:r>
              <a:rPr lang="en-GB" sz="3400" b="1" dirty="0">
                <a:solidFill>
                  <a:schemeClr val="accent6"/>
                </a:solidFill>
              </a:rPr>
              <a:t>provides 7.2% higher average performance </a:t>
            </a:r>
            <a:r>
              <a:rPr lang="en-GB" sz="3400" dirty="0">
                <a:solidFill>
                  <a:schemeClr val="tx1"/>
                </a:solidFill>
              </a:rPr>
              <a:t>than </a:t>
            </a:r>
            <a:r>
              <a:rPr lang="en-GB" sz="3400" dirty="0" err="1">
                <a:solidFill>
                  <a:schemeClr val="tx1"/>
                </a:solidFill>
              </a:rPr>
              <a:t>Sibyl</a:t>
            </a:r>
            <a:r>
              <a:rPr lang="en-GB" sz="3400" baseline="-25000" dirty="0" err="1">
                <a:solidFill>
                  <a:schemeClr val="tx1"/>
                </a:solidFill>
              </a:rPr>
              <a:t>Def</a:t>
            </a:r>
            <a:endParaRPr lang="en-US" sz="3400" b="1" baseline="-25000" dirty="0">
              <a:solidFill>
                <a:schemeClr val="tx1"/>
              </a:solidFill>
              <a:effectLst/>
              <a:latin typeface="Calibri" panose="020F0502020204030204" pitchFamily="34" charset="0"/>
              <a:cs typeface="Calibri" panose="020F0502020204030204" pitchFamily="34" charset="0"/>
            </a:endParaRPr>
          </a:p>
        </p:txBody>
      </p:sp>
      <p:sp>
        <p:nvSpPr>
          <p:cNvPr id="39" name="Slide Number Placeholder 5">
            <a:extLst>
              <a:ext uri="{FF2B5EF4-FFF2-40B4-BE49-F238E27FC236}">
                <a16:creationId xmlns:a16="http://schemas.microsoft.com/office/drawing/2014/main" id="{4CC35001-FD80-9ABD-96E2-D4A8EDBFBC5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59</a:t>
            </a:fld>
            <a:endParaRPr lang="en-CH"/>
          </a:p>
        </p:txBody>
      </p:sp>
    </p:spTree>
    <p:extLst>
      <p:ext uri="{BB962C8B-B14F-4D97-AF65-F5344CB8AC3E}">
        <p14:creationId xmlns:p14="http://schemas.microsoft.com/office/powerpoint/2010/main" val="282816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BD8FD-8814-1C4A-84D3-B2D6C3AD0CBF}"/>
              </a:ext>
            </a:extLst>
          </p:cNvPr>
          <p:cNvSpPr>
            <a:spLocks noGrp="1"/>
          </p:cNvSpPr>
          <p:nvPr>
            <p:ph type="title"/>
          </p:nvPr>
        </p:nvSpPr>
        <p:spPr/>
        <p:txBody>
          <a:bodyPr/>
          <a:lstStyle/>
          <a:p>
            <a:r>
              <a:rPr lang="en-US" dirty="0"/>
              <a:t>Key Shortcomings in Prior Techniques</a:t>
            </a:r>
          </a:p>
        </p:txBody>
      </p:sp>
      <p:sp>
        <p:nvSpPr>
          <p:cNvPr id="5" name="Content Placeholder 4">
            <a:extLst>
              <a:ext uri="{FF2B5EF4-FFF2-40B4-BE49-F238E27FC236}">
                <a16:creationId xmlns:a16="http://schemas.microsoft.com/office/drawing/2014/main" id="{50C54CB4-985E-7444-B83B-9DD4B2AA78DF}"/>
              </a:ext>
            </a:extLst>
          </p:cNvPr>
          <p:cNvSpPr>
            <a:spLocks noGrp="1"/>
          </p:cNvSpPr>
          <p:nvPr>
            <p:ph idx="1"/>
          </p:nvPr>
        </p:nvSpPr>
        <p:spPr/>
        <p:txBody>
          <a:bodyPr>
            <a:normAutofit lnSpcReduction="10000"/>
          </a:bodyPr>
          <a:lstStyle/>
          <a:p>
            <a:pPr marL="0" indent="0" algn="just">
              <a:buNone/>
            </a:pPr>
            <a:r>
              <a:rPr lang="en-US" sz="3000" dirty="0">
                <a:latin typeface="Calibri" panose="020F0502020204030204" pitchFamily="34" charset="0"/>
                <a:cs typeface="Calibri" panose="020F0502020204030204" pitchFamily="34" charset="0"/>
              </a:rPr>
              <a:t>We observe </a:t>
            </a:r>
            <a:r>
              <a:rPr lang="en-US" sz="3000" b="1" dirty="0">
                <a:solidFill>
                  <a:srgbClr val="C00000"/>
                </a:solidFill>
                <a:latin typeface="Calibri" panose="020F0502020204030204" pitchFamily="34" charset="0"/>
                <a:cs typeface="Calibri" panose="020F0502020204030204" pitchFamily="34" charset="0"/>
              </a:rPr>
              <a:t>two key shortcomings</a:t>
            </a:r>
            <a:r>
              <a:rPr lang="en-US" sz="3000" dirty="0">
                <a:latin typeface="Calibri" panose="020F0502020204030204" pitchFamily="34" charset="0"/>
                <a:cs typeface="Calibri" panose="020F0502020204030204" pitchFamily="34" charset="0"/>
              </a:rPr>
              <a:t> that significantly limit the performance benefits of prior techniques</a:t>
            </a:r>
          </a:p>
          <a:p>
            <a:pPr marL="0" indent="0">
              <a:buNone/>
            </a:pPr>
            <a:endParaRPr lang="en-US" sz="3200" dirty="0">
              <a:latin typeface="Calibri" panose="020F0502020204030204" pitchFamily="34" charset="0"/>
              <a:cs typeface="Calibri" panose="020F0502020204030204" pitchFamily="34" charset="0"/>
            </a:endParaRPr>
          </a:p>
          <a:p>
            <a:pPr marL="0" indent="0">
              <a:buNone/>
            </a:pPr>
            <a:endParaRPr lang="en-US" sz="3200" dirty="0">
              <a:latin typeface="Calibri" panose="020F0502020204030204" pitchFamily="34" charset="0"/>
              <a:cs typeface="Calibri" panose="020F0502020204030204" pitchFamily="34" charset="0"/>
            </a:endParaRPr>
          </a:p>
          <a:p>
            <a:pPr marL="514350" indent="-514350">
              <a:buFont typeface="+mj-lt"/>
              <a:buAutoNum type="arabicPeriod"/>
            </a:pPr>
            <a:r>
              <a:rPr lang="en-US" sz="3000" dirty="0">
                <a:latin typeface="Calibri" panose="020F0502020204030204" pitchFamily="34" charset="0"/>
                <a:cs typeface="Calibri" panose="020F0502020204030204" pitchFamily="34" charset="0"/>
              </a:rPr>
              <a:t>Lack of </a:t>
            </a:r>
            <a:r>
              <a:rPr lang="en-US" sz="3000" b="1" dirty="0">
                <a:solidFill>
                  <a:srgbClr val="C00000"/>
                </a:solidFill>
                <a:latin typeface="Calibri" panose="020F0502020204030204" pitchFamily="34" charset="0"/>
                <a:cs typeface="Calibri" panose="020F0502020204030204" pitchFamily="34" charset="0"/>
              </a:rPr>
              <a:t>adaptivity to</a:t>
            </a:r>
            <a:r>
              <a:rPr lang="en-US" sz="3200" dirty="0">
                <a:solidFill>
                  <a:srgbClr val="C00000"/>
                </a:solidFill>
                <a:latin typeface="Calibri" panose="020F0502020204030204" pitchFamily="34" charset="0"/>
                <a:cs typeface="Calibri" panose="020F0502020204030204" pitchFamily="34" charset="0"/>
              </a:rPr>
              <a:t>:</a:t>
            </a:r>
          </a:p>
          <a:p>
            <a:pPr marL="971550" lvl="1" indent="-514350">
              <a:buFont typeface="+mj-lt"/>
              <a:buAutoNum type="alphaLcParenR"/>
            </a:pPr>
            <a:r>
              <a:rPr lang="en-US" sz="2600" b="1" dirty="0">
                <a:solidFill>
                  <a:schemeClr val="accent1"/>
                </a:solidFill>
                <a:latin typeface="Calibri" panose="020F0502020204030204" pitchFamily="34" charset="0"/>
                <a:cs typeface="Calibri" panose="020F0502020204030204" pitchFamily="34" charset="0"/>
              </a:rPr>
              <a:t>Workload changes</a:t>
            </a:r>
          </a:p>
          <a:p>
            <a:pPr marL="971550" lvl="1" indent="-514350">
              <a:buFont typeface="+mj-lt"/>
              <a:buAutoNum type="alphaLcParenR"/>
            </a:pPr>
            <a:r>
              <a:rPr lang="en-US" sz="2600" b="1" dirty="0">
                <a:solidFill>
                  <a:schemeClr val="accent1"/>
                </a:solidFill>
                <a:latin typeface="Calibri" panose="020F0502020204030204" pitchFamily="34" charset="0"/>
                <a:cs typeface="Calibri" panose="020F0502020204030204" pitchFamily="34" charset="0"/>
              </a:rPr>
              <a:t>Changes in device types and configuration</a:t>
            </a:r>
          </a:p>
          <a:p>
            <a:pPr marL="971550" lvl="1" indent="-514350">
              <a:buFont typeface="+mj-lt"/>
              <a:buAutoNum type="alphaLcParenR"/>
            </a:pPr>
            <a:endParaRPr lang="en-US" sz="3000" dirty="0">
              <a:latin typeface="Calibri" panose="020F0502020204030204" pitchFamily="34" charset="0"/>
              <a:cs typeface="Calibri" panose="020F0502020204030204" pitchFamily="34" charset="0"/>
            </a:endParaRPr>
          </a:p>
          <a:p>
            <a:pPr marL="971550" lvl="1" indent="-514350">
              <a:buFont typeface="+mj-lt"/>
              <a:buAutoNum type="alphaLcParenR"/>
            </a:pPr>
            <a:endParaRPr lang="en-US" sz="3000" dirty="0">
              <a:latin typeface="Calibri" panose="020F0502020204030204" pitchFamily="34" charset="0"/>
              <a:cs typeface="Calibri" panose="020F0502020204030204" pitchFamily="34" charset="0"/>
            </a:endParaRPr>
          </a:p>
          <a:p>
            <a:pPr marL="514350" indent="-514350">
              <a:buFont typeface="+mj-lt"/>
              <a:buAutoNum type="arabicPeriod"/>
            </a:pPr>
            <a:r>
              <a:rPr lang="en-US" sz="3000" dirty="0">
                <a:latin typeface="Calibri" panose="020F0502020204030204" pitchFamily="34" charset="0"/>
                <a:cs typeface="Calibri" panose="020F0502020204030204" pitchFamily="34" charset="0"/>
              </a:rPr>
              <a:t>Lack of </a:t>
            </a:r>
            <a:r>
              <a:rPr lang="en-US" sz="3000" b="1" dirty="0">
                <a:solidFill>
                  <a:srgbClr val="C00000"/>
                </a:solidFill>
                <a:latin typeface="Calibri" panose="020F0502020204030204" pitchFamily="34" charset="0"/>
                <a:cs typeface="Calibri" panose="020F0502020204030204" pitchFamily="34" charset="0"/>
              </a:rPr>
              <a:t>extensibility </a:t>
            </a:r>
            <a:r>
              <a:rPr lang="en-US" sz="3000" dirty="0">
                <a:latin typeface="Calibri" panose="020F0502020204030204" pitchFamily="34" charset="0"/>
                <a:cs typeface="Calibri" panose="020F0502020204030204" pitchFamily="34" charset="0"/>
              </a:rPr>
              <a:t>to more devices	</a:t>
            </a:r>
          </a:p>
          <a:p>
            <a:pPr marL="0" indent="0">
              <a:buNone/>
            </a:pPr>
            <a:r>
              <a:rPr lang="en-US" sz="3000" dirty="0">
                <a:latin typeface="Calibri" panose="020F0502020204030204" pitchFamily="34" charset="0"/>
                <a:cs typeface="Calibri" panose="020F0502020204030204" pitchFamily="34" charset="0"/>
              </a:rPr>
              <a:t>	</a:t>
            </a:r>
          </a:p>
        </p:txBody>
      </p:sp>
      <p:sp>
        <p:nvSpPr>
          <p:cNvPr id="6" name="Slide Number Placeholder 5">
            <a:extLst>
              <a:ext uri="{FF2B5EF4-FFF2-40B4-BE49-F238E27FC236}">
                <a16:creationId xmlns:a16="http://schemas.microsoft.com/office/drawing/2014/main" id="{4BB7C075-AFA0-92BA-C7CC-D96A704FDE28}"/>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6</a:t>
            </a:fld>
            <a:endParaRPr lang="en-CH"/>
          </a:p>
        </p:txBody>
      </p:sp>
    </p:spTree>
    <p:extLst>
      <p:ext uri="{BB962C8B-B14F-4D97-AF65-F5344CB8AC3E}">
        <p14:creationId xmlns:p14="http://schemas.microsoft.com/office/powerpoint/2010/main" val="403074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A34F15-E86A-857B-F99D-C7B59D1B832F}"/>
              </a:ext>
            </a:extLst>
          </p:cNvPr>
          <p:cNvSpPr>
            <a:spLocks noGrp="1"/>
          </p:cNvSpPr>
          <p:nvPr>
            <p:ph type="title"/>
          </p:nvPr>
        </p:nvSpPr>
        <p:spPr/>
        <p:txBody>
          <a:bodyPr/>
          <a:lstStyle/>
          <a:p>
            <a:r>
              <a:rPr lang="en-CH" dirty="0"/>
              <a:t>Performance With Different Features</a:t>
            </a:r>
          </a:p>
        </p:txBody>
      </p:sp>
      <p:sp>
        <p:nvSpPr>
          <p:cNvPr id="5" name="Content Placeholder 4">
            <a:extLst>
              <a:ext uri="{FF2B5EF4-FFF2-40B4-BE49-F238E27FC236}">
                <a16:creationId xmlns:a16="http://schemas.microsoft.com/office/drawing/2014/main" id="{771AC165-16A7-B7EB-0FB3-1767ADCE6E10}"/>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sz="3000" dirty="0">
                <a:latin typeface="Calibri" panose="020F0502020204030204" pitchFamily="34" charset="0"/>
                <a:cs typeface="Calibri" panose="020F0502020204030204" pitchFamily="34" charset="0"/>
              </a:rPr>
              <a:t>Sibyl autonomously decides which features are important to maximize the performance of the running workload</a:t>
            </a:r>
            <a:endParaRPr lang="en-CH" sz="3000" dirty="0">
              <a:latin typeface="Calibri" panose="020F0502020204030204" pitchFamily="34" charset="0"/>
              <a:cs typeface="Calibri" panose="020F0502020204030204" pitchFamily="34" charset="0"/>
            </a:endParaRPr>
          </a:p>
          <a:p>
            <a:endParaRPr lang="en-CH" dirty="0"/>
          </a:p>
        </p:txBody>
      </p:sp>
      <p:pic>
        <p:nvPicPr>
          <p:cNvPr id="6" name="Picture 5">
            <a:extLst>
              <a:ext uri="{FF2B5EF4-FFF2-40B4-BE49-F238E27FC236}">
                <a16:creationId xmlns:a16="http://schemas.microsoft.com/office/drawing/2014/main" id="{455A93FC-8BAF-172B-D6EE-148D253F7CF4}"/>
              </a:ext>
            </a:extLst>
          </p:cNvPr>
          <p:cNvPicPr>
            <a:picLocks noChangeAspect="1"/>
          </p:cNvPicPr>
          <p:nvPr/>
        </p:nvPicPr>
        <p:blipFill rotWithShape="1">
          <a:blip r:embed="rId3"/>
          <a:srcRect b="3799"/>
          <a:stretch/>
        </p:blipFill>
        <p:spPr>
          <a:xfrm>
            <a:off x="0" y="2239892"/>
            <a:ext cx="9144000" cy="2287864"/>
          </a:xfrm>
          <a:prstGeom prst="rect">
            <a:avLst/>
          </a:prstGeom>
        </p:spPr>
      </p:pic>
      <p:sp>
        <p:nvSpPr>
          <p:cNvPr id="7" name="Slide Number Placeholder 5">
            <a:extLst>
              <a:ext uri="{FF2B5EF4-FFF2-40B4-BE49-F238E27FC236}">
                <a16:creationId xmlns:a16="http://schemas.microsoft.com/office/drawing/2014/main" id="{D3EA68C2-FBBA-D2CE-61ED-E4B3FB16CEFA}"/>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60</a:t>
            </a:fld>
            <a:endParaRPr lang="en-CH"/>
          </a:p>
        </p:txBody>
      </p:sp>
    </p:spTree>
    <p:extLst>
      <p:ext uri="{BB962C8B-B14F-4D97-AF65-F5344CB8AC3E}">
        <p14:creationId xmlns:p14="http://schemas.microsoft.com/office/powerpoint/2010/main" val="4025416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9D35-31EC-A742-89E9-CCCC5A11921D}"/>
              </a:ext>
            </a:extLst>
          </p:cNvPr>
          <p:cNvSpPr>
            <a:spLocks noGrp="1"/>
          </p:cNvSpPr>
          <p:nvPr>
            <p:ph type="title"/>
          </p:nvPr>
        </p:nvSpPr>
        <p:spPr/>
        <p:txBody>
          <a:bodyPr/>
          <a:lstStyle/>
          <a:p>
            <a:r>
              <a:rPr lang="en-CH" dirty="0"/>
              <a:t>Sensitivity to Fast Storage Capacity</a:t>
            </a:r>
          </a:p>
        </p:txBody>
      </p:sp>
      <p:sp>
        <p:nvSpPr>
          <p:cNvPr id="3" name="Content Placeholder 2">
            <a:extLst>
              <a:ext uri="{FF2B5EF4-FFF2-40B4-BE49-F238E27FC236}">
                <a16:creationId xmlns:a16="http://schemas.microsoft.com/office/drawing/2014/main" id="{356D9D9A-5718-19CC-7B50-428E5D04506E}"/>
              </a:ext>
            </a:extLst>
          </p:cNvPr>
          <p:cNvSpPr>
            <a:spLocks noGrp="1"/>
          </p:cNvSpPr>
          <p:nvPr>
            <p:ph idx="1"/>
          </p:nvPr>
        </p:nvSpPr>
        <p:spPr/>
        <p:txBody>
          <a:bodyPr/>
          <a:lstStyle/>
          <a:p>
            <a:endParaRPr lang="en-CH"/>
          </a:p>
        </p:txBody>
      </p:sp>
      <p:pic>
        <p:nvPicPr>
          <p:cNvPr id="4" name="Picture 3">
            <a:extLst>
              <a:ext uri="{FF2B5EF4-FFF2-40B4-BE49-F238E27FC236}">
                <a16:creationId xmlns:a16="http://schemas.microsoft.com/office/drawing/2014/main" id="{1D6388B2-9F0D-DB10-CA35-BCCEC805A8C0}"/>
              </a:ext>
            </a:extLst>
          </p:cNvPr>
          <p:cNvPicPr>
            <a:picLocks noChangeAspect="1"/>
          </p:cNvPicPr>
          <p:nvPr/>
        </p:nvPicPr>
        <p:blipFill>
          <a:blip r:embed="rId2"/>
          <a:stretch>
            <a:fillRect/>
          </a:stretch>
        </p:blipFill>
        <p:spPr>
          <a:xfrm>
            <a:off x="0" y="1079819"/>
            <a:ext cx="9144000" cy="4698362"/>
          </a:xfrm>
          <a:prstGeom prst="rect">
            <a:avLst/>
          </a:prstGeom>
        </p:spPr>
      </p:pic>
      <p:sp>
        <p:nvSpPr>
          <p:cNvPr id="5" name="Slide Number Placeholder 5">
            <a:extLst>
              <a:ext uri="{FF2B5EF4-FFF2-40B4-BE49-F238E27FC236}">
                <a16:creationId xmlns:a16="http://schemas.microsoft.com/office/drawing/2014/main" id="{7670E230-2A0B-BCA2-685E-2F7D6C5FA03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61</a:t>
            </a:fld>
            <a:endParaRPr lang="en-CH"/>
          </a:p>
        </p:txBody>
      </p:sp>
    </p:spTree>
    <p:extLst>
      <p:ext uri="{BB962C8B-B14F-4D97-AF65-F5344CB8AC3E}">
        <p14:creationId xmlns:p14="http://schemas.microsoft.com/office/powerpoint/2010/main" val="654175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4D60DA-913B-7317-4203-5AFFDA64A0DA}"/>
              </a:ext>
            </a:extLst>
          </p:cNvPr>
          <p:cNvSpPr>
            <a:spLocks noGrp="1"/>
          </p:cNvSpPr>
          <p:nvPr>
            <p:ph type="title"/>
          </p:nvPr>
        </p:nvSpPr>
        <p:spPr/>
        <p:txBody>
          <a:bodyPr/>
          <a:lstStyle/>
          <a:p>
            <a:r>
              <a:rPr lang="en-CH" dirty="0"/>
              <a:t>Explainability Analysis</a:t>
            </a:r>
          </a:p>
        </p:txBody>
      </p:sp>
      <p:sp>
        <p:nvSpPr>
          <p:cNvPr id="6" name="Content Placeholder 5">
            <a:extLst>
              <a:ext uri="{FF2B5EF4-FFF2-40B4-BE49-F238E27FC236}">
                <a16:creationId xmlns:a16="http://schemas.microsoft.com/office/drawing/2014/main" id="{9F2C1B24-6683-5294-50B9-0E928674B492}"/>
              </a:ext>
            </a:extLst>
          </p:cNvPr>
          <p:cNvSpPr>
            <a:spLocks noGrp="1"/>
          </p:cNvSpPr>
          <p:nvPr>
            <p:ph idx="1"/>
          </p:nvPr>
        </p:nvSpPr>
        <p:spPr/>
        <p:txBody>
          <a:bodyPr/>
          <a:lstStyle/>
          <a:p>
            <a:endParaRPr lang="en-CH"/>
          </a:p>
        </p:txBody>
      </p:sp>
      <p:pic>
        <p:nvPicPr>
          <p:cNvPr id="4" name="Picture 3">
            <a:extLst>
              <a:ext uri="{FF2B5EF4-FFF2-40B4-BE49-F238E27FC236}">
                <a16:creationId xmlns:a16="http://schemas.microsoft.com/office/drawing/2014/main" id="{1477CAD6-3D1F-E8DC-EAD3-54FC46612E5B}"/>
              </a:ext>
            </a:extLst>
          </p:cNvPr>
          <p:cNvPicPr>
            <a:picLocks noChangeAspect="1"/>
          </p:cNvPicPr>
          <p:nvPr/>
        </p:nvPicPr>
        <p:blipFill>
          <a:blip r:embed="rId2"/>
          <a:stretch>
            <a:fillRect/>
          </a:stretch>
        </p:blipFill>
        <p:spPr>
          <a:xfrm>
            <a:off x="0" y="1989471"/>
            <a:ext cx="9144000" cy="2879058"/>
          </a:xfrm>
          <a:prstGeom prst="rect">
            <a:avLst/>
          </a:prstGeom>
        </p:spPr>
      </p:pic>
      <p:sp>
        <p:nvSpPr>
          <p:cNvPr id="7" name="Slide Number Placeholder 5">
            <a:extLst>
              <a:ext uri="{FF2B5EF4-FFF2-40B4-BE49-F238E27FC236}">
                <a16:creationId xmlns:a16="http://schemas.microsoft.com/office/drawing/2014/main" id="{2B5637A9-CC85-FE60-69CF-504D3288EA7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62</a:t>
            </a:fld>
            <a:endParaRPr lang="en-CH"/>
          </a:p>
        </p:txBody>
      </p:sp>
    </p:spTree>
    <p:extLst>
      <p:ext uri="{BB962C8B-B14F-4D97-AF65-F5344CB8AC3E}">
        <p14:creationId xmlns:p14="http://schemas.microsoft.com/office/powerpoint/2010/main" val="106164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326A4-679F-9841-A145-63EF811EE9E1}"/>
              </a:ext>
            </a:extLst>
          </p:cNvPr>
          <p:cNvSpPr>
            <a:spLocks noGrp="1"/>
          </p:cNvSpPr>
          <p:nvPr>
            <p:ph type="title"/>
          </p:nvPr>
        </p:nvSpPr>
        <p:spPr/>
        <p:txBody>
          <a:bodyPr/>
          <a:lstStyle/>
          <a:p>
            <a:r>
              <a:rPr lang="en-US" dirty="0"/>
              <a:t>Training and Inference Network</a:t>
            </a:r>
          </a:p>
        </p:txBody>
      </p:sp>
      <p:sp>
        <p:nvSpPr>
          <p:cNvPr id="5" name="Content Placeholder 4">
            <a:extLst>
              <a:ext uri="{FF2B5EF4-FFF2-40B4-BE49-F238E27FC236}">
                <a16:creationId xmlns:a16="http://schemas.microsoft.com/office/drawing/2014/main" id="{463F66CE-890C-0142-86C0-48D6A261B351}"/>
              </a:ext>
            </a:extLst>
          </p:cNvPr>
          <p:cNvSpPr>
            <a:spLocks noGrp="1"/>
          </p:cNvSpPr>
          <p:nvPr>
            <p:ph idx="1"/>
          </p:nvPr>
        </p:nvSpPr>
        <p:spPr>
          <a:xfrm>
            <a:off x="169011" y="936172"/>
            <a:ext cx="4245334" cy="5921828"/>
          </a:xfrm>
        </p:spPr>
        <p:txBody>
          <a:bodyPr>
            <a:normAutofit/>
          </a:bodyPr>
          <a:lstStyle/>
          <a:p>
            <a:r>
              <a:rPr lang="en-US" sz="3000" dirty="0">
                <a:latin typeface="Calibri" panose="020F0502020204030204" pitchFamily="34" charset="0"/>
                <a:cs typeface="Calibri" panose="020F0502020204030204" pitchFamily="34" charset="0"/>
              </a:rPr>
              <a:t>Training and inference network </a:t>
            </a:r>
            <a:r>
              <a:rPr lang="en-US" sz="3000" b="1" dirty="0">
                <a:solidFill>
                  <a:srgbClr val="000CFF"/>
                </a:solidFill>
                <a:latin typeface="Calibri" panose="020F0502020204030204" pitchFamily="34" charset="0"/>
                <a:cs typeface="Calibri" panose="020F0502020204030204" pitchFamily="34" charset="0"/>
              </a:rPr>
              <a:t>allow parallel execution </a:t>
            </a:r>
          </a:p>
          <a:p>
            <a:endParaRPr lang="en-US" sz="3000" b="1" dirty="0">
              <a:solidFill>
                <a:schemeClr val="accent1"/>
              </a:solidFill>
              <a:latin typeface="Calibri" panose="020F0502020204030204" pitchFamily="34" charset="0"/>
              <a:cs typeface="Calibri" panose="020F0502020204030204" pitchFamily="34" charset="0"/>
            </a:endParaRPr>
          </a:p>
          <a:p>
            <a:endParaRPr lang="en-US" sz="3000" b="1" dirty="0">
              <a:solidFill>
                <a:schemeClr val="accent1"/>
              </a:solidFill>
              <a:latin typeface="Calibri" panose="020F0502020204030204" pitchFamily="34" charset="0"/>
              <a:cs typeface="Calibri" panose="020F0502020204030204" pitchFamily="34" charset="0"/>
            </a:endParaRPr>
          </a:p>
          <a:p>
            <a:r>
              <a:rPr lang="en-US" sz="3000" b="1" dirty="0">
                <a:solidFill>
                  <a:srgbClr val="702FA1"/>
                </a:solidFill>
                <a:latin typeface="Calibri" panose="020F0502020204030204" pitchFamily="34" charset="0"/>
                <a:cs typeface="Calibri" panose="020F0502020204030204" pitchFamily="34" charset="0"/>
              </a:rPr>
              <a:t>Observation vector as the input </a:t>
            </a:r>
          </a:p>
          <a:p>
            <a:endParaRPr lang="en-US" sz="3000" b="1" dirty="0">
              <a:solidFill>
                <a:schemeClr val="accent6">
                  <a:lumMod val="75000"/>
                </a:schemeClr>
              </a:solidFill>
              <a:latin typeface="Calibri" panose="020F0502020204030204" pitchFamily="34" charset="0"/>
              <a:cs typeface="Calibri" panose="020F0502020204030204" pitchFamily="34" charset="0"/>
            </a:endParaRPr>
          </a:p>
          <a:p>
            <a:endParaRPr lang="en-US" sz="3000" b="1" dirty="0">
              <a:solidFill>
                <a:schemeClr val="accent6">
                  <a:lumMod val="75000"/>
                </a:schemeClr>
              </a:solidFill>
              <a:latin typeface="Calibri" panose="020F0502020204030204" pitchFamily="34" charset="0"/>
              <a:cs typeface="Calibri" panose="020F0502020204030204" pitchFamily="34" charset="0"/>
            </a:endParaRPr>
          </a:p>
          <a:p>
            <a:r>
              <a:rPr lang="en-US" sz="3000" b="1" dirty="0">
                <a:solidFill>
                  <a:schemeClr val="accent2">
                    <a:lumMod val="75000"/>
                  </a:schemeClr>
                </a:solidFill>
                <a:latin typeface="Calibri" panose="020F0502020204030204" pitchFamily="34" charset="0"/>
                <a:cs typeface="Calibri" panose="020F0502020204030204" pitchFamily="34" charset="0"/>
              </a:rPr>
              <a:t>Produces probability distribution of Q-values</a:t>
            </a:r>
            <a:endParaRPr lang="en-US" sz="2600" b="1" dirty="0">
              <a:solidFill>
                <a:schemeClr val="accent2">
                  <a:lumMod val="75000"/>
                </a:schemeClr>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639D0A2-22B3-4407-0019-91814DA44E09}"/>
              </a:ext>
            </a:extLst>
          </p:cNvPr>
          <p:cNvPicPr>
            <a:picLocks noChangeAspect="1"/>
          </p:cNvPicPr>
          <p:nvPr/>
        </p:nvPicPr>
        <p:blipFill>
          <a:blip r:embed="rId3"/>
          <a:stretch>
            <a:fillRect/>
          </a:stretch>
        </p:blipFill>
        <p:spPr>
          <a:xfrm>
            <a:off x="3905249" y="1197028"/>
            <a:ext cx="5333345" cy="5528638"/>
          </a:xfrm>
          <a:prstGeom prst="rect">
            <a:avLst/>
          </a:prstGeom>
        </p:spPr>
      </p:pic>
      <p:sp>
        <p:nvSpPr>
          <p:cNvPr id="6" name="Slide Number Placeholder 5">
            <a:extLst>
              <a:ext uri="{FF2B5EF4-FFF2-40B4-BE49-F238E27FC236}">
                <a16:creationId xmlns:a16="http://schemas.microsoft.com/office/drawing/2014/main" id="{D71B6FAF-34EC-2787-2E90-A232B1BC816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63</a:t>
            </a:fld>
            <a:endParaRPr lang="en-CH"/>
          </a:p>
        </p:txBody>
      </p:sp>
    </p:spTree>
    <p:extLst>
      <p:ext uri="{BB962C8B-B14F-4D97-AF65-F5344CB8AC3E}">
        <p14:creationId xmlns:p14="http://schemas.microsoft.com/office/powerpoint/2010/main" val="267586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276829" y="3505178"/>
            <a:ext cx="8487452" cy="1815882"/>
          </a:xfrm>
          <a:prstGeom prst="rect">
            <a:avLst/>
          </a:prstGeom>
          <a:noFill/>
        </p:spPr>
        <p:txBody>
          <a:bodyPr wrap="square" rtlCol="0">
            <a:spAutoFit/>
          </a:bodyPr>
          <a:lstStyle/>
          <a:p>
            <a:pPr algn="ctr"/>
            <a:r>
              <a:rPr lang="en-US" sz="2800" b="1" u="sng" dirty="0">
                <a:solidFill>
                  <a:srgbClr val="C00000"/>
                </a:solidFill>
                <a:latin typeface="Calibri" panose="020F0502020204030204" pitchFamily="34" charset="0"/>
                <a:cs typeface="Calibri" panose="020F0502020204030204" pitchFamily="34" charset="0"/>
              </a:rPr>
              <a:t>Gagandeep Singh</a:t>
            </a:r>
            <a:r>
              <a:rPr lang="en-US" sz="2800" b="1" dirty="0">
                <a:latin typeface="Calibri" panose="020F0502020204030204" pitchFamily="34" charset="0"/>
                <a:cs typeface="Calibri" panose="020F0502020204030204" pitchFamily="34" charset="0"/>
              </a:rPr>
              <a:t>, Rakesh </a:t>
            </a:r>
            <a:r>
              <a:rPr lang="en-US" sz="2800" b="1" dirty="0" err="1">
                <a:latin typeface="Calibri" panose="020F0502020204030204" pitchFamily="34" charset="0"/>
                <a:cs typeface="Calibri" panose="020F0502020204030204" pitchFamily="34" charset="0"/>
              </a:rPr>
              <a:t>Nadig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Jisung</a:t>
            </a:r>
            <a:r>
              <a:rPr lang="en-US" sz="2800" b="1" dirty="0">
                <a:latin typeface="Calibri" panose="020F0502020204030204" pitchFamily="34" charset="0"/>
                <a:cs typeface="Calibri" panose="020F0502020204030204" pitchFamily="34" charset="0"/>
              </a:rPr>
              <a:t> Park, </a:t>
            </a:r>
          </a:p>
          <a:p>
            <a:pPr algn="ctr"/>
            <a:r>
              <a:rPr lang="en-US" sz="2800" b="1" dirty="0">
                <a:latin typeface="Calibri" panose="020F0502020204030204" pitchFamily="34" charset="0"/>
                <a:cs typeface="Calibri" panose="020F0502020204030204" pitchFamily="34" charset="0"/>
              </a:rPr>
              <a:t>Rahul </a:t>
            </a:r>
            <a:r>
              <a:rPr lang="en-US" sz="2800" b="1" dirty="0" err="1">
                <a:latin typeface="Calibri" panose="020F0502020204030204" pitchFamily="34" charset="0"/>
                <a:cs typeface="Calibri" panose="020F0502020204030204" pitchFamily="34" charset="0"/>
              </a:rPr>
              <a:t>Bera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Nastaran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Hajinazar</a:t>
            </a:r>
            <a:r>
              <a:rPr lang="en-US" sz="2800" b="1" dirty="0">
                <a:latin typeface="Calibri" panose="020F0502020204030204" pitchFamily="34" charset="0"/>
                <a:cs typeface="Calibri" panose="020F0502020204030204" pitchFamily="34" charset="0"/>
              </a:rPr>
              <a:t>, David Novo, </a:t>
            </a:r>
          </a:p>
          <a:p>
            <a:pPr algn="ctr"/>
            <a:r>
              <a:rPr lang="en-US" sz="2800" b="1" dirty="0">
                <a:latin typeface="Calibri" panose="020F0502020204030204" pitchFamily="34" charset="0"/>
                <a:cs typeface="Calibri" panose="020F0502020204030204" pitchFamily="34" charset="0"/>
              </a:rPr>
              <a:t>Juan G</a:t>
            </a:r>
            <a:r>
              <a:rPr lang="en-GB" sz="2800" b="1" dirty="0" err="1">
                <a:latin typeface="Calibri" panose="020F0502020204030204" pitchFamily="34" charset="0"/>
                <a:cs typeface="Calibri" panose="020F0502020204030204" pitchFamily="34" charset="0"/>
              </a:rPr>
              <a:t>ómez</a:t>
            </a:r>
            <a:r>
              <a:rPr lang="en-GB" sz="2800" b="1" dirty="0">
                <a:latin typeface="Calibri" panose="020F0502020204030204" pitchFamily="34" charset="0"/>
                <a:cs typeface="Calibri" panose="020F0502020204030204" pitchFamily="34" charset="0"/>
              </a:rPr>
              <a:t> Luna, Sander </a:t>
            </a:r>
            <a:r>
              <a:rPr lang="en-GB" sz="2800" b="1" dirty="0" err="1">
                <a:latin typeface="Calibri" panose="020F0502020204030204" pitchFamily="34" charset="0"/>
                <a:cs typeface="Calibri" panose="020F0502020204030204" pitchFamily="34" charset="0"/>
              </a:rPr>
              <a:t>Stuijk</a:t>
            </a:r>
            <a:r>
              <a:rPr lang="en-GB" sz="2800" b="1" dirty="0">
                <a:latin typeface="Calibri" panose="020F0502020204030204" pitchFamily="34" charset="0"/>
                <a:cs typeface="Calibri" panose="020F0502020204030204" pitchFamily="34" charset="0"/>
              </a:rPr>
              <a:t>, Henk </a:t>
            </a:r>
            <a:r>
              <a:rPr lang="en-GB" sz="2800" b="1" dirty="0" err="1">
                <a:latin typeface="Calibri" panose="020F0502020204030204" pitchFamily="34" charset="0"/>
                <a:cs typeface="Calibri" panose="020F0502020204030204" pitchFamily="34" charset="0"/>
              </a:rPr>
              <a:t>Corporaal</a:t>
            </a:r>
            <a:r>
              <a:rPr lang="en-GB" sz="2800" b="1" dirty="0">
                <a:latin typeface="Calibri" panose="020F0502020204030204" pitchFamily="34" charset="0"/>
                <a:cs typeface="Calibri" panose="020F0502020204030204" pitchFamily="34" charset="0"/>
              </a:rPr>
              <a:t>,</a:t>
            </a:r>
            <a:r>
              <a:rPr lang="en-US" sz="2800" b="1" dirty="0">
                <a:latin typeface="Calibri" panose="020F0502020204030204" pitchFamily="34" charset="0"/>
                <a:cs typeface="Calibri" panose="020F0502020204030204" pitchFamily="34" charset="0"/>
              </a:rPr>
              <a:t>  </a:t>
            </a:r>
          </a:p>
          <a:p>
            <a:pPr algn="ctr"/>
            <a:r>
              <a:rPr lang="en-US" sz="2800" b="1" dirty="0" err="1">
                <a:latin typeface="Calibri" panose="020F0502020204030204" pitchFamily="34" charset="0"/>
                <a:cs typeface="Calibri" panose="020F0502020204030204" pitchFamily="34" charset="0"/>
              </a:rPr>
              <a:t>Onur</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Mutlu</a:t>
            </a:r>
            <a:endParaRPr lang="en-US" sz="2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7265" y="61563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3355808" y="6226959"/>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77316"/>
            <a:ext cx="9144000" cy="3628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spc="-150" dirty="0">
                <a:solidFill>
                  <a:srgbClr val="002060"/>
                </a:solidFill>
                <a:latin typeface="Calibri" panose="020F0502020204030204" pitchFamily="34" charset="0"/>
                <a:cs typeface="Calibri" panose="020F0502020204030204" pitchFamily="34" charset="0"/>
              </a:rPr>
              <a:t>Sibyl: </a:t>
            </a:r>
            <a:br>
              <a:rPr lang="en-GB" sz="4400" b="1" spc="-150" dirty="0">
                <a:solidFill>
                  <a:srgbClr val="002060"/>
                </a:solidFill>
                <a:latin typeface="Calibri" panose="020F0502020204030204" pitchFamily="34" charset="0"/>
                <a:cs typeface="Calibri" panose="020F0502020204030204" pitchFamily="34" charset="0"/>
              </a:rPr>
            </a:br>
            <a:r>
              <a:rPr lang="en-GB" sz="4400" b="1" spc="-150" dirty="0">
                <a:solidFill>
                  <a:srgbClr val="002060"/>
                </a:solidFill>
                <a:latin typeface="Calibri" panose="020F0502020204030204" pitchFamily="34" charset="0"/>
                <a:cs typeface="Calibri" panose="020F0502020204030204" pitchFamily="34" charset="0"/>
              </a:rPr>
              <a:t>Adaptive and Extensible Data Placement in Hybrid Storage Systems </a:t>
            </a:r>
          </a:p>
          <a:p>
            <a:pPr algn="ctr"/>
            <a:r>
              <a:rPr lang="en-GB" sz="4400" b="1" spc="-150" dirty="0">
                <a:solidFill>
                  <a:srgbClr val="002060"/>
                </a:solidFill>
                <a:latin typeface="Calibri" panose="020F0502020204030204" pitchFamily="34" charset="0"/>
                <a:cs typeface="Calibri" panose="020F0502020204030204" pitchFamily="34" charset="0"/>
              </a:rPr>
              <a:t>Using Online Reinforcement Learning</a:t>
            </a:r>
            <a:endParaRPr lang="en-US" sz="6600" b="1" spc="-150" dirty="0">
              <a:solidFill>
                <a:srgbClr val="002060"/>
              </a:solidFill>
              <a:latin typeface="Calibri" panose="020F0502020204030204" pitchFamily="34" charset="0"/>
              <a:ea typeface="Segoe UI Historic" panose="020B0502040204020203" pitchFamily="34" charset="0"/>
              <a:cs typeface="Calibri" panose="020F0502020204030204" pitchFamily="34" charset="0"/>
            </a:endParaRPr>
          </a:p>
        </p:txBody>
      </p:sp>
      <p:grpSp>
        <p:nvGrpSpPr>
          <p:cNvPr id="13" name="Group 44">
            <a:extLst>
              <a:ext uri="{FF2B5EF4-FFF2-40B4-BE49-F238E27FC236}">
                <a16:creationId xmlns:a16="http://schemas.microsoft.com/office/drawing/2014/main" id="{5871F636-E439-3600-1527-C77454665BA5}"/>
              </a:ext>
            </a:extLst>
          </p:cNvPr>
          <p:cNvGrpSpPr>
            <a:grpSpLocks/>
          </p:cNvGrpSpPr>
          <p:nvPr/>
        </p:nvGrpSpPr>
        <p:grpSpPr bwMode="auto">
          <a:xfrm>
            <a:off x="6065199" y="5986838"/>
            <a:ext cx="3078801" cy="826618"/>
            <a:chOff x="11717338" y="360363"/>
            <a:chExt cx="8572500" cy="2338387"/>
          </a:xfrm>
        </p:grpSpPr>
        <p:sp>
          <p:nvSpPr>
            <p:cNvPr id="14" name="AutoShape 5">
              <a:extLst>
                <a:ext uri="{FF2B5EF4-FFF2-40B4-BE49-F238E27FC236}">
                  <a16:creationId xmlns:a16="http://schemas.microsoft.com/office/drawing/2014/main" id="{1A6BF8A0-9041-CDE3-B16A-282736D6AC35}"/>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a:defRPr/>
              </a:pPr>
              <a:endParaRPr lang="nl-NL" dirty="0"/>
            </a:p>
          </p:txBody>
        </p:sp>
        <p:sp>
          <p:nvSpPr>
            <p:cNvPr id="15" name="Rectangle 14">
              <a:extLst>
                <a:ext uri="{FF2B5EF4-FFF2-40B4-BE49-F238E27FC236}">
                  <a16:creationId xmlns:a16="http://schemas.microsoft.com/office/drawing/2014/main" id="{B5A1B428-63FC-6B0B-47C6-B584619775C2}"/>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a:defRPr/>
              </a:pPr>
              <a:endParaRPr lang="nl-NL"/>
            </a:p>
          </p:txBody>
        </p:sp>
        <p:sp>
          <p:nvSpPr>
            <p:cNvPr id="16" name="Freeform 15">
              <a:extLst>
                <a:ext uri="{FF2B5EF4-FFF2-40B4-BE49-F238E27FC236}">
                  <a16:creationId xmlns:a16="http://schemas.microsoft.com/office/drawing/2014/main" id="{8155AA0A-A688-9B57-47DF-B617D281B083}"/>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17" name="Rectangle 16">
              <a:extLst>
                <a:ext uri="{FF2B5EF4-FFF2-40B4-BE49-F238E27FC236}">
                  <a16:creationId xmlns:a16="http://schemas.microsoft.com/office/drawing/2014/main" id="{2C71ECCD-BC4E-1DCC-3C63-FC50294323FA}"/>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a:defRPr/>
              </a:pPr>
              <a:endParaRPr lang="nl-NL"/>
            </a:p>
          </p:txBody>
        </p:sp>
        <p:sp>
          <p:nvSpPr>
            <p:cNvPr id="18" name="Freeform 17">
              <a:extLst>
                <a:ext uri="{FF2B5EF4-FFF2-40B4-BE49-F238E27FC236}">
                  <a16:creationId xmlns:a16="http://schemas.microsoft.com/office/drawing/2014/main" id="{61C7563B-2AF4-2E64-40BC-06BB5BC4C5DB}"/>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a:defRPr/>
              </a:pPr>
              <a:endParaRPr lang="nl-NL"/>
            </a:p>
          </p:txBody>
        </p:sp>
        <p:sp>
          <p:nvSpPr>
            <p:cNvPr id="19" name="Freeform 18">
              <a:extLst>
                <a:ext uri="{FF2B5EF4-FFF2-40B4-BE49-F238E27FC236}">
                  <a16:creationId xmlns:a16="http://schemas.microsoft.com/office/drawing/2014/main" id="{7CF24EA0-5764-2810-9A32-988926B52CD3}"/>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a:defRPr/>
              </a:pPr>
              <a:endParaRPr lang="nl-NL"/>
            </a:p>
          </p:txBody>
        </p:sp>
        <p:sp>
          <p:nvSpPr>
            <p:cNvPr id="20" name="Freeform 19">
              <a:extLst>
                <a:ext uri="{FF2B5EF4-FFF2-40B4-BE49-F238E27FC236}">
                  <a16:creationId xmlns:a16="http://schemas.microsoft.com/office/drawing/2014/main" id="{9A0CDB88-6763-50A5-8383-FED6B7CD991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a:defRPr/>
              </a:pPr>
              <a:endParaRPr lang="nl-NL"/>
            </a:p>
          </p:txBody>
        </p:sp>
        <p:sp>
          <p:nvSpPr>
            <p:cNvPr id="21" name="Freeform 20">
              <a:extLst>
                <a:ext uri="{FF2B5EF4-FFF2-40B4-BE49-F238E27FC236}">
                  <a16:creationId xmlns:a16="http://schemas.microsoft.com/office/drawing/2014/main" id="{408B25AE-7D35-38CA-C374-D5AE57D74748}"/>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a:p>
          </p:txBody>
        </p:sp>
        <p:sp>
          <p:nvSpPr>
            <p:cNvPr id="23" name="Freeform 22">
              <a:extLst>
                <a:ext uri="{FF2B5EF4-FFF2-40B4-BE49-F238E27FC236}">
                  <a16:creationId xmlns:a16="http://schemas.microsoft.com/office/drawing/2014/main" id="{AB04B5F7-DD58-CBAE-206E-1E7C4FCEFBCC}"/>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a:defRPr/>
              </a:pPr>
              <a:endParaRPr lang="nl-NL"/>
            </a:p>
          </p:txBody>
        </p:sp>
        <p:sp>
          <p:nvSpPr>
            <p:cNvPr id="24" name="Freeform 23">
              <a:extLst>
                <a:ext uri="{FF2B5EF4-FFF2-40B4-BE49-F238E27FC236}">
                  <a16:creationId xmlns:a16="http://schemas.microsoft.com/office/drawing/2014/main" id="{078B6F1F-5147-43ED-A04A-4058365B75F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25" name="Freeform 24">
              <a:extLst>
                <a:ext uri="{FF2B5EF4-FFF2-40B4-BE49-F238E27FC236}">
                  <a16:creationId xmlns:a16="http://schemas.microsoft.com/office/drawing/2014/main" id="{6362EFB9-2D2E-0DD4-1FCB-DB5EF0FBA7ED}"/>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a:defRPr/>
              </a:pPr>
              <a:endParaRPr lang="nl-NL"/>
            </a:p>
          </p:txBody>
        </p:sp>
        <p:sp>
          <p:nvSpPr>
            <p:cNvPr id="26" name="Freeform 25">
              <a:extLst>
                <a:ext uri="{FF2B5EF4-FFF2-40B4-BE49-F238E27FC236}">
                  <a16:creationId xmlns:a16="http://schemas.microsoft.com/office/drawing/2014/main" id="{0135DE5D-967A-14B2-26C6-8C2AAF332386}"/>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a:defRPr/>
              </a:pPr>
              <a:endParaRPr lang="nl-NL"/>
            </a:p>
          </p:txBody>
        </p:sp>
        <p:sp>
          <p:nvSpPr>
            <p:cNvPr id="27" name="Freeform 26">
              <a:extLst>
                <a:ext uri="{FF2B5EF4-FFF2-40B4-BE49-F238E27FC236}">
                  <a16:creationId xmlns:a16="http://schemas.microsoft.com/office/drawing/2014/main" id="{5C9CCE49-B664-EB91-9240-0D0CC725277A}"/>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28" name="Freeform 27">
              <a:extLst>
                <a:ext uri="{FF2B5EF4-FFF2-40B4-BE49-F238E27FC236}">
                  <a16:creationId xmlns:a16="http://schemas.microsoft.com/office/drawing/2014/main" id="{E1CC3506-DDD0-AC5E-6559-7BE7C1E25B55}"/>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a:defRPr/>
              </a:pPr>
              <a:endParaRPr lang="nl-NL"/>
            </a:p>
          </p:txBody>
        </p:sp>
        <p:sp>
          <p:nvSpPr>
            <p:cNvPr id="29" name="Freeform 28">
              <a:extLst>
                <a:ext uri="{FF2B5EF4-FFF2-40B4-BE49-F238E27FC236}">
                  <a16:creationId xmlns:a16="http://schemas.microsoft.com/office/drawing/2014/main" id="{FEBBD825-B301-8226-04AD-A0CC1E8DEFB0}"/>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a:defRPr/>
              </a:pPr>
              <a:endParaRPr lang="nl-NL"/>
            </a:p>
          </p:txBody>
        </p:sp>
        <p:sp>
          <p:nvSpPr>
            <p:cNvPr id="30" name="Freeform 29">
              <a:extLst>
                <a:ext uri="{FF2B5EF4-FFF2-40B4-BE49-F238E27FC236}">
                  <a16:creationId xmlns:a16="http://schemas.microsoft.com/office/drawing/2014/main" id="{839D8B33-B57B-171B-4FB1-2354B0FECCE6}"/>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a:defRPr/>
              </a:pPr>
              <a:endParaRPr lang="nl-NL"/>
            </a:p>
          </p:txBody>
        </p:sp>
        <p:sp>
          <p:nvSpPr>
            <p:cNvPr id="31" name="Freeform 30">
              <a:extLst>
                <a:ext uri="{FF2B5EF4-FFF2-40B4-BE49-F238E27FC236}">
                  <a16:creationId xmlns:a16="http://schemas.microsoft.com/office/drawing/2014/main" id="{D8654BE7-EFC1-A936-8E83-C0D88CBC817F}"/>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a:p>
          </p:txBody>
        </p:sp>
        <p:sp>
          <p:nvSpPr>
            <p:cNvPr id="32" name="Freeform 31">
              <a:extLst>
                <a:ext uri="{FF2B5EF4-FFF2-40B4-BE49-F238E27FC236}">
                  <a16:creationId xmlns:a16="http://schemas.microsoft.com/office/drawing/2014/main" id="{78929911-A34D-AFF4-6F2A-0BA98B1F7C11}"/>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a:defRPr/>
              </a:pPr>
              <a:endParaRPr lang="nl-NL"/>
            </a:p>
          </p:txBody>
        </p:sp>
        <p:sp>
          <p:nvSpPr>
            <p:cNvPr id="33" name="Freeform 32">
              <a:extLst>
                <a:ext uri="{FF2B5EF4-FFF2-40B4-BE49-F238E27FC236}">
                  <a16:creationId xmlns:a16="http://schemas.microsoft.com/office/drawing/2014/main" id="{FBA565FE-C4EC-3D20-D7F3-576FEFB7FC35}"/>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a:p>
          </p:txBody>
        </p:sp>
        <p:sp>
          <p:nvSpPr>
            <p:cNvPr id="34" name="Freeform 33">
              <a:extLst>
                <a:ext uri="{FF2B5EF4-FFF2-40B4-BE49-F238E27FC236}">
                  <a16:creationId xmlns:a16="http://schemas.microsoft.com/office/drawing/2014/main" id="{67947F3E-8E69-9CF5-8A0E-DC4148EB8045}"/>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a:defRPr/>
              </a:pPr>
              <a:endParaRPr lang="nl-NL"/>
            </a:p>
          </p:txBody>
        </p:sp>
        <p:sp>
          <p:nvSpPr>
            <p:cNvPr id="35" name="Freeform 34">
              <a:extLst>
                <a:ext uri="{FF2B5EF4-FFF2-40B4-BE49-F238E27FC236}">
                  <a16:creationId xmlns:a16="http://schemas.microsoft.com/office/drawing/2014/main" id="{2F4EE934-1D5E-4369-4CEB-C574790FD528}"/>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a:defRPr/>
              </a:pPr>
              <a:endParaRPr lang="nl-NL"/>
            </a:p>
          </p:txBody>
        </p:sp>
        <p:sp>
          <p:nvSpPr>
            <p:cNvPr id="36" name="Freeform 35">
              <a:extLst>
                <a:ext uri="{FF2B5EF4-FFF2-40B4-BE49-F238E27FC236}">
                  <a16:creationId xmlns:a16="http://schemas.microsoft.com/office/drawing/2014/main" id="{04B51FAD-155E-7205-80BC-19226FCA0741}"/>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a:defRPr/>
              </a:pPr>
              <a:endParaRPr lang="nl-NL"/>
            </a:p>
          </p:txBody>
        </p:sp>
        <p:sp>
          <p:nvSpPr>
            <p:cNvPr id="37" name="Freeform 36">
              <a:extLst>
                <a:ext uri="{FF2B5EF4-FFF2-40B4-BE49-F238E27FC236}">
                  <a16:creationId xmlns:a16="http://schemas.microsoft.com/office/drawing/2014/main" id="{C60C1B84-20DA-1F34-EF33-9E05A25A7F05}"/>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a:defRPr/>
              </a:pPr>
              <a:endParaRPr lang="nl-NL"/>
            </a:p>
          </p:txBody>
        </p:sp>
        <p:sp>
          <p:nvSpPr>
            <p:cNvPr id="38" name="Rectangle 37">
              <a:extLst>
                <a:ext uri="{FF2B5EF4-FFF2-40B4-BE49-F238E27FC236}">
                  <a16:creationId xmlns:a16="http://schemas.microsoft.com/office/drawing/2014/main" id="{3D602EF7-D07D-BC06-FEF3-C6A5199C0C7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a:defRPr/>
              </a:pPr>
              <a:endParaRPr lang="nl-NL"/>
            </a:p>
          </p:txBody>
        </p:sp>
        <p:sp>
          <p:nvSpPr>
            <p:cNvPr id="39" name="Freeform 38">
              <a:extLst>
                <a:ext uri="{FF2B5EF4-FFF2-40B4-BE49-F238E27FC236}">
                  <a16:creationId xmlns:a16="http://schemas.microsoft.com/office/drawing/2014/main" id="{92B6EA73-2D1C-1264-8B9A-67DAD5315021}"/>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a:defRPr/>
              </a:pPr>
              <a:endParaRPr lang="nl-NL"/>
            </a:p>
          </p:txBody>
        </p:sp>
        <p:sp>
          <p:nvSpPr>
            <p:cNvPr id="40" name="Freeform 39">
              <a:extLst>
                <a:ext uri="{FF2B5EF4-FFF2-40B4-BE49-F238E27FC236}">
                  <a16:creationId xmlns:a16="http://schemas.microsoft.com/office/drawing/2014/main" id="{5EE61FB0-9AB9-BD08-ED33-9DCD0613F934}"/>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a:p>
          </p:txBody>
        </p:sp>
        <p:sp>
          <p:nvSpPr>
            <p:cNvPr id="41" name="Freeform 40">
              <a:extLst>
                <a:ext uri="{FF2B5EF4-FFF2-40B4-BE49-F238E27FC236}">
                  <a16:creationId xmlns:a16="http://schemas.microsoft.com/office/drawing/2014/main" id="{A3B55EBB-F49B-C5D4-139B-36F3C3496A28}"/>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a:defRPr/>
              </a:pPr>
              <a:endParaRPr lang="nl-NL"/>
            </a:p>
          </p:txBody>
        </p:sp>
        <p:sp>
          <p:nvSpPr>
            <p:cNvPr id="42" name="Freeform 41">
              <a:extLst>
                <a:ext uri="{FF2B5EF4-FFF2-40B4-BE49-F238E27FC236}">
                  <a16:creationId xmlns:a16="http://schemas.microsoft.com/office/drawing/2014/main" id="{6B8AB107-D80E-30AF-1D95-14661046AD7C}"/>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a:defRPr/>
              </a:pPr>
              <a:endParaRPr lang="nl-NL"/>
            </a:p>
          </p:txBody>
        </p:sp>
        <p:sp>
          <p:nvSpPr>
            <p:cNvPr id="43" name="Rectangle 42">
              <a:extLst>
                <a:ext uri="{FF2B5EF4-FFF2-40B4-BE49-F238E27FC236}">
                  <a16:creationId xmlns:a16="http://schemas.microsoft.com/office/drawing/2014/main" id="{604015F6-A24C-380D-9107-1A08E74DACC2}"/>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a:defRPr/>
              </a:pPr>
              <a:endParaRPr lang="nl-NL"/>
            </a:p>
          </p:txBody>
        </p:sp>
        <p:sp>
          <p:nvSpPr>
            <p:cNvPr id="44" name="Freeform 43">
              <a:extLst>
                <a:ext uri="{FF2B5EF4-FFF2-40B4-BE49-F238E27FC236}">
                  <a16:creationId xmlns:a16="http://schemas.microsoft.com/office/drawing/2014/main" id="{F9D88C07-7B4A-DBDB-2F0F-4C71D24241C4}"/>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a:defRPr/>
              </a:pPr>
              <a:endParaRPr lang="nl-NL"/>
            </a:p>
          </p:txBody>
        </p:sp>
        <p:sp>
          <p:nvSpPr>
            <p:cNvPr id="45" name="Freeform 44">
              <a:extLst>
                <a:ext uri="{FF2B5EF4-FFF2-40B4-BE49-F238E27FC236}">
                  <a16:creationId xmlns:a16="http://schemas.microsoft.com/office/drawing/2014/main" id="{10CAEFE8-073F-A5D9-ED2B-779883A244DA}"/>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a:defRPr/>
              </a:pPr>
              <a:endParaRPr lang="nl-NL"/>
            </a:p>
          </p:txBody>
        </p:sp>
        <p:sp>
          <p:nvSpPr>
            <p:cNvPr id="46" name="Freeform 45">
              <a:extLst>
                <a:ext uri="{FF2B5EF4-FFF2-40B4-BE49-F238E27FC236}">
                  <a16:creationId xmlns:a16="http://schemas.microsoft.com/office/drawing/2014/main" id="{E0125E34-B458-061C-8226-DE22B5450EE7}"/>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a:defRPr/>
              </a:pPr>
              <a:endParaRPr lang="nl-NL"/>
            </a:p>
          </p:txBody>
        </p:sp>
        <p:sp>
          <p:nvSpPr>
            <p:cNvPr id="47" name="Freeform 46">
              <a:extLst>
                <a:ext uri="{FF2B5EF4-FFF2-40B4-BE49-F238E27FC236}">
                  <a16:creationId xmlns:a16="http://schemas.microsoft.com/office/drawing/2014/main" id="{A29EA2ED-47C1-201A-BF42-9372D13F87D3}"/>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a:defRPr/>
              </a:pPr>
              <a:endParaRPr lang="nl-NL"/>
            </a:p>
          </p:txBody>
        </p:sp>
        <p:sp>
          <p:nvSpPr>
            <p:cNvPr id="48" name="Freeform 47">
              <a:extLst>
                <a:ext uri="{FF2B5EF4-FFF2-40B4-BE49-F238E27FC236}">
                  <a16:creationId xmlns:a16="http://schemas.microsoft.com/office/drawing/2014/main" id="{AE4F0126-9F28-574C-A362-B9967A6DE7FF}"/>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a:defRPr/>
              </a:pPr>
              <a:endParaRPr lang="nl-NL" dirty="0"/>
            </a:p>
          </p:txBody>
        </p:sp>
        <p:sp>
          <p:nvSpPr>
            <p:cNvPr id="49" name="Freeform 48">
              <a:extLst>
                <a:ext uri="{FF2B5EF4-FFF2-40B4-BE49-F238E27FC236}">
                  <a16:creationId xmlns:a16="http://schemas.microsoft.com/office/drawing/2014/main" id="{987F1B2E-5FD6-ACE6-6210-77D38EA7F225}"/>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a:defRPr/>
              </a:pPr>
              <a:endParaRPr lang="nl-NL"/>
            </a:p>
          </p:txBody>
        </p:sp>
        <p:sp>
          <p:nvSpPr>
            <p:cNvPr id="50" name="Freeform 49">
              <a:extLst>
                <a:ext uri="{FF2B5EF4-FFF2-40B4-BE49-F238E27FC236}">
                  <a16:creationId xmlns:a16="http://schemas.microsoft.com/office/drawing/2014/main" id="{8B2E665C-930D-FD9E-3F71-0E90EAF35E6B}"/>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a:defRPr/>
              </a:pPr>
              <a:endParaRPr lang="nl-NL"/>
            </a:p>
          </p:txBody>
        </p:sp>
        <p:sp>
          <p:nvSpPr>
            <p:cNvPr id="51" name="Freeform 50">
              <a:extLst>
                <a:ext uri="{FF2B5EF4-FFF2-40B4-BE49-F238E27FC236}">
                  <a16:creationId xmlns:a16="http://schemas.microsoft.com/office/drawing/2014/main" id="{CFB9F323-F7B0-A101-C4B9-C19125F84A8C}"/>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a:defRPr/>
              </a:pPr>
              <a:endParaRPr lang="nl-NL"/>
            </a:p>
          </p:txBody>
        </p:sp>
      </p:grpSp>
      <p:sp>
        <p:nvSpPr>
          <p:cNvPr id="52" name="TextBox 51">
            <a:extLst>
              <a:ext uri="{FF2B5EF4-FFF2-40B4-BE49-F238E27FC236}">
                <a16:creationId xmlns:a16="http://schemas.microsoft.com/office/drawing/2014/main" id="{BC9E503F-AF20-2272-56B9-707A3EE01FD6}"/>
              </a:ext>
            </a:extLst>
          </p:cNvPr>
          <p:cNvSpPr txBox="1"/>
          <p:nvPr/>
        </p:nvSpPr>
        <p:spPr>
          <a:xfrm>
            <a:off x="2210991" y="5525173"/>
            <a:ext cx="4722018" cy="461665"/>
          </a:xfrm>
          <a:prstGeom prst="rect">
            <a:avLst/>
          </a:prstGeom>
          <a:noFill/>
        </p:spPr>
        <p:txBody>
          <a:bodyPr wrap="square">
            <a:spAutoFit/>
          </a:bodyPr>
          <a:lstStyle/>
          <a:p>
            <a:pPr algn="ctr"/>
            <a:r>
              <a:rPr lang="en-US" sz="2400" i="1" dirty="0">
                <a:latin typeface="Cambria" panose="02040503050406030204" pitchFamily="18" charset="0"/>
                <a:cs typeface="Calibri" panose="020F0502020204030204" pitchFamily="34" charset="0"/>
              </a:rPr>
              <a:t>49</a:t>
            </a:r>
            <a:r>
              <a:rPr lang="en-US" sz="2400" i="1" baseline="30000" dirty="0">
                <a:latin typeface="Cambria" panose="02040503050406030204" pitchFamily="18" charset="0"/>
                <a:cs typeface="Calibri" panose="020F0502020204030204" pitchFamily="34" charset="0"/>
              </a:rPr>
              <a:t>th</a:t>
            </a:r>
            <a:r>
              <a:rPr lang="en-US" sz="2400" i="1" dirty="0">
                <a:latin typeface="Cambria" panose="02040503050406030204" pitchFamily="18" charset="0"/>
                <a:cs typeface="Calibri" panose="020F0502020204030204" pitchFamily="34" charset="0"/>
              </a:rPr>
              <a:t> ISCA 2022, New York, USA</a:t>
            </a:r>
          </a:p>
        </p:txBody>
      </p:sp>
    </p:spTree>
    <p:extLst>
      <p:ext uri="{BB962C8B-B14F-4D97-AF65-F5344CB8AC3E}">
        <p14:creationId xmlns:p14="http://schemas.microsoft.com/office/powerpoint/2010/main" val="1880181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019FDF-EF92-4F47-FD34-07A1C10D0FE6}"/>
              </a:ext>
            </a:extLst>
          </p:cNvPr>
          <p:cNvPicPr>
            <a:picLocks/>
          </p:cNvPicPr>
          <p:nvPr/>
        </p:nvPicPr>
        <p:blipFill>
          <a:blip r:embed="rId3"/>
          <a:stretch>
            <a:fillRect/>
          </a:stretch>
        </p:blipFill>
        <p:spPr>
          <a:xfrm>
            <a:off x="1087600" y="2904191"/>
            <a:ext cx="6422400" cy="4215600"/>
          </a:xfrm>
          <a:prstGeom prst="rect">
            <a:avLst/>
          </a:prstGeom>
        </p:spPr>
      </p:pic>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 sz="4000" dirty="0"/>
              <a:t>Lack of Adaptivity</a:t>
            </a:r>
            <a:endParaRPr lang="en-US" sz="4000" dirty="0"/>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p:txBody>
          <a:bodyPr>
            <a:normAutofit/>
          </a:bodyPr>
          <a:lstStyle/>
          <a:p>
            <a:pPr marL="0" indent="0">
              <a:buSzPts val="2500"/>
              <a:buNone/>
            </a:pPr>
            <a:r>
              <a:rPr lang="en" sz="3200" b="1" dirty="0">
                <a:solidFill>
                  <a:schemeClr val="accent1"/>
                </a:solidFill>
                <a:latin typeface="Lato" panose="020F0502020204030203" pitchFamily="34" charset="0"/>
                <a:ea typeface="Lato" panose="020F0502020204030203" pitchFamily="34" charset="0"/>
                <a:cs typeface="Lato" panose="020F0502020204030203" pitchFamily="34" charset="0"/>
              </a:rPr>
              <a:t>Workload Changes</a:t>
            </a:r>
          </a:p>
          <a:p>
            <a:pPr marL="0" indent="0">
              <a:buSzPts val="2500"/>
              <a:buNone/>
            </a:pPr>
            <a:endParaRPr lang="en" b="1" dirty="0">
              <a:latin typeface="Calibri" panose="020F0502020204030204" pitchFamily="34" charset="0"/>
              <a:cs typeface="Calibri" panose="020F0502020204030204" pitchFamily="34" charset="0"/>
            </a:endParaRPr>
          </a:p>
          <a:p>
            <a:pPr marL="0" indent="0" algn="just">
              <a:buSzPts val="2500"/>
              <a:buNone/>
            </a:pPr>
            <a:r>
              <a:rPr lang="en" sz="3000" dirty="0">
                <a:latin typeface="Calibri" panose="020F0502020204030204" pitchFamily="34" charset="0"/>
                <a:cs typeface="Calibri" panose="020F0502020204030204" pitchFamily="34" charset="0"/>
              </a:rPr>
              <a:t>Prior data placement techniques consider only a </a:t>
            </a:r>
            <a:r>
              <a:rPr lang="en" sz="3000" b="1" dirty="0">
                <a:solidFill>
                  <a:srgbClr val="C00000"/>
                </a:solidFill>
                <a:latin typeface="Calibri" panose="020F0502020204030204" pitchFamily="34" charset="0"/>
                <a:cs typeface="Calibri" panose="020F0502020204030204" pitchFamily="34" charset="0"/>
              </a:rPr>
              <a:t>few workload characteristics</a:t>
            </a:r>
            <a:r>
              <a:rPr lang="en" sz="3000" dirty="0">
                <a:solidFill>
                  <a:srgbClr val="C00000"/>
                </a:solidFill>
                <a:latin typeface="Calibri" panose="020F0502020204030204" pitchFamily="34" charset="0"/>
                <a:cs typeface="Calibri" panose="020F0502020204030204" pitchFamily="34" charset="0"/>
              </a:rPr>
              <a:t> </a:t>
            </a:r>
            <a:r>
              <a:rPr lang="en" sz="3000" dirty="0">
                <a:latin typeface="Calibri" panose="020F0502020204030204" pitchFamily="34" charset="0"/>
                <a:cs typeface="Calibri" panose="020F0502020204030204" pitchFamily="34" charset="0"/>
              </a:rPr>
              <a:t>that are</a:t>
            </a:r>
            <a:r>
              <a:rPr lang="en" sz="3000" b="1" dirty="0">
                <a:solidFill>
                  <a:srgbClr val="C00000"/>
                </a:solidFill>
                <a:latin typeface="Calibri" panose="020F0502020204030204" pitchFamily="34" charset="0"/>
                <a:cs typeface="Calibri" panose="020F0502020204030204" pitchFamily="34" charset="0"/>
              </a:rPr>
              <a:t> statically tuned</a:t>
            </a:r>
          </a:p>
        </p:txBody>
      </p:sp>
      <p:sp>
        <p:nvSpPr>
          <p:cNvPr id="44" name="TextBox 43">
            <a:extLst>
              <a:ext uri="{FF2B5EF4-FFF2-40B4-BE49-F238E27FC236}">
                <a16:creationId xmlns:a16="http://schemas.microsoft.com/office/drawing/2014/main" id="{8F31EF1B-76D2-815B-882C-1A2EF390B95D}"/>
              </a:ext>
            </a:extLst>
          </p:cNvPr>
          <p:cNvSpPr txBox="1"/>
          <p:nvPr/>
        </p:nvSpPr>
        <p:spPr>
          <a:xfrm>
            <a:off x="3040548" y="2969279"/>
            <a:ext cx="780482" cy="369332"/>
          </a:xfrm>
          <a:prstGeom prst="rect">
            <a:avLst/>
          </a:prstGeom>
          <a:noFill/>
        </p:spPr>
        <p:txBody>
          <a:bodyPr wrap="square">
            <a:spAutoFit/>
          </a:bodyPr>
          <a:lstStyle/>
          <a:p>
            <a:r>
              <a:rPr lang="en-US" dirty="0"/>
              <a:t>CDE</a:t>
            </a:r>
          </a:p>
        </p:txBody>
      </p:sp>
      <p:sp>
        <p:nvSpPr>
          <p:cNvPr id="47" name="TextBox 46">
            <a:extLst>
              <a:ext uri="{FF2B5EF4-FFF2-40B4-BE49-F238E27FC236}">
                <a16:creationId xmlns:a16="http://schemas.microsoft.com/office/drawing/2014/main" id="{8C701BF6-7D24-BCF6-A27F-753526475A18}"/>
              </a:ext>
            </a:extLst>
          </p:cNvPr>
          <p:cNvSpPr txBox="1"/>
          <p:nvPr/>
        </p:nvSpPr>
        <p:spPr>
          <a:xfrm>
            <a:off x="4207604" y="2969280"/>
            <a:ext cx="1116203" cy="369332"/>
          </a:xfrm>
          <a:prstGeom prst="rect">
            <a:avLst/>
          </a:prstGeom>
          <a:noFill/>
        </p:spPr>
        <p:txBody>
          <a:bodyPr wrap="square">
            <a:spAutoFit/>
          </a:bodyPr>
          <a:lstStyle/>
          <a:p>
            <a:r>
              <a:rPr lang="en-US" dirty="0"/>
              <a:t>RNN-HSS</a:t>
            </a:r>
          </a:p>
        </p:txBody>
      </p:sp>
      <p:sp>
        <p:nvSpPr>
          <p:cNvPr id="48" name="TextBox 47">
            <a:extLst>
              <a:ext uri="{FF2B5EF4-FFF2-40B4-BE49-F238E27FC236}">
                <a16:creationId xmlns:a16="http://schemas.microsoft.com/office/drawing/2014/main" id="{82CDDC71-64A1-2D72-62F1-8A82D8DE4545}"/>
              </a:ext>
            </a:extLst>
          </p:cNvPr>
          <p:cNvSpPr txBox="1"/>
          <p:nvPr/>
        </p:nvSpPr>
        <p:spPr>
          <a:xfrm>
            <a:off x="5496836" y="2969279"/>
            <a:ext cx="1116203" cy="369332"/>
          </a:xfrm>
          <a:prstGeom prst="rect">
            <a:avLst/>
          </a:prstGeom>
          <a:noFill/>
        </p:spPr>
        <p:txBody>
          <a:bodyPr wrap="square">
            <a:spAutoFit/>
          </a:bodyPr>
          <a:lstStyle/>
          <a:p>
            <a:r>
              <a:rPr lang="en-US" dirty="0"/>
              <a:t>Oracle</a:t>
            </a:r>
          </a:p>
        </p:txBody>
      </p:sp>
      <p:sp>
        <p:nvSpPr>
          <p:cNvPr id="49" name="Rectangle 48">
            <a:extLst>
              <a:ext uri="{FF2B5EF4-FFF2-40B4-BE49-F238E27FC236}">
                <a16:creationId xmlns:a16="http://schemas.microsoft.com/office/drawing/2014/main" id="{3A34DE38-471C-24A6-6059-A3F3CE8B0932}"/>
              </a:ext>
            </a:extLst>
          </p:cNvPr>
          <p:cNvSpPr/>
          <p:nvPr/>
        </p:nvSpPr>
        <p:spPr>
          <a:xfrm>
            <a:off x="2831795" y="3053745"/>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2" name="Rectangle 51">
            <a:extLst>
              <a:ext uri="{FF2B5EF4-FFF2-40B4-BE49-F238E27FC236}">
                <a16:creationId xmlns:a16="http://schemas.microsoft.com/office/drawing/2014/main" id="{1C760C74-6287-3C98-1688-AEE3778FA7C6}"/>
              </a:ext>
            </a:extLst>
          </p:cNvPr>
          <p:cNvSpPr/>
          <p:nvPr/>
        </p:nvSpPr>
        <p:spPr>
          <a:xfrm>
            <a:off x="3994059" y="304795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3" name="Rectangle 52">
            <a:extLst>
              <a:ext uri="{FF2B5EF4-FFF2-40B4-BE49-F238E27FC236}">
                <a16:creationId xmlns:a16="http://schemas.microsoft.com/office/drawing/2014/main" id="{7CF1B489-F9B9-5BBC-DE26-C07861BF0EA1}"/>
              </a:ext>
            </a:extLst>
          </p:cNvPr>
          <p:cNvSpPr/>
          <p:nvPr/>
        </p:nvSpPr>
        <p:spPr>
          <a:xfrm>
            <a:off x="5279249" y="3049528"/>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Rectangle 18">
            <a:extLst>
              <a:ext uri="{FF2B5EF4-FFF2-40B4-BE49-F238E27FC236}">
                <a16:creationId xmlns:a16="http://schemas.microsoft.com/office/drawing/2014/main" id="{4BC32319-DBF4-C3A2-032A-F594D1F4146E}"/>
              </a:ext>
            </a:extLst>
          </p:cNvPr>
          <p:cNvSpPr/>
          <p:nvPr/>
        </p:nvSpPr>
        <p:spPr>
          <a:xfrm>
            <a:off x="3864752" y="2904191"/>
            <a:ext cx="5678606" cy="33853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FA5B5C28-FE1C-4CED-0A9B-6F2FDDF4D829}"/>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7</a:t>
            </a:fld>
            <a:endParaRPr lang="en-CH"/>
          </a:p>
        </p:txBody>
      </p:sp>
    </p:spTree>
    <p:extLst>
      <p:ext uri="{BB962C8B-B14F-4D97-AF65-F5344CB8AC3E}">
        <p14:creationId xmlns:p14="http://schemas.microsoft.com/office/powerpoint/2010/main" val="24447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49"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D5700A-DA8A-72D8-571C-8E177EAB693B}"/>
              </a:ext>
            </a:extLst>
          </p:cNvPr>
          <p:cNvPicPr>
            <a:picLocks/>
          </p:cNvPicPr>
          <p:nvPr/>
        </p:nvPicPr>
        <p:blipFill>
          <a:blip r:embed="rId3"/>
          <a:stretch>
            <a:fillRect/>
          </a:stretch>
        </p:blipFill>
        <p:spPr>
          <a:xfrm>
            <a:off x="1087600" y="2904191"/>
            <a:ext cx="6422400" cy="4215600"/>
          </a:xfrm>
          <a:prstGeom prst="rect">
            <a:avLst/>
          </a:prstGeom>
        </p:spPr>
      </p:pic>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 sz="4000" dirty="0"/>
              <a:t>Lack of Adaptivity</a:t>
            </a:r>
            <a:endParaRPr lang="en-US" sz="4000" dirty="0"/>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p:txBody>
          <a:bodyPr>
            <a:normAutofit/>
          </a:bodyPr>
          <a:lstStyle/>
          <a:p>
            <a:pPr marL="0" indent="0">
              <a:buSzPts val="2500"/>
              <a:buNone/>
            </a:pPr>
            <a:r>
              <a:rPr lang="en" sz="3200" b="1" dirty="0">
                <a:solidFill>
                  <a:schemeClr val="accent1"/>
                </a:solidFill>
                <a:latin typeface="Lato" panose="020F0502020204030203" pitchFamily="34" charset="0"/>
                <a:ea typeface="Lato" panose="020F0502020204030203" pitchFamily="34" charset="0"/>
                <a:cs typeface="Lato" panose="020F0502020204030203" pitchFamily="34" charset="0"/>
              </a:rPr>
              <a:t>Workload Changes</a:t>
            </a:r>
          </a:p>
          <a:p>
            <a:pPr marL="0" indent="0">
              <a:buSzPts val="2500"/>
              <a:buNone/>
            </a:pPr>
            <a:endParaRPr lang="en" b="1" dirty="0">
              <a:latin typeface="Calibri" panose="020F0502020204030204" pitchFamily="34" charset="0"/>
              <a:cs typeface="Calibri" panose="020F0502020204030204" pitchFamily="34" charset="0"/>
            </a:endParaRPr>
          </a:p>
          <a:p>
            <a:pPr marL="0" indent="0" algn="just">
              <a:buSzPts val="2500"/>
              <a:buNone/>
            </a:pPr>
            <a:r>
              <a:rPr lang="en" sz="3000" dirty="0">
                <a:latin typeface="Calibri" panose="020F0502020204030204" pitchFamily="34" charset="0"/>
                <a:cs typeface="Calibri" panose="020F0502020204030204" pitchFamily="34" charset="0"/>
              </a:rPr>
              <a:t>Prior data placement techniques consider only a </a:t>
            </a:r>
            <a:r>
              <a:rPr lang="en" sz="3000" b="1" dirty="0">
                <a:solidFill>
                  <a:srgbClr val="C00000"/>
                </a:solidFill>
                <a:latin typeface="Calibri" panose="020F0502020204030204" pitchFamily="34" charset="0"/>
                <a:cs typeface="Calibri" panose="020F0502020204030204" pitchFamily="34" charset="0"/>
              </a:rPr>
              <a:t>few workload characteristics</a:t>
            </a:r>
            <a:r>
              <a:rPr lang="en" sz="3000" dirty="0">
                <a:solidFill>
                  <a:srgbClr val="C00000"/>
                </a:solidFill>
                <a:latin typeface="Calibri" panose="020F0502020204030204" pitchFamily="34" charset="0"/>
                <a:cs typeface="Calibri" panose="020F0502020204030204" pitchFamily="34" charset="0"/>
              </a:rPr>
              <a:t> </a:t>
            </a:r>
            <a:r>
              <a:rPr lang="en" sz="3000" dirty="0">
                <a:latin typeface="Calibri" panose="020F0502020204030204" pitchFamily="34" charset="0"/>
                <a:cs typeface="Calibri" panose="020F0502020204030204" pitchFamily="34" charset="0"/>
              </a:rPr>
              <a:t>that are</a:t>
            </a:r>
            <a:r>
              <a:rPr lang="en" sz="3000" b="1" dirty="0">
                <a:solidFill>
                  <a:srgbClr val="C00000"/>
                </a:solidFill>
                <a:latin typeface="Calibri" panose="020F0502020204030204" pitchFamily="34" charset="0"/>
                <a:cs typeface="Calibri" panose="020F0502020204030204" pitchFamily="34" charset="0"/>
              </a:rPr>
              <a:t> statically tuned</a:t>
            </a:r>
          </a:p>
        </p:txBody>
      </p:sp>
      <p:sp>
        <p:nvSpPr>
          <p:cNvPr id="44" name="TextBox 43">
            <a:extLst>
              <a:ext uri="{FF2B5EF4-FFF2-40B4-BE49-F238E27FC236}">
                <a16:creationId xmlns:a16="http://schemas.microsoft.com/office/drawing/2014/main" id="{8F31EF1B-76D2-815B-882C-1A2EF390B95D}"/>
              </a:ext>
            </a:extLst>
          </p:cNvPr>
          <p:cNvSpPr txBox="1"/>
          <p:nvPr/>
        </p:nvSpPr>
        <p:spPr>
          <a:xfrm>
            <a:off x="3040548" y="2969279"/>
            <a:ext cx="780482" cy="369332"/>
          </a:xfrm>
          <a:prstGeom prst="rect">
            <a:avLst/>
          </a:prstGeom>
          <a:noFill/>
        </p:spPr>
        <p:txBody>
          <a:bodyPr wrap="square">
            <a:spAutoFit/>
          </a:bodyPr>
          <a:lstStyle/>
          <a:p>
            <a:r>
              <a:rPr lang="en-US" dirty="0"/>
              <a:t>CDE</a:t>
            </a:r>
          </a:p>
        </p:txBody>
      </p:sp>
      <p:sp>
        <p:nvSpPr>
          <p:cNvPr id="47" name="TextBox 46">
            <a:extLst>
              <a:ext uri="{FF2B5EF4-FFF2-40B4-BE49-F238E27FC236}">
                <a16:creationId xmlns:a16="http://schemas.microsoft.com/office/drawing/2014/main" id="{8C701BF6-7D24-BCF6-A27F-753526475A18}"/>
              </a:ext>
            </a:extLst>
          </p:cNvPr>
          <p:cNvSpPr txBox="1"/>
          <p:nvPr/>
        </p:nvSpPr>
        <p:spPr>
          <a:xfrm>
            <a:off x="4207604" y="2969280"/>
            <a:ext cx="1116203" cy="369332"/>
          </a:xfrm>
          <a:prstGeom prst="rect">
            <a:avLst/>
          </a:prstGeom>
          <a:noFill/>
        </p:spPr>
        <p:txBody>
          <a:bodyPr wrap="square">
            <a:spAutoFit/>
          </a:bodyPr>
          <a:lstStyle/>
          <a:p>
            <a:r>
              <a:rPr lang="en-US" dirty="0"/>
              <a:t>RNN-HSS</a:t>
            </a:r>
          </a:p>
        </p:txBody>
      </p:sp>
      <p:sp>
        <p:nvSpPr>
          <p:cNvPr id="48" name="TextBox 47">
            <a:extLst>
              <a:ext uri="{FF2B5EF4-FFF2-40B4-BE49-F238E27FC236}">
                <a16:creationId xmlns:a16="http://schemas.microsoft.com/office/drawing/2014/main" id="{82CDDC71-64A1-2D72-62F1-8A82D8DE4545}"/>
              </a:ext>
            </a:extLst>
          </p:cNvPr>
          <p:cNvSpPr txBox="1"/>
          <p:nvPr/>
        </p:nvSpPr>
        <p:spPr>
          <a:xfrm>
            <a:off x="5496836" y="2969279"/>
            <a:ext cx="1116203" cy="369332"/>
          </a:xfrm>
          <a:prstGeom prst="rect">
            <a:avLst/>
          </a:prstGeom>
          <a:noFill/>
        </p:spPr>
        <p:txBody>
          <a:bodyPr wrap="square">
            <a:spAutoFit/>
          </a:bodyPr>
          <a:lstStyle/>
          <a:p>
            <a:r>
              <a:rPr lang="en-US" dirty="0"/>
              <a:t>Oracle</a:t>
            </a:r>
          </a:p>
        </p:txBody>
      </p:sp>
      <p:sp>
        <p:nvSpPr>
          <p:cNvPr id="49" name="Rectangle 48">
            <a:extLst>
              <a:ext uri="{FF2B5EF4-FFF2-40B4-BE49-F238E27FC236}">
                <a16:creationId xmlns:a16="http://schemas.microsoft.com/office/drawing/2014/main" id="{3A34DE38-471C-24A6-6059-A3F3CE8B0932}"/>
              </a:ext>
            </a:extLst>
          </p:cNvPr>
          <p:cNvSpPr/>
          <p:nvPr/>
        </p:nvSpPr>
        <p:spPr>
          <a:xfrm>
            <a:off x="2831795" y="3053745"/>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2" name="Rectangle 51">
            <a:extLst>
              <a:ext uri="{FF2B5EF4-FFF2-40B4-BE49-F238E27FC236}">
                <a16:creationId xmlns:a16="http://schemas.microsoft.com/office/drawing/2014/main" id="{1C760C74-6287-3C98-1688-AEE3778FA7C6}"/>
              </a:ext>
            </a:extLst>
          </p:cNvPr>
          <p:cNvSpPr/>
          <p:nvPr/>
        </p:nvSpPr>
        <p:spPr>
          <a:xfrm>
            <a:off x="3994059" y="304795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3" name="Rectangle 52">
            <a:extLst>
              <a:ext uri="{FF2B5EF4-FFF2-40B4-BE49-F238E27FC236}">
                <a16:creationId xmlns:a16="http://schemas.microsoft.com/office/drawing/2014/main" id="{7CF1B489-F9B9-5BBC-DE26-C07861BF0EA1}"/>
              </a:ext>
            </a:extLst>
          </p:cNvPr>
          <p:cNvSpPr/>
          <p:nvPr/>
        </p:nvSpPr>
        <p:spPr>
          <a:xfrm>
            <a:off x="5279249" y="3049528"/>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Rectangle 13">
            <a:extLst>
              <a:ext uri="{FF2B5EF4-FFF2-40B4-BE49-F238E27FC236}">
                <a16:creationId xmlns:a16="http://schemas.microsoft.com/office/drawing/2014/main" id="{012D219B-93E2-91FF-1CA1-681AFE6AFCC7}"/>
              </a:ext>
            </a:extLst>
          </p:cNvPr>
          <p:cNvSpPr/>
          <p:nvPr/>
        </p:nvSpPr>
        <p:spPr>
          <a:xfrm>
            <a:off x="5162842" y="2806148"/>
            <a:ext cx="4380515"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194F9F3-6CB9-666E-554E-5145D1336869}"/>
              </a:ext>
            </a:extLst>
          </p:cNvPr>
          <p:cNvSpPr/>
          <p:nvPr/>
        </p:nvSpPr>
        <p:spPr>
          <a:xfrm>
            <a:off x="2560804" y="2802913"/>
            <a:ext cx="1239968"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3C48C5F2-E992-117C-D8DC-1B57DFF4077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8</a:t>
            </a:fld>
            <a:endParaRPr lang="en-CH"/>
          </a:p>
        </p:txBody>
      </p:sp>
    </p:spTree>
    <p:extLst>
      <p:ext uri="{BB962C8B-B14F-4D97-AF65-F5344CB8AC3E}">
        <p14:creationId xmlns:p14="http://schemas.microsoft.com/office/powerpoint/2010/main" val="920583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39BE607A-5FD7-D88C-1E54-8DD2FE2BA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600" y="2904191"/>
            <a:ext cx="6421895" cy="4215600"/>
          </a:xfrm>
          <a:prstGeom prst="rect">
            <a:avLst/>
          </a:prstGeom>
        </p:spPr>
      </p:pic>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 sz="4000" dirty="0"/>
              <a:t>Lack of Adaptivity</a:t>
            </a:r>
            <a:endParaRPr lang="en-US" sz="4000" dirty="0"/>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p:txBody>
          <a:bodyPr>
            <a:normAutofit/>
          </a:bodyPr>
          <a:lstStyle/>
          <a:p>
            <a:pPr marL="0" indent="0">
              <a:buSzPts val="2500"/>
              <a:buNone/>
            </a:pPr>
            <a:r>
              <a:rPr lang="en" sz="3200" b="1" dirty="0">
                <a:solidFill>
                  <a:schemeClr val="accent1"/>
                </a:solidFill>
                <a:latin typeface="Lato" panose="020F0502020204030203" pitchFamily="34" charset="0"/>
                <a:ea typeface="Lato" panose="020F0502020204030203" pitchFamily="34" charset="0"/>
                <a:cs typeface="Lato" panose="020F0502020204030203" pitchFamily="34" charset="0"/>
              </a:rPr>
              <a:t>Workload Changes</a:t>
            </a:r>
          </a:p>
          <a:p>
            <a:pPr marL="0" indent="0">
              <a:buSzPts val="2500"/>
              <a:buNone/>
            </a:pPr>
            <a:endParaRPr lang="en" b="1" dirty="0">
              <a:latin typeface="Calibri" panose="020F0502020204030204" pitchFamily="34" charset="0"/>
              <a:cs typeface="Calibri" panose="020F0502020204030204" pitchFamily="34" charset="0"/>
            </a:endParaRPr>
          </a:p>
          <a:p>
            <a:pPr marL="0" indent="0" algn="just">
              <a:buSzPts val="2500"/>
              <a:buNone/>
            </a:pPr>
            <a:r>
              <a:rPr lang="en" sz="3000" dirty="0">
                <a:latin typeface="Calibri" panose="020F0502020204030204" pitchFamily="34" charset="0"/>
                <a:cs typeface="Calibri" panose="020F0502020204030204" pitchFamily="34" charset="0"/>
              </a:rPr>
              <a:t>Prior data placement techniques consider only a </a:t>
            </a:r>
            <a:r>
              <a:rPr lang="en" sz="3000" b="1" dirty="0">
                <a:solidFill>
                  <a:srgbClr val="C00000"/>
                </a:solidFill>
                <a:latin typeface="Calibri" panose="020F0502020204030204" pitchFamily="34" charset="0"/>
                <a:cs typeface="Calibri" panose="020F0502020204030204" pitchFamily="34" charset="0"/>
              </a:rPr>
              <a:t>few workload characteristics</a:t>
            </a:r>
            <a:r>
              <a:rPr lang="en" sz="3000" dirty="0">
                <a:solidFill>
                  <a:srgbClr val="C00000"/>
                </a:solidFill>
                <a:latin typeface="Calibri" panose="020F0502020204030204" pitchFamily="34" charset="0"/>
                <a:cs typeface="Calibri" panose="020F0502020204030204" pitchFamily="34" charset="0"/>
              </a:rPr>
              <a:t> </a:t>
            </a:r>
            <a:r>
              <a:rPr lang="en" sz="3000" dirty="0">
                <a:latin typeface="Calibri" panose="020F0502020204030204" pitchFamily="34" charset="0"/>
                <a:cs typeface="Calibri" panose="020F0502020204030204" pitchFamily="34" charset="0"/>
              </a:rPr>
              <a:t>that are</a:t>
            </a:r>
            <a:r>
              <a:rPr lang="en" sz="3000" b="1" dirty="0">
                <a:solidFill>
                  <a:srgbClr val="C00000"/>
                </a:solidFill>
                <a:latin typeface="Calibri" panose="020F0502020204030204" pitchFamily="34" charset="0"/>
                <a:cs typeface="Calibri" panose="020F0502020204030204" pitchFamily="34" charset="0"/>
              </a:rPr>
              <a:t> statically tuned</a:t>
            </a:r>
          </a:p>
        </p:txBody>
      </p:sp>
      <p:sp>
        <p:nvSpPr>
          <p:cNvPr id="44" name="TextBox 43">
            <a:extLst>
              <a:ext uri="{FF2B5EF4-FFF2-40B4-BE49-F238E27FC236}">
                <a16:creationId xmlns:a16="http://schemas.microsoft.com/office/drawing/2014/main" id="{8F31EF1B-76D2-815B-882C-1A2EF390B95D}"/>
              </a:ext>
            </a:extLst>
          </p:cNvPr>
          <p:cNvSpPr txBox="1"/>
          <p:nvPr/>
        </p:nvSpPr>
        <p:spPr>
          <a:xfrm>
            <a:off x="3040548" y="2969279"/>
            <a:ext cx="780482" cy="369332"/>
          </a:xfrm>
          <a:prstGeom prst="rect">
            <a:avLst/>
          </a:prstGeom>
          <a:noFill/>
        </p:spPr>
        <p:txBody>
          <a:bodyPr wrap="square">
            <a:spAutoFit/>
          </a:bodyPr>
          <a:lstStyle/>
          <a:p>
            <a:r>
              <a:rPr lang="en-US" dirty="0"/>
              <a:t>CDE</a:t>
            </a:r>
          </a:p>
        </p:txBody>
      </p:sp>
      <p:sp>
        <p:nvSpPr>
          <p:cNvPr id="47" name="TextBox 46">
            <a:extLst>
              <a:ext uri="{FF2B5EF4-FFF2-40B4-BE49-F238E27FC236}">
                <a16:creationId xmlns:a16="http://schemas.microsoft.com/office/drawing/2014/main" id="{8C701BF6-7D24-BCF6-A27F-753526475A18}"/>
              </a:ext>
            </a:extLst>
          </p:cNvPr>
          <p:cNvSpPr txBox="1"/>
          <p:nvPr/>
        </p:nvSpPr>
        <p:spPr>
          <a:xfrm>
            <a:off x="4207604" y="2969280"/>
            <a:ext cx="1116203" cy="369332"/>
          </a:xfrm>
          <a:prstGeom prst="rect">
            <a:avLst/>
          </a:prstGeom>
          <a:noFill/>
        </p:spPr>
        <p:txBody>
          <a:bodyPr wrap="square">
            <a:spAutoFit/>
          </a:bodyPr>
          <a:lstStyle/>
          <a:p>
            <a:r>
              <a:rPr lang="en-US" dirty="0"/>
              <a:t>RNN-HSS</a:t>
            </a:r>
          </a:p>
        </p:txBody>
      </p:sp>
      <p:sp>
        <p:nvSpPr>
          <p:cNvPr id="48" name="TextBox 47">
            <a:extLst>
              <a:ext uri="{FF2B5EF4-FFF2-40B4-BE49-F238E27FC236}">
                <a16:creationId xmlns:a16="http://schemas.microsoft.com/office/drawing/2014/main" id="{82CDDC71-64A1-2D72-62F1-8A82D8DE4545}"/>
              </a:ext>
            </a:extLst>
          </p:cNvPr>
          <p:cNvSpPr txBox="1"/>
          <p:nvPr/>
        </p:nvSpPr>
        <p:spPr>
          <a:xfrm>
            <a:off x="5496836" y="2969279"/>
            <a:ext cx="1116203" cy="369332"/>
          </a:xfrm>
          <a:prstGeom prst="rect">
            <a:avLst/>
          </a:prstGeom>
          <a:noFill/>
        </p:spPr>
        <p:txBody>
          <a:bodyPr wrap="square">
            <a:spAutoFit/>
          </a:bodyPr>
          <a:lstStyle/>
          <a:p>
            <a:r>
              <a:rPr lang="en-US" dirty="0"/>
              <a:t>Oracle</a:t>
            </a:r>
          </a:p>
        </p:txBody>
      </p:sp>
      <p:sp>
        <p:nvSpPr>
          <p:cNvPr id="49" name="Rectangle 48">
            <a:extLst>
              <a:ext uri="{FF2B5EF4-FFF2-40B4-BE49-F238E27FC236}">
                <a16:creationId xmlns:a16="http://schemas.microsoft.com/office/drawing/2014/main" id="{3A34DE38-471C-24A6-6059-A3F3CE8B0932}"/>
              </a:ext>
            </a:extLst>
          </p:cNvPr>
          <p:cNvSpPr/>
          <p:nvPr/>
        </p:nvSpPr>
        <p:spPr>
          <a:xfrm>
            <a:off x="2831795" y="3053745"/>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2" name="Rectangle 51">
            <a:extLst>
              <a:ext uri="{FF2B5EF4-FFF2-40B4-BE49-F238E27FC236}">
                <a16:creationId xmlns:a16="http://schemas.microsoft.com/office/drawing/2014/main" id="{1C760C74-6287-3C98-1688-AEE3778FA7C6}"/>
              </a:ext>
            </a:extLst>
          </p:cNvPr>
          <p:cNvSpPr/>
          <p:nvPr/>
        </p:nvSpPr>
        <p:spPr>
          <a:xfrm>
            <a:off x="3994059" y="304795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3" name="Rectangle 52">
            <a:extLst>
              <a:ext uri="{FF2B5EF4-FFF2-40B4-BE49-F238E27FC236}">
                <a16:creationId xmlns:a16="http://schemas.microsoft.com/office/drawing/2014/main" id="{7CF1B489-F9B9-5BBC-DE26-C07861BF0EA1}"/>
              </a:ext>
            </a:extLst>
          </p:cNvPr>
          <p:cNvSpPr/>
          <p:nvPr/>
        </p:nvSpPr>
        <p:spPr>
          <a:xfrm>
            <a:off x="5279249" y="3049528"/>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Rectangle 13">
            <a:extLst>
              <a:ext uri="{FF2B5EF4-FFF2-40B4-BE49-F238E27FC236}">
                <a16:creationId xmlns:a16="http://schemas.microsoft.com/office/drawing/2014/main" id="{4E6AED45-7D1C-145B-1D3B-665D94D7863E}"/>
              </a:ext>
            </a:extLst>
          </p:cNvPr>
          <p:cNvSpPr/>
          <p:nvPr/>
        </p:nvSpPr>
        <p:spPr>
          <a:xfrm>
            <a:off x="2504531" y="2870158"/>
            <a:ext cx="2718445" cy="369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3E871B0D-92D2-0B98-16CE-91F8188973E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9</a:t>
            </a:fld>
            <a:endParaRPr lang="en-CH"/>
          </a:p>
        </p:txBody>
      </p:sp>
    </p:spTree>
    <p:extLst>
      <p:ext uri="{BB962C8B-B14F-4D97-AF65-F5344CB8AC3E}">
        <p14:creationId xmlns:p14="http://schemas.microsoft.com/office/powerpoint/2010/main" val="27936634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{DA3DCFB4-9847-D34B-A73B-734A654CEF15}tf16401378</Template>
  <TotalTime>21713</TotalTime>
  <Words>5425</Words>
  <Application>Microsoft Macintosh PowerPoint</Application>
  <PresentationFormat>On-screen Show (4:3)</PresentationFormat>
  <Paragraphs>1126</Paragraphs>
  <Slides>64</Slides>
  <Notes>61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Cambria</vt:lpstr>
      <vt:lpstr>Lato</vt:lpstr>
      <vt:lpstr>Calibri</vt:lpstr>
      <vt:lpstr>Palatino Linotype</vt:lpstr>
      <vt:lpstr>Lato Black</vt:lpstr>
      <vt:lpstr>Arial</vt:lpstr>
      <vt:lpstr>Consolas</vt:lpstr>
      <vt:lpstr>Helvetica</vt:lpstr>
      <vt:lpstr>Office Theme</vt:lpstr>
      <vt:lpstr>PowerPoint Presentation</vt:lpstr>
      <vt:lpstr>Executive Summary</vt:lpstr>
      <vt:lpstr>Talk Outline</vt:lpstr>
      <vt:lpstr>Hybrid Storage System Basics</vt:lpstr>
      <vt:lpstr>Hybrid Storage System Basics</vt:lpstr>
      <vt:lpstr>Key Shortcomings in Prior Techniques</vt:lpstr>
      <vt:lpstr>Lack of Adaptivity</vt:lpstr>
      <vt:lpstr>Lack of Adaptivity</vt:lpstr>
      <vt:lpstr>Lack of Adaptivity</vt:lpstr>
      <vt:lpstr>Lack of Adaptivity</vt:lpstr>
      <vt:lpstr>Lack of Adaptivity</vt:lpstr>
      <vt:lpstr>Lack of Adaptivity</vt:lpstr>
      <vt:lpstr>Lack of Adaptivity</vt:lpstr>
      <vt:lpstr>Lack of Extensibility</vt:lpstr>
      <vt:lpstr>Lack of Extensibility</vt:lpstr>
      <vt:lpstr>Our Goal</vt:lpstr>
      <vt:lpstr>Our Proposal</vt:lpstr>
      <vt:lpstr>Talk Outline</vt:lpstr>
      <vt:lpstr>Basics of Reinforcement Learning (RL)</vt:lpstr>
      <vt:lpstr>Formulating Data Placement as RL</vt:lpstr>
      <vt:lpstr>What is State?</vt:lpstr>
      <vt:lpstr>What is Reward?</vt:lpstr>
      <vt:lpstr>What is Action?</vt:lpstr>
      <vt:lpstr>Talk Outline</vt:lpstr>
      <vt:lpstr>Sibyl Execution</vt:lpstr>
      <vt:lpstr>Sibyl Design: Overview</vt:lpstr>
      <vt:lpstr>RL Decision Thread</vt:lpstr>
      <vt:lpstr>RL Decision Thread</vt:lpstr>
      <vt:lpstr>RL Decision Thread</vt:lpstr>
      <vt:lpstr>RL Decision Thread</vt:lpstr>
      <vt:lpstr>RL Decision Thread</vt:lpstr>
      <vt:lpstr>RL Training Thread</vt:lpstr>
      <vt:lpstr>Periodic Weight Transfer</vt:lpstr>
      <vt:lpstr>Talk Outline</vt:lpstr>
      <vt:lpstr>Evaluation Methodology (1/3)</vt:lpstr>
      <vt:lpstr>Evaluation Methodology (2/3)</vt:lpstr>
      <vt:lpstr>Evaluation Methodology (3/3)</vt:lpstr>
      <vt:lpstr>Performance Analysis</vt:lpstr>
      <vt:lpstr>Performance Analysis</vt:lpstr>
      <vt:lpstr>Performance Analysis</vt:lpstr>
      <vt:lpstr>Performance Analysis</vt:lpstr>
      <vt:lpstr>Performance Analysis</vt:lpstr>
      <vt:lpstr>Performance Analysis</vt:lpstr>
      <vt:lpstr>Performance on Tri-HSS</vt:lpstr>
      <vt:lpstr>Performance on Tri-HSS</vt:lpstr>
      <vt:lpstr>Performance on Tri-HSS</vt:lpstr>
      <vt:lpstr>Sibyl’s Overhead</vt:lpstr>
      <vt:lpstr>More in the Paper (1/2)</vt:lpstr>
      <vt:lpstr>More in the Paper (2/2)</vt:lpstr>
      <vt:lpstr>More in the Paper (2/2)</vt:lpstr>
      <vt:lpstr>Talk Outline</vt:lpstr>
      <vt:lpstr>Conclusion</vt:lpstr>
      <vt:lpstr>PowerPoint Presentation</vt:lpstr>
      <vt:lpstr>BACKUP</vt:lpstr>
      <vt:lpstr>Performance on Unseen Workloads</vt:lpstr>
      <vt:lpstr>Performance Analysis</vt:lpstr>
      <vt:lpstr>Performance on Mixed Workloads</vt:lpstr>
      <vt:lpstr>Performance on Mixed Workloads</vt:lpstr>
      <vt:lpstr>Performance on Mixed Workloads</vt:lpstr>
      <vt:lpstr>Performance With Different Features</vt:lpstr>
      <vt:lpstr>Sensitivity to Fast Storage Capacity</vt:lpstr>
      <vt:lpstr>Explainability Analysis</vt:lpstr>
      <vt:lpstr>Training and Inference Network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Rahul Bera</dc:creator>
  <cp:lastModifiedBy>Gagandeep Singh  Gagan</cp:lastModifiedBy>
  <cp:revision>1624</cp:revision>
  <dcterms:created xsi:type="dcterms:W3CDTF">2021-09-25T16:16:41Z</dcterms:created>
  <dcterms:modified xsi:type="dcterms:W3CDTF">2022-07-03T03:15:52Z</dcterms:modified>
</cp:coreProperties>
</file>