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0"/>
  </p:notesMasterIdLst>
  <p:sldIdLst>
    <p:sldId id="256" r:id="rId4"/>
    <p:sldId id="297" r:id="rId5"/>
    <p:sldId id="295" r:id="rId6"/>
    <p:sldId id="296" r:id="rId7"/>
    <p:sldId id="282" r:id="rId8"/>
    <p:sldId id="276" r:id="rId9"/>
    <p:sldId id="259" r:id="rId10"/>
    <p:sldId id="271" r:id="rId11"/>
    <p:sldId id="287" r:id="rId12"/>
    <p:sldId id="298" r:id="rId13"/>
    <p:sldId id="261" r:id="rId14"/>
    <p:sldId id="272" r:id="rId15"/>
    <p:sldId id="273" r:id="rId16"/>
    <p:sldId id="280" r:id="rId17"/>
    <p:sldId id="288" r:id="rId18"/>
    <p:sldId id="289" r:id="rId19"/>
    <p:sldId id="290" r:id="rId20"/>
    <p:sldId id="291" r:id="rId21"/>
    <p:sldId id="292" r:id="rId22"/>
    <p:sldId id="279" r:id="rId23"/>
    <p:sldId id="299" r:id="rId24"/>
    <p:sldId id="300" r:id="rId25"/>
    <p:sldId id="285" r:id="rId26"/>
    <p:sldId id="286" r:id="rId27"/>
    <p:sldId id="270" r:id="rId28"/>
    <p:sldId id="284" r:id="rId29"/>
  </p:sldIdLst>
  <p:sldSz cx="6858000" cy="5143500"/>
  <p:notesSz cx="6858000" cy="9144000"/>
  <p:embeddedFontLst>
    <p:embeddedFont>
      <p:font typeface="Arial Unicode MS" panose="020B0604020202020204" pitchFamily="34" charset="-12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Poppins" pitchFamily="2" charset="77"/>
      <p:regular r:id="rId40"/>
      <p:bold r:id="rId41"/>
      <p:italic r:id="rId42"/>
      <p:boldItalic r:id="rId43"/>
    </p:embeddedFont>
    <p:embeddedFont>
      <p:font typeface="Trebuchet MS" panose="020B070302020209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747775"/>
          </p15:clr>
        </p15:guide>
        <p15:guide id="2" pos="2160" userDrawn="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9" clrIdx="0"/>
  <p:cmAuthor id="1" name="Harshita Gupta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80985-CCAD-45EE-B9EF-F82105CF26C3}" v="49" dt="2023-10-01T08:54:2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583"/>
  </p:normalViewPr>
  <p:slideViewPr>
    <p:cSldViewPr snapToGrid="0">
      <p:cViewPr varScale="1">
        <p:scale>
          <a:sx n="152" d="100"/>
          <a:sy n="152" d="100"/>
        </p:scale>
        <p:origin x="1712" y="184"/>
      </p:cViewPr>
      <p:guideLst>
        <p:guide orient="horz" pos="15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3026755373843"/>
          <c:y val="0.1547127693074408"/>
          <c:w val="0.77965924588766711"/>
          <c:h val="0.56730050579405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79-EE4A-92D5-503D5C67F2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79-EE4A-92D5-503D5C67F2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807.63599999999997</c:v>
                </c:pt>
                <c:pt idx="1">
                  <c:v>1627.4939999999999</c:v>
                </c:pt>
                <c:pt idx="2">
                  <c:v>3287.24</c:v>
                </c:pt>
                <c:pt idx="3">
                  <c:v>6505.4030000000002</c:v>
                </c:pt>
                <c:pt idx="4">
                  <c:v>12986.554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9-EE4A-92D5-503D5C67F2B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79-EE4A-92D5-503D5C67F2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79-EE4A-92D5-503D5C67F2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79-EE4A-92D5-503D5C67F2B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79-EE4A-92D5-503D5C67F2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37.71</c:v>
                </c:pt>
                <c:pt idx="1">
                  <c:v>58.86</c:v>
                </c:pt>
                <c:pt idx="2">
                  <c:v>123.84</c:v>
                </c:pt>
                <c:pt idx="3">
                  <c:v>258.79000000000002</c:v>
                </c:pt>
                <c:pt idx="4">
                  <c:v>536.33000000000004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79-EE4A-92D5-503D5C67F2B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565.43799999999999</c:v>
                </c:pt>
                <c:pt idx="1">
                  <c:v>1268.146</c:v>
                </c:pt>
                <c:pt idx="2">
                  <c:v>2156.7950000000001</c:v>
                </c:pt>
                <c:pt idx="3">
                  <c:v>5359.3289999999997</c:v>
                </c:pt>
                <c:pt idx="4">
                  <c:v>8609.5730000000003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79-EE4A-92D5-503D5C67F2BB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C79-EE4A-92D5-503D5C67F2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C79-EE4A-92D5-503D5C67F2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79-EE4A-92D5-503D5C67F2B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79-EE4A-92D5-503D5C67F2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82.685000000000002</c:v>
                </c:pt>
                <c:pt idx="1">
                  <c:v>165.50800000000001</c:v>
                </c:pt>
                <c:pt idx="2">
                  <c:v>331.02499999999998</c:v>
                </c:pt>
                <c:pt idx="3">
                  <c:v>660.50800000000004</c:v>
                </c:pt>
                <c:pt idx="4">
                  <c:v>1309.579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79-EE4A-92D5-503D5C67F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98607033"/>
        <c:axId val="73512257"/>
      </c:barChart>
      <c:catAx>
        <c:axId val="98607033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9486434080204741"/>
              <c:y val="0.8304436472873684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73512257"/>
        <c:crosses val="autoZero"/>
        <c:auto val="1"/>
        <c:lblAlgn val="ctr"/>
        <c:lblOffset val="100"/>
        <c:noMultiLvlLbl val="0"/>
      </c:catAx>
      <c:valAx>
        <c:axId val="73512257"/>
        <c:scaling>
          <c:logBase val="10"/>
          <c:orientation val="minMax"/>
          <c:min val="1"/>
        </c:scaling>
        <c:delete val="0"/>
        <c:axPos val="l"/>
        <c:majorGridlines>
          <c:spPr>
            <a:ln w="900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 dirty="0"/>
                  <a:t>Execution 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8547368334904862E-2"/>
              <c:y val="0.17126709577604665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98607033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6019976652108819"/>
          <c:y val="4.8284580063406961E-2"/>
          <c:w val="0.77832919357412722"/>
          <c:h val="9.2285577383804496E-2"/>
        </c:manualLayout>
      </c:layout>
      <c:overlay val="0"/>
      <c:spPr>
        <a:noFill/>
        <a:ln w="19080">
          <a:noFill/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3026755373843"/>
          <c:y val="0.1547127693074408"/>
          <c:w val="0.77965924588766711"/>
          <c:h val="0.56730050579405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B3-4F49-BF65-63D9EFAA1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B3-4F49-BF65-63D9EFAA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807.63599999999997</c:v>
                </c:pt>
                <c:pt idx="1">
                  <c:v>1627.4939999999999</c:v>
                </c:pt>
                <c:pt idx="2">
                  <c:v>3287.24</c:v>
                </c:pt>
                <c:pt idx="3">
                  <c:v>6505.4030000000002</c:v>
                </c:pt>
                <c:pt idx="4">
                  <c:v>12986.554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3-4F49-BF65-63D9EFAA11C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B3-4F49-BF65-63D9EFAA11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B3-4F49-BF65-63D9EFAA1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3-4F49-BF65-63D9EFAA11C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3-4F49-BF65-63D9EFAA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37.71</c:v>
                </c:pt>
                <c:pt idx="1">
                  <c:v>58.86</c:v>
                </c:pt>
                <c:pt idx="2">
                  <c:v>123.84</c:v>
                </c:pt>
                <c:pt idx="3">
                  <c:v>258.79000000000002</c:v>
                </c:pt>
                <c:pt idx="4">
                  <c:v>536.33000000000004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F49-BF65-63D9EFAA11C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565.43799999999999</c:v>
                </c:pt>
                <c:pt idx="1">
                  <c:v>1268.146</c:v>
                </c:pt>
                <c:pt idx="2">
                  <c:v>2156.7950000000001</c:v>
                </c:pt>
                <c:pt idx="3">
                  <c:v>5359.3289999999997</c:v>
                </c:pt>
                <c:pt idx="4">
                  <c:v>8609.5730000000003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B3-4F49-BF65-63D9EFAA11C0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B3-4F49-BF65-63D9EFAA11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B3-4F49-BF65-63D9EFAA1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B3-4F49-BF65-63D9EFAA11C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B3-4F49-BF65-63D9EFAA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82.685000000000002</c:v>
                </c:pt>
                <c:pt idx="1">
                  <c:v>165.50800000000001</c:v>
                </c:pt>
                <c:pt idx="2">
                  <c:v>331.02499999999998</c:v>
                </c:pt>
                <c:pt idx="3">
                  <c:v>660.50800000000004</c:v>
                </c:pt>
                <c:pt idx="4">
                  <c:v>1309.579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3-4F49-BF65-63D9EFAA1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98607033"/>
        <c:axId val="73512257"/>
      </c:barChart>
      <c:catAx>
        <c:axId val="98607033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9486434080204741"/>
              <c:y val="0.8304436472873684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73512257"/>
        <c:crosses val="autoZero"/>
        <c:auto val="1"/>
        <c:lblAlgn val="ctr"/>
        <c:lblOffset val="100"/>
        <c:noMultiLvlLbl val="0"/>
      </c:catAx>
      <c:valAx>
        <c:axId val="73512257"/>
        <c:scaling>
          <c:logBase val="10"/>
          <c:orientation val="minMax"/>
          <c:min val="1"/>
        </c:scaling>
        <c:delete val="0"/>
        <c:axPos val="l"/>
        <c:majorGridlines>
          <c:spPr>
            <a:ln w="900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 dirty="0"/>
                  <a:t>Execution 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8547368334904862E-2"/>
              <c:y val="0.17126709577604665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98607033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6947988100408792"/>
          <c:y val="4.8284580063406982E-2"/>
          <c:w val="0.75976896460812793"/>
          <c:h val="9.2285577383804496E-2"/>
        </c:manualLayout>
      </c:layout>
      <c:overlay val="0"/>
      <c:spPr>
        <a:solidFill>
          <a:schemeClr val="bg1"/>
        </a:solidFill>
        <a:ln w="19080">
          <a:noFill/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3314198841445"/>
          <c:y val="0.11577944332340412"/>
          <c:w val="0.70697301377618404"/>
          <c:h val="0.4983760930143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79-C841-ABBB-55016463419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9-C841-ABBB-55016463419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5473882.1969999997</c:v>
                </c:pt>
                <c:pt idx="1">
                  <c:v>11005033.76</c:v>
                </c:pt>
                <c:pt idx="2">
                  <c:v>21970278.489999998</c:v>
                </c:pt>
                <c:pt idx="3">
                  <c:v>35266399.32</c:v>
                </c:pt>
                <c:pt idx="4">
                  <c:v>45957681.939999998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9-C841-ABBB-55016463419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131645.13500000001</c:v>
                </c:pt>
                <c:pt idx="1">
                  <c:v>263991.946</c:v>
                </c:pt>
                <c:pt idx="2">
                  <c:v>527854.01100000006</c:v>
                </c:pt>
                <c:pt idx="3">
                  <c:v>1055931.7860000001</c:v>
                </c:pt>
                <c:pt idx="4">
                  <c:v>2137988.5619999999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9-C841-ABBB-55016463419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27889.705999999998</c:v>
                </c:pt>
                <c:pt idx="1">
                  <c:v>55691.292999999998</c:v>
                </c:pt>
                <c:pt idx="2">
                  <c:v>111695.209</c:v>
                </c:pt>
                <c:pt idx="3">
                  <c:v>224452.435</c:v>
                </c:pt>
                <c:pt idx="4">
                  <c:v>449237.07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9-C841-ABBB-55016463419D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3462.7345789999999</c:v>
                </c:pt>
                <c:pt idx="1">
                  <c:v>6530.4579629999998</c:v>
                </c:pt>
                <c:pt idx="2">
                  <c:v>13369.35763</c:v>
                </c:pt>
                <c:pt idx="3">
                  <c:v>27439.24482</c:v>
                </c:pt>
                <c:pt idx="4">
                  <c:v>55109.827700000002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9-C841-ABBB-550164634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10440710"/>
        <c:axId val="26447540"/>
      </c:barChart>
      <c:catAx>
        <c:axId val="1044071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6747293648921392"/>
              <c:y val="0.6934213616903154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CH"/>
          </a:p>
        </c:txPr>
        <c:crossAx val="26447540"/>
        <c:crosses val="autoZero"/>
        <c:auto val="1"/>
        <c:lblAlgn val="ctr"/>
        <c:lblOffset val="100"/>
        <c:noMultiLvlLbl val="0"/>
      </c:catAx>
      <c:valAx>
        <c:axId val="26447540"/>
        <c:scaling>
          <c:logBase val="10"/>
          <c:orientation val="minMax"/>
          <c:min val="1"/>
        </c:scaling>
        <c:delete val="0"/>
        <c:axPos val="l"/>
        <c:majorGridlines>
          <c:spPr>
            <a:ln w="648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5.1120940473382087E-2"/>
              <c:y val="8.1476143194217573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CH"/>
          </a:p>
        </c:txPr>
        <c:crossAx val="10440710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75912821964336"/>
          <c:y val="1.7771373679154701E-2"/>
          <c:w val="0.70835495588998398"/>
          <c:h val="9.6166778749159396E-2"/>
        </c:manualLayout>
      </c:layout>
      <c:overlay val="0"/>
      <c:spPr>
        <a:noFill/>
        <a:ln w="19080">
          <a:noFill/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3314198841445"/>
          <c:y val="0.11577944332340412"/>
          <c:w val="0.70697301377618404"/>
          <c:h val="0.4983760930143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4C-1949-A48B-DAA66EEA8A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C-1949-A48B-DAA66EEA8A4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5473882.1969999997</c:v>
                </c:pt>
                <c:pt idx="1">
                  <c:v>11005033.76</c:v>
                </c:pt>
                <c:pt idx="2">
                  <c:v>21970278.489999998</c:v>
                </c:pt>
                <c:pt idx="3">
                  <c:v>35266399.32</c:v>
                </c:pt>
                <c:pt idx="4">
                  <c:v>45957681.939999998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C-1949-A48B-DAA66EEA8A4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131645.13500000001</c:v>
                </c:pt>
                <c:pt idx="1">
                  <c:v>263991.946</c:v>
                </c:pt>
                <c:pt idx="2">
                  <c:v>527854.01100000006</c:v>
                </c:pt>
                <c:pt idx="3">
                  <c:v>1055931.7860000001</c:v>
                </c:pt>
                <c:pt idx="4">
                  <c:v>2137988.5619999999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C-1949-A48B-DAA66EEA8A4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27889.705999999998</c:v>
                </c:pt>
                <c:pt idx="1">
                  <c:v>55691.292999999998</c:v>
                </c:pt>
                <c:pt idx="2">
                  <c:v>111695.209</c:v>
                </c:pt>
                <c:pt idx="3">
                  <c:v>224452.435</c:v>
                </c:pt>
                <c:pt idx="4">
                  <c:v>449237.07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4C-1949-A48B-DAA66EEA8A4D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3462.7345789999999</c:v>
                </c:pt>
                <c:pt idx="1">
                  <c:v>6530.4579629999998</c:v>
                </c:pt>
                <c:pt idx="2">
                  <c:v>13369.35763</c:v>
                </c:pt>
                <c:pt idx="3">
                  <c:v>27439.24482</c:v>
                </c:pt>
                <c:pt idx="4">
                  <c:v>55109.827700000002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C-1949-A48B-DAA66EEA8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10440710"/>
        <c:axId val="26447540"/>
      </c:barChart>
      <c:catAx>
        <c:axId val="1044071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6747293648921392"/>
              <c:y val="0.6934213616903154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CH"/>
          </a:p>
        </c:txPr>
        <c:crossAx val="26447540"/>
        <c:crosses val="autoZero"/>
        <c:auto val="1"/>
        <c:lblAlgn val="ctr"/>
        <c:lblOffset val="100"/>
        <c:noMultiLvlLbl val="0"/>
      </c:catAx>
      <c:valAx>
        <c:axId val="26447540"/>
        <c:scaling>
          <c:logBase val="10"/>
          <c:orientation val="minMax"/>
          <c:min val="1"/>
        </c:scaling>
        <c:delete val="0"/>
        <c:axPos val="l"/>
        <c:majorGridlines>
          <c:spPr>
            <a:ln w="648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5.1120940473382087E-2"/>
              <c:y val="8.1476143194217573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CH"/>
          </a:p>
        </c:txPr>
        <c:crossAx val="10440710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75912821964336"/>
          <c:y val="1.7771373679154701E-2"/>
          <c:w val="0.70835495588998398"/>
          <c:h val="9.6166778749159396E-2"/>
        </c:manualLayout>
      </c:layout>
      <c:overlay val="0"/>
      <c:spPr>
        <a:noFill/>
        <a:ln w="19080">
          <a:noFill/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2112999540701"/>
          <c:y val="0.128994770482278"/>
          <c:w val="0.80213596692696398"/>
          <c:h val="0.6691458454386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28-A34E-B4FA-A3D06489C9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28-A34E-B4FA-A3D06489C9E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8-A34E-B4FA-A3D06489C9E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8-A34E-B4FA-A3D06489C9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9243236.8479999993</c:v>
                </c:pt>
                <c:pt idx="1">
                  <c:v>16116650.33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8-A34E-B4FA-A3D06489C9E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111111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928-A34E-B4FA-A3D06489C9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28-A34E-B4FA-A3D06489C9E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8-A34E-B4FA-A3D06489C9E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8-A34E-B4FA-A3D06489C9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1238286.2590000001</c:v>
                </c:pt>
                <c:pt idx="1">
                  <c:v>2476532.17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28-A34E-B4FA-A3D06489C9E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928-A34E-B4FA-A3D06489C9E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8-A34E-B4FA-A3D06489C9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110852.6704</c:v>
                </c:pt>
                <c:pt idx="1">
                  <c:v>216799.53200000001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28-A34E-B4FA-A3D06489C9E0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22426.934399999998</c:v>
                </c:pt>
                <c:pt idx="1">
                  <c:v>45094.9064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28-A34E-B4FA-A3D06489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6706092"/>
        <c:axId val="21949540"/>
      </c:barChart>
      <c:catAx>
        <c:axId val="67060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21949540"/>
        <c:crosses val="autoZero"/>
        <c:auto val="1"/>
        <c:lblAlgn val="ctr"/>
        <c:lblOffset val="100"/>
        <c:noMultiLvlLbl val="0"/>
      </c:catAx>
      <c:valAx>
        <c:axId val="21949540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1.26320624712908E-3"/>
              <c:y val="8.9018012783265502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6706092"/>
        <c:crossesAt val="0"/>
        <c:crossBetween val="between"/>
      </c:valAx>
      <c:spPr>
        <a:noFill/>
        <a:ln w="1908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17700080376621899"/>
          <c:y val="2.0099918670849301E-2"/>
          <c:w val="0.803582706551071"/>
          <c:h val="9.2377411108528901E-2"/>
        </c:manualLayout>
      </c:layout>
      <c:overlay val="0"/>
      <c:spPr>
        <a:noFill/>
        <a:ln w="19080">
          <a:solidFill>
            <a:srgbClr val="000000"/>
          </a:solidFill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2112999540701"/>
          <c:y val="0.128994770482278"/>
          <c:w val="0.80213596692696398"/>
          <c:h val="0.6691458454386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72-5448-B261-0228923DC95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72-5448-B261-0228923DC95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2-5448-B261-0228923DC95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2-5448-B261-0228923DC9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9243236.8479999993</c:v>
                </c:pt>
                <c:pt idx="1">
                  <c:v>16116650.33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2-5448-B261-0228923DC95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111111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072-5448-B261-0228923DC95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072-5448-B261-0228923DC95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72-5448-B261-0228923DC95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72-5448-B261-0228923DC9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1238286.2590000001</c:v>
                </c:pt>
                <c:pt idx="1">
                  <c:v>2476532.17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72-5448-B261-0228923DC95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72-5448-B261-0228923DC952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72-5448-B261-0228923DC9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110852.6704</c:v>
                </c:pt>
                <c:pt idx="1">
                  <c:v>216799.53200000001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72-5448-B261-0228923DC952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22426.934399999998</c:v>
                </c:pt>
                <c:pt idx="1">
                  <c:v>45094.9064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72-5448-B261-0228923DC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6706092"/>
        <c:axId val="21949540"/>
      </c:barChart>
      <c:catAx>
        <c:axId val="67060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21949540"/>
        <c:crosses val="autoZero"/>
        <c:auto val="1"/>
        <c:lblAlgn val="ctr"/>
        <c:lblOffset val="100"/>
        <c:noMultiLvlLbl val="0"/>
      </c:catAx>
      <c:valAx>
        <c:axId val="21949540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1.26320624712908E-3"/>
              <c:y val="8.9018012783265502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6706092"/>
        <c:crossesAt val="0"/>
        <c:crossBetween val="between"/>
      </c:valAx>
      <c:spPr>
        <a:noFill/>
        <a:ln w="1908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17700080376621899"/>
          <c:y val="2.0099918670849301E-2"/>
          <c:w val="0.803582706551071"/>
          <c:h val="9.2377411108528901E-2"/>
        </c:manualLayout>
      </c:layout>
      <c:overlay val="0"/>
      <c:spPr>
        <a:noFill/>
        <a:ln w="19080">
          <a:solidFill>
            <a:srgbClr val="000000"/>
          </a:solidFill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09" idx="34">
    <p:pos x="6000" y="0"/>
    <p:text>Do we have any numbers for these?
-Kanellopoulos Konstantinos</p:text>
  </p:cm>
  <p:cm authorId="0" dt="2023-09-29T17:10:05.209" idx="35">
    <p:pos x="6000" y="100"/>
    <p:text>suffer
-Kanellopoulos Konstantinos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9T17:27:00.061" idx="4">
    <p:pos x="6000" y="0"/>
    <p:text>In the diagram?</p:text>
  </p:cm>
  <p:cm authorId="1" dt="2023-09-29T17:27:02.585" idx="5">
    <p:pos x="6000" y="0"/>
    <p:text>_Marked as resolved_</p:text>
  </p:cm>
  <p:cm authorId="0" dt="2023-09-29T17:27:04.960" idx="25">
    <p:pos x="6000" y="0"/>
    <p:text>Are you using the terminology of the paper?
-Kanellopoulos Konstantinos</p:text>
  </p:cm>
  <p:cm authorId="1" dt="2023-09-29T17:27:04.960" idx="6">
    <p:pos x="6000" y="0"/>
    <p:text>_Re-opened_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11" idx="9">
    <p:pos x="6000" y="100"/>
    <p:text>Implementation and ..
-Kanellopoulos Konstantinos</p:text>
  </p:cm>
  <p:cm authorId="0" dt="2023-09-29T17:10:05.211" idx="11">
    <p:pos x="6000" y="300"/>
    <p:text>Evaluation of statistical workloads that use H a and H e
-Kanellopoulos Konstantinos</p:text>
  </p:cm>
  <p:cm authorId="0" dt="2023-09-29T17:10:05.212" idx="8">
    <p:pos x="6000" y="0"/>
    <p:text>We used custom CPU implementation as well (without any library) and also SEAL (as it has optimizations). That's why we compared with both.
-Harshita Gupta</p:text>
  </p:cm>
  <p:cm authorId="0" dt="2023-09-29T17:10:05.212" idx="10">
    <p:pos x="6000" y="200"/>
    <p:text>what do you mean custom? 
You use SEAL right? isn't it sort of state-of-the art?
-Kanellopoulos Konstantinos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11" idx="26">
    <p:pos x="6000" y="100"/>
    <p:text>Implementation and ..
-Kanellopoulos Konstantinos</p:text>
  </p:cm>
  <p:cm authorId="0" dt="2023-09-29T17:10:05.211" idx="27">
    <p:pos x="6000" y="300"/>
    <p:text>Evaluation of statistical workloads that use H a and H e
-Kanellopoulos Konstantinos</p:text>
  </p:cm>
  <p:cm authorId="0" dt="2023-09-29T17:10:05.212" idx="28">
    <p:pos x="6000" y="0"/>
    <p:text>We used custom CPU implementation as well (without any library) and also SEAL (as it has optimizations). That's why we compared with both.
-Harshita Gupta</p:text>
  </p:cm>
  <p:cm authorId="0" dt="2023-09-29T17:10:05.212" idx="29">
    <p:pos x="6000" y="200"/>
    <p:text>what do you mean custom? 
You use SEAL right? isn't it sort of state-of-the art?
-Kanellopoulos Konstantinos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11" idx="30">
    <p:pos x="6000" y="100"/>
    <p:text>Implementation and ..
-Kanellopoulos Konstantinos</p:text>
  </p:cm>
  <p:cm authorId="0" dt="2023-09-29T17:10:05.211" idx="31">
    <p:pos x="6000" y="300"/>
    <p:text>Evaluation of statistical workloads that use H a and H e
-Kanellopoulos Konstantinos</p:text>
  </p:cm>
  <p:cm authorId="0" dt="2023-09-29T17:10:05.212" idx="32">
    <p:pos x="6000" y="0"/>
    <p:text>We used custom CPU implementation as well (without any library) and also SEAL (as it has optimizations). That's why we compared with both.
-Harshita Gupta</p:text>
  </p:cm>
  <p:cm authorId="0" dt="2023-09-29T17:10:05.212" idx="33">
    <p:pos x="6000" y="200"/>
    <p:text>what do you mean custom? 
You use SEAL right? isn't it sort of state-of-the art?
-Kanellopoulos Konstantinos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05" idx="36">
    <p:pos x="6000" y="100"/>
    <p:text>Homomorphic encryption enables computation on encrypted data
-Kanellopoulos Konstantinos</p:text>
  </p:cm>
  <p:cm authorId="0" dt="2023-09-29T17:10:05.207" idx="37">
    <p:pos x="6000" y="0"/>
    <p:text>Can we highlight that these are the most important/critical ones in privacy-preserving ML?
-Kanellopoulos Konstantinos</p:text>
  </p:cm>
  <p:cm authorId="0" dt="2023-09-29T17:10:05.207" idx="38">
    <p:pos x="6000" y="300"/>
    <p:text>Performance of what?
-Kanellopoulos Konstantinos</p:text>
  </p:cm>
  <p:cm authorId="0" dt="2023-09-29T17:10:05.208" idx="39">
    <p:pos x="6000" y="200"/>
    <p:text>Should we write it as we haven't written it anywhere in the paper?
But now I think it could have been a good point to write it in the paper.
-Harshita Gupta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05" idx="21">
    <p:pos x="6000" y="100"/>
    <p:text>Homomorphic encryption enables computation on encrypted data
-Kanellopoulos Konstantinos</p:text>
  </p:cm>
  <p:cm authorId="0" dt="2023-09-29T17:10:05.207" idx="22">
    <p:pos x="6000" y="0"/>
    <p:text>Can we highlight that these are the most important/critical ones in privacy-preserving ML?
-Kanellopoulos Konstantinos</p:text>
  </p:cm>
  <p:cm authorId="0" dt="2023-09-29T17:10:05.207" idx="23">
    <p:pos x="6000" y="300"/>
    <p:text>Performance of what?
-Kanellopoulos Konstantinos</p:text>
  </p:cm>
  <p:cm authorId="0" dt="2023-09-29T17:10:05.208" idx="24">
    <p:pos x="6000" y="200"/>
    <p:text>Should we write it as we haven't written it anywhere in the paper?
But now I think it could have been a good point to write it in the paper.
-Harshita Gupta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8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51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36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63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47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99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026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6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5404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2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06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66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627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523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357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0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123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656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842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97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99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87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7250" y="2701529"/>
            <a:ext cx="5143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2D201924-82B5-DF19-19F2-0D0CC6D3AC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72541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F6C6DE97-5C0B-501F-2527-483C4E082D2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49" lvl="1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24" lvl="2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498" lvl="3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373" lvl="4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46" lvl="5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20" lvl="6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995" lvl="7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869" lvl="8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49" lvl="1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24" lvl="2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498" lvl="3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373" lvl="4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46" lvl="5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20" lvl="6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995" lvl="7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869" lvl="8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BC22A91F-753C-E440-5BC6-A7953B7D416A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FB8EEE17-6667-7993-64BC-F9AFFBC3FEF0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749" lvl="1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24" lvl="2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498" lvl="3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373" lvl="4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46" lvl="5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20" lvl="6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995" lvl="7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869" lvl="8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F6E02DD4-E83C-6AC5-4B4E-8E75A5734149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06CB0904-0C45-070F-6DBA-D57BB55AB09B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875" lvl="0" indent="-2571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49" lvl="1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624" lvl="2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498" lvl="3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373" lvl="4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246" lvl="5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120" lvl="6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995" lvl="7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869" lvl="8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EB02CE82-178A-5EA9-2C1E-84FEBB1B4AF3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875" lvl="0" indent="-1714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2EBD8E54-9BB5-9A13-BF8B-A72469320A63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571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49" lvl="1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624" lvl="2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498" lvl="3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373" lvl="4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246" lvl="5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120" lvl="6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995" lvl="7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869" lvl="8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47ED7902-0114-A4F2-FBDC-82BA4F54C05A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06A543D2-703C-EB4F-8986-FB652CFCCB8E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>
  <p:cSld name="Başlık ve İçeri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858000" cy="816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-1" y="816725"/>
            <a:ext cx="68580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25715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749" lvl="1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028624" lvl="2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371498" lvl="3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373" lvl="4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246" lvl="5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120" lvl="6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2995" lvl="7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5869" lvl="8" indent="-257156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-2" y="4938852"/>
            <a:ext cx="6406650" cy="204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0" y="4683691"/>
            <a:ext cx="68580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6406619" y="4938852"/>
            <a:ext cx="451350" cy="2043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71344B04-A872-2860-17CB-7592D6153ACC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ECC9082E-3B28-E6D7-6281-3C4B9A63D5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5896976" y="4872541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211;p33">
            <a:extLst>
              <a:ext uri="{FF2B5EF4-FFF2-40B4-BE49-F238E27FC236}">
                <a16:creationId xmlns:a16="http://schemas.microsoft.com/office/drawing/2014/main" id="{0E5E4130-80BD-61E0-D497-D3B69FA3EF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ubTitle" idx="1"/>
          </p:nvPr>
        </p:nvSpPr>
        <p:spPr>
          <a:xfrm>
            <a:off x="857250" y="2701529"/>
            <a:ext cx="5143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324A69A6-E8F9-0BD9-45E7-3375C0BC42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67654271-A5A1-6766-8AFB-2B8D4BDCBA3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0" y="-1"/>
            <a:ext cx="6858000" cy="619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116618" y="59136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116618" y="766119"/>
            <a:ext cx="6611625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30477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749" lvl="1" indent="-28572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624" lvl="2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498" lvl="3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373" lvl="4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246" lvl="5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20" lvl="6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95" lvl="7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869" lvl="8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211;p33">
            <a:extLst>
              <a:ext uri="{FF2B5EF4-FFF2-40B4-BE49-F238E27FC236}">
                <a16:creationId xmlns:a16="http://schemas.microsoft.com/office/drawing/2014/main" id="{0A055F1F-D352-6D83-5708-74624317BF6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467918" y="1282312"/>
            <a:ext cx="5915025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467918" y="3442106"/>
            <a:ext cx="591502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17143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1pPr>
            <a:lvl2pPr marL="685749" lvl="1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24" lvl="2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498" lvl="3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373" lvl="4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246" lvl="5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120" lvl="6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2995" lvl="7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5869" lvl="8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86F4B7B6-B741-7DDB-D3E8-18EFC2F75E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35BADC47-9418-45CE-41DF-E0B1005101B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0" y="-1"/>
            <a:ext cx="6858000" cy="6678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116618" y="52957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637E439A-37AC-DDAC-FD72-FDDE3FA35E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46CA9960-1CB4-4913-5852-CF4E07C2B9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-1"/>
            <a:ext cx="6858000" cy="619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16618" y="59136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16618" y="766119"/>
            <a:ext cx="6611625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30477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749" lvl="1" indent="-28572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624" lvl="2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498" lvl="3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373" lvl="4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246" lvl="5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20" lvl="6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95" lvl="7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869" lvl="8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211;p33">
            <a:extLst>
              <a:ext uri="{FF2B5EF4-FFF2-40B4-BE49-F238E27FC236}">
                <a16:creationId xmlns:a16="http://schemas.microsoft.com/office/drawing/2014/main" id="{CFABB347-D6CF-9FCC-6FA1-D2B5B4D8114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67918" y="1282312"/>
            <a:ext cx="5915025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67918" y="3442106"/>
            <a:ext cx="591502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17143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1pPr>
            <a:lvl2pPr marL="685749" lvl="1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24" lvl="2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498" lvl="3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373" lvl="4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246" lvl="5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120" lvl="6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2995" lvl="7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5869" lvl="8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3744B92B-769B-2EE8-C29A-C6F1CA9E85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72541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-1"/>
            <a:ext cx="6858000" cy="6678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6"/>
          <p:cNvSpPr txBox="1"/>
          <p:nvPr/>
        </p:nvSpPr>
        <p:spPr>
          <a:xfrm>
            <a:off x="116618" y="52957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5896976" y="4869184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0D647CD8-7219-3159-57A1-CD0188F9B3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ADA7AE94-FB6C-E9C9-5E5E-847F1FCBABBD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-1"/>
            <a:ext cx="6858000" cy="6195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6618" y="59136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16618" y="766119"/>
            <a:ext cx="6611625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30477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749" lvl="1" indent="-285729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624" lvl="2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35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498" lvl="3" indent="-24763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373" lvl="4" indent="-24763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246" lvl="5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120" lvl="6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2995" lvl="7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5869" lvl="8" indent="-257156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9E72C177-AB0F-1C6F-6952-8C1CB3CFF840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BA469D3C-7380-2CDE-47F9-AD7080D18C1F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571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49" lvl="1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624" lvl="2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498" lvl="3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373" lvl="4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246" lvl="5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120" lvl="6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995" lvl="7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869" lvl="8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114E12C9-6A2E-6C24-033F-D673BC448981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9497" y="273844"/>
            <a:ext cx="64791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9497" y="1001629"/>
            <a:ext cx="64791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3FB15-5E3A-3725-F426-F3E9ED3F9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29980-0099-0C4E-8CCF-9A31BA4CC5FA}" type="slidenum">
              <a:rPr lang="en-CH" smtClean="0"/>
              <a:t>‹#›</a:t>
            </a:fld>
            <a:endParaRPr lang="en-CH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864F474B-50C3-52BB-5E42-26DD07D37512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9415BB0D-26A4-C67F-941C-470EB6487AAF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189497" y="273844"/>
            <a:ext cx="64791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89497" y="1001629"/>
            <a:ext cx="64791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42F74720-6E91-F8AE-9514-450DAFE0526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1.png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4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0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comments" Target="../comments/commen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0" y="2735580"/>
            <a:ext cx="6858000" cy="2407920"/>
          </a:xfrm>
          <a:prstGeom prst="rect">
            <a:avLst/>
          </a:prstGeom>
          <a:solidFill>
            <a:schemeClr val="accent5">
              <a:lumMod val="50000"/>
              <a:alpha val="13982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23903" y="595980"/>
            <a:ext cx="6858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990"/>
            </a:pPr>
            <a:r>
              <a:rPr lang="en" sz="3600" b="1" dirty="0"/>
              <a:t>Evaluating Homomorphic Operations on a Real-World </a:t>
            </a:r>
            <a:br>
              <a:rPr lang="en" sz="3600" b="1" dirty="0"/>
            </a:br>
            <a:r>
              <a:rPr lang="en" sz="3600" b="1" dirty="0"/>
              <a:t>Processing-In-Memory System</a:t>
            </a:r>
            <a:endParaRPr sz="3600" b="1"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-208039" y="2814240"/>
            <a:ext cx="732188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Harshita Gupta*  Mayank </a:t>
            </a:r>
            <a:r>
              <a:rPr lang="en" sz="2100" b="1" dirty="0" err="1">
                <a:solidFill>
                  <a:schemeClr val="accent5">
                    <a:lumMod val="50000"/>
                  </a:schemeClr>
                </a:solidFill>
              </a:rPr>
              <a:t>Kabra</a:t>
            </a: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</a:p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Juan Gómez-Luna  </a:t>
            </a:r>
            <a:r>
              <a:rPr lang="en" sz="2100" b="1" dirty="0">
                <a:solidFill>
                  <a:srgbClr val="C00000"/>
                </a:solidFill>
              </a:rPr>
              <a:t>Konstantinos Kanellopoulos </a:t>
            </a:r>
          </a:p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 err="1">
                <a:solidFill>
                  <a:schemeClr val="accent5">
                    <a:lumMod val="50000"/>
                  </a:schemeClr>
                </a:solidFill>
              </a:rPr>
              <a:t>Onur</a:t>
            </a: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 Mutlu</a:t>
            </a:r>
            <a:endParaRPr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66" y="4269860"/>
            <a:ext cx="2043242" cy="39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69F2588-6BD3-BF84-4ECF-475DE12C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94" y="4269860"/>
            <a:ext cx="2355537" cy="3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6100-F41C-0721-8957-43C4552A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Our Goal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5841100" y="4886448"/>
            <a:ext cx="1543050" cy="1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/>
              <a:t>10</a:t>
            </a:fld>
            <a:endParaRPr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89450" y="919144"/>
            <a:ext cx="6668550" cy="11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Evaluate the suitability of </a:t>
            </a:r>
            <a:r>
              <a:rPr lang="en" sz="2400" dirty="0">
                <a:solidFill>
                  <a:srgbClr val="42719B"/>
                </a:solidFill>
                <a:latin typeface="Poppins"/>
                <a:ea typeface="Poppins"/>
                <a:cs typeface="Poppins"/>
                <a:sym typeface="Poppins"/>
              </a:rPr>
              <a:t>real-world general-purpose processing-in-memory (PIM) architectures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perform homomorphic operations.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t="6252"/>
          <a:stretch/>
        </p:blipFill>
        <p:spPr>
          <a:xfrm>
            <a:off x="625418" y="2024569"/>
            <a:ext cx="5594025" cy="199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1214437" y="4022509"/>
            <a:ext cx="4429125" cy="2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2000"/>
            </a:pPr>
            <a:r>
              <a:rPr lang="en" sz="15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UPMEM: First Real World PIM Architecture </a:t>
            </a:r>
            <a:endParaRPr sz="15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FFA7C-B2ED-3CE0-BC37-F3B9DB1D9351}"/>
              </a:ext>
            </a:extLst>
          </p:cNvPr>
          <p:cNvSpPr/>
          <p:nvPr/>
        </p:nvSpPr>
        <p:spPr>
          <a:xfrm>
            <a:off x="116618" y="4686300"/>
            <a:ext cx="950182" cy="4345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oogle Shape;137;p28">
            <a:extLst>
              <a:ext uri="{FF2B5EF4-FFF2-40B4-BE49-F238E27FC236}">
                <a16:creationId xmlns:a16="http://schemas.microsoft.com/office/drawing/2014/main" id="{060D55DF-F93B-FBD7-8016-1073AD88E6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485" y="4798164"/>
            <a:ext cx="917737" cy="176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CE936B1-4D0D-0DD4-DE68-5F333BCC7D1B}"/>
              </a:ext>
            </a:extLst>
          </p:cNvPr>
          <p:cNvGrpSpPr/>
          <p:nvPr/>
        </p:nvGrpSpPr>
        <p:grpSpPr>
          <a:xfrm>
            <a:off x="1464730" y="1076063"/>
            <a:ext cx="4117989" cy="3553584"/>
            <a:chOff x="2979309" y="867386"/>
            <a:chExt cx="6115338" cy="55737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210E1F-D011-924A-E90C-9D978F54E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9309" y="867386"/>
              <a:ext cx="5851473" cy="557370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B65F0B-DF7B-6FDB-8556-ABD51E6A8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0245" y="2839197"/>
              <a:ext cx="3012711" cy="21189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8BA749-CD01-9D31-A855-27E8566F4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9230" y="1609889"/>
              <a:ext cx="2066388" cy="91929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DE4CF6-96D8-6346-8CAB-BD5C3063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8623" y="3374763"/>
              <a:ext cx="2592924" cy="20016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35CC1F-CB37-32CE-1B3B-BFD1F17D0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7595" y="1822368"/>
              <a:ext cx="2070100" cy="8685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F0C8B41-916D-EB60-4EAF-A3FD79E2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1083" y="2229106"/>
              <a:ext cx="2809502" cy="1458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6A4127-0552-2073-F0CB-223983A8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52690" y="2001347"/>
              <a:ext cx="2320496" cy="100802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873361-2EFF-D2B6-A775-F0E1B2389A89}"/>
                </a:ext>
              </a:extLst>
            </p:cNvPr>
            <p:cNvGrpSpPr/>
            <p:nvPr/>
          </p:nvGrpSpPr>
          <p:grpSpPr>
            <a:xfrm>
              <a:off x="6813095" y="910731"/>
              <a:ext cx="2281552" cy="1398315"/>
              <a:chOff x="5480050" y="921748"/>
              <a:chExt cx="2281552" cy="13983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8BC6904-4FB7-DB44-1667-EB935948B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0050" y="1249462"/>
                <a:ext cx="2120900" cy="750472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CA7D07-3D52-AB50-EFDF-11EBA8470D31}"/>
                  </a:ext>
                </a:extLst>
              </p:cNvPr>
              <p:cNvSpPr/>
              <p:nvPr/>
            </p:nvSpPr>
            <p:spPr>
              <a:xfrm>
                <a:off x="7506375" y="921748"/>
                <a:ext cx="255227" cy="1398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4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32"/>
          <p:cNvGrpSpPr/>
          <p:nvPr/>
        </p:nvGrpSpPr>
        <p:grpSpPr>
          <a:xfrm>
            <a:off x="228242" y="1259802"/>
            <a:ext cx="6401519" cy="650993"/>
            <a:chOff x="373200" y="1376334"/>
            <a:chExt cx="8397637" cy="1030500"/>
          </a:xfrm>
        </p:grpSpPr>
        <p:sp>
          <p:nvSpPr>
            <p:cNvPr id="190" name="Google Shape;190;p32"/>
            <p:cNvSpPr/>
            <p:nvPr/>
          </p:nvSpPr>
          <p:spPr>
            <a:xfrm>
              <a:off x="1296037" y="1376334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Evaluation of </a:t>
              </a:r>
              <a:r>
                <a:rPr lang="en" sz="1575" b="1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homomorphic addition and multiplication</a:t>
              </a:r>
              <a:r>
                <a:rPr lang="en" sz="1575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on UPMEM PIM system</a:t>
              </a:r>
              <a:endParaRPr sz="1575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373200" y="1514733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0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59BA8E-1572-F4D4-155C-F89196FC0559}"/>
              </a:ext>
            </a:extLst>
          </p:cNvPr>
          <p:cNvSpPr txBox="1"/>
          <p:nvPr/>
        </p:nvSpPr>
        <p:spPr>
          <a:xfrm>
            <a:off x="0" y="-251"/>
            <a:ext cx="5569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Evaluation Methodology</a:t>
            </a:r>
            <a:r>
              <a:rPr lang="en-IN" sz="3600" b="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IN" sz="3600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35DC4-DD80-8822-228D-600DA062C8F4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11</a:t>
            </a:fld>
            <a:endParaRPr lang="en-IN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>
              <a:buSzPct val="100000"/>
            </a:pPr>
            <a:fld id="{00000000-1234-1234-1234-123412341234}" type="slidenum">
              <a:rPr lang="en"/>
              <a:pPr>
                <a:buSzPct val="100000"/>
              </a:pPr>
              <a:t>12</a:t>
            </a:fld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228242" y="1259802"/>
            <a:ext cx="6401519" cy="650993"/>
            <a:chOff x="373200" y="1376334"/>
            <a:chExt cx="8397637" cy="1030500"/>
          </a:xfrm>
        </p:grpSpPr>
        <p:sp>
          <p:nvSpPr>
            <p:cNvPr id="190" name="Google Shape;190;p32"/>
            <p:cNvSpPr/>
            <p:nvPr/>
          </p:nvSpPr>
          <p:spPr>
            <a:xfrm>
              <a:off x="1296037" y="1376334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dk1">
                  <a:alpha val="51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>
                      <a:alpha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Evaluation of </a:t>
              </a:r>
              <a:r>
                <a:rPr lang="en" sz="1575" b="1" dirty="0">
                  <a:solidFill>
                    <a:srgbClr val="2F5496">
                      <a:alpha val="50000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addition and multiplication</a:t>
              </a:r>
              <a:r>
                <a:rPr lang="en" sz="1575" dirty="0">
                  <a:solidFill>
                    <a:schemeClr val="dk1">
                      <a:alpha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 on UPMEM PIM system</a:t>
              </a:r>
              <a:endParaRPr sz="1575" dirty="0">
                <a:solidFill>
                  <a:srgbClr val="000000">
                    <a:alpha val="50000"/>
                  </a:srgb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373200" y="1514733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>
                  <a:alpha val="51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 dirty="0">
                  <a:solidFill>
                    <a:schemeClr val="dk1">
                      <a:alpha val="49581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050" dirty="0">
                <a:solidFill>
                  <a:srgbClr val="000000">
                    <a:alpha val="49581"/>
                  </a:srgbClr>
                </a:solidFill>
              </a:endParaRPr>
            </a:p>
          </p:txBody>
        </p:sp>
      </p:grpSp>
      <p:grpSp>
        <p:nvGrpSpPr>
          <p:cNvPr id="192" name="Google Shape;192;p32"/>
          <p:cNvGrpSpPr/>
          <p:nvPr/>
        </p:nvGrpSpPr>
        <p:grpSpPr>
          <a:xfrm>
            <a:off x="228240" y="1910791"/>
            <a:ext cx="6401518" cy="1095122"/>
            <a:chOff x="373200" y="2406834"/>
            <a:chExt cx="8397636" cy="1733542"/>
          </a:xfrm>
        </p:grpSpPr>
        <p:sp>
          <p:nvSpPr>
            <p:cNvPr id="193" name="Google Shape;193;p32"/>
            <p:cNvSpPr/>
            <p:nvPr/>
          </p:nvSpPr>
          <p:spPr>
            <a:xfrm>
              <a:off x="1296036" y="3109876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Evaluation with statistical workloads </a:t>
              </a:r>
            </a:p>
            <a:p>
              <a:pPr algn="ctr">
                <a:buSzPts val="2100"/>
              </a:pPr>
              <a:r>
                <a:rPr lang="en" sz="1575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(mean, variance, linear regression)</a:t>
              </a:r>
              <a:endParaRPr sz="1575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373200" y="3248267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050"/>
            </a:p>
          </p:txBody>
        </p:sp>
        <p:cxnSp>
          <p:nvCxnSpPr>
            <p:cNvPr id="195" name="Google Shape;195;p32"/>
            <p:cNvCxnSpPr>
              <a:stCxn id="190" idx="2"/>
              <a:endCxn id="193" idx="0"/>
            </p:cNvCxnSpPr>
            <p:nvPr/>
          </p:nvCxnSpPr>
          <p:spPr>
            <a:xfrm>
              <a:off x="5033437" y="2406834"/>
              <a:ext cx="0" cy="702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B6752E-935B-C7F5-6F20-46CE13A03CCF}"/>
              </a:ext>
            </a:extLst>
          </p:cNvPr>
          <p:cNvSpPr txBox="1"/>
          <p:nvPr/>
        </p:nvSpPr>
        <p:spPr>
          <a:xfrm>
            <a:off x="116623" y="-10686"/>
            <a:ext cx="5337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Evaluation Methodology</a:t>
            </a:r>
            <a:r>
              <a:rPr lang="en-IN" sz="3600" b="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IN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3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>
              <a:buSzPct val="100000"/>
            </a:pPr>
            <a:fld id="{00000000-1234-1234-1234-123412341234}" type="slidenum">
              <a:rPr lang="en"/>
              <a:pPr>
                <a:buSzPct val="100000"/>
              </a:pPr>
              <a:t>13</a:t>
            </a:fld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228242" y="1259802"/>
            <a:ext cx="6401519" cy="650993"/>
            <a:chOff x="373200" y="1376334"/>
            <a:chExt cx="8397637" cy="1030500"/>
          </a:xfrm>
        </p:grpSpPr>
        <p:sp>
          <p:nvSpPr>
            <p:cNvPr id="190" name="Google Shape;190;p32"/>
            <p:cNvSpPr/>
            <p:nvPr/>
          </p:nvSpPr>
          <p:spPr>
            <a:xfrm>
              <a:off x="1296037" y="1376334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>
                  <a:solidFill>
                    <a:schemeClr val="dk1">
                      <a:alpha val="49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Evaluation of </a:t>
              </a:r>
              <a:r>
                <a:rPr lang="en" sz="1575" b="1">
                  <a:solidFill>
                    <a:srgbClr val="2F5496">
                      <a:alpha val="49000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addition and multiplication</a:t>
              </a:r>
              <a:r>
                <a:rPr lang="en" sz="1575">
                  <a:solidFill>
                    <a:schemeClr val="dk1">
                      <a:alpha val="49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 on UPMEM PIM system</a:t>
              </a:r>
              <a:endParaRPr sz="1575">
                <a:solidFill>
                  <a:srgbClr val="000000">
                    <a:alpha val="49000"/>
                  </a:srgb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373200" y="1514733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 dirty="0">
                  <a:solidFill>
                    <a:schemeClr val="dk1">
                      <a:alpha val="49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050" dirty="0">
                <a:solidFill>
                  <a:srgbClr val="000000">
                    <a:alpha val="49000"/>
                  </a:srgbClr>
                </a:solidFill>
              </a:endParaRPr>
            </a:p>
          </p:txBody>
        </p:sp>
      </p:grpSp>
      <p:grpSp>
        <p:nvGrpSpPr>
          <p:cNvPr id="196" name="Google Shape;196;p32"/>
          <p:cNvGrpSpPr/>
          <p:nvPr/>
        </p:nvGrpSpPr>
        <p:grpSpPr>
          <a:xfrm>
            <a:off x="228242" y="3005916"/>
            <a:ext cx="6401519" cy="1126751"/>
            <a:chOff x="373200" y="4140376"/>
            <a:chExt cx="8397638" cy="1783610"/>
          </a:xfrm>
        </p:grpSpPr>
        <p:sp>
          <p:nvSpPr>
            <p:cNvPr id="197" name="Google Shape;197;p32"/>
            <p:cNvSpPr/>
            <p:nvPr/>
          </p:nvSpPr>
          <p:spPr>
            <a:xfrm>
              <a:off x="1296037" y="4893486"/>
              <a:ext cx="7474801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Comparison with  custom </a:t>
              </a:r>
              <a:r>
                <a:rPr lang="en" sz="1575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CPU and GPU</a:t>
              </a: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libraries</a:t>
              </a:r>
            </a:p>
            <a:p>
              <a:pPr algn="ctr">
                <a:buSzPts val="2100"/>
              </a:pP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and an optimized </a:t>
              </a:r>
              <a:r>
                <a:rPr lang="en" sz="1575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CPU library (SEAL)</a:t>
              </a:r>
              <a:endParaRPr sz="1575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373200" y="5031900"/>
              <a:ext cx="6375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050"/>
            </a:p>
          </p:txBody>
        </p:sp>
        <p:cxnSp>
          <p:nvCxnSpPr>
            <p:cNvPr id="199" name="Google Shape;199;p32"/>
            <p:cNvCxnSpPr>
              <a:cxnSpLocks/>
              <a:endCxn id="197" idx="0"/>
            </p:cNvCxnSpPr>
            <p:nvPr/>
          </p:nvCxnSpPr>
          <p:spPr>
            <a:xfrm>
              <a:off x="5033436" y="4140376"/>
              <a:ext cx="0" cy="753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" name="Google Shape;192;p32">
            <a:extLst>
              <a:ext uri="{FF2B5EF4-FFF2-40B4-BE49-F238E27FC236}">
                <a16:creationId xmlns:a16="http://schemas.microsoft.com/office/drawing/2014/main" id="{596ECC2B-468A-3081-31FB-E2F86CDBAD14}"/>
              </a:ext>
            </a:extLst>
          </p:cNvPr>
          <p:cNvGrpSpPr/>
          <p:nvPr/>
        </p:nvGrpSpPr>
        <p:grpSpPr>
          <a:xfrm>
            <a:off x="228240" y="1910791"/>
            <a:ext cx="6401518" cy="1095122"/>
            <a:chOff x="373200" y="2406834"/>
            <a:chExt cx="8397636" cy="1733542"/>
          </a:xfrm>
        </p:grpSpPr>
        <p:sp>
          <p:nvSpPr>
            <p:cNvPr id="3" name="Google Shape;193;p32">
              <a:extLst>
                <a:ext uri="{FF2B5EF4-FFF2-40B4-BE49-F238E27FC236}">
                  <a16:creationId xmlns:a16="http://schemas.microsoft.com/office/drawing/2014/main" id="{F1BC18D8-BC78-A0C7-5752-71E4FB0514C6}"/>
                </a:ext>
              </a:extLst>
            </p:cNvPr>
            <p:cNvSpPr/>
            <p:nvPr/>
          </p:nvSpPr>
          <p:spPr>
            <a:xfrm>
              <a:off x="1296036" y="3109876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>
                      <a:alpha val="49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Evaluation with statistical workloads </a:t>
              </a:r>
            </a:p>
            <a:p>
              <a:pPr algn="ctr">
                <a:buSzPts val="2100"/>
              </a:pPr>
              <a:r>
                <a:rPr lang="en" sz="1575" b="1" dirty="0">
                  <a:solidFill>
                    <a:srgbClr val="2F5496">
                      <a:alpha val="49000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(mean, variance, linear regression)</a:t>
              </a:r>
              <a:endParaRPr sz="1575" b="1" dirty="0">
                <a:solidFill>
                  <a:srgbClr val="2F5496">
                    <a:alpha val="49000"/>
                  </a:srgb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" name="Google Shape;194;p32">
              <a:extLst>
                <a:ext uri="{FF2B5EF4-FFF2-40B4-BE49-F238E27FC236}">
                  <a16:creationId xmlns:a16="http://schemas.microsoft.com/office/drawing/2014/main" id="{C32C1065-59CF-1C4E-00FA-3B259F8AA0D0}"/>
                </a:ext>
              </a:extLst>
            </p:cNvPr>
            <p:cNvSpPr/>
            <p:nvPr/>
          </p:nvSpPr>
          <p:spPr>
            <a:xfrm>
              <a:off x="373200" y="3248267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 dirty="0">
                  <a:solidFill>
                    <a:schemeClr val="dk1">
                      <a:alpha val="49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050" dirty="0">
                <a:solidFill>
                  <a:srgbClr val="000000">
                    <a:alpha val="49000"/>
                  </a:srgbClr>
                </a:solidFill>
              </a:endParaRPr>
            </a:p>
          </p:txBody>
        </p:sp>
        <p:cxnSp>
          <p:nvCxnSpPr>
            <p:cNvPr id="5" name="Google Shape;195;p32">
              <a:extLst>
                <a:ext uri="{FF2B5EF4-FFF2-40B4-BE49-F238E27FC236}">
                  <a16:creationId xmlns:a16="http://schemas.microsoft.com/office/drawing/2014/main" id="{CCD3F1FA-13B3-BB48-0402-F591183814D5}"/>
                </a:ext>
              </a:extLst>
            </p:cNvPr>
            <p:cNvCxnSpPr>
              <a:endCxn id="3" idx="0"/>
            </p:cNvCxnSpPr>
            <p:nvPr/>
          </p:nvCxnSpPr>
          <p:spPr>
            <a:xfrm>
              <a:off x="5033437" y="2406834"/>
              <a:ext cx="0" cy="702900"/>
            </a:xfrm>
            <a:prstGeom prst="straightConnector1">
              <a:avLst/>
            </a:prstGeom>
            <a:noFill/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500DE1-178B-4037-0612-983E6D290A8D}"/>
              </a:ext>
            </a:extLst>
          </p:cNvPr>
          <p:cNvSpPr txBox="1"/>
          <p:nvPr/>
        </p:nvSpPr>
        <p:spPr>
          <a:xfrm>
            <a:off x="116623" y="-8286"/>
            <a:ext cx="6044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Evaluation Methodology</a:t>
            </a:r>
            <a:r>
              <a:rPr lang="en-IN" sz="3600" b="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IN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1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7474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Addition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graphicFrame>
        <p:nvGraphicFramePr>
          <p:cNvPr id="2" name="Chart 3_1">
            <a:extLst>
              <a:ext uri="{FF2B5EF4-FFF2-40B4-BE49-F238E27FC236}">
                <a16:creationId xmlns:a16="http://schemas.microsoft.com/office/drawing/2014/main" id="{FB6079BA-7DFA-C5A2-3227-4F6A4A33A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798833"/>
              </p:ext>
            </p:extLst>
          </p:nvPr>
        </p:nvGraphicFramePr>
        <p:xfrm>
          <a:off x="-95177" y="721795"/>
          <a:ext cx="6842588" cy="332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52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636825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Addition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p35">
            <a:extLst>
              <a:ext uri="{FF2B5EF4-FFF2-40B4-BE49-F238E27FC236}">
                <a16:creationId xmlns:a16="http://schemas.microsoft.com/office/drawing/2014/main" id="{F74C6B88-1D7E-FF04-3E3E-B41E4052FB43}"/>
              </a:ext>
            </a:extLst>
          </p:cNvPr>
          <p:cNvSpPr/>
          <p:nvPr/>
        </p:nvSpPr>
        <p:spPr>
          <a:xfrm>
            <a:off x="110586" y="3865886"/>
            <a:ext cx="6636825" cy="72725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ts val="2445"/>
              </a:lnSpc>
              <a:buSzPts val="1000"/>
            </a:pP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50 − 100× </a:t>
            </a:r>
            <a:r>
              <a:rPr lang="en-US" sz="173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t>speedup</a:t>
            </a: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 provided by PIM over CPU </a:t>
            </a:r>
          </a:p>
          <a:p>
            <a:pPr algn="ctr">
              <a:lnSpc>
                <a:spcPts val="2445"/>
              </a:lnSpc>
              <a:buSzPts val="1000"/>
            </a:pP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2 − 15× </a:t>
            </a:r>
            <a:r>
              <a:rPr lang="en-US" sz="1730" b="1" dirty="0">
                <a:solidFill>
                  <a:schemeClr val="accent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speedup</a:t>
            </a: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 over GPU</a:t>
            </a:r>
          </a:p>
        </p:txBody>
      </p:sp>
      <p:graphicFrame>
        <p:nvGraphicFramePr>
          <p:cNvPr id="3" name="Chart 3_1">
            <a:extLst>
              <a:ext uri="{FF2B5EF4-FFF2-40B4-BE49-F238E27FC236}">
                <a16:creationId xmlns:a16="http://schemas.microsoft.com/office/drawing/2014/main" id="{BBB1E894-03CB-B1A0-9021-7AEB679AC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332233"/>
              </p:ext>
            </p:extLst>
          </p:nvPr>
        </p:nvGraphicFramePr>
        <p:xfrm>
          <a:off x="-95177" y="721795"/>
          <a:ext cx="6842588" cy="332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69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4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Multiplication</a:t>
            </a:r>
            <a:endParaRPr sz="24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3_4">
            <a:extLst>
              <a:ext uri="{FF2B5EF4-FFF2-40B4-BE49-F238E27FC236}">
                <a16:creationId xmlns:a16="http://schemas.microsoft.com/office/drawing/2014/main" id="{41A334D8-613A-3D96-2C2C-E4BAB9931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839379"/>
              </p:ext>
            </p:extLst>
          </p:nvPr>
        </p:nvGraphicFramePr>
        <p:xfrm>
          <a:off x="-386100" y="876145"/>
          <a:ext cx="7630200" cy="374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96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4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Multiplication</a:t>
            </a:r>
            <a:endParaRPr sz="24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0;p35">
            <a:extLst>
              <a:ext uri="{FF2B5EF4-FFF2-40B4-BE49-F238E27FC236}">
                <a16:creationId xmlns:a16="http://schemas.microsoft.com/office/drawing/2014/main" id="{BB39166D-80CE-3BB6-919E-29B73AF60E91}"/>
              </a:ext>
            </a:extLst>
          </p:cNvPr>
          <p:cNvSpPr/>
          <p:nvPr/>
        </p:nvSpPr>
        <p:spPr>
          <a:xfrm>
            <a:off x="285717" y="3950237"/>
            <a:ext cx="6255932" cy="72725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C057C-0E6B-0B15-98F0-601E2D920E5B}"/>
              </a:ext>
            </a:extLst>
          </p:cNvPr>
          <p:cNvSpPr txBox="1"/>
          <p:nvPr/>
        </p:nvSpPr>
        <p:spPr>
          <a:xfrm>
            <a:off x="633520" y="4001469"/>
            <a:ext cx="5702367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30" b="1" dirty="0">
                <a:solidFill>
                  <a:srgbClr val="BD0C4E"/>
                </a:solidFill>
                <a:latin typeface="Poppins" pitchFamily="2" charset="77"/>
              </a:rPr>
              <a:t>PIM </a:t>
            </a:r>
            <a:r>
              <a:rPr lang="en-GB" sz="1730" b="1" dirty="0">
                <a:solidFill>
                  <a:srgbClr val="184E77"/>
                </a:solidFill>
                <a:latin typeface="Poppins" pitchFamily="2" charset="77"/>
              </a:rPr>
              <a:t>lags</a:t>
            </a:r>
            <a:r>
              <a:rPr lang="en-GB" sz="1730" b="1" dirty="0">
                <a:solidFill>
                  <a:srgbClr val="BD0C4E"/>
                </a:solidFill>
                <a:latin typeface="Poppins" pitchFamily="2" charset="77"/>
              </a:rPr>
              <a:t> 10 − 15× behind the GPU </a:t>
            </a:r>
          </a:p>
          <a:p>
            <a:pPr algn="ctr"/>
            <a:r>
              <a:rPr lang="en-GB" sz="1730" b="1" dirty="0">
                <a:solidFill>
                  <a:srgbClr val="BD0C4E"/>
                </a:solidFill>
                <a:latin typeface="Poppins" pitchFamily="2" charset="77"/>
              </a:rPr>
              <a:t>due to the lack of native multiplication support</a:t>
            </a:r>
            <a:endParaRPr lang="en-CH" sz="1730" b="1" dirty="0"/>
          </a:p>
        </p:txBody>
      </p:sp>
      <p:graphicFrame>
        <p:nvGraphicFramePr>
          <p:cNvPr id="4" name="Chart 3_4">
            <a:extLst>
              <a:ext uri="{FF2B5EF4-FFF2-40B4-BE49-F238E27FC236}">
                <a16:creationId xmlns:a16="http://schemas.microsoft.com/office/drawing/2014/main" id="{6E912FB0-611C-1CF9-51C7-A898796E4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430329"/>
              </p:ext>
            </p:extLst>
          </p:nvPr>
        </p:nvGraphicFramePr>
        <p:xfrm>
          <a:off x="-386100" y="876145"/>
          <a:ext cx="7630200" cy="374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283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Linear Regression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88CB69-938C-1167-A711-1C9BCE90D26A}"/>
              </a:ext>
            </a:extLst>
          </p:cNvPr>
          <p:cNvGrpSpPr/>
          <p:nvPr/>
        </p:nvGrpSpPr>
        <p:grpSpPr>
          <a:xfrm>
            <a:off x="110585" y="765558"/>
            <a:ext cx="6441217" cy="2919405"/>
            <a:chOff x="1572479" y="1459344"/>
            <a:chExt cx="6441217" cy="2919405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CE6167B-459B-7314-A100-39746A8FB5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5821412"/>
                </p:ext>
              </p:extLst>
            </p:nvPr>
          </p:nvGraphicFramePr>
          <p:xfrm>
            <a:off x="1572479" y="1459344"/>
            <a:ext cx="6441217" cy="2919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CustomShape 1">
              <a:extLst>
                <a:ext uri="{FF2B5EF4-FFF2-40B4-BE49-F238E27FC236}">
                  <a16:creationId xmlns:a16="http://schemas.microsoft.com/office/drawing/2014/main" id="{165507C0-96AC-41BF-4A45-B9078E523107}"/>
                </a:ext>
              </a:extLst>
            </p:cNvPr>
            <p:cNvSpPr/>
            <p:nvPr/>
          </p:nvSpPr>
          <p:spPr>
            <a:xfrm>
              <a:off x="3200400" y="3750024"/>
              <a:ext cx="4202280" cy="59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8749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Linear Regression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0;p35">
            <a:extLst>
              <a:ext uri="{FF2B5EF4-FFF2-40B4-BE49-F238E27FC236}">
                <a16:creationId xmlns:a16="http://schemas.microsoft.com/office/drawing/2014/main" id="{BB39166D-80CE-3BB6-919E-29B73AF60E91}"/>
              </a:ext>
            </a:extLst>
          </p:cNvPr>
          <p:cNvSpPr/>
          <p:nvPr/>
        </p:nvSpPr>
        <p:spPr>
          <a:xfrm>
            <a:off x="155958" y="4225568"/>
            <a:ext cx="6546076" cy="526989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C057C-0E6B-0B15-98F0-601E2D920E5B}"/>
              </a:ext>
            </a:extLst>
          </p:cNvPr>
          <p:cNvSpPr txBox="1"/>
          <p:nvPr/>
        </p:nvSpPr>
        <p:spPr>
          <a:xfrm>
            <a:off x="625215" y="4377942"/>
            <a:ext cx="5702367" cy="305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30"/>
              </a:lnSpc>
              <a:buSzPts val="900"/>
            </a:pPr>
            <a:r>
              <a:rPr lang="en-U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CPU-SEAL and GPU are faster than PIM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3E9111-BB90-27DD-A891-ADBEB05031C6}"/>
              </a:ext>
            </a:extLst>
          </p:cNvPr>
          <p:cNvGrpSpPr/>
          <p:nvPr/>
        </p:nvGrpSpPr>
        <p:grpSpPr>
          <a:xfrm>
            <a:off x="110585" y="765558"/>
            <a:ext cx="6441217" cy="2919405"/>
            <a:chOff x="1572479" y="1459344"/>
            <a:chExt cx="6441217" cy="291940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B71F712-3391-5E8A-740E-EE9A28F474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5071406"/>
                </p:ext>
              </p:extLst>
            </p:nvPr>
          </p:nvGraphicFramePr>
          <p:xfrm>
            <a:off x="1572479" y="1459344"/>
            <a:ext cx="6441217" cy="2919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CustomShape 1">
              <a:extLst>
                <a:ext uri="{FF2B5EF4-FFF2-40B4-BE49-F238E27FC236}">
                  <a16:creationId xmlns:a16="http://schemas.microsoft.com/office/drawing/2014/main" id="{719FA164-5EC2-2DCC-DAE9-70729A91DEA7}"/>
                </a:ext>
              </a:extLst>
            </p:cNvPr>
            <p:cNvSpPr/>
            <p:nvPr/>
          </p:nvSpPr>
          <p:spPr>
            <a:xfrm>
              <a:off x="3200400" y="3750024"/>
              <a:ext cx="4202280" cy="59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" name="Google Shape;240;p35">
            <a:extLst>
              <a:ext uri="{FF2B5EF4-FFF2-40B4-BE49-F238E27FC236}">
                <a16:creationId xmlns:a16="http://schemas.microsoft.com/office/drawing/2014/main" id="{C987CFFC-96AD-27A5-C24D-6E497022AA0C}"/>
              </a:ext>
            </a:extLst>
          </p:cNvPr>
          <p:cNvSpPr/>
          <p:nvPr/>
        </p:nvSpPr>
        <p:spPr>
          <a:xfrm>
            <a:off x="155959" y="3622392"/>
            <a:ext cx="6546076" cy="55027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0C658-4F5C-39EF-48E1-97E07122BE80}"/>
              </a:ext>
            </a:extLst>
          </p:cNvPr>
          <p:cNvSpPr txBox="1"/>
          <p:nvPr/>
        </p:nvSpPr>
        <p:spPr>
          <a:xfrm>
            <a:off x="268405" y="3565732"/>
            <a:ext cx="616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900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PIM is 6.4-7.5x faster than the </a:t>
            </a:r>
          </a:p>
          <a:p>
            <a:pPr algn="ctr">
              <a:buSzPts val="900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custom CPU implementation </a:t>
            </a:r>
          </a:p>
          <a:p>
            <a:pPr algn="ctr">
              <a:buSzPts val="900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2723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2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92925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CCD87F8-D80E-4C10-0D81-38D905EB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Key Takeaways</a:t>
            </a:r>
          </a:p>
        </p:txBody>
      </p:sp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300"/>
              </a:pPr>
              <a:t>20</a:t>
            </a:fld>
            <a:endParaRPr b="1" dirty="0">
              <a:solidFill>
                <a:srgbClr val="184E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91;p32">
            <a:extLst>
              <a:ext uri="{FF2B5EF4-FFF2-40B4-BE49-F238E27FC236}">
                <a16:creationId xmlns:a16="http://schemas.microsoft.com/office/drawing/2014/main" id="{BD95AFC0-A9AB-D334-1BB3-DA3301F94945}"/>
              </a:ext>
            </a:extLst>
          </p:cNvPr>
          <p:cNvSpPr/>
          <p:nvPr/>
        </p:nvSpPr>
        <p:spPr>
          <a:xfrm>
            <a:off x="102770" y="1140855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5D62D-F297-44CA-80DC-F063210734C1}"/>
              </a:ext>
            </a:extLst>
          </p:cNvPr>
          <p:cNvGrpSpPr/>
          <p:nvPr/>
        </p:nvGrpSpPr>
        <p:grpSpPr>
          <a:xfrm>
            <a:off x="-104928" y="912816"/>
            <a:ext cx="7636660" cy="1100529"/>
            <a:chOff x="-124744" y="749528"/>
            <a:chExt cx="10182214" cy="1467372"/>
          </a:xfrm>
        </p:grpSpPr>
        <p:sp>
          <p:nvSpPr>
            <p:cNvPr id="9" name="Google Shape;234;p35">
              <a:extLst>
                <a:ext uri="{FF2B5EF4-FFF2-40B4-BE49-F238E27FC236}">
                  <a16:creationId xmlns:a16="http://schemas.microsoft.com/office/drawing/2014/main" id="{A95FCEF2-0826-4368-F5E1-914D338F1C73}"/>
                </a:ext>
              </a:extLst>
            </p:cNvPr>
            <p:cNvSpPr/>
            <p:nvPr/>
          </p:nvSpPr>
          <p:spPr>
            <a:xfrm>
              <a:off x="948848" y="749528"/>
              <a:ext cx="8058126" cy="1467372"/>
            </a:xfrm>
            <a:prstGeom prst="roundRect">
              <a:avLst>
                <a:gd name="adj" fmla="val 16667"/>
              </a:avLst>
            </a:prstGeom>
            <a:solidFill>
              <a:srgbClr val="A4C2F4">
                <a:alpha val="28235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115000"/>
                </a:lnSpc>
                <a:buSzPts val="1000"/>
              </a:pPr>
              <a:endParaRPr sz="17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Google Shape;245;p35">
              <a:extLst>
                <a:ext uri="{FF2B5EF4-FFF2-40B4-BE49-F238E27FC236}">
                  <a16:creationId xmlns:a16="http://schemas.microsoft.com/office/drawing/2014/main" id="{F16F4F80-9271-CF46-03D5-F505F0C27A8F}"/>
                </a:ext>
              </a:extLst>
            </p:cNvPr>
            <p:cNvSpPr txBox="1"/>
            <p:nvPr/>
          </p:nvSpPr>
          <p:spPr>
            <a:xfrm>
              <a:off x="-124744" y="841411"/>
              <a:ext cx="10182214" cy="6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>
                <a:buSzPts val="1300"/>
              </a:pPr>
              <a:r>
                <a:rPr lang="en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UPMEM PIM system natively supports</a:t>
              </a:r>
            </a:p>
            <a:p>
              <a:pPr algn="ctr">
                <a:buSzPts val="1300"/>
              </a:pPr>
              <a:r>
                <a:rPr lang="en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32-bit integer addition and outperforms</a:t>
              </a:r>
              <a:r>
                <a:rPr lang="en" sz="1900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buSzPts val="1300"/>
              </a:pPr>
              <a:r>
                <a:rPr lang="en" sz="1900" dirty="0">
                  <a:latin typeface="Poppins"/>
                  <a:ea typeface="Poppins"/>
                  <a:cs typeface="Poppins"/>
                  <a:sym typeface="Poppins"/>
                </a:rPr>
                <a:t>CPU and GPU for homomorphic </a:t>
              </a:r>
              <a:r>
                <a:rPr lang="en" sz="1900" b="1" i="1" dirty="0">
                  <a:latin typeface="Poppins"/>
                  <a:ea typeface="Poppins"/>
                  <a:cs typeface="Poppins"/>
                  <a:sym typeface="Poppins"/>
                </a:rPr>
                <a:t>addition</a:t>
              </a:r>
              <a:endParaRPr sz="1900" b="1" i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22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CCD87F8-D80E-4C10-0D81-38D905EB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Key Takeaways</a:t>
            </a:r>
          </a:p>
        </p:txBody>
      </p:sp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300"/>
              </a:pPr>
              <a:t>21</a:t>
            </a:fld>
            <a:endParaRPr b="1" dirty="0">
              <a:solidFill>
                <a:srgbClr val="184E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711638" y="2184924"/>
            <a:ext cx="6043593" cy="110053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71438" algn="ctr">
              <a:lnSpc>
                <a:spcPct val="115000"/>
              </a:lnSpc>
              <a:buSzPts val="1200"/>
            </a:pP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691605" y="2091099"/>
            <a:ext cx="6043594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buSzPts val="1300"/>
            </a:pP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lack of native support for 32-bit integer multiplication hampers the performance</a:t>
            </a:r>
            <a:r>
              <a:rPr lang="en" sz="20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of PIM for homomorphic </a:t>
            </a:r>
            <a:r>
              <a:rPr lang="en" sz="2000" b="1" i="1" dirty="0">
                <a:latin typeface="Poppins"/>
                <a:ea typeface="Poppins"/>
                <a:cs typeface="Poppins"/>
                <a:sym typeface="Poppins"/>
              </a:rPr>
              <a:t>multiplication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94;p32">
            <a:extLst>
              <a:ext uri="{FF2B5EF4-FFF2-40B4-BE49-F238E27FC236}">
                <a16:creationId xmlns:a16="http://schemas.microsoft.com/office/drawing/2014/main" id="{E4D3B94D-13A0-D5F9-FD1F-D0B35ABB1C5E}"/>
              </a:ext>
            </a:extLst>
          </p:cNvPr>
          <p:cNvSpPr/>
          <p:nvPr/>
        </p:nvSpPr>
        <p:spPr>
          <a:xfrm>
            <a:off x="102770" y="2417509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 dirty="0"/>
          </a:p>
        </p:txBody>
      </p:sp>
      <p:sp>
        <p:nvSpPr>
          <p:cNvPr id="4" name="Google Shape;191;p32">
            <a:extLst>
              <a:ext uri="{FF2B5EF4-FFF2-40B4-BE49-F238E27FC236}">
                <a16:creationId xmlns:a16="http://schemas.microsoft.com/office/drawing/2014/main" id="{BD95AFC0-A9AB-D334-1BB3-DA3301F94945}"/>
              </a:ext>
            </a:extLst>
          </p:cNvPr>
          <p:cNvSpPr/>
          <p:nvPr/>
        </p:nvSpPr>
        <p:spPr>
          <a:xfrm>
            <a:off x="102770" y="1140855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5D62D-F297-44CA-80DC-F063210734C1}"/>
              </a:ext>
            </a:extLst>
          </p:cNvPr>
          <p:cNvGrpSpPr/>
          <p:nvPr/>
        </p:nvGrpSpPr>
        <p:grpSpPr>
          <a:xfrm>
            <a:off x="-104928" y="912816"/>
            <a:ext cx="7636660" cy="1100529"/>
            <a:chOff x="-124744" y="749528"/>
            <a:chExt cx="10182214" cy="1467372"/>
          </a:xfrm>
        </p:grpSpPr>
        <p:sp>
          <p:nvSpPr>
            <p:cNvPr id="9" name="Google Shape;234;p35">
              <a:extLst>
                <a:ext uri="{FF2B5EF4-FFF2-40B4-BE49-F238E27FC236}">
                  <a16:creationId xmlns:a16="http://schemas.microsoft.com/office/drawing/2014/main" id="{A95FCEF2-0826-4368-F5E1-914D338F1C73}"/>
                </a:ext>
              </a:extLst>
            </p:cNvPr>
            <p:cNvSpPr/>
            <p:nvPr/>
          </p:nvSpPr>
          <p:spPr>
            <a:xfrm>
              <a:off x="948848" y="749528"/>
              <a:ext cx="8058126" cy="1467372"/>
            </a:xfrm>
            <a:prstGeom prst="roundRect">
              <a:avLst>
                <a:gd name="adj" fmla="val 16667"/>
              </a:avLst>
            </a:prstGeom>
            <a:solidFill>
              <a:srgbClr val="A4C2F4">
                <a:alpha val="28235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115000"/>
                </a:lnSpc>
                <a:buSzPts val="1000"/>
              </a:pPr>
              <a:endParaRPr sz="17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Google Shape;245;p35">
              <a:extLst>
                <a:ext uri="{FF2B5EF4-FFF2-40B4-BE49-F238E27FC236}">
                  <a16:creationId xmlns:a16="http://schemas.microsoft.com/office/drawing/2014/main" id="{F16F4F80-9271-CF46-03D5-F505F0C27A8F}"/>
                </a:ext>
              </a:extLst>
            </p:cNvPr>
            <p:cNvSpPr txBox="1"/>
            <p:nvPr/>
          </p:nvSpPr>
          <p:spPr>
            <a:xfrm>
              <a:off x="-124744" y="841411"/>
              <a:ext cx="10182214" cy="6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UPMEM PIM system natively supports</a:t>
              </a:r>
            </a:p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32-bit integer addition and outperforms</a:t>
              </a:r>
              <a:r>
                <a:rPr lang="en-GB" sz="1900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buSzPts val="1300"/>
              </a:pPr>
              <a:r>
                <a:rPr lang="en-GB" sz="1900" dirty="0">
                  <a:latin typeface="Poppins"/>
                  <a:ea typeface="Poppins"/>
                  <a:cs typeface="Poppins"/>
                  <a:sym typeface="Poppins"/>
                </a:rPr>
                <a:t>CPU and GPU for homomorphic </a:t>
              </a:r>
              <a:r>
                <a:rPr lang="en-GB" sz="1900" b="1" i="1" dirty="0">
                  <a:latin typeface="Poppins"/>
                  <a:ea typeface="Poppins"/>
                  <a:cs typeface="Poppins"/>
                  <a:sym typeface="Poppins"/>
                </a:rPr>
                <a:t>addition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88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CCD87F8-D80E-4C10-0D81-38D905EB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Key Takeaways</a:t>
            </a:r>
          </a:p>
        </p:txBody>
      </p:sp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300"/>
              </a:pPr>
              <a:t>22</a:t>
            </a:fld>
            <a:endParaRPr b="1" dirty="0">
              <a:solidFill>
                <a:srgbClr val="184E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711638" y="2184924"/>
            <a:ext cx="6043593" cy="110053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71438" algn="ctr">
              <a:lnSpc>
                <a:spcPct val="115000"/>
              </a:lnSpc>
              <a:buSzPts val="1200"/>
            </a:pP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691605" y="2091099"/>
            <a:ext cx="6043594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buSzPts val="1300"/>
            </a:pP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lack of native support for 32-bit integer multiplication hampers the performance</a:t>
            </a:r>
            <a:r>
              <a:rPr lang="en" sz="20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of PIM for homomorphic </a:t>
            </a:r>
            <a:r>
              <a:rPr lang="en" sz="2000" b="1" i="1" dirty="0">
                <a:latin typeface="Poppins"/>
                <a:ea typeface="Poppins"/>
                <a:cs typeface="Poppins"/>
                <a:sym typeface="Poppins"/>
              </a:rPr>
              <a:t>multiplication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94;p32">
            <a:extLst>
              <a:ext uri="{FF2B5EF4-FFF2-40B4-BE49-F238E27FC236}">
                <a16:creationId xmlns:a16="http://schemas.microsoft.com/office/drawing/2014/main" id="{E4D3B94D-13A0-D5F9-FD1F-D0B35ABB1C5E}"/>
              </a:ext>
            </a:extLst>
          </p:cNvPr>
          <p:cNvSpPr/>
          <p:nvPr/>
        </p:nvSpPr>
        <p:spPr>
          <a:xfrm>
            <a:off x="102770" y="2417509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 dirty="0"/>
          </a:p>
        </p:txBody>
      </p:sp>
      <p:sp>
        <p:nvSpPr>
          <p:cNvPr id="4" name="Google Shape;191;p32">
            <a:extLst>
              <a:ext uri="{FF2B5EF4-FFF2-40B4-BE49-F238E27FC236}">
                <a16:creationId xmlns:a16="http://schemas.microsoft.com/office/drawing/2014/main" id="{BD95AFC0-A9AB-D334-1BB3-DA3301F94945}"/>
              </a:ext>
            </a:extLst>
          </p:cNvPr>
          <p:cNvSpPr/>
          <p:nvPr/>
        </p:nvSpPr>
        <p:spPr>
          <a:xfrm>
            <a:off x="102770" y="1140855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5D62D-F297-44CA-80DC-F063210734C1}"/>
              </a:ext>
            </a:extLst>
          </p:cNvPr>
          <p:cNvGrpSpPr/>
          <p:nvPr/>
        </p:nvGrpSpPr>
        <p:grpSpPr>
          <a:xfrm>
            <a:off x="-104928" y="912816"/>
            <a:ext cx="7636660" cy="1100529"/>
            <a:chOff x="-124744" y="749528"/>
            <a:chExt cx="10182214" cy="1467372"/>
          </a:xfrm>
        </p:grpSpPr>
        <p:sp>
          <p:nvSpPr>
            <p:cNvPr id="9" name="Google Shape;234;p35">
              <a:extLst>
                <a:ext uri="{FF2B5EF4-FFF2-40B4-BE49-F238E27FC236}">
                  <a16:creationId xmlns:a16="http://schemas.microsoft.com/office/drawing/2014/main" id="{A95FCEF2-0826-4368-F5E1-914D338F1C73}"/>
                </a:ext>
              </a:extLst>
            </p:cNvPr>
            <p:cNvSpPr/>
            <p:nvPr/>
          </p:nvSpPr>
          <p:spPr>
            <a:xfrm>
              <a:off x="948848" y="749528"/>
              <a:ext cx="8058126" cy="1467372"/>
            </a:xfrm>
            <a:prstGeom prst="roundRect">
              <a:avLst>
                <a:gd name="adj" fmla="val 16667"/>
              </a:avLst>
            </a:prstGeom>
            <a:solidFill>
              <a:srgbClr val="A4C2F4">
                <a:alpha val="28235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115000"/>
                </a:lnSpc>
                <a:buSzPts val="1000"/>
              </a:pPr>
              <a:endParaRPr sz="17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Google Shape;245;p35">
              <a:extLst>
                <a:ext uri="{FF2B5EF4-FFF2-40B4-BE49-F238E27FC236}">
                  <a16:creationId xmlns:a16="http://schemas.microsoft.com/office/drawing/2014/main" id="{F16F4F80-9271-CF46-03D5-F505F0C27A8F}"/>
                </a:ext>
              </a:extLst>
            </p:cNvPr>
            <p:cNvSpPr txBox="1"/>
            <p:nvPr/>
          </p:nvSpPr>
          <p:spPr>
            <a:xfrm>
              <a:off x="-124744" y="841411"/>
              <a:ext cx="10182214" cy="6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UPMEM PIM system natively supports</a:t>
              </a:r>
            </a:p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32-bit integer addition and outperforms</a:t>
              </a:r>
              <a:r>
                <a:rPr lang="en-GB" sz="1900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buSzPts val="1300"/>
              </a:pPr>
              <a:r>
                <a:rPr lang="en-GB" sz="1900" dirty="0">
                  <a:latin typeface="Poppins"/>
                  <a:ea typeface="Poppins"/>
                  <a:cs typeface="Poppins"/>
                  <a:sym typeface="Poppins"/>
                </a:rPr>
                <a:t>CPU and GPU for homomorphic </a:t>
              </a:r>
              <a:r>
                <a:rPr lang="en-GB" sz="1900" b="1" i="1" dirty="0">
                  <a:latin typeface="Poppins"/>
                  <a:ea typeface="Poppins"/>
                  <a:cs typeface="Poppins"/>
                  <a:sym typeface="Poppins"/>
                </a:rPr>
                <a:t>addition</a:t>
              </a:r>
            </a:p>
          </p:txBody>
        </p:sp>
      </p:grpSp>
      <p:sp>
        <p:nvSpPr>
          <p:cNvPr id="11" name="Google Shape;240;p35">
            <a:extLst>
              <a:ext uri="{FF2B5EF4-FFF2-40B4-BE49-F238E27FC236}">
                <a16:creationId xmlns:a16="http://schemas.microsoft.com/office/drawing/2014/main" id="{2898ACF9-9F87-C3B5-8655-987D331165B6}"/>
              </a:ext>
            </a:extLst>
          </p:cNvPr>
          <p:cNvSpPr/>
          <p:nvPr/>
        </p:nvSpPr>
        <p:spPr>
          <a:xfrm>
            <a:off x="702865" y="3498642"/>
            <a:ext cx="6052365" cy="1156175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243;p35">
            <a:extLst>
              <a:ext uri="{FF2B5EF4-FFF2-40B4-BE49-F238E27FC236}">
                <a16:creationId xmlns:a16="http://schemas.microsoft.com/office/drawing/2014/main" id="{27E2598F-9393-A986-CE8B-DFBB5B57390F}"/>
              </a:ext>
            </a:extLst>
          </p:cNvPr>
          <p:cNvSpPr txBox="1"/>
          <p:nvPr/>
        </p:nvSpPr>
        <p:spPr>
          <a:xfrm>
            <a:off x="888265" y="3458368"/>
            <a:ext cx="5622525" cy="48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buSzPts val="1300"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computational power of PIM scales with memory capacity</a:t>
            </a:r>
            <a:r>
              <a:rPr lang="en" sz="20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 the addition of more memory banks and PIM cores</a:t>
            </a:r>
            <a:endParaRPr sz="2000" dirty="0"/>
          </a:p>
        </p:txBody>
      </p:sp>
      <p:sp>
        <p:nvSpPr>
          <p:cNvPr id="13" name="Google Shape;194;p32">
            <a:extLst>
              <a:ext uri="{FF2B5EF4-FFF2-40B4-BE49-F238E27FC236}">
                <a16:creationId xmlns:a16="http://schemas.microsoft.com/office/drawing/2014/main" id="{F3577700-17C3-18A2-5E0C-27877F5E7F33}"/>
              </a:ext>
            </a:extLst>
          </p:cNvPr>
          <p:cNvSpPr/>
          <p:nvPr/>
        </p:nvSpPr>
        <p:spPr>
          <a:xfrm>
            <a:off x="102397" y="3679986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3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08374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D99D7A-B38C-4F53-29A7-A8487731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CH" dirty="0"/>
              <a:t>xecutive Summary</a:t>
            </a: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5314950" y="4874064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</a:pPr>
            <a:fld id="{00000000-1234-1234-1234-123412341234}" type="slidenum">
              <a:rPr lang="en" sz="1050" b="1" smtClean="0">
                <a:solidFill>
                  <a:schemeClr val="bg2">
                    <a:lumMod val="50000"/>
                  </a:schemeClr>
                </a:solidFill>
              </a:rPr>
              <a:pPr>
                <a:buSzPts val="1300"/>
              </a:pPr>
              <a:t>23</a:t>
            </a:fld>
            <a:endParaRPr sz="1050" b="1" dirty="0">
              <a:solidFill>
                <a:schemeClr val="bg2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>
            <a:cxnSpLocks/>
          </p:cNvCxnSpPr>
          <p:nvPr/>
        </p:nvCxnSpPr>
        <p:spPr>
          <a:xfrm>
            <a:off x="315081" y="722996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79892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71132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8150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B5A3CF-3B82-AD8F-445F-AC207E88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CH" dirty="0"/>
              <a:t>xecutive Summary</a:t>
            </a: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5277286" y="486113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</a:pPr>
            <a:fld id="{00000000-1234-1234-1234-123412341234}" type="slidenum">
              <a:rPr lang="en" sz="1050" b="1" smtClean="0">
                <a:solidFill>
                  <a:schemeClr val="bg2">
                    <a:lumMod val="50000"/>
                  </a:schemeClr>
                </a:solidFill>
              </a:rPr>
              <a:pPr>
                <a:buSzPts val="1300"/>
              </a:pPr>
              <a:t>24</a:t>
            </a:fld>
            <a:endParaRPr sz="1050" b="1" dirty="0">
              <a:solidFill>
                <a:schemeClr val="bg2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23656" y="1395478"/>
            <a:ext cx="6242044" cy="571036"/>
            <a:chOff x="415193" y="2372989"/>
            <a:chExt cx="8611200" cy="98053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5193" y="2849519"/>
              <a:ext cx="8611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Our </a:t>
              </a:r>
              <a:r>
                <a:rPr lang="en" sz="1050" b="1" dirty="0"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is to extensively evaluate </a:t>
              </a:r>
              <a:r>
                <a:rPr lang="en" sz="1050" b="1" dirty="0">
                  <a:solidFill>
                    <a:schemeClr val="accent1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operations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on real-world general-purpose processing-in-memory architectures.</a:t>
              </a:r>
              <a:endParaRPr sz="105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444466" y="2372989"/>
              <a:ext cx="1557300" cy="5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50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8" name="Google Shape;138;p28"/>
          <p:cNvCxnSpPr>
            <a:cxnSpLocks/>
          </p:cNvCxnSpPr>
          <p:nvPr/>
        </p:nvCxnSpPr>
        <p:spPr>
          <a:xfrm>
            <a:off x="314855" y="1409482"/>
            <a:ext cx="5191" cy="601984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/>
          <p:nvPr/>
        </p:nvCxnSpPr>
        <p:spPr>
          <a:xfrm>
            <a:off x="315081" y="672662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29558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20798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8986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E3C8AD7-8934-2908-7439-5616F18E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Executive Summary</a:t>
            </a: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chemeClr val="bg2">
                    <a:lumMod val="50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pPr>
                <a:buSzPts val="1300"/>
              </a:pPr>
              <a:t>25</a:t>
            </a:fld>
            <a:endParaRPr b="1" dirty="0">
              <a:solidFill>
                <a:schemeClr val="bg2">
                  <a:lumMod val="50000"/>
                </a:schemeClr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23656" y="1412256"/>
            <a:ext cx="6242044" cy="571036"/>
            <a:chOff x="415193" y="2372989"/>
            <a:chExt cx="8611200" cy="98053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5193" y="2849519"/>
              <a:ext cx="8611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Our </a:t>
              </a:r>
              <a:r>
                <a:rPr lang="en" sz="1050" b="1" dirty="0"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is to extensively evaluate </a:t>
              </a:r>
              <a:r>
                <a:rPr lang="en" sz="1050" b="1" dirty="0">
                  <a:solidFill>
                    <a:schemeClr val="accent1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operations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on real-world general-purpose processing-in-memory architectures.</a:t>
              </a:r>
              <a:endParaRPr sz="105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444466" y="2372989"/>
              <a:ext cx="1557300" cy="5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50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8" name="Google Shape;138;p28"/>
          <p:cNvCxnSpPr>
            <a:cxnSpLocks/>
          </p:cNvCxnSpPr>
          <p:nvPr/>
        </p:nvCxnSpPr>
        <p:spPr>
          <a:xfrm>
            <a:off x="314855" y="1426260"/>
            <a:ext cx="5191" cy="601984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/>
          <p:nvPr/>
        </p:nvCxnSpPr>
        <p:spPr>
          <a:xfrm>
            <a:off x="315081" y="689440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46336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37576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33;p28">
            <a:extLst>
              <a:ext uri="{FF2B5EF4-FFF2-40B4-BE49-F238E27FC236}">
                <a16:creationId xmlns:a16="http://schemas.microsoft.com/office/drawing/2014/main" id="{48DF4BA1-58F8-60D9-1A8E-B3FA75BF532E}"/>
              </a:ext>
            </a:extLst>
          </p:cNvPr>
          <p:cNvSpPr txBox="1"/>
          <p:nvPr/>
        </p:nvSpPr>
        <p:spPr>
          <a:xfrm>
            <a:off x="344875" y="2414553"/>
            <a:ext cx="6396975" cy="84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Novel Implementation: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to implement homomorphic addition and multiplication on a real PIM system.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Performance Evaluation: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Evaluated the performance of PIM across 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differe</a:t>
            </a:r>
            <a:r>
              <a:rPr lang="en-GB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 HE security levels with real-world workloads: (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mean, (ii) variance, (iii) linear regression.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Key Insights: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Revealed PIM system capabilities and trade-offs for cryptography.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oogle Shape;134;p28">
            <a:extLst>
              <a:ext uri="{FF2B5EF4-FFF2-40B4-BE49-F238E27FC236}">
                <a16:creationId xmlns:a16="http://schemas.microsoft.com/office/drawing/2014/main" id="{D26F39C7-E0F0-AFBC-A3CF-9D10644DBF5D}"/>
              </a:ext>
            </a:extLst>
          </p:cNvPr>
          <p:cNvGrpSpPr/>
          <p:nvPr/>
        </p:nvGrpSpPr>
        <p:grpSpPr>
          <a:xfrm>
            <a:off x="311465" y="2197472"/>
            <a:ext cx="2513515" cy="1137977"/>
            <a:chOff x="341406" y="2616267"/>
            <a:chExt cx="3467516" cy="1954029"/>
          </a:xfrm>
        </p:grpSpPr>
        <p:sp>
          <p:nvSpPr>
            <p:cNvPr id="7" name="Google Shape;135;p28">
              <a:extLst>
                <a:ext uri="{FF2B5EF4-FFF2-40B4-BE49-F238E27FC236}">
                  <a16:creationId xmlns:a16="http://schemas.microsoft.com/office/drawing/2014/main" id="{855CE272-4E5A-BDA2-F559-0916C15AAC2C}"/>
                </a:ext>
              </a:extLst>
            </p:cNvPr>
            <p:cNvSpPr/>
            <p:nvPr/>
          </p:nvSpPr>
          <p:spPr>
            <a:xfrm>
              <a:off x="431521" y="2616267"/>
              <a:ext cx="3377401" cy="523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548135"/>
                  </a:solidFill>
                  <a:latin typeface="Poppins"/>
                  <a:ea typeface="Poppins"/>
                  <a:cs typeface="Poppins"/>
                  <a:sym typeface="Poppins"/>
                </a:rPr>
                <a:t>CONTRIBUTIONS</a:t>
              </a:r>
              <a:endParaRPr sz="15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" name="Google Shape;136;p28">
              <a:extLst>
                <a:ext uri="{FF2B5EF4-FFF2-40B4-BE49-F238E27FC236}">
                  <a16:creationId xmlns:a16="http://schemas.microsoft.com/office/drawing/2014/main" id="{1E4C0571-700D-B2DF-8129-B47BDD1C1393}"/>
                </a:ext>
              </a:extLst>
            </p:cNvPr>
            <p:cNvCxnSpPr>
              <a:cxnSpLocks/>
            </p:cNvCxnSpPr>
            <p:nvPr/>
          </p:nvCxnSpPr>
          <p:spPr>
            <a:xfrm>
              <a:off x="341406" y="2714862"/>
              <a:ext cx="0" cy="1855434"/>
            </a:xfrm>
            <a:prstGeom prst="straightConnector1">
              <a:avLst/>
            </a:prstGeom>
            <a:solidFill>
              <a:srgbClr val="F2F2F2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89140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chemeClr val="bg2">
                    <a:lumMod val="50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pPr>
                <a:buSzPts val="1300"/>
              </a:pPr>
              <a:t>26</a:t>
            </a:fld>
            <a:endParaRPr b="1" dirty="0">
              <a:solidFill>
                <a:schemeClr val="bg2">
                  <a:lumMod val="50000"/>
                </a:schemeClr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23656" y="1387089"/>
            <a:ext cx="6242044" cy="571036"/>
            <a:chOff x="415193" y="2372989"/>
            <a:chExt cx="8611200" cy="98053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5193" y="2849519"/>
              <a:ext cx="8611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Our </a:t>
              </a:r>
              <a:r>
                <a:rPr lang="en" sz="1050" b="1" dirty="0"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is to extensively evaluate </a:t>
              </a:r>
              <a:r>
                <a:rPr lang="en" sz="1050" b="1" dirty="0">
                  <a:solidFill>
                    <a:schemeClr val="accent1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operations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on real-world general-purpose processing-in-memory architectures.</a:t>
              </a:r>
              <a:endParaRPr sz="105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444466" y="2372989"/>
              <a:ext cx="1557300" cy="5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50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0" name="Google Shape;130;p28"/>
          <p:cNvSpPr txBox="1"/>
          <p:nvPr/>
        </p:nvSpPr>
        <p:spPr>
          <a:xfrm>
            <a:off x="376787" y="3814724"/>
            <a:ext cx="624195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75" indent="-295253">
              <a:lnSpc>
                <a:spcPct val="90000"/>
              </a:lnSpc>
              <a:spcBef>
                <a:spcPts val="450"/>
              </a:spcBef>
              <a:buSzPts val="1400"/>
              <a:buFont typeface="Poppins"/>
              <a:buAutoNum type="arabicPeriod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PIM is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50-100×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faster than CPU and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2-15× 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faster than GPU in vector addition.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SzPts val="1400"/>
              <a:buFont typeface="Poppins"/>
              <a:buAutoNum type="arabicPeriod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PIM outperforms CPU by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40-50×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in vector multiplication but lags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10-15×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behind GPU.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SzPts val="1400"/>
              <a:buFont typeface="Poppins"/>
              <a:buAutoNum type="arabicPeriod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For statistical operations, PIM achieves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30× to 300×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improvement over CPU and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10× to 30×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over GPU.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376787" y="3560135"/>
            <a:ext cx="2005875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latin typeface="Poppins"/>
                <a:ea typeface="Poppins"/>
                <a:cs typeface="Poppins"/>
                <a:sym typeface="Poppins"/>
              </a:rPr>
              <a:t>EVALUATIONS</a:t>
            </a:r>
            <a:endParaRPr sz="1500" b="1" dirty="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2" name="Google Shape;132;p28"/>
          <p:cNvCxnSpPr>
            <a:cxnSpLocks/>
          </p:cNvCxnSpPr>
          <p:nvPr/>
        </p:nvCxnSpPr>
        <p:spPr>
          <a:xfrm>
            <a:off x="315470" y="3616564"/>
            <a:ext cx="0" cy="1013560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8"/>
          <p:cNvCxnSpPr>
            <a:cxnSpLocks/>
          </p:cNvCxnSpPr>
          <p:nvPr/>
        </p:nvCxnSpPr>
        <p:spPr>
          <a:xfrm>
            <a:off x="314855" y="1401093"/>
            <a:ext cx="5191" cy="601984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/>
          <p:nvPr/>
        </p:nvCxnSpPr>
        <p:spPr>
          <a:xfrm>
            <a:off x="315081" y="664273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21169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12409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33;p28">
            <a:extLst>
              <a:ext uri="{FF2B5EF4-FFF2-40B4-BE49-F238E27FC236}">
                <a16:creationId xmlns:a16="http://schemas.microsoft.com/office/drawing/2014/main" id="{48DF4BA1-58F8-60D9-1A8E-B3FA75BF532E}"/>
              </a:ext>
            </a:extLst>
          </p:cNvPr>
          <p:cNvSpPr txBox="1"/>
          <p:nvPr/>
        </p:nvSpPr>
        <p:spPr>
          <a:xfrm>
            <a:off x="344875" y="2389386"/>
            <a:ext cx="6396975" cy="84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Novel Implementation: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to implement homomorphic addition and multiplication on a real PIM system.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Performance Evaluation: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Evaluated the performance of PIM across 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differe</a:t>
            </a:r>
            <a:r>
              <a:rPr lang="en-GB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 HE security levels with real-world workloads: (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mean, (ii) variance, (iii) linear regression.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Key Insights: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Revealed PIM system capabilities and trade-offs for cryptography.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oogle Shape;134;p28">
            <a:extLst>
              <a:ext uri="{FF2B5EF4-FFF2-40B4-BE49-F238E27FC236}">
                <a16:creationId xmlns:a16="http://schemas.microsoft.com/office/drawing/2014/main" id="{D26F39C7-E0F0-AFBC-A3CF-9D10644DBF5D}"/>
              </a:ext>
            </a:extLst>
          </p:cNvPr>
          <p:cNvGrpSpPr/>
          <p:nvPr/>
        </p:nvGrpSpPr>
        <p:grpSpPr>
          <a:xfrm>
            <a:off x="311465" y="2172305"/>
            <a:ext cx="2513515" cy="1137977"/>
            <a:chOff x="341406" y="2616267"/>
            <a:chExt cx="3467516" cy="1954029"/>
          </a:xfrm>
        </p:grpSpPr>
        <p:sp>
          <p:nvSpPr>
            <p:cNvPr id="7" name="Google Shape;135;p28">
              <a:extLst>
                <a:ext uri="{FF2B5EF4-FFF2-40B4-BE49-F238E27FC236}">
                  <a16:creationId xmlns:a16="http://schemas.microsoft.com/office/drawing/2014/main" id="{855CE272-4E5A-BDA2-F559-0916C15AAC2C}"/>
                </a:ext>
              </a:extLst>
            </p:cNvPr>
            <p:cNvSpPr/>
            <p:nvPr/>
          </p:nvSpPr>
          <p:spPr>
            <a:xfrm>
              <a:off x="431521" y="2616267"/>
              <a:ext cx="3377401" cy="523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548135"/>
                  </a:solidFill>
                  <a:latin typeface="Poppins"/>
                  <a:ea typeface="Poppins"/>
                  <a:cs typeface="Poppins"/>
                  <a:sym typeface="Poppins"/>
                </a:rPr>
                <a:t>CONTRIBUTIONS</a:t>
              </a:r>
              <a:endParaRPr sz="15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" name="Google Shape;136;p28">
              <a:extLst>
                <a:ext uri="{FF2B5EF4-FFF2-40B4-BE49-F238E27FC236}">
                  <a16:creationId xmlns:a16="http://schemas.microsoft.com/office/drawing/2014/main" id="{1E4C0571-700D-B2DF-8129-B47BDD1C1393}"/>
                </a:ext>
              </a:extLst>
            </p:cNvPr>
            <p:cNvCxnSpPr>
              <a:cxnSpLocks/>
            </p:cNvCxnSpPr>
            <p:nvPr/>
          </p:nvCxnSpPr>
          <p:spPr>
            <a:xfrm>
              <a:off x="341406" y="2714862"/>
              <a:ext cx="0" cy="1855434"/>
            </a:xfrm>
            <a:prstGeom prst="straightConnector1">
              <a:avLst/>
            </a:prstGeom>
            <a:solidFill>
              <a:srgbClr val="F2F2F2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3630E554-2FC7-1D07-215F-1C73EC73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86743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89BD09E-6A17-C4CC-832B-EE2B709EEDD8}"/>
              </a:ext>
            </a:extLst>
          </p:cNvPr>
          <p:cNvGrpSpPr/>
          <p:nvPr/>
        </p:nvGrpSpPr>
        <p:grpSpPr>
          <a:xfrm>
            <a:off x="33324" y="1357219"/>
            <a:ext cx="2663743" cy="1276495"/>
            <a:chOff x="892963" y="2125263"/>
            <a:chExt cx="4281489" cy="1801119"/>
          </a:xfrm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4A3853F9-707B-755E-D8A0-7A1163389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2027" y="2361006"/>
              <a:ext cx="1209675" cy="12096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1B0A3D-9E2C-837D-085B-00AC37D308CF}"/>
                </a:ext>
              </a:extLst>
            </p:cNvPr>
            <p:cNvSpPr txBox="1"/>
            <p:nvPr/>
          </p:nvSpPr>
          <p:spPr>
            <a:xfrm>
              <a:off x="892963" y="3433940"/>
              <a:ext cx="1447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Poppins" panose="00000500000000000000" pitchFamily="2" charset="0"/>
                  <a:cs typeface="Poppins" panose="00000500000000000000" pitchFamily="2" charset="0"/>
                </a:rPr>
                <a:t>User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9DC855-E176-04B5-15B0-71E9E369E05C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221702" y="2965844"/>
              <a:ext cx="144780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 descr="Document">
              <a:extLst>
                <a:ext uri="{FF2B5EF4-FFF2-40B4-BE49-F238E27FC236}">
                  <a16:creationId xmlns:a16="http://schemas.microsoft.com/office/drawing/2014/main" id="{964500F7-B7F8-E49B-38DC-3FFF12F3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5076" y="2125263"/>
              <a:ext cx="685800" cy="685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DE7C2C-CEEC-39EA-68AC-898C79CD72ED}"/>
                </a:ext>
              </a:extLst>
            </p:cNvPr>
            <p:cNvSpPr txBox="1"/>
            <p:nvPr/>
          </p:nvSpPr>
          <p:spPr>
            <a:xfrm>
              <a:off x="2282998" y="3008815"/>
              <a:ext cx="995939" cy="390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Poppins" panose="00000500000000000000" pitchFamily="2" charset="0"/>
                  <a:cs typeface="Poppins" panose="00000500000000000000" pitchFamily="2" charset="0"/>
                </a:rPr>
                <a:t>Data</a:t>
              </a:r>
            </a:p>
          </p:txBody>
        </p:sp>
        <p:pic>
          <p:nvPicPr>
            <p:cNvPr id="15" name="Graphic 14" descr="Computer">
              <a:extLst>
                <a:ext uri="{FF2B5EF4-FFF2-40B4-BE49-F238E27FC236}">
                  <a16:creationId xmlns:a16="http://schemas.microsoft.com/office/drawing/2014/main" id="{D77E940C-CAC3-6845-9913-59E6EFDFE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0477" y="2323976"/>
              <a:ext cx="1323975" cy="132397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365CE0-98A5-C366-6A99-8EC0252746A1}"/>
              </a:ext>
            </a:extLst>
          </p:cNvPr>
          <p:cNvSpPr txBox="1"/>
          <p:nvPr/>
        </p:nvSpPr>
        <p:spPr>
          <a:xfrm>
            <a:off x="1842801" y="2253877"/>
            <a:ext cx="105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Poppins" panose="00000500000000000000" pitchFamily="2" charset="0"/>
                <a:cs typeface="Poppins" panose="00000500000000000000" pitchFamily="2" charset="0"/>
              </a:rPr>
              <a:t>Host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32C594-8720-C655-D654-3D6FAFB73C35}"/>
              </a:ext>
            </a:extLst>
          </p:cNvPr>
          <p:cNvCxnSpPr>
            <a:cxnSpLocks/>
          </p:cNvCxnSpPr>
          <p:nvPr/>
        </p:nvCxnSpPr>
        <p:spPr>
          <a:xfrm>
            <a:off x="2811141" y="2090414"/>
            <a:ext cx="113186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C434EC-C732-7C8D-3A1C-B4AD60D3EE60}"/>
              </a:ext>
            </a:extLst>
          </p:cNvPr>
          <p:cNvSpPr txBox="1"/>
          <p:nvPr/>
        </p:nvSpPr>
        <p:spPr>
          <a:xfrm>
            <a:off x="2747370" y="2228363"/>
            <a:ext cx="112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D8D5A7-09E0-1D86-170B-8A979E334DCF}"/>
              </a:ext>
            </a:extLst>
          </p:cNvPr>
          <p:cNvSpPr txBox="1"/>
          <p:nvPr/>
        </p:nvSpPr>
        <p:spPr>
          <a:xfrm>
            <a:off x="1809653" y="1109898"/>
            <a:ext cx="11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Encrypts data</a:t>
            </a:r>
          </a:p>
        </p:txBody>
      </p:sp>
      <p:pic>
        <p:nvPicPr>
          <p:cNvPr id="56" name="Graphic 55" descr="Document">
            <a:extLst>
              <a:ext uri="{FF2B5EF4-FFF2-40B4-BE49-F238E27FC236}">
                <a16:creationId xmlns:a16="http://schemas.microsoft.com/office/drawing/2014/main" id="{F18AC8E7-F888-9C07-A97E-90B113A44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3744" y="1524301"/>
            <a:ext cx="426673" cy="486042"/>
          </a:xfrm>
          <a:prstGeom prst="rect">
            <a:avLst/>
          </a:prstGeom>
        </p:spPr>
      </p:pic>
      <p:pic>
        <p:nvPicPr>
          <p:cNvPr id="57" name="Graphic 56" descr="Lock">
            <a:extLst>
              <a:ext uri="{FF2B5EF4-FFF2-40B4-BE49-F238E27FC236}">
                <a16:creationId xmlns:a16="http://schemas.microsoft.com/office/drawing/2014/main" id="{2EAAA91D-EFD5-D78E-BE83-E01B3827F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9670" y="1416797"/>
            <a:ext cx="237041" cy="270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3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26770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B4D418A-B884-8DE4-A6ED-B979CD58CEA5}"/>
              </a:ext>
            </a:extLst>
          </p:cNvPr>
          <p:cNvSpPr/>
          <p:nvPr/>
        </p:nvSpPr>
        <p:spPr>
          <a:xfrm>
            <a:off x="3990423" y="1357221"/>
            <a:ext cx="2737820" cy="2747481"/>
          </a:xfrm>
          <a:prstGeom prst="ellipse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788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4A3853F9-707B-755E-D8A0-7A116338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0" y="1524296"/>
            <a:ext cx="752603" cy="857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B0A3D-9E2C-837D-085B-00AC37D308CF}"/>
              </a:ext>
            </a:extLst>
          </p:cNvPr>
          <p:cNvSpPr txBox="1"/>
          <p:nvPr/>
        </p:nvSpPr>
        <p:spPr>
          <a:xfrm>
            <a:off x="31106" y="2263371"/>
            <a:ext cx="900754" cy="3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9DC855-E176-04B5-15B0-71E9E369E05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60004" y="1952958"/>
            <a:ext cx="900754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Document">
            <a:extLst>
              <a:ext uri="{FF2B5EF4-FFF2-40B4-BE49-F238E27FC236}">
                <a16:creationId xmlns:a16="http://schemas.microsoft.com/office/drawing/2014/main" id="{964500F7-B7F8-E49B-38DC-3FFF12F3B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413" y="1357219"/>
            <a:ext cx="426673" cy="4860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DE7C2C-CEEC-39EA-68AC-898C79CD72ED}"/>
              </a:ext>
            </a:extLst>
          </p:cNvPr>
          <p:cNvSpPr txBox="1"/>
          <p:nvPr/>
        </p:nvSpPr>
        <p:spPr>
          <a:xfrm>
            <a:off x="898139" y="1983413"/>
            <a:ext cx="619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</a:p>
        </p:txBody>
      </p:sp>
      <p:pic>
        <p:nvPicPr>
          <p:cNvPr id="15" name="Graphic 14" descr="Computer">
            <a:extLst>
              <a:ext uri="{FF2B5EF4-FFF2-40B4-BE49-F238E27FC236}">
                <a16:creationId xmlns:a16="http://schemas.microsoft.com/office/drawing/2014/main" id="{D77E940C-CAC3-6845-9913-59E6EFDFE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3351" y="1498052"/>
            <a:ext cx="823716" cy="9383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65CE0-98A5-C366-6A99-8EC0252746A1}"/>
              </a:ext>
            </a:extLst>
          </p:cNvPr>
          <p:cNvSpPr txBox="1"/>
          <p:nvPr/>
        </p:nvSpPr>
        <p:spPr>
          <a:xfrm>
            <a:off x="1842801" y="2253877"/>
            <a:ext cx="105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32C594-8720-C655-D654-3D6FAFB73C35}"/>
              </a:ext>
            </a:extLst>
          </p:cNvPr>
          <p:cNvCxnSpPr>
            <a:cxnSpLocks/>
          </p:cNvCxnSpPr>
          <p:nvPr/>
        </p:nvCxnSpPr>
        <p:spPr>
          <a:xfrm>
            <a:off x="2811141" y="2090414"/>
            <a:ext cx="1131868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C434EC-C732-7C8D-3A1C-B4AD60D3EE60}"/>
              </a:ext>
            </a:extLst>
          </p:cNvPr>
          <p:cNvSpPr txBox="1"/>
          <p:nvPr/>
        </p:nvSpPr>
        <p:spPr>
          <a:xfrm>
            <a:off x="2747370" y="2228363"/>
            <a:ext cx="112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904C9FA8-E241-2599-CD28-0EBF749A4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128" y="1951272"/>
            <a:ext cx="900754" cy="1026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CBA87-F118-C4AC-745E-3BF218481090}"/>
              </a:ext>
            </a:extLst>
          </p:cNvPr>
          <p:cNvSpPr txBox="1"/>
          <p:nvPr/>
        </p:nvSpPr>
        <p:spPr>
          <a:xfrm>
            <a:off x="3971163" y="2876105"/>
            <a:ext cx="1053352" cy="421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88" b="1" dirty="0">
                <a:latin typeface="Poppins" panose="00000500000000000000" pitchFamily="2" charset="0"/>
                <a:cs typeface="Poppins" panose="00000500000000000000" pitchFamily="2" charset="0"/>
              </a:rPr>
              <a:t>Central/Cloud Server</a:t>
            </a:r>
          </a:p>
        </p:txBody>
      </p:sp>
      <p:pic>
        <p:nvPicPr>
          <p:cNvPr id="27" name="Graphic 26" descr="Document">
            <a:extLst>
              <a:ext uri="{FF2B5EF4-FFF2-40B4-BE49-F238E27FC236}">
                <a16:creationId xmlns:a16="http://schemas.microsoft.com/office/drawing/2014/main" id="{9FF67746-F435-933D-F8D2-F839E9EF0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1921" y="1843262"/>
            <a:ext cx="426673" cy="486042"/>
          </a:xfrm>
          <a:prstGeom prst="rect">
            <a:avLst/>
          </a:prstGeom>
        </p:spPr>
      </p:pic>
      <p:pic>
        <p:nvPicPr>
          <p:cNvPr id="28" name="Graphic 27" descr="Lock">
            <a:extLst>
              <a:ext uri="{FF2B5EF4-FFF2-40B4-BE49-F238E27FC236}">
                <a16:creationId xmlns:a16="http://schemas.microsoft.com/office/drawing/2014/main" id="{8C24BB50-8D28-E4B5-EFE4-9EFFD9E71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8219" y="1762256"/>
            <a:ext cx="237041" cy="27002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CABEEC1-0CD3-7BF0-5769-F31EBA031269}"/>
              </a:ext>
            </a:extLst>
          </p:cNvPr>
          <p:cNvSpPr/>
          <p:nvPr/>
        </p:nvSpPr>
        <p:spPr>
          <a:xfrm>
            <a:off x="4910547" y="2588028"/>
            <a:ext cx="1641253" cy="83707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Performs operations on the encrypted data without decrypting 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81BE72-8366-22F7-D59F-42747B6BCA73}"/>
              </a:ext>
            </a:extLst>
          </p:cNvPr>
          <p:cNvSpPr txBox="1"/>
          <p:nvPr/>
        </p:nvSpPr>
        <p:spPr>
          <a:xfrm>
            <a:off x="5328225" y="1897268"/>
            <a:ext cx="108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D8D5A7-09E0-1D86-170B-8A979E334DCF}"/>
              </a:ext>
            </a:extLst>
          </p:cNvPr>
          <p:cNvSpPr txBox="1"/>
          <p:nvPr/>
        </p:nvSpPr>
        <p:spPr>
          <a:xfrm>
            <a:off x="1809653" y="1109898"/>
            <a:ext cx="11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Encrypts data</a:t>
            </a:r>
          </a:p>
        </p:txBody>
      </p:sp>
      <p:pic>
        <p:nvPicPr>
          <p:cNvPr id="56" name="Graphic 55" descr="Document">
            <a:extLst>
              <a:ext uri="{FF2B5EF4-FFF2-40B4-BE49-F238E27FC236}">
                <a16:creationId xmlns:a16="http://schemas.microsoft.com/office/drawing/2014/main" id="{F18AC8E7-F888-9C07-A97E-90B113A44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3744" y="1524301"/>
            <a:ext cx="426673" cy="486042"/>
          </a:xfrm>
          <a:prstGeom prst="rect">
            <a:avLst/>
          </a:prstGeom>
        </p:spPr>
      </p:pic>
      <p:pic>
        <p:nvPicPr>
          <p:cNvPr id="57" name="Graphic 56" descr="Lock">
            <a:extLst>
              <a:ext uri="{FF2B5EF4-FFF2-40B4-BE49-F238E27FC236}">
                <a16:creationId xmlns:a16="http://schemas.microsoft.com/office/drawing/2014/main" id="{2EAAA91D-EFD5-D78E-BE83-E01B3827F7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49670" y="1416797"/>
            <a:ext cx="237041" cy="270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4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37862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B4D418A-B884-8DE4-A6ED-B979CD58CEA5}"/>
              </a:ext>
            </a:extLst>
          </p:cNvPr>
          <p:cNvSpPr/>
          <p:nvPr/>
        </p:nvSpPr>
        <p:spPr>
          <a:xfrm>
            <a:off x="3990423" y="1357221"/>
            <a:ext cx="2737820" cy="2747481"/>
          </a:xfrm>
          <a:prstGeom prst="ellipse">
            <a:avLst/>
          </a:prstGeom>
          <a:solidFill>
            <a:schemeClr val="accent2">
              <a:lumMod val="10000"/>
              <a:lumOff val="90000"/>
              <a:alpha val="58603"/>
            </a:schemeClr>
          </a:solidFill>
          <a:ln w="19050">
            <a:solidFill>
              <a:schemeClr val="tx1">
                <a:alpha val="34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788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904C9FA8-E241-2599-CD28-0EBF749A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4128" y="1951272"/>
            <a:ext cx="900754" cy="1026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CBA87-F118-C4AC-745E-3BF218481090}"/>
              </a:ext>
            </a:extLst>
          </p:cNvPr>
          <p:cNvSpPr txBox="1"/>
          <p:nvPr/>
        </p:nvSpPr>
        <p:spPr>
          <a:xfrm>
            <a:off x="3971163" y="2876105"/>
            <a:ext cx="1053352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88" b="1" dirty="0">
                <a:solidFill>
                  <a:srgbClr val="000000">
                    <a:alpha val="53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Central/Cloud Server</a:t>
            </a:r>
          </a:p>
        </p:txBody>
      </p:sp>
      <p:pic>
        <p:nvPicPr>
          <p:cNvPr id="27" name="Graphic 26" descr="Document">
            <a:extLst>
              <a:ext uri="{FF2B5EF4-FFF2-40B4-BE49-F238E27FC236}">
                <a16:creationId xmlns:a16="http://schemas.microsoft.com/office/drawing/2014/main" id="{9FF67746-F435-933D-F8D2-F839E9EF0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921" y="1843262"/>
            <a:ext cx="426673" cy="486042"/>
          </a:xfrm>
          <a:prstGeom prst="rect">
            <a:avLst/>
          </a:prstGeom>
        </p:spPr>
      </p:pic>
      <p:pic>
        <p:nvPicPr>
          <p:cNvPr id="28" name="Graphic 27" descr="Lock">
            <a:extLst>
              <a:ext uri="{FF2B5EF4-FFF2-40B4-BE49-F238E27FC236}">
                <a16:creationId xmlns:a16="http://schemas.microsoft.com/office/drawing/2014/main" id="{8C24BB50-8D28-E4B5-EFE4-9EFFD9E71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8219" y="1762256"/>
            <a:ext cx="237041" cy="27002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CABEEC1-0CD3-7BF0-5769-F31EBA031269}"/>
              </a:ext>
            </a:extLst>
          </p:cNvPr>
          <p:cNvSpPr/>
          <p:nvPr/>
        </p:nvSpPr>
        <p:spPr>
          <a:xfrm>
            <a:off x="4910547" y="2588028"/>
            <a:ext cx="1641253" cy="837073"/>
          </a:xfrm>
          <a:prstGeom prst="roundRect">
            <a:avLst/>
          </a:prstGeom>
          <a:solidFill>
            <a:schemeClr val="tx2">
              <a:alpha val="52005"/>
            </a:schemeClr>
          </a:solidFill>
          <a:ln>
            <a:solidFill>
              <a:schemeClr val="tx2">
                <a:alpha val="4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>
                <a:solidFill>
                  <a:srgbClr val="002060">
                    <a:alpha val="49701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Performs operations on the encrypted data without decrypting it.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81BE72-8366-22F7-D59F-42747B6BCA73}"/>
              </a:ext>
            </a:extLst>
          </p:cNvPr>
          <p:cNvSpPr txBox="1"/>
          <p:nvPr/>
        </p:nvSpPr>
        <p:spPr>
          <a:xfrm>
            <a:off x="5328225" y="1897268"/>
            <a:ext cx="108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0000">
                    <a:alpha val="59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F5D76EE7-019F-1813-B838-593FB985A2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6439" y="2855547"/>
            <a:ext cx="823716" cy="93833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548D4F2-7C00-D2AC-752E-80317C087F11}"/>
              </a:ext>
            </a:extLst>
          </p:cNvPr>
          <p:cNvSpPr txBox="1"/>
          <p:nvPr/>
        </p:nvSpPr>
        <p:spPr>
          <a:xfrm>
            <a:off x="2838551" y="3572896"/>
            <a:ext cx="1117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Encrypted result</a:t>
            </a:r>
          </a:p>
        </p:txBody>
      </p:sp>
      <p:pic>
        <p:nvPicPr>
          <p:cNvPr id="60" name="Graphic 59" descr="User">
            <a:extLst>
              <a:ext uri="{FF2B5EF4-FFF2-40B4-BE49-F238E27FC236}">
                <a16:creationId xmlns:a16="http://schemas.microsoft.com/office/drawing/2014/main" id="{ED041254-F508-2710-4286-049B9BA08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396" y="2896045"/>
            <a:ext cx="752603" cy="85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699B44C-EB63-1FDB-2873-185A30075DBA}"/>
              </a:ext>
            </a:extLst>
          </p:cNvPr>
          <p:cNvGrpSpPr/>
          <p:nvPr/>
        </p:nvGrpSpPr>
        <p:grpSpPr>
          <a:xfrm>
            <a:off x="802226" y="3395030"/>
            <a:ext cx="3072643" cy="805468"/>
            <a:chOff x="1662702" y="2633831"/>
            <a:chExt cx="3704041" cy="85238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4475FE8-F522-9D20-448F-6D3FDA56DC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2286" y="2667004"/>
              <a:ext cx="1364457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12087F9-9C94-540F-6DE1-386F3AEF5480}"/>
                </a:ext>
              </a:extLst>
            </p:cNvPr>
            <p:cNvSpPr txBox="1"/>
            <p:nvPr/>
          </p:nvSpPr>
          <p:spPr>
            <a:xfrm>
              <a:off x="2877145" y="2932517"/>
              <a:ext cx="1314448" cy="55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Poppins" panose="00000500000000000000" pitchFamily="2" charset="0"/>
                  <a:cs typeface="Poppins" panose="00000500000000000000" pitchFamily="2" charset="0"/>
                </a:rPr>
                <a:t>Decrypts result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AEEDB31-C76B-40DA-A44F-2FEC4D98A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702" y="2633831"/>
              <a:ext cx="107871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E31C4E-7ED5-E17A-A5A5-80F04989967C}"/>
                </a:ext>
              </a:extLst>
            </p:cNvPr>
            <p:cNvSpPr txBox="1"/>
            <p:nvPr/>
          </p:nvSpPr>
          <p:spPr>
            <a:xfrm>
              <a:off x="1871647" y="2709291"/>
              <a:ext cx="941794" cy="325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Poppins" panose="00000500000000000000" pitchFamily="2" charset="0"/>
                  <a:cs typeface="Poppins" panose="00000500000000000000" pitchFamily="2" charset="0"/>
                </a:rPr>
                <a:t>Result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5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  <p:pic>
        <p:nvPicPr>
          <p:cNvPr id="14" name="Graphic 13" descr="User">
            <a:extLst>
              <a:ext uri="{FF2B5EF4-FFF2-40B4-BE49-F238E27FC236}">
                <a16:creationId xmlns:a16="http://schemas.microsoft.com/office/drawing/2014/main" id="{89E24C69-A127-1BC5-9072-00C753935A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00" y="1524296"/>
            <a:ext cx="752603" cy="857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D3F9BE-363C-A339-B1A6-3B71092DE9C9}"/>
              </a:ext>
            </a:extLst>
          </p:cNvPr>
          <p:cNvSpPr txBox="1"/>
          <p:nvPr/>
        </p:nvSpPr>
        <p:spPr>
          <a:xfrm>
            <a:off x="31106" y="2263371"/>
            <a:ext cx="900754" cy="3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20E280-BE28-08D3-A5CE-CDCEF78C902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60004" y="1952958"/>
            <a:ext cx="900754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9C55BC97-89F8-CCD1-7455-EFBD2C54C9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7413" y="1357219"/>
            <a:ext cx="426673" cy="4860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54A0D6-02F9-FBF9-33A3-B6D9C2A4912F}"/>
              </a:ext>
            </a:extLst>
          </p:cNvPr>
          <p:cNvSpPr txBox="1"/>
          <p:nvPr/>
        </p:nvSpPr>
        <p:spPr>
          <a:xfrm>
            <a:off x="898139" y="1983413"/>
            <a:ext cx="619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</a:p>
        </p:txBody>
      </p:sp>
      <p:pic>
        <p:nvPicPr>
          <p:cNvPr id="23" name="Graphic 22" descr="Computer">
            <a:extLst>
              <a:ext uri="{FF2B5EF4-FFF2-40B4-BE49-F238E27FC236}">
                <a16:creationId xmlns:a16="http://schemas.microsoft.com/office/drawing/2014/main" id="{32330E1D-90B1-11E7-15AA-DE6A1FC823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73351" y="1498052"/>
            <a:ext cx="823716" cy="938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AEFB94-2E54-E25D-6F61-5E17402F3347}"/>
              </a:ext>
            </a:extLst>
          </p:cNvPr>
          <p:cNvSpPr txBox="1"/>
          <p:nvPr/>
        </p:nvSpPr>
        <p:spPr>
          <a:xfrm>
            <a:off x="1842801" y="2253877"/>
            <a:ext cx="105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C6EE85-2165-419C-AFDC-CCC065E8D1C4}"/>
              </a:ext>
            </a:extLst>
          </p:cNvPr>
          <p:cNvCxnSpPr>
            <a:cxnSpLocks/>
          </p:cNvCxnSpPr>
          <p:nvPr/>
        </p:nvCxnSpPr>
        <p:spPr>
          <a:xfrm>
            <a:off x="2811141" y="2090414"/>
            <a:ext cx="1131868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F294565-6573-8F41-F861-774A4875B6F9}"/>
              </a:ext>
            </a:extLst>
          </p:cNvPr>
          <p:cNvSpPr txBox="1"/>
          <p:nvPr/>
        </p:nvSpPr>
        <p:spPr>
          <a:xfrm>
            <a:off x="2747370" y="2228363"/>
            <a:ext cx="112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5D7A95-9B13-003F-369E-162B5667A2F3}"/>
              </a:ext>
            </a:extLst>
          </p:cNvPr>
          <p:cNvSpPr txBox="1"/>
          <p:nvPr/>
        </p:nvSpPr>
        <p:spPr>
          <a:xfrm>
            <a:off x="1809653" y="1109898"/>
            <a:ext cx="11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Encrypts data</a:t>
            </a:r>
          </a:p>
        </p:txBody>
      </p: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5FC17493-8435-9ED4-9E11-C219BBB85E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83744" y="1524301"/>
            <a:ext cx="426673" cy="486042"/>
          </a:xfrm>
          <a:prstGeom prst="rect">
            <a:avLst/>
          </a:prstGeom>
        </p:spPr>
      </p:pic>
      <p:pic>
        <p:nvPicPr>
          <p:cNvPr id="36" name="Graphic 35" descr="Lock">
            <a:extLst>
              <a:ext uri="{FF2B5EF4-FFF2-40B4-BE49-F238E27FC236}">
                <a16:creationId xmlns:a16="http://schemas.microsoft.com/office/drawing/2014/main" id="{FD116EC7-91A9-0FA0-F7BF-7C8AFD72B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9670" y="1416797"/>
            <a:ext cx="237041" cy="2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79E523-2249-1364-4183-4DF87D27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Motivation </a:t>
            </a:r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600"/>
            </a:pPr>
            <a:fld id="{00000000-1234-1234-1234-123412341234}" type="slidenum">
              <a:rPr lang="en" sz="1200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600"/>
              </a:pPr>
              <a:t>6</a:t>
            </a:fld>
            <a:endParaRPr sz="1200"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499355" y="780753"/>
            <a:ext cx="5859296" cy="1099154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15000"/>
              </a:lnSpc>
              <a:buSzPts val="1500"/>
            </a:pPr>
            <a:r>
              <a:rPr lang="en" sz="1650" dirty="0">
                <a:latin typeface="Poppins"/>
                <a:ea typeface="Poppins"/>
                <a:cs typeface="Poppins"/>
                <a:sym typeface="Poppins"/>
              </a:rPr>
              <a:t>Homomorphic operations suffer from</a:t>
            </a:r>
            <a:r>
              <a:rPr lang="en" sz="1650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ct val="115000"/>
              </a:lnSpc>
              <a:buSzPts val="1500"/>
            </a:pPr>
            <a:r>
              <a:rPr lang="en" sz="16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large memory capacity and data movement bottlenecks</a:t>
            </a:r>
            <a:endParaRPr sz="1650" b="1" dirty="0">
              <a:solidFill>
                <a:srgbClr val="5481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58" y="3114489"/>
            <a:ext cx="1500812" cy="113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001" y="3161292"/>
            <a:ext cx="1690814" cy="104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344" y="2999874"/>
            <a:ext cx="1444350" cy="136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/>
          <p:nvPr/>
        </p:nvSpPr>
        <p:spPr>
          <a:xfrm>
            <a:off x="3319763" y="1981012"/>
            <a:ext cx="218475" cy="445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874013" y="2628713"/>
            <a:ext cx="5109975" cy="445500"/>
          </a:xfrm>
          <a:prstGeom prst="roundRect">
            <a:avLst>
              <a:gd name="adj" fmla="val 16667"/>
            </a:avLst>
          </a:prstGeom>
          <a:solidFill>
            <a:srgbClr val="EAE0C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2200"/>
            </a:pPr>
            <a:r>
              <a:rPr lang="en" sz="1650" b="1" dirty="0">
                <a:latin typeface="Poppins"/>
                <a:ea typeface="Poppins"/>
                <a:cs typeface="Poppins"/>
                <a:sym typeface="Poppins"/>
              </a:rPr>
              <a:t>Acceleration Techniques</a:t>
            </a:r>
            <a:endParaRPr sz="1650"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4872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7BBC-22BA-839E-F465-8F68F779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Motivation</a:t>
            </a:r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600"/>
            </a:pPr>
            <a:fld id="{00000000-1234-1234-1234-123412341234}" type="slidenum">
              <a:rPr lang="en" sz="1200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600"/>
              </a:pPr>
              <a:t>7</a:t>
            </a:fld>
            <a:endParaRPr sz="1200"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58" y="3114489"/>
            <a:ext cx="1500812" cy="113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001" y="3161292"/>
            <a:ext cx="1690814" cy="104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344" y="2999874"/>
            <a:ext cx="1444350" cy="136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/>
          <p:nvPr/>
        </p:nvSpPr>
        <p:spPr>
          <a:xfrm>
            <a:off x="1371602" y="2259938"/>
            <a:ext cx="218475" cy="28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4940102" y="2259938"/>
            <a:ext cx="218475" cy="28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874013" y="2628713"/>
            <a:ext cx="5109975" cy="445500"/>
          </a:xfrm>
          <a:prstGeom prst="roundRect">
            <a:avLst>
              <a:gd name="adj" fmla="val 16667"/>
            </a:avLst>
          </a:prstGeom>
          <a:solidFill>
            <a:srgbClr val="EAE0C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2200"/>
            </a:pPr>
            <a:r>
              <a:rPr lang="en" sz="1650" b="1">
                <a:latin typeface="Poppins"/>
                <a:ea typeface="Poppins"/>
                <a:cs typeface="Poppins"/>
                <a:sym typeface="Poppins"/>
              </a:rPr>
              <a:t>Acceleration Techniques</a:t>
            </a:r>
            <a:endParaRPr sz="1650" b="1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212630" y="1753790"/>
            <a:ext cx="6432750" cy="1493100"/>
          </a:xfrm>
          <a:prstGeom prst="rect">
            <a:avLst/>
          </a:prstGeom>
          <a:solidFill>
            <a:srgbClr val="E1EFD8"/>
          </a:solidFill>
          <a:ln w="5715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" sz="2550" dirty="0">
                <a:latin typeface="Trebuchet MS"/>
                <a:ea typeface="Trebuchet MS"/>
                <a:cs typeface="Poppins" pitchFamily="2" charset="77"/>
                <a:sym typeface="Trebuchet MS"/>
              </a:rPr>
              <a:t>These approaches face challenges in </a:t>
            </a:r>
            <a:r>
              <a:rPr lang="en" sz="2550" b="1" dirty="0">
                <a:solidFill>
                  <a:srgbClr val="548135"/>
                </a:solidFill>
                <a:latin typeface="Trebuchet MS"/>
                <a:ea typeface="Trebuchet MS"/>
                <a:cs typeface="Poppins" pitchFamily="2" charset="77"/>
                <a:sym typeface="Trebuchet MS"/>
              </a:rPr>
              <a:t>resource limitations, data movement, and practical implementation</a:t>
            </a:r>
            <a:endParaRPr sz="2550" b="1" dirty="0">
              <a:solidFill>
                <a:srgbClr val="548135"/>
              </a:solidFill>
              <a:latin typeface="Trebuchet MS"/>
              <a:ea typeface="Trebuchet MS"/>
              <a:cs typeface="Poppins" pitchFamily="2" charset="77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6100-F41C-0721-8957-43C4552A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Our Goal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5834796" y="4824266"/>
            <a:ext cx="1543050" cy="1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" b="1" smtClean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/>
              <a:t>8</a:t>
            </a:fld>
            <a:endParaRPr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89450" y="919144"/>
            <a:ext cx="6668550" cy="11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Evaluate the suitability of </a:t>
            </a:r>
            <a:r>
              <a:rPr lang="en" sz="2400" dirty="0">
                <a:solidFill>
                  <a:srgbClr val="42719B"/>
                </a:solidFill>
                <a:latin typeface="Poppins"/>
                <a:ea typeface="Poppins"/>
                <a:cs typeface="Poppins"/>
                <a:sym typeface="Poppins"/>
              </a:rPr>
              <a:t>real-world general-purpose processing-in-memory (PIM) architectures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perform homomorphic operations.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872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6100-F41C-0721-8957-43C4552A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Our Goal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5841100" y="4886448"/>
            <a:ext cx="1543050" cy="1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/>
              <a:t>9</a:t>
            </a:fld>
            <a:endParaRPr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89450" y="919144"/>
            <a:ext cx="6668550" cy="11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Evaluate the suitability of </a:t>
            </a:r>
            <a:r>
              <a:rPr lang="en" sz="2400" dirty="0">
                <a:solidFill>
                  <a:srgbClr val="42719B"/>
                </a:solidFill>
                <a:latin typeface="Poppins"/>
                <a:ea typeface="Poppins"/>
                <a:cs typeface="Poppins"/>
                <a:sym typeface="Poppins"/>
              </a:rPr>
              <a:t>real-world general-purpose processing-in-memory (PIM) architectures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perform homomorphic operations.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t="6252"/>
          <a:stretch/>
        </p:blipFill>
        <p:spPr>
          <a:xfrm>
            <a:off x="625418" y="2024569"/>
            <a:ext cx="5594025" cy="199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1214437" y="4022509"/>
            <a:ext cx="4429125" cy="2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2000"/>
            </a:pPr>
            <a:r>
              <a:rPr lang="en" sz="15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UPMEM: First Real World PIM Architecture </a:t>
            </a:r>
            <a:endParaRPr sz="15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FFA7C-B2ED-3CE0-BC37-F3B9DB1D9351}"/>
              </a:ext>
            </a:extLst>
          </p:cNvPr>
          <p:cNvSpPr/>
          <p:nvPr/>
        </p:nvSpPr>
        <p:spPr>
          <a:xfrm>
            <a:off x="116618" y="4686300"/>
            <a:ext cx="950182" cy="4345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oogle Shape;137;p28">
            <a:extLst>
              <a:ext uri="{FF2B5EF4-FFF2-40B4-BE49-F238E27FC236}">
                <a16:creationId xmlns:a16="http://schemas.microsoft.com/office/drawing/2014/main" id="{060D55DF-F93B-FBD7-8016-1073AD88E6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485" y="4798164"/>
            <a:ext cx="917737" cy="17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863</Words>
  <Application>Microsoft Macintosh PowerPoint</Application>
  <PresentationFormat>Custom</PresentationFormat>
  <Paragraphs>167</Paragraphs>
  <Slides>26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Poppins</vt:lpstr>
      <vt:lpstr>Trebuchet MS</vt:lpstr>
      <vt:lpstr>Arial</vt:lpstr>
      <vt:lpstr>Cambria</vt:lpstr>
      <vt:lpstr>Calibri</vt:lpstr>
      <vt:lpstr>Arial Unicode MS</vt:lpstr>
      <vt:lpstr>BEER</vt:lpstr>
      <vt:lpstr>Simple Light</vt:lpstr>
      <vt:lpstr>BEER</vt:lpstr>
      <vt:lpstr>Evaluating Homomorphic Operations on a Real-World  Processing-In-Memory System</vt:lpstr>
      <vt:lpstr>Homomorphic Encryption</vt:lpstr>
      <vt:lpstr>Homomorphic Encryption</vt:lpstr>
      <vt:lpstr>Homomorphic Encryption</vt:lpstr>
      <vt:lpstr>Homomorphic Encryption</vt:lpstr>
      <vt:lpstr>Motivation </vt:lpstr>
      <vt:lpstr>Motivation</vt:lpstr>
      <vt:lpstr>Our Goal</vt:lpstr>
      <vt:lpstr>Our Goal</vt:lpstr>
      <vt:lpstr>Our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Key Takeaways</vt:lpstr>
      <vt:lpstr>Key Takeaways</vt:lpstr>
      <vt:lpstr>Executive Summary</vt:lpstr>
      <vt:lpstr>Executive Summary</vt:lpstr>
      <vt:lpstr>Executive Summary</vt:lpstr>
      <vt:lpstr>Executive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Homomorphic Operations on a Real-World Processing-In-Memory System</dc:title>
  <dc:creator>shiva</dc:creator>
  <cp:lastModifiedBy>Kanellopoulos Konstantinos</cp:lastModifiedBy>
  <cp:revision>105</cp:revision>
  <dcterms:modified xsi:type="dcterms:W3CDTF">2023-10-01T21:45:51Z</dcterms:modified>
</cp:coreProperties>
</file>