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2803763" cy="302752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exend" pitchFamily="2" charset="77"/>
      <p:regular r:id="rId8"/>
      <p:bold r:id="rId9"/>
    </p:embeddedFont>
    <p:embeddedFont>
      <p:font typeface="Poppins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45" userDrawn="1">
          <p15:clr>
            <a:srgbClr val="747775"/>
          </p15:clr>
        </p15:guide>
        <p15:guide id="2" pos="13482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65"/>
    <p:restoredTop sz="94653"/>
  </p:normalViewPr>
  <p:slideViewPr>
    <p:cSldViewPr snapToGrid="0">
      <p:cViewPr>
        <p:scale>
          <a:sx n="29" d="100"/>
          <a:sy n="29" d="100"/>
        </p:scale>
        <p:origin x="984" y="-128"/>
      </p:cViewPr>
      <p:guideLst>
        <p:guide orient="horz" pos="9445"/>
        <p:guide pos="1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64487832826583"/>
          <c:y val="0.33182379981882049"/>
          <c:w val="0.70937490120615521"/>
          <c:h val="0.46631720255993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09-D242-87D7-19CC4F6641A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09-D242-87D7-19CC4F6641A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9-D242-87D7-19CC4F6641A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9-D242-87D7-19CC4F6641A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9243236.8479999993</c:v>
                </c:pt>
                <c:pt idx="1">
                  <c:v>16116650.33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9-D242-87D7-19CC4F6641A9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111111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A09-D242-87D7-19CC4F6641A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A09-D242-87D7-19CC4F6641A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9-D242-87D7-19CC4F6641A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09-D242-87D7-19CC4F6641A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1238286.2590000001</c:v>
                </c:pt>
                <c:pt idx="1">
                  <c:v>2476532.17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09-D242-87D7-19CC4F6641A9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A09-D242-87D7-19CC4F6641A9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09-D242-87D7-19CC4F6641A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2"/>
                <c:pt idx="0">
                  <c:v>110852.6704</c:v>
                </c:pt>
                <c:pt idx="1">
                  <c:v>216799.53200000001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09-D242-87D7-19CC4F6641A9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270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32 Ciphertexts</c:v>
                </c:pt>
                <c:pt idx="1">
                  <c:v>64 Ciphertexts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2"/>
                <c:pt idx="0">
                  <c:v>22426.934399999998</c:v>
                </c:pt>
                <c:pt idx="1">
                  <c:v>45094.9064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09-D242-87D7-19CC4F664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6706092"/>
        <c:axId val="21949540"/>
      </c:barChart>
      <c:catAx>
        <c:axId val="67060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round/>
          </a:ln>
        </c:spPr>
        <c:crossAx val="21949540"/>
        <c:crosses val="autoZero"/>
        <c:auto val="1"/>
        <c:lblAlgn val="ctr"/>
        <c:lblOffset val="100"/>
        <c:noMultiLvlLbl val="0"/>
      </c:catAx>
      <c:valAx>
        <c:axId val="21949540"/>
        <c:scaling>
          <c:logBase val="10"/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time(ms)</a:t>
                </a:r>
              </a:p>
            </c:rich>
          </c:tx>
          <c:layout>
            <c:manualLayout>
              <c:xMode val="edge"/>
              <c:yMode val="edge"/>
              <c:x val="0.13350790896993697"/>
              <c:y val="0.24677412628797604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round/>
          </a:ln>
        </c:spPr>
        <c:crossAx val="6706092"/>
        <c:crossesAt val="0"/>
        <c:crossBetween val="between"/>
        <c:majorUnit val="100"/>
      </c:valAx>
      <c:spPr>
        <a:noFill/>
        <a:ln w="76200">
          <a:solidFill>
            <a:srgbClr val="111111"/>
          </a:solidFill>
          <a:round/>
        </a:ln>
      </c:spPr>
    </c:plotArea>
    <c:legend>
      <c:legendPos val="t"/>
      <c:layout>
        <c:manualLayout>
          <c:xMode val="edge"/>
          <c:yMode val="edge"/>
          <c:x val="0.26490871368897095"/>
          <c:y val="0.2116606140406137"/>
          <c:w val="0.70884410482957005"/>
          <c:h val="0.12618239151632701"/>
        </c:manualLayout>
      </c:layout>
      <c:overlay val="0"/>
      <c:spPr>
        <a:solidFill>
          <a:schemeClr val="bg1"/>
        </a:solidFill>
        <a:ln w="76200">
          <a:solidFill>
            <a:srgbClr val="000000"/>
          </a:solidFill>
          <a:round/>
        </a:ln>
      </c:spPr>
      <c:txPr>
        <a:bodyPr/>
        <a:lstStyle/>
        <a:p>
          <a:pPr>
            <a:defRPr b="1"/>
          </a:pPr>
          <a:endParaRPr lang="en-CH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3600">
          <a:latin typeface="Calibri" panose="020F0502020204030204" pitchFamily="34" charset="0"/>
          <a:cs typeface="Calibri" panose="020F0502020204030204" pitchFamily="34" charset="0"/>
        </a:defRPr>
      </a:pPr>
      <a:endParaRPr lang="en-CH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98456748575313"/>
          <c:y val="9.4079766444010102E-2"/>
          <c:w val="0.81212892281594595"/>
          <c:h val="0.2995451128046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05B-3A43-AA2D-D0AFB3AC26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05B-3A43-AA2D-D0AFB3AC26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05B-3A43-AA2D-D0AFB3AC26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B-3A43-AA2D-D0AFB3AC268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5B-3A43-AA2D-D0AFB3AC268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5B-3A43-AA2D-D0AFB3AC268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640 USERS</c:v>
                </c:pt>
                <c:pt idx="1">
                  <c:v>1280 USERS</c:v>
                </c:pt>
                <c:pt idx="2">
                  <c:v>2560 USERS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12769.858</c:v>
                </c:pt>
                <c:pt idx="1">
                  <c:v>25645.386999999999</c:v>
                </c:pt>
                <c:pt idx="2">
                  <c:v>51290.773999999998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B-3A43-AA2D-D0AFB3AC268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05B-3A43-AA2D-D0AFB3AC26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05B-3A43-AA2D-D0AFB3AC268F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5B-3A43-AA2D-D0AFB3AC268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5B-3A43-AA2D-D0AFB3AC268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640 USERS</c:v>
                </c:pt>
                <c:pt idx="1">
                  <c:v>1280 USERS</c:v>
                </c:pt>
                <c:pt idx="2">
                  <c:v>2560 USERS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506.34800000000001</c:v>
                </c:pt>
                <c:pt idx="1">
                  <c:v>506.34800000000001</c:v>
                </c:pt>
                <c:pt idx="2">
                  <c:v>506.34800000000001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5B-3A43-AA2D-D0AFB3AC268F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05B-3A43-AA2D-D0AFB3AC26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05B-3A43-AA2D-D0AFB3AC26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05B-3A43-AA2D-D0AFB3AC26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5B-3A43-AA2D-D0AFB3AC268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5B-3A43-AA2D-D0AFB3AC268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5B-3A43-AA2D-D0AFB3AC268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640 USERS</c:v>
                </c:pt>
                <c:pt idx="1">
                  <c:v>1280 USERS</c:v>
                </c:pt>
                <c:pt idx="2">
                  <c:v>2560 USERS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5948.1769999999997</c:v>
                </c:pt>
                <c:pt idx="1">
                  <c:v>12276.464</c:v>
                </c:pt>
                <c:pt idx="2">
                  <c:v>24552.928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5B-3A43-AA2D-D0AFB3AC268F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05B-3A43-AA2D-D0AFB3AC26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05B-3A43-AA2D-D0AFB3AC26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5B-3A43-AA2D-D0AFB3AC268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5B-3A43-AA2D-D0AFB3AC268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640 USERS</c:v>
                </c:pt>
                <c:pt idx="1">
                  <c:v>1280 USERS</c:v>
                </c:pt>
                <c:pt idx="2">
                  <c:v>2560 USERS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4955.4830000000002</c:v>
                </c:pt>
                <c:pt idx="1">
                  <c:v>8491.3109999999997</c:v>
                </c:pt>
                <c:pt idx="2">
                  <c:v>16982.621999999999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05B-3A43-AA2D-D0AFB3AC2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89429132"/>
        <c:axId val="30717805"/>
      </c:barChart>
      <c:catAx>
        <c:axId val="894291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round/>
          </a:ln>
        </c:spPr>
        <c:txPr>
          <a:bodyPr/>
          <a:lstStyle/>
          <a:p>
            <a:pPr>
              <a:defRPr b="0"/>
            </a:pPr>
            <a:endParaRPr lang="en-CH"/>
          </a:p>
        </c:txPr>
        <c:crossAx val="30717805"/>
        <c:crosses val="autoZero"/>
        <c:auto val="1"/>
        <c:lblAlgn val="ctr"/>
        <c:lblOffset val="100"/>
        <c:noMultiLvlLbl val="0"/>
      </c:catAx>
      <c:valAx>
        <c:axId val="30717805"/>
        <c:scaling>
          <c:logBase val="10"/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1.3024614014559234E-2"/>
              <c:y val="4.6612894456614928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round/>
          </a:ln>
        </c:spPr>
        <c:crossAx val="89429132"/>
        <c:crossesAt val="0"/>
        <c:crossBetween val="between"/>
      </c:valAx>
      <c:spPr>
        <a:noFill/>
        <a:ln w="76200">
          <a:solidFill>
            <a:srgbClr val="111111"/>
          </a:solidFill>
          <a:round/>
        </a:ln>
      </c:spPr>
    </c:plotArea>
    <c:legend>
      <c:legendPos val="t"/>
      <c:layout>
        <c:manualLayout>
          <c:xMode val="edge"/>
          <c:yMode val="edge"/>
          <c:x val="0.15592051444015284"/>
          <c:y val="2.0923822458345943E-2"/>
          <c:w val="0.82329167141274295"/>
          <c:h val="7.8444014496199949E-2"/>
        </c:manualLayout>
      </c:layout>
      <c:overlay val="0"/>
      <c:spPr>
        <a:solidFill>
          <a:schemeClr val="bg1"/>
        </a:solidFill>
        <a:ln w="76200">
          <a:solidFill>
            <a:srgbClr val="000000"/>
          </a:solidFill>
          <a:round/>
        </a:ln>
      </c:spPr>
      <c:txPr>
        <a:bodyPr/>
        <a:lstStyle/>
        <a:p>
          <a:pPr>
            <a:defRPr b="1"/>
          </a:pPr>
          <a:endParaRPr lang="en-CH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3600">
          <a:latin typeface="Calibri" panose="020F0502020204030204" pitchFamily="34" charset="0"/>
          <a:cs typeface="Calibri" panose="020F0502020204030204" pitchFamily="34" charset="0"/>
        </a:defRPr>
      </a:pPr>
      <a:endParaRPr lang="en-CH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7763193963546"/>
          <c:y val="0.13950807071483501"/>
          <c:w val="0.70359298011038374"/>
          <c:h val="0.45485948380666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68E-E34F-B0DA-8CED4F182E5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8E-E34F-B0DA-8CED4F182E5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5473882.1969999997</c:v>
                </c:pt>
                <c:pt idx="1">
                  <c:v>11005033.76</c:v>
                </c:pt>
                <c:pt idx="2">
                  <c:v>21970278.489999998</c:v>
                </c:pt>
                <c:pt idx="3">
                  <c:v>35266399.32</c:v>
                </c:pt>
                <c:pt idx="4">
                  <c:v>45957681.939999998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E-E34F-B0DA-8CED4F182E5E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131645.13500000001</c:v>
                </c:pt>
                <c:pt idx="1">
                  <c:v>263991.946</c:v>
                </c:pt>
                <c:pt idx="2">
                  <c:v>527854.01100000006</c:v>
                </c:pt>
                <c:pt idx="3">
                  <c:v>1055931.7860000001</c:v>
                </c:pt>
                <c:pt idx="4">
                  <c:v>2137988.5619999999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8E-E34F-B0DA-8CED4F182E5E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270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27889.705999999998</c:v>
                </c:pt>
                <c:pt idx="1">
                  <c:v>55691.292999999998</c:v>
                </c:pt>
                <c:pt idx="2">
                  <c:v>111695.209</c:v>
                </c:pt>
                <c:pt idx="3">
                  <c:v>224452.435</c:v>
                </c:pt>
                <c:pt idx="4">
                  <c:v>449237.07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8E-E34F-B0DA-8CED4F182E5E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270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5120</c:v>
                </c:pt>
                <c:pt idx="1">
                  <c:v>10240</c:v>
                </c:pt>
                <c:pt idx="2">
                  <c:v>20480</c:v>
                </c:pt>
                <c:pt idx="3">
                  <c:v>40960</c:v>
                </c:pt>
                <c:pt idx="4">
                  <c:v>81920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3462.7345789999999</c:v>
                </c:pt>
                <c:pt idx="1">
                  <c:v>6530.4579629999998</c:v>
                </c:pt>
                <c:pt idx="2">
                  <c:v>13369.35763</c:v>
                </c:pt>
                <c:pt idx="3">
                  <c:v>27439.24482</c:v>
                </c:pt>
                <c:pt idx="4">
                  <c:v>55109.827700000002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8E-E34F-B0DA-8CED4F182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10440710"/>
        <c:axId val="26447540"/>
      </c:barChart>
      <c:catAx>
        <c:axId val="1044071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Number of Ciphertexts</a:t>
                </a:r>
              </a:p>
            </c:rich>
          </c:tx>
          <c:layout>
            <c:manualLayout>
              <c:xMode val="edge"/>
              <c:yMode val="edge"/>
              <c:x val="0.41134544638326059"/>
              <c:y val="0.74996518215558916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26447540"/>
        <c:crosses val="autoZero"/>
        <c:auto val="1"/>
        <c:lblAlgn val="ctr"/>
        <c:lblOffset val="10"/>
        <c:noMultiLvlLbl val="0"/>
      </c:catAx>
      <c:valAx>
        <c:axId val="26447540"/>
        <c:scaling>
          <c:logBase val="10"/>
          <c:orientation val="minMax"/>
          <c:min val="1"/>
        </c:scaling>
        <c:delete val="0"/>
        <c:axPos val="l"/>
        <c:majorGridlines>
          <c:spPr>
            <a:ln w="6480">
              <a:solidFill>
                <a:srgbClr val="808080">
                  <a:alpha val="80000"/>
                </a:srgbClr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Time(ms)</a:t>
                </a:r>
              </a:p>
            </c:rich>
          </c:tx>
          <c:layout>
            <c:manualLayout>
              <c:xMode val="edge"/>
              <c:yMode val="edge"/>
              <c:x val="7.1451877582544274E-2"/>
              <c:y val="6.8027798650911894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10440710"/>
        <c:crossesAt val="0"/>
        <c:crossBetween val="between"/>
        <c:majorUnit val="100"/>
      </c:valAx>
      <c:spPr>
        <a:noFill/>
        <a:ln w="76200">
          <a:solidFill>
            <a:srgbClr val="000000"/>
          </a:solidFill>
          <a:round/>
        </a:ln>
      </c:spPr>
    </c:plotArea>
    <c:legend>
      <c:legendPos val="t"/>
      <c:layout>
        <c:manualLayout>
          <c:xMode val="edge"/>
          <c:yMode val="edge"/>
          <c:x val="0.17591293895554536"/>
          <c:y val="9.0556226017869616E-3"/>
          <c:w val="0.70835495588998398"/>
          <c:h val="0.12941837702727588"/>
        </c:manualLayout>
      </c:layout>
      <c:overlay val="0"/>
      <c:spPr>
        <a:solidFill>
          <a:schemeClr val="bg1"/>
        </a:solidFill>
        <a:ln w="76200">
          <a:solidFill>
            <a:srgbClr val="000000"/>
          </a:solidFill>
          <a:round/>
        </a:ln>
      </c:spPr>
      <c:txPr>
        <a:bodyPr/>
        <a:lstStyle/>
        <a:p>
          <a:pPr>
            <a:defRPr b="1"/>
          </a:pPr>
          <a:endParaRPr lang="en-CH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3600">
          <a:latin typeface="Calibri" panose="020F0502020204030204" pitchFamily="34" charset="0"/>
          <a:cs typeface="Calibri" panose="020F0502020204030204" pitchFamily="34" charset="0"/>
        </a:defRPr>
      </a:pPr>
      <a:endParaRPr lang="en-CH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73996717824506"/>
          <c:y val="0.21461046161644964"/>
          <c:w val="0.69793664297907709"/>
          <c:h val="0.501024406214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9B-9A4C-9A2D-CDB558F6CAB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9B-9A4C-9A2D-CDB558F6CAB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807.63599999999997</c:v>
                </c:pt>
                <c:pt idx="1">
                  <c:v>1627.4939999999999</c:v>
                </c:pt>
                <c:pt idx="2">
                  <c:v>3287.24</c:v>
                </c:pt>
                <c:pt idx="3">
                  <c:v>6505.4030000000002</c:v>
                </c:pt>
                <c:pt idx="4">
                  <c:v>12986.554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B-9A4C-9A2D-CDB558F6CAB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9B-9A4C-9A2D-CDB558F6CA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89B-9A4C-9A2D-CDB558F6CAB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9B-9A4C-9A2D-CDB558F6CAB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9B-9A4C-9A2D-CDB558F6CAB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37.71</c:v>
                </c:pt>
                <c:pt idx="1">
                  <c:v>58.86</c:v>
                </c:pt>
                <c:pt idx="2">
                  <c:v>123.84</c:v>
                </c:pt>
                <c:pt idx="3">
                  <c:v>258.79000000000002</c:v>
                </c:pt>
                <c:pt idx="4">
                  <c:v>536.33000000000004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9B-9A4C-9A2D-CDB558F6CABF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270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565.43799999999999</c:v>
                </c:pt>
                <c:pt idx="1">
                  <c:v>1268.146</c:v>
                </c:pt>
                <c:pt idx="2">
                  <c:v>2156.7950000000001</c:v>
                </c:pt>
                <c:pt idx="3">
                  <c:v>5359.3289999999997</c:v>
                </c:pt>
                <c:pt idx="4">
                  <c:v>8609.5730000000003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9B-9A4C-9A2D-CDB558F6CABF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89B-9A4C-9A2D-CDB558F6CA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89B-9A4C-9A2D-CDB558F6CAB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9B-9A4C-9A2D-CDB558F6CAB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9B-9A4C-9A2D-CDB558F6CAB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20480</c:v>
                </c:pt>
                <c:pt idx="1">
                  <c:v>40960</c:v>
                </c:pt>
                <c:pt idx="2">
                  <c:v>81920</c:v>
                </c:pt>
                <c:pt idx="3">
                  <c:v>163840</c:v>
                </c:pt>
                <c:pt idx="4">
                  <c:v>327680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82.685000000000002</c:v>
                </c:pt>
                <c:pt idx="1">
                  <c:v>165.50800000000001</c:v>
                </c:pt>
                <c:pt idx="2">
                  <c:v>331.02499999999998</c:v>
                </c:pt>
                <c:pt idx="3">
                  <c:v>660.50800000000004</c:v>
                </c:pt>
                <c:pt idx="4">
                  <c:v>1309.579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9B-9A4C-9A2D-CDB558F6C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98607033"/>
        <c:axId val="73512257"/>
      </c:barChart>
      <c:catAx>
        <c:axId val="98607033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Number of Ciphertexts</a:t>
                </a:r>
              </a:p>
            </c:rich>
          </c:tx>
          <c:layout>
            <c:manualLayout>
              <c:xMode val="edge"/>
              <c:yMode val="edge"/>
              <c:x val="0.48036584742120753"/>
              <c:y val="0.8858930425645477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12700">
            <a:solidFill>
              <a:srgbClr val="000000"/>
            </a:solidFill>
            <a:round/>
          </a:ln>
        </c:spPr>
        <c:crossAx val="73512257"/>
        <c:crosses val="autoZero"/>
        <c:auto val="1"/>
        <c:lblAlgn val="ctr"/>
        <c:lblOffset val="10"/>
        <c:noMultiLvlLbl val="0"/>
      </c:catAx>
      <c:valAx>
        <c:axId val="73512257"/>
        <c:scaling>
          <c:logBase val="10"/>
          <c:orientation val="minMax"/>
          <c:min val="1"/>
        </c:scaling>
        <c:delete val="0"/>
        <c:axPos val="l"/>
        <c:majorGridlines>
          <c:spPr>
            <a:ln w="9000">
              <a:solidFill>
                <a:srgbClr val="808080">
                  <a:alpha val="80000"/>
                </a:srgbClr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0.15845511267333115"/>
              <c:y val="6.0597499885590371E-2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none"/>
        <c:minorTickMark val="none"/>
        <c:tickLblPos val="nextTo"/>
        <c:spPr>
          <a:ln w="6480">
            <a:solidFill>
              <a:srgbClr val="000000"/>
            </a:solidFill>
            <a:round/>
          </a:ln>
        </c:spPr>
        <c:crossAx val="98607033"/>
        <c:crossesAt val="0"/>
        <c:crossBetween val="between"/>
      </c:valAx>
      <c:spPr>
        <a:noFill/>
        <a:ln w="76200">
          <a:solidFill>
            <a:srgbClr val="000000"/>
          </a:solidFill>
          <a:round/>
        </a:ln>
      </c:spPr>
    </c:plotArea>
    <c:legend>
      <c:legendPos val="t"/>
      <c:layout>
        <c:manualLayout>
          <c:xMode val="edge"/>
          <c:yMode val="edge"/>
          <c:x val="0.26885700099331078"/>
          <c:y val="9.5208172719816103E-2"/>
          <c:w val="0.70181485774379859"/>
          <c:h val="0.13506144677136028"/>
        </c:manualLayout>
      </c:layout>
      <c:overlay val="0"/>
      <c:spPr>
        <a:solidFill>
          <a:schemeClr val="bg1"/>
        </a:solidFill>
        <a:ln w="76200">
          <a:solidFill>
            <a:srgbClr val="000000"/>
          </a:solidFill>
          <a:round/>
        </a:ln>
      </c:spPr>
      <c:txPr>
        <a:bodyPr/>
        <a:lstStyle/>
        <a:p>
          <a:pPr>
            <a:defRPr b="1"/>
          </a:pPr>
          <a:endParaRPr lang="en-CH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3600">
          <a:latin typeface="Calibri" panose="020F0502020204030204" pitchFamily="34" charset="0"/>
          <a:cs typeface="Calibri" panose="020F0502020204030204" pitchFamily="34" charset="0"/>
        </a:defRPr>
      </a:pPr>
      <a:endParaRPr lang="en-CH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69615163699"/>
          <c:y val="0.21122271422698835"/>
          <c:w val="0.81062607696725997"/>
          <c:h val="0.50355989120416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E0085F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9A-0C46-A9CA-4EBD43EE388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9A-0C46-A9CA-4EBD43EE38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9A-0C46-A9CA-4EBD43EE388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9A-0C46-A9CA-4EBD43EE388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9A-0C46-A9CA-4EBD43EE388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9A-0C46-A9CA-4EBD43EE388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640 USERS</c:v>
                </c:pt>
                <c:pt idx="1">
                  <c:v>1280 USERS</c:v>
                </c:pt>
                <c:pt idx="2">
                  <c:v>2560 USERS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5150594.7520000003</c:v>
                </c:pt>
                <c:pt idx="1">
                  <c:v>10274890.689999999</c:v>
                </c:pt>
                <c:pt idx="2">
                  <c:v>20154639.25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9A-0C46-A9CA-4EBD43EE388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PIM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39A-0C46-A9CA-4EBD43EE388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39A-0C46-A9CA-4EBD43EE388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9A-0C46-A9CA-4EBD43EE388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9A-0C46-A9CA-4EBD43EE388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640 USERS</c:v>
                </c:pt>
                <c:pt idx="1">
                  <c:v>1280 USERS</c:v>
                </c:pt>
                <c:pt idx="2">
                  <c:v>2560 USERS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825630.93130000005</c:v>
                </c:pt>
                <c:pt idx="1">
                  <c:v>825630.93130000005</c:v>
                </c:pt>
                <c:pt idx="2">
                  <c:v>825630.93130000005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9A-0C46-A9CA-4EBD43EE3886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CPU-SEAL</c:v>
                </c:pt>
              </c:strCache>
            </c:strRef>
          </c:tx>
          <c:spPr>
            <a:solidFill>
              <a:srgbClr val="FF9300"/>
            </a:solidFill>
            <a:ln w="1270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39A-0C46-A9CA-4EBD43EE388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39A-0C46-A9CA-4EBD43EE38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39A-0C46-A9CA-4EBD43EE388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9A-0C46-A9CA-4EBD43EE388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9A-0C46-A9CA-4EBD43EE388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en-CH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9A-0C46-A9CA-4EBD43EE388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640 USERS</c:v>
                </c:pt>
                <c:pt idx="1">
                  <c:v>1280 USERS</c:v>
                </c:pt>
                <c:pt idx="2">
                  <c:v>2560 USERS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78684.452999999994</c:v>
                </c:pt>
                <c:pt idx="1">
                  <c:v>141536.122</c:v>
                </c:pt>
                <c:pt idx="2">
                  <c:v>277067.91100000002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9A-0C46-A9CA-4EBD43EE3886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rgbClr val="6962BE"/>
            </a:solidFill>
            <a:ln w="12700">
              <a:solidFill>
                <a:srgbClr val="0000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640 USERS</c:v>
                </c:pt>
                <c:pt idx="1">
                  <c:v>1280 USERS</c:v>
                </c:pt>
                <c:pt idx="2">
                  <c:v>2560 USERS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15170.605</c:v>
                </c:pt>
                <c:pt idx="1">
                  <c:v>30480.137999999999</c:v>
                </c:pt>
                <c:pt idx="2">
                  <c:v>61179.057999999997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9A-0C46-A9CA-4EBD43EE3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77016739"/>
        <c:axId val="2691942"/>
      </c:barChart>
      <c:catAx>
        <c:axId val="770167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round/>
          </a:ln>
        </c:spPr>
        <c:crossAx val="2691942"/>
        <c:crosses val="autoZero"/>
        <c:auto val="1"/>
        <c:lblAlgn val="ctr"/>
        <c:lblOffset val="100"/>
        <c:noMultiLvlLbl val="0"/>
      </c:catAx>
      <c:valAx>
        <c:axId val="2691942"/>
        <c:scaling>
          <c:logBase val="10"/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2.1800720025037204E-2"/>
              <c:y val="0.11390431748260411"/>
            </c:manualLayout>
          </c:layout>
          <c:overlay val="0"/>
          <c:spPr>
            <a:noFill/>
            <a:ln>
              <a:noFill/>
            </a:ln>
          </c:spPr>
        </c:title>
        <c:numFmt formatCode="#E+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round/>
          </a:ln>
        </c:spPr>
        <c:crossAx val="77016739"/>
        <c:crossesAt val="0"/>
        <c:crossBetween val="between"/>
        <c:majorUnit val="100"/>
      </c:valAx>
      <c:spPr>
        <a:noFill/>
        <a:ln w="76200">
          <a:solidFill>
            <a:srgbClr val="111111"/>
          </a:solidFill>
          <a:round/>
        </a:ln>
      </c:spPr>
    </c:plotArea>
    <c:legend>
      <c:legendPos val="t"/>
      <c:layout>
        <c:manualLayout>
          <c:xMode val="edge"/>
          <c:yMode val="edge"/>
          <c:x val="0.16735388218554359"/>
          <c:y val="9.6038136162428359E-2"/>
          <c:w val="0.81630664273431464"/>
          <c:h val="0.12785011853790115"/>
        </c:manualLayout>
      </c:layout>
      <c:overlay val="0"/>
      <c:spPr>
        <a:solidFill>
          <a:schemeClr val="bg1"/>
        </a:solidFill>
        <a:ln w="76200">
          <a:solidFill>
            <a:schemeClr val="tx1"/>
          </a:solidFill>
          <a:round/>
        </a:ln>
      </c:spPr>
      <c:txPr>
        <a:bodyPr/>
        <a:lstStyle/>
        <a:p>
          <a:pPr>
            <a:defRPr b="1"/>
          </a:pPr>
          <a:endParaRPr lang="en-CH"/>
        </a:p>
      </c:txPr>
    </c:legend>
    <c:plotVisOnly val="1"/>
    <c:dispBlanksAs val="gap"/>
    <c:showDLblsOverMax val="1"/>
  </c:chart>
  <c:spPr>
    <a:noFill/>
    <a:ln w="9360">
      <a:noFill/>
    </a:ln>
  </c:spPr>
  <c:txPr>
    <a:bodyPr/>
    <a:lstStyle/>
    <a:p>
      <a:pPr>
        <a:defRPr sz="3600">
          <a:latin typeface="Calibri" panose="020F0502020204030204" pitchFamily="34" charset="0"/>
          <a:cs typeface="Calibri" panose="020F0502020204030204" pitchFamily="34" charset="0"/>
        </a:defRPr>
      </a:pPr>
      <a:endParaRPr lang="en-CH"/>
    </a:p>
  </c:tx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59128" y="4382651"/>
            <a:ext cx="39885581" cy="12081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59092" y="16681975"/>
            <a:ext cx="39885581" cy="4665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6" userDrawn="1">
          <p15:clr>
            <a:srgbClr val="FBAE40"/>
          </p15:clr>
        </p15:guide>
        <p15:guide id="2" pos="13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59092" y="6510775"/>
            <a:ext cx="39885581" cy="11557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59092" y="18554347"/>
            <a:ext cx="39885581" cy="7656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40130" lvl="0" indent="-1605098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280261" lvl="1" indent="-148620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420391" lvl="2" indent="-148620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560522" lvl="3" indent="-148620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700652" lvl="4" indent="-148620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2840783" lvl="5" indent="-148620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4980913" lvl="6" indent="-148620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7121044" lvl="7" indent="-148620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9261174" lvl="8" indent="-148620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59092" y="12660143"/>
            <a:ext cx="39885581" cy="4954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685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685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685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685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685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685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685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685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6851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59092" y="2619467"/>
            <a:ext cx="39885581" cy="3370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59092" y="6783596"/>
            <a:ext cx="39885581" cy="20109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40130" lvl="0" indent="-160509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280261" lvl="1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420391" lvl="2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560522" lvl="3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700652" lvl="4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2840783" lvl="5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4980913" lvl="6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7121044" lvl="7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9261174" lvl="8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59092" y="2619467"/>
            <a:ext cx="39885581" cy="3370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59092" y="6783596"/>
            <a:ext cx="18723837" cy="20109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40130" lvl="0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553"/>
            </a:lvl1pPr>
            <a:lvl2pPr marL="4280261" lvl="1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2pPr>
            <a:lvl3pPr marL="6420391" lvl="2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3pPr>
            <a:lvl4pPr marL="8560522" lvl="3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4pPr>
            <a:lvl5pPr marL="10700652" lvl="4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5pPr>
            <a:lvl6pPr marL="12840783" lvl="5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6pPr>
            <a:lvl7pPr marL="14980913" lvl="6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7pPr>
            <a:lvl8pPr marL="17121044" lvl="7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8pPr>
            <a:lvl9pPr marL="19261174" lvl="8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2620835" y="6783596"/>
            <a:ext cx="18723837" cy="20109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40130" lvl="0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553"/>
            </a:lvl1pPr>
            <a:lvl2pPr marL="4280261" lvl="1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2pPr>
            <a:lvl3pPr marL="6420391" lvl="2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3pPr>
            <a:lvl4pPr marL="8560522" lvl="3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4pPr>
            <a:lvl5pPr marL="10700652" lvl="4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5pPr>
            <a:lvl6pPr marL="12840783" lvl="5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6pPr>
            <a:lvl7pPr marL="14980913" lvl="6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7pPr>
            <a:lvl8pPr marL="17121044" lvl="7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8pPr>
            <a:lvl9pPr marL="19261174" lvl="8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59092" y="2619467"/>
            <a:ext cx="39885581" cy="3370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59092" y="3270323"/>
            <a:ext cx="13144463" cy="44481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59092" y="8179340"/>
            <a:ext cx="13144463" cy="18714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40130" lvl="0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1pPr>
            <a:lvl2pPr marL="4280261" lvl="1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2pPr>
            <a:lvl3pPr marL="6420391" lvl="2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3pPr>
            <a:lvl4pPr marL="8560522" lvl="3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4pPr>
            <a:lvl5pPr marL="10700652" lvl="4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5pPr>
            <a:lvl6pPr marL="12840783" lvl="5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6pPr>
            <a:lvl7pPr marL="14980913" lvl="6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7pPr>
            <a:lvl8pPr marL="17121044" lvl="7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8pPr>
            <a:lvl9pPr marL="19261174" lvl="8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294898" y="2649634"/>
            <a:ext cx="29808158" cy="240789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401882" y="-735"/>
            <a:ext cx="21401882" cy="302752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27967" tIns="427967" rIns="427967" bIns="42796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52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42827" y="7258606"/>
            <a:ext cx="18935891" cy="87249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42827" y="16499211"/>
            <a:ext cx="18935891" cy="7269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122178" y="4261987"/>
            <a:ext cx="17961290" cy="217497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2140130" lvl="0" indent="-160509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280261" lvl="1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420391" lvl="2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560522" lvl="3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700652" lvl="4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2840783" lvl="5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4980913" lvl="6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7121044" lvl="7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9261174" lvl="8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59091" y="24901635"/>
            <a:ext cx="28080841" cy="3561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2140130" lvl="0" indent="-10700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59092" y="2619467"/>
            <a:ext cx="39885581" cy="337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59092" y="6783596"/>
            <a:ext cx="39885581" cy="201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4681">
                <a:solidFill>
                  <a:schemeClr val="dk2"/>
                </a:solidFill>
              </a:defRPr>
            </a:lvl1pPr>
            <a:lvl2pPr lvl="1" algn="r">
              <a:buNone/>
              <a:defRPr sz="4681">
                <a:solidFill>
                  <a:schemeClr val="dk2"/>
                </a:solidFill>
              </a:defRPr>
            </a:lvl2pPr>
            <a:lvl3pPr lvl="2" algn="r">
              <a:buNone/>
              <a:defRPr sz="4681">
                <a:solidFill>
                  <a:schemeClr val="dk2"/>
                </a:solidFill>
              </a:defRPr>
            </a:lvl3pPr>
            <a:lvl4pPr lvl="3" algn="r">
              <a:buNone/>
              <a:defRPr sz="4681">
                <a:solidFill>
                  <a:schemeClr val="dk2"/>
                </a:solidFill>
              </a:defRPr>
            </a:lvl4pPr>
            <a:lvl5pPr lvl="4" algn="r">
              <a:buNone/>
              <a:defRPr sz="4681">
                <a:solidFill>
                  <a:schemeClr val="dk2"/>
                </a:solidFill>
              </a:defRPr>
            </a:lvl5pPr>
            <a:lvl6pPr lvl="5" algn="r">
              <a:buNone/>
              <a:defRPr sz="4681">
                <a:solidFill>
                  <a:schemeClr val="dk2"/>
                </a:solidFill>
              </a:defRPr>
            </a:lvl6pPr>
            <a:lvl7pPr lvl="6" algn="r">
              <a:buNone/>
              <a:defRPr sz="4681">
                <a:solidFill>
                  <a:schemeClr val="dk2"/>
                </a:solidFill>
              </a:defRPr>
            </a:lvl7pPr>
            <a:lvl8pPr lvl="7" algn="r">
              <a:buNone/>
              <a:defRPr sz="4681">
                <a:solidFill>
                  <a:schemeClr val="dk2"/>
                </a:solidFill>
              </a:defRPr>
            </a:lvl8pPr>
            <a:lvl9pPr lvl="8" algn="r">
              <a:buNone/>
              <a:defRPr sz="4681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tiff"/><Relationship Id="rId5" Type="http://schemas.openxmlformats.org/officeDocument/2006/relationships/image" Target="../media/image1.png"/><Relationship Id="rId10" Type="http://schemas.openxmlformats.org/officeDocument/2006/relationships/image" Target="../media/image3.tiff"/><Relationship Id="rId4" Type="http://schemas.openxmlformats.org/officeDocument/2006/relationships/chart" Target="../charts/chart2.xm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Chart 101">
            <a:extLst>
              <a:ext uri="{FF2B5EF4-FFF2-40B4-BE49-F238E27FC236}">
                <a16:creationId xmlns:a16="http://schemas.microsoft.com/office/drawing/2014/main" id="{C709317B-0023-C08A-1CBB-E2FC96C29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024169"/>
              </p:ext>
            </p:extLst>
          </p:nvPr>
        </p:nvGraphicFramePr>
        <p:xfrm>
          <a:off x="26569574" y="18211509"/>
          <a:ext cx="15657605" cy="527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193E2B-F111-DE3C-423B-F49962348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270927"/>
              </p:ext>
            </p:extLst>
          </p:nvPr>
        </p:nvGraphicFramePr>
        <p:xfrm>
          <a:off x="28428343" y="8613618"/>
          <a:ext cx="13561686" cy="852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Google Shape;83;p13">
            <a:extLst>
              <a:ext uri="{FF2B5EF4-FFF2-40B4-BE49-F238E27FC236}">
                <a16:creationId xmlns:a16="http://schemas.microsoft.com/office/drawing/2014/main" id="{D203D21D-17E6-9F5A-1CB5-C3615554E1A1}"/>
              </a:ext>
            </a:extLst>
          </p:cNvPr>
          <p:cNvSpPr/>
          <p:nvPr/>
        </p:nvSpPr>
        <p:spPr>
          <a:xfrm>
            <a:off x="13080523" y="15697063"/>
            <a:ext cx="14798755" cy="2640681"/>
          </a:xfrm>
          <a:prstGeom prst="roundRect">
            <a:avLst>
              <a:gd name="adj" fmla="val 16667"/>
            </a:avLst>
          </a:prstGeom>
          <a:solidFill>
            <a:srgbClr val="D9D2E9">
              <a:alpha val="49060"/>
            </a:srgbClr>
          </a:solidFill>
          <a:ln w="762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7967" tIns="427967" rIns="427967" bIns="427967" anchor="ctr" anchorCtr="0">
            <a:noAutofit/>
          </a:bodyPr>
          <a:lstStyle/>
          <a:p>
            <a:pPr algn="ctr"/>
            <a:endParaRPr sz="3900"/>
          </a:p>
        </p:txBody>
      </p:sp>
      <p:sp>
        <p:nvSpPr>
          <p:cNvPr id="54" name="Google Shape;54;p13"/>
          <p:cNvSpPr txBox="1"/>
          <p:nvPr/>
        </p:nvSpPr>
        <p:spPr>
          <a:xfrm>
            <a:off x="3266452" y="1214768"/>
            <a:ext cx="36270852" cy="295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545" rIns="0" bIns="0" anchor="t" anchorCtr="0">
            <a:spAutoFit/>
          </a:bodyPr>
          <a:lstStyle/>
          <a:p>
            <a:pPr marL="20283681" marR="23779" indent="-20227205" algn="ctr">
              <a:lnSpc>
                <a:spcPct val="101200"/>
              </a:lnSpc>
            </a:pPr>
            <a:r>
              <a:rPr lang="en" sz="9362" b="1" dirty="0">
                <a:latin typeface="Poppins"/>
                <a:ea typeface="Poppins"/>
                <a:cs typeface="Poppins"/>
                <a:sym typeface="Poppins"/>
              </a:rPr>
              <a:t>Evaluating Homomorphic Operations</a:t>
            </a:r>
            <a:endParaRPr sz="9362" b="1" dirty="0">
              <a:latin typeface="Poppins"/>
              <a:ea typeface="Poppins"/>
              <a:cs typeface="Poppins"/>
              <a:sym typeface="Poppins"/>
            </a:endParaRPr>
          </a:p>
          <a:p>
            <a:pPr marL="20283681" marR="23779" indent="-20227205" algn="ctr">
              <a:lnSpc>
                <a:spcPct val="101200"/>
              </a:lnSpc>
            </a:pPr>
            <a:r>
              <a:rPr lang="en" sz="9362" b="1" dirty="0">
                <a:latin typeface="Poppins"/>
                <a:ea typeface="Poppins"/>
                <a:cs typeface="Poppins"/>
                <a:sym typeface="Poppins"/>
              </a:rPr>
              <a:t>on a Real-World Processing-In-Memory System</a:t>
            </a:r>
            <a:endParaRPr sz="9362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115;p27">
            <a:extLst>
              <a:ext uri="{FF2B5EF4-FFF2-40B4-BE49-F238E27FC236}">
                <a16:creationId xmlns:a16="http://schemas.microsoft.com/office/drawing/2014/main" id="{F1C8AFE9-5314-9D38-892F-D0C2D52E19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04527" y="4365428"/>
            <a:ext cx="41303767" cy="367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213925" rIns="427967" bIns="213925" anchor="t" anchorCtr="0">
            <a:normAutofit/>
          </a:bodyPr>
          <a:lstStyle/>
          <a:p>
            <a:pPr marL="0" indent="0">
              <a:buClr>
                <a:srgbClr val="1E4E79"/>
              </a:buClr>
              <a:buSzPts val="2600"/>
            </a:pPr>
            <a:r>
              <a:rPr lang="en" sz="6553" b="1" dirty="0">
                <a:solidFill>
                  <a:schemeClr val="accent5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Harshita Gupta*   Mayank </a:t>
            </a:r>
            <a:r>
              <a:rPr lang="en" sz="6553" b="1" dirty="0" err="1">
                <a:solidFill>
                  <a:schemeClr val="accent5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Kabra</a:t>
            </a:r>
            <a:r>
              <a:rPr lang="en" sz="6553" b="1" dirty="0">
                <a:solidFill>
                  <a:schemeClr val="accent5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*  Juan Gómez-Luna   Konstantinos Kanellopoulos   Onur Mutlu</a:t>
            </a:r>
            <a:endParaRPr sz="6553" b="1" dirty="0">
              <a:solidFill>
                <a:schemeClr val="accent5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Google Shape;116;p27">
            <a:extLst>
              <a:ext uri="{FF2B5EF4-FFF2-40B4-BE49-F238E27FC236}">
                <a16:creationId xmlns:a16="http://schemas.microsoft.com/office/drawing/2014/main" id="{7F074E5F-1E20-CFD5-A6ED-D810B229A7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888" y="1437452"/>
            <a:ext cx="5715229" cy="109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E1A3E2-7B17-424E-D2B5-9B047013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186" y="1395503"/>
            <a:ext cx="7091531" cy="11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oogle Shape;58;p13">
            <a:extLst>
              <a:ext uri="{FF2B5EF4-FFF2-40B4-BE49-F238E27FC236}">
                <a16:creationId xmlns:a16="http://schemas.microsoft.com/office/drawing/2014/main" id="{F7D5A5F3-15E9-9D69-E441-43C6A0B17E0D}"/>
              </a:ext>
            </a:extLst>
          </p:cNvPr>
          <p:cNvCxnSpPr>
            <a:cxnSpLocks/>
          </p:cNvCxnSpPr>
          <p:nvPr/>
        </p:nvCxnSpPr>
        <p:spPr>
          <a:xfrm>
            <a:off x="28231393" y="5814178"/>
            <a:ext cx="72733" cy="24461035"/>
          </a:xfrm>
          <a:prstGeom prst="straightConnector1">
            <a:avLst/>
          </a:prstGeom>
          <a:noFill/>
          <a:ln w="76200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62;p13">
            <a:extLst>
              <a:ext uri="{FF2B5EF4-FFF2-40B4-BE49-F238E27FC236}">
                <a16:creationId xmlns:a16="http://schemas.microsoft.com/office/drawing/2014/main" id="{A1CBC00B-EEC5-4788-E74A-D7E9D20F07A4}"/>
              </a:ext>
            </a:extLst>
          </p:cNvPr>
          <p:cNvSpPr txBox="1"/>
          <p:nvPr/>
        </p:nvSpPr>
        <p:spPr>
          <a:xfrm>
            <a:off x="27737540" y="7980168"/>
            <a:ext cx="2429479" cy="124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noAutofit/>
          </a:bodyPr>
          <a:lstStyle/>
          <a:p>
            <a:pPr algn="ctr"/>
            <a:r>
              <a:rPr lang="en" sz="3277" b="1" dirty="0">
                <a:solidFill>
                  <a:srgbClr val="351C75"/>
                </a:solidFill>
                <a:latin typeface="Poppins"/>
                <a:ea typeface="Poppins"/>
                <a:cs typeface="Poppins"/>
                <a:sym typeface="Poppins"/>
              </a:rPr>
              <a:t>(a)</a:t>
            </a:r>
            <a:endParaRPr sz="3277" b="1" dirty="0">
              <a:solidFill>
                <a:srgbClr val="351C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Google Shape;63;p13">
            <a:extLst>
              <a:ext uri="{FF2B5EF4-FFF2-40B4-BE49-F238E27FC236}">
                <a16:creationId xmlns:a16="http://schemas.microsoft.com/office/drawing/2014/main" id="{0FC47B40-B5D6-74EF-FDDC-46037D66C2A7}"/>
              </a:ext>
            </a:extLst>
          </p:cNvPr>
          <p:cNvSpPr txBox="1"/>
          <p:nvPr/>
        </p:nvSpPr>
        <p:spPr>
          <a:xfrm>
            <a:off x="27810711" y="13175298"/>
            <a:ext cx="2423861" cy="136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spAutoFit/>
          </a:bodyPr>
          <a:lstStyle/>
          <a:p>
            <a:pPr algn="ctr"/>
            <a:r>
              <a:rPr lang="en" sz="3277" b="1" dirty="0">
                <a:solidFill>
                  <a:srgbClr val="351C75"/>
                </a:solidFill>
                <a:latin typeface="Poppins"/>
                <a:ea typeface="Poppins"/>
                <a:cs typeface="Poppins"/>
                <a:sym typeface="Poppins"/>
              </a:rPr>
              <a:t>(b)</a:t>
            </a:r>
            <a:endParaRPr sz="3277" b="1" dirty="0">
              <a:solidFill>
                <a:srgbClr val="351C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Google Shape;64;p13">
            <a:extLst>
              <a:ext uri="{FF2B5EF4-FFF2-40B4-BE49-F238E27FC236}">
                <a16:creationId xmlns:a16="http://schemas.microsoft.com/office/drawing/2014/main" id="{6C481F12-A4A3-5B78-7A08-4586A6D747BD}"/>
              </a:ext>
            </a:extLst>
          </p:cNvPr>
          <p:cNvSpPr txBox="1"/>
          <p:nvPr/>
        </p:nvSpPr>
        <p:spPr>
          <a:xfrm>
            <a:off x="27810711" y="18530539"/>
            <a:ext cx="2423861" cy="136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spAutoFit/>
          </a:bodyPr>
          <a:lstStyle/>
          <a:p>
            <a:pPr algn="ctr"/>
            <a:r>
              <a:rPr lang="en" sz="3277" b="1">
                <a:solidFill>
                  <a:srgbClr val="351C75"/>
                </a:solidFill>
                <a:latin typeface="Poppins"/>
                <a:ea typeface="Poppins"/>
                <a:cs typeface="Poppins"/>
                <a:sym typeface="Poppins"/>
              </a:rPr>
              <a:t>(c)</a:t>
            </a:r>
            <a:endParaRPr sz="3277" b="1">
              <a:solidFill>
                <a:srgbClr val="351C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Google Shape;66;p13">
            <a:extLst>
              <a:ext uri="{FF2B5EF4-FFF2-40B4-BE49-F238E27FC236}">
                <a16:creationId xmlns:a16="http://schemas.microsoft.com/office/drawing/2014/main" id="{D09C5684-F4DA-CD2A-8588-392D2539BB61}"/>
              </a:ext>
            </a:extLst>
          </p:cNvPr>
          <p:cNvSpPr txBox="1"/>
          <p:nvPr/>
        </p:nvSpPr>
        <p:spPr>
          <a:xfrm>
            <a:off x="26569574" y="23611224"/>
            <a:ext cx="16099158" cy="206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spAutoFit/>
          </a:bodyPr>
          <a:lstStyle/>
          <a:p>
            <a:pPr marL="2140130" indent="-1248409" algn="ctr">
              <a:buClr>
                <a:schemeClr val="dk1"/>
              </a:buClr>
              <a:buSzPts val="600"/>
              <a:buFont typeface="Lexend"/>
              <a:buChar char="❏"/>
            </a:pP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For statistical operations, </a:t>
            </a:r>
            <a:r>
              <a:rPr lang="en" sz="3900" dirty="0">
                <a:solidFill>
                  <a:srgbClr val="1155CC"/>
                </a:solidFill>
                <a:latin typeface="Lexend"/>
                <a:ea typeface="Lexend"/>
                <a:cs typeface="Lexend"/>
                <a:sym typeface="Lexend"/>
              </a:rPr>
              <a:t>PIM achieves 30× to 300× improvement over CPU and 10× to 30× over GPU</a:t>
            </a:r>
            <a:endParaRPr sz="3900" dirty="0">
              <a:solidFill>
                <a:srgbClr val="1155CC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" name="Google Shape;67;p13">
            <a:extLst>
              <a:ext uri="{FF2B5EF4-FFF2-40B4-BE49-F238E27FC236}">
                <a16:creationId xmlns:a16="http://schemas.microsoft.com/office/drawing/2014/main" id="{B7CFF2F0-E8F1-0DCF-1725-CF89B0CE993D}"/>
              </a:ext>
            </a:extLst>
          </p:cNvPr>
          <p:cNvSpPr txBox="1"/>
          <p:nvPr/>
        </p:nvSpPr>
        <p:spPr>
          <a:xfrm>
            <a:off x="25742407" y="7667365"/>
            <a:ext cx="2746855" cy="90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noAutofit/>
          </a:bodyPr>
          <a:lstStyle/>
          <a:p>
            <a:pPr algn="ctr"/>
            <a:endParaRPr sz="3277" b="1">
              <a:solidFill>
                <a:srgbClr val="351C7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Google Shape;68;p13">
            <a:extLst>
              <a:ext uri="{FF2B5EF4-FFF2-40B4-BE49-F238E27FC236}">
                <a16:creationId xmlns:a16="http://schemas.microsoft.com/office/drawing/2014/main" id="{46CC7B70-CAE0-2B11-08CF-44A85524B48C}"/>
              </a:ext>
            </a:extLst>
          </p:cNvPr>
          <p:cNvSpPr txBox="1"/>
          <p:nvPr/>
        </p:nvSpPr>
        <p:spPr>
          <a:xfrm>
            <a:off x="15087301" y="15382008"/>
            <a:ext cx="10785200" cy="993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noAutofit/>
          </a:bodyPr>
          <a:lstStyle/>
          <a:p>
            <a:pPr algn="ctr"/>
            <a:r>
              <a:rPr lang="en" sz="3900" b="1" dirty="0">
                <a:solidFill>
                  <a:srgbClr val="351C75"/>
                </a:solidFill>
                <a:latin typeface="Lexend"/>
                <a:ea typeface="Lexend"/>
                <a:cs typeface="Lexend"/>
                <a:sym typeface="Lexend"/>
              </a:rPr>
              <a:t>KEY TAKEAWAY #1</a:t>
            </a:r>
            <a:endParaRPr sz="3900" b="1" dirty="0">
              <a:solidFill>
                <a:srgbClr val="351C75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" name="Google Shape;69;p13">
            <a:extLst>
              <a:ext uri="{FF2B5EF4-FFF2-40B4-BE49-F238E27FC236}">
                <a16:creationId xmlns:a16="http://schemas.microsoft.com/office/drawing/2014/main" id="{B908BA29-91FB-3731-25DF-7C9DDBD166DC}"/>
              </a:ext>
            </a:extLst>
          </p:cNvPr>
          <p:cNvSpPr txBox="1"/>
          <p:nvPr/>
        </p:nvSpPr>
        <p:spPr>
          <a:xfrm>
            <a:off x="13212446" y="16416485"/>
            <a:ext cx="14469132" cy="13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noAutofit/>
          </a:bodyPr>
          <a:lstStyle/>
          <a:p>
            <a:pPr algn="ctr"/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UPMEM PIM excels in homomorphic addition with </a:t>
            </a:r>
            <a:r>
              <a:rPr lang="en" sz="3900" dirty="0">
                <a:solidFill>
                  <a:srgbClr val="CC0000"/>
                </a:solidFill>
                <a:latin typeface="Lexend"/>
                <a:ea typeface="Lexend"/>
                <a:cs typeface="Lexend"/>
                <a:sym typeface="Lexend"/>
              </a:rPr>
              <a:t>native 32-bit integer support</a:t>
            </a: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surpassing CPUs and GPUs.</a:t>
            </a:r>
            <a:endParaRPr sz="3900" dirty="0"/>
          </a:p>
        </p:txBody>
      </p:sp>
      <p:cxnSp>
        <p:nvCxnSpPr>
          <p:cNvPr id="26" name="Google Shape;71;p13">
            <a:extLst>
              <a:ext uri="{FF2B5EF4-FFF2-40B4-BE49-F238E27FC236}">
                <a16:creationId xmlns:a16="http://schemas.microsoft.com/office/drawing/2014/main" id="{65D8DFD6-81EB-4681-3053-9D2C42E4D174}"/>
              </a:ext>
            </a:extLst>
          </p:cNvPr>
          <p:cNvCxnSpPr>
            <a:cxnSpLocks/>
          </p:cNvCxnSpPr>
          <p:nvPr/>
        </p:nvCxnSpPr>
        <p:spPr>
          <a:xfrm>
            <a:off x="12558771" y="5814178"/>
            <a:ext cx="0" cy="24461035"/>
          </a:xfrm>
          <a:prstGeom prst="straightConnector1">
            <a:avLst/>
          </a:prstGeom>
          <a:noFill/>
          <a:ln w="76200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72;p13">
            <a:extLst>
              <a:ext uri="{FF2B5EF4-FFF2-40B4-BE49-F238E27FC236}">
                <a16:creationId xmlns:a16="http://schemas.microsoft.com/office/drawing/2014/main" id="{A98E91DF-E9AF-3CB7-60E8-FE8D92455422}"/>
              </a:ext>
            </a:extLst>
          </p:cNvPr>
          <p:cNvCxnSpPr>
            <a:cxnSpLocks/>
          </p:cNvCxnSpPr>
          <p:nvPr/>
        </p:nvCxnSpPr>
        <p:spPr>
          <a:xfrm flipV="1">
            <a:off x="773779" y="5744894"/>
            <a:ext cx="41303767" cy="69284"/>
          </a:xfrm>
          <a:prstGeom prst="straightConnector1">
            <a:avLst/>
          </a:prstGeom>
          <a:noFill/>
          <a:ln w="76200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73;p13">
            <a:extLst>
              <a:ext uri="{FF2B5EF4-FFF2-40B4-BE49-F238E27FC236}">
                <a16:creationId xmlns:a16="http://schemas.microsoft.com/office/drawing/2014/main" id="{B5ADC63E-0742-0F06-612D-C47115F5CC50}"/>
              </a:ext>
            </a:extLst>
          </p:cNvPr>
          <p:cNvSpPr/>
          <p:nvPr/>
        </p:nvSpPr>
        <p:spPr>
          <a:xfrm>
            <a:off x="1046714" y="6508525"/>
            <a:ext cx="10208215" cy="1179631"/>
          </a:xfrm>
          <a:prstGeom prst="roundRect">
            <a:avLst>
              <a:gd name="adj" fmla="val 16667"/>
            </a:avLst>
          </a:prstGeom>
          <a:solidFill>
            <a:srgbClr val="032645">
              <a:alpha val="15090"/>
            </a:srgbClr>
          </a:solidFill>
          <a:ln w="7620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7967" tIns="427967" rIns="427967" bIns="427967" anchor="ctr" anchorCtr="0">
            <a:noAutofit/>
          </a:bodyPr>
          <a:lstStyle/>
          <a:p>
            <a:pPr algn="ctr"/>
            <a:r>
              <a:rPr lang="en" sz="4213" b="1">
                <a:solidFill>
                  <a:srgbClr val="0C343D"/>
                </a:solidFill>
                <a:latin typeface="Poppins"/>
                <a:ea typeface="Poppins"/>
                <a:cs typeface="Poppins"/>
                <a:sym typeface="Poppins"/>
              </a:rPr>
              <a:t>Problem Statement</a:t>
            </a:r>
            <a:endParaRPr sz="4213" b="1">
              <a:solidFill>
                <a:srgbClr val="0C34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Google Shape;74;p13">
            <a:extLst>
              <a:ext uri="{FF2B5EF4-FFF2-40B4-BE49-F238E27FC236}">
                <a16:creationId xmlns:a16="http://schemas.microsoft.com/office/drawing/2014/main" id="{941E1D65-0431-A60F-582C-6D724460C2D5}"/>
              </a:ext>
            </a:extLst>
          </p:cNvPr>
          <p:cNvSpPr txBox="1"/>
          <p:nvPr/>
        </p:nvSpPr>
        <p:spPr>
          <a:xfrm>
            <a:off x="-806361" y="7741777"/>
            <a:ext cx="13816955" cy="731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noAutofit/>
          </a:bodyPr>
          <a:lstStyle/>
          <a:p>
            <a:pPr marL="1403773" indent="-571500">
              <a:buSzPct val="80000"/>
              <a:buFont typeface="Wingdings" pitchFamily="2" charset="2"/>
              <a:buChar char="q"/>
            </a:pPr>
            <a:r>
              <a:rPr lang="en" sz="3900" dirty="0">
                <a:latin typeface="Lexend"/>
                <a:ea typeface="Lexend"/>
                <a:cs typeface="Lexend"/>
                <a:sym typeface="Lexend"/>
              </a:rPr>
              <a:t>HE </a:t>
            </a:r>
            <a:r>
              <a:rPr lang="en" sz="3900" dirty="0">
                <a:solidFill>
                  <a:srgbClr val="E46666"/>
                </a:solidFill>
                <a:latin typeface="Lexend"/>
                <a:ea typeface="Lexend"/>
                <a:cs typeface="Lexend"/>
                <a:sym typeface="Lexend"/>
              </a:rPr>
              <a:t>enables processing on encrypted data to </a:t>
            </a:r>
            <a:r>
              <a:rPr lang="en" sz="3900" dirty="0">
                <a:latin typeface="Lexend"/>
                <a:ea typeface="Lexend"/>
                <a:cs typeface="Lexend"/>
                <a:sym typeface="Lexend"/>
              </a:rPr>
              <a:t>facilitate secure computation</a:t>
            </a:r>
            <a:endParaRPr sz="3900" dirty="0">
              <a:latin typeface="Lexend"/>
              <a:ea typeface="Lexend"/>
              <a:cs typeface="Lexend"/>
              <a:sym typeface="Lexend"/>
            </a:endParaRPr>
          </a:p>
          <a:p>
            <a:pPr marL="1403773" indent="-571500">
              <a:buSzPct val="80000"/>
              <a:buFont typeface="Wingdings" pitchFamily="2" charset="2"/>
              <a:buChar char="q"/>
            </a:pPr>
            <a:r>
              <a:rPr lang="en" sz="3900" dirty="0">
                <a:latin typeface="Lexend"/>
                <a:ea typeface="Lexend"/>
                <a:cs typeface="Lexend"/>
                <a:sym typeface="Lexend"/>
              </a:rPr>
              <a:t>HE </a:t>
            </a:r>
            <a:r>
              <a:rPr lang="en" sz="3900" dirty="0">
                <a:solidFill>
                  <a:srgbClr val="4B4BD3"/>
                </a:solidFill>
                <a:latin typeface="Lexend"/>
                <a:ea typeface="Lexend"/>
                <a:cs typeface="Lexend"/>
                <a:sym typeface="Lexend"/>
              </a:rPr>
              <a:t>suffers from memory usage and data transfer bottlenecks</a:t>
            </a:r>
            <a:r>
              <a:rPr lang="en" sz="3900" dirty="0">
                <a:latin typeface="Lexend"/>
                <a:ea typeface="Lexend"/>
                <a:cs typeface="Lexend"/>
                <a:sym typeface="Lexend"/>
              </a:rPr>
              <a:t> on processor-centric chips, hampering scalability and performance</a:t>
            </a:r>
            <a:endParaRPr sz="3900" dirty="0">
              <a:latin typeface="Lexend"/>
              <a:ea typeface="Lexend"/>
              <a:cs typeface="Lexend"/>
              <a:sym typeface="Lexend"/>
            </a:endParaRPr>
          </a:p>
          <a:p>
            <a:pPr marL="1403773" indent="-571500">
              <a:buSzPct val="80000"/>
              <a:buFont typeface="Wingdings" pitchFamily="2" charset="2"/>
              <a:buChar char="q"/>
            </a:pPr>
            <a:r>
              <a:rPr lang="en" sz="3900" dirty="0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</a:rPr>
              <a:t>Acceleration efforts with GPUs, FPGAs, and ASICs face ongoing challenges</a:t>
            </a:r>
            <a:r>
              <a:rPr lang="en" sz="3900" dirty="0">
                <a:latin typeface="Lexend"/>
                <a:ea typeface="Lexend"/>
                <a:cs typeface="Lexend"/>
                <a:sym typeface="Lexend"/>
              </a:rPr>
              <a:t> related to resource limitations, data transfer, and practical ASIC implementation</a:t>
            </a:r>
            <a:endParaRPr sz="39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" name="Google Shape;75;p13">
            <a:extLst>
              <a:ext uri="{FF2B5EF4-FFF2-40B4-BE49-F238E27FC236}">
                <a16:creationId xmlns:a16="http://schemas.microsoft.com/office/drawing/2014/main" id="{DC7799E9-F13C-6E41-DDA2-4B1DDECE4D16}"/>
              </a:ext>
            </a:extLst>
          </p:cNvPr>
          <p:cNvSpPr/>
          <p:nvPr/>
        </p:nvSpPr>
        <p:spPr>
          <a:xfrm>
            <a:off x="1191526" y="13919063"/>
            <a:ext cx="9882220" cy="990493"/>
          </a:xfrm>
          <a:prstGeom prst="roundRect">
            <a:avLst>
              <a:gd name="adj" fmla="val 16667"/>
            </a:avLst>
          </a:prstGeom>
          <a:solidFill>
            <a:srgbClr val="032645">
              <a:alpha val="15090"/>
            </a:srgbClr>
          </a:solidFill>
          <a:ln w="7620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7967" tIns="427967" rIns="427967" bIns="427967" anchor="ctr" anchorCtr="0">
            <a:noAutofit/>
          </a:bodyPr>
          <a:lstStyle/>
          <a:p>
            <a:pPr algn="ctr"/>
            <a:r>
              <a:rPr lang="en" sz="4213" b="1">
                <a:solidFill>
                  <a:srgbClr val="0C343D"/>
                </a:solidFill>
                <a:latin typeface="Poppins"/>
                <a:ea typeface="Poppins"/>
                <a:cs typeface="Poppins"/>
                <a:sym typeface="Poppins"/>
              </a:rPr>
              <a:t> Our Goal</a:t>
            </a:r>
            <a:endParaRPr sz="4213" b="1">
              <a:solidFill>
                <a:srgbClr val="0C34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Google Shape;76;p13">
            <a:extLst>
              <a:ext uri="{FF2B5EF4-FFF2-40B4-BE49-F238E27FC236}">
                <a16:creationId xmlns:a16="http://schemas.microsoft.com/office/drawing/2014/main" id="{4ECFB4CC-24C1-DAD5-E375-62FB1D101591}"/>
              </a:ext>
            </a:extLst>
          </p:cNvPr>
          <p:cNvSpPr txBox="1"/>
          <p:nvPr/>
        </p:nvSpPr>
        <p:spPr>
          <a:xfrm>
            <a:off x="183151" y="15203698"/>
            <a:ext cx="11987301" cy="266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spAutoFit/>
          </a:bodyPr>
          <a:lstStyle/>
          <a:p>
            <a:pPr algn="ctr"/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Evaluate the suitability of real-world general-purpose </a:t>
            </a:r>
            <a:r>
              <a:rPr lang="en" sz="3900" dirty="0">
                <a:solidFill>
                  <a:srgbClr val="A64D79"/>
                </a:solidFill>
                <a:latin typeface="Lexend"/>
                <a:ea typeface="Lexend"/>
                <a:cs typeface="Lexend"/>
                <a:sym typeface="Lexend"/>
              </a:rPr>
              <a:t>processing-in-memory architectures to perform homomorphic operations</a:t>
            </a:r>
            <a:endParaRPr sz="3900" dirty="0">
              <a:solidFill>
                <a:srgbClr val="A64D7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" name="Google Shape;77;p13">
            <a:extLst>
              <a:ext uri="{FF2B5EF4-FFF2-40B4-BE49-F238E27FC236}">
                <a16:creationId xmlns:a16="http://schemas.microsoft.com/office/drawing/2014/main" id="{36CB04AB-AAD3-38D8-D0F8-F41006E63B4D}"/>
              </a:ext>
            </a:extLst>
          </p:cNvPr>
          <p:cNvSpPr/>
          <p:nvPr/>
        </p:nvSpPr>
        <p:spPr>
          <a:xfrm>
            <a:off x="1235692" y="17808335"/>
            <a:ext cx="9830261" cy="1140283"/>
          </a:xfrm>
          <a:prstGeom prst="roundRect">
            <a:avLst>
              <a:gd name="adj" fmla="val 16667"/>
            </a:avLst>
          </a:prstGeom>
          <a:solidFill>
            <a:srgbClr val="032645">
              <a:alpha val="15090"/>
            </a:srgbClr>
          </a:solidFill>
          <a:ln w="7620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7967" tIns="427967" rIns="427967" bIns="427967" anchor="ctr" anchorCtr="0">
            <a:noAutofit/>
          </a:bodyPr>
          <a:lstStyle/>
          <a:p>
            <a:pPr algn="ctr"/>
            <a:r>
              <a:rPr lang="en" sz="4213" b="1" dirty="0">
                <a:solidFill>
                  <a:srgbClr val="0C343D"/>
                </a:solidFill>
                <a:latin typeface="Poppins"/>
                <a:ea typeface="Poppins"/>
                <a:cs typeface="Poppins"/>
                <a:sym typeface="Poppins"/>
              </a:rPr>
              <a:t>Evaluation Methodology</a:t>
            </a:r>
            <a:endParaRPr sz="4213" b="1" dirty="0">
              <a:solidFill>
                <a:srgbClr val="0C34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80;p13">
            <a:extLst>
              <a:ext uri="{FF2B5EF4-FFF2-40B4-BE49-F238E27FC236}">
                <a16:creationId xmlns:a16="http://schemas.microsoft.com/office/drawing/2014/main" id="{2B2A627F-092A-3C10-9508-845F4E71A038}"/>
              </a:ext>
            </a:extLst>
          </p:cNvPr>
          <p:cNvSpPr/>
          <p:nvPr/>
        </p:nvSpPr>
        <p:spPr>
          <a:xfrm>
            <a:off x="13585087" y="6572967"/>
            <a:ext cx="13872857" cy="1179631"/>
          </a:xfrm>
          <a:prstGeom prst="roundRect">
            <a:avLst>
              <a:gd name="adj" fmla="val 16667"/>
            </a:avLst>
          </a:prstGeom>
          <a:solidFill>
            <a:srgbClr val="032645">
              <a:alpha val="15090"/>
            </a:srgbClr>
          </a:solidFill>
          <a:ln w="7620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7967" tIns="427967" rIns="427967" bIns="427967" anchor="ctr" anchorCtr="0">
            <a:noAutofit/>
          </a:bodyPr>
          <a:lstStyle/>
          <a:p>
            <a:pPr algn="ctr"/>
            <a:r>
              <a:rPr lang="en" sz="4213" b="1" dirty="0">
                <a:solidFill>
                  <a:srgbClr val="0C343D"/>
                </a:solidFill>
                <a:latin typeface="Poppins"/>
                <a:ea typeface="Poppins"/>
                <a:cs typeface="Poppins"/>
                <a:sym typeface="Poppins"/>
              </a:rPr>
              <a:t>Homomorphic Vector Addition &amp; Multiplication</a:t>
            </a:r>
            <a:endParaRPr sz="4213" b="1" dirty="0">
              <a:solidFill>
                <a:srgbClr val="0C34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" name="Google Shape;81;p13">
            <a:extLst>
              <a:ext uri="{FF2B5EF4-FFF2-40B4-BE49-F238E27FC236}">
                <a16:creationId xmlns:a16="http://schemas.microsoft.com/office/drawing/2014/main" id="{F5B9EF54-6BE5-0CF5-ECDB-B3DEE993C273}"/>
              </a:ext>
            </a:extLst>
          </p:cNvPr>
          <p:cNvSpPr txBox="1"/>
          <p:nvPr/>
        </p:nvSpPr>
        <p:spPr>
          <a:xfrm>
            <a:off x="-1073744" y="19216121"/>
            <a:ext cx="14084338" cy="707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spAutoFit/>
          </a:bodyPr>
          <a:lstStyle/>
          <a:p>
            <a:pPr marL="1403773" indent="-571500">
              <a:lnSpc>
                <a:spcPct val="115000"/>
              </a:lnSpc>
              <a:buClr>
                <a:schemeClr val="dk1"/>
              </a:buClr>
              <a:buSzPct val="80000"/>
              <a:buFont typeface="Wingdings" pitchFamily="2" charset="2"/>
              <a:buChar char="q"/>
            </a:pP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We offload and</a:t>
            </a:r>
            <a:r>
              <a:rPr lang="en" sz="3900" dirty="0">
                <a:solidFill>
                  <a:srgbClr val="E90E57"/>
                </a:solidFill>
                <a:latin typeface="Lexend"/>
                <a:ea typeface="Lexend"/>
                <a:cs typeface="Lexend"/>
                <a:sym typeface="Lexend"/>
              </a:rPr>
              <a:t> evaluate homomorphic operations on UPMEM PIM</a:t>
            </a: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 Intel i5-8250U CPU, and NVIDIA A100 GPU</a:t>
            </a:r>
            <a:endParaRPr sz="39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403773" indent="-571500">
              <a:lnSpc>
                <a:spcPct val="115000"/>
              </a:lnSpc>
              <a:buClr>
                <a:schemeClr val="dk1"/>
              </a:buClr>
              <a:buSzPct val="80000"/>
              <a:buFont typeface="Wingdings" pitchFamily="2" charset="2"/>
              <a:buChar char="q"/>
            </a:pPr>
            <a:r>
              <a:rPr lang="en" sz="3900" dirty="0">
                <a:solidFill>
                  <a:srgbClr val="0B5394"/>
                </a:solidFill>
                <a:latin typeface="Lexend"/>
                <a:ea typeface="Lexend"/>
                <a:cs typeface="Lexend"/>
                <a:sym typeface="Lexend"/>
              </a:rPr>
              <a:t>Comparisons to </a:t>
            </a: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custom </a:t>
            </a:r>
            <a:r>
              <a:rPr lang="en" sz="3900" dirty="0">
                <a:solidFill>
                  <a:srgbClr val="3D85C6"/>
                </a:solidFill>
                <a:latin typeface="Lexend"/>
                <a:ea typeface="Lexend"/>
                <a:cs typeface="Lexend"/>
                <a:sym typeface="Lexend"/>
              </a:rPr>
              <a:t>CPU/GPU</a:t>
            </a: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and optimized </a:t>
            </a:r>
            <a:r>
              <a:rPr lang="en" sz="3900" dirty="0">
                <a:solidFill>
                  <a:srgbClr val="3D85C6"/>
                </a:solidFill>
                <a:latin typeface="Lexend"/>
                <a:ea typeface="Lexend"/>
                <a:cs typeface="Lexend"/>
                <a:sym typeface="Lexend"/>
              </a:rPr>
              <a:t>SEAL CPU</a:t>
            </a: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libraries</a:t>
            </a:r>
            <a:endParaRPr sz="39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403773" indent="-571500">
              <a:lnSpc>
                <a:spcPct val="115000"/>
              </a:lnSpc>
              <a:buClr>
                <a:schemeClr val="dk1"/>
              </a:buClr>
              <a:buSzPct val="80000"/>
              <a:buFont typeface="Wingdings" pitchFamily="2" charset="2"/>
              <a:buChar char="q"/>
            </a:pP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Microbenchmarks cover </a:t>
            </a:r>
            <a:r>
              <a:rPr lang="en" sz="3900" dirty="0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</a:rPr>
              <a:t>addition/multiplication </a:t>
            </a: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with varying ciphertexts (32, 64, 128 bits)</a:t>
            </a:r>
            <a:endParaRPr sz="39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403773" indent="-571500">
              <a:lnSpc>
                <a:spcPct val="115000"/>
              </a:lnSpc>
              <a:buClr>
                <a:schemeClr val="dk1"/>
              </a:buClr>
              <a:buSzPct val="80000"/>
              <a:buFont typeface="Wingdings" pitchFamily="2" charset="2"/>
              <a:buChar char="q"/>
            </a:pP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Statistical workloads</a:t>
            </a:r>
            <a:r>
              <a:rPr lang="en" sz="3900" dirty="0">
                <a:solidFill>
                  <a:srgbClr val="A64D79"/>
                </a:solidFill>
                <a:latin typeface="Lexend"/>
                <a:ea typeface="Lexend"/>
                <a:cs typeface="Lexend"/>
                <a:sym typeface="Lexend"/>
              </a:rPr>
              <a:t>:  (</a:t>
            </a:r>
            <a:r>
              <a:rPr lang="en" sz="3900" dirty="0" err="1">
                <a:solidFill>
                  <a:srgbClr val="A64D79"/>
                </a:solidFill>
                <a:latin typeface="Lexend"/>
                <a:ea typeface="Lexend"/>
                <a:cs typeface="Lexend"/>
                <a:sym typeface="Lexend"/>
              </a:rPr>
              <a:t>i</a:t>
            </a:r>
            <a:r>
              <a:rPr lang="en" sz="3900" dirty="0">
                <a:solidFill>
                  <a:srgbClr val="A64D79"/>
                </a:solidFill>
                <a:latin typeface="Lexend"/>
                <a:ea typeface="Lexend"/>
                <a:cs typeface="Lexend"/>
                <a:sym typeface="Lexend"/>
              </a:rPr>
              <a:t>) mean  (ii) variance  (iii) linear regression</a:t>
            </a:r>
            <a:endParaRPr sz="39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39" name="Google Shape;84;p13">
            <a:extLst>
              <a:ext uri="{FF2B5EF4-FFF2-40B4-BE49-F238E27FC236}">
                <a16:creationId xmlns:a16="http://schemas.microsoft.com/office/drawing/2014/main" id="{7BC65FDF-E8B3-2B91-2A97-618B10D0CB5C}"/>
              </a:ext>
            </a:extLst>
          </p:cNvPr>
          <p:cNvCxnSpPr/>
          <p:nvPr/>
        </p:nvCxnSpPr>
        <p:spPr>
          <a:xfrm rot="10800000" flipH="1">
            <a:off x="13111607" y="16507710"/>
            <a:ext cx="14819820" cy="22470"/>
          </a:xfrm>
          <a:prstGeom prst="straightConnector1">
            <a:avLst/>
          </a:prstGeom>
          <a:noFill/>
          <a:ln w="762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86;p13">
            <a:extLst>
              <a:ext uri="{FF2B5EF4-FFF2-40B4-BE49-F238E27FC236}">
                <a16:creationId xmlns:a16="http://schemas.microsoft.com/office/drawing/2014/main" id="{9CC29FFF-61A4-8C72-5F1B-C6DE6BA1153E}"/>
              </a:ext>
            </a:extLst>
          </p:cNvPr>
          <p:cNvSpPr/>
          <p:nvPr/>
        </p:nvSpPr>
        <p:spPr>
          <a:xfrm>
            <a:off x="12938785" y="25706407"/>
            <a:ext cx="14798755" cy="3354038"/>
          </a:xfrm>
          <a:prstGeom prst="roundRect">
            <a:avLst>
              <a:gd name="adj" fmla="val 16667"/>
            </a:avLst>
          </a:prstGeom>
          <a:solidFill>
            <a:srgbClr val="D9D2E9">
              <a:alpha val="49060"/>
            </a:srgbClr>
          </a:solidFill>
          <a:ln w="762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7967" tIns="427967" rIns="427967" bIns="427967" anchor="ctr" anchorCtr="0">
            <a:noAutofit/>
          </a:bodyPr>
          <a:lstStyle/>
          <a:p>
            <a:pPr algn="ctr"/>
            <a:endParaRPr sz="3800"/>
          </a:p>
        </p:txBody>
      </p:sp>
      <p:cxnSp>
        <p:nvCxnSpPr>
          <p:cNvPr id="42" name="Google Shape;87;p13">
            <a:extLst>
              <a:ext uri="{FF2B5EF4-FFF2-40B4-BE49-F238E27FC236}">
                <a16:creationId xmlns:a16="http://schemas.microsoft.com/office/drawing/2014/main" id="{03208C51-E2E1-99D2-7D2C-28C729A6BBC9}"/>
              </a:ext>
            </a:extLst>
          </p:cNvPr>
          <p:cNvCxnSpPr/>
          <p:nvPr/>
        </p:nvCxnSpPr>
        <p:spPr>
          <a:xfrm rot="10800000" flipH="1">
            <a:off x="12969812" y="26452566"/>
            <a:ext cx="14819820" cy="32299"/>
          </a:xfrm>
          <a:prstGeom prst="straightConnector1">
            <a:avLst/>
          </a:prstGeom>
          <a:noFill/>
          <a:ln w="762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88;p13">
            <a:extLst>
              <a:ext uri="{FF2B5EF4-FFF2-40B4-BE49-F238E27FC236}">
                <a16:creationId xmlns:a16="http://schemas.microsoft.com/office/drawing/2014/main" id="{45E8C490-3A3B-5770-E085-FC9FB54E628A}"/>
              </a:ext>
            </a:extLst>
          </p:cNvPr>
          <p:cNvSpPr txBox="1"/>
          <p:nvPr/>
        </p:nvSpPr>
        <p:spPr>
          <a:xfrm>
            <a:off x="14954710" y="25391943"/>
            <a:ext cx="10785200" cy="90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noAutofit/>
          </a:bodyPr>
          <a:lstStyle/>
          <a:p>
            <a:pPr algn="ctr"/>
            <a:r>
              <a:rPr lang="en" sz="3800" b="1" dirty="0">
                <a:solidFill>
                  <a:srgbClr val="351C75"/>
                </a:solidFill>
                <a:latin typeface="Lexend"/>
                <a:ea typeface="Lexend"/>
                <a:cs typeface="Lexend"/>
                <a:sym typeface="Lexend"/>
              </a:rPr>
              <a:t>KEY TAKEAWAY #2</a:t>
            </a:r>
            <a:endParaRPr sz="3800" b="1" dirty="0">
              <a:solidFill>
                <a:srgbClr val="351C75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" name="Google Shape;89;p13">
            <a:extLst>
              <a:ext uri="{FF2B5EF4-FFF2-40B4-BE49-F238E27FC236}">
                <a16:creationId xmlns:a16="http://schemas.microsoft.com/office/drawing/2014/main" id="{10E0ED5E-CFD3-A6F2-F2E7-FB30A13CAEEB}"/>
              </a:ext>
            </a:extLst>
          </p:cNvPr>
          <p:cNvSpPr txBox="1"/>
          <p:nvPr/>
        </p:nvSpPr>
        <p:spPr>
          <a:xfrm>
            <a:off x="13635095" y="26150654"/>
            <a:ext cx="13807303" cy="1422579"/>
          </a:xfrm>
          <a:prstGeom prst="rect">
            <a:avLst/>
          </a:prstGeom>
          <a:noFill/>
          <a:ln w="76200">
            <a:noFill/>
          </a:ln>
        </p:spPr>
        <p:txBody>
          <a:bodyPr spcFirstLastPara="1" wrap="square" lIns="427967" tIns="427967" rIns="427967" bIns="427967" anchor="t" anchorCtr="0">
            <a:noAutofit/>
          </a:bodyPr>
          <a:lstStyle/>
          <a:p>
            <a:pPr algn="ctr"/>
            <a:r>
              <a:rPr lang="en" sz="3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PIM performance for homomorphic multiplication </a:t>
            </a:r>
          </a:p>
          <a:p>
            <a:pPr algn="ctr"/>
            <a:r>
              <a:rPr lang="en" sz="3800" dirty="0">
                <a:solidFill>
                  <a:srgbClr val="3D85C6"/>
                </a:solidFill>
                <a:latin typeface="Lexend"/>
                <a:ea typeface="Lexend"/>
                <a:cs typeface="Lexend"/>
                <a:sym typeface="Lexend"/>
              </a:rPr>
              <a:t>lags due to the absence of native 32-bit integer multiplication support,</a:t>
            </a:r>
            <a:r>
              <a:rPr lang="en" sz="3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but future PIM systems may outperform CPUs and GPUs.</a:t>
            </a:r>
            <a:endParaRPr sz="3800" dirty="0"/>
          </a:p>
        </p:txBody>
      </p:sp>
      <p:sp>
        <p:nvSpPr>
          <p:cNvPr id="45" name="Google Shape;90;p13">
            <a:extLst>
              <a:ext uri="{FF2B5EF4-FFF2-40B4-BE49-F238E27FC236}">
                <a16:creationId xmlns:a16="http://schemas.microsoft.com/office/drawing/2014/main" id="{BA1B754C-07EE-1123-F6F1-34E88856C0FD}"/>
              </a:ext>
            </a:extLst>
          </p:cNvPr>
          <p:cNvSpPr/>
          <p:nvPr/>
        </p:nvSpPr>
        <p:spPr>
          <a:xfrm>
            <a:off x="29803869" y="6572967"/>
            <a:ext cx="11788266" cy="1179631"/>
          </a:xfrm>
          <a:prstGeom prst="roundRect">
            <a:avLst>
              <a:gd name="adj" fmla="val 16667"/>
            </a:avLst>
          </a:prstGeom>
          <a:solidFill>
            <a:srgbClr val="032645">
              <a:alpha val="15090"/>
            </a:srgbClr>
          </a:solidFill>
          <a:ln w="76200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7967" tIns="427967" rIns="427967" bIns="427967" anchor="ctr" anchorCtr="0">
            <a:noAutofit/>
          </a:bodyPr>
          <a:lstStyle/>
          <a:p>
            <a:pPr algn="ctr"/>
            <a:r>
              <a:rPr lang="en" sz="4213" b="1" dirty="0">
                <a:solidFill>
                  <a:srgbClr val="0C343D"/>
                </a:solidFill>
                <a:latin typeface="Poppins"/>
                <a:ea typeface="Poppins"/>
                <a:cs typeface="Poppins"/>
                <a:sym typeface="Poppins"/>
              </a:rPr>
              <a:t>Statistical Workloads</a:t>
            </a:r>
            <a:endParaRPr sz="4213" b="1" dirty="0">
              <a:solidFill>
                <a:srgbClr val="0C34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91;p13">
            <a:extLst>
              <a:ext uri="{FF2B5EF4-FFF2-40B4-BE49-F238E27FC236}">
                <a16:creationId xmlns:a16="http://schemas.microsoft.com/office/drawing/2014/main" id="{B55CC966-FC01-E4B1-5758-97A314DE4111}"/>
              </a:ext>
            </a:extLst>
          </p:cNvPr>
          <p:cNvSpPr/>
          <p:nvPr/>
        </p:nvSpPr>
        <p:spPr>
          <a:xfrm>
            <a:off x="28721330" y="25706406"/>
            <a:ext cx="13596654" cy="3441950"/>
          </a:xfrm>
          <a:prstGeom prst="roundRect">
            <a:avLst>
              <a:gd name="adj" fmla="val 16667"/>
            </a:avLst>
          </a:prstGeom>
          <a:solidFill>
            <a:srgbClr val="D9D2E9">
              <a:alpha val="49060"/>
            </a:srgbClr>
          </a:solidFill>
          <a:ln w="762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7967" tIns="427967" rIns="427967" bIns="427967" anchor="ctr" anchorCtr="0">
            <a:noAutofit/>
          </a:bodyPr>
          <a:lstStyle/>
          <a:p>
            <a:pPr algn="ctr"/>
            <a:endParaRPr sz="3800"/>
          </a:p>
        </p:txBody>
      </p:sp>
      <p:cxnSp>
        <p:nvCxnSpPr>
          <p:cNvPr id="47" name="Google Shape;92;p13">
            <a:extLst>
              <a:ext uri="{FF2B5EF4-FFF2-40B4-BE49-F238E27FC236}">
                <a16:creationId xmlns:a16="http://schemas.microsoft.com/office/drawing/2014/main" id="{7E1BF948-146F-D313-4739-17070FA81B00}"/>
              </a:ext>
            </a:extLst>
          </p:cNvPr>
          <p:cNvCxnSpPr/>
          <p:nvPr/>
        </p:nvCxnSpPr>
        <p:spPr>
          <a:xfrm rot="10800000" flipH="1">
            <a:off x="28721330" y="26401162"/>
            <a:ext cx="13630358" cy="77237"/>
          </a:xfrm>
          <a:prstGeom prst="straightConnector1">
            <a:avLst/>
          </a:prstGeom>
          <a:noFill/>
          <a:ln w="762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93;p13">
            <a:extLst>
              <a:ext uri="{FF2B5EF4-FFF2-40B4-BE49-F238E27FC236}">
                <a16:creationId xmlns:a16="http://schemas.microsoft.com/office/drawing/2014/main" id="{E7E2D13D-A0FC-BDA5-9500-DB235D4F1F6B}"/>
              </a:ext>
            </a:extLst>
          </p:cNvPr>
          <p:cNvSpPr txBox="1"/>
          <p:nvPr/>
        </p:nvSpPr>
        <p:spPr>
          <a:xfrm>
            <a:off x="29675327" y="25364138"/>
            <a:ext cx="11398889" cy="90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noAutofit/>
          </a:bodyPr>
          <a:lstStyle/>
          <a:p>
            <a:pPr algn="ctr"/>
            <a:r>
              <a:rPr lang="en" sz="3800" b="1" dirty="0">
                <a:solidFill>
                  <a:srgbClr val="351C75"/>
                </a:solidFill>
                <a:latin typeface="Lexend"/>
                <a:ea typeface="Lexend"/>
                <a:cs typeface="Lexend"/>
                <a:sym typeface="Lexend"/>
              </a:rPr>
              <a:t>KEY TAKEAWAY #3</a:t>
            </a:r>
            <a:endParaRPr sz="3800" b="1" dirty="0">
              <a:solidFill>
                <a:srgbClr val="351C75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" name="Google Shape;94;p13">
            <a:extLst>
              <a:ext uri="{FF2B5EF4-FFF2-40B4-BE49-F238E27FC236}">
                <a16:creationId xmlns:a16="http://schemas.microsoft.com/office/drawing/2014/main" id="{E02A59BE-6F84-1A15-4C15-6E218E4F11B2}"/>
              </a:ext>
            </a:extLst>
          </p:cNvPr>
          <p:cNvSpPr txBox="1"/>
          <p:nvPr/>
        </p:nvSpPr>
        <p:spPr>
          <a:xfrm>
            <a:off x="28420805" y="26628858"/>
            <a:ext cx="14231408" cy="136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7967" tIns="427967" rIns="427967" bIns="427967" anchor="t" anchorCtr="0">
            <a:noAutofit/>
          </a:bodyPr>
          <a:lstStyle/>
          <a:p>
            <a:pPr algn="ctr"/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PIM's </a:t>
            </a:r>
            <a:r>
              <a:rPr lang="en" sz="3900" dirty="0">
                <a:solidFill>
                  <a:srgbClr val="7F6000"/>
                </a:solidFill>
                <a:latin typeface="Lexend"/>
                <a:ea typeface="Lexend"/>
                <a:cs typeface="Lexend"/>
                <a:sym typeface="Lexend"/>
              </a:rPr>
              <a:t>computational power scales with memory capacity via more memory banks and cores</a:t>
            </a:r>
            <a:r>
              <a:rPr lang="en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39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C5EF3E-31B4-DC39-24A7-CA8A0E207AAA}"/>
              </a:ext>
            </a:extLst>
          </p:cNvPr>
          <p:cNvSpPr txBox="1"/>
          <p:nvPr/>
        </p:nvSpPr>
        <p:spPr>
          <a:xfrm>
            <a:off x="11610118" y="14102978"/>
            <a:ext cx="160784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0130" indent="-1248409" algn="ctr">
              <a:buClr>
                <a:schemeClr val="dk1"/>
              </a:buClr>
              <a:buSzPts val="600"/>
              <a:buFont typeface="Lexend"/>
              <a:buChar char="❏"/>
            </a:pPr>
            <a:r>
              <a:rPr lang="en-GB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PIM system is</a:t>
            </a:r>
            <a:r>
              <a:rPr lang="en-GB" sz="3900" dirty="0">
                <a:solidFill>
                  <a:srgbClr val="E90E57"/>
                </a:solidFill>
                <a:latin typeface="Lexend"/>
                <a:ea typeface="Lexend"/>
                <a:cs typeface="Lexend"/>
                <a:sym typeface="Lexend"/>
              </a:rPr>
              <a:t> 50-100× faster than CPU</a:t>
            </a:r>
            <a:r>
              <a:rPr lang="en-GB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and</a:t>
            </a:r>
          </a:p>
          <a:p>
            <a:pPr marL="2140130" indent="-1248409" algn="ctr">
              <a:buClr>
                <a:schemeClr val="dk1"/>
              </a:buClr>
              <a:buSzPts val="600"/>
              <a:buFont typeface="Lexend"/>
              <a:buChar char="❏"/>
            </a:pPr>
            <a:r>
              <a:rPr lang="en-GB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3900" dirty="0">
                <a:solidFill>
                  <a:srgbClr val="674EA7"/>
                </a:solidFill>
                <a:latin typeface="Lexend"/>
                <a:ea typeface="Lexend"/>
                <a:cs typeface="Lexend"/>
                <a:sym typeface="Lexend"/>
              </a:rPr>
              <a:t>2-15× faster than GPU</a:t>
            </a:r>
            <a:r>
              <a:rPr lang="en-GB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in vector addition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E330FF-F6AF-5775-8904-F15F8141FA04}"/>
              </a:ext>
            </a:extLst>
          </p:cNvPr>
          <p:cNvSpPr txBox="1"/>
          <p:nvPr/>
        </p:nvSpPr>
        <p:spPr>
          <a:xfrm>
            <a:off x="11610118" y="23956869"/>
            <a:ext cx="1541481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0130" indent="-1248409" algn="ctr">
              <a:buClr>
                <a:schemeClr val="dk1"/>
              </a:buClr>
              <a:buSzPts val="600"/>
              <a:buFont typeface="Lexend"/>
              <a:buChar char="❏"/>
            </a:pPr>
            <a:r>
              <a:rPr lang="en-GB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PIM </a:t>
            </a:r>
            <a:r>
              <a:rPr lang="en-GB" sz="3900" dirty="0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</a:rPr>
              <a:t>outperforms</a:t>
            </a:r>
            <a:r>
              <a:rPr lang="en-GB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custom CPU library by </a:t>
            </a:r>
            <a:r>
              <a:rPr lang="en-GB" sz="3900" dirty="0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</a:rPr>
              <a:t>40-50× in vector multiplication </a:t>
            </a:r>
            <a:r>
              <a:rPr lang="en-GB" sz="39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but </a:t>
            </a:r>
            <a:r>
              <a:rPr lang="en-GB" sz="3900" dirty="0">
                <a:solidFill>
                  <a:srgbClr val="38761D"/>
                </a:solidFill>
                <a:latin typeface="Lexend"/>
                <a:ea typeface="Lexend"/>
                <a:cs typeface="Lexend"/>
                <a:sym typeface="Lexend"/>
              </a:rPr>
              <a:t>lags 10-15× behind GPU</a:t>
            </a:r>
          </a:p>
        </p:txBody>
      </p:sp>
      <p:graphicFrame>
        <p:nvGraphicFramePr>
          <p:cNvPr id="115" name="Chart 3_4">
            <a:extLst>
              <a:ext uri="{FF2B5EF4-FFF2-40B4-BE49-F238E27FC236}">
                <a16:creationId xmlns:a16="http://schemas.microsoft.com/office/drawing/2014/main" id="{2228C3BD-2F7B-FBA7-A5A4-5241AF97B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049364"/>
              </p:ext>
            </p:extLst>
          </p:nvPr>
        </p:nvGraphicFramePr>
        <p:xfrm>
          <a:off x="11960335" y="18764059"/>
          <a:ext cx="17588854" cy="536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6" name="Chart 3_1">
            <a:extLst>
              <a:ext uri="{FF2B5EF4-FFF2-40B4-BE49-F238E27FC236}">
                <a16:creationId xmlns:a16="http://schemas.microsoft.com/office/drawing/2014/main" id="{123036D2-E8E6-B7D3-288C-58F0EFEC0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098095"/>
              </p:ext>
            </p:extLst>
          </p:nvPr>
        </p:nvGraphicFramePr>
        <p:xfrm>
          <a:off x="10117993" y="8260039"/>
          <a:ext cx="17733513" cy="531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C85882-49B1-209A-8095-C98EE9BAA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729714"/>
              </p:ext>
            </p:extLst>
          </p:nvPr>
        </p:nvGraphicFramePr>
        <p:xfrm>
          <a:off x="28346515" y="13771913"/>
          <a:ext cx="13670869" cy="498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B5A1B90-F852-240C-5888-5A17C8AFD302}"/>
              </a:ext>
            </a:extLst>
          </p:cNvPr>
          <p:cNvSpPr txBox="1"/>
          <p:nvPr/>
        </p:nvSpPr>
        <p:spPr>
          <a:xfrm rot="5400000">
            <a:off x="40527655" y="10971944"/>
            <a:ext cx="35449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000" dirty="0">
                <a:solidFill>
                  <a:schemeClr val="bg2">
                    <a:lumMod val="50000"/>
                  </a:schemeClr>
                </a:solidFill>
                <a:latin typeface="Lexend"/>
                <a:ea typeface="Lexend"/>
                <a:cs typeface="Lexend"/>
                <a:sym typeface="Lexend"/>
              </a:rPr>
              <a:t>Mean</a:t>
            </a:r>
            <a:endParaRPr lang="en-CH" sz="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EE8C1-03A3-D607-3DEC-DFBF87CA4712}"/>
              </a:ext>
            </a:extLst>
          </p:cNvPr>
          <p:cNvSpPr txBox="1"/>
          <p:nvPr/>
        </p:nvSpPr>
        <p:spPr>
          <a:xfrm rot="5400000">
            <a:off x="39806320" y="16418438"/>
            <a:ext cx="49876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000" dirty="0">
                <a:solidFill>
                  <a:schemeClr val="bg2">
                    <a:lumMod val="50000"/>
                  </a:schemeClr>
                </a:solidFill>
                <a:latin typeface="Lexend"/>
                <a:ea typeface="Lexend"/>
                <a:cs typeface="Lexend"/>
                <a:sym typeface="Lexend"/>
              </a:rPr>
              <a:t>Variance</a:t>
            </a:r>
            <a:endParaRPr lang="en-CH" sz="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AA8AF-0B8F-C44A-5C3A-9089878DF072}"/>
              </a:ext>
            </a:extLst>
          </p:cNvPr>
          <p:cNvSpPr txBox="1"/>
          <p:nvPr/>
        </p:nvSpPr>
        <p:spPr>
          <a:xfrm rot="5400000">
            <a:off x="38976448" y="21940495"/>
            <a:ext cx="66473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000" dirty="0">
                <a:solidFill>
                  <a:schemeClr val="bg2">
                    <a:lumMod val="50000"/>
                  </a:schemeClr>
                </a:solidFill>
                <a:latin typeface="Lexend"/>
                <a:ea typeface="Lexend"/>
                <a:cs typeface="Lexend"/>
                <a:sym typeface="Lexend"/>
              </a:rPr>
              <a:t>Regression</a:t>
            </a:r>
            <a:endParaRPr lang="en-CH" sz="50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B8ABF06-5CA7-D452-1192-A9E07DA8360A}"/>
              </a:ext>
            </a:extLst>
          </p:cNvPr>
          <p:cNvGrpSpPr/>
          <p:nvPr/>
        </p:nvGrpSpPr>
        <p:grpSpPr>
          <a:xfrm>
            <a:off x="590317" y="26177911"/>
            <a:ext cx="11799715" cy="2963943"/>
            <a:chOff x="228600" y="4725144"/>
            <a:chExt cx="8754585" cy="153543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4B8329B-CEE6-E33D-9EE0-397C0ABC9D1B}"/>
                </a:ext>
              </a:extLst>
            </p:cNvPr>
            <p:cNvGrpSpPr/>
            <p:nvPr/>
          </p:nvGrpSpPr>
          <p:grpSpPr>
            <a:xfrm>
              <a:off x="228600" y="4725144"/>
              <a:ext cx="8754585" cy="1535438"/>
              <a:chOff x="228600" y="4725144"/>
              <a:chExt cx="8754585" cy="1535438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BEC250D9-1C78-8CF4-22E6-FF8205770F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8600" y="4778044"/>
                <a:ext cx="8754585" cy="1482538"/>
              </a:xfrm>
              <a:prstGeom prst="rect">
                <a:avLst/>
              </a:prstGeom>
            </p:spPr>
          </p:pic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F9204FCB-569B-1C55-EBAA-4E52C5514565}"/>
                  </a:ext>
                </a:extLst>
              </p:cNvPr>
              <p:cNvSpPr/>
              <p:nvPr/>
            </p:nvSpPr>
            <p:spPr bwMode="auto">
              <a:xfrm>
                <a:off x="228600" y="4725144"/>
                <a:ext cx="1440160" cy="134427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CPU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(x86, ARM, RV…)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FCC7E29-353E-EF0A-B74E-30DAF999A971}"/>
                  </a:ext>
                </a:extLst>
              </p:cNvPr>
              <p:cNvGrpSpPr/>
              <p:nvPr/>
            </p:nvGrpSpPr>
            <p:grpSpPr>
              <a:xfrm>
                <a:off x="1727429" y="5030705"/>
                <a:ext cx="1247056" cy="733148"/>
                <a:chOff x="1740768" y="5013176"/>
                <a:chExt cx="1247056" cy="733148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E733361-3E69-7020-4AA4-361137B90733}"/>
                    </a:ext>
                  </a:extLst>
                </p:cNvPr>
                <p:cNvSpPr/>
                <p:nvPr/>
              </p:nvSpPr>
              <p:spPr bwMode="auto">
                <a:xfrm>
                  <a:off x="1740768" y="5013176"/>
                  <a:ext cx="1247056" cy="73314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Left-Right Arrow 5">
                  <a:extLst>
                    <a:ext uri="{FF2B5EF4-FFF2-40B4-BE49-F238E27FC236}">
                      <a16:creationId xmlns:a16="http://schemas.microsoft.com/office/drawing/2014/main" id="{055A3C30-B4AF-76D0-A379-0BA61646A05C}"/>
                    </a:ext>
                  </a:extLst>
                </p:cNvPr>
                <p:cNvSpPr/>
                <p:nvPr/>
              </p:nvSpPr>
              <p:spPr bwMode="auto">
                <a:xfrm>
                  <a:off x="1740768" y="5013176"/>
                  <a:ext cx="1247056" cy="720080"/>
                </a:xfrm>
                <a:prstGeom prst="leftRightArrow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DDR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rPr>
                    <a:t>Data bus</a:t>
                  </a:r>
                </a:p>
              </p:txBody>
            </p:sp>
          </p:grp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00CC973-1E33-7956-8E06-2A4749FC8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0920" y="4760818"/>
              <a:ext cx="2508483" cy="14810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339</Words>
  <Application>Microsoft Macintosh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Wingdings</vt:lpstr>
      <vt:lpstr>Poppins</vt:lpstr>
      <vt:lpstr>Lexend</vt:lpstr>
      <vt:lpstr>Arial</vt:lpstr>
      <vt:lpstr>Calibri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Kanellopoulos Konstantinos</cp:lastModifiedBy>
  <cp:revision>16</cp:revision>
  <dcterms:modified xsi:type="dcterms:W3CDTF">2023-10-01T21:28:16Z</dcterms:modified>
</cp:coreProperties>
</file>