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33"/>
  </p:notesMasterIdLst>
  <p:handoutMasterIdLst>
    <p:handoutMasterId r:id="rId34"/>
  </p:handoutMasterIdLst>
  <p:sldIdLst>
    <p:sldId id="394" r:id="rId2"/>
    <p:sldId id="395" r:id="rId3"/>
    <p:sldId id="411" r:id="rId4"/>
    <p:sldId id="410" r:id="rId5"/>
    <p:sldId id="409" r:id="rId6"/>
    <p:sldId id="408" r:id="rId7"/>
    <p:sldId id="407" r:id="rId8"/>
    <p:sldId id="406" r:id="rId9"/>
    <p:sldId id="397" r:id="rId10"/>
    <p:sldId id="412" r:id="rId11"/>
    <p:sldId id="405" r:id="rId12"/>
    <p:sldId id="413" r:id="rId13"/>
    <p:sldId id="403" r:id="rId14"/>
    <p:sldId id="415" r:id="rId15"/>
    <p:sldId id="416" r:id="rId16"/>
    <p:sldId id="414" r:id="rId17"/>
    <p:sldId id="404" r:id="rId18"/>
    <p:sldId id="419" r:id="rId19"/>
    <p:sldId id="420" r:id="rId20"/>
    <p:sldId id="418" r:id="rId21"/>
    <p:sldId id="429" r:id="rId22"/>
    <p:sldId id="417" r:id="rId23"/>
    <p:sldId id="421" r:id="rId24"/>
    <p:sldId id="400" r:id="rId25"/>
    <p:sldId id="427" r:id="rId26"/>
    <p:sldId id="426" r:id="rId27"/>
    <p:sldId id="431" r:id="rId28"/>
    <p:sldId id="432" r:id="rId29"/>
    <p:sldId id="433" r:id="rId30"/>
    <p:sldId id="434" r:id="rId31"/>
    <p:sldId id="4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vodg" initials="s" lastIdx="1" clrIdx="0">
    <p:extLst>
      <p:ext uri="{19B8F6BF-5375-455C-9EA6-DF929625EA0E}">
        <p15:presenceInfo xmlns:p15="http://schemas.microsoft.com/office/powerpoint/2012/main" userId="salvod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9B178"/>
    <a:srgbClr val="BFBFBF"/>
    <a:srgbClr val="9E9E9E"/>
    <a:srgbClr val="E3E3E3"/>
    <a:srgbClr val="485A2C"/>
    <a:srgbClr val="C7221C"/>
    <a:srgbClr val="EF6363"/>
    <a:srgbClr val="FF6354"/>
    <a:srgbClr val="F9FAEC"/>
    <a:srgbClr val="EEF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0887" autoAdjust="0"/>
  </p:normalViewPr>
  <p:slideViewPr>
    <p:cSldViewPr>
      <p:cViewPr>
        <p:scale>
          <a:sx n="33" d="100"/>
          <a:sy n="33" d="100"/>
        </p:scale>
        <p:origin x="1947" y="726"/>
      </p:cViewPr>
      <p:guideLst>
        <p:guide orient="horz" pos="102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2838" y="6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8179D-1DAD-CD45-845D-B90BB87858CA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31EE3-266A-C644-BD25-CC6FDED947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02F49-AB9F-44E8-AD6D-8B235D6FFA93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40F40-438B-4741-9663-A745F4A010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3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4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267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What does “fewer groups/router” mean?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[fixed]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81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What does “fewer groups/router” mean?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[fixed]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83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27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27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66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824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91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5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0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32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35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7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74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04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06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18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60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00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4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8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22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28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1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D (Hintergrundbild)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620714"/>
            <a:ext cx="11328397" cy="465726"/>
          </a:xfrm>
          <a:noFill/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3" y="1063259"/>
            <a:ext cx="11328399" cy="960809"/>
          </a:xfrm>
          <a:noFill/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pic>
        <p:nvPicPr>
          <p:cNvPr id="12" name="Bild 18" descr="g_eth_logo_kurz_neg_Schutzraum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621226" cy="264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48" y="4545124"/>
            <a:ext cx="6208046" cy="2808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50" y="85920"/>
            <a:ext cx="990602" cy="28041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092444" y="26813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spcl.inf.ethz.ch</a:t>
            </a:r>
          </a:p>
        </p:txBody>
      </p:sp>
      <p:pic>
        <p:nvPicPr>
          <p:cNvPr id="14" name="Picture 2" descr="X:\pubs\2013\einfuehrungsvorlesung\twitter-bird-dark-bgs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1885" y="169053"/>
            <a:ext cx="256032" cy="25603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 userDrawn="1"/>
        </p:nvSpPr>
        <p:spPr>
          <a:xfrm>
            <a:off x="10345718" y="179213"/>
            <a:ext cx="7649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@spcl_eth</a:t>
            </a:r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344" y="1352554"/>
            <a:ext cx="11773308" cy="4895846"/>
          </a:xfrm>
        </p:spPr>
        <p:txBody>
          <a:bodyPr/>
          <a:lstStyle>
            <a:lvl1pPr>
              <a:defRPr sz="2000" b="1"/>
            </a:lvl1pPr>
            <a:lvl2pPr>
              <a:buClrTx/>
              <a:buFont typeface="Wingdings" pitchFamily="2" charset="2"/>
              <a:buChar char="§"/>
              <a:defRPr sz="1800"/>
            </a:lvl2pPr>
            <a:lvl3pPr>
              <a:buNone/>
              <a:defRPr i="1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03596" y="2024068"/>
            <a:ext cx="567638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23992" y="2024068"/>
            <a:ext cx="5945503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92024" y="533400"/>
            <a:ext cx="11777472" cy="533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2024" y="533400"/>
            <a:ext cx="11777472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4563876"/>
            <a:ext cx="113284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583501" y="6308726"/>
            <a:ext cx="816091" cy="4683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9025" r="112" b="21320"/>
          <a:stretch/>
        </p:blipFill>
        <p:spPr>
          <a:xfrm>
            <a:off x="431800" y="620713"/>
            <a:ext cx="11328400" cy="28082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3429000"/>
            <a:ext cx="113284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416803" y="6389688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836400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349376"/>
            <a:ext cx="11311917" cy="51276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533400"/>
            <a:ext cx="11328400" cy="533400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pic>
        <p:nvPicPr>
          <p:cNvPr id="16" name="Bild 18" descr="g_eth_logo_kurz_neg_Schutzraum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68" y="142430"/>
            <a:ext cx="1331052" cy="217123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9552384" y="32236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spcl.inf.ethz.ch</a:t>
            </a:r>
          </a:p>
        </p:txBody>
      </p:sp>
      <p:pic>
        <p:nvPicPr>
          <p:cNvPr id="20" name="Picture 2" descr="X:\pubs\2013\einfuehrungsvorlesung\twitter-bird-dark-bgs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21505" y="194796"/>
            <a:ext cx="256032" cy="25603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 userDrawn="1"/>
        </p:nvSpPr>
        <p:spPr>
          <a:xfrm>
            <a:off x="9805658" y="184636"/>
            <a:ext cx="7649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@spcl_eth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332" y="-82296"/>
            <a:ext cx="1782311" cy="648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2" r:id="rId2"/>
    <p:sldLayoutId id="2147483683" r:id="rId3"/>
    <p:sldLayoutId id="2147483684" r:id="rId4"/>
    <p:sldLayoutId id="2147483685" r:id="rId5"/>
    <p:sldLayoutId id="2147483678" r:id="rId6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Tx/>
        <a:buFont typeface="Wingdings" pitchFamily="2" charset="2"/>
        <a:buChar char="§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800" b="0" i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49.png"/><Relationship Id="rId26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51.png"/><Relationship Id="rId7" Type="http://schemas.openxmlformats.org/officeDocument/2006/relationships/image" Target="../media/image46.png"/><Relationship Id="rId12" Type="http://schemas.openxmlformats.org/officeDocument/2006/relationships/image" Target="../media/image62.png"/><Relationship Id="rId17" Type="http://schemas.openxmlformats.org/officeDocument/2006/relationships/image" Target="../media/image48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6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24" Type="http://schemas.openxmlformats.org/officeDocument/2006/relationships/image" Target="../media/image52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image" Target="../media/image69.png"/><Relationship Id="rId28" Type="http://schemas.openxmlformats.org/officeDocument/2006/relationships/image" Target="../media/image53.png"/><Relationship Id="rId10" Type="http://schemas.openxmlformats.org/officeDocument/2006/relationships/image" Target="../media/image60.png"/><Relationship Id="rId19" Type="http://schemas.openxmlformats.org/officeDocument/2006/relationships/image" Target="../media/image67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openxmlformats.org/officeDocument/2006/relationships/image" Target="../media/image72.png"/><Relationship Id="rId30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49.png"/><Relationship Id="rId39" Type="http://schemas.openxmlformats.org/officeDocument/2006/relationships/image" Target="../media/image52.png"/><Relationship Id="rId21" Type="http://schemas.openxmlformats.org/officeDocument/2006/relationships/image" Target="../media/image63.png"/><Relationship Id="rId34" Type="http://schemas.openxmlformats.org/officeDocument/2006/relationships/image" Target="../media/image86.png"/><Relationship Id="rId42" Type="http://schemas.openxmlformats.org/officeDocument/2006/relationships/image" Target="../media/image88.png"/><Relationship Id="rId47" Type="http://schemas.openxmlformats.org/officeDocument/2006/relationships/image" Target="../media/image9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0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24" Type="http://schemas.openxmlformats.org/officeDocument/2006/relationships/image" Target="../media/image66.png"/><Relationship Id="rId32" Type="http://schemas.openxmlformats.org/officeDocument/2006/relationships/image" Target="../media/image85.png"/><Relationship Id="rId37" Type="http://schemas.openxmlformats.org/officeDocument/2006/relationships/image" Target="../media/image68.png"/><Relationship Id="rId40" Type="http://schemas.openxmlformats.org/officeDocument/2006/relationships/image" Target="../media/image70.png"/><Relationship Id="rId45" Type="http://schemas.openxmlformats.org/officeDocument/2006/relationships/image" Target="../media/image54.png"/><Relationship Id="rId5" Type="http://schemas.openxmlformats.org/officeDocument/2006/relationships/image" Target="../media/image45.png"/><Relationship Id="rId15" Type="http://schemas.openxmlformats.org/officeDocument/2006/relationships/image" Target="../media/image47.png"/><Relationship Id="rId23" Type="http://schemas.openxmlformats.org/officeDocument/2006/relationships/image" Target="../media/image65.png"/><Relationship Id="rId28" Type="http://schemas.openxmlformats.org/officeDocument/2006/relationships/image" Target="../media/image82.png"/><Relationship Id="rId36" Type="http://schemas.openxmlformats.org/officeDocument/2006/relationships/image" Target="../media/image87.png"/><Relationship Id="rId10" Type="http://schemas.openxmlformats.org/officeDocument/2006/relationships/image" Target="../media/image46.png"/><Relationship Id="rId19" Type="http://schemas.openxmlformats.org/officeDocument/2006/relationships/image" Target="../media/image61.png"/><Relationship Id="rId31" Type="http://schemas.openxmlformats.org/officeDocument/2006/relationships/image" Target="../media/image84.png"/><Relationship Id="rId44" Type="http://schemas.openxmlformats.org/officeDocument/2006/relationships/image" Target="../media/image53.png"/><Relationship Id="rId4" Type="http://schemas.openxmlformats.org/officeDocument/2006/relationships/image" Target="../media/image73.png"/><Relationship Id="rId9" Type="http://schemas.openxmlformats.org/officeDocument/2006/relationships/image" Target="../media/image58.png"/><Relationship Id="rId14" Type="http://schemas.openxmlformats.org/officeDocument/2006/relationships/image" Target="../media/image78.png"/><Relationship Id="rId22" Type="http://schemas.openxmlformats.org/officeDocument/2006/relationships/image" Target="../media/image64.png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51.png"/><Relationship Id="rId43" Type="http://schemas.openxmlformats.org/officeDocument/2006/relationships/image" Target="../media/image72.png"/><Relationship Id="rId48" Type="http://schemas.openxmlformats.org/officeDocument/2006/relationships/image" Target="../media/image55.png"/><Relationship Id="rId8" Type="http://schemas.openxmlformats.org/officeDocument/2006/relationships/image" Target="../media/image75.png"/><Relationship Id="rId3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79.png"/><Relationship Id="rId25" Type="http://schemas.openxmlformats.org/officeDocument/2006/relationships/image" Target="../media/image48.png"/><Relationship Id="rId33" Type="http://schemas.openxmlformats.org/officeDocument/2006/relationships/image" Target="../media/image50.png"/><Relationship Id="rId38" Type="http://schemas.openxmlformats.org/officeDocument/2006/relationships/image" Target="../media/image69.png"/><Relationship Id="rId46" Type="http://schemas.openxmlformats.org/officeDocument/2006/relationships/image" Target="../media/image89.png"/><Relationship Id="rId20" Type="http://schemas.openxmlformats.org/officeDocument/2006/relationships/image" Target="../media/image62.png"/><Relationship Id="rId41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49.png"/><Relationship Id="rId39" Type="http://schemas.openxmlformats.org/officeDocument/2006/relationships/image" Target="../media/image52.png"/><Relationship Id="rId21" Type="http://schemas.openxmlformats.org/officeDocument/2006/relationships/image" Target="../media/image63.png"/><Relationship Id="rId34" Type="http://schemas.openxmlformats.org/officeDocument/2006/relationships/image" Target="../media/image86.png"/><Relationship Id="rId42" Type="http://schemas.openxmlformats.org/officeDocument/2006/relationships/image" Target="../media/image88.png"/><Relationship Id="rId47" Type="http://schemas.openxmlformats.org/officeDocument/2006/relationships/image" Target="../media/image9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0.png"/><Relationship Id="rId29" Type="http://schemas.openxmlformats.org/officeDocument/2006/relationships/image" Target="../media/image67.png"/><Relationship Id="rId11" Type="http://schemas.openxmlformats.org/officeDocument/2006/relationships/image" Target="../media/image76.png"/><Relationship Id="rId24" Type="http://schemas.openxmlformats.org/officeDocument/2006/relationships/image" Target="../media/image66.png"/><Relationship Id="rId32" Type="http://schemas.openxmlformats.org/officeDocument/2006/relationships/image" Target="../media/image85.png"/><Relationship Id="rId37" Type="http://schemas.openxmlformats.org/officeDocument/2006/relationships/image" Target="../media/image68.png"/><Relationship Id="rId40" Type="http://schemas.openxmlformats.org/officeDocument/2006/relationships/image" Target="../media/image70.png"/><Relationship Id="rId45" Type="http://schemas.openxmlformats.org/officeDocument/2006/relationships/image" Target="../media/image54.png"/><Relationship Id="rId5" Type="http://schemas.openxmlformats.org/officeDocument/2006/relationships/image" Target="../media/image45.png"/><Relationship Id="rId15" Type="http://schemas.openxmlformats.org/officeDocument/2006/relationships/image" Target="../media/image47.png"/><Relationship Id="rId23" Type="http://schemas.openxmlformats.org/officeDocument/2006/relationships/image" Target="../media/image65.png"/><Relationship Id="rId28" Type="http://schemas.openxmlformats.org/officeDocument/2006/relationships/image" Target="../media/image82.png"/><Relationship Id="rId36" Type="http://schemas.openxmlformats.org/officeDocument/2006/relationships/image" Target="../media/image87.png"/><Relationship Id="rId49" Type="http://schemas.openxmlformats.org/officeDocument/2006/relationships/image" Target="../media/image91.png"/><Relationship Id="rId10" Type="http://schemas.openxmlformats.org/officeDocument/2006/relationships/image" Target="../media/image46.png"/><Relationship Id="rId19" Type="http://schemas.openxmlformats.org/officeDocument/2006/relationships/image" Target="../media/image61.png"/><Relationship Id="rId31" Type="http://schemas.openxmlformats.org/officeDocument/2006/relationships/image" Target="../media/image84.png"/><Relationship Id="rId44" Type="http://schemas.openxmlformats.org/officeDocument/2006/relationships/image" Target="../media/image53.png"/><Relationship Id="rId4" Type="http://schemas.openxmlformats.org/officeDocument/2006/relationships/image" Target="../media/image73.png"/><Relationship Id="rId9" Type="http://schemas.openxmlformats.org/officeDocument/2006/relationships/image" Target="../media/image58.png"/><Relationship Id="rId14" Type="http://schemas.openxmlformats.org/officeDocument/2006/relationships/image" Target="../media/image78.png"/><Relationship Id="rId22" Type="http://schemas.openxmlformats.org/officeDocument/2006/relationships/image" Target="../media/image64.png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51.png"/><Relationship Id="rId43" Type="http://schemas.openxmlformats.org/officeDocument/2006/relationships/image" Target="../media/image72.png"/><Relationship Id="rId48" Type="http://schemas.openxmlformats.org/officeDocument/2006/relationships/image" Target="../media/image55.png"/><Relationship Id="rId8" Type="http://schemas.openxmlformats.org/officeDocument/2006/relationships/image" Target="../media/image75.png"/><Relationship Id="rId3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79.png"/><Relationship Id="rId25" Type="http://schemas.openxmlformats.org/officeDocument/2006/relationships/image" Target="../media/image48.png"/><Relationship Id="rId33" Type="http://schemas.openxmlformats.org/officeDocument/2006/relationships/image" Target="../media/image50.png"/><Relationship Id="rId38" Type="http://schemas.openxmlformats.org/officeDocument/2006/relationships/image" Target="../media/image69.png"/><Relationship Id="rId46" Type="http://schemas.openxmlformats.org/officeDocument/2006/relationships/image" Target="../media/image89.png"/><Relationship Id="rId20" Type="http://schemas.openxmlformats.org/officeDocument/2006/relationships/image" Target="../media/image62.png"/><Relationship Id="rId41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49.png"/><Relationship Id="rId39" Type="http://schemas.openxmlformats.org/officeDocument/2006/relationships/image" Target="../media/image52.png"/><Relationship Id="rId21" Type="http://schemas.openxmlformats.org/officeDocument/2006/relationships/image" Target="../media/image63.png"/><Relationship Id="rId34" Type="http://schemas.openxmlformats.org/officeDocument/2006/relationships/image" Target="../media/image86.png"/><Relationship Id="rId42" Type="http://schemas.openxmlformats.org/officeDocument/2006/relationships/image" Target="../media/image88.png"/><Relationship Id="rId47" Type="http://schemas.openxmlformats.org/officeDocument/2006/relationships/image" Target="../media/image90.png"/><Relationship Id="rId50" Type="http://schemas.openxmlformats.org/officeDocument/2006/relationships/image" Target="../media/image9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0.png"/><Relationship Id="rId29" Type="http://schemas.openxmlformats.org/officeDocument/2006/relationships/image" Target="../media/image67.png"/><Relationship Id="rId11" Type="http://schemas.openxmlformats.org/officeDocument/2006/relationships/image" Target="../media/image76.png"/><Relationship Id="rId24" Type="http://schemas.openxmlformats.org/officeDocument/2006/relationships/image" Target="../media/image66.png"/><Relationship Id="rId32" Type="http://schemas.openxmlformats.org/officeDocument/2006/relationships/image" Target="../media/image85.png"/><Relationship Id="rId37" Type="http://schemas.openxmlformats.org/officeDocument/2006/relationships/image" Target="../media/image68.png"/><Relationship Id="rId40" Type="http://schemas.openxmlformats.org/officeDocument/2006/relationships/image" Target="../media/image70.png"/><Relationship Id="rId45" Type="http://schemas.openxmlformats.org/officeDocument/2006/relationships/image" Target="../media/image54.png"/><Relationship Id="rId5" Type="http://schemas.openxmlformats.org/officeDocument/2006/relationships/image" Target="../media/image45.png"/><Relationship Id="rId15" Type="http://schemas.openxmlformats.org/officeDocument/2006/relationships/image" Target="../media/image47.png"/><Relationship Id="rId23" Type="http://schemas.openxmlformats.org/officeDocument/2006/relationships/image" Target="../media/image65.png"/><Relationship Id="rId28" Type="http://schemas.openxmlformats.org/officeDocument/2006/relationships/image" Target="../media/image82.png"/><Relationship Id="rId36" Type="http://schemas.openxmlformats.org/officeDocument/2006/relationships/image" Target="../media/image87.png"/><Relationship Id="rId49" Type="http://schemas.openxmlformats.org/officeDocument/2006/relationships/image" Target="../media/image91.png"/><Relationship Id="rId10" Type="http://schemas.openxmlformats.org/officeDocument/2006/relationships/image" Target="../media/image46.png"/><Relationship Id="rId19" Type="http://schemas.openxmlformats.org/officeDocument/2006/relationships/image" Target="../media/image61.png"/><Relationship Id="rId31" Type="http://schemas.openxmlformats.org/officeDocument/2006/relationships/image" Target="../media/image84.png"/><Relationship Id="rId44" Type="http://schemas.openxmlformats.org/officeDocument/2006/relationships/image" Target="../media/image53.png"/><Relationship Id="rId4" Type="http://schemas.openxmlformats.org/officeDocument/2006/relationships/image" Target="../media/image73.png"/><Relationship Id="rId9" Type="http://schemas.openxmlformats.org/officeDocument/2006/relationships/image" Target="../media/image58.png"/><Relationship Id="rId14" Type="http://schemas.openxmlformats.org/officeDocument/2006/relationships/image" Target="../media/image78.png"/><Relationship Id="rId22" Type="http://schemas.openxmlformats.org/officeDocument/2006/relationships/image" Target="../media/image64.png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51.png"/><Relationship Id="rId43" Type="http://schemas.openxmlformats.org/officeDocument/2006/relationships/image" Target="../media/image72.png"/><Relationship Id="rId48" Type="http://schemas.openxmlformats.org/officeDocument/2006/relationships/image" Target="../media/image55.png"/><Relationship Id="rId8" Type="http://schemas.openxmlformats.org/officeDocument/2006/relationships/image" Target="../media/image75.png"/><Relationship Id="rId3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79.png"/><Relationship Id="rId25" Type="http://schemas.openxmlformats.org/officeDocument/2006/relationships/image" Target="../media/image48.png"/><Relationship Id="rId33" Type="http://schemas.openxmlformats.org/officeDocument/2006/relationships/image" Target="../media/image50.png"/><Relationship Id="rId38" Type="http://schemas.openxmlformats.org/officeDocument/2006/relationships/image" Target="../media/image69.png"/><Relationship Id="rId46" Type="http://schemas.openxmlformats.org/officeDocument/2006/relationships/image" Target="../media/image89.png"/><Relationship Id="rId20" Type="http://schemas.openxmlformats.org/officeDocument/2006/relationships/image" Target="../media/image62.png"/><Relationship Id="rId41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49.png"/><Relationship Id="rId39" Type="http://schemas.openxmlformats.org/officeDocument/2006/relationships/image" Target="../media/image52.png"/><Relationship Id="rId21" Type="http://schemas.openxmlformats.org/officeDocument/2006/relationships/image" Target="../media/image63.png"/><Relationship Id="rId34" Type="http://schemas.openxmlformats.org/officeDocument/2006/relationships/image" Target="../media/image86.png"/><Relationship Id="rId42" Type="http://schemas.openxmlformats.org/officeDocument/2006/relationships/image" Target="../media/image88.png"/><Relationship Id="rId47" Type="http://schemas.openxmlformats.org/officeDocument/2006/relationships/image" Target="../media/image90.png"/><Relationship Id="rId50" Type="http://schemas.openxmlformats.org/officeDocument/2006/relationships/image" Target="../media/image9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0.png"/><Relationship Id="rId29" Type="http://schemas.openxmlformats.org/officeDocument/2006/relationships/image" Target="../media/image67.png"/><Relationship Id="rId11" Type="http://schemas.openxmlformats.org/officeDocument/2006/relationships/image" Target="../media/image76.png"/><Relationship Id="rId24" Type="http://schemas.openxmlformats.org/officeDocument/2006/relationships/image" Target="../media/image66.png"/><Relationship Id="rId32" Type="http://schemas.openxmlformats.org/officeDocument/2006/relationships/image" Target="../media/image85.png"/><Relationship Id="rId37" Type="http://schemas.openxmlformats.org/officeDocument/2006/relationships/image" Target="../media/image68.png"/><Relationship Id="rId40" Type="http://schemas.openxmlformats.org/officeDocument/2006/relationships/image" Target="../media/image70.png"/><Relationship Id="rId45" Type="http://schemas.openxmlformats.org/officeDocument/2006/relationships/image" Target="../media/image54.png"/><Relationship Id="rId5" Type="http://schemas.openxmlformats.org/officeDocument/2006/relationships/image" Target="../media/image45.png"/><Relationship Id="rId15" Type="http://schemas.openxmlformats.org/officeDocument/2006/relationships/image" Target="../media/image47.png"/><Relationship Id="rId23" Type="http://schemas.openxmlformats.org/officeDocument/2006/relationships/image" Target="../media/image65.png"/><Relationship Id="rId28" Type="http://schemas.openxmlformats.org/officeDocument/2006/relationships/image" Target="../media/image82.png"/><Relationship Id="rId36" Type="http://schemas.openxmlformats.org/officeDocument/2006/relationships/image" Target="../media/image87.png"/><Relationship Id="rId49" Type="http://schemas.openxmlformats.org/officeDocument/2006/relationships/image" Target="../media/image91.png"/><Relationship Id="rId10" Type="http://schemas.openxmlformats.org/officeDocument/2006/relationships/image" Target="../media/image46.png"/><Relationship Id="rId19" Type="http://schemas.openxmlformats.org/officeDocument/2006/relationships/image" Target="../media/image61.png"/><Relationship Id="rId31" Type="http://schemas.openxmlformats.org/officeDocument/2006/relationships/image" Target="../media/image84.png"/><Relationship Id="rId44" Type="http://schemas.openxmlformats.org/officeDocument/2006/relationships/image" Target="../media/image53.png"/><Relationship Id="rId4" Type="http://schemas.openxmlformats.org/officeDocument/2006/relationships/image" Target="../media/image73.png"/><Relationship Id="rId9" Type="http://schemas.openxmlformats.org/officeDocument/2006/relationships/image" Target="../media/image58.png"/><Relationship Id="rId14" Type="http://schemas.openxmlformats.org/officeDocument/2006/relationships/image" Target="../media/image78.png"/><Relationship Id="rId22" Type="http://schemas.openxmlformats.org/officeDocument/2006/relationships/image" Target="../media/image64.png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51.png"/><Relationship Id="rId43" Type="http://schemas.openxmlformats.org/officeDocument/2006/relationships/image" Target="../media/image72.png"/><Relationship Id="rId48" Type="http://schemas.openxmlformats.org/officeDocument/2006/relationships/image" Target="../media/image55.png"/><Relationship Id="rId8" Type="http://schemas.openxmlformats.org/officeDocument/2006/relationships/image" Target="../media/image75.png"/><Relationship Id="rId51" Type="http://schemas.openxmlformats.org/officeDocument/2006/relationships/image" Target="../media/image93.png"/><Relationship Id="rId3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79.png"/><Relationship Id="rId25" Type="http://schemas.openxmlformats.org/officeDocument/2006/relationships/image" Target="../media/image48.png"/><Relationship Id="rId33" Type="http://schemas.openxmlformats.org/officeDocument/2006/relationships/image" Target="../media/image50.png"/><Relationship Id="rId38" Type="http://schemas.openxmlformats.org/officeDocument/2006/relationships/image" Target="../media/image69.png"/><Relationship Id="rId46" Type="http://schemas.openxmlformats.org/officeDocument/2006/relationships/image" Target="../media/image89.png"/><Relationship Id="rId20" Type="http://schemas.openxmlformats.org/officeDocument/2006/relationships/image" Target="../media/image62.png"/><Relationship Id="rId41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49.png"/><Relationship Id="rId39" Type="http://schemas.openxmlformats.org/officeDocument/2006/relationships/image" Target="../media/image52.png"/><Relationship Id="rId21" Type="http://schemas.openxmlformats.org/officeDocument/2006/relationships/image" Target="../media/image63.png"/><Relationship Id="rId34" Type="http://schemas.openxmlformats.org/officeDocument/2006/relationships/image" Target="../media/image86.png"/><Relationship Id="rId42" Type="http://schemas.openxmlformats.org/officeDocument/2006/relationships/image" Target="../media/image88.png"/><Relationship Id="rId47" Type="http://schemas.openxmlformats.org/officeDocument/2006/relationships/image" Target="../media/image90.png"/><Relationship Id="rId50" Type="http://schemas.openxmlformats.org/officeDocument/2006/relationships/image" Target="../media/image9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0.png"/><Relationship Id="rId29" Type="http://schemas.openxmlformats.org/officeDocument/2006/relationships/image" Target="../media/image67.png"/><Relationship Id="rId11" Type="http://schemas.openxmlformats.org/officeDocument/2006/relationships/image" Target="../media/image76.png"/><Relationship Id="rId24" Type="http://schemas.openxmlformats.org/officeDocument/2006/relationships/image" Target="../media/image66.png"/><Relationship Id="rId32" Type="http://schemas.openxmlformats.org/officeDocument/2006/relationships/image" Target="../media/image85.png"/><Relationship Id="rId37" Type="http://schemas.openxmlformats.org/officeDocument/2006/relationships/image" Target="../media/image68.png"/><Relationship Id="rId40" Type="http://schemas.openxmlformats.org/officeDocument/2006/relationships/image" Target="../media/image70.png"/><Relationship Id="rId45" Type="http://schemas.openxmlformats.org/officeDocument/2006/relationships/image" Target="../media/image54.png"/><Relationship Id="rId5" Type="http://schemas.openxmlformats.org/officeDocument/2006/relationships/image" Target="../media/image45.png"/><Relationship Id="rId15" Type="http://schemas.openxmlformats.org/officeDocument/2006/relationships/image" Target="../media/image47.png"/><Relationship Id="rId23" Type="http://schemas.openxmlformats.org/officeDocument/2006/relationships/image" Target="../media/image65.png"/><Relationship Id="rId28" Type="http://schemas.openxmlformats.org/officeDocument/2006/relationships/image" Target="../media/image82.png"/><Relationship Id="rId36" Type="http://schemas.openxmlformats.org/officeDocument/2006/relationships/image" Target="../media/image87.png"/><Relationship Id="rId49" Type="http://schemas.openxmlformats.org/officeDocument/2006/relationships/image" Target="../media/image91.png"/><Relationship Id="rId10" Type="http://schemas.openxmlformats.org/officeDocument/2006/relationships/image" Target="../media/image46.png"/><Relationship Id="rId19" Type="http://schemas.openxmlformats.org/officeDocument/2006/relationships/image" Target="../media/image61.png"/><Relationship Id="rId31" Type="http://schemas.openxmlformats.org/officeDocument/2006/relationships/image" Target="../media/image84.png"/><Relationship Id="rId44" Type="http://schemas.openxmlformats.org/officeDocument/2006/relationships/image" Target="../media/image53.png"/><Relationship Id="rId4" Type="http://schemas.openxmlformats.org/officeDocument/2006/relationships/image" Target="../media/image73.png"/><Relationship Id="rId9" Type="http://schemas.openxmlformats.org/officeDocument/2006/relationships/image" Target="../media/image58.png"/><Relationship Id="rId14" Type="http://schemas.openxmlformats.org/officeDocument/2006/relationships/image" Target="../media/image78.png"/><Relationship Id="rId22" Type="http://schemas.openxmlformats.org/officeDocument/2006/relationships/image" Target="../media/image64.png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51.png"/><Relationship Id="rId43" Type="http://schemas.openxmlformats.org/officeDocument/2006/relationships/image" Target="../media/image72.png"/><Relationship Id="rId48" Type="http://schemas.openxmlformats.org/officeDocument/2006/relationships/image" Target="../media/image55.png"/><Relationship Id="rId8" Type="http://schemas.openxmlformats.org/officeDocument/2006/relationships/image" Target="../media/image75.png"/><Relationship Id="rId51" Type="http://schemas.openxmlformats.org/officeDocument/2006/relationships/image" Target="../media/image93.png"/><Relationship Id="rId3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79.png"/><Relationship Id="rId25" Type="http://schemas.openxmlformats.org/officeDocument/2006/relationships/image" Target="../media/image48.png"/><Relationship Id="rId33" Type="http://schemas.openxmlformats.org/officeDocument/2006/relationships/image" Target="../media/image50.png"/><Relationship Id="rId38" Type="http://schemas.openxmlformats.org/officeDocument/2006/relationships/image" Target="../media/image69.png"/><Relationship Id="rId46" Type="http://schemas.openxmlformats.org/officeDocument/2006/relationships/image" Target="../media/image89.png"/><Relationship Id="rId20" Type="http://schemas.openxmlformats.org/officeDocument/2006/relationships/image" Target="../media/image62.png"/><Relationship Id="rId41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3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3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3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3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3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340" y="584685"/>
            <a:ext cx="8316924" cy="96080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pl-PL" dirty="0"/>
              <a:t>Slim</a:t>
            </a:r>
            <a:r>
              <a:rPr lang="en-US" dirty="0"/>
              <a:t> </a:t>
            </a:r>
            <a:r>
              <a:rPr lang="en-US" dirty="0" err="1"/>
              <a:t>NoC</a:t>
            </a:r>
            <a:r>
              <a:rPr lang="pl-PL" dirty="0"/>
              <a:t>: </a:t>
            </a:r>
            <a:r>
              <a:rPr lang="en-US" dirty="0"/>
              <a:t>A Low-Diameter On-Chip Network </a:t>
            </a:r>
            <a:r>
              <a:rPr lang="en-US" dirty="0" smtClean="0"/>
              <a:t>Topology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High Energy Efficiency and Scalability</a:t>
            </a:r>
            <a:endParaRPr lang="de-DE" dirty="0"/>
          </a:p>
        </p:txBody>
      </p:sp>
      <p:pic>
        <p:nvPicPr>
          <p:cNvPr id="1026" name="Picture 2" descr="Znalezione obrazy dla zapytania georgia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09" y="4869160"/>
            <a:ext cx="1839752" cy="18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carnegie mellon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380" y="4185084"/>
            <a:ext cx="2472576" cy="24725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9510556" y="3082844"/>
            <a:ext cx="2478399" cy="64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91294" y="3082843"/>
            <a:ext cx="2227720" cy="644568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56039" y="1047698"/>
            <a:ext cx="5796644" cy="851743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en-US" u="sng" cap="small" dirty="0" smtClean="0"/>
              <a:t>Maciej Besta</a:t>
            </a:r>
            <a:r>
              <a:rPr lang="en-US" cap="small" dirty="0" smtClean="0"/>
              <a:t>, </a:t>
            </a:r>
            <a:r>
              <a:rPr lang="pl-PL" cap="small" dirty="0" smtClean="0"/>
              <a:t>Syed Minhaj Hassan, Sudhakar Yalamanchili,</a:t>
            </a:r>
            <a:br>
              <a:rPr lang="pl-PL" cap="small" dirty="0" smtClean="0"/>
            </a:br>
            <a:r>
              <a:rPr lang="pl-PL" cap="small" dirty="0" smtClean="0"/>
              <a:t>Rachata Ausavarungnirun, Onur Mutlu, </a:t>
            </a:r>
            <a:r>
              <a:rPr lang="en-US" cap="small" dirty="0" err="1" smtClean="0"/>
              <a:t>Torsten</a:t>
            </a:r>
            <a:r>
              <a:rPr lang="en-US" cap="small" dirty="0" smtClean="0"/>
              <a:t> </a:t>
            </a:r>
            <a:r>
              <a:rPr lang="en-US" cap="small" dirty="0" err="1" smtClean="0"/>
              <a:t>Hoefler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1356173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962"/>
            <a:ext cx="12191999" cy="6426038"/>
          </a:xfrm>
          <a:prstGeom prst="rect">
            <a:avLst/>
          </a:prstGeom>
        </p:spPr>
      </p:pic>
      <p:sp>
        <p:nvSpPr>
          <p:cNvPr id="135" name="Rectangle 134"/>
          <p:cNvSpPr/>
          <p:nvPr/>
        </p:nvSpPr>
        <p:spPr>
          <a:xfrm>
            <a:off x="-39268" y="6519446"/>
            <a:ext cx="11616899" cy="338554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</a:t>
            </a:r>
            <a:r>
              <a:rPr lang="pl-PL" sz="1600" dirty="0" smtClean="0">
                <a:solidFill>
                  <a:schemeClr val="bg1"/>
                </a:solidFill>
              </a:rPr>
              <a:t>1</a:t>
            </a:r>
            <a:r>
              <a:rPr lang="en-US" sz="1600" dirty="0" smtClean="0">
                <a:solidFill>
                  <a:schemeClr val="bg1"/>
                </a:solidFill>
              </a:rPr>
              <a:t>] M. Besta and T. </a:t>
            </a:r>
            <a:r>
              <a:rPr lang="en-US" sz="1600" dirty="0" err="1" smtClean="0">
                <a:solidFill>
                  <a:schemeClr val="bg1"/>
                </a:solidFill>
              </a:rPr>
              <a:t>Hoefler</a:t>
            </a:r>
            <a:r>
              <a:rPr lang="en-US" sz="1600" dirty="0" smtClean="0">
                <a:solidFill>
                  <a:schemeClr val="bg1"/>
                </a:solidFill>
              </a:rPr>
              <a:t>. Slim Fly: A Cost Effective Low-Diameter Network Topology. SC14.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199456" y="2183061"/>
            <a:ext cx="9721080" cy="2585286"/>
          </a:xfrm>
          <a:prstGeom prst="roundRect">
            <a:avLst>
              <a:gd name="adj" fmla="val 610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b="1" dirty="0" smtClean="0">
                <a:solidFill>
                  <a:schemeClr val="tx1"/>
                </a:solidFill>
              </a:rPr>
              <a:t>Slim Fly </a:t>
            </a:r>
            <a:r>
              <a:rPr lang="pl-PL" sz="3600" dirty="0" smtClean="0">
                <a:solidFill>
                  <a:schemeClr val="tx1"/>
                </a:solidFill>
              </a:rPr>
              <a:t>[1] ensures</a:t>
            </a:r>
            <a:r>
              <a:rPr lang="pl-PL" sz="3600" dirty="0">
                <a:solidFill>
                  <a:schemeClr val="tx1"/>
                </a:solidFill>
              </a:rPr>
              <a:t> </a:t>
            </a:r>
            <a:r>
              <a:rPr lang="pl-PL" sz="3600" dirty="0" smtClean="0">
                <a:solidFill>
                  <a:schemeClr val="tx1"/>
                </a:solidFill>
              </a:rPr>
              <a:t>the lowest radix</a:t>
            </a:r>
          </a:p>
          <a:p>
            <a:r>
              <a:rPr lang="pl-PL" sz="3600" dirty="0" smtClean="0">
                <a:solidFill>
                  <a:schemeClr val="tx1"/>
                </a:solidFill>
              </a:rPr>
              <a:t>(port count)</a:t>
            </a:r>
            <a:r>
              <a:rPr lang="pl-PL" sz="3600" dirty="0">
                <a:solidFill>
                  <a:schemeClr val="tx1"/>
                </a:solidFill>
              </a:rPr>
              <a:t> </a:t>
            </a:r>
            <a:r>
              <a:rPr lang="pl-PL" sz="3600" dirty="0" smtClean="0">
                <a:solidFill>
                  <a:schemeClr val="tx1"/>
                </a:solidFill>
              </a:rPr>
              <a:t>for a given node count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pl-PL" sz="3600" dirty="0" smtClean="0">
                <a:solidFill>
                  <a:schemeClr val="tx1"/>
                </a:solidFill>
              </a:rPr>
              <a:t>and for a fixed diameter (we use two)...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pl-PL" sz="3600" dirty="0" smtClean="0">
                <a:solidFill>
                  <a:schemeClr val="tx1"/>
                </a:solidFill>
              </a:rPr>
              <a:t>Sounds ideal</a:t>
            </a:r>
            <a:r>
              <a:rPr lang="en-US" sz="3600" dirty="0" smtClean="0">
                <a:solidFill>
                  <a:schemeClr val="tx1"/>
                </a:solidFill>
              </a:rPr>
              <a:t> for an on-chip setting</a:t>
            </a:r>
            <a:r>
              <a:rPr lang="pl-PL" sz="3600" dirty="0" smtClean="0">
                <a:solidFill>
                  <a:schemeClr val="tx1"/>
                </a:solidFill>
              </a:rPr>
              <a:t>?</a:t>
            </a:r>
            <a:endParaRPr lang="pl-PL" sz="3600" dirty="0">
              <a:solidFill>
                <a:schemeClr val="tx1"/>
              </a:solidFill>
            </a:endParaRPr>
          </a:p>
        </p:txBody>
      </p:sp>
      <p:pic>
        <p:nvPicPr>
          <p:cNvPr id="10" name="Picture 26" descr="File:Hoffman-Singleton graph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2600908"/>
            <a:ext cx="1768236" cy="17682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val="343376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Bildergebnis für chip cpu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63"/>
            <a:ext cx="12192000" cy="64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itle 3"/>
          <p:cNvSpPr>
            <a:spLocks noGrp="1"/>
          </p:cNvSpPr>
          <p:nvPr>
            <p:ph type="title"/>
          </p:nvPr>
        </p:nvSpPr>
        <p:spPr>
          <a:xfrm>
            <a:off x="1739516" y="5589811"/>
            <a:ext cx="4857842" cy="972108"/>
          </a:xfrm>
          <a:noFill/>
        </p:spPr>
        <p:txBody>
          <a:bodyPr/>
          <a:lstStyle/>
          <a:p>
            <a:r>
              <a:rPr lang="en-US" sz="3000" cap="small" dirty="0" smtClean="0">
                <a:solidFill>
                  <a:schemeClr val="bg1"/>
                </a:solidFill>
              </a:rPr>
              <a:t>Why not just use Slim Fly</a:t>
            </a:r>
            <a:br>
              <a:rPr lang="en-US" sz="3000" cap="small" dirty="0" smtClean="0">
                <a:solidFill>
                  <a:schemeClr val="bg1"/>
                </a:solidFill>
              </a:rPr>
            </a:br>
            <a:r>
              <a:rPr lang="en-US" sz="3000" cap="small" dirty="0" smtClean="0">
                <a:solidFill>
                  <a:schemeClr val="bg1"/>
                </a:solidFill>
              </a:rPr>
              <a:t>as an on-chip network?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620688"/>
            <a:ext cx="5056071" cy="2664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8" name="Picture 4" descr="Podobny obr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307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20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Bildergebnis für chip cpu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63"/>
            <a:ext cx="12192000" cy="64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itle 3"/>
          <p:cNvSpPr>
            <a:spLocks noGrp="1"/>
          </p:cNvSpPr>
          <p:nvPr>
            <p:ph type="title"/>
          </p:nvPr>
        </p:nvSpPr>
        <p:spPr>
          <a:xfrm>
            <a:off x="1739516" y="5589811"/>
            <a:ext cx="4857842" cy="972108"/>
          </a:xfrm>
          <a:noFill/>
        </p:spPr>
        <p:txBody>
          <a:bodyPr/>
          <a:lstStyle/>
          <a:p>
            <a:r>
              <a:rPr lang="en-US" sz="3000" cap="small" dirty="0" smtClean="0">
                <a:solidFill>
                  <a:schemeClr val="bg1"/>
                </a:solidFill>
              </a:rPr>
              <a:t>Why not just use Slim Fly</a:t>
            </a:r>
            <a:br>
              <a:rPr lang="en-US" sz="3000" cap="small" dirty="0" smtClean="0">
                <a:solidFill>
                  <a:schemeClr val="bg1"/>
                </a:solidFill>
              </a:rPr>
            </a:br>
            <a:r>
              <a:rPr lang="en-US" sz="3000" cap="small" dirty="0" smtClean="0">
                <a:solidFill>
                  <a:schemeClr val="bg1"/>
                </a:solidFill>
              </a:rPr>
              <a:t>as an on-chip network?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620688"/>
            <a:ext cx="5056071" cy="2664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8" name="Picture 4" descr="Podobny obr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307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44172" y="3825043"/>
            <a:ext cx="4390769" cy="1548173"/>
          </a:xfrm>
          <a:prstGeom prst="roundRect">
            <a:avLst>
              <a:gd name="adj" fmla="val 8823"/>
            </a:avLst>
          </a:prstGeom>
          <a:solidFill>
            <a:srgbClr val="C000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7824192" y="4026756"/>
            <a:ext cx="404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Bad!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No clear advantages</a:t>
            </a:r>
            <a:endParaRPr lang="pl-PL" sz="3600" dirty="0">
              <a:solidFill>
                <a:schemeClr val="bg1"/>
              </a:solidFill>
            </a:endParaRPr>
          </a:p>
        </p:txBody>
      </p:sp>
      <p:pic>
        <p:nvPicPr>
          <p:cNvPr id="8" name="Picture 16" descr="http://www.rw-designer.com/icon-image/653-256x256x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64" y="3837445"/>
            <a:ext cx="748883" cy="7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172" y="1200429"/>
            <a:ext cx="4307383" cy="242290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5806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600" cap="small" dirty="0" smtClean="0"/>
              <a:t>Solution: Slim </a:t>
            </a:r>
            <a:r>
              <a:rPr lang="en-US" sz="3600" cap="small" dirty="0" err="1" smtClean="0"/>
              <a:t>NoC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4434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191344" y="1068933"/>
            <a:ext cx="5691102" cy="5651424"/>
          </a:xfrm>
          <a:prstGeom prst="roundRect">
            <a:avLst>
              <a:gd name="adj" fmla="val 599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293845" y="1181948"/>
            <a:ext cx="5588601" cy="524875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400" cap="small" dirty="0" smtClean="0"/>
              <a:t>New cost and </a:t>
            </a:r>
            <a:r>
              <a:rPr lang="pl-PL" sz="3400" cap="small" dirty="0"/>
              <a:t>l</a:t>
            </a:r>
            <a:r>
              <a:rPr lang="pl-PL" sz="3400" cap="small" dirty="0" smtClean="0"/>
              <a:t>ayout models</a:t>
            </a:r>
            <a:endParaRPr lang="en-US" sz="3400" dirty="0"/>
          </a:p>
        </p:txBody>
      </p:sp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600" cap="small" dirty="0" smtClean="0"/>
              <a:t>Solution: Slim </a:t>
            </a:r>
            <a:r>
              <a:rPr lang="en-US" sz="3600" cap="small" dirty="0" err="1" smtClean="0"/>
              <a:t>NoC</a:t>
            </a:r>
            <a:endParaRPr lang="en-US" sz="3600" dirty="0"/>
          </a:p>
        </p:txBody>
      </p:sp>
      <p:sp>
        <p:nvSpPr>
          <p:cNvPr id="38" name="Rounded Rectangle 37"/>
          <p:cNvSpPr/>
          <p:nvPr/>
        </p:nvSpPr>
        <p:spPr>
          <a:xfrm>
            <a:off x="412397" y="1916832"/>
            <a:ext cx="5254524" cy="2304256"/>
          </a:xfrm>
          <a:prstGeom prst="roundRect">
            <a:avLst>
              <a:gd name="adj" fmla="val 1410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2200" dirty="0" smtClean="0"/>
              <a:t>Minimize the average wire length (</a:t>
            </a:r>
            <a:r>
              <a:rPr lang="en-US" sz="2200" i="1" dirty="0" smtClean="0"/>
              <a:t>M)</a:t>
            </a:r>
            <a:r>
              <a:rPr lang="el-GR" sz="2200" i="1" dirty="0" smtClean="0"/>
              <a:t> </a:t>
            </a:r>
            <a:r>
              <a:rPr lang="en-US" sz="2200" dirty="0" smtClean="0"/>
              <a:t>:</a:t>
            </a:r>
            <a:endParaRPr lang="de-CH" sz="2200" dirty="0"/>
          </a:p>
        </p:txBody>
      </p:sp>
      <p:pic>
        <p:nvPicPr>
          <p:cNvPr id="49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7" y="1956812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05" y="2664458"/>
            <a:ext cx="3060340" cy="11894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41922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191344" y="1125948"/>
            <a:ext cx="5691102" cy="5651424"/>
          </a:xfrm>
          <a:prstGeom prst="roundRect">
            <a:avLst>
              <a:gd name="adj" fmla="val 599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293845" y="1165767"/>
            <a:ext cx="5588601" cy="524875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400" cap="small" dirty="0" smtClean="0"/>
              <a:t>New cost and </a:t>
            </a:r>
            <a:r>
              <a:rPr lang="pl-PL" sz="3400" cap="small" dirty="0"/>
              <a:t>l</a:t>
            </a:r>
            <a:r>
              <a:rPr lang="pl-PL" sz="3400" cap="small" dirty="0" smtClean="0"/>
              <a:t>ayout models</a:t>
            </a:r>
            <a:endParaRPr lang="en-US" sz="3400" dirty="0"/>
          </a:p>
        </p:txBody>
      </p:sp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600" cap="small" dirty="0" smtClean="0"/>
              <a:t>Solution: Slim </a:t>
            </a:r>
            <a:r>
              <a:rPr lang="en-US" sz="3600" cap="small" dirty="0" err="1" smtClean="0"/>
              <a:t>NoC</a:t>
            </a:r>
            <a:endParaRPr lang="en-US" sz="3600" dirty="0"/>
          </a:p>
        </p:txBody>
      </p:sp>
      <p:sp>
        <p:nvSpPr>
          <p:cNvPr id="38" name="Rounded Rectangle 37"/>
          <p:cNvSpPr/>
          <p:nvPr/>
        </p:nvSpPr>
        <p:spPr>
          <a:xfrm>
            <a:off x="412397" y="1916832"/>
            <a:ext cx="5254524" cy="2304256"/>
          </a:xfrm>
          <a:prstGeom prst="roundRect">
            <a:avLst>
              <a:gd name="adj" fmla="val 1410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2200" dirty="0" smtClean="0"/>
              <a:t>Minimize the average wire length (</a:t>
            </a:r>
            <a:r>
              <a:rPr lang="en-US" sz="2200" i="1" dirty="0" smtClean="0"/>
              <a:t>M)</a:t>
            </a:r>
            <a:r>
              <a:rPr lang="el-GR" sz="2200" i="1" dirty="0" smtClean="0"/>
              <a:t> </a:t>
            </a:r>
            <a:r>
              <a:rPr lang="en-US" sz="2200" dirty="0" smtClean="0"/>
              <a:t>:</a:t>
            </a:r>
            <a:endParaRPr lang="de-CH" sz="2200" dirty="0"/>
          </a:p>
        </p:txBody>
      </p:sp>
      <p:pic>
        <p:nvPicPr>
          <p:cNvPr id="49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7" y="1956812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05" y="2664458"/>
            <a:ext cx="3060340" cy="11894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4" name="Rounded Rectangle 53"/>
          <p:cNvSpPr/>
          <p:nvPr/>
        </p:nvSpPr>
        <p:spPr>
          <a:xfrm>
            <a:off x="346218" y="4323841"/>
            <a:ext cx="5294358" cy="2304256"/>
          </a:xfrm>
          <a:prstGeom prst="roundRect">
            <a:avLst>
              <a:gd name="adj" fmla="val 1250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 smtClean="0"/>
              <a:t>Minimize the total buffer area (</a:t>
            </a:r>
            <a:r>
              <a:rPr lang="el-GR" sz="2200" i="1" dirty="0" smtClean="0"/>
              <a:t>Δ</a:t>
            </a:r>
            <a:r>
              <a:rPr lang="en-US" sz="2200" dirty="0" smtClean="0"/>
              <a:t>):</a:t>
            </a:r>
            <a:endParaRPr lang="de-CH" sz="2200" dirty="0"/>
          </a:p>
        </p:txBody>
      </p:sp>
      <p:pic>
        <p:nvPicPr>
          <p:cNvPr id="55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8" y="4238812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95" y="5007068"/>
            <a:ext cx="4735601" cy="126981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1844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/>
      <p:bldP spid="38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191344" y="1125948"/>
            <a:ext cx="5691102" cy="5651424"/>
          </a:xfrm>
          <a:prstGeom prst="roundRect">
            <a:avLst>
              <a:gd name="adj" fmla="val 599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293845" y="1165767"/>
            <a:ext cx="5373076" cy="524875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400" cap="small" dirty="0" smtClean="0"/>
              <a:t>New cost and </a:t>
            </a:r>
            <a:r>
              <a:rPr lang="pl-PL" sz="3400" cap="small" dirty="0"/>
              <a:t>l</a:t>
            </a:r>
            <a:r>
              <a:rPr lang="pl-PL" sz="3400" cap="small" dirty="0" smtClean="0"/>
              <a:t>ayout models</a:t>
            </a:r>
            <a:endParaRPr lang="en-US" sz="3400" dirty="0"/>
          </a:p>
        </p:txBody>
      </p:sp>
      <p:sp>
        <p:nvSpPr>
          <p:cNvPr id="62" name="Rounded Rectangle 61"/>
          <p:cNvSpPr/>
          <p:nvPr/>
        </p:nvSpPr>
        <p:spPr>
          <a:xfrm>
            <a:off x="6036212" y="533400"/>
            <a:ext cx="6066249" cy="4428492"/>
          </a:xfrm>
          <a:prstGeom prst="roundRect">
            <a:avLst>
              <a:gd name="adj" fmla="val 599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411778" y="1144116"/>
                <a:ext cx="1540230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778" y="1144116"/>
                <a:ext cx="1540230" cy="397866"/>
              </a:xfrm>
              <a:prstGeom prst="rect">
                <a:avLst/>
              </a:prstGeom>
              <a:blipFill>
                <a:blip r:embed="rId2"/>
                <a:stretch>
                  <a:fillRect l="-4365" r="-2381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925997" y="1142111"/>
                <a:ext cx="2451569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997" y="1142111"/>
                <a:ext cx="2451569" cy="397866"/>
              </a:xfrm>
              <a:prstGeom prst="rect">
                <a:avLst/>
              </a:prstGeom>
              <a:blipFill>
                <a:blip r:embed="rId3"/>
                <a:stretch>
                  <a:fillRect l="-746" r="-422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600" cap="small" dirty="0" smtClean="0"/>
              <a:t>Solution: Slim </a:t>
            </a:r>
            <a:r>
              <a:rPr lang="en-US" sz="3600" cap="small" dirty="0" err="1" smtClean="0"/>
              <a:t>NoC</a:t>
            </a:r>
            <a:endParaRPr lang="en-US" sz="3600" dirty="0"/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6279551" y="573219"/>
            <a:ext cx="4857009" cy="524875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cap="small" dirty="0" smtClean="0"/>
              <a:t>Non-</a:t>
            </a:r>
            <a:r>
              <a:rPr lang="pl-PL" sz="3400" cap="small" dirty="0" smtClean="0"/>
              <a:t>p</a:t>
            </a:r>
            <a:r>
              <a:rPr lang="en-US" sz="3400" cap="small" dirty="0" smtClean="0"/>
              <a:t>rime </a:t>
            </a:r>
            <a:r>
              <a:rPr lang="pl-PL" sz="3400" cap="small" dirty="0"/>
              <a:t>f</a:t>
            </a:r>
            <a:r>
              <a:rPr lang="en-US" sz="3400" cap="small" dirty="0" err="1" smtClean="0"/>
              <a:t>inite</a:t>
            </a:r>
            <a:r>
              <a:rPr lang="en-US" sz="3400" cap="small" dirty="0" smtClean="0"/>
              <a:t> </a:t>
            </a:r>
            <a:r>
              <a:rPr lang="pl-PL" sz="3400" cap="small" dirty="0"/>
              <a:t>f</a:t>
            </a:r>
            <a:r>
              <a:rPr lang="en-US" sz="3400" cap="small" dirty="0" err="1" smtClean="0"/>
              <a:t>ields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083" y="1663269"/>
            <a:ext cx="5617143" cy="28571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5" name="Rectangle 34"/>
          <p:cNvSpPr/>
          <p:nvPr/>
        </p:nvSpPr>
        <p:spPr>
          <a:xfrm>
            <a:off x="6492044" y="4320929"/>
            <a:ext cx="16149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/>
              <a:t>Addition</a:t>
            </a:r>
            <a:endParaRPr lang="pl-PL" sz="2600" b="1" dirty="0"/>
          </a:p>
        </p:txBody>
      </p:sp>
      <p:sp>
        <p:nvSpPr>
          <p:cNvPr id="36" name="Rectangle 35"/>
          <p:cNvSpPr/>
          <p:nvPr/>
        </p:nvSpPr>
        <p:spPr>
          <a:xfrm>
            <a:off x="8348914" y="4336163"/>
            <a:ext cx="2276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/>
              <a:t>Multiplication</a:t>
            </a:r>
            <a:endParaRPr lang="pl-PL" sz="2600" b="1" dirty="0"/>
          </a:p>
        </p:txBody>
      </p:sp>
      <p:sp>
        <p:nvSpPr>
          <p:cNvPr id="37" name="Rectangle 36"/>
          <p:cNvSpPr/>
          <p:nvPr/>
        </p:nvSpPr>
        <p:spPr>
          <a:xfrm>
            <a:off x="10329060" y="4336163"/>
            <a:ext cx="16149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/>
              <a:t>Inverse</a:t>
            </a:r>
            <a:endParaRPr lang="pl-PL" sz="26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412397" y="1916832"/>
            <a:ext cx="5254524" cy="2304256"/>
          </a:xfrm>
          <a:prstGeom prst="roundRect">
            <a:avLst>
              <a:gd name="adj" fmla="val 1410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2200" dirty="0" smtClean="0"/>
              <a:t>Minimize the average wire length (</a:t>
            </a:r>
            <a:r>
              <a:rPr lang="en-US" sz="2200" i="1" dirty="0" smtClean="0"/>
              <a:t>M)</a:t>
            </a:r>
            <a:r>
              <a:rPr lang="el-GR" sz="2200" i="1" dirty="0" smtClean="0"/>
              <a:t> </a:t>
            </a:r>
            <a:r>
              <a:rPr lang="en-US" sz="2200" dirty="0" smtClean="0"/>
              <a:t>:</a:t>
            </a:r>
            <a:endParaRPr lang="de-CH" sz="2200" dirty="0"/>
          </a:p>
        </p:txBody>
      </p:sp>
      <p:pic>
        <p:nvPicPr>
          <p:cNvPr id="49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7" y="1956812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505" y="2664458"/>
            <a:ext cx="3060340" cy="11894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4" name="Rounded Rectangle 53"/>
          <p:cNvSpPr/>
          <p:nvPr/>
        </p:nvSpPr>
        <p:spPr>
          <a:xfrm>
            <a:off x="346218" y="4323841"/>
            <a:ext cx="5294358" cy="2304256"/>
          </a:xfrm>
          <a:prstGeom prst="roundRect">
            <a:avLst>
              <a:gd name="adj" fmla="val 1250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 smtClean="0"/>
              <a:t>Minimize the total buffer area (</a:t>
            </a:r>
            <a:r>
              <a:rPr lang="el-GR" sz="2200" i="1" dirty="0" smtClean="0"/>
              <a:t>Δ</a:t>
            </a:r>
            <a:r>
              <a:rPr lang="en-US" sz="2200" dirty="0" smtClean="0"/>
              <a:t>):</a:t>
            </a:r>
            <a:endParaRPr lang="de-CH" sz="2200" dirty="0"/>
          </a:p>
        </p:txBody>
      </p:sp>
      <p:pic>
        <p:nvPicPr>
          <p:cNvPr id="55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8" y="4238812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95" y="5007068"/>
            <a:ext cx="4735601" cy="126981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89314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/>
      <p:bldP spid="62" grpId="0" animBg="1"/>
      <p:bldP spid="65" grpId="0"/>
      <p:bldP spid="67" grpId="0"/>
      <p:bldP spid="31" grpId="0"/>
      <p:bldP spid="35" grpId="0"/>
      <p:bldP spid="36" grpId="0"/>
      <p:bldP spid="37" grpId="0"/>
      <p:bldP spid="38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3"/>
          <p:cNvSpPr txBox="1">
            <a:spLocks/>
          </p:cNvSpPr>
          <p:nvPr/>
        </p:nvSpPr>
        <p:spPr>
          <a:xfrm>
            <a:off x="119336" y="500150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small" dirty="0" smtClean="0"/>
              <a:t>Slim </a:t>
            </a:r>
            <a:r>
              <a:rPr lang="en-US" sz="3600" cap="small" dirty="0" err="1" smtClean="0"/>
              <a:t>NoC</a:t>
            </a:r>
            <a:r>
              <a:rPr lang="en-US" sz="3600" cap="small" dirty="0" smtClean="0"/>
              <a:t> Router Microarchitecture</a:t>
            </a:r>
            <a:endParaRPr lang="en-US" sz="3600" dirty="0"/>
          </a:p>
        </p:txBody>
      </p:sp>
      <p:sp>
        <p:nvSpPr>
          <p:cNvPr id="86" name="Rectangle 85"/>
          <p:cNvSpPr/>
          <p:nvPr/>
        </p:nvSpPr>
        <p:spPr>
          <a:xfrm>
            <a:off x="7248128" y="2476065"/>
            <a:ext cx="4310370" cy="310654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870" y="3134626"/>
            <a:ext cx="2007504" cy="14243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90745" y="2774299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89555" y="3432860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589554" y="4780958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6896362" y="3921091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  <p:sp>
        <p:nvSpPr>
          <p:cNvPr id="30" name="Rectangle 29"/>
          <p:cNvSpPr/>
          <p:nvPr/>
        </p:nvSpPr>
        <p:spPr>
          <a:xfrm>
            <a:off x="7079957" y="2776452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78767" y="3435013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78766" y="4783111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45980" y="2787465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44790" y="3446026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44789" y="4794124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70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2" grpId="1" animBg="1"/>
      <p:bldP spid="23" grpId="1" animBg="1"/>
      <p:bldP spid="24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/>
          <p:cNvSpPr/>
          <p:nvPr/>
        </p:nvSpPr>
        <p:spPr>
          <a:xfrm>
            <a:off x="518832" y="1376341"/>
            <a:ext cx="3243224" cy="1382077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itle 3"/>
          <p:cNvSpPr txBox="1">
            <a:spLocks/>
          </p:cNvSpPr>
          <p:nvPr/>
        </p:nvSpPr>
        <p:spPr>
          <a:xfrm>
            <a:off x="701716" y="1594036"/>
            <a:ext cx="2910427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1: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Elastic Buffer links [1] + ElastiStore [2]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876" y="5803922"/>
            <a:ext cx="8619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[1] </a:t>
            </a:r>
            <a:r>
              <a:rPr lang="en-US" sz="1600" dirty="0"/>
              <a:t>G. </a:t>
            </a:r>
            <a:r>
              <a:rPr lang="en-US" sz="1600" dirty="0" err="1" smtClean="0"/>
              <a:t>Michelogiannakis</a:t>
            </a:r>
            <a:r>
              <a:rPr lang="pl-PL" sz="1600" dirty="0"/>
              <a:t> </a:t>
            </a:r>
            <a:r>
              <a:rPr lang="pl-PL" sz="1600" dirty="0" smtClean="0"/>
              <a:t>et al.</a:t>
            </a:r>
            <a:r>
              <a:rPr lang="en-US" sz="1600" dirty="0" smtClean="0"/>
              <a:t> </a:t>
            </a:r>
            <a:r>
              <a:rPr lang="en-US" sz="1600" dirty="0"/>
              <a:t>Elastic-Buffer Flow Control for On-Chip Networks. </a:t>
            </a:r>
            <a:r>
              <a:rPr lang="en-US" sz="1600" dirty="0" smtClean="0"/>
              <a:t>HPCA</a:t>
            </a:r>
            <a:r>
              <a:rPr lang="pl-PL" sz="1600" dirty="0" smtClean="0"/>
              <a:t>’09.</a:t>
            </a:r>
            <a:endParaRPr lang="pl-PL" sz="1600" dirty="0" smtClean="0">
              <a:solidFill>
                <a:prstClr val="black"/>
              </a:solidFill>
            </a:endParaRPr>
          </a:p>
          <a:p>
            <a:r>
              <a:rPr lang="pl-PL" sz="1600" dirty="0" smtClean="0">
                <a:solidFill>
                  <a:prstClr val="black"/>
                </a:solidFill>
              </a:rPr>
              <a:t>[</a:t>
            </a:r>
            <a:r>
              <a:rPr lang="pl-PL" sz="1600" dirty="0">
                <a:solidFill>
                  <a:prstClr val="black"/>
                </a:solidFill>
              </a:rPr>
              <a:t>2</a:t>
            </a:r>
            <a:r>
              <a:rPr lang="pl-PL" sz="1600" dirty="0" smtClean="0">
                <a:solidFill>
                  <a:prstClr val="black"/>
                </a:solidFill>
              </a:rPr>
              <a:t>] </a:t>
            </a:r>
            <a:r>
              <a:rPr lang="en-US" sz="1600" dirty="0"/>
              <a:t>I. </a:t>
            </a:r>
            <a:r>
              <a:rPr lang="en-US" sz="1600" dirty="0" err="1" smtClean="0"/>
              <a:t>Seitanidis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 err="1"/>
              <a:t>ElastiStore</a:t>
            </a:r>
            <a:r>
              <a:rPr lang="en-US" sz="1600" dirty="0"/>
              <a:t>: An Elastic Buffer Architecture for Network-on-Chip Routers. </a:t>
            </a:r>
            <a:r>
              <a:rPr lang="en-US" sz="1600" dirty="0" smtClean="0"/>
              <a:t>DATE</a:t>
            </a:r>
            <a:r>
              <a:rPr lang="pl-PL" sz="1600" dirty="0" smtClean="0"/>
              <a:t>’</a:t>
            </a:r>
            <a:r>
              <a:rPr lang="en-US" sz="1600" dirty="0" smtClean="0"/>
              <a:t>14.</a:t>
            </a:r>
            <a:endParaRPr lang="pl-PL" sz="1600" dirty="0" smtClean="0"/>
          </a:p>
        </p:txBody>
      </p:sp>
      <p:sp>
        <p:nvSpPr>
          <p:cNvPr id="86" name="Rectangle 85"/>
          <p:cNvSpPr/>
          <p:nvPr/>
        </p:nvSpPr>
        <p:spPr>
          <a:xfrm>
            <a:off x="7248128" y="2476065"/>
            <a:ext cx="4310370" cy="310654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870" y="3134626"/>
            <a:ext cx="2007504" cy="14243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90745" y="2774299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89555" y="3432860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589554" y="4780958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6896362" y="3921091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825357" y="1470096"/>
            <a:ext cx="2863133" cy="1188132"/>
          </a:xfrm>
          <a:prstGeom prst="wedgeRoundRectCallout">
            <a:avLst>
              <a:gd name="adj1" fmla="val 90096"/>
              <a:gd name="adj2" fmla="val 84589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No deadlock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7079957" y="2776452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78767" y="3435013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78766" y="4783111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45980" y="2787465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44790" y="3446026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44789" y="4794124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119336" y="500150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small" dirty="0" smtClean="0"/>
              <a:t>Slim </a:t>
            </a:r>
            <a:r>
              <a:rPr lang="en-US" sz="3600" cap="small" dirty="0" err="1" smtClean="0"/>
              <a:t>NoC</a:t>
            </a:r>
            <a:r>
              <a:rPr lang="en-US" sz="3600" cap="small" dirty="0" smtClean="0"/>
              <a:t> Router Microarchitecture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1325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21" grpId="0" animBg="1"/>
      <p:bldP spid="22" grpId="0" animBg="1"/>
      <p:bldP spid="23" grpId="0" animBg="1"/>
      <p:bldP spid="24" grpId="0"/>
      <p:bldP spid="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/>
          <p:cNvSpPr/>
          <p:nvPr/>
        </p:nvSpPr>
        <p:spPr>
          <a:xfrm>
            <a:off x="518832" y="1376341"/>
            <a:ext cx="3243224" cy="1382077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itle 3"/>
          <p:cNvSpPr txBox="1">
            <a:spLocks/>
          </p:cNvSpPr>
          <p:nvPr/>
        </p:nvSpPr>
        <p:spPr>
          <a:xfrm>
            <a:off x="701716" y="1594036"/>
            <a:ext cx="2910427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1: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Elastic Buffer links [1] + ElastiStore [2]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876" y="5803922"/>
            <a:ext cx="8619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[1] </a:t>
            </a:r>
            <a:r>
              <a:rPr lang="en-US" sz="1600" dirty="0"/>
              <a:t>G. </a:t>
            </a:r>
            <a:r>
              <a:rPr lang="en-US" sz="1600" dirty="0" err="1" smtClean="0"/>
              <a:t>Michelogiannakis</a:t>
            </a:r>
            <a:r>
              <a:rPr lang="pl-PL" sz="1600" dirty="0"/>
              <a:t> </a:t>
            </a:r>
            <a:r>
              <a:rPr lang="pl-PL" sz="1600" dirty="0" smtClean="0"/>
              <a:t>et al.</a:t>
            </a:r>
            <a:r>
              <a:rPr lang="en-US" sz="1600" dirty="0" smtClean="0"/>
              <a:t> </a:t>
            </a:r>
            <a:r>
              <a:rPr lang="en-US" sz="1600" dirty="0"/>
              <a:t>Elastic-Buffer Flow Control for On-Chip Networks. </a:t>
            </a:r>
            <a:r>
              <a:rPr lang="en-US" sz="1600" dirty="0" smtClean="0"/>
              <a:t>HPCA</a:t>
            </a:r>
            <a:r>
              <a:rPr lang="pl-PL" sz="1600" dirty="0" smtClean="0"/>
              <a:t>’09.</a:t>
            </a:r>
            <a:endParaRPr lang="pl-PL" sz="1600" dirty="0" smtClean="0">
              <a:solidFill>
                <a:prstClr val="black"/>
              </a:solidFill>
            </a:endParaRPr>
          </a:p>
          <a:p>
            <a:r>
              <a:rPr lang="pl-PL" sz="1600" dirty="0" smtClean="0">
                <a:solidFill>
                  <a:prstClr val="black"/>
                </a:solidFill>
              </a:rPr>
              <a:t>[</a:t>
            </a:r>
            <a:r>
              <a:rPr lang="pl-PL" sz="1600" dirty="0">
                <a:solidFill>
                  <a:prstClr val="black"/>
                </a:solidFill>
              </a:rPr>
              <a:t>2</a:t>
            </a:r>
            <a:r>
              <a:rPr lang="pl-PL" sz="1600" dirty="0" smtClean="0">
                <a:solidFill>
                  <a:prstClr val="black"/>
                </a:solidFill>
              </a:rPr>
              <a:t>] </a:t>
            </a:r>
            <a:r>
              <a:rPr lang="en-US" sz="1600" dirty="0"/>
              <a:t>I. </a:t>
            </a:r>
            <a:r>
              <a:rPr lang="en-US" sz="1600" dirty="0" err="1" smtClean="0"/>
              <a:t>Seitanidis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 err="1"/>
              <a:t>ElastiStore</a:t>
            </a:r>
            <a:r>
              <a:rPr lang="en-US" sz="1600" dirty="0"/>
              <a:t>: An Elastic Buffer Architecture for Network-on-Chip Routers. </a:t>
            </a:r>
            <a:r>
              <a:rPr lang="en-US" sz="1600" dirty="0" smtClean="0"/>
              <a:t>DATE</a:t>
            </a:r>
            <a:r>
              <a:rPr lang="pl-PL" sz="1600" dirty="0" smtClean="0"/>
              <a:t>’</a:t>
            </a:r>
            <a:r>
              <a:rPr lang="en-US" sz="1600" dirty="0" smtClean="0"/>
              <a:t>14.</a:t>
            </a:r>
            <a:endParaRPr lang="pl-PL" sz="1600" dirty="0" smtClean="0"/>
          </a:p>
        </p:txBody>
      </p:sp>
      <p:sp>
        <p:nvSpPr>
          <p:cNvPr id="86" name="Rectangle 85"/>
          <p:cNvSpPr/>
          <p:nvPr/>
        </p:nvSpPr>
        <p:spPr>
          <a:xfrm>
            <a:off x="7248128" y="2476065"/>
            <a:ext cx="4310370" cy="310654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870" y="3134626"/>
            <a:ext cx="2007504" cy="142434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5400000">
            <a:off x="6896362" y="3921091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825357" y="1470096"/>
            <a:ext cx="2863133" cy="1188132"/>
          </a:xfrm>
          <a:prstGeom prst="wedgeRoundRectCallout">
            <a:avLst>
              <a:gd name="adj1" fmla="val 90096"/>
              <a:gd name="adj2" fmla="val 84589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No deadlock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7079957" y="2776452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78767" y="3435013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78766" y="4783111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45980" y="2787465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44790" y="3446026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44789" y="4794124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119336" y="500150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small" dirty="0" smtClean="0"/>
              <a:t>Slim </a:t>
            </a:r>
            <a:r>
              <a:rPr lang="en-US" sz="3600" cap="small" dirty="0" err="1" smtClean="0"/>
              <a:t>NoC</a:t>
            </a:r>
            <a:r>
              <a:rPr lang="en-US" sz="3600" cap="small" dirty="0" smtClean="0"/>
              <a:t> Router Microarchitecture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6590745" y="2774299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89555" y="3432860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89554" y="4780958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42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24" grpId="0"/>
      <p:bldP spid="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8" grpId="0" animBg="1"/>
      <p:bldP spid="39" grpId="0" animBg="1"/>
      <p:bldP spid="40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68311" y="1263289"/>
            <a:ext cx="29533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ym typeface="Wingdings" panose="05000000000000000000" pitchFamily="2" charset="2"/>
              </a:rPr>
              <a:t>SW26010: </a:t>
            </a:r>
            <a:r>
              <a:rPr lang="en-US" sz="2600" b="1" dirty="0">
                <a:sym typeface="Wingdings" panose="05000000000000000000" pitchFamily="2" charset="2"/>
              </a:rPr>
              <a:t>260 cores</a:t>
            </a:r>
            <a:endParaRPr lang="en-US" sz="2600" b="1" dirty="0"/>
          </a:p>
        </p:txBody>
      </p:sp>
      <p:pic>
        <p:nvPicPr>
          <p:cNvPr id="11" name="Picture 2" descr="Bildergebnis für sw26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97751"/>
            <a:ext cx="2313756" cy="148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PEZY-SC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7138"/>
            <a:ext cx="2963708" cy="2222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18690" y="1701627"/>
            <a:ext cx="30844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ym typeface="Wingdings" panose="05000000000000000000" pitchFamily="2" charset="2"/>
              </a:rPr>
              <a:t>PEZY-SC2: </a:t>
            </a:r>
            <a:r>
              <a:rPr lang="en-US" sz="2600" b="1" dirty="0">
                <a:sym typeface="Wingdings" panose="05000000000000000000" pitchFamily="2" charset="2"/>
              </a:rPr>
              <a:t>2048 cores</a:t>
            </a:r>
            <a:endParaRPr lang="en-US" sz="2600" b="1" dirty="0"/>
          </a:p>
        </p:txBody>
      </p:sp>
      <p:sp>
        <p:nvSpPr>
          <p:cNvPr id="19" name="Rectangle 18"/>
          <p:cNvSpPr/>
          <p:nvPr/>
        </p:nvSpPr>
        <p:spPr>
          <a:xfrm>
            <a:off x="5408555" y="3614168"/>
            <a:ext cx="44304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ym typeface="Wingdings" panose="05000000000000000000" pitchFamily="2" charset="2"/>
              </a:rPr>
              <a:t>Adapteva</a:t>
            </a:r>
            <a:r>
              <a:rPr lang="en-US" sz="2600" dirty="0">
                <a:sym typeface="Wingdings" panose="05000000000000000000" pitchFamily="2" charset="2"/>
              </a:rPr>
              <a:t> Epiphany: </a:t>
            </a:r>
            <a:r>
              <a:rPr lang="en-US" sz="2600" b="1" dirty="0">
                <a:sym typeface="Wingdings" panose="05000000000000000000" pitchFamily="2" charset="2"/>
              </a:rPr>
              <a:t>1024 cores</a:t>
            </a:r>
            <a:endParaRPr lang="en-US" sz="2600" b="1" dirty="0"/>
          </a:p>
        </p:txBody>
      </p:sp>
      <p:pic>
        <p:nvPicPr>
          <p:cNvPr id="1038" name="Picture 14" descr="e5_epiphan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072778"/>
            <a:ext cx="4116854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7416824" cy="627348"/>
          </a:xfrm>
          <a:effectLst>
            <a:softEdge rad="63500"/>
          </a:effectLst>
        </p:spPr>
        <p:txBody>
          <a:bodyPr/>
          <a:lstStyle/>
          <a:p>
            <a:r>
              <a:rPr lang="en-US" sz="3600" cap="small" dirty="0"/>
              <a:t>Massively Parallel </a:t>
            </a:r>
            <a:r>
              <a:rPr lang="en-US" sz="3600" cap="small" dirty="0" err="1"/>
              <a:t>Manycores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52919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/>
          <p:cNvSpPr/>
          <p:nvPr/>
        </p:nvSpPr>
        <p:spPr>
          <a:xfrm>
            <a:off x="518832" y="1376341"/>
            <a:ext cx="3243224" cy="1382077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itle 3"/>
          <p:cNvSpPr txBox="1">
            <a:spLocks/>
          </p:cNvSpPr>
          <p:nvPr/>
        </p:nvSpPr>
        <p:spPr>
          <a:xfrm>
            <a:off x="701716" y="1594036"/>
            <a:ext cx="2910427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1: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Elastic Buffer links [1] + ElastiStore [2]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876" y="5803922"/>
            <a:ext cx="8619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[1] </a:t>
            </a:r>
            <a:r>
              <a:rPr lang="en-US" sz="1600" dirty="0"/>
              <a:t>G. </a:t>
            </a:r>
            <a:r>
              <a:rPr lang="en-US" sz="1600" dirty="0" err="1" smtClean="0"/>
              <a:t>Michelogiannakis</a:t>
            </a:r>
            <a:r>
              <a:rPr lang="pl-PL" sz="1600" dirty="0"/>
              <a:t> </a:t>
            </a:r>
            <a:r>
              <a:rPr lang="pl-PL" sz="1600" dirty="0" smtClean="0"/>
              <a:t>et al.</a:t>
            </a:r>
            <a:r>
              <a:rPr lang="en-US" sz="1600" dirty="0" smtClean="0"/>
              <a:t> </a:t>
            </a:r>
            <a:r>
              <a:rPr lang="en-US" sz="1600" dirty="0"/>
              <a:t>Elastic-Buffer Flow Control for On-Chip Networks. </a:t>
            </a:r>
            <a:r>
              <a:rPr lang="en-US" sz="1600" dirty="0" smtClean="0"/>
              <a:t>HPCA</a:t>
            </a:r>
            <a:r>
              <a:rPr lang="pl-PL" sz="1600" dirty="0" smtClean="0"/>
              <a:t>’09.</a:t>
            </a:r>
            <a:endParaRPr lang="pl-PL" sz="1600" dirty="0" smtClean="0">
              <a:solidFill>
                <a:prstClr val="black"/>
              </a:solidFill>
            </a:endParaRPr>
          </a:p>
          <a:p>
            <a:r>
              <a:rPr lang="pl-PL" sz="1600" dirty="0" smtClean="0">
                <a:solidFill>
                  <a:prstClr val="black"/>
                </a:solidFill>
              </a:rPr>
              <a:t>[</a:t>
            </a:r>
            <a:r>
              <a:rPr lang="pl-PL" sz="1600" dirty="0">
                <a:solidFill>
                  <a:prstClr val="black"/>
                </a:solidFill>
              </a:rPr>
              <a:t>2</a:t>
            </a:r>
            <a:r>
              <a:rPr lang="pl-PL" sz="1600" dirty="0" smtClean="0">
                <a:solidFill>
                  <a:prstClr val="black"/>
                </a:solidFill>
              </a:rPr>
              <a:t>] </a:t>
            </a:r>
            <a:r>
              <a:rPr lang="en-US" sz="1600" dirty="0"/>
              <a:t>I. </a:t>
            </a:r>
            <a:r>
              <a:rPr lang="en-US" sz="1600" dirty="0" err="1" smtClean="0"/>
              <a:t>Seitanidis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 err="1"/>
              <a:t>ElastiStore</a:t>
            </a:r>
            <a:r>
              <a:rPr lang="en-US" sz="1600" dirty="0"/>
              <a:t>: An Elastic Buffer Architecture for Network-on-Chip Routers. </a:t>
            </a:r>
            <a:r>
              <a:rPr lang="en-US" sz="1600" dirty="0" smtClean="0"/>
              <a:t>DATE</a:t>
            </a:r>
            <a:r>
              <a:rPr lang="pl-PL" sz="1600" dirty="0" smtClean="0"/>
              <a:t>’</a:t>
            </a:r>
            <a:r>
              <a:rPr lang="en-US" sz="1600" dirty="0" smtClean="0"/>
              <a:t>14.</a:t>
            </a:r>
            <a:endParaRPr lang="pl-PL" sz="1600" dirty="0" smtClean="0"/>
          </a:p>
          <a:p>
            <a:r>
              <a:rPr lang="pl-PL" sz="1600" dirty="0" smtClean="0"/>
              <a:t>[3] </a:t>
            </a:r>
            <a:r>
              <a:rPr lang="en-US" sz="1600" dirty="0"/>
              <a:t>C.-H. O. </a:t>
            </a:r>
            <a:r>
              <a:rPr lang="en-US" sz="1600" dirty="0" smtClean="0"/>
              <a:t>Chen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/>
              <a:t>SMART: A Single-Cycle Reconfigurable </a:t>
            </a:r>
            <a:r>
              <a:rPr lang="en-US" sz="1600" dirty="0" err="1"/>
              <a:t>NoC</a:t>
            </a:r>
            <a:r>
              <a:rPr lang="en-US" sz="1600" dirty="0"/>
              <a:t> for </a:t>
            </a:r>
            <a:r>
              <a:rPr lang="en-US" sz="1600" dirty="0" err="1"/>
              <a:t>SoC</a:t>
            </a:r>
            <a:r>
              <a:rPr lang="en-US" sz="1600" dirty="0"/>
              <a:t> Applications. </a:t>
            </a:r>
            <a:r>
              <a:rPr lang="en-US" sz="1600" dirty="0" smtClean="0"/>
              <a:t>DATE</a:t>
            </a:r>
            <a:r>
              <a:rPr lang="pl-PL" sz="1600" dirty="0" smtClean="0"/>
              <a:t>’13.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489528" y="2787465"/>
            <a:ext cx="2373231" cy="1102152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3"/>
          <p:cNvSpPr txBox="1">
            <a:spLocks/>
          </p:cNvSpPr>
          <p:nvPr/>
        </p:nvSpPr>
        <p:spPr>
          <a:xfrm>
            <a:off x="672413" y="3005159"/>
            <a:ext cx="2760514" cy="77644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2: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SMART Links [3]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248128" y="2476065"/>
            <a:ext cx="4310370" cy="310654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870" y="3134626"/>
            <a:ext cx="2007504" cy="142434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5400000">
            <a:off x="6896362" y="3921091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825357" y="1470096"/>
            <a:ext cx="2863133" cy="1188132"/>
          </a:xfrm>
          <a:prstGeom prst="wedgeRoundRectCallout">
            <a:avLst>
              <a:gd name="adj1" fmla="val 90096"/>
              <a:gd name="adj2" fmla="val 84589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No deadlock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7079957" y="2776452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78767" y="3435013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78766" y="4783111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45980" y="2787465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44790" y="3446026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44789" y="4794124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119336" y="500150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small" dirty="0" smtClean="0"/>
              <a:t>Slim </a:t>
            </a:r>
            <a:r>
              <a:rPr lang="en-US" sz="3600" cap="small" dirty="0" err="1" smtClean="0"/>
              <a:t>NoC</a:t>
            </a:r>
            <a:r>
              <a:rPr lang="en-US" sz="3600" cap="small" dirty="0" smtClean="0"/>
              <a:t> Router Microarchitecture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6590745" y="2774299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89555" y="3432860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89554" y="4780958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34"/>
          <p:cNvSpPr/>
          <p:nvPr/>
        </p:nvSpPr>
        <p:spPr>
          <a:xfrm>
            <a:off x="2852140" y="2772948"/>
            <a:ext cx="3392880" cy="1194273"/>
          </a:xfrm>
          <a:prstGeom prst="wedgeRoundRectCallout">
            <a:avLst>
              <a:gd name="adj1" fmla="val 83476"/>
              <a:gd name="adj2" fmla="val 9466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Lower </a:t>
            </a:r>
            <a:r>
              <a:rPr lang="pl-PL" sz="3200" dirty="0" smtClean="0"/>
              <a:t>latency</a:t>
            </a:r>
            <a:r>
              <a:rPr lang="en-US" sz="3200" dirty="0" smtClean="0"/>
              <a:t>, smaller buffers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394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80" grpId="0" animBg="1"/>
      <p:bldP spid="81" grpId="0"/>
      <p:bldP spid="24" grpId="0"/>
      <p:bldP spid="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8" grpId="0" animBg="1"/>
      <p:bldP spid="39" grpId="0" animBg="1"/>
      <p:bldP spid="40" grpId="0" animBg="1"/>
      <p:bldP spid="19" grpId="0" animBg="1"/>
      <p:bldP spid="20" grpId="0" animBg="1"/>
      <p:bldP spid="21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/>
          <p:cNvSpPr/>
          <p:nvPr/>
        </p:nvSpPr>
        <p:spPr>
          <a:xfrm>
            <a:off x="518832" y="1376341"/>
            <a:ext cx="3243224" cy="1382077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itle 3"/>
          <p:cNvSpPr txBox="1">
            <a:spLocks/>
          </p:cNvSpPr>
          <p:nvPr/>
        </p:nvSpPr>
        <p:spPr>
          <a:xfrm>
            <a:off x="701716" y="1594036"/>
            <a:ext cx="2910427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1: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Elastic Buffer links [1] + ElastiStore [2]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876" y="5803922"/>
            <a:ext cx="8619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[1] </a:t>
            </a:r>
            <a:r>
              <a:rPr lang="en-US" sz="1600" dirty="0"/>
              <a:t>G. </a:t>
            </a:r>
            <a:r>
              <a:rPr lang="en-US" sz="1600" dirty="0" err="1" smtClean="0"/>
              <a:t>Michelogiannakis</a:t>
            </a:r>
            <a:r>
              <a:rPr lang="pl-PL" sz="1600" dirty="0"/>
              <a:t> </a:t>
            </a:r>
            <a:r>
              <a:rPr lang="pl-PL" sz="1600" dirty="0" smtClean="0"/>
              <a:t>et al.</a:t>
            </a:r>
            <a:r>
              <a:rPr lang="en-US" sz="1600" dirty="0" smtClean="0"/>
              <a:t> </a:t>
            </a:r>
            <a:r>
              <a:rPr lang="en-US" sz="1600" dirty="0"/>
              <a:t>Elastic-Buffer Flow Control for On-Chip Networks. </a:t>
            </a:r>
            <a:r>
              <a:rPr lang="en-US" sz="1600" dirty="0" smtClean="0"/>
              <a:t>HPCA</a:t>
            </a:r>
            <a:r>
              <a:rPr lang="pl-PL" sz="1600" dirty="0" smtClean="0"/>
              <a:t>’09.</a:t>
            </a:r>
            <a:endParaRPr lang="pl-PL" sz="1600" dirty="0" smtClean="0">
              <a:solidFill>
                <a:prstClr val="black"/>
              </a:solidFill>
            </a:endParaRPr>
          </a:p>
          <a:p>
            <a:r>
              <a:rPr lang="pl-PL" sz="1600" dirty="0" smtClean="0">
                <a:solidFill>
                  <a:prstClr val="black"/>
                </a:solidFill>
              </a:rPr>
              <a:t>[</a:t>
            </a:r>
            <a:r>
              <a:rPr lang="pl-PL" sz="1600" dirty="0">
                <a:solidFill>
                  <a:prstClr val="black"/>
                </a:solidFill>
              </a:rPr>
              <a:t>2</a:t>
            </a:r>
            <a:r>
              <a:rPr lang="pl-PL" sz="1600" dirty="0" smtClean="0">
                <a:solidFill>
                  <a:prstClr val="black"/>
                </a:solidFill>
              </a:rPr>
              <a:t>] </a:t>
            </a:r>
            <a:r>
              <a:rPr lang="en-US" sz="1600" dirty="0"/>
              <a:t>I. </a:t>
            </a:r>
            <a:r>
              <a:rPr lang="en-US" sz="1600" dirty="0" err="1" smtClean="0"/>
              <a:t>Seitanidis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 err="1"/>
              <a:t>ElastiStore</a:t>
            </a:r>
            <a:r>
              <a:rPr lang="en-US" sz="1600" dirty="0"/>
              <a:t>: An Elastic Buffer Architecture for Network-on-Chip Routers. </a:t>
            </a:r>
            <a:r>
              <a:rPr lang="en-US" sz="1600" dirty="0" smtClean="0"/>
              <a:t>DATE</a:t>
            </a:r>
            <a:r>
              <a:rPr lang="pl-PL" sz="1600" dirty="0" smtClean="0"/>
              <a:t>’</a:t>
            </a:r>
            <a:r>
              <a:rPr lang="en-US" sz="1600" dirty="0" smtClean="0"/>
              <a:t>14.</a:t>
            </a:r>
            <a:endParaRPr lang="pl-PL" sz="1600" dirty="0" smtClean="0"/>
          </a:p>
          <a:p>
            <a:r>
              <a:rPr lang="pl-PL" sz="1600" dirty="0" smtClean="0"/>
              <a:t>[3] </a:t>
            </a:r>
            <a:r>
              <a:rPr lang="en-US" sz="1600" dirty="0"/>
              <a:t>C.-H. O. </a:t>
            </a:r>
            <a:r>
              <a:rPr lang="en-US" sz="1600" dirty="0" smtClean="0"/>
              <a:t>Chen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/>
              <a:t>SMART: A Single-Cycle Reconfigurable </a:t>
            </a:r>
            <a:r>
              <a:rPr lang="en-US" sz="1600" dirty="0" err="1"/>
              <a:t>NoC</a:t>
            </a:r>
            <a:r>
              <a:rPr lang="en-US" sz="1600" dirty="0"/>
              <a:t> for </a:t>
            </a:r>
            <a:r>
              <a:rPr lang="en-US" sz="1600" dirty="0" err="1"/>
              <a:t>SoC</a:t>
            </a:r>
            <a:r>
              <a:rPr lang="en-US" sz="1600" dirty="0"/>
              <a:t> Applications. </a:t>
            </a:r>
            <a:r>
              <a:rPr lang="en-US" sz="1600" dirty="0" smtClean="0"/>
              <a:t>DATE</a:t>
            </a:r>
            <a:r>
              <a:rPr lang="pl-PL" sz="1600" dirty="0" smtClean="0"/>
              <a:t>’13.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489528" y="2787465"/>
            <a:ext cx="2373231" cy="1102152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3"/>
          <p:cNvSpPr txBox="1">
            <a:spLocks/>
          </p:cNvSpPr>
          <p:nvPr/>
        </p:nvSpPr>
        <p:spPr>
          <a:xfrm>
            <a:off x="672413" y="3005159"/>
            <a:ext cx="2760514" cy="77644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2: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SMART Links [3]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248128" y="2476065"/>
            <a:ext cx="4310370" cy="310654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870" y="3134626"/>
            <a:ext cx="2007504" cy="142434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5400000">
            <a:off x="6896362" y="3921091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825357" y="1470096"/>
            <a:ext cx="2863133" cy="1188132"/>
          </a:xfrm>
          <a:prstGeom prst="wedgeRoundRectCallout">
            <a:avLst>
              <a:gd name="adj1" fmla="val 90096"/>
              <a:gd name="adj2" fmla="val 84589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No deadlock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7079957" y="2776452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78767" y="3435013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78766" y="4783111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45980" y="2787465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44790" y="3446026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44789" y="4794124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119336" y="500150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small" dirty="0" smtClean="0"/>
              <a:t>Slim </a:t>
            </a:r>
            <a:r>
              <a:rPr lang="en-US" sz="3600" cap="small" dirty="0" err="1" smtClean="0"/>
              <a:t>NoC</a:t>
            </a:r>
            <a:r>
              <a:rPr lang="en-US" sz="3600" cap="small" dirty="0" smtClean="0"/>
              <a:t> Router Microarchitecture</a:t>
            </a:r>
            <a:endParaRPr lang="en-US" sz="3600" dirty="0"/>
          </a:p>
        </p:txBody>
      </p:sp>
      <p:sp>
        <p:nvSpPr>
          <p:cNvPr id="35" name="Rounded Rectangular Callout 34"/>
          <p:cNvSpPr/>
          <p:nvPr/>
        </p:nvSpPr>
        <p:spPr>
          <a:xfrm>
            <a:off x="2852140" y="2772948"/>
            <a:ext cx="3392880" cy="1194273"/>
          </a:xfrm>
          <a:prstGeom prst="wedgeRoundRectCallout">
            <a:avLst>
              <a:gd name="adj1" fmla="val 83476"/>
              <a:gd name="adj2" fmla="val 9466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Lower </a:t>
            </a:r>
            <a:r>
              <a:rPr lang="pl-PL" sz="3200" dirty="0" smtClean="0"/>
              <a:t>latency</a:t>
            </a:r>
            <a:r>
              <a:rPr lang="en-US" sz="3200" dirty="0" smtClean="0"/>
              <a:t>, smaller buffers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5456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80" grpId="0" animBg="1"/>
      <p:bldP spid="81" grpId="0"/>
      <p:bldP spid="24" grpId="0"/>
      <p:bldP spid="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8" grpId="0" animBg="1"/>
      <p:bldP spid="39" grpId="0" animBg="1"/>
      <p:bldP spid="40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/>
          <p:cNvSpPr/>
          <p:nvPr/>
        </p:nvSpPr>
        <p:spPr>
          <a:xfrm>
            <a:off x="518832" y="1376341"/>
            <a:ext cx="3243224" cy="1382077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itle 3"/>
          <p:cNvSpPr txBox="1">
            <a:spLocks/>
          </p:cNvSpPr>
          <p:nvPr/>
        </p:nvSpPr>
        <p:spPr>
          <a:xfrm>
            <a:off x="701716" y="1594036"/>
            <a:ext cx="2910427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1: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Elastic Buffer links [1] + ElastiStore [2]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876" y="5803922"/>
            <a:ext cx="105480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[1] </a:t>
            </a:r>
            <a:r>
              <a:rPr lang="en-US" sz="1600" dirty="0"/>
              <a:t>G. </a:t>
            </a:r>
            <a:r>
              <a:rPr lang="en-US" sz="1600" dirty="0" err="1" smtClean="0"/>
              <a:t>Michelogiannakis</a:t>
            </a:r>
            <a:r>
              <a:rPr lang="pl-PL" sz="1600" dirty="0"/>
              <a:t> </a:t>
            </a:r>
            <a:r>
              <a:rPr lang="pl-PL" sz="1600" dirty="0" smtClean="0"/>
              <a:t>et al.</a:t>
            </a:r>
            <a:r>
              <a:rPr lang="en-US" sz="1600" dirty="0" smtClean="0"/>
              <a:t> </a:t>
            </a:r>
            <a:r>
              <a:rPr lang="en-US" sz="1600" dirty="0"/>
              <a:t>Elastic-Buffer Flow Control for On-Chip Networks. </a:t>
            </a:r>
            <a:r>
              <a:rPr lang="en-US" sz="1600" dirty="0" smtClean="0"/>
              <a:t>HPCA</a:t>
            </a:r>
            <a:r>
              <a:rPr lang="pl-PL" sz="1600" dirty="0" smtClean="0"/>
              <a:t>’09.</a:t>
            </a:r>
            <a:endParaRPr lang="pl-PL" sz="1600" dirty="0" smtClean="0">
              <a:solidFill>
                <a:prstClr val="black"/>
              </a:solidFill>
            </a:endParaRPr>
          </a:p>
          <a:p>
            <a:r>
              <a:rPr lang="pl-PL" sz="1600" dirty="0" smtClean="0">
                <a:solidFill>
                  <a:prstClr val="black"/>
                </a:solidFill>
              </a:rPr>
              <a:t>[</a:t>
            </a:r>
            <a:r>
              <a:rPr lang="pl-PL" sz="1600" dirty="0">
                <a:solidFill>
                  <a:prstClr val="black"/>
                </a:solidFill>
              </a:rPr>
              <a:t>2</a:t>
            </a:r>
            <a:r>
              <a:rPr lang="pl-PL" sz="1600" dirty="0" smtClean="0">
                <a:solidFill>
                  <a:prstClr val="black"/>
                </a:solidFill>
              </a:rPr>
              <a:t>] </a:t>
            </a:r>
            <a:r>
              <a:rPr lang="en-US" sz="1600" dirty="0"/>
              <a:t>I. </a:t>
            </a:r>
            <a:r>
              <a:rPr lang="en-US" sz="1600" dirty="0" err="1" smtClean="0"/>
              <a:t>Seitanidis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 err="1"/>
              <a:t>ElastiStore</a:t>
            </a:r>
            <a:r>
              <a:rPr lang="en-US" sz="1600" dirty="0"/>
              <a:t>: An Elastic Buffer Architecture for Network-on-Chip Routers. </a:t>
            </a:r>
            <a:r>
              <a:rPr lang="en-US" sz="1600" dirty="0" smtClean="0"/>
              <a:t>DATE</a:t>
            </a:r>
            <a:r>
              <a:rPr lang="pl-PL" sz="1600" dirty="0" smtClean="0"/>
              <a:t>’</a:t>
            </a:r>
            <a:r>
              <a:rPr lang="en-US" sz="1600" dirty="0" smtClean="0"/>
              <a:t>14.</a:t>
            </a:r>
            <a:endParaRPr lang="pl-PL" sz="1600" dirty="0" smtClean="0"/>
          </a:p>
          <a:p>
            <a:r>
              <a:rPr lang="pl-PL" sz="1600" dirty="0" smtClean="0"/>
              <a:t>[3] </a:t>
            </a:r>
            <a:r>
              <a:rPr lang="en-US" sz="1600" dirty="0"/>
              <a:t>C.-H. O. </a:t>
            </a:r>
            <a:r>
              <a:rPr lang="en-US" sz="1600" dirty="0" smtClean="0"/>
              <a:t>Chen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/>
              <a:t>SMART: A Single-Cycle Reconfigurable </a:t>
            </a:r>
            <a:r>
              <a:rPr lang="en-US" sz="1600" dirty="0" err="1"/>
              <a:t>NoC</a:t>
            </a:r>
            <a:r>
              <a:rPr lang="en-US" sz="1600" dirty="0"/>
              <a:t> for </a:t>
            </a:r>
            <a:r>
              <a:rPr lang="en-US" sz="1600" dirty="0" err="1"/>
              <a:t>SoC</a:t>
            </a:r>
            <a:r>
              <a:rPr lang="en-US" sz="1600" dirty="0"/>
              <a:t> Applications. </a:t>
            </a:r>
            <a:r>
              <a:rPr lang="en-US" sz="1600" dirty="0" smtClean="0"/>
              <a:t>DATE</a:t>
            </a:r>
            <a:r>
              <a:rPr lang="pl-PL" sz="1600" dirty="0" smtClean="0"/>
              <a:t>’13.</a:t>
            </a:r>
          </a:p>
          <a:p>
            <a:r>
              <a:rPr lang="pl-PL" sz="1600" dirty="0" smtClean="0"/>
              <a:t>[4] </a:t>
            </a:r>
            <a:r>
              <a:rPr lang="en-US" sz="1600" dirty="0" smtClean="0"/>
              <a:t>S</a:t>
            </a:r>
            <a:r>
              <a:rPr lang="en-US" sz="1600" dirty="0"/>
              <a:t>. Hassan and S. </a:t>
            </a:r>
            <a:r>
              <a:rPr lang="en-US" sz="1600" dirty="0" err="1"/>
              <a:t>Yalamanchili</a:t>
            </a:r>
            <a:r>
              <a:rPr lang="en-US" sz="1600" dirty="0"/>
              <a:t>. Centralized Buffer Router: A Low Latency, Low Power Router for High Radix </a:t>
            </a:r>
            <a:r>
              <a:rPr lang="en-US" sz="1600" dirty="0" err="1"/>
              <a:t>NoCs</a:t>
            </a:r>
            <a:r>
              <a:rPr lang="en-US" sz="1600" dirty="0"/>
              <a:t>. NOCS</a:t>
            </a:r>
            <a:r>
              <a:rPr lang="pl-PL" sz="1600" dirty="0"/>
              <a:t>’</a:t>
            </a:r>
            <a:r>
              <a:rPr lang="en-US" sz="1600" dirty="0" smtClean="0"/>
              <a:t>13</a:t>
            </a:r>
            <a:r>
              <a:rPr lang="pl-PL" sz="1600" dirty="0" smtClean="0"/>
              <a:t>.</a:t>
            </a:r>
            <a:endParaRPr lang="en-US" sz="1600" dirty="0"/>
          </a:p>
        </p:txBody>
      </p:sp>
      <p:sp>
        <p:nvSpPr>
          <p:cNvPr id="80" name="Rounded Rectangle 79"/>
          <p:cNvSpPr/>
          <p:nvPr/>
        </p:nvSpPr>
        <p:spPr>
          <a:xfrm>
            <a:off x="489528" y="2787465"/>
            <a:ext cx="2373231" cy="1102152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3"/>
          <p:cNvSpPr txBox="1">
            <a:spLocks/>
          </p:cNvSpPr>
          <p:nvPr/>
        </p:nvSpPr>
        <p:spPr>
          <a:xfrm>
            <a:off x="672413" y="3005159"/>
            <a:ext cx="2760514" cy="77644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2: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SMART Links [3]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248128" y="2476065"/>
            <a:ext cx="4310370" cy="310654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870" y="3134626"/>
            <a:ext cx="2007504" cy="142434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5400000">
            <a:off x="6896362" y="3921091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825357" y="1470096"/>
            <a:ext cx="2863133" cy="1188132"/>
          </a:xfrm>
          <a:prstGeom prst="wedgeRoundRectCallout">
            <a:avLst>
              <a:gd name="adj1" fmla="val 90096"/>
              <a:gd name="adj2" fmla="val 84589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No deadlock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7079957" y="2776452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78767" y="3435013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78766" y="4783111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34"/>
          <p:cNvSpPr/>
          <p:nvPr/>
        </p:nvSpPr>
        <p:spPr>
          <a:xfrm>
            <a:off x="2852140" y="2772948"/>
            <a:ext cx="3392880" cy="1194273"/>
          </a:xfrm>
          <a:prstGeom prst="wedgeRoundRectCallout">
            <a:avLst>
              <a:gd name="adj1" fmla="val 83476"/>
              <a:gd name="adj2" fmla="val 9466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Lower </a:t>
            </a:r>
            <a:r>
              <a:rPr lang="pl-PL" sz="3200" dirty="0" smtClean="0"/>
              <a:t>latency</a:t>
            </a:r>
            <a:r>
              <a:rPr lang="en-US" sz="3200" dirty="0" smtClean="0"/>
              <a:t>, smaller buffers</a:t>
            </a:r>
            <a:endParaRPr lang="en-US" sz="3200" dirty="0"/>
          </a:p>
        </p:txBody>
      </p:sp>
      <p:sp>
        <p:nvSpPr>
          <p:cNvPr id="36" name="Rounded Rectangle 35"/>
          <p:cNvSpPr/>
          <p:nvPr/>
        </p:nvSpPr>
        <p:spPr>
          <a:xfrm>
            <a:off x="476535" y="4030831"/>
            <a:ext cx="2724916" cy="1102152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659420" y="4248525"/>
            <a:ext cx="2760514" cy="77644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3: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Central Buffers [4]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45980" y="2787465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44790" y="3446026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44789" y="4794124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ular Callout 40"/>
          <p:cNvSpPr/>
          <p:nvPr/>
        </p:nvSpPr>
        <p:spPr>
          <a:xfrm>
            <a:off x="3149220" y="4127655"/>
            <a:ext cx="3320816" cy="1472199"/>
          </a:xfrm>
          <a:prstGeom prst="wedgeRoundRectCallout">
            <a:avLst>
              <a:gd name="adj1" fmla="val 191672"/>
              <a:gd name="adj2" fmla="val 17814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Smaller buffer area</a:t>
            </a:r>
            <a:endParaRPr lang="en-US" sz="3200" dirty="0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119336" y="500150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small" dirty="0" smtClean="0"/>
              <a:t>Slim </a:t>
            </a:r>
            <a:r>
              <a:rPr lang="en-US" sz="3600" cap="small" dirty="0" err="1" smtClean="0"/>
              <a:t>NoC</a:t>
            </a:r>
            <a:r>
              <a:rPr lang="en-US" sz="3600" cap="small" dirty="0" smtClean="0"/>
              <a:t> Router Microarchitecture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3133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80" grpId="0" animBg="1"/>
      <p:bldP spid="81" grpId="0"/>
      <p:bldP spid="24" grpId="0"/>
      <p:bldP spid="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/>
          <p:cNvSpPr/>
          <p:nvPr/>
        </p:nvSpPr>
        <p:spPr>
          <a:xfrm>
            <a:off x="518832" y="1376341"/>
            <a:ext cx="3243224" cy="1382077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itle 3"/>
          <p:cNvSpPr txBox="1">
            <a:spLocks/>
          </p:cNvSpPr>
          <p:nvPr/>
        </p:nvSpPr>
        <p:spPr>
          <a:xfrm>
            <a:off x="701716" y="1594036"/>
            <a:ext cx="2910427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1: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Elastic Buffer links [1] + ElastiStore [2]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876" y="5803922"/>
            <a:ext cx="105480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[1] </a:t>
            </a:r>
            <a:r>
              <a:rPr lang="en-US" sz="1600" dirty="0"/>
              <a:t>G. </a:t>
            </a:r>
            <a:r>
              <a:rPr lang="en-US" sz="1600" dirty="0" err="1" smtClean="0"/>
              <a:t>Michelogiannakis</a:t>
            </a:r>
            <a:r>
              <a:rPr lang="pl-PL" sz="1600" dirty="0"/>
              <a:t> </a:t>
            </a:r>
            <a:r>
              <a:rPr lang="pl-PL" sz="1600" dirty="0" smtClean="0"/>
              <a:t>et al.</a:t>
            </a:r>
            <a:r>
              <a:rPr lang="en-US" sz="1600" dirty="0" smtClean="0"/>
              <a:t> </a:t>
            </a:r>
            <a:r>
              <a:rPr lang="en-US" sz="1600" dirty="0"/>
              <a:t>Elastic-Buffer Flow Control for On-Chip Networks. </a:t>
            </a:r>
            <a:r>
              <a:rPr lang="en-US" sz="1600" dirty="0" smtClean="0"/>
              <a:t>HPCA</a:t>
            </a:r>
            <a:r>
              <a:rPr lang="pl-PL" sz="1600" dirty="0" smtClean="0"/>
              <a:t>’09.</a:t>
            </a:r>
            <a:endParaRPr lang="pl-PL" sz="1600" dirty="0" smtClean="0">
              <a:solidFill>
                <a:prstClr val="black"/>
              </a:solidFill>
            </a:endParaRPr>
          </a:p>
          <a:p>
            <a:r>
              <a:rPr lang="pl-PL" sz="1600" dirty="0" smtClean="0">
                <a:solidFill>
                  <a:prstClr val="black"/>
                </a:solidFill>
              </a:rPr>
              <a:t>[</a:t>
            </a:r>
            <a:r>
              <a:rPr lang="pl-PL" sz="1600" dirty="0">
                <a:solidFill>
                  <a:prstClr val="black"/>
                </a:solidFill>
              </a:rPr>
              <a:t>2</a:t>
            </a:r>
            <a:r>
              <a:rPr lang="pl-PL" sz="1600" dirty="0" smtClean="0">
                <a:solidFill>
                  <a:prstClr val="black"/>
                </a:solidFill>
              </a:rPr>
              <a:t>] </a:t>
            </a:r>
            <a:r>
              <a:rPr lang="en-US" sz="1600" dirty="0"/>
              <a:t>I. </a:t>
            </a:r>
            <a:r>
              <a:rPr lang="en-US" sz="1600" dirty="0" err="1" smtClean="0"/>
              <a:t>Seitanidis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 err="1"/>
              <a:t>ElastiStore</a:t>
            </a:r>
            <a:r>
              <a:rPr lang="en-US" sz="1600" dirty="0"/>
              <a:t>: An Elastic Buffer Architecture for Network-on-Chip Routers. </a:t>
            </a:r>
            <a:r>
              <a:rPr lang="en-US" sz="1600" dirty="0" smtClean="0"/>
              <a:t>DATE</a:t>
            </a:r>
            <a:r>
              <a:rPr lang="pl-PL" sz="1600" dirty="0" smtClean="0"/>
              <a:t>’</a:t>
            </a:r>
            <a:r>
              <a:rPr lang="en-US" sz="1600" dirty="0" smtClean="0"/>
              <a:t>14.</a:t>
            </a:r>
            <a:endParaRPr lang="pl-PL" sz="1600" dirty="0" smtClean="0"/>
          </a:p>
          <a:p>
            <a:r>
              <a:rPr lang="pl-PL" sz="1600" dirty="0" smtClean="0"/>
              <a:t>[3] </a:t>
            </a:r>
            <a:r>
              <a:rPr lang="en-US" sz="1600" dirty="0"/>
              <a:t>C.-H. O. </a:t>
            </a:r>
            <a:r>
              <a:rPr lang="en-US" sz="1600" dirty="0" smtClean="0"/>
              <a:t>Chen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/>
              <a:t>SMART: A Single-Cycle Reconfigurable </a:t>
            </a:r>
            <a:r>
              <a:rPr lang="en-US" sz="1600" dirty="0" err="1"/>
              <a:t>NoC</a:t>
            </a:r>
            <a:r>
              <a:rPr lang="en-US" sz="1600" dirty="0"/>
              <a:t> for </a:t>
            </a:r>
            <a:r>
              <a:rPr lang="en-US" sz="1600" dirty="0" err="1"/>
              <a:t>SoC</a:t>
            </a:r>
            <a:r>
              <a:rPr lang="en-US" sz="1600" dirty="0"/>
              <a:t> Applications. </a:t>
            </a:r>
            <a:r>
              <a:rPr lang="en-US" sz="1600" dirty="0" smtClean="0"/>
              <a:t>DATE</a:t>
            </a:r>
            <a:r>
              <a:rPr lang="pl-PL" sz="1600" dirty="0" smtClean="0"/>
              <a:t>’13.</a:t>
            </a:r>
          </a:p>
          <a:p>
            <a:r>
              <a:rPr lang="pl-PL" sz="1600" dirty="0" smtClean="0"/>
              <a:t>[4] </a:t>
            </a:r>
            <a:r>
              <a:rPr lang="en-US" sz="1600" dirty="0" smtClean="0"/>
              <a:t>S</a:t>
            </a:r>
            <a:r>
              <a:rPr lang="en-US" sz="1600" dirty="0"/>
              <a:t>. Hassan and S. </a:t>
            </a:r>
            <a:r>
              <a:rPr lang="en-US" sz="1600" dirty="0" err="1"/>
              <a:t>Yalamanchili</a:t>
            </a:r>
            <a:r>
              <a:rPr lang="en-US" sz="1600" dirty="0"/>
              <a:t>. Centralized Buffer Router: A Low Latency, Low Power Router for High Radix </a:t>
            </a:r>
            <a:r>
              <a:rPr lang="en-US" sz="1600" dirty="0" err="1"/>
              <a:t>NoCs</a:t>
            </a:r>
            <a:r>
              <a:rPr lang="en-US" sz="1600" dirty="0"/>
              <a:t>. NOCS</a:t>
            </a:r>
            <a:r>
              <a:rPr lang="pl-PL" sz="1600" dirty="0"/>
              <a:t>’</a:t>
            </a:r>
            <a:r>
              <a:rPr lang="en-US" sz="1600" dirty="0" smtClean="0"/>
              <a:t>13</a:t>
            </a:r>
            <a:r>
              <a:rPr lang="pl-PL" sz="1600" dirty="0" smtClean="0"/>
              <a:t>.</a:t>
            </a:r>
            <a:endParaRPr lang="en-US" sz="1600" dirty="0"/>
          </a:p>
        </p:txBody>
      </p:sp>
      <p:sp>
        <p:nvSpPr>
          <p:cNvPr id="80" name="Rounded Rectangle 79"/>
          <p:cNvSpPr/>
          <p:nvPr/>
        </p:nvSpPr>
        <p:spPr>
          <a:xfrm>
            <a:off x="489528" y="2787465"/>
            <a:ext cx="2373231" cy="1102152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3"/>
          <p:cNvSpPr txBox="1">
            <a:spLocks/>
          </p:cNvSpPr>
          <p:nvPr/>
        </p:nvSpPr>
        <p:spPr>
          <a:xfrm>
            <a:off x="672413" y="3005159"/>
            <a:ext cx="2760514" cy="77644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2: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SMART Links [3]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248128" y="2476065"/>
            <a:ext cx="4310370" cy="310654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870" y="3134626"/>
            <a:ext cx="2007504" cy="142434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5400000">
            <a:off x="6896362" y="3921091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825357" y="1470096"/>
            <a:ext cx="2863133" cy="1188132"/>
          </a:xfrm>
          <a:prstGeom prst="wedgeRoundRectCallout">
            <a:avLst>
              <a:gd name="adj1" fmla="val 90096"/>
              <a:gd name="adj2" fmla="val 84589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No deadlock</a:t>
            </a:r>
            <a:endParaRPr lang="en-US" sz="3200" dirty="0"/>
          </a:p>
        </p:txBody>
      </p:sp>
      <p:sp>
        <p:nvSpPr>
          <p:cNvPr id="35" name="Rounded Rectangular Callout 34"/>
          <p:cNvSpPr/>
          <p:nvPr/>
        </p:nvSpPr>
        <p:spPr>
          <a:xfrm>
            <a:off x="2852140" y="2772948"/>
            <a:ext cx="3392880" cy="1194273"/>
          </a:xfrm>
          <a:prstGeom prst="wedgeRoundRectCallout">
            <a:avLst>
              <a:gd name="adj1" fmla="val 83476"/>
              <a:gd name="adj2" fmla="val 9466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Lower latency</a:t>
            </a:r>
            <a:r>
              <a:rPr lang="en-US" sz="3200" dirty="0" smtClean="0"/>
              <a:t>, smaller buffers</a:t>
            </a:r>
            <a:endParaRPr lang="en-US" sz="3200" dirty="0"/>
          </a:p>
        </p:txBody>
      </p:sp>
      <p:sp>
        <p:nvSpPr>
          <p:cNvPr id="36" name="Rounded Rectangle 35"/>
          <p:cNvSpPr/>
          <p:nvPr/>
        </p:nvSpPr>
        <p:spPr>
          <a:xfrm>
            <a:off x="476535" y="4030831"/>
            <a:ext cx="2724916" cy="1102152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659420" y="4248525"/>
            <a:ext cx="2760514" cy="77644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3: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Central Buffers [4]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45980" y="2787465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44790" y="3446026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44789" y="4794124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ular Callout 40"/>
          <p:cNvSpPr/>
          <p:nvPr/>
        </p:nvSpPr>
        <p:spPr>
          <a:xfrm>
            <a:off x="3149220" y="4127655"/>
            <a:ext cx="3320816" cy="1472199"/>
          </a:xfrm>
          <a:prstGeom prst="wedgeRoundRectCallout">
            <a:avLst>
              <a:gd name="adj1" fmla="val 191672"/>
              <a:gd name="adj2" fmla="val 17814"/>
              <a:gd name="adj3" fmla="val 16667"/>
            </a:avLst>
          </a:prstGeom>
          <a:solidFill>
            <a:srgbClr val="49B17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Smaller buffer area</a:t>
            </a:r>
            <a:endParaRPr lang="en-US" sz="3200" dirty="0"/>
          </a:p>
        </p:txBody>
      </p:sp>
      <p:sp>
        <p:nvSpPr>
          <p:cNvPr id="42" name="Rectangle 41"/>
          <p:cNvSpPr/>
          <p:nvPr/>
        </p:nvSpPr>
        <p:spPr>
          <a:xfrm>
            <a:off x="8768303" y="4732673"/>
            <a:ext cx="1462893" cy="7071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119336" y="500150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small" dirty="0" smtClean="0"/>
              <a:t>Slim </a:t>
            </a:r>
            <a:r>
              <a:rPr lang="en-US" sz="3600" cap="small" dirty="0" err="1" smtClean="0"/>
              <a:t>NoC</a:t>
            </a:r>
            <a:r>
              <a:rPr lang="en-US" sz="3600" cap="small" dirty="0" smtClean="0"/>
              <a:t> Router Microarchitecture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3767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80" grpId="0" animBg="1"/>
      <p:bldP spid="81" grpId="0"/>
      <p:bldP spid="24" grpId="0"/>
      <p:bldP spid="9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26072" y="553061"/>
            <a:ext cx="8496300" cy="533400"/>
          </a:xfrm>
        </p:spPr>
        <p:txBody>
          <a:bodyPr/>
          <a:lstStyle/>
          <a:p>
            <a:r>
              <a:rPr lang="pl-PL" sz="3600" cap="small" dirty="0" smtClean="0"/>
              <a:t>R</a:t>
            </a:r>
            <a:r>
              <a:rPr lang="en-US" sz="3600" cap="small" dirty="0" err="1" smtClean="0"/>
              <a:t>esults</a:t>
            </a:r>
            <a:endParaRPr lang="en-US" sz="36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8555" y="566755"/>
            <a:ext cx="711353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346" y="1486643"/>
            <a:ext cx="1249071" cy="1047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166" y="2717991"/>
            <a:ext cx="959451" cy="760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3602" y="1949432"/>
            <a:ext cx="567959" cy="851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3916" y="635172"/>
            <a:ext cx="825176" cy="1233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475" y="4912307"/>
            <a:ext cx="2701495" cy="1777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072" y="4789720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552" y="5722869"/>
            <a:ext cx="686621" cy="967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881" y="4383240"/>
            <a:ext cx="691260" cy="804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3893" y="3017006"/>
            <a:ext cx="977505" cy="1138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825" y="3116049"/>
            <a:ext cx="1115760" cy="911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872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26072" y="553061"/>
            <a:ext cx="8496300" cy="533400"/>
          </a:xfrm>
        </p:spPr>
        <p:txBody>
          <a:bodyPr/>
          <a:lstStyle/>
          <a:p>
            <a:r>
              <a:rPr lang="pl-PL" sz="3600" cap="small" dirty="0" smtClean="0"/>
              <a:t>R</a:t>
            </a:r>
            <a:r>
              <a:rPr lang="en-US" sz="3600" cap="small" dirty="0" err="1" smtClean="0"/>
              <a:t>esults</a:t>
            </a:r>
            <a:endParaRPr lang="en-US" sz="36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885" y="1272581"/>
            <a:ext cx="777135" cy="833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8555" y="566755"/>
            <a:ext cx="711353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5010" y="1293585"/>
            <a:ext cx="792217" cy="687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3523" y="1487522"/>
            <a:ext cx="1217547" cy="1041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9346" y="1486643"/>
            <a:ext cx="1249071" cy="1047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925" y="2681577"/>
            <a:ext cx="476386" cy="77023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166" y="2717991"/>
            <a:ext cx="959451" cy="760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4581" y="3843181"/>
            <a:ext cx="547685" cy="4349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0804" y="3515883"/>
            <a:ext cx="816502" cy="6399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3331" y="2905593"/>
            <a:ext cx="880960" cy="83398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269" y="2720998"/>
            <a:ext cx="915386" cy="6377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5269" y="569633"/>
            <a:ext cx="1164706" cy="8040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3627" y="553280"/>
            <a:ext cx="1091779" cy="8204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90094" y="2023067"/>
            <a:ext cx="1214658" cy="14656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83602" y="1949432"/>
            <a:ext cx="567959" cy="851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73916" y="635172"/>
            <a:ext cx="825176" cy="1233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01940" y="1928724"/>
            <a:ext cx="1037775" cy="8163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90475" y="4912307"/>
            <a:ext cx="2701495" cy="1777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65072" y="4789720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31187" y="3930168"/>
            <a:ext cx="493085" cy="7139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25832" y="2667770"/>
            <a:ext cx="579932" cy="82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58552" y="5722869"/>
            <a:ext cx="686621" cy="967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87535" y="5006873"/>
            <a:ext cx="935995" cy="1548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19068" y="3077258"/>
            <a:ext cx="917769" cy="11260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18195" y="4344851"/>
            <a:ext cx="601793" cy="745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03881" y="4383240"/>
            <a:ext cx="691260" cy="804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33893" y="3017006"/>
            <a:ext cx="977505" cy="1138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30825" y="3116049"/>
            <a:ext cx="1115760" cy="911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621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26072" y="553061"/>
            <a:ext cx="8496300" cy="533400"/>
          </a:xfrm>
        </p:spPr>
        <p:txBody>
          <a:bodyPr/>
          <a:lstStyle/>
          <a:p>
            <a:r>
              <a:rPr lang="pl-PL" sz="3600" cap="small" dirty="0" smtClean="0"/>
              <a:t>R</a:t>
            </a:r>
            <a:r>
              <a:rPr lang="en-US" sz="3600" cap="small" dirty="0" err="1" smtClean="0"/>
              <a:t>esults</a:t>
            </a:r>
            <a:endParaRPr lang="en-US" sz="36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885" y="1272581"/>
            <a:ext cx="777135" cy="833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3033" y="553279"/>
            <a:ext cx="720944" cy="8290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8555" y="566755"/>
            <a:ext cx="711353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346" y="552248"/>
            <a:ext cx="805367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5010" y="1293585"/>
            <a:ext cx="792217" cy="687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48" y="1488553"/>
            <a:ext cx="1231818" cy="10503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3523" y="1487522"/>
            <a:ext cx="1217547" cy="1041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9346" y="1486643"/>
            <a:ext cx="1249071" cy="1047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028" y="1470289"/>
            <a:ext cx="1246007" cy="10471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925" y="2681577"/>
            <a:ext cx="476386" cy="77023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808" y="2703078"/>
            <a:ext cx="479875" cy="7548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2692" y="2714436"/>
            <a:ext cx="477870" cy="75071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8166" y="2717991"/>
            <a:ext cx="959451" cy="760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4581" y="3843181"/>
            <a:ext cx="547685" cy="4349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825" y="2234629"/>
            <a:ext cx="879775" cy="6919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2245" y="2096929"/>
            <a:ext cx="811158" cy="6481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0804" y="3515883"/>
            <a:ext cx="816502" cy="6399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3331" y="2905593"/>
            <a:ext cx="880960" cy="83398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5269" y="2720998"/>
            <a:ext cx="915386" cy="6377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5269" y="569633"/>
            <a:ext cx="1164706" cy="8040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93627" y="553280"/>
            <a:ext cx="1091779" cy="8204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90094" y="2023067"/>
            <a:ext cx="1214658" cy="14656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83602" y="1949432"/>
            <a:ext cx="567959" cy="851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73916" y="635172"/>
            <a:ext cx="825176" cy="1233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86075" y="1915447"/>
            <a:ext cx="1217097" cy="988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502807" y="2909522"/>
            <a:ext cx="1171871" cy="933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01940" y="1928724"/>
            <a:ext cx="1037775" cy="8163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33619" y="3643161"/>
            <a:ext cx="1088233" cy="992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454" y="5330674"/>
            <a:ext cx="2893482" cy="12493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37041" y="4278134"/>
            <a:ext cx="2114520" cy="1300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90475" y="4912307"/>
            <a:ext cx="2701495" cy="1777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70042" y="3615996"/>
            <a:ext cx="3617136" cy="11589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665072" y="4789720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08785" y="601721"/>
            <a:ext cx="3324835" cy="1179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31187" y="3930168"/>
            <a:ext cx="493085" cy="7139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25832" y="2667770"/>
            <a:ext cx="579932" cy="82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58552" y="5722869"/>
            <a:ext cx="686621" cy="967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87535" y="5006873"/>
            <a:ext cx="935995" cy="1548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19068" y="3077258"/>
            <a:ext cx="917769" cy="11260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138996" y="3929321"/>
            <a:ext cx="604229" cy="724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18195" y="4344851"/>
            <a:ext cx="601793" cy="745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03881" y="4383240"/>
            <a:ext cx="691260" cy="804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333893" y="3017006"/>
            <a:ext cx="977505" cy="1138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184232" y="5801420"/>
            <a:ext cx="3837621" cy="869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6506" y="4184070"/>
            <a:ext cx="1190836" cy="9650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30825" y="3116049"/>
            <a:ext cx="1115760" cy="911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098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26072" y="553061"/>
            <a:ext cx="8496300" cy="533400"/>
          </a:xfrm>
        </p:spPr>
        <p:txBody>
          <a:bodyPr/>
          <a:lstStyle/>
          <a:p>
            <a:r>
              <a:rPr lang="pl-PL" sz="3600" cap="small" dirty="0" smtClean="0"/>
              <a:t>R</a:t>
            </a:r>
            <a:r>
              <a:rPr lang="en-US" sz="3600" cap="small" dirty="0" err="1" smtClean="0"/>
              <a:t>esults</a:t>
            </a:r>
            <a:endParaRPr lang="en-US" sz="36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885" y="1272581"/>
            <a:ext cx="777135" cy="833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3033" y="553279"/>
            <a:ext cx="720944" cy="8290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8555" y="566755"/>
            <a:ext cx="711353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346" y="552248"/>
            <a:ext cx="805367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5010" y="1293585"/>
            <a:ext cx="792217" cy="687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48" y="1488553"/>
            <a:ext cx="1231818" cy="10503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3523" y="1487522"/>
            <a:ext cx="1217547" cy="1041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9346" y="1486643"/>
            <a:ext cx="1249071" cy="1047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028" y="1470289"/>
            <a:ext cx="1246007" cy="10471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925" y="2681577"/>
            <a:ext cx="476386" cy="77023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808" y="2703078"/>
            <a:ext cx="479875" cy="7548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2692" y="2714436"/>
            <a:ext cx="477870" cy="75071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8166" y="2717991"/>
            <a:ext cx="959451" cy="760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4581" y="3843181"/>
            <a:ext cx="547685" cy="4349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825" y="2234629"/>
            <a:ext cx="879775" cy="6919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2245" y="2096929"/>
            <a:ext cx="811158" cy="6481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0804" y="3515883"/>
            <a:ext cx="816502" cy="6399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3331" y="2905593"/>
            <a:ext cx="880960" cy="83398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5269" y="2720998"/>
            <a:ext cx="915386" cy="6377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5269" y="569633"/>
            <a:ext cx="1164706" cy="8040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93627" y="553280"/>
            <a:ext cx="1091779" cy="8204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90094" y="2023067"/>
            <a:ext cx="1214658" cy="14656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83602" y="1949432"/>
            <a:ext cx="567959" cy="851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73916" y="635172"/>
            <a:ext cx="825176" cy="1233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86075" y="1915447"/>
            <a:ext cx="1217097" cy="988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502807" y="2909522"/>
            <a:ext cx="1171871" cy="933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01940" y="1928724"/>
            <a:ext cx="1037775" cy="8163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33619" y="3643161"/>
            <a:ext cx="1088233" cy="992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454" y="5330674"/>
            <a:ext cx="2893482" cy="12493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37041" y="4278134"/>
            <a:ext cx="2114520" cy="1300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90475" y="4912307"/>
            <a:ext cx="2701495" cy="1777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70042" y="3615996"/>
            <a:ext cx="3617136" cy="11589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665072" y="4789720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08785" y="601721"/>
            <a:ext cx="3324835" cy="1179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31187" y="3930168"/>
            <a:ext cx="493085" cy="7139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25832" y="2667770"/>
            <a:ext cx="579932" cy="82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58552" y="5722869"/>
            <a:ext cx="686621" cy="967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87535" y="5006873"/>
            <a:ext cx="935995" cy="1548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19068" y="3077258"/>
            <a:ext cx="917769" cy="11260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138996" y="3929321"/>
            <a:ext cx="604229" cy="724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18195" y="4344851"/>
            <a:ext cx="601793" cy="745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03881" y="4383240"/>
            <a:ext cx="691260" cy="804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333893" y="3017006"/>
            <a:ext cx="977505" cy="1138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184232" y="5801420"/>
            <a:ext cx="3837621" cy="869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6506" y="4184070"/>
            <a:ext cx="1190836" cy="9650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30825" y="3116049"/>
            <a:ext cx="1115760" cy="911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sp>
        <p:nvSpPr>
          <p:cNvPr id="49" name="Rounded Rectangle 48"/>
          <p:cNvSpPr/>
          <p:nvPr/>
        </p:nvSpPr>
        <p:spPr>
          <a:xfrm>
            <a:off x="1814113" y="825555"/>
            <a:ext cx="4293707" cy="2691907"/>
          </a:xfrm>
          <a:prstGeom prst="roundRect">
            <a:avLst>
              <a:gd name="adj" fmla="val 1070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3"/>
          <p:cNvSpPr txBox="1">
            <a:spLocks/>
          </p:cNvSpPr>
          <p:nvPr/>
        </p:nvSpPr>
        <p:spPr>
          <a:xfrm>
            <a:off x="2051140" y="954464"/>
            <a:ext cx="5121602" cy="385787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small" dirty="0" smtClean="0"/>
              <a:t>A low-latency topology</a:t>
            </a:r>
            <a:endParaRPr lang="en-US" sz="22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276249" y="1371517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846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26072" y="553061"/>
            <a:ext cx="8496300" cy="533400"/>
          </a:xfrm>
        </p:spPr>
        <p:txBody>
          <a:bodyPr/>
          <a:lstStyle/>
          <a:p>
            <a:r>
              <a:rPr lang="pl-PL" sz="3600" cap="small" dirty="0" smtClean="0"/>
              <a:t>R</a:t>
            </a:r>
            <a:r>
              <a:rPr lang="en-US" sz="3600" cap="small" dirty="0" err="1" smtClean="0"/>
              <a:t>esults</a:t>
            </a:r>
            <a:endParaRPr lang="en-US" sz="36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885" y="1272581"/>
            <a:ext cx="777135" cy="833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3033" y="553279"/>
            <a:ext cx="720944" cy="8290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8555" y="566755"/>
            <a:ext cx="711353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346" y="552248"/>
            <a:ext cx="805367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5010" y="1293585"/>
            <a:ext cx="792217" cy="687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48" y="1488553"/>
            <a:ext cx="1231818" cy="10503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3523" y="1487522"/>
            <a:ext cx="1217547" cy="1041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9346" y="1486643"/>
            <a:ext cx="1249071" cy="1047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028" y="1470289"/>
            <a:ext cx="1246007" cy="10471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925" y="2681577"/>
            <a:ext cx="476386" cy="77023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808" y="2703078"/>
            <a:ext cx="479875" cy="7548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2692" y="2714436"/>
            <a:ext cx="477870" cy="75071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8166" y="2717991"/>
            <a:ext cx="959451" cy="760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4581" y="3843181"/>
            <a:ext cx="547685" cy="4349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825" y="2234629"/>
            <a:ext cx="879775" cy="6919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2245" y="2096929"/>
            <a:ext cx="811158" cy="6481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0804" y="3515883"/>
            <a:ext cx="816502" cy="6399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3331" y="2905593"/>
            <a:ext cx="880960" cy="83398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5269" y="2720998"/>
            <a:ext cx="915386" cy="6377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5269" y="569633"/>
            <a:ext cx="1164706" cy="8040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93627" y="553280"/>
            <a:ext cx="1091779" cy="8204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90094" y="2023067"/>
            <a:ext cx="1214658" cy="14656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83602" y="1949432"/>
            <a:ext cx="567959" cy="851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73916" y="635172"/>
            <a:ext cx="825176" cy="1233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86075" y="1915447"/>
            <a:ext cx="1217097" cy="988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502807" y="2909522"/>
            <a:ext cx="1171871" cy="933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01940" y="1928724"/>
            <a:ext cx="1037775" cy="8163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33619" y="3643161"/>
            <a:ext cx="1088233" cy="992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454" y="5330674"/>
            <a:ext cx="2893482" cy="12493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37041" y="4278134"/>
            <a:ext cx="2114520" cy="1300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90475" y="4912307"/>
            <a:ext cx="2701495" cy="1777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70042" y="3615996"/>
            <a:ext cx="3617136" cy="11589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665072" y="4789720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08785" y="601721"/>
            <a:ext cx="3324835" cy="1179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31187" y="3930168"/>
            <a:ext cx="493085" cy="7139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25832" y="2667770"/>
            <a:ext cx="579932" cy="82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58552" y="5722869"/>
            <a:ext cx="686621" cy="967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87535" y="5006873"/>
            <a:ext cx="935995" cy="1548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19068" y="3077258"/>
            <a:ext cx="917769" cy="11260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138996" y="3929321"/>
            <a:ext cx="604229" cy="724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18195" y="4344851"/>
            <a:ext cx="601793" cy="745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03881" y="4383240"/>
            <a:ext cx="691260" cy="804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333893" y="3017006"/>
            <a:ext cx="977505" cy="1138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184232" y="5801420"/>
            <a:ext cx="3837621" cy="869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6506" y="4184070"/>
            <a:ext cx="1190836" cy="9650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30825" y="3116049"/>
            <a:ext cx="1115760" cy="911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sp>
        <p:nvSpPr>
          <p:cNvPr id="49" name="Rounded Rectangle 48"/>
          <p:cNvSpPr/>
          <p:nvPr/>
        </p:nvSpPr>
        <p:spPr>
          <a:xfrm>
            <a:off x="1814113" y="825555"/>
            <a:ext cx="4293707" cy="2691907"/>
          </a:xfrm>
          <a:prstGeom prst="roundRect">
            <a:avLst>
              <a:gd name="adj" fmla="val 1070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3"/>
          <p:cNvSpPr txBox="1">
            <a:spLocks/>
          </p:cNvSpPr>
          <p:nvPr/>
        </p:nvSpPr>
        <p:spPr>
          <a:xfrm>
            <a:off x="2051140" y="954464"/>
            <a:ext cx="5121602" cy="385787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small" dirty="0" smtClean="0"/>
              <a:t>A low-latency topology</a:t>
            </a:r>
            <a:endParaRPr lang="en-US" sz="22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276249" y="1371517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57" name="Rounded Rectangle 56"/>
          <p:cNvSpPr/>
          <p:nvPr/>
        </p:nvSpPr>
        <p:spPr>
          <a:xfrm>
            <a:off x="6160285" y="792667"/>
            <a:ext cx="3892160" cy="2674695"/>
          </a:xfrm>
          <a:prstGeom prst="roundRect">
            <a:avLst>
              <a:gd name="adj" fmla="val 967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6178275" y="891287"/>
            <a:ext cx="5969041" cy="717497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cap="small" dirty="0" smtClean="0"/>
              <a:t>An area- and energy-efficient topology</a:t>
            </a:r>
            <a:endParaRPr lang="en-US" sz="18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88916" y="1272094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663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26072" y="553061"/>
            <a:ext cx="8496300" cy="533400"/>
          </a:xfrm>
        </p:spPr>
        <p:txBody>
          <a:bodyPr/>
          <a:lstStyle/>
          <a:p>
            <a:r>
              <a:rPr lang="pl-PL" sz="3600" cap="small" dirty="0" smtClean="0"/>
              <a:t>R</a:t>
            </a:r>
            <a:r>
              <a:rPr lang="en-US" sz="3600" cap="small" dirty="0" err="1" smtClean="0"/>
              <a:t>esults</a:t>
            </a:r>
            <a:endParaRPr lang="en-US" sz="36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885" y="1272581"/>
            <a:ext cx="777135" cy="833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3033" y="553279"/>
            <a:ext cx="720944" cy="8290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8555" y="566755"/>
            <a:ext cx="711353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346" y="552248"/>
            <a:ext cx="805367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5010" y="1293585"/>
            <a:ext cx="792217" cy="687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48" y="1488553"/>
            <a:ext cx="1231818" cy="10503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3523" y="1487522"/>
            <a:ext cx="1217547" cy="1041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9346" y="1486643"/>
            <a:ext cx="1249071" cy="1047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028" y="1470289"/>
            <a:ext cx="1246007" cy="10471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925" y="2681577"/>
            <a:ext cx="476386" cy="77023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808" y="2703078"/>
            <a:ext cx="479875" cy="7548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2692" y="2714436"/>
            <a:ext cx="477870" cy="75071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8166" y="2717991"/>
            <a:ext cx="959451" cy="760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4581" y="3843181"/>
            <a:ext cx="547685" cy="4349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825" y="2234629"/>
            <a:ext cx="879775" cy="6919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2245" y="2096929"/>
            <a:ext cx="811158" cy="6481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0804" y="3515883"/>
            <a:ext cx="816502" cy="6399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3331" y="2905593"/>
            <a:ext cx="880960" cy="83398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5269" y="2720998"/>
            <a:ext cx="915386" cy="6377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5269" y="569633"/>
            <a:ext cx="1164706" cy="8040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93627" y="553280"/>
            <a:ext cx="1091779" cy="8204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90094" y="2023067"/>
            <a:ext cx="1214658" cy="14656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83602" y="1949432"/>
            <a:ext cx="567959" cy="851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73916" y="635172"/>
            <a:ext cx="825176" cy="1233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86075" y="1915447"/>
            <a:ext cx="1217097" cy="988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502807" y="2909522"/>
            <a:ext cx="1171871" cy="933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01940" y="1928724"/>
            <a:ext cx="1037775" cy="8163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33619" y="3643161"/>
            <a:ext cx="1088233" cy="992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454" y="5330674"/>
            <a:ext cx="2893482" cy="12493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37041" y="4278134"/>
            <a:ext cx="2114520" cy="1300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90475" y="4912307"/>
            <a:ext cx="2701495" cy="1777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70042" y="3615996"/>
            <a:ext cx="3617136" cy="11589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665072" y="4789720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08785" y="601721"/>
            <a:ext cx="3324835" cy="1179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31187" y="3930168"/>
            <a:ext cx="493085" cy="7139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25832" y="2667770"/>
            <a:ext cx="579932" cy="82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58552" y="5722869"/>
            <a:ext cx="686621" cy="967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87535" y="5006873"/>
            <a:ext cx="935995" cy="1548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19068" y="3077258"/>
            <a:ext cx="917769" cy="11260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138996" y="3929321"/>
            <a:ext cx="604229" cy="724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18195" y="4344851"/>
            <a:ext cx="601793" cy="745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03881" y="4383240"/>
            <a:ext cx="691260" cy="804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333893" y="3017006"/>
            <a:ext cx="977505" cy="1138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184232" y="5801420"/>
            <a:ext cx="3837621" cy="869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6506" y="4184070"/>
            <a:ext cx="1190836" cy="9650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30825" y="3116049"/>
            <a:ext cx="1115760" cy="911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sp>
        <p:nvSpPr>
          <p:cNvPr id="49" name="Rounded Rectangle 48"/>
          <p:cNvSpPr/>
          <p:nvPr/>
        </p:nvSpPr>
        <p:spPr>
          <a:xfrm>
            <a:off x="1814113" y="825555"/>
            <a:ext cx="4293707" cy="2691907"/>
          </a:xfrm>
          <a:prstGeom prst="roundRect">
            <a:avLst>
              <a:gd name="adj" fmla="val 1070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3"/>
          <p:cNvSpPr txBox="1">
            <a:spLocks/>
          </p:cNvSpPr>
          <p:nvPr/>
        </p:nvSpPr>
        <p:spPr>
          <a:xfrm>
            <a:off x="2051140" y="954464"/>
            <a:ext cx="5121602" cy="385787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small" dirty="0" smtClean="0"/>
              <a:t>A low-latency topology</a:t>
            </a:r>
            <a:endParaRPr lang="en-US" sz="22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276249" y="1371517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57" name="Rounded Rectangle 56"/>
          <p:cNvSpPr/>
          <p:nvPr/>
        </p:nvSpPr>
        <p:spPr>
          <a:xfrm>
            <a:off x="6160285" y="792667"/>
            <a:ext cx="3892160" cy="2674695"/>
          </a:xfrm>
          <a:prstGeom prst="roundRect">
            <a:avLst>
              <a:gd name="adj" fmla="val 967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6178275" y="891287"/>
            <a:ext cx="5969041" cy="717497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cap="small" dirty="0" smtClean="0"/>
              <a:t>An area- and energy-efficient topology</a:t>
            </a:r>
            <a:endParaRPr lang="en-US" sz="18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88916" y="1272094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60" name="Rounded Rectangle 59"/>
          <p:cNvSpPr/>
          <p:nvPr/>
        </p:nvSpPr>
        <p:spPr>
          <a:xfrm>
            <a:off x="1808666" y="3588703"/>
            <a:ext cx="4398548" cy="2856937"/>
          </a:xfrm>
          <a:prstGeom prst="roundRect">
            <a:avLst>
              <a:gd name="adj" fmla="val 1212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le 3"/>
          <p:cNvSpPr txBox="1">
            <a:spLocks/>
          </p:cNvSpPr>
          <p:nvPr/>
        </p:nvSpPr>
        <p:spPr>
          <a:xfrm>
            <a:off x="1854554" y="3718186"/>
            <a:ext cx="6483525" cy="743133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cap="small" dirty="0" smtClean="0"/>
              <a:t>A power-performance-</a:t>
            </a:r>
            <a:r>
              <a:rPr lang="en-US" sz="1900" cap="small" dirty="0" err="1" smtClean="0"/>
              <a:t>sweetspot</a:t>
            </a:r>
            <a:r>
              <a:rPr lang="en-US" sz="1900" cap="small" dirty="0" smtClean="0"/>
              <a:t> topology</a:t>
            </a:r>
            <a:endParaRPr lang="en-US" sz="1900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178916" y="4119262"/>
            <a:ext cx="3647615" cy="20517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821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88088" y="1254335"/>
            <a:ext cx="209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SW26010: 260 cores</a:t>
            </a:r>
            <a:endParaRPr lang="en-US" dirty="0"/>
          </a:p>
        </p:txBody>
      </p:sp>
      <p:pic>
        <p:nvPicPr>
          <p:cNvPr id="11" name="Picture 2" descr="Bildergebnis für sw26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97751"/>
            <a:ext cx="2313756" cy="148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Sunway Taihu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13" y="2086583"/>
            <a:ext cx="3052199" cy="13587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PEZY-S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7138"/>
            <a:ext cx="2963708" cy="2222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ZettaScaler-2.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0" y="4072778"/>
            <a:ext cx="3157048" cy="18826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39416" y="1706380"/>
            <a:ext cx="21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PEZY-SC2: 2048 cores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19969" y="3736945"/>
            <a:ext cx="3123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Adapteva</a:t>
            </a:r>
            <a:r>
              <a:rPr lang="en-US" dirty="0">
                <a:sym typeface="Wingdings" panose="05000000000000000000" pitchFamily="2" charset="2"/>
              </a:rPr>
              <a:t> Epiphany: 1024 cores</a:t>
            </a:r>
            <a:endParaRPr lang="en-US" dirty="0"/>
          </a:p>
        </p:txBody>
      </p:sp>
      <p:pic>
        <p:nvPicPr>
          <p:cNvPr id="1038" name="Picture 14" descr="e5_epipha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072778"/>
            <a:ext cx="4116854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91344" y="1128226"/>
            <a:ext cx="11701300" cy="557713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6768752" cy="533400"/>
          </a:xfrm>
          <a:effectLst>
            <a:softEdge rad="63500"/>
          </a:effectLst>
        </p:spPr>
        <p:txBody>
          <a:bodyPr/>
          <a:lstStyle/>
          <a:p>
            <a:r>
              <a:rPr lang="en-US" sz="3600" cap="small" dirty="0"/>
              <a:t>Massively Parallel </a:t>
            </a:r>
            <a:r>
              <a:rPr lang="en-US" sz="3600" cap="small" dirty="0" err="1"/>
              <a:t>Manycores</a:t>
            </a:r>
            <a:endParaRPr lang="en-US" sz="3600" dirty="0"/>
          </a:p>
        </p:txBody>
      </p:sp>
      <p:sp>
        <p:nvSpPr>
          <p:cNvPr id="133" name="Freeform 132"/>
          <p:cNvSpPr/>
          <p:nvPr/>
        </p:nvSpPr>
        <p:spPr>
          <a:xfrm>
            <a:off x="2296818" y="4499960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 flipH="1">
            <a:off x="9151366" y="4375940"/>
            <a:ext cx="818632" cy="1668972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2492724" y="5070837"/>
            <a:ext cx="773622" cy="935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306598" y="5347836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485291" y="5347835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4337293" y="5203005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4542844" y="518953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/>
        </p:nvSpPr>
        <p:spPr>
          <a:xfrm>
            <a:off x="5326581" y="5070836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5542982" y="5059029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 flipH="1">
            <a:off x="6238205" y="4987566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 flipH="1">
            <a:off x="6418112" y="4974031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 flipH="1">
            <a:off x="7155590" y="5128223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 flipH="1">
            <a:off x="7508275" y="5070837"/>
            <a:ext cx="281520" cy="933529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 flipH="1">
            <a:off x="9521343" y="4472764"/>
            <a:ext cx="558901" cy="15434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2353762" y="4461164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 flipH="1">
            <a:off x="8476857" y="4461164"/>
            <a:ext cx="1389893" cy="160610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00076" y="442637"/>
                  <a:pt x="246126" y="271187"/>
                </a:cubicBezTo>
                <a:cubicBezTo>
                  <a:pt x="392176" y="99737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2411915" y="4174739"/>
            <a:ext cx="2379253" cy="1973645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22463 w 876300"/>
              <a:gd name="connsiteY1" fmla="*/ 292791 h 1028700"/>
              <a:gd name="connsiteX2" fmla="*/ 876300 w 876300"/>
              <a:gd name="connsiteY2" fmla="*/ 0 h 102870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88975"/>
              <a:gd name="connsiteY0" fmla="*/ 1023187 h 1023187"/>
              <a:gd name="connsiteX1" fmla="*/ 222463 w 888975"/>
              <a:gd name="connsiteY1" fmla="*/ 287278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975" h="1023187">
                <a:moveTo>
                  <a:pt x="0" y="1023187"/>
                </a:moveTo>
                <a:cubicBezTo>
                  <a:pt x="49369" y="715930"/>
                  <a:pt x="26589" y="414286"/>
                  <a:pt x="172639" y="242836"/>
                </a:cubicBezTo>
                <a:cubicBezTo>
                  <a:pt x="318689" y="71386"/>
                  <a:pt x="688950" y="11053"/>
                  <a:pt x="88897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 flipH="1">
            <a:off x="7178210" y="4193018"/>
            <a:ext cx="2656067" cy="193156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51222" y="775357"/>
                  <a:pt x="24655" y="503510"/>
                  <a:pt x="170705" y="332060"/>
                </a:cubicBezTo>
                <a:cubicBezTo>
                  <a:pt x="316755" y="160610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3414603" y="5329981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 flipH="1">
            <a:off x="7230489" y="5112755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 flipH="1">
            <a:off x="6322846" y="4971867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434786" y="5042900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4432559" y="519269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/>
          <p:cNvSpPr/>
          <p:nvPr/>
        </p:nvSpPr>
        <p:spPr>
          <a:xfrm rot="11136183">
            <a:off x="450840" y="780690"/>
            <a:ext cx="11383816" cy="5135146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01" y="5956388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01" y="6024606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03" y="6003299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5996440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6" y="5984345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8" y="5985787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0" y="5985202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8453187" y="5836204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2470630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1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26072" y="553061"/>
            <a:ext cx="8496300" cy="533400"/>
          </a:xfrm>
        </p:spPr>
        <p:txBody>
          <a:bodyPr/>
          <a:lstStyle/>
          <a:p>
            <a:r>
              <a:rPr lang="pl-PL" sz="3600" cap="small" dirty="0" smtClean="0"/>
              <a:t>R</a:t>
            </a:r>
            <a:r>
              <a:rPr lang="en-US" sz="3600" cap="small" dirty="0" err="1" smtClean="0"/>
              <a:t>esults</a:t>
            </a:r>
            <a:endParaRPr lang="en-US" sz="36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885" y="1272581"/>
            <a:ext cx="777135" cy="833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3033" y="553279"/>
            <a:ext cx="720944" cy="8290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8555" y="566755"/>
            <a:ext cx="711353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346" y="552248"/>
            <a:ext cx="805367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5010" y="1293585"/>
            <a:ext cx="792217" cy="687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48" y="1488553"/>
            <a:ext cx="1231818" cy="10503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3523" y="1487522"/>
            <a:ext cx="1217547" cy="1041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9346" y="1486643"/>
            <a:ext cx="1249071" cy="1047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028" y="1470289"/>
            <a:ext cx="1246007" cy="10471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925" y="2681577"/>
            <a:ext cx="476386" cy="77023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808" y="2703078"/>
            <a:ext cx="479875" cy="7548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2692" y="2714436"/>
            <a:ext cx="477870" cy="75071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8166" y="2717991"/>
            <a:ext cx="959451" cy="760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4581" y="3843181"/>
            <a:ext cx="547685" cy="4349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825" y="2234629"/>
            <a:ext cx="879775" cy="6919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2245" y="2096929"/>
            <a:ext cx="811158" cy="6481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0804" y="3515883"/>
            <a:ext cx="816502" cy="6399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3331" y="2905593"/>
            <a:ext cx="880960" cy="83398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5269" y="2720998"/>
            <a:ext cx="915386" cy="6377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5269" y="569633"/>
            <a:ext cx="1164706" cy="8040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93627" y="553280"/>
            <a:ext cx="1091779" cy="8204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90094" y="2023067"/>
            <a:ext cx="1214658" cy="14656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83602" y="1949432"/>
            <a:ext cx="567959" cy="851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73916" y="635172"/>
            <a:ext cx="825176" cy="1233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86075" y="1915447"/>
            <a:ext cx="1217097" cy="988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502807" y="2909522"/>
            <a:ext cx="1171871" cy="933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01940" y="1928724"/>
            <a:ext cx="1037775" cy="8163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33619" y="3643161"/>
            <a:ext cx="1088233" cy="992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454" y="5330674"/>
            <a:ext cx="2893482" cy="12493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37041" y="4278134"/>
            <a:ext cx="2114520" cy="1300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90475" y="4912307"/>
            <a:ext cx="2701495" cy="1777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70042" y="3615996"/>
            <a:ext cx="3617136" cy="11589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665072" y="4789720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08785" y="601721"/>
            <a:ext cx="3324835" cy="1179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31187" y="3930168"/>
            <a:ext cx="493085" cy="7139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25832" y="2667770"/>
            <a:ext cx="579932" cy="82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58552" y="5722869"/>
            <a:ext cx="686621" cy="967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87535" y="5006873"/>
            <a:ext cx="935995" cy="1548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19068" y="3077258"/>
            <a:ext cx="917769" cy="11260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138996" y="3929321"/>
            <a:ext cx="604229" cy="724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18195" y="4344851"/>
            <a:ext cx="601793" cy="745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03881" y="4383240"/>
            <a:ext cx="691260" cy="804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333893" y="3017006"/>
            <a:ext cx="977505" cy="1138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184232" y="5801420"/>
            <a:ext cx="3837621" cy="869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6506" y="4184070"/>
            <a:ext cx="1190836" cy="9650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30825" y="3116049"/>
            <a:ext cx="1115760" cy="911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sp>
        <p:nvSpPr>
          <p:cNvPr id="49" name="Rounded Rectangle 48"/>
          <p:cNvSpPr/>
          <p:nvPr/>
        </p:nvSpPr>
        <p:spPr>
          <a:xfrm>
            <a:off x="1814113" y="825555"/>
            <a:ext cx="4293707" cy="2691907"/>
          </a:xfrm>
          <a:prstGeom prst="roundRect">
            <a:avLst>
              <a:gd name="adj" fmla="val 1070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3"/>
          <p:cNvSpPr txBox="1">
            <a:spLocks/>
          </p:cNvSpPr>
          <p:nvPr/>
        </p:nvSpPr>
        <p:spPr>
          <a:xfrm>
            <a:off x="2051140" y="954464"/>
            <a:ext cx="5121602" cy="385787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small" dirty="0" smtClean="0"/>
              <a:t>A low-latency topology</a:t>
            </a:r>
            <a:endParaRPr lang="en-US" sz="22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276249" y="1371517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57" name="Rounded Rectangle 56"/>
          <p:cNvSpPr/>
          <p:nvPr/>
        </p:nvSpPr>
        <p:spPr>
          <a:xfrm>
            <a:off x="6160285" y="792667"/>
            <a:ext cx="3892160" cy="2674695"/>
          </a:xfrm>
          <a:prstGeom prst="roundRect">
            <a:avLst>
              <a:gd name="adj" fmla="val 967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6178275" y="891287"/>
            <a:ext cx="5969041" cy="717497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cap="small" dirty="0" smtClean="0"/>
              <a:t>An area- and energy-efficient topology</a:t>
            </a:r>
            <a:endParaRPr lang="en-US" sz="18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88916" y="1272094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60" name="Rounded Rectangle 59"/>
          <p:cNvSpPr/>
          <p:nvPr/>
        </p:nvSpPr>
        <p:spPr>
          <a:xfrm>
            <a:off x="1808666" y="3588703"/>
            <a:ext cx="4398548" cy="2856937"/>
          </a:xfrm>
          <a:prstGeom prst="roundRect">
            <a:avLst>
              <a:gd name="adj" fmla="val 1212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le 3"/>
          <p:cNvSpPr txBox="1">
            <a:spLocks/>
          </p:cNvSpPr>
          <p:nvPr/>
        </p:nvSpPr>
        <p:spPr>
          <a:xfrm>
            <a:off x="1854554" y="3718186"/>
            <a:ext cx="6483525" cy="743133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cap="small" dirty="0" smtClean="0"/>
              <a:t>A power-performance-</a:t>
            </a:r>
            <a:r>
              <a:rPr lang="en-US" sz="1900" cap="small" dirty="0" err="1" smtClean="0"/>
              <a:t>sweetspot</a:t>
            </a:r>
            <a:r>
              <a:rPr lang="en-US" sz="1900" cap="small" dirty="0" smtClean="0"/>
              <a:t> topology</a:t>
            </a:r>
            <a:endParaRPr lang="en-US" sz="1900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178916" y="4119262"/>
            <a:ext cx="3647615" cy="20517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63" name="Rounded Rectangle 62"/>
          <p:cNvSpPr/>
          <p:nvPr/>
        </p:nvSpPr>
        <p:spPr>
          <a:xfrm>
            <a:off x="6316198" y="3644322"/>
            <a:ext cx="3823487" cy="2840368"/>
          </a:xfrm>
          <a:prstGeom prst="roundRect">
            <a:avLst>
              <a:gd name="adj" fmla="val 13193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3"/>
          <p:cNvSpPr txBox="1">
            <a:spLocks/>
          </p:cNvSpPr>
          <p:nvPr/>
        </p:nvSpPr>
        <p:spPr>
          <a:xfrm>
            <a:off x="6477536" y="3653367"/>
            <a:ext cx="4476943" cy="415526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small" dirty="0" smtClean="0"/>
              <a:t>A h</a:t>
            </a:r>
            <a:r>
              <a:rPr lang="pl-PL" sz="2200" cap="small" dirty="0" smtClean="0"/>
              <a:t>igh</a:t>
            </a:r>
            <a:r>
              <a:rPr lang="en-US" sz="2200" cap="small" dirty="0" err="1" smtClean="0"/>
              <a:t>ly</a:t>
            </a:r>
            <a:r>
              <a:rPr lang="en-US" sz="2200" cap="small" dirty="0"/>
              <a:t>-</a:t>
            </a:r>
            <a:r>
              <a:rPr lang="pl-PL" sz="2200" cap="small" dirty="0" smtClean="0"/>
              <a:t>scalab</a:t>
            </a:r>
            <a:r>
              <a:rPr lang="en-US" sz="2200" cap="small" dirty="0" smtClean="0"/>
              <a:t>le topology</a:t>
            </a:r>
            <a:endParaRPr lang="en-US" sz="2200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637697" y="4287308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437783" y="5206255"/>
            <a:ext cx="2330483" cy="8267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sp>
        <p:nvSpPr>
          <p:cNvPr id="67" name="Right Arrow 66"/>
          <p:cNvSpPr/>
          <p:nvPr/>
        </p:nvSpPr>
        <p:spPr>
          <a:xfrm rot="2227167">
            <a:off x="9076129" y="4697683"/>
            <a:ext cx="576064" cy="3662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 rot="2227167">
            <a:off x="6807015" y="5266063"/>
            <a:ext cx="576064" cy="3662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8637202" y="3937336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 nodes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646833" y="6090207"/>
            <a:ext cx="1276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1296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63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340" y="584685"/>
            <a:ext cx="8316924" cy="96080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pl-PL" dirty="0"/>
              <a:t>Slim</a:t>
            </a:r>
            <a:r>
              <a:rPr lang="en-US" dirty="0"/>
              <a:t> </a:t>
            </a:r>
            <a:r>
              <a:rPr lang="en-US" dirty="0" err="1"/>
              <a:t>NoC</a:t>
            </a:r>
            <a:r>
              <a:rPr lang="pl-PL" dirty="0"/>
              <a:t>: </a:t>
            </a:r>
            <a:r>
              <a:rPr lang="en-US" dirty="0"/>
              <a:t>A Low-Diameter On-Chip Network </a:t>
            </a:r>
            <a:r>
              <a:rPr lang="en-US" dirty="0" smtClean="0"/>
              <a:t>Topology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High Energy Efficiency and Scalability</a:t>
            </a:r>
            <a:endParaRPr lang="de-DE" dirty="0"/>
          </a:p>
        </p:txBody>
      </p:sp>
      <p:pic>
        <p:nvPicPr>
          <p:cNvPr id="1026" name="Picture 2" descr="Znalezione obrazy dla zapytania georgia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09" y="4869160"/>
            <a:ext cx="1839752" cy="18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carnegie mellon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380" y="4185084"/>
            <a:ext cx="2472576" cy="24725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9510556" y="3082844"/>
            <a:ext cx="2478399" cy="64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91294" y="3082843"/>
            <a:ext cx="2227720" cy="644568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56039" y="1047698"/>
            <a:ext cx="5796644" cy="851743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en-US" u="sng" cap="small" dirty="0" smtClean="0"/>
              <a:t>Maciej Besta</a:t>
            </a:r>
            <a:r>
              <a:rPr lang="en-US" cap="small" dirty="0" smtClean="0"/>
              <a:t>, </a:t>
            </a:r>
            <a:r>
              <a:rPr lang="pl-PL" cap="small" dirty="0" smtClean="0"/>
              <a:t>Syed Minhaj Hassan, Sudhakar Yalamanchili,</a:t>
            </a:r>
            <a:br>
              <a:rPr lang="pl-PL" cap="small" dirty="0" smtClean="0"/>
            </a:br>
            <a:r>
              <a:rPr lang="pl-PL" cap="small" dirty="0" smtClean="0"/>
              <a:t>Rachata Ausavarungnirun, Onur Mutlu, </a:t>
            </a:r>
            <a:r>
              <a:rPr lang="en-US" cap="small" dirty="0" err="1" smtClean="0"/>
              <a:t>Torsten</a:t>
            </a:r>
            <a:r>
              <a:rPr lang="en-US" cap="small" dirty="0" smtClean="0"/>
              <a:t> </a:t>
            </a:r>
            <a:r>
              <a:rPr lang="en-US" cap="small" dirty="0" err="1" smtClean="0"/>
              <a:t>Hoefler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1381692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88088" y="1254335"/>
            <a:ext cx="209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SW26010: 260 cores</a:t>
            </a:r>
            <a:endParaRPr lang="en-US" dirty="0"/>
          </a:p>
        </p:txBody>
      </p:sp>
      <p:pic>
        <p:nvPicPr>
          <p:cNvPr id="11" name="Picture 2" descr="Bildergebnis für sw26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97751"/>
            <a:ext cx="2313756" cy="148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Sunway Taihu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13" y="2086583"/>
            <a:ext cx="3052199" cy="13587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PEZY-S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7138"/>
            <a:ext cx="2963708" cy="2222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ZettaScaler-2.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0" y="4072778"/>
            <a:ext cx="3157048" cy="18826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39416" y="1706380"/>
            <a:ext cx="21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PEZY-SC2: 2048 cores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19969" y="3736945"/>
            <a:ext cx="3123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Adapteva</a:t>
            </a:r>
            <a:r>
              <a:rPr lang="en-US" dirty="0">
                <a:sym typeface="Wingdings" panose="05000000000000000000" pitchFamily="2" charset="2"/>
              </a:rPr>
              <a:t> Epiphany: 1024 cores</a:t>
            </a:r>
            <a:endParaRPr lang="en-US" dirty="0"/>
          </a:p>
        </p:txBody>
      </p:sp>
      <p:pic>
        <p:nvPicPr>
          <p:cNvPr id="1038" name="Picture 14" descr="e5_epipha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072778"/>
            <a:ext cx="4116854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91344" y="1128226"/>
            <a:ext cx="11701300" cy="557713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Title 3"/>
          <p:cNvSpPr>
            <a:spLocks noGrp="1"/>
          </p:cNvSpPr>
          <p:nvPr>
            <p:ph type="title"/>
          </p:nvPr>
        </p:nvSpPr>
        <p:spPr>
          <a:xfrm>
            <a:off x="191343" y="533400"/>
            <a:ext cx="6358467" cy="533400"/>
          </a:xfrm>
          <a:effectLst>
            <a:softEdge rad="63500"/>
          </a:effectLst>
        </p:spPr>
        <p:txBody>
          <a:bodyPr/>
          <a:lstStyle/>
          <a:p>
            <a:r>
              <a:rPr lang="en-US" sz="3600" cap="small" dirty="0"/>
              <a:t>Massively Parallel </a:t>
            </a:r>
            <a:r>
              <a:rPr lang="en-US" sz="3600" cap="small" dirty="0" err="1"/>
              <a:t>Manycores</a:t>
            </a:r>
            <a:endParaRPr lang="en-US" sz="3600" dirty="0"/>
          </a:p>
        </p:txBody>
      </p:sp>
      <p:sp>
        <p:nvSpPr>
          <p:cNvPr id="133" name="Freeform 132"/>
          <p:cNvSpPr/>
          <p:nvPr/>
        </p:nvSpPr>
        <p:spPr>
          <a:xfrm>
            <a:off x="2296818" y="4499960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 flipH="1">
            <a:off x="9151366" y="4375940"/>
            <a:ext cx="818632" cy="1668972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2492724" y="5070837"/>
            <a:ext cx="773622" cy="935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306598" y="5347836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485291" y="5347835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4337293" y="5203005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4542844" y="518953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/>
        </p:nvSpPr>
        <p:spPr>
          <a:xfrm>
            <a:off x="5326581" y="5070836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5542982" y="5059029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 flipH="1">
            <a:off x="6238205" y="4987566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 flipH="1">
            <a:off x="6418112" y="4974031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 flipH="1">
            <a:off x="7155590" y="5128223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 flipH="1">
            <a:off x="7508275" y="5070837"/>
            <a:ext cx="281520" cy="933529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 flipH="1">
            <a:off x="9521343" y="4472764"/>
            <a:ext cx="558901" cy="15434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2353762" y="4461164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 flipH="1">
            <a:off x="8476857" y="4461164"/>
            <a:ext cx="1389893" cy="160610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00076" y="442637"/>
                  <a:pt x="246126" y="271187"/>
                </a:cubicBezTo>
                <a:cubicBezTo>
                  <a:pt x="392176" y="99737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2411915" y="4174739"/>
            <a:ext cx="2379253" cy="1973645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22463 w 876300"/>
              <a:gd name="connsiteY1" fmla="*/ 292791 h 1028700"/>
              <a:gd name="connsiteX2" fmla="*/ 876300 w 876300"/>
              <a:gd name="connsiteY2" fmla="*/ 0 h 102870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88975"/>
              <a:gd name="connsiteY0" fmla="*/ 1023187 h 1023187"/>
              <a:gd name="connsiteX1" fmla="*/ 222463 w 888975"/>
              <a:gd name="connsiteY1" fmla="*/ 287278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975" h="1023187">
                <a:moveTo>
                  <a:pt x="0" y="1023187"/>
                </a:moveTo>
                <a:cubicBezTo>
                  <a:pt x="49369" y="715930"/>
                  <a:pt x="26589" y="414286"/>
                  <a:pt x="172639" y="242836"/>
                </a:cubicBezTo>
                <a:cubicBezTo>
                  <a:pt x="318689" y="71386"/>
                  <a:pt x="688950" y="11053"/>
                  <a:pt x="88897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 flipH="1">
            <a:off x="7178210" y="4193018"/>
            <a:ext cx="2656067" cy="193156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51222" y="775357"/>
                  <a:pt x="24655" y="503510"/>
                  <a:pt x="170705" y="332060"/>
                </a:cubicBezTo>
                <a:cubicBezTo>
                  <a:pt x="316755" y="160610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3414603" y="5329981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 flipH="1">
            <a:off x="7230489" y="5112755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 flipH="1">
            <a:off x="6322846" y="4971867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434786" y="5042900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4432559" y="519269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/>
          <p:cNvSpPr/>
          <p:nvPr/>
        </p:nvSpPr>
        <p:spPr>
          <a:xfrm rot="11136183">
            <a:off x="450840" y="780690"/>
            <a:ext cx="11383816" cy="5135146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01" y="5956388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01" y="6024606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03" y="6003299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5996440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6" y="5984345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8" y="5985787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0" y="5985202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4" y="264284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33" y="1918740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6" descr="http://upload.wikimedia.org/wikipedia/commons/thumb/5/5f/Octeract_Petrie_polygon.svg/2000px-Octeract_Petrie_polygon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32" y="1218345"/>
            <a:ext cx="4647136" cy="464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8" descr="http://www.ics.uci.edu/~eppstein/0xDE/F24/gp125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65" y="3132951"/>
            <a:ext cx="2272787" cy="2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43" y="4493992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877" y="785417"/>
            <a:ext cx="3720972" cy="3837253"/>
          </a:xfrm>
          <a:prstGeom prst="rect">
            <a:avLst/>
          </a:prstGeom>
        </p:spPr>
      </p:pic>
      <p:pic>
        <p:nvPicPr>
          <p:cNvPr id="171" name="Picture 20" descr="File:Petersen graph, two crossings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0" y="1697744"/>
            <a:ext cx="2433400" cy="2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2" descr="File:Petersen2 tiny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8" y="3146577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41" y="1584633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0" y="155870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8" descr="File:Hoffman singleton graph circle2.gif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19" y="3385139"/>
            <a:ext cx="2630636" cy="15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30" descr="File:Petersen-as-Moore.sv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1" y="1623377"/>
            <a:ext cx="2229080" cy="19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34" descr="http://upload.wikimedia.org/wikipedia/commons/thumb/0/06/Heawood_Graph.svg/1024px-Heawood_Graph.sv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63" y="2176333"/>
            <a:ext cx="2573978" cy="25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681" y="2385936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2" y="4238797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30" y="1398355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20" y="1398440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97" y="2422764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7" y="1241677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37" y="1316538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8453187" y="5836204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687027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6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1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88088" y="1254335"/>
            <a:ext cx="209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SW26010: 260 cores</a:t>
            </a:r>
            <a:endParaRPr lang="en-US" dirty="0"/>
          </a:p>
        </p:txBody>
      </p:sp>
      <p:pic>
        <p:nvPicPr>
          <p:cNvPr id="11" name="Picture 2" descr="Bildergebnis für sw26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97751"/>
            <a:ext cx="2313756" cy="148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Sunway Taihu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13" y="2086583"/>
            <a:ext cx="3052199" cy="13587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PEZY-S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7138"/>
            <a:ext cx="2963708" cy="2222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ZettaScaler-2.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0" y="4072778"/>
            <a:ext cx="3157048" cy="18826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39416" y="1706380"/>
            <a:ext cx="21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PEZY-SC2: 2048 cores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19969" y="3736945"/>
            <a:ext cx="3123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Adapteva</a:t>
            </a:r>
            <a:r>
              <a:rPr lang="en-US" dirty="0">
                <a:sym typeface="Wingdings" panose="05000000000000000000" pitchFamily="2" charset="2"/>
              </a:rPr>
              <a:t> Epiphany: 1024 cores</a:t>
            </a:r>
            <a:endParaRPr lang="en-US" dirty="0"/>
          </a:p>
        </p:txBody>
      </p:sp>
      <p:pic>
        <p:nvPicPr>
          <p:cNvPr id="1038" name="Picture 14" descr="e5_epipha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072778"/>
            <a:ext cx="4116854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91344" y="1128226"/>
            <a:ext cx="11701300" cy="557713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Title 3"/>
          <p:cNvSpPr>
            <a:spLocks noGrp="1"/>
          </p:cNvSpPr>
          <p:nvPr>
            <p:ph type="title"/>
          </p:nvPr>
        </p:nvSpPr>
        <p:spPr>
          <a:xfrm>
            <a:off x="191343" y="533400"/>
            <a:ext cx="6294575" cy="533400"/>
          </a:xfrm>
          <a:effectLst>
            <a:softEdge rad="63500"/>
          </a:effectLst>
        </p:spPr>
        <p:txBody>
          <a:bodyPr/>
          <a:lstStyle/>
          <a:p>
            <a:r>
              <a:rPr lang="en-US" sz="3600" cap="small" dirty="0"/>
              <a:t>Massively Parallel </a:t>
            </a:r>
            <a:r>
              <a:rPr lang="en-US" sz="3600" cap="small" dirty="0" err="1"/>
              <a:t>Manycores</a:t>
            </a:r>
            <a:endParaRPr lang="en-US" sz="3600" dirty="0"/>
          </a:p>
        </p:txBody>
      </p:sp>
      <p:sp>
        <p:nvSpPr>
          <p:cNvPr id="133" name="Freeform 132"/>
          <p:cNvSpPr/>
          <p:nvPr/>
        </p:nvSpPr>
        <p:spPr>
          <a:xfrm>
            <a:off x="2296818" y="4499960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 flipH="1">
            <a:off x="9151366" y="4375940"/>
            <a:ext cx="818632" cy="1668972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2492724" y="5070837"/>
            <a:ext cx="773622" cy="935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306598" y="5347836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485291" y="5347835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4337293" y="5203005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4542844" y="518953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/>
        </p:nvSpPr>
        <p:spPr>
          <a:xfrm>
            <a:off x="5326581" y="5070836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5542982" y="5059029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 flipH="1">
            <a:off x="6238205" y="4987566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 flipH="1">
            <a:off x="6418112" y="4974031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 flipH="1">
            <a:off x="7155590" y="5128223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 flipH="1">
            <a:off x="7508275" y="5070837"/>
            <a:ext cx="281520" cy="933529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 flipH="1">
            <a:off x="9521343" y="4472764"/>
            <a:ext cx="558901" cy="15434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2353762" y="4461164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 flipH="1">
            <a:off x="8476857" y="4461164"/>
            <a:ext cx="1389893" cy="160610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00076" y="442637"/>
                  <a:pt x="246126" y="271187"/>
                </a:cubicBezTo>
                <a:cubicBezTo>
                  <a:pt x="392176" y="99737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2411915" y="4174739"/>
            <a:ext cx="2379253" cy="1973645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22463 w 876300"/>
              <a:gd name="connsiteY1" fmla="*/ 292791 h 1028700"/>
              <a:gd name="connsiteX2" fmla="*/ 876300 w 876300"/>
              <a:gd name="connsiteY2" fmla="*/ 0 h 102870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88975"/>
              <a:gd name="connsiteY0" fmla="*/ 1023187 h 1023187"/>
              <a:gd name="connsiteX1" fmla="*/ 222463 w 888975"/>
              <a:gd name="connsiteY1" fmla="*/ 287278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975" h="1023187">
                <a:moveTo>
                  <a:pt x="0" y="1023187"/>
                </a:moveTo>
                <a:cubicBezTo>
                  <a:pt x="49369" y="715930"/>
                  <a:pt x="26589" y="414286"/>
                  <a:pt x="172639" y="242836"/>
                </a:cubicBezTo>
                <a:cubicBezTo>
                  <a:pt x="318689" y="71386"/>
                  <a:pt x="688950" y="11053"/>
                  <a:pt x="88897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 flipH="1">
            <a:off x="7178210" y="4193018"/>
            <a:ext cx="2656067" cy="193156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51222" y="775357"/>
                  <a:pt x="24655" y="503510"/>
                  <a:pt x="170705" y="332060"/>
                </a:cubicBezTo>
                <a:cubicBezTo>
                  <a:pt x="316755" y="160610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3414603" y="5329981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 flipH="1">
            <a:off x="7230489" y="5112755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 flipH="1">
            <a:off x="6322846" y="4971867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434786" y="5042900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4432559" y="519269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/>
          <p:cNvSpPr/>
          <p:nvPr/>
        </p:nvSpPr>
        <p:spPr>
          <a:xfrm rot="11136183">
            <a:off x="450840" y="780690"/>
            <a:ext cx="11383816" cy="5135146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01" y="5956388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01" y="6024606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03" y="6003299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5996440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6" y="5984345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8" y="5985787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0" y="5985202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4" y="264284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33" y="1918740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6" descr="http://upload.wikimedia.org/wikipedia/commons/thumb/5/5f/Octeract_Petrie_polygon.svg/2000px-Octeract_Petrie_polygon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32" y="1218345"/>
            <a:ext cx="4647136" cy="464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8" descr="http://www.ics.uci.edu/~eppstein/0xDE/F24/gp125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65" y="3132951"/>
            <a:ext cx="2272787" cy="2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43" y="4493992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877" y="785417"/>
            <a:ext cx="3720972" cy="3837253"/>
          </a:xfrm>
          <a:prstGeom prst="rect">
            <a:avLst/>
          </a:prstGeom>
        </p:spPr>
      </p:pic>
      <p:pic>
        <p:nvPicPr>
          <p:cNvPr id="171" name="Picture 20" descr="File:Petersen graph, two crossings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0" y="1697744"/>
            <a:ext cx="2433400" cy="2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2" descr="File:Petersen2 tiny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8" y="3146577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41" y="1584633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0" y="155870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8" descr="File:Hoffman singleton graph circle2.gif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19" y="3385139"/>
            <a:ext cx="2630636" cy="15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30" descr="File:Petersen-as-Moore.sv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1" y="1623377"/>
            <a:ext cx="2229080" cy="19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34" descr="http://upload.wikimedia.org/wikipedia/commons/thumb/0/06/Heawood_Graph.svg/1024px-Heawood_Graph.sv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63" y="2176333"/>
            <a:ext cx="2573978" cy="25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681" y="2385936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2" y="4238797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30" y="1398355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20" y="1398440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97" y="2422764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7" y="1241677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37" y="1316538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Bildergebnis für high performanc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68" y="2177611"/>
            <a:ext cx="4060572" cy="27002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8453187" y="5836204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404441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6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1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88088" y="1254335"/>
            <a:ext cx="209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SW26010: 260 cores</a:t>
            </a:r>
            <a:endParaRPr lang="en-US" dirty="0"/>
          </a:p>
        </p:txBody>
      </p:sp>
      <p:pic>
        <p:nvPicPr>
          <p:cNvPr id="11" name="Picture 2" descr="Bildergebnis für sw26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97751"/>
            <a:ext cx="2313756" cy="148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Sunway Taihu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13" y="2086583"/>
            <a:ext cx="3052199" cy="13587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PEZY-S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7138"/>
            <a:ext cx="2963708" cy="2222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ZettaScaler-2.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0" y="4072778"/>
            <a:ext cx="3157048" cy="18826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39416" y="1706380"/>
            <a:ext cx="21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PEZY-SC2: 2048 cores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19969" y="3736945"/>
            <a:ext cx="3123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Adapteva</a:t>
            </a:r>
            <a:r>
              <a:rPr lang="en-US" dirty="0">
                <a:sym typeface="Wingdings" panose="05000000000000000000" pitchFamily="2" charset="2"/>
              </a:rPr>
              <a:t> Epiphany: 1024 cores</a:t>
            </a:r>
            <a:endParaRPr lang="en-US" dirty="0"/>
          </a:p>
        </p:txBody>
      </p:sp>
      <p:pic>
        <p:nvPicPr>
          <p:cNvPr id="1038" name="Picture 14" descr="e5_epipha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072778"/>
            <a:ext cx="4116854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91344" y="1128226"/>
            <a:ext cx="11701300" cy="557713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Title 3"/>
          <p:cNvSpPr>
            <a:spLocks noGrp="1"/>
          </p:cNvSpPr>
          <p:nvPr>
            <p:ph type="title"/>
          </p:nvPr>
        </p:nvSpPr>
        <p:spPr>
          <a:xfrm>
            <a:off x="191343" y="533400"/>
            <a:ext cx="7039145" cy="533400"/>
          </a:xfrm>
          <a:effectLst>
            <a:softEdge rad="63500"/>
          </a:effectLst>
        </p:spPr>
        <p:txBody>
          <a:bodyPr/>
          <a:lstStyle/>
          <a:p>
            <a:r>
              <a:rPr lang="en-US" sz="3600" cap="small" dirty="0"/>
              <a:t>Massively Parallel </a:t>
            </a:r>
            <a:r>
              <a:rPr lang="en-US" sz="3600" cap="small" dirty="0" err="1"/>
              <a:t>Manycores</a:t>
            </a:r>
            <a:endParaRPr lang="en-US" sz="3600" dirty="0"/>
          </a:p>
        </p:txBody>
      </p:sp>
      <p:sp>
        <p:nvSpPr>
          <p:cNvPr id="133" name="Freeform 132"/>
          <p:cNvSpPr/>
          <p:nvPr/>
        </p:nvSpPr>
        <p:spPr>
          <a:xfrm>
            <a:off x="2296818" y="4499960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 flipH="1">
            <a:off x="9151366" y="4375940"/>
            <a:ext cx="818632" cy="1668972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2492724" y="5070837"/>
            <a:ext cx="773622" cy="935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306598" y="5347836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485291" y="5347835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4337293" y="5203005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4542844" y="518953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/>
        </p:nvSpPr>
        <p:spPr>
          <a:xfrm>
            <a:off x="5326581" y="5070836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5542982" y="5059029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 flipH="1">
            <a:off x="6238205" y="4987566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 flipH="1">
            <a:off x="6418112" y="4974031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 flipH="1">
            <a:off x="7155590" y="5128223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 flipH="1">
            <a:off x="7508275" y="5070837"/>
            <a:ext cx="281520" cy="933529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 flipH="1">
            <a:off x="9521343" y="4472764"/>
            <a:ext cx="558901" cy="15434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2353762" y="4461164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 flipH="1">
            <a:off x="8476857" y="4461164"/>
            <a:ext cx="1389893" cy="160610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00076" y="442637"/>
                  <a:pt x="246126" y="271187"/>
                </a:cubicBezTo>
                <a:cubicBezTo>
                  <a:pt x="392176" y="99737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2411915" y="4174739"/>
            <a:ext cx="2379253" cy="1973645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22463 w 876300"/>
              <a:gd name="connsiteY1" fmla="*/ 292791 h 1028700"/>
              <a:gd name="connsiteX2" fmla="*/ 876300 w 876300"/>
              <a:gd name="connsiteY2" fmla="*/ 0 h 102870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88975"/>
              <a:gd name="connsiteY0" fmla="*/ 1023187 h 1023187"/>
              <a:gd name="connsiteX1" fmla="*/ 222463 w 888975"/>
              <a:gd name="connsiteY1" fmla="*/ 287278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975" h="1023187">
                <a:moveTo>
                  <a:pt x="0" y="1023187"/>
                </a:moveTo>
                <a:cubicBezTo>
                  <a:pt x="49369" y="715930"/>
                  <a:pt x="26589" y="414286"/>
                  <a:pt x="172639" y="242836"/>
                </a:cubicBezTo>
                <a:cubicBezTo>
                  <a:pt x="318689" y="71386"/>
                  <a:pt x="688950" y="11053"/>
                  <a:pt x="88897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 flipH="1">
            <a:off x="7178210" y="4193018"/>
            <a:ext cx="2656067" cy="193156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51222" y="775357"/>
                  <a:pt x="24655" y="503510"/>
                  <a:pt x="170705" y="332060"/>
                </a:cubicBezTo>
                <a:cubicBezTo>
                  <a:pt x="316755" y="160610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3414603" y="5329981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 flipH="1">
            <a:off x="7230489" y="5112755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 flipH="1">
            <a:off x="6322846" y="4971867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434786" y="5042900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4432559" y="519269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/>
          <p:cNvSpPr/>
          <p:nvPr/>
        </p:nvSpPr>
        <p:spPr>
          <a:xfrm rot="11136183">
            <a:off x="450840" y="780690"/>
            <a:ext cx="11383816" cy="5135146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01" y="5956388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01" y="6024606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03" y="6003299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5996440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6" y="5984345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8" y="5985787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0" y="5985202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4" y="264284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33" y="1918740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6" descr="http://upload.wikimedia.org/wikipedia/commons/thumb/5/5f/Octeract_Petrie_polygon.svg/2000px-Octeract_Petrie_polygon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32" y="1218345"/>
            <a:ext cx="4647136" cy="464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8" descr="http://www.ics.uci.edu/~eppstein/0xDE/F24/gp125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65" y="3132951"/>
            <a:ext cx="2272787" cy="2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43" y="4493992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877" y="785417"/>
            <a:ext cx="3720972" cy="3837253"/>
          </a:xfrm>
          <a:prstGeom prst="rect">
            <a:avLst/>
          </a:prstGeom>
        </p:spPr>
      </p:pic>
      <p:pic>
        <p:nvPicPr>
          <p:cNvPr id="171" name="Picture 20" descr="File:Petersen graph, two crossings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0" y="1697744"/>
            <a:ext cx="2433400" cy="2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2" descr="File:Petersen2 tiny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8" y="3146577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41" y="1584633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0" y="155870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8" descr="File:Hoffman singleton graph circle2.gif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19" y="3385139"/>
            <a:ext cx="2630636" cy="15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30" descr="File:Petersen-as-Moore.sv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1" y="1623377"/>
            <a:ext cx="2229080" cy="19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34" descr="http://upload.wikimedia.org/wikipedia/commons/thumb/0/06/Heawood_Graph.svg/1024px-Heawood_Graph.sv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63" y="2176333"/>
            <a:ext cx="2573978" cy="25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681" y="2385936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2" y="4238797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30" y="1398355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20" y="1398440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97" y="2422764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7" y="1241677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37" y="1316538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Bildergebnis für high performanc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68" y="2177611"/>
            <a:ext cx="4060572" cy="27002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://www.omnitracs.com/sites/default/files/images/FS_CostReduction_460x279_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88" y="1574123"/>
            <a:ext cx="2921209" cy="17717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8453187" y="5836204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2496730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6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1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88088" y="1254335"/>
            <a:ext cx="209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SW26010: 260 cores</a:t>
            </a:r>
            <a:endParaRPr lang="en-US" dirty="0"/>
          </a:p>
        </p:txBody>
      </p:sp>
      <p:pic>
        <p:nvPicPr>
          <p:cNvPr id="11" name="Picture 2" descr="Bildergebnis für sw26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97751"/>
            <a:ext cx="2313756" cy="148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Sunway Taihu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13" y="2086583"/>
            <a:ext cx="3052199" cy="13587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PEZY-S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7138"/>
            <a:ext cx="2963708" cy="2222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ZettaScaler-2.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0" y="4072778"/>
            <a:ext cx="3157048" cy="18826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39416" y="1706380"/>
            <a:ext cx="21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PEZY-SC2: 2048 cores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19969" y="3736945"/>
            <a:ext cx="3123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Adapteva</a:t>
            </a:r>
            <a:r>
              <a:rPr lang="en-US" dirty="0">
                <a:sym typeface="Wingdings" panose="05000000000000000000" pitchFamily="2" charset="2"/>
              </a:rPr>
              <a:t> Epiphany: 1024 cores</a:t>
            </a:r>
            <a:endParaRPr lang="en-US" dirty="0"/>
          </a:p>
        </p:txBody>
      </p:sp>
      <p:pic>
        <p:nvPicPr>
          <p:cNvPr id="1038" name="Picture 14" descr="e5_epipha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072778"/>
            <a:ext cx="4116854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91344" y="1128226"/>
            <a:ext cx="11701300" cy="557713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Title 3"/>
          <p:cNvSpPr>
            <a:spLocks noGrp="1"/>
          </p:cNvSpPr>
          <p:nvPr>
            <p:ph type="title"/>
          </p:nvPr>
        </p:nvSpPr>
        <p:spPr>
          <a:xfrm>
            <a:off x="191343" y="533400"/>
            <a:ext cx="6294575" cy="533400"/>
          </a:xfrm>
          <a:effectLst>
            <a:softEdge rad="63500"/>
          </a:effectLst>
        </p:spPr>
        <p:txBody>
          <a:bodyPr/>
          <a:lstStyle/>
          <a:p>
            <a:r>
              <a:rPr lang="en-US" sz="3600" cap="small" dirty="0"/>
              <a:t>Massively Parallel </a:t>
            </a:r>
            <a:r>
              <a:rPr lang="en-US" sz="3600" cap="small" dirty="0" err="1"/>
              <a:t>Manycores</a:t>
            </a:r>
            <a:endParaRPr lang="en-US" sz="3600" dirty="0"/>
          </a:p>
        </p:txBody>
      </p:sp>
      <p:sp>
        <p:nvSpPr>
          <p:cNvPr id="133" name="Freeform 132"/>
          <p:cNvSpPr/>
          <p:nvPr/>
        </p:nvSpPr>
        <p:spPr>
          <a:xfrm>
            <a:off x="2296818" y="4499960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 flipH="1">
            <a:off x="9151366" y="4375940"/>
            <a:ext cx="818632" cy="1668972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2492724" y="5070837"/>
            <a:ext cx="773622" cy="935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306598" y="5347836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485291" y="5347835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4337293" y="5203005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4542844" y="518953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/>
        </p:nvSpPr>
        <p:spPr>
          <a:xfrm>
            <a:off x="5326581" y="5070836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5542982" y="5059029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 flipH="1">
            <a:off x="6238205" y="4987566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 flipH="1">
            <a:off x="6418112" y="4974031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 flipH="1">
            <a:off x="7155590" y="5128223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 flipH="1">
            <a:off x="7508275" y="5070837"/>
            <a:ext cx="281520" cy="933529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 flipH="1">
            <a:off x="9521343" y="4472764"/>
            <a:ext cx="558901" cy="15434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2353762" y="4461164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 flipH="1">
            <a:off x="8476857" y="4461164"/>
            <a:ext cx="1389893" cy="160610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00076" y="442637"/>
                  <a:pt x="246126" y="271187"/>
                </a:cubicBezTo>
                <a:cubicBezTo>
                  <a:pt x="392176" y="99737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2411915" y="4174739"/>
            <a:ext cx="2379253" cy="1973645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22463 w 876300"/>
              <a:gd name="connsiteY1" fmla="*/ 292791 h 1028700"/>
              <a:gd name="connsiteX2" fmla="*/ 876300 w 876300"/>
              <a:gd name="connsiteY2" fmla="*/ 0 h 102870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88975"/>
              <a:gd name="connsiteY0" fmla="*/ 1023187 h 1023187"/>
              <a:gd name="connsiteX1" fmla="*/ 222463 w 888975"/>
              <a:gd name="connsiteY1" fmla="*/ 287278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975" h="1023187">
                <a:moveTo>
                  <a:pt x="0" y="1023187"/>
                </a:moveTo>
                <a:cubicBezTo>
                  <a:pt x="49369" y="715930"/>
                  <a:pt x="26589" y="414286"/>
                  <a:pt x="172639" y="242836"/>
                </a:cubicBezTo>
                <a:cubicBezTo>
                  <a:pt x="318689" y="71386"/>
                  <a:pt x="688950" y="11053"/>
                  <a:pt x="88897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 flipH="1">
            <a:off x="7178210" y="4193018"/>
            <a:ext cx="2656067" cy="193156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51222" y="775357"/>
                  <a:pt x="24655" y="503510"/>
                  <a:pt x="170705" y="332060"/>
                </a:cubicBezTo>
                <a:cubicBezTo>
                  <a:pt x="316755" y="160610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3414603" y="5329981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 flipH="1">
            <a:off x="7230489" y="5112755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 flipH="1">
            <a:off x="6322846" y="4971867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434786" y="5042900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4432559" y="519269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/>
          <p:cNvSpPr/>
          <p:nvPr/>
        </p:nvSpPr>
        <p:spPr>
          <a:xfrm rot="11136183">
            <a:off x="450840" y="780690"/>
            <a:ext cx="11383816" cy="5135146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01" y="5956388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01" y="6024606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03" y="6003299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5996440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6" y="5984345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8" y="5985787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0" y="5985202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4" y="264284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33" y="1918740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6" descr="http://upload.wikimedia.org/wikipedia/commons/thumb/5/5f/Octeract_Petrie_polygon.svg/2000px-Octeract_Petrie_polygon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32" y="1218345"/>
            <a:ext cx="4647136" cy="464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8" descr="http://www.ics.uci.edu/~eppstein/0xDE/F24/gp125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65" y="3132951"/>
            <a:ext cx="2272787" cy="2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43" y="4493992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877" y="785417"/>
            <a:ext cx="3720972" cy="3837253"/>
          </a:xfrm>
          <a:prstGeom prst="rect">
            <a:avLst/>
          </a:prstGeom>
        </p:spPr>
      </p:pic>
      <p:pic>
        <p:nvPicPr>
          <p:cNvPr id="171" name="Picture 20" descr="File:Petersen graph, two crossings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0" y="1697744"/>
            <a:ext cx="2433400" cy="2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2" descr="File:Petersen2 tiny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8" y="3146577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41" y="1584633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0" y="155870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8" descr="File:Hoffman singleton graph circle2.gif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19" y="3385139"/>
            <a:ext cx="2630636" cy="15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30" descr="File:Petersen-as-Moore.sv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1" y="1623377"/>
            <a:ext cx="2229080" cy="19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34" descr="http://upload.wikimedia.org/wikipedia/commons/thumb/0/06/Heawood_Graph.svg/1024px-Heawood_Graph.sv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63" y="2176333"/>
            <a:ext cx="2573978" cy="25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681" y="2385936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2" y="4238797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30" y="1398355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20" y="1398440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97" y="2422764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7" y="1241677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37" y="1316538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Bildergebnis für high performanc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68" y="2177611"/>
            <a:ext cx="4060572" cy="27002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://www.omnitracs.com/sites/default/files/images/FS_CostReduction_460x279_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88" y="1574123"/>
            <a:ext cx="2921209" cy="17717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EnergyBulb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63" y="3359863"/>
            <a:ext cx="4041562" cy="22876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8453187" y="5836204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1521384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6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1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88088" y="1254335"/>
            <a:ext cx="209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SW26010: 260 cores</a:t>
            </a:r>
            <a:endParaRPr lang="en-US" dirty="0"/>
          </a:p>
        </p:txBody>
      </p:sp>
      <p:pic>
        <p:nvPicPr>
          <p:cNvPr id="11" name="Picture 2" descr="Bildergebnis für sw26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97751"/>
            <a:ext cx="2313756" cy="148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Sunway Taihu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13" y="2086583"/>
            <a:ext cx="3052199" cy="13587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PEZY-S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7138"/>
            <a:ext cx="2963708" cy="2222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ZettaScaler-2.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0" y="4072778"/>
            <a:ext cx="3157048" cy="18826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39416" y="1706380"/>
            <a:ext cx="21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PEZY-SC2: 2048 cores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19969" y="3736945"/>
            <a:ext cx="3123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Adapteva</a:t>
            </a:r>
            <a:r>
              <a:rPr lang="en-US" dirty="0">
                <a:sym typeface="Wingdings" panose="05000000000000000000" pitchFamily="2" charset="2"/>
              </a:rPr>
              <a:t> Epiphany: 1024 cores</a:t>
            </a:r>
            <a:endParaRPr lang="en-US" dirty="0"/>
          </a:p>
        </p:txBody>
      </p:sp>
      <p:pic>
        <p:nvPicPr>
          <p:cNvPr id="1038" name="Picture 14" descr="e5_epipha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072778"/>
            <a:ext cx="4116854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91344" y="1128226"/>
            <a:ext cx="11701300" cy="557713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5994712" cy="533400"/>
          </a:xfrm>
          <a:effectLst>
            <a:softEdge rad="63500"/>
          </a:effectLst>
        </p:spPr>
        <p:txBody>
          <a:bodyPr/>
          <a:lstStyle/>
          <a:p>
            <a:r>
              <a:rPr lang="en-US" sz="3600" cap="small" dirty="0"/>
              <a:t>Massively Parallel </a:t>
            </a:r>
            <a:r>
              <a:rPr lang="en-US" sz="3600" cap="small" dirty="0" err="1"/>
              <a:t>Manycores</a:t>
            </a:r>
            <a:endParaRPr lang="en-US" sz="3600" dirty="0"/>
          </a:p>
        </p:txBody>
      </p:sp>
      <p:sp>
        <p:nvSpPr>
          <p:cNvPr id="133" name="Freeform 132"/>
          <p:cNvSpPr/>
          <p:nvPr/>
        </p:nvSpPr>
        <p:spPr>
          <a:xfrm>
            <a:off x="2296818" y="4499960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 flipH="1">
            <a:off x="9151366" y="4375940"/>
            <a:ext cx="818632" cy="1668972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2492724" y="5070837"/>
            <a:ext cx="773622" cy="935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306598" y="5347836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485291" y="5347835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4337293" y="5203005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4542844" y="518953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/>
        </p:nvSpPr>
        <p:spPr>
          <a:xfrm>
            <a:off x="5326581" y="5070836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5542982" y="5059029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 flipH="1">
            <a:off x="6238205" y="4987566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 flipH="1">
            <a:off x="6418112" y="4974031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 flipH="1">
            <a:off x="7155590" y="5128223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 flipH="1">
            <a:off x="7508275" y="5070837"/>
            <a:ext cx="281520" cy="933529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 flipH="1">
            <a:off x="9521343" y="4472764"/>
            <a:ext cx="558901" cy="15434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2353762" y="4461164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 flipH="1">
            <a:off x="8476857" y="4461164"/>
            <a:ext cx="1389893" cy="160610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00076" y="442637"/>
                  <a:pt x="246126" y="271187"/>
                </a:cubicBezTo>
                <a:cubicBezTo>
                  <a:pt x="392176" y="99737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2411915" y="4174739"/>
            <a:ext cx="2379253" cy="1973645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22463 w 876300"/>
              <a:gd name="connsiteY1" fmla="*/ 292791 h 1028700"/>
              <a:gd name="connsiteX2" fmla="*/ 876300 w 876300"/>
              <a:gd name="connsiteY2" fmla="*/ 0 h 102870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88975"/>
              <a:gd name="connsiteY0" fmla="*/ 1023187 h 1023187"/>
              <a:gd name="connsiteX1" fmla="*/ 222463 w 888975"/>
              <a:gd name="connsiteY1" fmla="*/ 287278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975" h="1023187">
                <a:moveTo>
                  <a:pt x="0" y="1023187"/>
                </a:moveTo>
                <a:cubicBezTo>
                  <a:pt x="49369" y="715930"/>
                  <a:pt x="26589" y="414286"/>
                  <a:pt x="172639" y="242836"/>
                </a:cubicBezTo>
                <a:cubicBezTo>
                  <a:pt x="318689" y="71386"/>
                  <a:pt x="688950" y="11053"/>
                  <a:pt x="88897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 flipH="1">
            <a:off x="7178210" y="4193018"/>
            <a:ext cx="2656067" cy="193156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51222" y="775357"/>
                  <a:pt x="24655" y="503510"/>
                  <a:pt x="170705" y="332060"/>
                </a:cubicBezTo>
                <a:cubicBezTo>
                  <a:pt x="316755" y="160610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3414603" y="5329981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 flipH="1">
            <a:off x="7230489" y="5112755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 flipH="1">
            <a:off x="6322846" y="4971867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434786" y="5042900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4432559" y="519269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/>
          <p:cNvSpPr/>
          <p:nvPr/>
        </p:nvSpPr>
        <p:spPr>
          <a:xfrm rot="11136183">
            <a:off x="450840" y="780690"/>
            <a:ext cx="11383816" cy="5135146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01" y="5956388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01" y="6024606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03" y="6003299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5996440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6" y="5984345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8" y="5985787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0" y="5985202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4" y="264284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33" y="1918740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6" descr="http://upload.wikimedia.org/wikipedia/commons/thumb/5/5f/Octeract_Petrie_polygon.svg/2000px-Octeract_Petrie_polygon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32" y="1218345"/>
            <a:ext cx="4647136" cy="464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8" descr="http://www.ics.uci.edu/~eppstein/0xDE/F24/gp125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65" y="3132951"/>
            <a:ext cx="2272787" cy="2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43" y="4493992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877" y="785417"/>
            <a:ext cx="3720972" cy="3837253"/>
          </a:xfrm>
          <a:prstGeom prst="rect">
            <a:avLst/>
          </a:prstGeom>
        </p:spPr>
      </p:pic>
      <p:pic>
        <p:nvPicPr>
          <p:cNvPr id="171" name="Picture 20" descr="File:Petersen graph, two crossings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0" y="1697744"/>
            <a:ext cx="2433400" cy="2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2" descr="File:Petersen2 tiny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8" y="3146577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41" y="1584633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0" y="155870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8" descr="File:Hoffman singleton graph circle2.gif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19" y="3385139"/>
            <a:ext cx="2630636" cy="15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30" descr="File:Petersen-as-Moore.sv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1" y="1623377"/>
            <a:ext cx="2229080" cy="19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34" descr="http://upload.wikimedia.org/wikipedia/commons/thumb/0/06/Heawood_Graph.svg/1024px-Heawood_Graph.sv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63" y="2176333"/>
            <a:ext cx="2573978" cy="25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681" y="2385936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2" y="4238797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30" y="1398355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20" y="1398440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97" y="2422764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7" y="1241677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37" y="1316538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Bildergebnis für high performanc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68" y="2177611"/>
            <a:ext cx="4060572" cy="27002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://www.omnitracs.com/sites/default/files/images/FS_CostReduction_460x279_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88" y="1574123"/>
            <a:ext cx="2921209" cy="17717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EnergyBulb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63" y="3359863"/>
            <a:ext cx="4041562" cy="22876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4328087" y="1731168"/>
            <a:ext cx="3019234" cy="3170099"/>
          </a:xfrm>
          <a:prstGeom prst="rect">
            <a:avLst/>
          </a:prstGeom>
          <a:solidFill>
            <a:srgbClr val="00206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0" b="1" cap="small" dirty="0" smtClean="0">
                <a:solidFill>
                  <a:schemeClr val="bg1"/>
                </a:solidFill>
              </a:rPr>
              <a:t>?</a:t>
            </a:r>
            <a:endParaRPr lang="en-US" sz="20000" b="1" dirty="0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453187" y="5836204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521098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6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1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67" grpId="0" animBg="1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962"/>
            <a:ext cx="12191999" cy="64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25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th_praesentation_4zu3_ETH2">
  <a:themeElements>
    <a:clrScheme name="ETH Zuerich - ETH 2">
      <a:dk1>
        <a:sysClr val="windowText" lastClr="000000"/>
      </a:dk1>
      <a:lt1>
        <a:sysClr val="window" lastClr="FFFFFF"/>
      </a:lt1>
      <a:dk2>
        <a:srgbClr val="1269B0"/>
      </a:dk2>
      <a:lt2>
        <a:srgbClr val="485A2C"/>
      </a:lt2>
      <a:accent1>
        <a:srgbClr val="72791C"/>
      </a:accent1>
      <a:accent2>
        <a:srgbClr val="91056A"/>
      </a:accent2>
      <a:accent3>
        <a:srgbClr val="6F6F64"/>
      </a:accent3>
      <a:accent4>
        <a:srgbClr val="A8322D"/>
      </a:accent4>
      <a:accent5>
        <a:srgbClr val="007A96"/>
      </a:accent5>
      <a:accent6>
        <a:srgbClr val="956013"/>
      </a:accent6>
      <a:hlink>
        <a:srgbClr val="1269B0"/>
      </a:hlink>
      <a:folHlink>
        <a:srgbClr val="8CB63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84405</TotalTime>
  <Words>1212</Words>
  <Application>Microsoft Office PowerPoint</Application>
  <PresentationFormat>Widescreen</PresentationFormat>
  <Paragraphs>208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Wingdings</vt:lpstr>
      <vt:lpstr>eth_praesentation_4zu3_ETH2</vt:lpstr>
      <vt:lpstr>Slim NoC: A Low-Diameter On-Chip Network Topology for High Energy Efficiency and Scalability</vt:lpstr>
      <vt:lpstr>Massively Parallel Manycores</vt:lpstr>
      <vt:lpstr>Massively Parallel Manycores</vt:lpstr>
      <vt:lpstr>Massively Parallel Manycores</vt:lpstr>
      <vt:lpstr>Massively Parallel Manycores</vt:lpstr>
      <vt:lpstr>Massively Parallel Manycores</vt:lpstr>
      <vt:lpstr>Massively Parallel Manycores</vt:lpstr>
      <vt:lpstr>Massively Parallel Manycores</vt:lpstr>
      <vt:lpstr>PowerPoint Presentation</vt:lpstr>
      <vt:lpstr>PowerPoint Presentation</vt:lpstr>
      <vt:lpstr>Why not just use Slim Fly as an on-chip network?</vt:lpstr>
      <vt:lpstr>Why not just use Slim Fly as an on-chip network?</vt:lpstr>
      <vt:lpstr>Solution: Slim NoC</vt:lpstr>
      <vt:lpstr>Solution: Slim NoC</vt:lpstr>
      <vt:lpstr>Solution: Slim NoC</vt:lpstr>
      <vt:lpstr>Solution: Slim NoC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Results</vt:lpstr>
      <vt:lpstr>Results</vt:lpstr>
      <vt:lpstr>Results</vt:lpstr>
      <vt:lpstr>Results</vt:lpstr>
      <vt:lpstr>Results</vt:lpstr>
      <vt:lpstr>Results</vt:lpstr>
      <vt:lpstr>Slim NoC: A Low-Diameter On-Chip Network Topology for High Energy Efficiency and Scalability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SPCL Members</dc:creator>
  <cp:lastModifiedBy>Maciej Besta</cp:lastModifiedBy>
  <cp:revision>2071</cp:revision>
  <dcterms:created xsi:type="dcterms:W3CDTF">2013-07-08T20:33:37Z</dcterms:created>
  <dcterms:modified xsi:type="dcterms:W3CDTF">2018-03-27T19:19:57Z</dcterms:modified>
</cp:coreProperties>
</file>