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66"/>
  </p:notesMasterIdLst>
  <p:handoutMasterIdLst>
    <p:handoutMasterId r:id="rId67"/>
  </p:handoutMasterIdLst>
  <p:sldIdLst>
    <p:sldId id="310" r:id="rId2"/>
    <p:sldId id="422" r:id="rId3"/>
    <p:sldId id="312" r:id="rId4"/>
    <p:sldId id="379" r:id="rId5"/>
    <p:sldId id="382" r:id="rId6"/>
    <p:sldId id="416" r:id="rId7"/>
    <p:sldId id="432" r:id="rId8"/>
    <p:sldId id="433" r:id="rId9"/>
    <p:sldId id="316" r:id="rId10"/>
    <p:sldId id="423" r:id="rId11"/>
    <p:sldId id="435" r:id="rId12"/>
    <p:sldId id="417" r:id="rId13"/>
    <p:sldId id="408" r:id="rId14"/>
    <p:sldId id="424" r:id="rId15"/>
    <p:sldId id="397" r:id="rId16"/>
    <p:sldId id="404" r:id="rId17"/>
    <p:sldId id="405" r:id="rId18"/>
    <p:sldId id="434" r:id="rId19"/>
    <p:sldId id="438" r:id="rId20"/>
    <p:sldId id="436" r:id="rId21"/>
    <p:sldId id="418" r:id="rId22"/>
    <p:sldId id="437" r:id="rId23"/>
    <p:sldId id="425" r:id="rId24"/>
    <p:sldId id="392" r:id="rId25"/>
    <p:sldId id="411" r:id="rId26"/>
    <p:sldId id="352" r:id="rId27"/>
    <p:sldId id="412" r:id="rId28"/>
    <p:sldId id="413" r:id="rId29"/>
    <p:sldId id="426" r:id="rId30"/>
    <p:sldId id="388" r:id="rId31"/>
    <p:sldId id="389" r:id="rId32"/>
    <p:sldId id="428" r:id="rId33"/>
    <p:sldId id="358" r:id="rId34"/>
    <p:sldId id="360" r:id="rId35"/>
    <p:sldId id="419" r:id="rId36"/>
    <p:sldId id="315" r:id="rId37"/>
    <p:sldId id="430" r:id="rId38"/>
    <p:sldId id="429" r:id="rId39"/>
    <p:sldId id="399" r:id="rId40"/>
    <p:sldId id="407" r:id="rId41"/>
    <p:sldId id="403" r:id="rId42"/>
    <p:sldId id="356" r:id="rId43"/>
    <p:sldId id="427" r:id="rId44"/>
    <p:sldId id="387" r:id="rId45"/>
    <p:sldId id="390" r:id="rId46"/>
    <p:sldId id="357" r:id="rId47"/>
    <p:sldId id="322" r:id="rId48"/>
    <p:sldId id="323" r:id="rId49"/>
    <p:sldId id="324" r:id="rId50"/>
    <p:sldId id="325" r:id="rId51"/>
    <p:sldId id="326" r:id="rId52"/>
    <p:sldId id="327" r:id="rId53"/>
    <p:sldId id="330" r:id="rId54"/>
    <p:sldId id="361" r:id="rId55"/>
    <p:sldId id="362" r:id="rId56"/>
    <p:sldId id="363" r:id="rId57"/>
    <p:sldId id="364" r:id="rId58"/>
    <p:sldId id="365" r:id="rId59"/>
    <p:sldId id="366" r:id="rId60"/>
    <p:sldId id="372" r:id="rId61"/>
    <p:sldId id="373" r:id="rId62"/>
    <p:sldId id="374" r:id="rId63"/>
    <p:sldId id="375" r:id="rId64"/>
    <p:sldId id="376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vodg" initials="s" lastIdx="1" clrIdx="0">
    <p:extLst>
      <p:ext uri="{19B8F6BF-5375-455C-9EA6-DF929625EA0E}">
        <p15:presenceInfo xmlns:p15="http://schemas.microsoft.com/office/powerpoint/2012/main" userId="salvod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89A4D"/>
    <a:srgbClr val="43B75C"/>
    <a:srgbClr val="49B178"/>
    <a:srgbClr val="E5E5E5"/>
    <a:srgbClr val="C7221C"/>
    <a:srgbClr val="BFBFBF"/>
    <a:srgbClr val="9E9E9E"/>
    <a:srgbClr val="E3E3E3"/>
    <a:srgbClr val="485A2C"/>
    <a:srgbClr val="EF6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3" autoAdjust="0"/>
    <p:restoredTop sz="90887" autoAdjust="0"/>
  </p:normalViewPr>
  <p:slideViewPr>
    <p:cSldViewPr>
      <p:cViewPr varScale="1">
        <p:scale>
          <a:sx n="65" d="100"/>
          <a:sy n="65" d="100"/>
        </p:scale>
        <p:origin x="705" y="24"/>
      </p:cViewPr>
      <p:guideLst>
        <p:guide orient="horz" pos="102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2838" y="6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8179D-1DAD-CD45-845D-B90BB87858CA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31EE3-266A-C644-BD25-CC6FDED947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3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02F49-AB9F-44E8-AD6D-8B235D6FFA93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40F40-438B-4741-9663-A745F4A010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838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50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</a:t>
            </a:r>
            <a:r>
              <a:rPr lang="en-US" baseline="0" dirty="0" smtClean="0"/>
              <a:t> Introduce cost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32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222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33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81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81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49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72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82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Say what these patterns are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Maybe </a:t>
            </a:r>
            <a:r>
              <a:rPr lang="en-US" baseline="0" smtClean="0"/>
              <a:t>show pictures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38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</a:t>
            </a:r>
            <a:r>
              <a:rPr lang="en-US" baseline="0" dirty="0" smtClean="0"/>
              <a:t> Where is the promised case study?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859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l-PL" baseline="0" dirty="0" smtClean="0"/>
              <a:t>Can I call a network` ’efficient’ ?</a:t>
            </a:r>
            <a:r>
              <a:rPr lang="en-US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can I add ‘using thorough mathematical optimization’ ??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65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69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Say what these patterns are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Maybe </a:t>
            </a:r>
            <a:r>
              <a:rPr lang="en-US" baseline="0" smtClean="0"/>
              <a:t>show pictures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81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Say what these patterns are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Maybe </a:t>
            </a:r>
            <a:r>
              <a:rPr lang="en-US" baseline="0" smtClean="0"/>
              <a:t>show pictures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489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dirty="0" smtClean="0"/>
              <a:t>What does “fewer groups/router” mean?</a:t>
            </a:r>
            <a:endParaRPr lang="pl-P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[fixed]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984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52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665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805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1543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0278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27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l-PL" baseline="0" dirty="0" smtClean="0"/>
              <a:t>Can I call a network` ’efficient’ ?</a:t>
            </a:r>
            <a:r>
              <a:rPr lang="en-US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can I add ‘using thorough mathematical optimization’ ??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6254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71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464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507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9314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- Equations without derivation ok?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8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Say what these patterns are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Maybe </a:t>
            </a:r>
            <a:r>
              <a:rPr lang="en-US" baseline="0" smtClean="0"/>
              <a:t>show pictures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583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Say what these patterns are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Maybe </a:t>
            </a:r>
            <a:r>
              <a:rPr lang="en-US" baseline="0" smtClean="0"/>
              <a:t>show pictures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467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dirty="0" smtClean="0"/>
              <a:t>What is</a:t>
            </a:r>
            <a:r>
              <a:rPr lang="en-US" baseline="0" dirty="0" smtClean="0"/>
              <a:t> this d stuff?</a:t>
            </a:r>
            <a:endParaRPr lang="pl-PL" baseline="0" dirty="0" smtClean="0"/>
          </a:p>
          <a:p>
            <a:pPr marL="0" indent="0">
              <a:buFontTx/>
              <a:buNone/>
            </a:pPr>
            <a:r>
              <a:rPr lang="pl-PL" baseline="0" dirty="0" smtClean="0"/>
              <a:t>[done]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155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5688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- check, fix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21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l-PL" baseline="0" dirty="0" smtClean="0"/>
              <a:t>Can I call a network` ’efficient’ ?</a:t>
            </a:r>
            <a:r>
              <a:rPr lang="en-US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can I add ‘using thorough mathematical optimization’ ??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629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pl-P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83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0848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087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6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l-PL" baseline="0" dirty="0" smtClean="0"/>
              <a:t>Can I call a network` ’efficient’ ?</a:t>
            </a:r>
            <a:r>
              <a:rPr lang="en-US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can I add ‘using thorough mathematical optimization’ ??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767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dirty="0" smtClean="0"/>
              <a:t>What does “fewer groups/router” mean?</a:t>
            </a:r>
            <a:endParaRPr lang="pl-P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[fixed]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97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dirty="0" smtClean="0"/>
              <a:t>What does “fewer groups/router” mean?</a:t>
            </a:r>
            <a:endParaRPr lang="pl-P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[fixed]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10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r>
              <a:rPr lang="en-US" dirty="0" smtClean="0"/>
              <a:t>What does “fewer groups/router” mean?</a:t>
            </a:r>
            <a:endParaRPr lang="pl-P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[fixed]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00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</a:t>
            </a:r>
            <a:r>
              <a:rPr lang="en-US" baseline="0" dirty="0" smtClean="0"/>
              <a:t> Introduce cost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0F40-438B-4741-9663-A745F4A010D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895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D (Hintergrundbild)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46634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620714"/>
            <a:ext cx="11328397" cy="465726"/>
          </a:xfrm>
          <a:noFill/>
          <a:ln>
            <a:noFill/>
          </a:ln>
        </p:spPr>
        <p:txBody>
          <a:bodyPr lIns="144000" tIns="108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3" y="1063259"/>
            <a:ext cx="11328399" cy="960809"/>
          </a:xfrm>
          <a:noFill/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pic>
        <p:nvPicPr>
          <p:cNvPr id="12" name="Bild 18" descr="g_eth_logo_kurz_neg_Schutzraum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621226" cy="264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48" y="4545124"/>
            <a:ext cx="6208046" cy="2808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450" y="85920"/>
            <a:ext cx="990602" cy="280417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092444" y="26813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1" dirty="0">
                <a:solidFill>
                  <a:schemeClr val="bg1">
                    <a:lumMod val="95000"/>
                  </a:schemeClr>
                </a:solidFill>
              </a:rPr>
              <a:t>spcl.inf.ethz.ch</a:t>
            </a:r>
          </a:p>
        </p:txBody>
      </p:sp>
      <p:pic>
        <p:nvPicPr>
          <p:cNvPr id="14" name="Picture 2" descr="X:\pubs\2013\einfuehrungsvorlesung\twitter-bird-dark-bgs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1885" y="169053"/>
            <a:ext cx="256032" cy="25603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 userDrawn="1"/>
        </p:nvSpPr>
        <p:spPr>
          <a:xfrm>
            <a:off x="10345718" y="179213"/>
            <a:ext cx="7649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1" dirty="0">
                <a:solidFill>
                  <a:schemeClr val="bg1">
                    <a:lumMod val="95000"/>
                  </a:schemeClr>
                </a:solidFill>
              </a:rPr>
              <a:t>@spcl_eth</a:t>
            </a:r>
          </a:p>
        </p:txBody>
      </p: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1344" y="1352554"/>
            <a:ext cx="11773308" cy="4895846"/>
          </a:xfrm>
        </p:spPr>
        <p:txBody>
          <a:bodyPr/>
          <a:lstStyle>
            <a:lvl1pPr>
              <a:defRPr sz="2000" b="1"/>
            </a:lvl1pPr>
            <a:lvl2pPr>
              <a:buClrTx/>
              <a:buFont typeface="Wingdings" pitchFamily="2" charset="2"/>
              <a:buChar char="§"/>
              <a:defRPr sz="1800"/>
            </a:lvl2pPr>
            <a:lvl3pPr>
              <a:buNone/>
              <a:defRPr i="1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((Vorname Nachname))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Click to edit Master title style</a:t>
            </a:r>
            <a:endParaRPr lang="de-CH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03596" y="2024068"/>
            <a:ext cx="567638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23992" y="2024068"/>
            <a:ext cx="5945503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((Vorname Nachname))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92024" y="533400"/>
            <a:ext cx="11777472" cy="533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Click to edit Master title style</a:t>
            </a:r>
            <a:endParaRPr lang="de-CH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((Vorname Nachname))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92024" y="533400"/>
            <a:ext cx="11777472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((Vorname Nachname))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31800" y="620713"/>
            <a:ext cx="113284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0" y="4563876"/>
            <a:ext cx="11328400" cy="1673412"/>
          </a:xfrm>
          <a:solidFill>
            <a:schemeClr val="bg2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583501" y="6308726"/>
            <a:ext cx="816091" cy="4683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((Vorname Nachname))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9025" r="112" b="21320"/>
          <a:stretch/>
        </p:blipFill>
        <p:spPr>
          <a:xfrm>
            <a:off x="431800" y="620713"/>
            <a:ext cx="11328400" cy="28082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0" y="3429000"/>
            <a:ext cx="11328400" cy="1152128"/>
          </a:xfrm>
          <a:solidFill>
            <a:schemeClr val="bg2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466344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416803" y="6389688"/>
            <a:ext cx="427815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((Vorname Nachname))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836400" y="6465888"/>
            <a:ext cx="3556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2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800" y="1349376"/>
            <a:ext cx="11311917" cy="51276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1800" y="533400"/>
            <a:ext cx="11328400" cy="533400"/>
          </a:xfrm>
          <a:prstGeom prst="rect">
            <a:avLst/>
          </a:prstGeom>
          <a:solidFill>
            <a:schemeClr val="bg1"/>
          </a:solidFill>
        </p:spPr>
        <p:txBody>
          <a:bodyPr vert="horz" lIns="140400" tIns="0" rIns="144000" bIns="0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pic>
        <p:nvPicPr>
          <p:cNvPr id="13" name="Picture 12"/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096" cy="466344"/>
          </a:xfrm>
          <a:prstGeom prst="rect">
            <a:avLst/>
          </a:prstGeom>
        </p:spPr>
      </p:pic>
      <p:pic>
        <p:nvPicPr>
          <p:cNvPr id="16" name="Bild 18" descr="g_eth_logo_kurz_neg_Schutzraum.eps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768" y="142430"/>
            <a:ext cx="1331052" cy="217123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9552384" y="32236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1" dirty="0">
                <a:solidFill>
                  <a:schemeClr val="bg1">
                    <a:lumMod val="95000"/>
                  </a:schemeClr>
                </a:solidFill>
              </a:rPr>
              <a:t>spcl.inf.ethz.ch</a:t>
            </a:r>
          </a:p>
        </p:txBody>
      </p:sp>
      <p:pic>
        <p:nvPicPr>
          <p:cNvPr id="20" name="Picture 2" descr="X:\pubs\2013\einfuehrungsvorlesung\twitter-bird-dark-bgs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21505" y="194796"/>
            <a:ext cx="256032" cy="25603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 userDrawn="1"/>
        </p:nvSpPr>
        <p:spPr>
          <a:xfrm>
            <a:off x="9805658" y="184636"/>
            <a:ext cx="7649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i="1" dirty="0">
                <a:solidFill>
                  <a:schemeClr val="bg1">
                    <a:lumMod val="95000"/>
                  </a:schemeClr>
                </a:solidFill>
              </a:rPr>
              <a:t>@spcl_eth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3332" y="-82296"/>
            <a:ext cx="1782311" cy="6481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2" r:id="rId2"/>
    <p:sldLayoutId id="2147483683" r:id="rId3"/>
    <p:sldLayoutId id="2147483684" r:id="rId4"/>
    <p:sldLayoutId id="2147483685" r:id="rId5"/>
    <p:sldLayoutId id="2147483678" r:id="rId6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000" b="1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Tx/>
        <a:buFont typeface="Wingdings" pitchFamily="2" charset="2"/>
        <a:buChar char="§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None/>
        <a:defRPr sz="1800" b="0" i="1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bg2"/>
        </a:buClr>
        <a:buFont typeface="Wingdings" pitchFamily="2" charset="2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0.png"/><Relationship Id="rId7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jpeg"/><Relationship Id="rId21" Type="http://schemas.openxmlformats.org/officeDocument/2006/relationships/image" Target="../media/image30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1.png"/><Relationship Id="rId3" Type="http://schemas.openxmlformats.org/officeDocument/2006/relationships/image" Target="../media/image741.png"/><Relationship Id="rId7" Type="http://schemas.openxmlformats.org/officeDocument/2006/relationships/image" Target="../media/image781.png"/><Relationship Id="rId12" Type="http://schemas.openxmlformats.org/officeDocument/2006/relationships/image" Target="../media/image67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1.png"/><Relationship Id="rId11" Type="http://schemas.openxmlformats.org/officeDocument/2006/relationships/image" Target="../media/image55.png"/><Relationship Id="rId5" Type="http://schemas.openxmlformats.org/officeDocument/2006/relationships/image" Target="../media/image761.png"/><Relationship Id="rId10" Type="http://schemas.openxmlformats.org/officeDocument/2006/relationships/image" Target="../media/image81.png"/><Relationship Id="rId4" Type="http://schemas.openxmlformats.org/officeDocument/2006/relationships/image" Target="../media/image751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26" Type="http://schemas.openxmlformats.org/officeDocument/2006/relationships/image" Target="../media/image108.png"/><Relationship Id="rId39" Type="http://schemas.openxmlformats.org/officeDocument/2006/relationships/image" Target="../media/image121.png"/><Relationship Id="rId21" Type="http://schemas.openxmlformats.org/officeDocument/2006/relationships/image" Target="../media/image103.png"/><Relationship Id="rId34" Type="http://schemas.openxmlformats.org/officeDocument/2006/relationships/image" Target="../media/image116.png"/><Relationship Id="rId42" Type="http://schemas.openxmlformats.org/officeDocument/2006/relationships/image" Target="../media/image124.png"/><Relationship Id="rId47" Type="http://schemas.openxmlformats.org/officeDocument/2006/relationships/image" Target="../media/image129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8.png"/><Relationship Id="rId29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24" Type="http://schemas.openxmlformats.org/officeDocument/2006/relationships/image" Target="../media/image106.png"/><Relationship Id="rId32" Type="http://schemas.openxmlformats.org/officeDocument/2006/relationships/image" Target="../media/image114.png"/><Relationship Id="rId37" Type="http://schemas.openxmlformats.org/officeDocument/2006/relationships/image" Target="../media/image119.png"/><Relationship Id="rId40" Type="http://schemas.openxmlformats.org/officeDocument/2006/relationships/image" Target="../media/image122.png"/><Relationship Id="rId45" Type="http://schemas.openxmlformats.org/officeDocument/2006/relationships/image" Target="../media/image127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image" Target="../media/image110.png"/><Relationship Id="rId36" Type="http://schemas.openxmlformats.org/officeDocument/2006/relationships/image" Target="../media/image118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31" Type="http://schemas.openxmlformats.org/officeDocument/2006/relationships/image" Target="../media/image113.png"/><Relationship Id="rId44" Type="http://schemas.openxmlformats.org/officeDocument/2006/relationships/image" Target="../media/image126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4.png"/><Relationship Id="rId27" Type="http://schemas.openxmlformats.org/officeDocument/2006/relationships/image" Target="../media/image109.png"/><Relationship Id="rId30" Type="http://schemas.openxmlformats.org/officeDocument/2006/relationships/image" Target="../media/image112.png"/><Relationship Id="rId35" Type="http://schemas.openxmlformats.org/officeDocument/2006/relationships/image" Target="../media/image117.png"/><Relationship Id="rId43" Type="http://schemas.openxmlformats.org/officeDocument/2006/relationships/image" Target="../media/image125.png"/><Relationship Id="rId48" Type="http://schemas.openxmlformats.org/officeDocument/2006/relationships/image" Target="../media/image130.png"/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33" Type="http://schemas.openxmlformats.org/officeDocument/2006/relationships/image" Target="../media/image115.png"/><Relationship Id="rId38" Type="http://schemas.openxmlformats.org/officeDocument/2006/relationships/image" Target="../media/image120.png"/><Relationship Id="rId46" Type="http://schemas.openxmlformats.org/officeDocument/2006/relationships/image" Target="../media/image128.png"/><Relationship Id="rId20" Type="http://schemas.openxmlformats.org/officeDocument/2006/relationships/image" Target="../media/image102.png"/><Relationship Id="rId41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17.png"/><Relationship Id="rId18" Type="http://schemas.openxmlformats.org/officeDocument/2006/relationships/image" Target="../media/image13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32.pn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5" Type="http://schemas.openxmlformats.org/officeDocument/2006/relationships/image" Target="../media/image133.jpeg"/><Relationship Id="rId10" Type="http://schemas.openxmlformats.org/officeDocument/2006/relationships/image" Target="../media/image26.gif"/><Relationship Id="rId4" Type="http://schemas.openxmlformats.org/officeDocument/2006/relationships/image" Target="../media/image131.png"/><Relationship Id="rId9" Type="http://schemas.openxmlformats.org/officeDocument/2006/relationships/image" Target="../media/image25.png"/><Relationship Id="rId1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gif"/><Relationship Id="rId13" Type="http://schemas.openxmlformats.org/officeDocument/2006/relationships/image" Target="../media/image146.jpeg"/><Relationship Id="rId3" Type="http://schemas.openxmlformats.org/officeDocument/2006/relationships/image" Target="../media/image137.png"/><Relationship Id="rId7" Type="http://schemas.openxmlformats.org/officeDocument/2006/relationships/image" Target="../media/image140.gif"/><Relationship Id="rId12" Type="http://schemas.openxmlformats.org/officeDocument/2006/relationships/image" Target="../media/image1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gif"/><Relationship Id="rId11" Type="http://schemas.openxmlformats.org/officeDocument/2006/relationships/image" Target="../media/image144.gif"/><Relationship Id="rId5" Type="http://schemas.openxmlformats.org/officeDocument/2006/relationships/image" Target="../media/image138.png"/><Relationship Id="rId10" Type="http://schemas.openxmlformats.org/officeDocument/2006/relationships/image" Target="../media/image143.gif"/><Relationship Id="rId4" Type="http://schemas.openxmlformats.org/officeDocument/2006/relationships/image" Target="../media/image56.png"/><Relationship Id="rId9" Type="http://schemas.openxmlformats.org/officeDocument/2006/relationships/image" Target="../media/image14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2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1.png"/><Relationship Id="rId3" Type="http://schemas.openxmlformats.org/officeDocument/2006/relationships/image" Target="../media/image741.png"/><Relationship Id="rId7" Type="http://schemas.openxmlformats.org/officeDocument/2006/relationships/image" Target="../media/image781.png"/><Relationship Id="rId12" Type="http://schemas.openxmlformats.org/officeDocument/2006/relationships/image" Target="../media/image67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1.png"/><Relationship Id="rId11" Type="http://schemas.openxmlformats.org/officeDocument/2006/relationships/image" Target="../media/image55.png"/><Relationship Id="rId5" Type="http://schemas.openxmlformats.org/officeDocument/2006/relationships/image" Target="../media/image761.png"/><Relationship Id="rId10" Type="http://schemas.openxmlformats.org/officeDocument/2006/relationships/image" Target="../media/image81.png"/><Relationship Id="rId4" Type="http://schemas.openxmlformats.org/officeDocument/2006/relationships/image" Target="../media/image751.png"/><Relationship Id="rId9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0.png"/><Relationship Id="rId5" Type="http://schemas.openxmlformats.org/officeDocument/2006/relationships/image" Target="../media/image1480.png"/><Relationship Id="rId4" Type="http://schemas.openxmlformats.org/officeDocument/2006/relationships/image" Target="../media/image147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26" Type="http://schemas.openxmlformats.org/officeDocument/2006/relationships/image" Target="../media/image272.png"/><Relationship Id="rId18" Type="http://schemas.openxmlformats.org/officeDocument/2006/relationships/image" Target="../media/image510.png"/><Relationship Id="rId7" Type="http://schemas.openxmlformats.org/officeDocument/2006/relationships/image" Target="../media/image400.png"/><Relationship Id="rId25" Type="http://schemas.openxmlformats.org/officeDocument/2006/relationships/image" Target="../media/image271.png"/><Relationship Id="rId17" Type="http://schemas.openxmlformats.org/officeDocument/2006/relationships/image" Target="../media/image500.png"/><Relationship Id="rId2" Type="http://schemas.openxmlformats.org/officeDocument/2006/relationships/notesSlide" Target="../notesSlides/notesSlide28.xml"/><Relationship Id="rId29" Type="http://schemas.openxmlformats.org/officeDocument/2006/relationships/image" Target="../media/image275.png"/><Relationship Id="rId16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270.png"/><Relationship Id="rId6" Type="http://schemas.openxmlformats.org/officeDocument/2006/relationships/image" Target="../media/image390.png"/><Relationship Id="rId32" Type="http://schemas.openxmlformats.org/officeDocument/2006/relationships/image" Target="../media/image278.png"/><Relationship Id="rId23" Type="http://schemas.openxmlformats.org/officeDocument/2006/relationships/image" Target="../media/image269.png"/><Relationship Id="rId28" Type="http://schemas.openxmlformats.org/officeDocument/2006/relationships/image" Target="../media/image274.png"/><Relationship Id="rId15" Type="http://schemas.openxmlformats.org/officeDocument/2006/relationships/image" Target="../media/image480.png"/><Relationship Id="rId31" Type="http://schemas.openxmlformats.org/officeDocument/2006/relationships/image" Target="../media/image277.png"/><Relationship Id="rId22" Type="http://schemas.openxmlformats.org/officeDocument/2006/relationships/image" Target="../media/image268.png"/><Relationship Id="rId9" Type="http://schemas.openxmlformats.org/officeDocument/2006/relationships/image" Target="../media/image420.png"/><Relationship Id="rId27" Type="http://schemas.openxmlformats.org/officeDocument/2006/relationships/image" Target="../media/image273.png"/><Relationship Id="rId30" Type="http://schemas.openxmlformats.org/officeDocument/2006/relationships/image" Target="../media/image27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13" Type="http://schemas.openxmlformats.org/officeDocument/2006/relationships/image" Target="../media/image670.png"/><Relationship Id="rId3" Type="http://schemas.openxmlformats.org/officeDocument/2006/relationships/image" Target="../media/image570.png"/><Relationship Id="rId7" Type="http://schemas.openxmlformats.org/officeDocument/2006/relationships/image" Target="../media/image610.png"/><Relationship Id="rId12" Type="http://schemas.openxmlformats.org/officeDocument/2006/relationships/image" Target="../media/image6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11" Type="http://schemas.openxmlformats.org/officeDocument/2006/relationships/image" Target="../media/image650.png"/><Relationship Id="rId5" Type="http://schemas.openxmlformats.org/officeDocument/2006/relationships/image" Target="../media/image590.png"/><Relationship Id="rId15" Type="http://schemas.openxmlformats.org/officeDocument/2006/relationships/image" Target="../media/image690.png"/><Relationship Id="rId10" Type="http://schemas.openxmlformats.org/officeDocument/2006/relationships/image" Target="../media/image640.png"/><Relationship Id="rId4" Type="http://schemas.openxmlformats.org/officeDocument/2006/relationships/image" Target="../media/image580.png"/><Relationship Id="rId9" Type="http://schemas.openxmlformats.org/officeDocument/2006/relationships/image" Target="../media/image630.png"/><Relationship Id="rId14" Type="http://schemas.openxmlformats.org/officeDocument/2006/relationships/image" Target="../media/image6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10" Type="http://schemas.openxmlformats.org/officeDocument/2006/relationships/image" Target="../media/image283.png"/><Relationship Id="rId9" Type="http://schemas.openxmlformats.org/officeDocument/2006/relationships/image" Target="../media/image2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5" Type="http://schemas.openxmlformats.org/officeDocument/2006/relationships/image" Target="../media/image760.png"/><Relationship Id="rId4" Type="http://schemas.openxmlformats.org/officeDocument/2006/relationships/image" Target="../media/image750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5.png"/><Relationship Id="rId18" Type="http://schemas.openxmlformats.org/officeDocument/2006/relationships/image" Target="../media/image290.png"/><Relationship Id="rId12" Type="http://schemas.openxmlformats.org/officeDocument/2006/relationships/image" Target="../media/image284.png"/><Relationship Id="rId17" Type="http://schemas.openxmlformats.org/officeDocument/2006/relationships/image" Target="../media/image289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0.png"/><Relationship Id="rId15" Type="http://schemas.openxmlformats.org/officeDocument/2006/relationships/image" Target="../media/image287.png"/><Relationship Id="rId4" Type="http://schemas.openxmlformats.org/officeDocument/2006/relationships/image" Target="../media/image780.png"/><Relationship Id="rId14" Type="http://schemas.openxmlformats.org/officeDocument/2006/relationships/image" Target="../media/image28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0.png"/><Relationship Id="rId4" Type="http://schemas.openxmlformats.org/officeDocument/2006/relationships/image" Target="../media/image89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90.png"/><Relationship Id="rId4" Type="http://schemas.openxmlformats.org/officeDocument/2006/relationships/image" Target="../media/image19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13" Type="http://schemas.openxmlformats.org/officeDocument/2006/relationships/image" Target="../media/image160.png"/><Relationship Id="rId3" Type="http://schemas.openxmlformats.org/officeDocument/2006/relationships/image" Target="../media/image770.png"/><Relationship Id="rId7" Type="http://schemas.openxmlformats.org/officeDocument/2006/relationships/image" Target="../media/image236.png"/><Relationship Id="rId12" Type="http://schemas.openxmlformats.org/officeDocument/2006/relationships/image" Target="../media/image241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11" Type="http://schemas.openxmlformats.org/officeDocument/2006/relationships/image" Target="../media/image159.png"/><Relationship Id="rId5" Type="http://schemas.openxmlformats.org/officeDocument/2006/relationships/image" Target="../media/image234.png"/><Relationship Id="rId15" Type="http://schemas.openxmlformats.org/officeDocument/2006/relationships/image" Target="../media/image244.png"/><Relationship Id="rId10" Type="http://schemas.openxmlformats.org/officeDocument/2006/relationships/image" Target="../media/image239.png"/><Relationship Id="rId4" Type="http://schemas.openxmlformats.org/officeDocument/2006/relationships/image" Target="../media/image233.png"/><Relationship Id="rId9" Type="http://schemas.openxmlformats.org/officeDocument/2006/relationships/image" Target="../media/image238.png"/><Relationship Id="rId14" Type="http://schemas.openxmlformats.org/officeDocument/2006/relationships/image" Target="../media/image24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50.png"/><Relationship Id="rId3" Type="http://schemas.openxmlformats.org/officeDocument/2006/relationships/image" Target="../media/image770.png"/><Relationship Id="rId7" Type="http://schemas.openxmlformats.org/officeDocument/2006/relationships/image" Target="../media/image236.png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11" Type="http://schemas.openxmlformats.org/officeDocument/2006/relationships/image" Target="../media/image249.png"/><Relationship Id="rId5" Type="http://schemas.openxmlformats.org/officeDocument/2006/relationships/image" Target="../media/image234.png"/><Relationship Id="rId15" Type="http://schemas.openxmlformats.org/officeDocument/2006/relationships/image" Target="../media/image251.png"/><Relationship Id="rId10" Type="http://schemas.openxmlformats.org/officeDocument/2006/relationships/image" Target="../media/image248.png"/><Relationship Id="rId4" Type="http://schemas.openxmlformats.org/officeDocument/2006/relationships/image" Target="../media/image233.png"/><Relationship Id="rId9" Type="http://schemas.openxmlformats.org/officeDocument/2006/relationships/image" Target="../media/image247.png"/><Relationship Id="rId14" Type="http://schemas.openxmlformats.org/officeDocument/2006/relationships/image" Target="../media/image15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257.png"/><Relationship Id="rId3" Type="http://schemas.openxmlformats.org/officeDocument/2006/relationships/image" Target="../media/image770.png"/><Relationship Id="rId7" Type="http://schemas.openxmlformats.org/officeDocument/2006/relationships/image" Target="../media/image253.png"/><Relationship Id="rId12" Type="http://schemas.openxmlformats.org/officeDocument/2006/relationships/image" Target="../media/image256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image" Target="../media/image255.png"/><Relationship Id="rId5" Type="http://schemas.openxmlformats.org/officeDocument/2006/relationships/image" Target="../media/image790.png"/><Relationship Id="rId15" Type="http://schemas.openxmlformats.org/officeDocument/2006/relationships/image" Target="../media/image259.png"/><Relationship Id="rId10" Type="http://schemas.openxmlformats.org/officeDocument/2006/relationships/image" Target="../media/image254.png"/><Relationship Id="rId4" Type="http://schemas.openxmlformats.org/officeDocument/2006/relationships/image" Target="../media/image780.png"/><Relationship Id="rId9" Type="http://schemas.openxmlformats.org/officeDocument/2006/relationships/image" Target="../media/image245.png"/><Relationship Id="rId14" Type="http://schemas.openxmlformats.org/officeDocument/2006/relationships/image" Target="../media/image25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340" y="584685"/>
            <a:ext cx="11953086" cy="96080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pl-PL" dirty="0"/>
              <a:t>Slim</a:t>
            </a:r>
            <a:r>
              <a:rPr lang="en-US" dirty="0"/>
              <a:t> </a:t>
            </a:r>
            <a:r>
              <a:rPr lang="en-US" dirty="0" err="1"/>
              <a:t>NoC</a:t>
            </a:r>
            <a:r>
              <a:rPr lang="pl-PL" dirty="0"/>
              <a:t>: </a:t>
            </a:r>
            <a:r>
              <a:rPr lang="en-US" dirty="0"/>
              <a:t>A Low-Diameter On-Chip Network </a:t>
            </a:r>
            <a:r>
              <a:rPr lang="en-US" dirty="0" smtClean="0"/>
              <a:t>Topology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High Energy Efficiency and Scalability</a:t>
            </a:r>
            <a:endParaRPr lang="de-D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416636" y="994943"/>
            <a:ext cx="5678998" cy="550552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u="sng" cap="small" dirty="0" smtClean="0"/>
              <a:t>Maciej Besta</a:t>
            </a:r>
            <a:r>
              <a:rPr lang="en-US" cap="small" dirty="0" smtClean="0"/>
              <a:t>, </a:t>
            </a:r>
            <a:r>
              <a:rPr lang="pl-PL" cap="small" dirty="0" smtClean="0"/>
              <a:t>Syed Minhaj Hassan, Sudhakar Yalamanchili,</a:t>
            </a:r>
            <a:br>
              <a:rPr lang="pl-PL" cap="small" dirty="0" smtClean="0"/>
            </a:br>
            <a:r>
              <a:rPr lang="pl-PL" cap="small" dirty="0" smtClean="0"/>
              <a:t>Rachata Ausavarungnirun, Onur Mutlu, </a:t>
            </a:r>
            <a:r>
              <a:rPr lang="en-US" cap="small" dirty="0" err="1" smtClean="0"/>
              <a:t>Torsten</a:t>
            </a:r>
            <a:r>
              <a:rPr lang="en-US" cap="small" dirty="0" smtClean="0"/>
              <a:t> </a:t>
            </a:r>
            <a:r>
              <a:rPr lang="en-US" cap="small" dirty="0" err="1" smtClean="0"/>
              <a:t>Hoefler</a:t>
            </a:r>
            <a:endParaRPr lang="en-US" cap="small" dirty="0"/>
          </a:p>
        </p:txBody>
      </p:sp>
      <p:pic>
        <p:nvPicPr>
          <p:cNvPr id="1026" name="Picture 2" descr="Znalezione obrazy dla zapytania georgiate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609" y="4869160"/>
            <a:ext cx="1839752" cy="18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carnegie mellon univers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380" y="4185084"/>
            <a:ext cx="2472576" cy="24725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9510556" y="3082844"/>
            <a:ext cx="2478399" cy="64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91294" y="3082843"/>
            <a:ext cx="2227720" cy="64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68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2027548" y="2672916"/>
            <a:ext cx="7956884" cy="216887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 smtClean="0"/>
              <a:t>What are the problems with the simple on-chip Slim Fly?</a:t>
            </a:r>
            <a:endParaRPr lang="de-CH" sz="4600" dirty="0"/>
          </a:p>
        </p:txBody>
      </p:sp>
      <p:pic>
        <p:nvPicPr>
          <p:cNvPr id="27" name="Picture 2" descr="http://www.avonbournetrust.org/user/74/1598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17" y="2619646"/>
            <a:ext cx="809107" cy="80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702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207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Problems with Simple On-Chip Slim Fly, Part 1</a:t>
            </a:r>
            <a:endParaRPr lang="en-US" sz="3000" dirty="0"/>
          </a:p>
        </p:txBody>
      </p:sp>
      <p:sp>
        <p:nvSpPr>
          <p:cNvPr id="22" name="Rectangle 21"/>
          <p:cNvSpPr/>
          <p:nvPr/>
        </p:nvSpPr>
        <p:spPr>
          <a:xfrm>
            <a:off x="4536069" y="2570953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20145" y="2570953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36069" y="3255029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220145" y="3255029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890871" y="2570953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574947" y="2570953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890871" y="3255029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574947" y="3255029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39211" y="3939105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223287" y="3939105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539211" y="4623181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223287" y="4623181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894013" y="3939105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578089" y="3939105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894013" y="4623181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578089" y="4623181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255240" y="2570953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939316" y="2570953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255240" y="3255029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939316" y="3255029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58382" y="3939105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942458" y="3939105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258382" y="4623181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942458" y="4623181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536069" y="5301208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220145" y="5301208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536069" y="5985284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220145" y="5985284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890871" y="5301208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574947" y="5301208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890871" y="5985284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574947" y="5985284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255240" y="5301208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939316" y="5301208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255240" y="5985284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939316" y="5985284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884782" y="2918780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246819" y="2918780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616149" y="2917483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358768" y="2394527"/>
            <a:ext cx="3387249" cy="198546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Near-b</a:t>
            </a:r>
            <a:r>
              <a:rPr lang="pl-PL" sz="2600" dirty="0" smtClean="0"/>
              <a:t>est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pl-PL" sz="2600" dirty="0" smtClean="0"/>
              <a:t>radix-size</a:t>
            </a:r>
            <a:r>
              <a:rPr lang="en-US" sz="2600" dirty="0" smtClean="0"/>
              <a:t>-</a:t>
            </a:r>
            <a:r>
              <a:rPr lang="pl-PL" sz="2600" dirty="0" smtClean="0"/>
              <a:t>diameter tradeoff,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pl-PL" sz="2600" dirty="0" smtClean="0"/>
              <a:t>but...</a:t>
            </a:r>
            <a:endParaRPr lang="de-CH" sz="2600" dirty="0"/>
          </a:p>
        </p:txBody>
      </p:sp>
      <p:pic>
        <p:nvPicPr>
          <p:cNvPr id="69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3" y="2325668"/>
            <a:ext cx="620119" cy="6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/>
          <p:nvPr/>
        </p:nvSpPr>
        <p:spPr>
          <a:xfrm>
            <a:off x="4884782" y="4343945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251391" y="4337885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7616149" y="4342648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880210" y="5646276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246819" y="5640216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7611577" y="5644979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/>
          <p:cNvCxnSpPr/>
          <p:nvPr/>
        </p:nvCxnSpPr>
        <p:spPr>
          <a:xfrm>
            <a:off x="5443003" y="3111013"/>
            <a:ext cx="826549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/>
          <p:cNvSpPr/>
          <p:nvPr/>
        </p:nvSpPr>
        <p:spPr>
          <a:xfrm>
            <a:off x="6183898" y="3020453"/>
            <a:ext cx="199871" cy="1811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5309914" y="3010140"/>
            <a:ext cx="177848" cy="1914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/>
          <p:cNvCxnSpPr/>
          <p:nvPr/>
        </p:nvCxnSpPr>
        <p:spPr>
          <a:xfrm>
            <a:off x="5036204" y="3457543"/>
            <a:ext cx="0" cy="2527741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5036204" y="5985284"/>
            <a:ext cx="2562778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>
            <a:off x="4944620" y="3308369"/>
            <a:ext cx="208171" cy="5462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7255240" y="5888674"/>
            <a:ext cx="505908" cy="1963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ounded Rectangular Callout 108"/>
          <p:cNvSpPr/>
          <p:nvPr/>
        </p:nvSpPr>
        <p:spPr>
          <a:xfrm>
            <a:off x="191345" y="4623181"/>
            <a:ext cx="4068452" cy="2061697"/>
          </a:xfrm>
          <a:prstGeom prst="wedgeRoundRectCallout">
            <a:avLst>
              <a:gd name="adj1" fmla="val 85820"/>
              <a:gd name="adj2" fmla="val -105471"/>
              <a:gd name="adj3" fmla="val 16667"/>
            </a:avLst>
          </a:prstGeom>
          <a:solidFill>
            <a:srgbClr val="C7221C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/>
              <a:t>Long </a:t>
            </a:r>
            <a:r>
              <a:rPr lang="en-US" sz="2600" dirty="0" smtClean="0"/>
              <a:t>wire:</a:t>
            </a:r>
            <a:br>
              <a:rPr lang="en-US" sz="2600" dirty="0" smtClean="0"/>
            </a:br>
            <a:r>
              <a:rPr lang="en-US" sz="2600" dirty="0" smtClean="0"/>
              <a:t>traversing </a:t>
            </a:r>
            <a:r>
              <a:rPr lang="en-US" sz="2600" dirty="0"/>
              <a:t>the whole die </a:t>
            </a:r>
            <a:r>
              <a:rPr lang="en-US" sz="2600" dirty="0" smtClean="0"/>
              <a:t>requires </a:t>
            </a:r>
            <a:r>
              <a:rPr lang="en-US" sz="2600" dirty="0"/>
              <a:t>large input buffers for full link utilization</a:t>
            </a:r>
            <a:endParaRPr lang="pl-PL" sz="2600" dirty="0"/>
          </a:p>
        </p:txBody>
      </p:sp>
      <p:pic>
        <p:nvPicPr>
          <p:cNvPr id="103" name="Picture 16" descr="http://www.rw-designer.com/icon-image/653-256x256x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4494684"/>
            <a:ext cx="743581" cy="74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ounded Rectangular Callout 60"/>
          <p:cNvSpPr/>
          <p:nvPr/>
        </p:nvSpPr>
        <p:spPr>
          <a:xfrm>
            <a:off x="4187788" y="1309986"/>
            <a:ext cx="2707412" cy="1028613"/>
          </a:xfrm>
          <a:prstGeom prst="wedgeRoundRectCallout">
            <a:avLst>
              <a:gd name="adj1" fmla="val 35245"/>
              <a:gd name="adj2" fmla="val 140257"/>
              <a:gd name="adj3" fmla="val 16667"/>
            </a:avLst>
          </a:prstGeom>
          <a:solidFill>
            <a:srgbClr val="389A4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Short wire: small input buffers</a:t>
            </a:r>
            <a:endParaRPr lang="en-US" sz="2600" dirty="0"/>
          </a:p>
        </p:txBody>
      </p:sp>
      <p:pic>
        <p:nvPicPr>
          <p:cNvPr id="62" name="Picture 14" descr="http://www.clker.com/cliparts/U/b/3/E/T/z/ok-icon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94" y="1837630"/>
            <a:ext cx="610010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84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06" grpId="0" animBg="1"/>
      <p:bldP spid="107" grpId="0" animBg="1"/>
      <p:bldP spid="109" grpId="0" animBg="1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4" y="2113742"/>
            <a:ext cx="8388042" cy="4660023"/>
          </a:xfrm>
          <a:prstGeom prst="rect">
            <a:avLst/>
          </a:prstGeom>
        </p:spPr>
      </p:pic>
      <p:sp>
        <p:nvSpPr>
          <p:cNvPr id="96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Problems</a:t>
            </a:r>
            <a:r>
              <a:rPr lang="en-US" sz="3000" cap="small" dirty="0"/>
              <a:t> </a:t>
            </a:r>
            <a:r>
              <a:rPr lang="en-US" sz="3000" cap="small" dirty="0" smtClean="0"/>
              <a:t>with Simple On-Chip Slim Fly, Part 2</a:t>
            </a:r>
            <a:endParaRPr lang="en-US" sz="3000" dirty="0"/>
          </a:p>
        </p:txBody>
      </p:sp>
      <p:sp>
        <p:nvSpPr>
          <p:cNvPr id="23" name="Rounded Rectangle 22"/>
          <p:cNvSpPr/>
          <p:nvPr/>
        </p:nvSpPr>
        <p:spPr>
          <a:xfrm>
            <a:off x="8148564" y="523587"/>
            <a:ext cx="3976954" cy="102889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…n</a:t>
            </a:r>
            <a:r>
              <a:rPr lang="pl-PL" sz="2600" dirty="0" smtClean="0"/>
              <a:t>umber of nodes/routers </a:t>
            </a:r>
            <a:r>
              <a:rPr lang="en-US" sz="2600" dirty="0" smtClean="0"/>
              <a:t>being a </a:t>
            </a:r>
            <a:r>
              <a:rPr lang="pl-PL" sz="2600" dirty="0" smtClean="0"/>
              <a:t>power of two?</a:t>
            </a:r>
            <a:endParaRPr lang="de-CH" sz="2600" dirty="0"/>
          </a:p>
        </p:txBody>
      </p:sp>
      <p:sp>
        <p:nvSpPr>
          <p:cNvPr id="25" name="Rounded Rectangle 24"/>
          <p:cNvSpPr/>
          <p:nvPr/>
        </p:nvSpPr>
        <p:spPr>
          <a:xfrm>
            <a:off x="9012660" y="1554341"/>
            <a:ext cx="3112858" cy="89103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…e</a:t>
            </a:r>
            <a:r>
              <a:rPr lang="pl-PL" sz="2600" dirty="0" smtClean="0"/>
              <a:t>qually many cores on each die side?</a:t>
            </a:r>
            <a:endParaRPr lang="de-CH" sz="2600" dirty="0"/>
          </a:p>
        </p:txBody>
      </p:sp>
      <p:sp>
        <p:nvSpPr>
          <p:cNvPr id="27" name="Rounded Rectangle 26"/>
          <p:cNvSpPr/>
          <p:nvPr/>
        </p:nvSpPr>
        <p:spPr>
          <a:xfrm>
            <a:off x="8588871" y="2458838"/>
            <a:ext cx="3536647" cy="98271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…e</a:t>
            </a:r>
            <a:r>
              <a:rPr lang="pl-PL" sz="2600" dirty="0" smtClean="0"/>
              <a:t>qually many routers on each die side?</a:t>
            </a:r>
            <a:endParaRPr lang="de-CH" sz="2600" dirty="0"/>
          </a:p>
        </p:txBody>
      </p:sp>
      <p:sp>
        <p:nvSpPr>
          <p:cNvPr id="29" name="Rounded Rectangle 28"/>
          <p:cNvSpPr/>
          <p:nvPr/>
        </p:nvSpPr>
        <p:spPr>
          <a:xfrm>
            <a:off x="7872644" y="3441548"/>
            <a:ext cx="4252874" cy="103446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…e</a:t>
            </a:r>
            <a:r>
              <a:rPr lang="pl-PL" sz="2600" dirty="0" smtClean="0"/>
              <a:t>qually many router groups on each die side?</a:t>
            </a:r>
            <a:endParaRPr lang="de-CH" sz="2600" dirty="0"/>
          </a:p>
        </p:txBody>
      </p:sp>
      <p:sp>
        <p:nvSpPr>
          <p:cNvPr id="3" name="Rounded Rectangle 2"/>
          <p:cNvSpPr/>
          <p:nvPr/>
        </p:nvSpPr>
        <p:spPr>
          <a:xfrm>
            <a:off x="4375660" y="3155082"/>
            <a:ext cx="468052" cy="316260"/>
          </a:xfrm>
          <a:prstGeom prst="round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053236" y="4658101"/>
            <a:ext cx="4044025" cy="1690682"/>
          </a:xfrm>
          <a:prstGeom prst="roundRect">
            <a:avLst>
              <a:gd name="adj" fmla="val 8823"/>
            </a:avLst>
          </a:prstGeom>
          <a:solidFill>
            <a:srgbClr val="C00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bg1"/>
                </a:solidFill>
              </a:rPr>
              <a:t>There are few Slim Flies</a:t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en-US" sz="2600" dirty="0" smtClean="0">
                <a:solidFill>
                  <a:schemeClr val="bg1"/>
                </a:solidFill>
              </a:rPr>
              <a:t>that satisfy various on-chip technological constraints</a:t>
            </a:r>
            <a:endParaRPr lang="pl-PL" sz="2600" dirty="0">
              <a:solidFill>
                <a:schemeClr val="bg1"/>
              </a:solidFill>
            </a:endParaRPr>
          </a:p>
        </p:txBody>
      </p:sp>
      <p:pic>
        <p:nvPicPr>
          <p:cNvPr id="16" name="Picture 16" descr="http://www.rw-designer.com/icon-image/653-256x256x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44" y="4482461"/>
            <a:ext cx="643340" cy="6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9394" y="3155082"/>
            <a:ext cx="4066277" cy="34782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09860" y="3471342"/>
            <a:ext cx="553841" cy="309000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247546" y="3155082"/>
            <a:ext cx="2533410" cy="34062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26686" y="3155082"/>
            <a:ext cx="553841" cy="31626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12169" y="4831059"/>
            <a:ext cx="49868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/>
              <a:t>No need to pay attention</a:t>
            </a:r>
            <a:br>
              <a:rPr lang="en-US" sz="3600" b="1" dirty="0" smtClean="0"/>
            </a:br>
            <a:r>
              <a:rPr lang="en-US" sz="3600" b="1" dirty="0" smtClean="0"/>
              <a:t>to all these numbers </a:t>
            </a:r>
            <a:r>
              <a:rPr lang="en-US" sz="3600" b="1" dirty="0" smtClean="0">
                <a:sym typeface="Wingdings" panose="05000000000000000000" pitchFamily="2" charset="2"/>
              </a:rPr>
              <a:t></a:t>
            </a:r>
            <a:endParaRPr lang="en-US" sz="3600" b="1" dirty="0"/>
          </a:p>
        </p:txBody>
      </p:sp>
      <p:sp>
        <p:nvSpPr>
          <p:cNvPr id="21" name="Rounded Rectangular Callout 20"/>
          <p:cNvSpPr/>
          <p:nvPr/>
        </p:nvSpPr>
        <p:spPr>
          <a:xfrm>
            <a:off x="1371938" y="1066800"/>
            <a:ext cx="2402194" cy="961725"/>
          </a:xfrm>
          <a:prstGeom prst="wedgeRoundRectCallout">
            <a:avLst>
              <a:gd name="adj1" fmla="val 20816"/>
              <a:gd name="adj2" fmla="val 87401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Various Slim Fly</a:t>
            </a:r>
            <a:br>
              <a:rPr lang="en-US" sz="2400" dirty="0" smtClean="0"/>
            </a:br>
            <a:r>
              <a:rPr lang="en-US" sz="2400" dirty="0" smtClean="0"/>
              <a:t>configurations</a:t>
            </a:r>
            <a:endParaRPr lang="pl-PL" sz="2400" i="1" dirty="0"/>
          </a:p>
        </p:txBody>
      </p:sp>
      <p:sp>
        <p:nvSpPr>
          <p:cNvPr id="22" name="Rounded Rectangle 21"/>
          <p:cNvSpPr/>
          <p:nvPr/>
        </p:nvSpPr>
        <p:spPr>
          <a:xfrm>
            <a:off x="4898247" y="1105720"/>
            <a:ext cx="3218967" cy="95612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Are there </a:t>
            </a:r>
          </a:p>
          <a:p>
            <a:pPr algn="ctr"/>
            <a:r>
              <a:rPr lang="en-US" sz="2600" dirty="0" smtClean="0"/>
              <a:t>configurations with…</a:t>
            </a:r>
            <a:endParaRPr lang="de-CH" sz="2600" dirty="0"/>
          </a:p>
        </p:txBody>
      </p:sp>
      <p:pic>
        <p:nvPicPr>
          <p:cNvPr id="31" name="Picture 2" descr="http://www.avonbournetrust.org/user/74/159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97" y="1020504"/>
            <a:ext cx="505691" cy="50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408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9" grpId="0" animBg="1"/>
      <p:bldP spid="3" grpId="0" animBg="1"/>
      <p:bldP spid="14" grpId="0" animBg="1"/>
      <p:bldP spid="4" grpId="0" animBg="1"/>
      <p:bldP spid="17" grpId="0" animBg="1"/>
      <p:bldP spid="18" grpId="0" animBg="1"/>
      <p:bldP spid="19" grpId="0" animBg="1"/>
      <p:bldP spid="19" grpId="1" animBg="1"/>
      <p:bldP spid="5" grpId="0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2027548" y="2672916"/>
            <a:ext cx="7956884" cy="216887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dirty="0" smtClean="0"/>
              <a:t>How to solve these problems?</a:t>
            </a:r>
            <a:endParaRPr lang="de-CH" sz="4600" dirty="0"/>
          </a:p>
        </p:txBody>
      </p:sp>
      <p:pic>
        <p:nvPicPr>
          <p:cNvPr id="27" name="Picture 2" descr="http://www.avonbournetrust.org/user/74/1598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17" y="2619646"/>
            <a:ext cx="809107" cy="80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141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57"/>
          <p:cNvSpPr/>
          <p:nvPr/>
        </p:nvSpPr>
        <p:spPr>
          <a:xfrm>
            <a:off x="4536069" y="2570953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5220145" y="2570953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4536069" y="3255029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5220145" y="3255029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5890871" y="2570953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6574947" y="2570953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5890871" y="3255029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6574947" y="3255029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4539211" y="3939105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5223287" y="3939105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4539211" y="4623181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5223287" y="4623181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5894013" y="3939105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6578089" y="3939105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5894013" y="4623181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6578089" y="4623181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7255240" y="2570953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7939316" y="2570953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7255240" y="3255029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7939316" y="3255029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7258382" y="3939105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7942458" y="3939105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7258382" y="4623181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7942458" y="4623181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4536069" y="5301208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5220145" y="5301208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4536069" y="5985284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5220145" y="5985284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5890871" y="5301208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6574947" y="5301208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5890871" y="5985284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6574947" y="5985284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7255240" y="5301208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7939316" y="5301208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7255240" y="5985284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7939316" y="5985284"/>
            <a:ext cx="540060" cy="540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4884782" y="2918780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6246819" y="2918780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7616149" y="2917483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ounded Rectangle 196"/>
          <p:cNvSpPr/>
          <p:nvPr/>
        </p:nvSpPr>
        <p:spPr>
          <a:xfrm>
            <a:off x="358768" y="2394527"/>
            <a:ext cx="3387249" cy="198546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Near-b</a:t>
            </a:r>
            <a:r>
              <a:rPr lang="pl-PL" sz="2600" dirty="0" smtClean="0"/>
              <a:t>est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pl-PL" sz="2600" dirty="0" smtClean="0"/>
              <a:t>radix-size</a:t>
            </a:r>
            <a:r>
              <a:rPr lang="en-US" sz="2600" dirty="0" smtClean="0"/>
              <a:t>-</a:t>
            </a:r>
            <a:r>
              <a:rPr lang="pl-PL" sz="2600" dirty="0" smtClean="0"/>
              <a:t>diameter tradeoff,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pl-PL" sz="2600" dirty="0" smtClean="0"/>
              <a:t>but...</a:t>
            </a:r>
            <a:endParaRPr lang="de-CH" sz="2600" dirty="0"/>
          </a:p>
        </p:txBody>
      </p:sp>
      <p:pic>
        <p:nvPicPr>
          <p:cNvPr id="198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3" y="2325668"/>
            <a:ext cx="620119" cy="6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Rectangle 198"/>
          <p:cNvSpPr/>
          <p:nvPr/>
        </p:nvSpPr>
        <p:spPr>
          <a:xfrm>
            <a:off x="4884782" y="4343945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6251391" y="4337885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/>
          <p:cNvSpPr/>
          <p:nvPr/>
        </p:nvSpPr>
        <p:spPr>
          <a:xfrm>
            <a:off x="7616149" y="4342648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201"/>
          <p:cNvSpPr/>
          <p:nvPr/>
        </p:nvSpPr>
        <p:spPr>
          <a:xfrm>
            <a:off x="4880210" y="5646276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6246819" y="5640216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/>
          <p:cNvSpPr/>
          <p:nvPr/>
        </p:nvSpPr>
        <p:spPr>
          <a:xfrm>
            <a:off x="7611577" y="5644979"/>
            <a:ext cx="540060" cy="5400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/>
          <p:nvPr/>
        </p:nvCxnSpPr>
        <p:spPr>
          <a:xfrm>
            <a:off x="5443003" y="3111013"/>
            <a:ext cx="826549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Rectangle 205"/>
          <p:cNvSpPr/>
          <p:nvPr/>
        </p:nvSpPr>
        <p:spPr>
          <a:xfrm>
            <a:off x="6183898" y="3020453"/>
            <a:ext cx="199871" cy="1811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5309914" y="3010140"/>
            <a:ext cx="177848" cy="1914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8" name="Straight Connector 207"/>
          <p:cNvCxnSpPr/>
          <p:nvPr/>
        </p:nvCxnSpPr>
        <p:spPr>
          <a:xfrm>
            <a:off x="5036204" y="3457543"/>
            <a:ext cx="0" cy="2527741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>
            <a:off x="5036204" y="5985284"/>
            <a:ext cx="2562778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/>
          <p:cNvSpPr/>
          <p:nvPr/>
        </p:nvSpPr>
        <p:spPr>
          <a:xfrm>
            <a:off x="4944620" y="3308369"/>
            <a:ext cx="208171" cy="5462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7255240" y="5888674"/>
            <a:ext cx="505908" cy="1963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ounded Rectangular Callout 212"/>
          <p:cNvSpPr/>
          <p:nvPr/>
        </p:nvSpPr>
        <p:spPr>
          <a:xfrm>
            <a:off x="191345" y="4623181"/>
            <a:ext cx="4068452" cy="2061697"/>
          </a:xfrm>
          <a:prstGeom prst="wedgeRoundRectCallout">
            <a:avLst>
              <a:gd name="adj1" fmla="val 85820"/>
              <a:gd name="adj2" fmla="val -105471"/>
              <a:gd name="adj3" fmla="val 16667"/>
            </a:avLst>
          </a:prstGeom>
          <a:solidFill>
            <a:srgbClr val="C7221C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/>
              <a:t>Long </a:t>
            </a:r>
            <a:r>
              <a:rPr lang="en-US" sz="2600" dirty="0" smtClean="0"/>
              <a:t>wire:</a:t>
            </a:r>
            <a:br>
              <a:rPr lang="en-US" sz="2600" dirty="0" smtClean="0"/>
            </a:br>
            <a:r>
              <a:rPr lang="en-US" sz="2600" dirty="0" smtClean="0"/>
              <a:t>traversing </a:t>
            </a:r>
            <a:r>
              <a:rPr lang="en-US" sz="2600" dirty="0"/>
              <a:t>the whole die </a:t>
            </a:r>
            <a:r>
              <a:rPr lang="en-US" sz="2600" dirty="0" smtClean="0"/>
              <a:t>requires </a:t>
            </a:r>
            <a:r>
              <a:rPr lang="en-US" sz="2600" dirty="0"/>
              <a:t>large input buffers for full link utilization</a:t>
            </a:r>
            <a:endParaRPr lang="pl-PL" sz="2600" dirty="0"/>
          </a:p>
        </p:txBody>
      </p:sp>
      <p:pic>
        <p:nvPicPr>
          <p:cNvPr id="214" name="Picture 16" descr="http://www.rw-designer.com/icon-image/653-256x256x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4494684"/>
            <a:ext cx="743581" cy="74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9769509" y="3291503"/>
            <a:ext cx="180020" cy="1935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0669609" y="3293471"/>
            <a:ext cx="180020" cy="1935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1569709" y="3291503"/>
            <a:ext cx="180020" cy="1935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9778401" y="4266642"/>
            <a:ext cx="180020" cy="1935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0678501" y="4268610"/>
            <a:ext cx="180020" cy="1935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11578601" y="4266642"/>
            <a:ext cx="180020" cy="1935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9778401" y="5225446"/>
            <a:ext cx="180020" cy="1935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0678501" y="5227414"/>
            <a:ext cx="180020" cy="1935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1578601" y="5225446"/>
            <a:ext cx="180020" cy="19353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345229" y="3421748"/>
            <a:ext cx="6216445" cy="803787"/>
          </a:xfrm>
          <a:custGeom>
            <a:avLst/>
            <a:gdLst>
              <a:gd name="connsiteX0" fmla="*/ 0 w 6216445"/>
              <a:gd name="connsiteY0" fmla="*/ 0 h 803787"/>
              <a:gd name="connsiteX1" fmla="*/ 2027903 w 6216445"/>
              <a:gd name="connsiteY1" fmla="*/ 449826 h 803787"/>
              <a:gd name="connsiteX2" fmla="*/ 3923071 w 6216445"/>
              <a:gd name="connsiteY2" fmla="*/ 449826 h 803787"/>
              <a:gd name="connsiteX3" fmla="*/ 5759245 w 6216445"/>
              <a:gd name="connsiteY3" fmla="*/ 501445 h 803787"/>
              <a:gd name="connsiteX4" fmla="*/ 6216445 w 6216445"/>
              <a:gd name="connsiteY4" fmla="*/ 803787 h 80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6445" h="803787">
                <a:moveTo>
                  <a:pt x="0" y="0"/>
                </a:moveTo>
                <a:cubicBezTo>
                  <a:pt x="687029" y="187427"/>
                  <a:pt x="1374058" y="374855"/>
                  <a:pt x="2027903" y="449826"/>
                </a:cubicBezTo>
                <a:cubicBezTo>
                  <a:pt x="2681748" y="524797"/>
                  <a:pt x="3301181" y="441223"/>
                  <a:pt x="3923071" y="449826"/>
                </a:cubicBezTo>
                <a:cubicBezTo>
                  <a:pt x="4544961" y="458429"/>
                  <a:pt x="5377016" y="442452"/>
                  <a:pt x="5759245" y="501445"/>
                </a:cubicBezTo>
                <a:cubicBezTo>
                  <a:pt x="6141474" y="560439"/>
                  <a:pt x="6178959" y="682113"/>
                  <a:pt x="6216445" y="803787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6766958" y="3323475"/>
            <a:ext cx="3953609" cy="1867243"/>
          </a:xfrm>
          <a:custGeom>
            <a:avLst/>
            <a:gdLst>
              <a:gd name="connsiteX0" fmla="*/ 0 w 6216445"/>
              <a:gd name="connsiteY0" fmla="*/ 0 h 803787"/>
              <a:gd name="connsiteX1" fmla="*/ 2027903 w 6216445"/>
              <a:gd name="connsiteY1" fmla="*/ 449826 h 803787"/>
              <a:gd name="connsiteX2" fmla="*/ 3923071 w 6216445"/>
              <a:gd name="connsiteY2" fmla="*/ 449826 h 803787"/>
              <a:gd name="connsiteX3" fmla="*/ 5759245 w 6216445"/>
              <a:gd name="connsiteY3" fmla="*/ 501445 h 803787"/>
              <a:gd name="connsiteX4" fmla="*/ 6216445 w 6216445"/>
              <a:gd name="connsiteY4" fmla="*/ 803787 h 803787"/>
              <a:gd name="connsiteX0" fmla="*/ 0 w 6463624"/>
              <a:gd name="connsiteY0" fmla="*/ 0 h 1075483"/>
              <a:gd name="connsiteX1" fmla="*/ 2027903 w 6463624"/>
              <a:gd name="connsiteY1" fmla="*/ 449826 h 1075483"/>
              <a:gd name="connsiteX2" fmla="*/ 3923071 w 6463624"/>
              <a:gd name="connsiteY2" fmla="*/ 449826 h 1075483"/>
              <a:gd name="connsiteX3" fmla="*/ 5759245 w 6463624"/>
              <a:gd name="connsiteY3" fmla="*/ 501445 h 1075483"/>
              <a:gd name="connsiteX4" fmla="*/ 6463624 w 6463624"/>
              <a:gd name="connsiteY4" fmla="*/ 1075483 h 1075483"/>
              <a:gd name="connsiteX0" fmla="*/ 0 w 6310608"/>
              <a:gd name="connsiteY0" fmla="*/ 0 h 1026821"/>
              <a:gd name="connsiteX1" fmla="*/ 2027903 w 6310608"/>
              <a:gd name="connsiteY1" fmla="*/ 449826 h 1026821"/>
              <a:gd name="connsiteX2" fmla="*/ 3923071 w 6310608"/>
              <a:gd name="connsiteY2" fmla="*/ 449826 h 1026821"/>
              <a:gd name="connsiteX3" fmla="*/ 5759245 w 6310608"/>
              <a:gd name="connsiteY3" fmla="*/ 501445 h 1026821"/>
              <a:gd name="connsiteX4" fmla="*/ 6310608 w 6310608"/>
              <a:gd name="connsiteY4" fmla="*/ 1026821 h 102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0608" h="1026821">
                <a:moveTo>
                  <a:pt x="0" y="0"/>
                </a:moveTo>
                <a:cubicBezTo>
                  <a:pt x="687029" y="187427"/>
                  <a:pt x="1374058" y="374855"/>
                  <a:pt x="2027903" y="449826"/>
                </a:cubicBezTo>
                <a:cubicBezTo>
                  <a:pt x="2681748" y="524797"/>
                  <a:pt x="3301181" y="441223"/>
                  <a:pt x="3923071" y="449826"/>
                </a:cubicBezTo>
                <a:cubicBezTo>
                  <a:pt x="4544961" y="458429"/>
                  <a:pt x="5361322" y="405279"/>
                  <a:pt x="5759245" y="501445"/>
                </a:cubicBezTo>
                <a:cubicBezTo>
                  <a:pt x="6157168" y="597611"/>
                  <a:pt x="6273122" y="905147"/>
                  <a:pt x="6310608" y="102682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8172652" y="3432720"/>
            <a:ext cx="1567808" cy="296241"/>
          </a:xfrm>
          <a:custGeom>
            <a:avLst/>
            <a:gdLst>
              <a:gd name="connsiteX0" fmla="*/ 0 w 6216445"/>
              <a:gd name="connsiteY0" fmla="*/ 0 h 803787"/>
              <a:gd name="connsiteX1" fmla="*/ 2027903 w 6216445"/>
              <a:gd name="connsiteY1" fmla="*/ 449826 h 803787"/>
              <a:gd name="connsiteX2" fmla="*/ 3923071 w 6216445"/>
              <a:gd name="connsiteY2" fmla="*/ 449826 h 803787"/>
              <a:gd name="connsiteX3" fmla="*/ 5759245 w 6216445"/>
              <a:gd name="connsiteY3" fmla="*/ 501445 h 803787"/>
              <a:gd name="connsiteX4" fmla="*/ 6216445 w 6216445"/>
              <a:gd name="connsiteY4" fmla="*/ 803787 h 803787"/>
              <a:gd name="connsiteX0" fmla="*/ 0 w 6463624"/>
              <a:gd name="connsiteY0" fmla="*/ 0 h 1075483"/>
              <a:gd name="connsiteX1" fmla="*/ 2027903 w 6463624"/>
              <a:gd name="connsiteY1" fmla="*/ 449826 h 1075483"/>
              <a:gd name="connsiteX2" fmla="*/ 3923071 w 6463624"/>
              <a:gd name="connsiteY2" fmla="*/ 449826 h 1075483"/>
              <a:gd name="connsiteX3" fmla="*/ 5759245 w 6463624"/>
              <a:gd name="connsiteY3" fmla="*/ 501445 h 1075483"/>
              <a:gd name="connsiteX4" fmla="*/ 6463624 w 6463624"/>
              <a:gd name="connsiteY4" fmla="*/ 1075483 h 1075483"/>
              <a:gd name="connsiteX0" fmla="*/ 0 w 6310608"/>
              <a:gd name="connsiteY0" fmla="*/ 0 h 1026821"/>
              <a:gd name="connsiteX1" fmla="*/ 2027903 w 6310608"/>
              <a:gd name="connsiteY1" fmla="*/ 449826 h 1026821"/>
              <a:gd name="connsiteX2" fmla="*/ 3923071 w 6310608"/>
              <a:gd name="connsiteY2" fmla="*/ 449826 h 1026821"/>
              <a:gd name="connsiteX3" fmla="*/ 5759245 w 6310608"/>
              <a:gd name="connsiteY3" fmla="*/ 501445 h 1026821"/>
              <a:gd name="connsiteX4" fmla="*/ 6310608 w 6310608"/>
              <a:gd name="connsiteY4" fmla="*/ 1026821 h 1026821"/>
              <a:gd name="connsiteX0" fmla="*/ 0 w 6310608"/>
              <a:gd name="connsiteY0" fmla="*/ 0 h 4094774"/>
              <a:gd name="connsiteX1" fmla="*/ 2459701 w 6310608"/>
              <a:gd name="connsiteY1" fmla="*/ 4093449 h 4094774"/>
              <a:gd name="connsiteX2" fmla="*/ 3923071 w 6310608"/>
              <a:gd name="connsiteY2" fmla="*/ 449826 h 4094774"/>
              <a:gd name="connsiteX3" fmla="*/ 5759245 w 6310608"/>
              <a:gd name="connsiteY3" fmla="*/ 501445 h 4094774"/>
              <a:gd name="connsiteX4" fmla="*/ 6310608 w 6310608"/>
              <a:gd name="connsiteY4" fmla="*/ 1026821 h 4094774"/>
              <a:gd name="connsiteX0" fmla="*/ 0 w 6310608"/>
              <a:gd name="connsiteY0" fmla="*/ 0 h 4364534"/>
              <a:gd name="connsiteX1" fmla="*/ 2459701 w 6310608"/>
              <a:gd name="connsiteY1" fmla="*/ 4093449 h 4364534"/>
              <a:gd name="connsiteX2" fmla="*/ 4416552 w 6310608"/>
              <a:gd name="connsiteY2" fmla="*/ 3596602 h 4364534"/>
              <a:gd name="connsiteX3" fmla="*/ 5759245 w 6310608"/>
              <a:gd name="connsiteY3" fmla="*/ 501445 h 4364534"/>
              <a:gd name="connsiteX4" fmla="*/ 6310608 w 6310608"/>
              <a:gd name="connsiteY4" fmla="*/ 1026821 h 4364534"/>
              <a:gd name="connsiteX0" fmla="*/ 0 w 6310608"/>
              <a:gd name="connsiteY0" fmla="*/ 0 h 4306387"/>
              <a:gd name="connsiteX1" fmla="*/ 2459701 w 6310608"/>
              <a:gd name="connsiteY1" fmla="*/ 4093449 h 4306387"/>
              <a:gd name="connsiteX2" fmla="*/ 4416552 w 6310608"/>
              <a:gd name="connsiteY2" fmla="*/ 3596602 h 4306387"/>
              <a:gd name="connsiteX3" fmla="*/ 5944301 w 6310608"/>
              <a:gd name="connsiteY3" fmla="*/ 2488905 h 4306387"/>
              <a:gd name="connsiteX4" fmla="*/ 6310608 w 6310608"/>
              <a:gd name="connsiteY4" fmla="*/ 1026821 h 4306387"/>
              <a:gd name="connsiteX0" fmla="*/ 0 w 6557350"/>
              <a:gd name="connsiteY0" fmla="*/ 137541 h 4443928"/>
              <a:gd name="connsiteX1" fmla="*/ 2459701 w 6557350"/>
              <a:gd name="connsiteY1" fmla="*/ 4230990 h 4443928"/>
              <a:gd name="connsiteX2" fmla="*/ 4416552 w 6557350"/>
              <a:gd name="connsiteY2" fmla="*/ 3734143 h 4443928"/>
              <a:gd name="connsiteX3" fmla="*/ 5944301 w 6557350"/>
              <a:gd name="connsiteY3" fmla="*/ 2626446 h 4443928"/>
              <a:gd name="connsiteX4" fmla="*/ 6557350 w 6557350"/>
              <a:gd name="connsiteY4" fmla="*/ 5031 h 444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7350" h="4443928">
                <a:moveTo>
                  <a:pt x="0" y="137541"/>
                </a:moveTo>
                <a:cubicBezTo>
                  <a:pt x="687029" y="324968"/>
                  <a:pt x="1723609" y="3631556"/>
                  <a:pt x="2459701" y="4230990"/>
                </a:cubicBezTo>
                <a:cubicBezTo>
                  <a:pt x="3195793" y="4830424"/>
                  <a:pt x="3835785" y="4001567"/>
                  <a:pt x="4416552" y="3734143"/>
                </a:cubicBezTo>
                <a:cubicBezTo>
                  <a:pt x="4997319" y="3466719"/>
                  <a:pt x="5587501" y="3247965"/>
                  <a:pt x="5944301" y="2626446"/>
                </a:cubicBezTo>
                <a:cubicBezTo>
                  <a:pt x="6301101" y="2004927"/>
                  <a:pt x="6519864" y="-116643"/>
                  <a:pt x="6557350" y="503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8218424" y="3528216"/>
            <a:ext cx="3351286" cy="1263647"/>
          </a:xfrm>
          <a:custGeom>
            <a:avLst/>
            <a:gdLst>
              <a:gd name="connsiteX0" fmla="*/ 0 w 6216445"/>
              <a:gd name="connsiteY0" fmla="*/ 0 h 803787"/>
              <a:gd name="connsiteX1" fmla="*/ 2027903 w 6216445"/>
              <a:gd name="connsiteY1" fmla="*/ 449826 h 803787"/>
              <a:gd name="connsiteX2" fmla="*/ 3923071 w 6216445"/>
              <a:gd name="connsiteY2" fmla="*/ 449826 h 803787"/>
              <a:gd name="connsiteX3" fmla="*/ 5759245 w 6216445"/>
              <a:gd name="connsiteY3" fmla="*/ 501445 h 803787"/>
              <a:gd name="connsiteX4" fmla="*/ 6216445 w 6216445"/>
              <a:gd name="connsiteY4" fmla="*/ 803787 h 803787"/>
              <a:gd name="connsiteX0" fmla="*/ 0 w 6463624"/>
              <a:gd name="connsiteY0" fmla="*/ 0 h 1075483"/>
              <a:gd name="connsiteX1" fmla="*/ 2027903 w 6463624"/>
              <a:gd name="connsiteY1" fmla="*/ 449826 h 1075483"/>
              <a:gd name="connsiteX2" fmla="*/ 3923071 w 6463624"/>
              <a:gd name="connsiteY2" fmla="*/ 449826 h 1075483"/>
              <a:gd name="connsiteX3" fmla="*/ 5759245 w 6463624"/>
              <a:gd name="connsiteY3" fmla="*/ 501445 h 1075483"/>
              <a:gd name="connsiteX4" fmla="*/ 6463624 w 6463624"/>
              <a:gd name="connsiteY4" fmla="*/ 1075483 h 1075483"/>
              <a:gd name="connsiteX0" fmla="*/ 0 w 6310608"/>
              <a:gd name="connsiteY0" fmla="*/ 0 h 1026821"/>
              <a:gd name="connsiteX1" fmla="*/ 2027903 w 6310608"/>
              <a:gd name="connsiteY1" fmla="*/ 449826 h 1026821"/>
              <a:gd name="connsiteX2" fmla="*/ 3923071 w 6310608"/>
              <a:gd name="connsiteY2" fmla="*/ 449826 h 1026821"/>
              <a:gd name="connsiteX3" fmla="*/ 5759245 w 6310608"/>
              <a:gd name="connsiteY3" fmla="*/ 501445 h 1026821"/>
              <a:gd name="connsiteX4" fmla="*/ 6310608 w 6310608"/>
              <a:gd name="connsiteY4" fmla="*/ 1026821 h 1026821"/>
              <a:gd name="connsiteX0" fmla="*/ 0 w 6310608"/>
              <a:gd name="connsiteY0" fmla="*/ 0 h 4094774"/>
              <a:gd name="connsiteX1" fmla="*/ 2459701 w 6310608"/>
              <a:gd name="connsiteY1" fmla="*/ 4093449 h 4094774"/>
              <a:gd name="connsiteX2" fmla="*/ 3923071 w 6310608"/>
              <a:gd name="connsiteY2" fmla="*/ 449826 h 4094774"/>
              <a:gd name="connsiteX3" fmla="*/ 5759245 w 6310608"/>
              <a:gd name="connsiteY3" fmla="*/ 501445 h 4094774"/>
              <a:gd name="connsiteX4" fmla="*/ 6310608 w 6310608"/>
              <a:gd name="connsiteY4" fmla="*/ 1026821 h 4094774"/>
              <a:gd name="connsiteX0" fmla="*/ 0 w 6310608"/>
              <a:gd name="connsiteY0" fmla="*/ 0 h 4364534"/>
              <a:gd name="connsiteX1" fmla="*/ 2459701 w 6310608"/>
              <a:gd name="connsiteY1" fmla="*/ 4093449 h 4364534"/>
              <a:gd name="connsiteX2" fmla="*/ 4416552 w 6310608"/>
              <a:gd name="connsiteY2" fmla="*/ 3596602 h 4364534"/>
              <a:gd name="connsiteX3" fmla="*/ 5759245 w 6310608"/>
              <a:gd name="connsiteY3" fmla="*/ 501445 h 4364534"/>
              <a:gd name="connsiteX4" fmla="*/ 6310608 w 6310608"/>
              <a:gd name="connsiteY4" fmla="*/ 1026821 h 4364534"/>
              <a:gd name="connsiteX0" fmla="*/ 0 w 6310608"/>
              <a:gd name="connsiteY0" fmla="*/ 0 h 4306387"/>
              <a:gd name="connsiteX1" fmla="*/ 2459701 w 6310608"/>
              <a:gd name="connsiteY1" fmla="*/ 4093449 h 4306387"/>
              <a:gd name="connsiteX2" fmla="*/ 4416552 w 6310608"/>
              <a:gd name="connsiteY2" fmla="*/ 3596602 h 4306387"/>
              <a:gd name="connsiteX3" fmla="*/ 5944301 w 6310608"/>
              <a:gd name="connsiteY3" fmla="*/ 2488905 h 4306387"/>
              <a:gd name="connsiteX4" fmla="*/ 6310608 w 6310608"/>
              <a:gd name="connsiteY4" fmla="*/ 1026821 h 4306387"/>
              <a:gd name="connsiteX0" fmla="*/ 0 w 6557350"/>
              <a:gd name="connsiteY0" fmla="*/ 137541 h 4443928"/>
              <a:gd name="connsiteX1" fmla="*/ 2459701 w 6557350"/>
              <a:gd name="connsiteY1" fmla="*/ 4230990 h 4443928"/>
              <a:gd name="connsiteX2" fmla="*/ 4416552 w 6557350"/>
              <a:gd name="connsiteY2" fmla="*/ 3734143 h 4443928"/>
              <a:gd name="connsiteX3" fmla="*/ 5944301 w 6557350"/>
              <a:gd name="connsiteY3" fmla="*/ 2626446 h 4443928"/>
              <a:gd name="connsiteX4" fmla="*/ 6557350 w 6557350"/>
              <a:gd name="connsiteY4" fmla="*/ 5031 h 4443928"/>
              <a:gd name="connsiteX0" fmla="*/ 0 w 6823255"/>
              <a:gd name="connsiteY0" fmla="*/ 24810047 h 29660213"/>
              <a:gd name="connsiteX1" fmla="*/ 2459701 w 6823255"/>
              <a:gd name="connsiteY1" fmla="*/ 28903496 h 29660213"/>
              <a:gd name="connsiteX2" fmla="*/ 4416552 w 6823255"/>
              <a:gd name="connsiteY2" fmla="*/ 28406649 h 29660213"/>
              <a:gd name="connsiteX3" fmla="*/ 5944301 w 6823255"/>
              <a:gd name="connsiteY3" fmla="*/ 27298952 h 29660213"/>
              <a:gd name="connsiteX4" fmla="*/ 6823255 w 6823255"/>
              <a:gd name="connsiteY4" fmla="*/ 478 h 29660213"/>
              <a:gd name="connsiteX0" fmla="*/ 0 w 6823255"/>
              <a:gd name="connsiteY0" fmla="*/ 24810047 h 30193575"/>
              <a:gd name="connsiteX1" fmla="*/ 2046068 w 6823255"/>
              <a:gd name="connsiteY1" fmla="*/ 18513155 h 30193575"/>
              <a:gd name="connsiteX2" fmla="*/ 4416552 w 6823255"/>
              <a:gd name="connsiteY2" fmla="*/ 28406649 h 30193575"/>
              <a:gd name="connsiteX3" fmla="*/ 5944301 w 6823255"/>
              <a:gd name="connsiteY3" fmla="*/ 27298952 h 30193575"/>
              <a:gd name="connsiteX4" fmla="*/ 6823255 w 6823255"/>
              <a:gd name="connsiteY4" fmla="*/ 478 h 30193575"/>
              <a:gd name="connsiteX0" fmla="*/ 0 w 6823255"/>
              <a:gd name="connsiteY0" fmla="*/ 24810072 h 30818171"/>
              <a:gd name="connsiteX1" fmla="*/ 2046068 w 6823255"/>
              <a:gd name="connsiteY1" fmla="*/ 18513180 h 30818171"/>
              <a:gd name="connsiteX2" fmla="*/ 3382475 w 6823255"/>
              <a:gd name="connsiteY2" fmla="*/ 29519915 h 30818171"/>
              <a:gd name="connsiteX3" fmla="*/ 5944301 w 6823255"/>
              <a:gd name="connsiteY3" fmla="*/ 27298977 h 30818171"/>
              <a:gd name="connsiteX4" fmla="*/ 6823255 w 6823255"/>
              <a:gd name="connsiteY4" fmla="*/ 503 h 3081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3255" h="30818171">
                <a:moveTo>
                  <a:pt x="0" y="24810072"/>
                </a:moveTo>
                <a:cubicBezTo>
                  <a:pt x="687029" y="24997499"/>
                  <a:pt x="1482322" y="17728206"/>
                  <a:pt x="2046068" y="18513180"/>
                </a:cubicBezTo>
                <a:cubicBezTo>
                  <a:pt x="2609814" y="19298154"/>
                  <a:pt x="2732770" y="28055616"/>
                  <a:pt x="3382475" y="29519915"/>
                </a:cubicBezTo>
                <a:cubicBezTo>
                  <a:pt x="4032180" y="30984214"/>
                  <a:pt x="5370838" y="32218879"/>
                  <a:pt x="5944301" y="27298977"/>
                </a:cubicBezTo>
                <a:cubicBezTo>
                  <a:pt x="6517764" y="22379075"/>
                  <a:pt x="6785769" y="-121171"/>
                  <a:pt x="6823255" y="503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5480983" y="3986324"/>
            <a:ext cx="4297419" cy="1184813"/>
          </a:xfrm>
          <a:custGeom>
            <a:avLst/>
            <a:gdLst>
              <a:gd name="connsiteX0" fmla="*/ 0 w 6216445"/>
              <a:gd name="connsiteY0" fmla="*/ 0 h 803787"/>
              <a:gd name="connsiteX1" fmla="*/ 2027903 w 6216445"/>
              <a:gd name="connsiteY1" fmla="*/ 449826 h 803787"/>
              <a:gd name="connsiteX2" fmla="*/ 3923071 w 6216445"/>
              <a:gd name="connsiteY2" fmla="*/ 449826 h 803787"/>
              <a:gd name="connsiteX3" fmla="*/ 5759245 w 6216445"/>
              <a:gd name="connsiteY3" fmla="*/ 501445 h 803787"/>
              <a:gd name="connsiteX4" fmla="*/ 6216445 w 6216445"/>
              <a:gd name="connsiteY4" fmla="*/ 803787 h 803787"/>
              <a:gd name="connsiteX0" fmla="*/ 0 w 6184607"/>
              <a:gd name="connsiteY0" fmla="*/ 120809 h 364400"/>
              <a:gd name="connsiteX1" fmla="*/ 1996065 w 6184607"/>
              <a:gd name="connsiteY1" fmla="*/ 10439 h 364400"/>
              <a:gd name="connsiteX2" fmla="*/ 3891233 w 6184607"/>
              <a:gd name="connsiteY2" fmla="*/ 10439 h 364400"/>
              <a:gd name="connsiteX3" fmla="*/ 5727407 w 6184607"/>
              <a:gd name="connsiteY3" fmla="*/ 62058 h 364400"/>
              <a:gd name="connsiteX4" fmla="*/ 6184607 w 6184607"/>
              <a:gd name="connsiteY4" fmla="*/ 364400 h 364400"/>
              <a:gd name="connsiteX0" fmla="*/ 0 w 6184607"/>
              <a:gd name="connsiteY0" fmla="*/ 120809 h 364400"/>
              <a:gd name="connsiteX1" fmla="*/ 1996065 w 6184607"/>
              <a:gd name="connsiteY1" fmla="*/ 10439 h 364400"/>
              <a:gd name="connsiteX2" fmla="*/ 3891233 w 6184607"/>
              <a:gd name="connsiteY2" fmla="*/ 10439 h 364400"/>
              <a:gd name="connsiteX3" fmla="*/ 5727407 w 6184607"/>
              <a:gd name="connsiteY3" fmla="*/ 62058 h 364400"/>
              <a:gd name="connsiteX4" fmla="*/ 6184607 w 6184607"/>
              <a:gd name="connsiteY4" fmla="*/ 364400 h 36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607" h="364400">
                <a:moveTo>
                  <a:pt x="0" y="120809"/>
                </a:moveTo>
                <a:cubicBezTo>
                  <a:pt x="846217" y="13396"/>
                  <a:pt x="1347526" y="28834"/>
                  <a:pt x="1996065" y="10439"/>
                </a:cubicBezTo>
                <a:cubicBezTo>
                  <a:pt x="2644604" y="-7956"/>
                  <a:pt x="3269343" y="1836"/>
                  <a:pt x="3891233" y="10439"/>
                </a:cubicBezTo>
                <a:cubicBezTo>
                  <a:pt x="4513123" y="19042"/>
                  <a:pt x="5345178" y="3065"/>
                  <a:pt x="5727407" y="62058"/>
                </a:cubicBezTo>
                <a:cubicBezTo>
                  <a:pt x="6109636" y="121052"/>
                  <a:pt x="6147121" y="242726"/>
                  <a:pt x="6184607" y="36440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6766958" y="3976621"/>
            <a:ext cx="4811643" cy="1148822"/>
          </a:xfrm>
          <a:custGeom>
            <a:avLst/>
            <a:gdLst>
              <a:gd name="connsiteX0" fmla="*/ 0 w 6216445"/>
              <a:gd name="connsiteY0" fmla="*/ 0 h 803787"/>
              <a:gd name="connsiteX1" fmla="*/ 2027903 w 6216445"/>
              <a:gd name="connsiteY1" fmla="*/ 449826 h 803787"/>
              <a:gd name="connsiteX2" fmla="*/ 3923071 w 6216445"/>
              <a:gd name="connsiteY2" fmla="*/ 449826 h 803787"/>
              <a:gd name="connsiteX3" fmla="*/ 5759245 w 6216445"/>
              <a:gd name="connsiteY3" fmla="*/ 501445 h 803787"/>
              <a:gd name="connsiteX4" fmla="*/ 6216445 w 6216445"/>
              <a:gd name="connsiteY4" fmla="*/ 803787 h 803787"/>
              <a:gd name="connsiteX0" fmla="*/ 0 w 6184607"/>
              <a:gd name="connsiteY0" fmla="*/ 120809 h 364400"/>
              <a:gd name="connsiteX1" fmla="*/ 1996065 w 6184607"/>
              <a:gd name="connsiteY1" fmla="*/ 10439 h 364400"/>
              <a:gd name="connsiteX2" fmla="*/ 3891233 w 6184607"/>
              <a:gd name="connsiteY2" fmla="*/ 10439 h 364400"/>
              <a:gd name="connsiteX3" fmla="*/ 5727407 w 6184607"/>
              <a:gd name="connsiteY3" fmla="*/ 62058 h 364400"/>
              <a:gd name="connsiteX4" fmla="*/ 6184607 w 6184607"/>
              <a:gd name="connsiteY4" fmla="*/ 364400 h 364400"/>
              <a:gd name="connsiteX0" fmla="*/ 0 w 6184607"/>
              <a:gd name="connsiteY0" fmla="*/ 120809 h 364400"/>
              <a:gd name="connsiteX1" fmla="*/ 1996065 w 6184607"/>
              <a:gd name="connsiteY1" fmla="*/ 10439 h 364400"/>
              <a:gd name="connsiteX2" fmla="*/ 3891233 w 6184607"/>
              <a:gd name="connsiteY2" fmla="*/ 10439 h 364400"/>
              <a:gd name="connsiteX3" fmla="*/ 5727407 w 6184607"/>
              <a:gd name="connsiteY3" fmla="*/ 62058 h 364400"/>
              <a:gd name="connsiteX4" fmla="*/ 6184607 w 6184607"/>
              <a:gd name="connsiteY4" fmla="*/ 364400 h 36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607" h="364400">
                <a:moveTo>
                  <a:pt x="0" y="120809"/>
                </a:moveTo>
                <a:cubicBezTo>
                  <a:pt x="846217" y="13396"/>
                  <a:pt x="1347526" y="28834"/>
                  <a:pt x="1996065" y="10439"/>
                </a:cubicBezTo>
                <a:cubicBezTo>
                  <a:pt x="2644604" y="-7956"/>
                  <a:pt x="3269343" y="1836"/>
                  <a:pt x="3891233" y="10439"/>
                </a:cubicBezTo>
                <a:cubicBezTo>
                  <a:pt x="4513123" y="19042"/>
                  <a:pt x="5345178" y="3065"/>
                  <a:pt x="5727407" y="62058"/>
                </a:cubicBezTo>
                <a:cubicBezTo>
                  <a:pt x="6109636" y="121052"/>
                  <a:pt x="6147121" y="242726"/>
                  <a:pt x="6184607" y="36440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5428271" y="3587778"/>
            <a:ext cx="5255424" cy="2066338"/>
          </a:xfrm>
          <a:custGeom>
            <a:avLst/>
            <a:gdLst>
              <a:gd name="connsiteX0" fmla="*/ 0 w 6216445"/>
              <a:gd name="connsiteY0" fmla="*/ 0 h 803787"/>
              <a:gd name="connsiteX1" fmla="*/ 2027903 w 6216445"/>
              <a:gd name="connsiteY1" fmla="*/ 449826 h 803787"/>
              <a:gd name="connsiteX2" fmla="*/ 3923071 w 6216445"/>
              <a:gd name="connsiteY2" fmla="*/ 449826 h 803787"/>
              <a:gd name="connsiteX3" fmla="*/ 5759245 w 6216445"/>
              <a:gd name="connsiteY3" fmla="*/ 501445 h 803787"/>
              <a:gd name="connsiteX4" fmla="*/ 6216445 w 6216445"/>
              <a:gd name="connsiteY4" fmla="*/ 803787 h 803787"/>
              <a:gd name="connsiteX0" fmla="*/ 0 w 6463624"/>
              <a:gd name="connsiteY0" fmla="*/ 0 h 1075483"/>
              <a:gd name="connsiteX1" fmla="*/ 2027903 w 6463624"/>
              <a:gd name="connsiteY1" fmla="*/ 449826 h 1075483"/>
              <a:gd name="connsiteX2" fmla="*/ 3923071 w 6463624"/>
              <a:gd name="connsiteY2" fmla="*/ 449826 h 1075483"/>
              <a:gd name="connsiteX3" fmla="*/ 5759245 w 6463624"/>
              <a:gd name="connsiteY3" fmla="*/ 501445 h 1075483"/>
              <a:gd name="connsiteX4" fmla="*/ 6463624 w 6463624"/>
              <a:gd name="connsiteY4" fmla="*/ 1075483 h 1075483"/>
              <a:gd name="connsiteX0" fmla="*/ 0 w 6310608"/>
              <a:gd name="connsiteY0" fmla="*/ 0 h 1026821"/>
              <a:gd name="connsiteX1" fmla="*/ 2027903 w 6310608"/>
              <a:gd name="connsiteY1" fmla="*/ 449826 h 1026821"/>
              <a:gd name="connsiteX2" fmla="*/ 3923071 w 6310608"/>
              <a:gd name="connsiteY2" fmla="*/ 449826 h 1026821"/>
              <a:gd name="connsiteX3" fmla="*/ 5759245 w 6310608"/>
              <a:gd name="connsiteY3" fmla="*/ 501445 h 1026821"/>
              <a:gd name="connsiteX4" fmla="*/ 6310608 w 6310608"/>
              <a:gd name="connsiteY4" fmla="*/ 1026821 h 1026821"/>
              <a:gd name="connsiteX0" fmla="*/ 0 w 6310608"/>
              <a:gd name="connsiteY0" fmla="*/ 0 h 4094774"/>
              <a:gd name="connsiteX1" fmla="*/ 2459701 w 6310608"/>
              <a:gd name="connsiteY1" fmla="*/ 4093449 h 4094774"/>
              <a:gd name="connsiteX2" fmla="*/ 3923071 w 6310608"/>
              <a:gd name="connsiteY2" fmla="*/ 449826 h 4094774"/>
              <a:gd name="connsiteX3" fmla="*/ 5759245 w 6310608"/>
              <a:gd name="connsiteY3" fmla="*/ 501445 h 4094774"/>
              <a:gd name="connsiteX4" fmla="*/ 6310608 w 6310608"/>
              <a:gd name="connsiteY4" fmla="*/ 1026821 h 4094774"/>
              <a:gd name="connsiteX0" fmla="*/ 0 w 6310608"/>
              <a:gd name="connsiteY0" fmla="*/ 0 h 4364534"/>
              <a:gd name="connsiteX1" fmla="*/ 2459701 w 6310608"/>
              <a:gd name="connsiteY1" fmla="*/ 4093449 h 4364534"/>
              <a:gd name="connsiteX2" fmla="*/ 4416552 w 6310608"/>
              <a:gd name="connsiteY2" fmla="*/ 3596602 h 4364534"/>
              <a:gd name="connsiteX3" fmla="*/ 5759245 w 6310608"/>
              <a:gd name="connsiteY3" fmla="*/ 501445 h 4364534"/>
              <a:gd name="connsiteX4" fmla="*/ 6310608 w 6310608"/>
              <a:gd name="connsiteY4" fmla="*/ 1026821 h 4364534"/>
              <a:gd name="connsiteX0" fmla="*/ 0 w 6310608"/>
              <a:gd name="connsiteY0" fmla="*/ 0 h 4306387"/>
              <a:gd name="connsiteX1" fmla="*/ 2459701 w 6310608"/>
              <a:gd name="connsiteY1" fmla="*/ 4093449 h 4306387"/>
              <a:gd name="connsiteX2" fmla="*/ 4416552 w 6310608"/>
              <a:gd name="connsiteY2" fmla="*/ 3596602 h 4306387"/>
              <a:gd name="connsiteX3" fmla="*/ 5944301 w 6310608"/>
              <a:gd name="connsiteY3" fmla="*/ 2488905 h 4306387"/>
              <a:gd name="connsiteX4" fmla="*/ 6310608 w 6310608"/>
              <a:gd name="connsiteY4" fmla="*/ 1026821 h 4306387"/>
              <a:gd name="connsiteX0" fmla="*/ 0 w 6557350"/>
              <a:gd name="connsiteY0" fmla="*/ 137541 h 4443928"/>
              <a:gd name="connsiteX1" fmla="*/ 2459701 w 6557350"/>
              <a:gd name="connsiteY1" fmla="*/ 4230990 h 4443928"/>
              <a:gd name="connsiteX2" fmla="*/ 4416552 w 6557350"/>
              <a:gd name="connsiteY2" fmla="*/ 3734143 h 4443928"/>
              <a:gd name="connsiteX3" fmla="*/ 5944301 w 6557350"/>
              <a:gd name="connsiteY3" fmla="*/ 2626446 h 4443928"/>
              <a:gd name="connsiteX4" fmla="*/ 6557350 w 6557350"/>
              <a:gd name="connsiteY4" fmla="*/ 5031 h 4443928"/>
              <a:gd name="connsiteX0" fmla="*/ 0 w 6823255"/>
              <a:gd name="connsiteY0" fmla="*/ 24810047 h 29660213"/>
              <a:gd name="connsiteX1" fmla="*/ 2459701 w 6823255"/>
              <a:gd name="connsiteY1" fmla="*/ 28903496 h 29660213"/>
              <a:gd name="connsiteX2" fmla="*/ 4416552 w 6823255"/>
              <a:gd name="connsiteY2" fmla="*/ 28406649 h 29660213"/>
              <a:gd name="connsiteX3" fmla="*/ 5944301 w 6823255"/>
              <a:gd name="connsiteY3" fmla="*/ 27298952 h 29660213"/>
              <a:gd name="connsiteX4" fmla="*/ 6823255 w 6823255"/>
              <a:gd name="connsiteY4" fmla="*/ 478 h 29660213"/>
              <a:gd name="connsiteX0" fmla="*/ 0 w 6823255"/>
              <a:gd name="connsiteY0" fmla="*/ 24810047 h 30193575"/>
              <a:gd name="connsiteX1" fmla="*/ 2046068 w 6823255"/>
              <a:gd name="connsiteY1" fmla="*/ 18513155 h 30193575"/>
              <a:gd name="connsiteX2" fmla="*/ 4416552 w 6823255"/>
              <a:gd name="connsiteY2" fmla="*/ 28406649 h 30193575"/>
              <a:gd name="connsiteX3" fmla="*/ 5944301 w 6823255"/>
              <a:gd name="connsiteY3" fmla="*/ 27298952 h 30193575"/>
              <a:gd name="connsiteX4" fmla="*/ 6823255 w 6823255"/>
              <a:gd name="connsiteY4" fmla="*/ 478 h 30193575"/>
              <a:gd name="connsiteX0" fmla="*/ 0 w 6823255"/>
              <a:gd name="connsiteY0" fmla="*/ 24810072 h 30818171"/>
              <a:gd name="connsiteX1" fmla="*/ 2046068 w 6823255"/>
              <a:gd name="connsiteY1" fmla="*/ 18513180 h 30818171"/>
              <a:gd name="connsiteX2" fmla="*/ 3382475 w 6823255"/>
              <a:gd name="connsiteY2" fmla="*/ 29519915 h 30818171"/>
              <a:gd name="connsiteX3" fmla="*/ 5944301 w 6823255"/>
              <a:gd name="connsiteY3" fmla="*/ 27298977 h 30818171"/>
              <a:gd name="connsiteX4" fmla="*/ 6823255 w 6823255"/>
              <a:gd name="connsiteY4" fmla="*/ 503 h 30818171"/>
              <a:gd name="connsiteX0" fmla="*/ 0 w 6823255"/>
              <a:gd name="connsiteY0" fmla="*/ 24810072 h 31791084"/>
              <a:gd name="connsiteX1" fmla="*/ 2454888 w 6823255"/>
              <a:gd name="connsiteY1" fmla="*/ 4583491 h 31791084"/>
              <a:gd name="connsiteX2" fmla="*/ 3382475 w 6823255"/>
              <a:gd name="connsiteY2" fmla="*/ 29519915 h 31791084"/>
              <a:gd name="connsiteX3" fmla="*/ 5944301 w 6823255"/>
              <a:gd name="connsiteY3" fmla="*/ 27298977 h 31791084"/>
              <a:gd name="connsiteX4" fmla="*/ 6823255 w 6823255"/>
              <a:gd name="connsiteY4" fmla="*/ 503 h 31791084"/>
              <a:gd name="connsiteX0" fmla="*/ 0 w 6823255"/>
              <a:gd name="connsiteY0" fmla="*/ 42882278 h 45570387"/>
              <a:gd name="connsiteX1" fmla="*/ 2454888 w 6823255"/>
              <a:gd name="connsiteY1" fmla="*/ 22655697 h 45570387"/>
              <a:gd name="connsiteX2" fmla="*/ 4009964 w 6823255"/>
              <a:gd name="connsiteY2" fmla="*/ 496531 h 45570387"/>
              <a:gd name="connsiteX3" fmla="*/ 5944301 w 6823255"/>
              <a:gd name="connsiteY3" fmla="*/ 45371183 h 45570387"/>
              <a:gd name="connsiteX4" fmla="*/ 6823255 w 6823255"/>
              <a:gd name="connsiteY4" fmla="*/ 18072709 h 45570387"/>
              <a:gd name="connsiteX0" fmla="*/ 0 w 6823255"/>
              <a:gd name="connsiteY0" fmla="*/ 42742336 h 45430445"/>
              <a:gd name="connsiteX1" fmla="*/ 2084098 w 6823255"/>
              <a:gd name="connsiteY1" fmla="*/ 25169026 h 45430445"/>
              <a:gd name="connsiteX2" fmla="*/ 4009964 w 6823255"/>
              <a:gd name="connsiteY2" fmla="*/ 356589 h 45430445"/>
              <a:gd name="connsiteX3" fmla="*/ 5944301 w 6823255"/>
              <a:gd name="connsiteY3" fmla="*/ 45231241 h 45430445"/>
              <a:gd name="connsiteX4" fmla="*/ 6823255 w 6823255"/>
              <a:gd name="connsiteY4" fmla="*/ 17932767 h 45430445"/>
              <a:gd name="connsiteX0" fmla="*/ 0 w 6823255"/>
              <a:gd name="connsiteY0" fmla="*/ 42891588 h 45579697"/>
              <a:gd name="connsiteX1" fmla="*/ 2084098 w 6823255"/>
              <a:gd name="connsiteY1" fmla="*/ 25318278 h 45579697"/>
              <a:gd name="connsiteX2" fmla="*/ 4009964 w 6823255"/>
              <a:gd name="connsiteY2" fmla="*/ 505841 h 45579697"/>
              <a:gd name="connsiteX3" fmla="*/ 5944301 w 6823255"/>
              <a:gd name="connsiteY3" fmla="*/ 45380493 h 45579697"/>
              <a:gd name="connsiteX4" fmla="*/ 6823255 w 6823255"/>
              <a:gd name="connsiteY4" fmla="*/ 18082019 h 45579697"/>
              <a:gd name="connsiteX0" fmla="*/ 0 w 6823255"/>
              <a:gd name="connsiteY0" fmla="*/ 43835335 h 46523444"/>
              <a:gd name="connsiteX1" fmla="*/ 2188679 w 6823255"/>
              <a:gd name="connsiteY1" fmla="*/ 18136387 h 46523444"/>
              <a:gd name="connsiteX2" fmla="*/ 4009964 w 6823255"/>
              <a:gd name="connsiteY2" fmla="*/ 1449588 h 46523444"/>
              <a:gd name="connsiteX3" fmla="*/ 5944301 w 6823255"/>
              <a:gd name="connsiteY3" fmla="*/ 46324240 h 46523444"/>
              <a:gd name="connsiteX4" fmla="*/ 6823255 w 6823255"/>
              <a:gd name="connsiteY4" fmla="*/ 19025766 h 46523444"/>
              <a:gd name="connsiteX0" fmla="*/ 0 w 6823255"/>
              <a:gd name="connsiteY0" fmla="*/ 42725223 h 42727476"/>
              <a:gd name="connsiteX1" fmla="*/ 2188679 w 6823255"/>
              <a:gd name="connsiteY1" fmla="*/ 17026275 h 42727476"/>
              <a:gd name="connsiteX2" fmla="*/ 4009964 w 6823255"/>
              <a:gd name="connsiteY2" fmla="*/ 339476 h 42727476"/>
              <a:gd name="connsiteX3" fmla="*/ 5525975 w 6823255"/>
              <a:gd name="connsiteY3" fmla="*/ 6741670 h 42727476"/>
              <a:gd name="connsiteX4" fmla="*/ 6823255 w 6823255"/>
              <a:gd name="connsiteY4" fmla="*/ 17915654 h 42727476"/>
              <a:gd name="connsiteX0" fmla="*/ 0 w 6775718"/>
              <a:gd name="connsiteY0" fmla="*/ 42674580 h 42676833"/>
              <a:gd name="connsiteX1" fmla="*/ 2188679 w 6775718"/>
              <a:gd name="connsiteY1" fmla="*/ 16975632 h 42676833"/>
              <a:gd name="connsiteX2" fmla="*/ 4009964 w 6775718"/>
              <a:gd name="connsiteY2" fmla="*/ 288833 h 42676833"/>
              <a:gd name="connsiteX3" fmla="*/ 5525975 w 6775718"/>
              <a:gd name="connsiteY3" fmla="*/ 6691027 h 42676833"/>
              <a:gd name="connsiteX4" fmla="*/ 6775718 w 6775718"/>
              <a:gd name="connsiteY4" fmla="*/ 10568513 h 42676833"/>
              <a:gd name="connsiteX0" fmla="*/ 0 w 6775718"/>
              <a:gd name="connsiteY0" fmla="*/ 43897378 h 43899631"/>
              <a:gd name="connsiteX1" fmla="*/ 2188679 w 6775718"/>
              <a:gd name="connsiteY1" fmla="*/ 18198430 h 43899631"/>
              <a:gd name="connsiteX2" fmla="*/ 4009964 w 6775718"/>
              <a:gd name="connsiteY2" fmla="*/ 1511631 h 43899631"/>
              <a:gd name="connsiteX3" fmla="*/ 6001346 w 6775718"/>
              <a:gd name="connsiteY3" fmla="*/ 1943960 h 43899631"/>
              <a:gd name="connsiteX4" fmla="*/ 6775718 w 6775718"/>
              <a:gd name="connsiteY4" fmla="*/ 11791311 h 43899631"/>
              <a:gd name="connsiteX0" fmla="*/ 0 w 6775718"/>
              <a:gd name="connsiteY0" fmla="*/ 46291634 h 46293055"/>
              <a:gd name="connsiteX1" fmla="*/ 2188679 w 6775718"/>
              <a:gd name="connsiteY1" fmla="*/ 20592686 h 46293055"/>
              <a:gd name="connsiteX2" fmla="*/ 3534593 w 6775718"/>
              <a:gd name="connsiteY2" fmla="*/ 920944 h 46293055"/>
              <a:gd name="connsiteX3" fmla="*/ 6001346 w 6775718"/>
              <a:gd name="connsiteY3" fmla="*/ 4338216 h 46293055"/>
              <a:gd name="connsiteX4" fmla="*/ 6775718 w 6775718"/>
              <a:gd name="connsiteY4" fmla="*/ 14185567 h 46293055"/>
              <a:gd name="connsiteX0" fmla="*/ 0 w 6775718"/>
              <a:gd name="connsiteY0" fmla="*/ 46465420 h 46467066"/>
              <a:gd name="connsiteX1" fmla="*/ 1998531 w 6775718"/>
              <a:gd name="connsiteY1" fmla="*/ 23253918 h 46467066"/>
              <a:gd name="connsiteX2" fmla="*/ 3534593 w 6775718"/>
              <a:gd name="connsiteY2" fmla="*/ 1094730 h 46467066"/>
              <a:gd name="connsiteX3" fmla="*/ 6001346 w 6775718"/>
              <a:gd name="connsiteY3" fmla="*/ 4512002 h 46467066"/>
              <a:gd name="connsiteX4" fmla="*/ 6775718 w 6775718"/>
              <a:gd name="connsiteY4" fmla="*/ 14359353 h 46467066"/>
              <a:gd name="connsiteX0" fmla="*/ 0 w 6775718"/>
              <a:gd name="connsiteY0" fmla="*/ 46465420 h 46467448"/>
              <a:gd name="connsiteX1" fmla="*/ 1998531 w 6775718"/>
              <a:gd name="connsiteY1" fmla="*/ 23253918 h 46467448"/>
              <a:gd name="connsiteX2" fmla="*/ 3534593 w 6775718"/>
              <a:gd name="connsiteY2" fmla="*/ 1094730 h 46467448"/>
              <a:gd name="connsiteX3" fmla="*/ 6001346 w 6775718"/>
              <a:gd name="connsiteY3" fmla="*/ 4512002 h 46467448"/>
              <a:gd name="connsiteX4" fmla="*/ 6775718 w 6775718"/>
              <a:gd name="connsiteY4" fmla="*/ 14359353 h 4646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5718" h="46467448">
                <a:moveTo>
                  <a:pt x="0" y="46465420"/>
                </a:moveTo>
                <a:cubicBezTo>
                  <a:pt x="687029" y="46652847"/>
                  <a:pt x="1580564" y="33800618"/>
                  <a:pt x="1998531" y="23253918"/>
                </a:cubicBezTo>
                <a:cubicBezTo>
                  <a:pt x="2416498" y="12707218"/>
                  <a:pt x="2867457" y="4218383"/>
                  <a:pt x="3534593" y="1094730"/>
                </a:cubicBezTo>
                <a:cubicBezTo>
                  <a:pt x="4201729" y="-2028923"/>
                  <a:pt x="5461159" y="2301231"/>
                  <a:pt x="6001346" y="4512002"/>
                </a:cubicBezTo>
                <a:cubicBezTo>
                  <a:pt x="6541534" y="6722773"/>
                  <a:pt x="6738232" y="14237679"/>
                  <a:pt x="6775718" y="14359353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6785962" y="3468497"/>
            <a:ext cx="3812267" cy="2240384"/>
          </a:xfrm>
          <a:custGeom>
            <a:avLst/>
            <a:gdLst>
              <a:gd name="connsiteX0" fmla="*/ 0 w 6216445"/>
              <a:gd name="connsiteY0" fmla="*/ 0 h 803787"/>
              <a:gd name="connsiteX1" fmla="*/ 2027903 w 6216445"/>
              <a:gd name="connsiteY1" fmla="*/ 449826 h 803787"/>
              <a:gd name="connsiteX2" fmla="*/ 3923071 w 6216445"/>
              <a:gd name="connsiteY2" fmla="*/ 449826 h 803787"/>
              <a:gd name="connsiteX3" fmla="*/ 5759245 w 6216445"/>
              <a:gd name="connsiteY3" fmla="*/ 501445 h 803787"/>
              <a:gd name="connsiteX4" fmla="*/ 6216445 w 6216445"/>
              <a:gd name="connsiteY4" fmla="*/ 803787 h 803787"/>
              <a:gd name="connsiteX0" fmla="*/ 0 w 6463624"/>
              <a:gd name="connsiteY0" fmla="*/ 0 h 1075483"/>
              <a:gd name="connsiteX1" fmla="*/ 2027903 w 6463624"/>
              <a:gd name="connsiteY1" fmla="*/ 449826 h 1075483"/>
              <a:gd name="connsiteX2" fmla="*/ 3923071 w 6463624"/>
              <a:gd name="connsiteY2" fmla="*/ 449826 h 1075483"/>
              <a:gd name="connsiteX3" fmla="*/ 5759245 w 6463624"/>
              <a:gd name="connsiteY3" fmla="*/ 501445 h 1075483"/>
              <a:gd name="connsiteX4" fmla="*/ 6463624 w 6463624"/>
              <a:gd name="connsiteY4" fmla="*/ 1075483 h 1075483"/>
              <a:gd name="connsiteX0" fmla="*/ 0 w 6310608"/>
              <a:gd name="connsiteY0" fmla="*/ 0 h 1026821"/>
              <a:gd name="connsiteX1" fmla="*/ 2027903 w 6310608"/>
              <a:gd name="connsiteY1" fmla="*/ 449826 h 1026821"/>
              <a:gd name="connsiteX2" fmla="*/ 3923071 w 6310608"/>
              <a:gd name="connsiteY2" fmla="*/ 449826 h 1026821"/>
              <a:gd name="connsiteX3" fmla="*/ 5759245 w 6310608"/>
              <a:gd name="connsiteY3" fmla="*/ 501445 h 1026821"/>
              <a:gd name="connsiteX4" fmla="*/ 6310608 w 6310608"/>
              <a:gd name="connsiteY4" fmla="*/ 1026821 h 1026821"/>
              <a:gd name="connsiteX0" fmla="*/ 0 w 6310608"/>
              <a:gd name="connsiteY0" fmla="*/ 0 h 4094774"/>
              <a:gd name="connsiteX1" fmla="*/ 2459701 w 6310608"/>
              <a:gd name="connsiteY1" fmla="*/ 4093449 h 4094774"/>
              <a:gd name="connsiteX2" fmla="*/ 3923071 w 6310608"/>
              <a:gd name="connsiteY2" fmla="*/ 449826 h 4094774"/>
              <a:gd name="connsiteX3" fmla="*/ 5759245 w 6310608"/>
              <a:gd name="connsiteY3" fmla="*/ 501445 h 4094774"/>
              <a:gd name="connsiteX4" fmla="*/ 6310608 w 6310608"/>
              <a:gd name="connsiteY4" fmla="*/ 1026821 h 4094774"/>
              <a:gd name="connsiteX0" fmla="*/ 0 w 6310608"/>
              <a:gd name="connsiteY0" fmla="*/ 0 h 4364534"/>
              <a:gd name="connsiteX1" fmla="*/ 2459701 w 6310608"/>
              <a:gd name="connsiteY1" fmla="*/ 4093449 h 4364534"/>
              <a:gd name="connsiteX2" fmla="*/ 4416552 w 6310608"/>
              <a:gd name="connsiteY2" fmla="*/ 3596602 h 4364534"/>
              <a:gd name="connsiteX3" fmla="*/ 5759245 w 6310608"/>
              <a:gd name="connsiteY3" fmla="*/ 501445 h 4364534"/>
              <a:gd name="connsiteX4" fmla="*/ 6310608 w 6310608"/>
              <a:gd name="connsiteY4" fmla="*/ 1026821 h 4364534"/>
              <a:gd name="connsiteX0" fmla="*/ 0 w 6310608"/>
              <a:gd name="connsiteY0" fmla="*/ 0 h 4306387"/>
              <a:gd name="connsiteX1" fmla="*/ 2459701 w 6310608"/>
              <a:gd name="connsiteY1" fmla="*/ 4093449 h 4306387"/>
              <a:gd name="connsiteX2" fmla="*/ 4416552 w 6310608"/>
              <a:gd name="connsiteY2" fmla="*/ 3596602 h 4306387"/>
              <a:gd name="connsiteX3" fmla="*/ 5944301 w 6310608"/>
              <a:gd name="connsiteY3" fmla="*/ 2488905 h 4306387"/>
              <a:gd name="connsiteX4" fmla="*/ 6310608 w 6310608"/>
              <a:gd name="connsiteY4" fmla="*/ 1026821 h 4306387"/>
              <a:gd name="connsiteX0" fmla="*/ 0 w 6557350"/>
              <a:gd name="connsiteY0" fmla="*/ 137541 h 4443928"/>
              <a:gd name="connsiteX1" fmla="*/ 2459701 w 6557350"/>
              <a:gd name="connsiteY1" fmla="*/ 4230990 h 4443928"/>
              <a:gd name="connsiteX2" fmla="*/ 4416552 w 6557350"/>
              <a:gd name="connsiteY2" fmla="*/ 3734143 h 4443928"/>
              <a:gd name="connsiteX3" fmla="*/ 5944301 w 6557350"/>
              <a:gd name="connsiteY3" fmla="*/ 2626446 h 4443928"/>
              <a:gd name="connsiteX4" fmla="*/ 6557350 w 6557350"/>
              <a:gd name="connsiteY4" fmla="*/ 5031 h 4443928"/>
              <a:gd name="connsiteX0" fmla="*/ 0 w 8134920"/>
              <a:gd name="connsiteY0" fmla="*/ 6872385 h 6883190"/>
              <a:gd name="connsiteX1" fmla="*/ 4037271 w 8134920"/>
              <a:gd name="connsiteY1" fmla="*/ 4230987 h 6883190"/>
              <a:gd name="connsiteX2" fmla="*/ 5994122 w 8134920"/>
              <a:gd name="connsiteY2" fmla="*/ 3734140 h 6883190"/>
              <a:gd name="connsiteX3" fmla="*/ 7521871 w 8134920"/>
              <a:gd name="connsiteY3" fmla="*/ 2626443 h 6883190"/>
              <a:gd name="connsiteX4" fmla="*/ 8134920 w 8134920"/>
              <a:gd name="connsiteY4" fmla="*/ 5028 h 6883190"/>
              <a:gd name="connsiteX0" fmla="*/ 0 w 8134920"/>
              <a:gd name="connsiteY0" fmla="*/ 6872385 h 6879085"/>
              <a:gd name="connsiteX1" fmla="*/ 4686860 w 8134920"/>
              <a:gd name="connsiteY1" fmla="*/ 2734356 h 6879085"/>
              <a:gd name="connsiteX2" fmla="*/ 5994122 w 8134920"/>
              <a:gd name="connsiteY2" fmla="*/ 3734140 h 6879085"/>
              <a:gd name="connsiteX3" fmla="*/ 7521871 w 8134920"/>
              <a:gd name="connsiteY3" fmla="*/ 2626443 h 6879085"/>
              <a:gd name="connsiteX4" fmla="*/ 8134920 w 8134920"/>
              <a:gd name="connsiteY4" fmla="*/ 5028 h 6879085"/>
              <a:gd name="connsiteX0" fmla="*/ 0 w 8134920"/>
              <a:gd name="connsiteY0" fmla="*/ 6871354 h 6879186"/>
              <a:gd name="connsiteX1" fmla="*/ 4686860 w 8134920"/>
              <a:gd name="connsiteY1" fmla="*/ 2733325 h 6879186"/>
              <a:gd name="connsiteX2" fmla="*/ 7324231 w 8134920"/>
              <a:gd name="connsiteY2" fmla="*/ 281198 h 6879186"/>
              <a:gd name="connsiteX3" fmla="*/ 7521871 w 8134920"/>
              <a:gd name="connsiteY3" fmla="*/ 2625412 h 6879186"/>
              <a:gd name="connsiteX4" fmla="*/ 8134920 w 8134920"/>
              <a:gd name="connsiteY4" fmla="*/ 3997 h 6879186"/>
              <a:gd name="connsiteX0" fmla="*/ 0 w 8134920"/>
              <a:gd name="connsiteY0" fmla="*/ 6878114 h 6885949"/>
              <a:gd name="connsiteX1" fmla="*/ 4686860 w 8134920"/>
              <a:gd name="connsiteY1" fmla="*/ 2740085 h 6885949"/>
              <a:gd name="connsiteX2" fmla="*/ 7324231 w 8134920"/>
              <a:gd name="connsiteY2" fmla="*/ 287958 h 6885949"/>
              <a:gd name="connsiteX3" fmla="*/ 8134920 w 8134920"/>
              <a:gd name="connsiteY3" fmla="*/ 10757 h 6885949"/>
              <a:gd name="connsiteX0" fmla="*/ 0 w 7995722"/>
              <a:gd name="connsiteY0" fmla="*/ 7326004 h 7333839"/>
              <a:gd name="connsiteX1" fmla="*/ 4686860 w 7995722"/>
              <a:gd name="connsiteY1" fmla="*/ 3187975 h 7333839"/>
              <a:gd name="connsiteX2" fmla="*/ 7324231 w 7995722"/>
              <a:gd name="connsiteY2" fmla="*/ 735848 h 7333839"/>
              <a:gd name="connsiteX3" fmla="*/ 7995722 w 7995722"/>
              <a:gd name="connsiteY3" fmla="*/ 0 h 733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5722" h="7333839">
                <a:moveTo>
                  <a:pt x="0" y="7326004"/>
                </a:moveTo>
                <a:cubicBezTo>
                  <a:pt x="687029" y="7513431"/>
                  <a:pt x="3466155" y="4286334"/>
                  <a:pt x="4686860" y="3187975"/>
                </a:cubicBezTo>
                <a:cubicBezTo>
                  <a:pt x="5907565" y="2089616"/>
                  <a:pt x="6772754" y="1267177"/>
                  <a:pt x="7324231" y="735848"/>
                </a:cubicBezTo>
                <a:cubicBezTo>
                  <a:pt x="7875708" y="204519"/>
                  <a:pt x="7826829" y="57750"/>
                  <a:pt x="799572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8154419" y="4526384"/>
            <a:ext cx="1804001" cy="1119818"/>
          </a:xfrm>
          <a:custGeom>
            <a:avLst/>
            <a:gdLst>
              <a:gd name="connsiteX0" fmla="*/ 0 w 6216445"/>
              <a:gd name="connsiteY0" fmla="*/ 0 h 803787"/>
              <a:gd name="connsiteX1" fmla="*/ 2027903 w 6216445"/>
              <a:gd name="connsiteY1" fmla="*/ 449826 h 803787"/>
              <a:gd name="connsiteX2" fmla="*/ 3923071 w 6216445"/>
              <a:gd name="connsiteY2" fmla="*/ 449826 h 803787"/>
              <a:gd name="connsiteX3" fmla="*/ 5759245 w 6216445"/>
              <a:gd name="connsiteY3" fmla="*/ 501445 h 803787"/>
              <a:gd name="connsiteX4" fmla="*/ 6216445 w 6216445"/>
              <a:gd name="connsiteY4" fmla="*/ 803787 h 803787"/>
              <a:gd name="connsiteX0" fmla="*/ 0 w 6463624"/>
              <a:gd name="connsiteY0" fmla="*/ 0 h 1075483"/>
              <a:gd name="connsiteX1" fmla="*/ 2027903 w 6463624"/>
              <a:gd name="connsiteY1" fmla="*/ 449826 h 1075483"/>
              <a:gd name="connsiteX2" fmla="*/ 3923071 w 6463624"/>
              <a:gd name="connsiteY2" fmla="*/ 449826 h 1075483"/>
              <a:gd name="connsiteX3" fmla="*/ 5759245 w 6463624"/>
              <a:gd name="connsiteY3" fmla="*/ 501445 h 1075483"/>
              <a:gd name="connsiteX4" fmla="*/ 6463624 w 6463624"/>
              <a:gd name="connsiteY4" fmla="*/ 1075483 h 1075483"/>
              <a:gd name="connsiteX0" fmla="*/ 0 w 6310608"/>
              <a:gd name="connsiteY0" fmla="*/ 0 h 1026821"/>
              <a:gd name="connsiteX1" fmla="*/ 2027903 w 6310608"/>
              <a:gd name="connsiteY1" fmla="*/ 449826 h 1026821"/>
              <a:gd name="connsiteX2" fmla="*/ 3923071 w 6310608"/>
              <a:gd name="connsiteY2" fmla="*/ 449826 h 1026821"/>
              <a:gd name="connsiteX3" fmla="*/ 5759245 w 6310608"/>
              <a:gd name="connsiteY3" fmla="*/ 501445 h 1026821"/>
              <a:gd name="connsiteX4" fmla="*/ 6310608 w 6310608"/>
              <a:gd name="connsiteY4" fmla="*/ 1026821 h 1026821"/>
              <a:gd name="connsiteX0" fmla="*/ 0 w 6310608"/>
              <a:gd name="connsiteY0" fmla="*/ 0 h 4094774"/>
              <a:gd name="connsiteX1" fmla="*/ 2459701 w 6310608"/>
              <a:gd name="connsiteY1" fmla="*/ 4093449 h 4094774"/>
              <a:gd name="connsiteX2" fmla="*/ 3923071 w 6310608"/>
              <a:gd name="connsiteY2" fmla="*/ 449826 h 4094774"/>
              <a:gd name="connsiteX3" fmla="*/ 5759245 w 6310608"/>
              <a:gd name="connsiteY3" fmla="*/ 501445 h 4094774"/>
              <a:gd name="connsiteX4" fmla="*/ 6310608 w 6310608"/>
              <a:gd name="connsiteY4" fmla="*/ 1026821 h 4094774"/>
              <a:gd name="connsiteX0" fmla="*/ 0 w 6310608"/>
              <a:gd name="connsiteY0" fmla="*/ 0 h 4364534"/>
              <a:gd name="connsiteX1" fmla="*/ 2459701 w 6310608"/>
              <a:gd name="connsiteY1" fmla="*/ 4093449 h 4364534"/>
              <a:gd name="connsiteX2" fmla="*/ 4416552 w 6310608"/>
              <a:gd name="connsiteY2" fmla="*/ 3596602 h 4364534"/>
              <a:gd name="connsiteX3" fmla="*/ 5759245 w 6310608"/>
              <a:gd name="connsiteY3" fmla="*/ 501445 h 4364534"/>
              <a:gd name="connsiteX4" fmla="*/ 6310608 w 6310608"/>
              <a:gd name="connsiteY4" fmla="*/ 1026821 h 4364534"/>
              <a:gd name="connsiteX0" fmla="*/ 0 w 6310608"/>
              <a:gd name="connsiteY0" fmla="*/ 0 h 4306387"/>
              <a:gd name="connsiteX1" fmla="*/ 2459701 w 6310608"/>
              <a:gd name="connsiteY1" fmla="*/ 4093449 h 4306387"/>
              <a:gd name="connsiteX2" fmla="*/ 4416552 w 6310608"/>
              <a:gd name="connsiteY2" fmla="*/ 3596602 h 4306387"/>
              <a:gd name="connsiteX3" fmla="*/ 5944301 w 6310608"/>
              <a:gd name="connsiteY3" fmla="*/ 2488905 h 4306387"/>
              <a:gd name="connsiteX4" fmla="*/ 6310608 w 6310608"/>
              <a:gd name="connsiteY4" fmla="*/ 1026821 h 4306387"/>
              <a:gd name="connsiteX0" fmla="*/ 0 w 6557350"/>
              <a:gd name="connsiteY0" fmla="*/ 137541 h 4443928"/>
              <a:gd name="connsiteX1" fmla="*/ 2459701 w 6557350"/>
              <a:gd name="connsiteY1" fmla="*/ 4230990 h 4443928"/>
              <a:gd name="connsiteX2" fmla="*/ 4416552 w 6557350"/>
              <a:gd name="connsiteY2" fmla="*/ 3734143 h 4443928"/>
              <a:gd name="connsiteX3" fmla="*/ 5944301 w 6557350"/>
              <a:gd name="connsiteY3" fmla="*/ 2626446 h 4443928"/>
              <a:gd name="connsiteX4" fmla="*/ 6557350 w 6557350"/>
              <a:gd name="connsiteY4" fmla="*/ 5031 h 4443928"/>
              <a:gd name="connsiteX0" fmla="*/ 0 w 8134920"/>
              <a:gd name="connsiteY0" fmla="*/ 6872385 h 6883190"/>
              <a:gd name="connsiteX1" fmla="*/ 4037271 w 8134920"/>
              <a:gd name="connsiteY1" fmla="*/ 4230987 h 6883190"/>
              <a:gd name="connsiteX2" fmla="*/ 5994122 w 8134920"/>
              <a:gd name="connsiteY2" fmla="*/ 3734140 h 6883190"/>
              <a:gd name="connsiteX3" fmla="*/ 7521871 w 8134920"/>
              <a:gd name="connsiteY3" fmla="*/ 2626443 h 6883190"/>
              <a:gd name="connsiteX4" fmla="*/ 8134920 w 8134920"/>
              <a:gd name="connsiteY4" fmla="*/ 5028 h 6883190"/>
              <a:gd name="connsiteX0" fmla="*/ 0 w 8134920"/>
              <a:gd name="connsiteY0" fmla="*/ 6872385 h 6879085"/>
              <a:gd name="connsiteX1" fmla="*/ 4686860 w 8134920"/>
              <a:gd name="connsiteY1" fmla="*/ 2734356 h 6879085"/>
              <a:gd name="connsiteX2" fmla="*/ 5994122 w 8134920"/>
              <a:gd name="connsiteY2" fmla="*/ 3734140 h 6879085"/>
              <a:gd name="connsiteX3" fmla="*/ 7521871 w 8134920"/>
              <a:gd name="connsiteY3" fmla="*/ 2626443 h 6879085"/>
              <a:gd name="connsiteX4" fmla="*/ 8134920 w 8134920"/>
              <a:gd name="connsiteY4" fmla="*/ 5028 h 6879085"/>
              <a:gd name="connsiteX0" fmla="*/ 0 w 8134920"/>
              <a:gd name="connsiteY0" fmla="*/ 6871354 h 6879186"/>
              <a:gd name="connsiteX1" fmla="*/ 4686860 w 8134920"/>
              <a:gd name="connsiteY1" fmla="*/ 2733325 h 6879186"/>
              <a:gd name="connsiteX2" fmla="*/ 7324231 w 8134920"/>
              <a:gd name="connsiteY2" fmla="*/ 281198 h 6879186"/>
              <a:gd name="connsiteX3" fmla="*/ 7521871 w 8134920"/>
              <a:gd name="connsiteY3" fmla="*/ 2625412 h 6879186"/>
              <a:gd name="connsiteX4" fmla="*/ 8134920 w 8134920"/>
              <a:gd name="connsiteY4" fmla="*/ 3997 h 6879186"/>
              <a:gd name="connsiteX0" fmla="*/ 0 w 8134920"/>
              <a:gd name="connsiteY0" fmla="*/ 6878114 h 6885949"/>
              <a:gd name="connsiteX1" fmla="*/ 4686860 w 8134920"/>
              <a:gd name="connsiteY1" fmla="*/ 2740085 h 6885949"/>
              <a:gd name="connsiteX2" fmla="*/ 7324231 w 8134920"/>
              <a:gd name="connsiteY2" fmla="*/ 287958 h 6885949"/>
              <a:gd name="connsiteX3" fmla="*/ 8134920 w 8134920"/>
              <a:gd name="connsiteY3" fmla="*/ 10757 h 6885949"/>
              <a:gd name="connsiteX0" fmla="*/ 0 w 7995722"/>
              <a:gd name="connsiteY0" fmla="*/ 7326004 h 7333839"/>
              <a:gd name="connsiteX1" fmla="*/ 4686860 w 7995722"/>
              <a:gd name="connsiteY1" fmla="*/ 3187975 h 7333839"/>
              <a:gd name="connsiteX2" fmla="*/ 7324231 w 7995722"/>
              <a:gd name="connsiteY2" fmla="*/ 735848 h 7333839"/>
              <a:gd name="connsiteX3" fmla="*/ 7995722 w 7995722"/>
              <a:gd name="connsiteY3" fmla="*/ 0 h 7333839"/>
              <a:gd name="connsiteX0" fmla="*/ 0 w 7995722"/>
              <a:gd name="connsiteY0" fmla="*/ 7326004 h 7332592"/>
              <a:gd name="connsiteX1" fmla="*/ 4686860 w 7995722"/>
              <a:gd name="connsiteY1" fmla="*/ 3187975 h 7332592"/>
              <a:gd name="connsiteX2" fmla="*/ 4772277 w 7995722"/>
              <a:gd name="connsiteY2" fmla="*/ 4598125 h 7332592"/>
              <a:gd name="connsiteX3" fmla="*/ 7995722 w 7995722"/>
              <a:gd name="connsiteY3" fmla="*/ 0 h 7332592"/>
              <a:gd name="connsiteX0" fmla="*/ 0 w 7995722"/>
              <a:gd name="connsiteY0" fmla="*/ 7326004 h 7334969"/>
              <a:gd name="connsiteX1" fmla="*/ 1531717 w 7995722"/>
              <a:gd name="connsiteY1" fmla="*/ 4250102 h 7334969"/>
              <a:gd name="connsiteX2" fmla="*/ 4772277 w 7995722"/>
              <a:gd name="connsiteY2" fmla="*/ 4598125 h 7334969"/>
              <a:gd name="connsiteX3" fmla="*/ 7995722 w 7995722"/>
              <a:gd name="connsiteY3" fmla="*/ 0 h 7334969"/>
              <a:gd name="connsiteX0" fmla="*/ 0 w 7995722"/>
              <a:gd name="connsiteY0" fmla="*/ 7326004 h 7335257"/>
              <a:gd name="connsiteX1" fmla="*/ 1531717 w 7995722"/>
              <a:gd name="connsiteY1" fmla="*/ 4250102 h 7335257"/>
              <a:gd name="connsiteX2" fmla="*/ 2993643 w 7995722"/>
              <a:gd name="connsiteY2" fmla="*/ 4042924 h 7335257"/>
              <a:gd name="connsiteX3" fmla="*/ 7995722 w 7995722"/>
              <a:gd name="connsiteY3" fmla="*/ 0 h 7335257"/>
              <a:gd name="connsiteX0" fmla="*/ 0 w 3448604"/>
              <a:gd name="connsiteY0" fmla="*/ 3753396 h 3762649"/>
              <a:gd name="connsiteX1" fmla="*/ 1531717 w 3448604"/>
              <a:gd name="connsiteY1" fmla="*/ 677494 h 3762649"/>
              <a:gd name="connsiteX2" fmla="*/ 2993643 w 3448604"/>
              <a:gd name="connsiteY2" fmla="*/ 470316 h 3762649"/>
              <a:gd name="connsiteX3" fmla="*/ 3448604 w 3448604"/>
              <a:gd name="connsiteY3" fmla="*/ 0 h 376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604" h="3762649">
                <a:moveTo>
                  <a:pt x="0" y="3753396"/>
                </a:moveTo>
                <a:cubicBezTo>
                  <a:pt x="687029" y="3940823"/>
                  <a:pt x="1032777" y="1224674"/>
                  <a:pt x="1531717" y="677494"/>
                </a:cubicBezTo>
                <a:cubicBezTo>
                  <a:pt x="2030658" y="130314"/>
                  <a:pt x="2674162" y="583232"/>
                  <a:pt x="2993643" y="470316"/>
                </a:cubicBezTo>
                <a:cubicBezTo>
                  <a:pt x="3313124" y="357400"/>
                  <a:pt x="3279711" y="57750"/>
                  <a:pt x="3448604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7372328" y="680944"/>
            <a:ext cx="4705629" cy="99527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The model must be generic</a:t>
            </a:r>
          </a:p>
          <a:p>
            <a:pPr algn="ctr"/>
            <a:r>
              <a:rPr lang="en-US" sz="2600" dirty="0" smtClean="0"/>
              <a:t>to allow for arbitrary layouts.</a:t>
            </a:r>
            <a:endParaRPr lang="de-CH" sz="2600" dirty="0"/>
          </a:p>
        </p:txBody>
      </p:sp>
      <p:pic>
        <p:nvPicPr>
          <p:cNvPr id="87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694" y="648215"/>
            <a:ext cx="620119" cy="6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" name="Rounded Rectangular Callout 215"/>
          <p:cNvSpPr/>
          <p:nvPr/>
        </p:nvSpPr>
        <p:spPr>
          <a:xfrm>
            <a:off x="8801593" y="1685876"/>
            <a:ext cx="3276364" cy="1351303"/>
          </a:xfrm>
          <a:prstGeom prst="wedgeRoundRectCallout">
            <a:avLst>
              <a:gd name="adj1" fmla="val -50082"/>
              <a:gd name="adj2" fmla="val 101576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Different mappings (“sets of arrows”) enable different layouts</a:t>
            </a:r>
            <a:endParaRPr lang="pl-PL" sz="2400" i="1" dirty="0"/>
          </a:p>
        </p:txBody>
      </p:sp>
      <p:sp>
        <p:nvSpPr>
          <p:cNvPr id="217" name="Rounded Rectangular Callout 216"/>
          <p:cNvSpPr/>
          <p:nvPr/>
        </p:nvSpPr>
        <p:spPr>
          <a:xfrm>
            <a:off x="4187788" y="1309986"/>
            <a:ext cx="2707412" cy="1028613"/>
          </a:xfrm>
          <a:prstGeom prst="wedgeRoundRectCallout">
            <a:avLst>
              <a:gd name="adj1" fmla="val 35245"/>
              <a:gd name="adj2" fmla="val 140257"/>
              <a:gd name="adj3" fmla="val 16667"/>
            </a:avLst>
          </a:prstGeom>
          <a:solidFill>
            <a:srgbClr val="389A4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Short wire: small input buffers</a:t>
            </a:r>
            <a:endParaRPr lang="en-US" sz="2600" dirty="0"/>
          </a:p>
        </p:txBody>
      </p:sp>
      <p:pic>
        <p:nvPicPr>
          <p:cNvPr id="218" name="Picture 14" descr="http://www.clker.com/cliparts/U/b/3/E/T/z/ok-icon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94" y="1837630"/>
            <a:ext cx="610010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Solution: Slim </a:t>
            </a:r>
            <a:r>
              <a:rPr lang="en-US" sz="3000" cap="small" dirty="0" err="1" smtClean="0"/>
              <a:t>NoC</a:t>
            </a:r>
            <a:endParaRPr lang="en-US" sz="3000" dirty="0"/>
          </a:p>
        </p:txBody>
      </p:sp>
      <p:sp>
        <p:nvSpPr>
          <p:cNvPr id="220" name="Title 3"/>
          <p:cNvSpPr txBox="1">
            <a:spLocks/>
          </p:cNvSpPr>
          <p:nvPr/>
        </p:nvSpPr>
        <p:spPr>
          <a:xfrm>
            <a:off x="189394" y="1344695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/>
              <a:t>New cost and area </a:t>
            </a:r>
            <a:r>
              <a:rPr lang="en-US" sz="2600" cap="small" dirty="0" smtClean="0"/>
              <a:t>models,</a:t>
            </a:r>
            <a:br>
              <a:rPr lang="en-US" sz="2600" cap="small" dirty="0" smtClean="0"/>
            </a:br>
            <a:r>
              <a:rPr lang="en-US" sz="2600" cap="small" dirty="0" smtClean="0"/>
              <a:t>new </a:t>
            </a:r>
            <a:r>
              <a:rPr lang="en-US" sz="2600" cap="small" dirty="0"/>
              <a:t>layouts</a:t>
            </a:r>
            <a:endParaRPr lang="en-US" sz="2600" dirty="0"/>
          </a:p>
        </p:txBody>
      </p:sp>
      <p:sp>
        <p:nvSpPr>
          <p:cNvPr id="88" name="Rounded Rectangle 87"/>
          <p:cNvSpPr/>
          <p:nvPr/>
        </p:nvSpPr>
        <p:spPr>
          <a:xfrm>
            <a:off x="3320386" y="488169"/>
            <a:ext cx="1380016" cy="67780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/>
              <a:t>Part I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4109528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8" grpId="0" animBg="1"/>
      <p:bldP spid="70" grpId="0" animBg="1"/>
      <p:bldP spid="71" grpId="0" animBg="1"/>
      <p:bldP spid="3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2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Solution: Slim </a:t>
            </a:r>
            <a:r>
              <a:rPr lang="en-US" sz="3000" cap="small" dirty="0" err="1" smtClean="0"/>
              <a:t>NoC</a:t>
            </a:r>
            <a:endParaRPr lang="en-US" sz="3000" dirty="0"/>
          </a:p>
        </p:txBody>
      </p:sp>
      <p:sp>
        <p:nvSpPr>
          <p:cNvPr id="98" name="Title 3"/>
          <p:cNvSpPr txBox="1">
            <a:spLocks/>
          </p:cNvSpPr>
          <p:nvPr/>
        </p:nvSpPr>
        <p:spPr>
          <a:xfrm>
            <a:off x="189394" y="1344695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/>
              <a:t>New cost and area </a:t>
            </a:r>
            <a:r>
              <a:rPr lang="en-US" sz="2600" cap="small" dirty="0" smtClean="0"/>
              <a:t>models,</a:t>
            </a:r>
            <a:br>
              <a:rPr lang="en-US" sz="2600" cap="small" dirty="0" smtClean="0"/>
            </a:br>
            <a:r>
              <a:rPr lang="en-US" sz="2600" cap="small" dirty="0" smtClean="0"/>
              <a:t>new </a:t>
            </a:r>
            <a:r>
              <a:rPr lang="en-US" sz="2600" cap="small" dirty="0"/>
              <a:t>layouts</a:t>
            </a:r>
            <a:endParaRPr lang="en-US" sz="2600" dirty="0"/>
          </a:p>
        </p:txBody>
      </p:sp>
      <p:sp>
        <p:nvSpPr>
          <p:cNvPr id="86" name="Rounded Rectangle 85"/>
          <p:cNvSpPr/>
          <p:nvPr/>
        </p:nvSpPr>
        <p:spPr>
          <a:xfrm>
            <a:off x="438235" y="2324488"/>
            <a:ext cx="2360678" cy="198546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How to select a mapping</a:t>
            </a:r>
            <a:r>
              <a:rPr lang="de-CH" sz="2600" dirty="0" smtClean="0"/>
              <a:t>?</a:t>
            </a:r>
            <a:endParaRPr lang="de-CH" sz="2600" dirty="0"/>
          </a:p>
        </p:txBody>
      </p:sp>
      <p:pic>
        <p:nvPicPr>
          <p:cNvPr id="88" name="Picture 2" descr="http://www.avonbournetrust.org/user/74/1598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6" y="2144281"/>
            <a:ext cx="752005" cy="75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Rounded Rectangle 91"/>
          <p:cNvSpPr/>
          <p:nvPr/>
        </p:nvSpPr>
        <p:spPr>
          <a:xfrm>
            <a:off x="5915980" y="1232756"/>
            <a:ext cx="5254524" cy="2304256"/>
          </a:xfrm>
          <a:prstGeom prst="roundRect">
            <a:avLst>
              <a:gd name="adj" fmla="val 14107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dirty="0" smtClean="0"/>
              <a:t>Minimize the average wire length (</a:t>
            </a:r>
            <a:r>
              <a:rPr lang="en-US" sz="2200" i="1" dirty="0" smtClean="0"/>
              <a:t>M)</a:t>
            </a:r>
            <a:r>
              <a:rPr lang="el-GR" sz="2200" i="1" dirty="0" smtClean="0"/>
              <a:t> </a:t>
            </a:r>
            <a:r>
              <a:rPr lang="en-US" sz="2200" dirty="0" smtClean="0"/>
              <a:t>:</a:t>
            </a:r>
            <a:endParaRPr lang="de-CH" sz="2200" dirty="0"/>
          </a:p>
        </p:txBody>
      </p:sp>
      <p:pic>
        <p:nvPicPr>
          <p:cNvPr id="93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580" y="1119786"/>
            <a:ext cx="620119" cy="6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8" y="1980382"/>
            <a:ext cx="3060340" cy="118949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4" name="Rounded Rectangle 93"/>
          <p:cNvSpPr/>
          <p:nvPr/>
        </p:nvSpPr>
        <p:spPr>
          <a:xfrm>
            <a:off x="5159896" y="3852754"/>
            <a:ext cx="5687543" cy="2304256"/>
          </a:xfrm>
          <a:prstGeom prst="roundRect">
            <a:avLst>
              <a:gd name="adj" fmla="val 12507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dirty="0" smtClean="0"/>
              <a:t>Minimize the total buffer area (</a:t>
            </a:r>
            <a:r>
              <a:rPr lang="el-GR" sz="2200" i="1" dirty="0" smtClean="0"/>
              <a:t>Δ</a:t>
            </a:r>
            <a:r>
              <a:rPr lang="en-US" sz="2200" dirty="0" smtClean="0"/>
              <a:t>):</a:t>
            </a:r>
            <a:endParaRPr lang="de-CH" sz="2200" dirty="0"/>
          </a:p>
        </p:txBody>
      </p:sp>
      <p:pic>
        <p:nvPicPr>
          <p:cNvPr id="95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496" y="3739784"/>
            <a:ext cx="620119" cy="6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768" y="4497627"/>
            <a:ext cx="5132052" cy="137612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9" name="Rounded Rectangle 98"/>
          <p:cNvSpPr/>
          <p:nvPr/>
        </p:nvSpPr>
        <p:spPr>
          <a:xfrm>
            <a:off x="4865085" y="533400"/>
            <a:ext cx="7092788" cy="6243972"/>
          </a:xfrm>
          <a:prstGeom prst="roundRect">
            <a:avLst>
              <a:gd name="adj" fmla="val 7221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600" dirty="0" smtClean="0"/>
              <a:t>ILP formulation: </a:t>
            </a:r>
            <a:r>
              <a:rPr lang="pl-PL" sz="2600" dirty="0"/>
              <a:t>m</a:t>
            </a:r>
            <a:r>
              <a:rPr lang="en-US" sz="2600" dirty="0" smtClean="0"/>
              <a:t>any more details for reproducibility and generic</a:t>
            </a:r>
            <a:r>
              <a:rPr lang="pl-PL" sz="2600" dirty="0" smtClean="0"/>
              <a:t>ness</a:t>
            </a:r>
            <a:r>
              <a:rPr lang="en-US" sz="2600" dirty="0" smtClean="0"/>
              <a:t>, check the paper </a:t>
            </a:r>
            <a:r>
              <a:rPr lang="en-US" sz="2600" dirty="0" smtClean="0">
                <a:sym typeface="Wingdings" panose="05000000000000000000" pitchFamily="2" charset="2"/>
              </a:rPr>
              <a:t></a:t>
            </a:r>
            <a:endParaRPr lang="de-CH" sz="2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2040" y="1501278"/>
            <a:ext cx="6495061" cy="9944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9896" y="2604625"/>
            <a:ext cx="6466071" cy="24426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896" y="5148582"/>
            <a:ext cx="6463470" cy="13054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Rounded Rectangle 15"/>
          <p:cNvSpPr/>
          <p:nvPr/>
        </p:nvSpPr>
        <p:spPr>
          <a:xfrm>
            <a:off x="3320386" y="488169"/>
            <a:ext cx="1380016" cy="67780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/>
              <a:t>Part I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2573266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4" grpId="0" animBg="1"/>
      <p:bldP spid="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874" y="1358767"/>
            <a:ext cx="8925062" cy="5510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40869" y="1786603"/>
            <a:ext cx="2448272" cy="4212468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387416" y="5819051"/>
            <a:ext cx="1801725" cy="612068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069967" y="6180835"/>
            <a:ext cx="2804395" cy="559552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38019" y="1629051"/>
            <a:ext cx="3831542" cy="4551784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38235" y="2324488"/>
            <a:ext cx="2360678" cy="198546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Let us see some layouts</a:t>
            </a:r>
            <a:endParaRPr lang="de-CH" sz="2600" dirty="0"/>
          </a:p>
        </p:txBody>
      </p:sp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Solution: Slim </a:t>
            </a:r>
            <a:r>
              <a:rPr lang="en-US" sz="3000" cap="small" dirty="0" err="1" smtClean="0"/>
              <a:t>NoC</a:t>
            </a:r>
            <a:endParaRPr lang="en-US" sz="3000" dirty="0"/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189394" y="1344695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/>
              <a:t>New cost and area </a:t>
            </a:r>
            <a:r>
              <a:rPr lang="en-US" sz="2600" cap="small" dirty="0" smtClean="0"/>
              <a:t>models,</a:t>
            </a:r>
            <a:br>
              <a:rPr lang="en-US" sz="2600" cap="small" dirty="0" smtClean="0"/>
            </a:br>
            <a:r>
              <a:rPr lang="en-US" sz="2600" cap="small" dirty="0" smtClean="0"/>
              <a:t>new </a:t>
            </a:r>
            <a:r>
              <a:rPr lang="en-US" sz="2600" cap="small" dirty="0"/>
              <a:t>layouts</a:t>
            </a:r>
            <a:endParaRPr lang="en-US" sz="2600" dirty="0"/>
          </a:p>
        </p:txBody>
      </p:sp>
      <p:pic>
        <p:nvPicPr>
          <p:cNvPr id="21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6" y="2240868"/>
            <a:ext cx="705076" cy="7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189394" y="4601923"/>
            <a:ext cx="3207436" cy="198546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What difference</a:t>
            </a:r>
            <a:br>
              <a:rPr lang="en-US" sz="2600" dirty="0" smtClean="0"/>
            </a:br>
            <a:r>
              <a:rPr lang="en-US" sz="2600" dirty="0" smtClean="0"/>
              <a:t>do they make</a:t>
            </a:r>
            <a:br>
              <a:rPr lang="en-US" sz="2600" dirty="0" smtClean="0"/>
            </a:br>
            <a:r>
              <a:rPr lang="en-US" sz="2600" dirty="0" smtClean="0"/>
              <a:t>for lengths of wires?</a:t>
            </a:r>
            <a:endParaRPr lang="de-CH" sz="2600" dirty="0"/>
          </a:p>
        </p:txBody>
      </p:sp>
      <p:pic>
        <p:nvPicPr>
          <p:cNvPr id="27" name="Picture 2" descr="http://www.avonbournetrust.org/user/74/159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4" y="4513394"/>
            <a:ext cx="660327" cy="66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320386" y="488169"/>
            <a:ext cx="1380016" cy="67780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/>
              <a:t>Part I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2215906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Solution: Slim </a:t>
            </a:r>
            <a:r>
              <a:rPr lang="en-US" sz="3000" cap="small" dirty="0" err="1" smtClean="0"/>
              <a:t>NoC</a:t>
            </a:r>
            <a:endParaRPr lang="en-US" sz="3000" dirty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189394" y="1344695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/>
              <a:t>New cost and area </a:t>
            </a:r>
            <a:r>
              <a:rPr lang="en-US" sz="2600" cap="small" dirty="0" smtClean="0"/>
              <a:t>models,</a:t>
            </a:r>
            <a:br>
              <a:rPr lang="en-US" sz="2600" cap="small" dirty="0" smtClean="0"/>
            </a:br>
            <a:r>
              <a:rPr lang="en-US" sz="2600" cap="small" dirty="0" smtClean="0"/>
              <a:t>new </a:t>
            </a:r>
            <a:r>
              <a:rPr lang="en-US" sz="2600" cap="small" dirty="0"/>
              <a:t>layouts</a:t>
            </a:r>
            <a:endParaRPr lang="en-US" sz="2600" dirty="0"/>
          </a:p>
        </p:txBody>
      </p:sp>
      <p:sp>
        <p:nvSpPr>
          <p:cNvPr id="15" name="Rounded Rectangle 14"/>
          <p:cNvSpPr/>
          <p:nvPr/>
        </p:nvSpPr>
        <p:spPr>
          <a:xfrm>
            <a:off x="438235" y="2324488"/>
            <a:ext cx="2360678" cy="198546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Let us see some layouts</a:t>
            </a:r>
            <a:endParaRPr lang="de-CH" sz="2600" dirty="0"/>
          </a:p>
        </p:txBody>
      </p:sp>
      <p:pic>
        <p:nvPicPr>
          <p:cNvPr id="16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6" y="2240868"/>
            <a:ext cx="705076" cy="7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89394" y="4601923"/>
            <a:ext cx="3207436" cy="198546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What difference</a:t>
            </a:r>
            <a:br>
              <a:rPr lang="en-US" sz="2600" dirty="0" smtClean="0"/>
            </a:br>
            <a:r>
              <a:rPr lang="en-US" sz="2600" dirty="0" smtClean="0"/>
              <a:t>do they make</a:t>
            </a:r>
            <a:br>
              <a:rPr lang="en-US" sz="2600" dirty="0" smtClean="0"/>
            </a:br>
            <a:r>
              <a:rPr lang="en-US" sz="2600" dirty="0" smtClean="0"/>
              <a:t>for lengths of wires?</a:t>
            </a:r>
            <a:endParaRPr lang="de-CH" sz="2600" dirty="0"/>
          </a:p>
        </p:txBody>
      </p:sp>
      <p:pic>
        <p:nvPicPr>
          <p:cNvPr id="18" name="Picture 2" descr="http://www.avonbournetrust.org/user/74/1598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4" y="4513394"/>
            <a:ext cx="660327" cy="66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3520844" y="4628153"/>
            <a:ext cx="8301643" cy="1856499"/>
          </a:xfrm>
          <a:prstGeom prst="roundRect">
            <a:avLst/>
          </a:prstGeom>
          <a:solidFill>
            <a:srgbClr val="389A4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The “subgroup layout” (</a:t>
            </a:r>
            <a:r>
              <a:rPr lang="en-US" sz="2600" dirty="0" err="1" smtClean="0"/>
              <a:t>sn_subgr</a:t>
            </a:r>
            <a:r>
              <a:rPr lang="en-US" sz="2600" dirty="0" smtClean="0"/>
              <a:t>) is best for 200 nodes</a:t>
            </a:r>
          </a:p>
          <a:p>
            <a:pPr algn="ctr"/>
            <a:r>
              <a:rPr lang="en-US" sz="2600" dirty="0"/>
              <a:t>The “group layout” (</a:t>
            </a:r>
            <a:r>
              <a:rPr lang="en-US" sz="2600" dirty="0" err="1"/>
              <a:t>sn_gr</a:t>
            </a:r>
            <a:r>
              <a:rPr lang="en-US" sz="2600" dirty="0"/>
              <a:t>) is best for 1296 </a:t>
            </a:r>
            <a:r>
              <a:rPr lang="en-US" sz="2600" dirty="0" smtClean="0"/>
              <a:t>nodes </a:t>
            </a:r>
            <a:br>
              <a:rPr lang="en-US" sz="2600" dirty="0" smtClean="0"/>
            </a:br>
            <a:r>
              <a:rPr lang="en-US" sz="2600" dirty="0" smtClean="0"/>
              <a:t>(it reduces wiring complexity)</a:t>
            </a:r>
            <a:endParaRPr lang="de-CH" sz="2600" dirty="0"/>
          </a:p>
        </p:txBody>
      </p:sp>
      <p:sp>
        <p:nvSpPr>
          <p:cNvPr id="12" name="Rounded Rectangle 11"/>
          <p:cNvSpPr/>
          <p:nvPr/>
        </p:nvSpPr>
        <p:spPr>
          <a:xfrm>
            <a:off x="3320386" y="488169"/>
            <a:ext cx="1380016" cy="67780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/>
              <a:t>Part I</a:t>
            </a:r>
            <a:endParaRPr lang="de-CH" sz="3600" dirty="0"/>
          </a:p>
        </p:txBody>
      </p:sp>
      <p:pic>
        <p:nvPicPr>
          <p:cNvPr id="21" name="Picture 14" descr="http://www.clker.com/cliparts/U/b/3/E/T/z/ok-icon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82" y="4695018"/>
            <a:ext cx="486506" cy="4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393" y="589627"/>
            <a:ext cx="4896544" cy="4006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4296554" y="2246912"/>
            <a:ext cx="2459199" cy="430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200" dirty="0" smtClean="0"/>
              <a:t>Average wire length</a:t>
            </a:r>
            <a:endParaRPr lang="en-US" sz="2200" dirty="0"/>
          </a:p>
        </p:txBody>
      </p:sp>
      <p:sp>
        <p:nvSpPr>
          <p:cNvPr id="22" name="Rectangle 21"/>
          <p:cNvSpPr/>
          <p:nvPr/>
        </p:nvSpPr>
        <p:spPr>
          <a:xfrm>
            <a:off x="6886744" y="3356862"/>
            <a:ext cx="1220206" cy="430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200" dirty="0" err="1" smtClean="0"/>
              <a:t>sn_subgr</a:t>
            </a:r>
            <a:endParaRPr lang="en-US" sz="2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886744" y="2980301"/>
            <a:ext cx="433920" cy="4126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161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Solution: Slim </a:t>
            </a:r>
            <a:r>
              <a:rPr lang="en-US" sz="3000" cap="small" dirty="0" err="1" smtClean="0"/>
              <a:t>NoC</a:t>
            </a:r>
            <a:endParaRPr lang="en-US" sz="3000" dirty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189394" y="1344695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/>
              <a:t>New cost and area </a:t>
            </a:r>
            <a:r>
              <a:rPr lang="en-US" sz="2600" cap="small" dirty="0" smtClean="0"/>
              <a:t>models,</a:t>
            </a:r>
            <a:br>
              <a:rPr lang="en-US" sz="2600" cap="small" dirty="0" smtClean="0"/>
            </a:br>
            <a:r>
              <a:rPr lang="en-US" sz="2600" cap="small" dirty="0" smtClean="0"/>
              <a:t>new </a:t>
            </a:r>
            <a:r>
              <a:rPr lang="en-US" sz="2600" cap="small" dirty="0"/>
              <a:t>layouts</a:t>
            </a:r>
            <a:endParaRPr lang="en-US" sz="2600" dirty="0"/>
          </a:p>
        </p:txBody>
      </p:sp>
      <p:sp>
        <p:nvSpPr>
          <p:cNvPr id="15" name="Rounded Rectangle 14"/>
          <p:cNvSpPr/>
          <p:nvPr/>
        </p:nvSpPr>
        <p:spPr>
          <a:xfrm>
            <a:off x="438235" y="2324488"/>
            <a:ext cx="2360678" cy="198546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Let us see some layouts</a:t>
            </a:r>
            <a:endParaRPr lang="de-CH" sz="2600" dirty="0"/>
          </a:p>
        </p:txBody>
      </p:sp>
      <p:pic>
        <p:nvPicPr>
          <p:cNvPr id="16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6" y="2240868"/>
            <a:ext cx="705076" cy="7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89394" y="4601923"/>
            <a:ext cx="3207436" cy="198546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What difference</a:t>
            </a:r>
            <a:br>
              <a:rPr lang="en-US" sz="2600" dirty="0" smtClean="0"/>
            </a:br>
            <a:r>
              <a:rPr lang="en-US" sz="2600" dirty="0" smtClean="0"/>
              <a:t>do they make</a:t>
            </a:r>
            <a:br>
              <a:rPr lang="en-US" sz="2600" dirty="0" smtClean="0"/>
            </a:br>
            <a:r>
              <a:rPr lang="en-US" sz="2600" dirty="0" smtClean="0"/>
              <a:t>for lengths of wires?</a:t>
            </a:r>
            <a:endParaRPr lang="de-CH" sz="2600" dirty="0"/>
          </a:p>
        </p:txBody>
      </p:sp>
      <p:pic>
        <p:nvPicPr>
          <p:cNvPr id="18" name="Picture 2" descr="http://www.avonbournetrust.org/user/74/1598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4" y="4513394"/>
            <a:ext cx="660327" cy="66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3520844" y="4628153"/>
            <a:ext cx="8301643" cy="1856499"/>
          </a:xfrm>
          <a:prstGeom prst="roundRect">
            <a:avLst/>
          </a:prstGeom>
          <a:solidFill>
            <a:srgbClr val="389A4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The “group layout” (</a:t>
            </a:r>
            <a:r>
              <a:rPr lang="en-US" sz="2600" dirty="0" err="1" smtClean="0"/>
              <a:t>sn_gr</a:t>
            </a:r>
            <a:r>
              <a:rPr lang="en-US" sz="2600" dirty="0" smtClean="0"/>
              <a:t>) is best for 1296 nodes</a:t>
            </a:r>
            <a:br>
              <a:rPr lang="en-US" sz="2600" dirty="0" smtClean="0"/>
            </a:br>
            <a:r>
              <a:rPr lang="en-US" sz="2600" dirty="0" smtClean="0"/>
              <a:t>The “subgroup layout” (</a:t>
            </a:r>
            <a:r>
              <a:rPr lang="en-US" sz="2600" dirty="0" err="1" smtClean="0"/>
              <a:t>sn_subgr</a:t>
            </a:r>
            <a:r>
              <a:rPr lang="en-US" sz="2600" dirty="0" smtClean="0"/>
              <a:t>) is best for 200 nodes</a:t>
            </a:r>
            <a:endParaRPr lang="de-CH" sz="2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375" y="643248"/>
            <a:ext cx="4942580" cy="39849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320386" y="488169"/>
            <a:ext cx="1380016" cy="67780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/>
              <a:t>Part I</a:t>
            </a:r>
            <a:endParaRPr lang="de-CH" sz="3600" dirty="0"/>
          </a:p>
        </p:txBody>
      </p:sp>
      <p:pic>
        <p:nvPicPr>
          <p:cNvPr id="21" name="Picture 14" descr="http://www.clker.com/cliparts/U/b/3/E/T/z/ok-icon-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82" y="4695018"/>
            <a:ext cx="486506" cy="4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508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88088" y="1254335"/>
            <a:ext cx="209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SW26010: 260 cores</a:t>
            </a:r>
            <a:endParaRPr lang="en-US" dirty="0"/>
          </a:p>
        </p:txBody>
      </p:sp>
      <p:pic>
        <p:nvPicPr>
          <p:cNvPr id="11" name="Picture 2" descr="Bildergebnis für sw26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697751"/>
            <a:ext cx="2313756" cy="14808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Sunway Taihu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613" y="2086583"/>
            <a:ext cx="3052199" cy="135872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gebnis für PEZY-SC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137138"/>
            <a:ext cx="2963708" cy="22227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gebnis für ZettaScaler-2.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00" y="4072778"/>
            <a:ext cx="3157048" cy="18826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39416" y="1706380"/>
            <a:ext cx="2186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PEZY-SC2: 2048 cores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719969" y="3736945"/>
            <a:ext cx="3123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ym typeface="Wingdings" panose="05000000000000000000" pitchFamily="2" charset="2"/>
              </a:rPr>
              <a:t>Adapteva</a:t>
            </a:r>
            <a:r>
              <a:rPr lang="en-US" dirty="0">
                <a:sym typeface="Wingdings" panose="05000000000000000000" pitchFamily="2" charset="2"/>
              </a:rPr>
              <a:t> Epiphany: 1024 cores</a:t>
            </a:r>
            <a:endParaRPr lang="en-US" dirty="0"/>
          </a:p>
        </p:txBody>
      </p:sp>
      <p:pic>
        <p:nvPicPr>
          <p:cNvPr id="1038" name="Picture 14" descr="e5_epipha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4072778"/>
            <a:ext cx="4116854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91344" y="1128226"/>
            <a:ext cx="11701300" cy="5577138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5994712" cy="533400"/>
          </a:xfrm>
          <a:effectLst>
            <a:softEdge rad="63500"/>
          </a:effectLst>
        </p:spPr>
        <p:txBody>
          <a:bodyPr/>
          <a:lstStyle/>
          <a:p>
            <a:r>
              <a:rPr lang="en-US" sz="3600" cap="small" dirty="0"/>
              <a:t>Massively Parallel </a:t>
            </a:r>
            <a:r>
              <a:rPr lang="en-US" sz="3600" cap="small" dirty="0" err="1"/>
              <a:t>Manycores</a:t>
            </a:r>
            <a:endParaRPr lang="en-US" sz="3600" dirty="0"/>
          </a:p>
        </p:txBody>
      </p:sp>
      <p:sp>
        <p:nvSpPr>
          <p:cNvPr id="133" name="Freeform 132"/>
          <p:cNvSpPr/>
          <p:nvPr/>
        </p:nvSpPr>
        <p:spPr>
          <a:xfrm>
            <a:off x="2296818" y="4499960"/>
            <a:ext cx="507170" cy="15455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 133"/>
          <p:cNvSpPr/>
          <p:nvPr/>
        </p:nvSpPr>
        <p:spPr>
          <a:xfrm flipH="1">
            <a:off x="9151366" y="4375940"/>
            <a:ext cx="818632" cy="1668972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2492724" y="5070837"/>
            <a:ext cx="773622" cy="935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6"/>
          <p:cNvSpPr/>
          <p:nvPr/>
        </p:nvSpPr>
        <p:spPr>
          <a:xfrm>
            <a:off x="3306598" y="5347836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7"/>
          <p:cNvSpPr/>
          <p:nvPr/>
        </p:nvSpPr>
        <p:spPr>
          <a:xfrm>
            <a:off x="3485291" y="5347835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138"/>
          <p:cNvSpPr/>
          <p:nvPr/>
        </p:nvSpPr>
        <p:spPr>
          <a:xfrm>
            <a:off x="4337293" y="5203005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39"/>
          <p:cNvSpPr/>
          <p:nvPr/>
        </p:nvSpPr>
        <p:spPr>
          <a:xfrm>
            <a:off x="4542844" y="5189534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140"/>
          <p:cNvSpPr/>
          <p:nvPr/>
        </p:nvSpPr>
        <p:spPr>
          <a:xfrm>
            <a:off x="5326581" y="5070836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 141"/>
          <p:cNvSpPr/>
          <p:nvPr/>
        </p:nvSpPr>
        <p:spPr>
          <a:xfrm>
            <a:off x="5542982" y="5059029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/>
          <p:cNvSpPr/>
          <p:nvPr/>
        </p:nvSpPr>
        <p:spPr>
          <a:xfrm flipH="1">
            <a:off x="6238205" y="4987566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 flipH="1">
            <a:off x="6418112" y="4974031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4"/>
          <p:cNvSpPr/>
          <p:nvPr/>
        </p:nvSpPr>
        <p:spPr>
          <a:xfrm flipH="1">
            <a:off x="7155590" y="5128223"/>
            <a:ext cx="444036" cy="876143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reeform 145"/>
          <p:cNvSpPr/>
          <p:nvPr/>
        </p:nvSpPr>
        <p:spPr>
          <a:xfrm flipH="1">
            <a:off x="7508275" y="5070837"/>
            <a:ext cx="281520" cy="933529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6"/>
          <p:cNvSpPr/>
          <p:nvPr/>
        </p:nvSpPr>
        <p:spPr>
          <a:xfrm flipH="1">
            <a:off x="9521343" y="4472764"/>
            <a:ext cx="558901" cy="15434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 147"/>
          <p:cNvSpPr/>
          <p:nvPr/>
        </p:nvSpPr>
        <p:spPr>
          <a:xfrm>
            <a:off x="2353762" y="4461164"/>
            <a:ext cx="507170" cy="1545590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 148"/>
          <p:cNvSpPr/>
          <p:nvPr/>
        </p:nvSpPr>
        <p:spPr>
          <a:xfrm flipH="1">
            <a:off x="8476857" y="4461164"/>
            <a:ext cx="1389893" cy="160610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00076" y="442637"/>
                  <a:pt x="246126" y="271187"/>
                </a:cubicBezTo>
                <a:cubicBezTo>
                  <a:pt x="392176" y="99737"/>
                  <a:pt x="658259" y="1936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49"/>
          <p:cNvSpPr/>
          <p:nvPr/>
        </p:nvSpPr>
        <p:spPr>
          <a:xfrm>
            <a:off x="2411915" y="4174739"/>
            <a:ext cx="2379253" cy="1973645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22463 w 876300"/>
              <a:gd name="connsiteY1" fmla="*/ 292791 h 1028700"/>
              <a:gd name="connsiteX2" fmla="*/ 876300 w 876300"/>
              <a:gd name="connsiteY2" fmla="*/ 0 h 1028700"/>
              <a:gd name="connsiteX0" fmla="*/ 0 w 876300"/>
              <a:gd name="connsiteY0" fmla="*/ 957030 h 957030"/>
              <a:gd name="connsiteX1" fmla="*/ 222463 w 876300"/>
              <a:gd name="connsiteY1" fmla="*/ 221121 h 957030"/>
              <a:gd name="connsiteX2" fmla="*/ 876300 w 876300"/>
              <a:gd name="connsiteY2" fmla="*/ 0 h 957030"/>
              <a:gd name="connsiteX0" fmla="*/ 0 w 876300"/>
              <a:gd name="connsiteY0" fmla="*/ 957030 h 957030"/>
              <a:gd name="connsiteX1" fmla="*/ 222463 w 876300"/>
              <a:gd name="connsiteY1" fmla="*/ 221121 h 957030"/>
              <a:gd name="connsiteX2" fmla="*/ 876300 w 876300"/>
              <a:gd name="connsiteY2" fmla="*/ 0 h 957030"/>
              <a:gd name="connsiteX0" fmla="*/ 0 w 888975"/>
              <a:gd name="connsiteY0" fmla="*/ 1023187 h 1023187"/>
              <a:gd name="connsiteX1" fmla="*/ 222463 w 888975"/>
              <a:gd name="connsiteY1" fmla="*/ 287278 h 1023187"/>
              <a:gd name="connsiteX2" fmla="*/ 888975 w 888975"/>
              <a:gd name="connsiteY2" fmla="*/ 0 h 1023187"/>
              <a:gd name="connsiteX0" fmla="*/ 0 w 888975"/>
              <a:gd name="connsiteY0" fmla="*/ 1023187 h 1023187"/>
              <a:gd name="connsiteX1" fmla="*/ 172639 w 888975"/>
              <a:gd name="connsiteY1" fmla="*/ 242836 h 1023187"/>
              <a:gd name="connsiteX2" fmla="*/ 888975 w 888975"/>
              <a:gd name="connsiteY2" fmla="*/ 0 h 1023187"/>
              <a:gd name="connsiteX0" fmla="*/ 0 w 888975"/>
              <a:gd name="connsiteY0" fmla="*/ 1023187 h 1023187"/>
              <a:gd name="connsiteX1" fmla="*/ 172639 w 888975"/>
              <a:gd name="connsiteY1" fmla="*/ 242836 h 1023187"/>
              <a:gd name="connsiteX2" fmla="*/ 888975 w 888975"/>
              <a:gd name="connsiteY2" fmla="*/ 0 h 102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975" h="1023187">
                <a:moveTo>
                  <a:pt x="0" y="1023187"/>
                </a:moveTo>
                <a:cubicBezTo>
                  <a:pt x="49369" y="715930"/>
                  <a:pt x="26589" y="414286"/>
                  <a:pt x="172639" y="242836"/>
                </a:cubicBezTo>
                <a:cubicBezTo>
                  <a:pt x="318689" y="71386"/>
                  <a:pt x="688950" y="11053"/>
                  <a:pt x="888975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150"/>
          <p:cNvSpPr/>
          <p:nvPr/>
        </p:nvSpPr>
        <p:spPr>
          <a:xfrm flipH="1">
            <a:off x="7178210" y="4193018"/>
            <a:ext cx="2656067" cy="193156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246126 w 876300"/>
              <a:gd name="connsiteY1" fmla="*/ 271187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170705 w 876300"/>
              <a:gd name="connsiteY1" fmla="*/ 332060 h 1028700"/>
              <a:gd name="connsiteX2" fmla="*/ 876300 w 876300"/>
              <a:gd name="connsiteY2" fmla="*/ 0 h 1028700"/>
              <a:gd name="connsiteX0" fmla="*/ 0 w 876300"/>
              <a:gd name="connsiteY0" fmla="*/ 1028700 h 1028700"/>
              <a:gd name="connsiteX1" fmla="*/ 170705 w 876300"/>
              <a:gd name="connsiteY1" fmla="*/ 33206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51222" y="775357"/>
                  <a:pt x="24655" y="503510"/>
                  <a:pt x="170705" y="332060"/>
                </a:cubicBezTo>
                <a:cubicBezTo>
                  <a:pt x="316755" y="160610"/>
                  <a:pt x="658259" y="1936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>
            <a:off x="3414603" y="5329981"/>
            <a:ext cx="406334" cy="65891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 152"/>
          <p:cNvSpPr/>
          <p:nvPr/>
        </p:nvSpPr>
        <p:spPr>
          <a:xfrm flipH="1">
            <a:off x="7230489" y="5112755"/>
            <a:ext cx="444036" cy="876143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/>
        </p:nvSpPr>
        <p:spPr>
          <a:xfrm flipH="1">
            <a:off x="6322846" y="4971867"/>
            <a:ext cx="226965" cy="10292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154"/>
          <p:cNvSpPr/>
          <p:nvPr/>
        </p:nvSpPr>
        <p:spPr>
          <a:xfrm>
            <a:off x="5434786" y="5042900"/>
            <a:ext cx="60563" cy="94599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reeform 155"/>
          <p:cNvSpPr/>
          <p:nvPr/>
        </p:nvSpPr>
        <p:spPr>
          <a:xfrm>
            <a:off x="4432559" y="5192694"/>
            <a:ext cx="186799" cy="803746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loud 156"/>
          <p:cNvSpPr/>
          <p:nvPr/>
        </p:nvSpPr>
        <p:spPr>
          <a:xfrm rot="11136183">
            <a:off x="450840" y="780690"/>
            <a:ext cx="11383816" cy="5135146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01" y="5956388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01" y="6024606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03" y="6003299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41" y="5996440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56" y="5984345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38" y="5985787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4" descr="Znalezione obrazy dla zapytania cpu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600" y="5985202"/>
            <a:ext cx="691076" cy="6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14" y="2642846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33" y="1918740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36" descr="http://upload.wikimedia.org/wikipedia/commons/thumb/5/5f/Octeract_Petrie_polygon.svg/2000px-Octeract_Petrie_polygon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132" y="1218345"/>
            <a:ext cx="4647136" cy="464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38" descr="http://www.ics.uci.edu/~eppstein/0xDE/F24/gp125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65" y="3132951"/>
            <a:ext cx="2272787" cy="227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43" y="4493992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877" y="785417"/>
            <a:ext cx="3720972" cy="3837253"/>
          </a:xfrm>
          <a:prstGeom prst="rect">
            <a:avLst/>
          </a:prstGeom>
        </p:spPr>
      </p:pic>
      <p:pic>
        <p:nvPicPr>
          <p:cNvPr id="171" name="Picture 20" descr="File:Petersen graph, two crossings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90" y="1697744"/>
            <a:ext cx="2433400" cy="24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2" descr="File:Petersen2 tiny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048" y="3146577"/>
            <a:ext cx="1602606" cy="16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41" y="1584633"/>
            <a:ext cx="1602606" cy="16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6" descr="File:Hoffman-Singleton graph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00" y="1558706"/>
            <a:ext cx="2927191" cy="292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8" descr="File:Hoffman singleton graph circle2.gif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19" y="3385139"/>
            <a:ext cx="2630636" cy="15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30" descr="File:Petersen-as-Moore.sv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41" y="1623377"/>
            <a:ext cx="2229080" cy="19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34" descr="http://upload.wikimedia.org/wikipedia/commons/thumb/0/06/Heawood_Graph.svg/1024px-Heawood_Graph.svg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063" y="2176333"/>
            <a:ext cx="2573978" cy="252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681" y="2385936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12" y="4238797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30" y="1398355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4" descr="File:Petersen1 tiny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20" y="1398440"/>
            <a:ext cx="1085338" cy="10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97" y="2422764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67" y="1241677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0" descr="File:Petersen graph, two crossings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637" y="1316538"/>
            <a:ext cx="1189919" cy="11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" descr="Bildergebnis für high performanc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368" y="2177611"/>
            <a:ext cx="4060572" cy="27002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ttp://www.omnitracs.com/sites/default/files/images/FS_CostReduction_460x279_0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88" y="1574123"/>
            <a:ext cx="2921209" cy="177177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EnergyBulb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63" y="3359863"/>
            <a:ext cx="4041562" cy="22876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4328087" y="1731168"/>
            <a:ext cx="3019234" cy="3170099"/>
          </a:xfrm>
          <a:prstGeom prst="rect">
            <a:avLst/>
          </a:prstGeom>
          <a:solidFill>
            <a:srgbClr val="002060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0" b="1" cap="small" dirty="0" smtClean="0">
                <a:solidFill>
                  <a:schemeClr val="bg1"/>
                </a:solidFill>
              </a:rPr>
              <a:t>?</a:t>
            </a:r>
            <a:endParaRPr lang="en-US" sz="20000" b="1" dirty="0">
              <a:solidFill>
                <a:schemeClr val="bg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453187" y="5836204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1081629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9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2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3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6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7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8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9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12" grpId="0" animBg="1"/>
      <p:bldP spid="133" grpId="0" animBg="1"/>
      <p:bldP spid="134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67" grpId="0" animBg="1"/>
      <p:bldP spid="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667508" y="2780928"/>
            <a:ext cx="9001000" cy="18002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/>
              <a:t>Now let’s move to the second problem...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20035951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4" y="2113742"/>
            <a:ext cx="8388042" cy="466002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375660" y="3155082"/>
            <a:ext cx="468052" cy="316260"/>
          </a:xfrm>
          <a:prstGeom prst="round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09860" y="3471342"/>
            <a:ext cx="553841" cy="309000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26686" y="3155082"/>
            <a:ext cx="553841" cy="31626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Solution: Slim </a:t>
            </a:r>
            <a:r>
              <a:rPr lang="en-US" sz="3000" cap="small" dirty="0" err="1" smtClean="0"/>
              <a:t>NoC</a:t>
            </a:r>
            <a:endParaRPr lang="en-US" sz="3000" dirty="0"/>
          </a:p>
        </p:txBody>
      </p:sp>
      <p:sp>
        <p:nvSpPr>
          <p:cNvPr id="22" name="Rounded Rectangle 21"/>
          <p:cNvSpPr/>
          <p:nvPr/>
        </p:nvSpPr>
        <p:spPr>
          <a:xfrm>
            <a:off x="4832289" y="605427"/>
            <a:ext cx="3218967" cy="95612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Are there </a:t>
            </a:r>
          </a:p>
          <a:p>
            <a:pPr algn="ctr"/>
            <a:r>
              <a:rPr lang="en-US" sz="2600" dirty="0" smtClean="0"/>
              <a:t>configurations with…</a:t>
            </a:r>
            <a:endParaRPr lang="de-CH" sz="2600" dirty="0"/>
          </a:p>
        </p:txBody>
      </p:sp>
      <p:pic>
        <p:nvPicPr>
          <p:cNvPr id="31" name="Picture 2" descr="http://www.avonbournetrust.org/user/74/1598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24" y="615338"/>
            <a:ext cx="505691" cy="50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3"/>
          <p:cNvSpPr txBox="1">
            <a:spLocks/>
          </p:cNvSpPr>
          <p:nvPr/>
        </p:nvSpPr>
        <p:spPr>
          <a:xfrm>
            <a:off x="189394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 smtClean="0"/>
              <a:t>Non-Prime Finite Fields</a:t>
            </a:r>
            <a:endParaRPr lang="en-US" sz="2600" dirty="0"/>
          </a:p>
        </p:txBody>
      </p:sp>
      <p:sp>
        <p:nvSpPr>
          <p:cNvPr id="30" name="Rectangle 29"/>
          <p:cNvSpPr/>
          <p:nvPr/>
        </p:nvSpPr>
        <p:spPr>
          <a:xfrm>
            <a:off x="74658" y="3119078"/>
            <a:ext cx="4066277" cy="34782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633243" y="3112895"/>
            <a:ext cx="1181836" cy="34782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8148564" y="523587"/>
            <a:ext cx="3976954" cy="102889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…n</a:t>
            </a:r>
            <a:r>
              <a:rPr lang="pl-PL" sz="2600" dirty="0" smtClean="0"/>
              <a:t>umber of nodes/routers </a:t>
            </a:r>
            <a:r>
              <a:rPr lang="en-US" sz="2600" dirty="0" smtClean="0"/>
              <a:t>being a </a:t>
            </a:r>
            <a:r>
              <a:rPr lang="pl-PL" sz="2600" dirty="0" smtClean="0"/>
              <a:t>power of two?</a:t>
            </a:r>
            <a:endParaRPr lang="de-CH" sz="2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94" y="2122807"/>
            <a:ext cx="8334517" cy="4650958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9012660" y="1554341"/>
            <a:ext cx="3112858" cy="89103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…e</a:t>
            </a:r>
            <a:r>
              <a:rPr lang="pl-PL" sz="2600" dirty="0" smtClean="0"/>
              <a:t>qually many cores on each die side?</a:t>
            </a:r>
            <a:endParaRPr lang="de-CH" sz="2600" dirty="0"/>
          </a:p>
        </p:txBody>
      </p:sp>
      <p:sp>
        <p:nvSpPr>
          <p:cNvPr id="27" name="Rounded Rectangle 26"/>
          <p:cNvSpPr/>
          <p:nvPr/>
        </p:nvSpPr>
        <p:spPr>
          <a:xfrm>
            <a:off x="8588871" y="2458838"/>
            <a:ext cx="3536647" cy="98271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…e</a:t>
            </a:r>
            <a:r>
              <a:rPr lang="pl-PL" sz="2600" dirty="0" smtClean="0"/>
              <a:t>qually many routers on each die side?</a:t>
            </a:r>
            <a:endParaRPr lang="de-CH" sz="2600" dirty="0"/>
          </a:p>
        </p:txBody>
      </p:sp>
      <p:sp>
        <p:nvSpPr>
          <p:cNvPr id="29" name="Rounded Rectangle 28"/>
          <p:cNvSpPr/>
          <p:nvPr/>
        </p:nvSpPr>
        <p:spPr>
          <a:xfrm>
            <a:off x="7872644" y="3441548"/>
            <a:ext cx="4252874" cy="103446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…e</a:t>
            </a:r>
            <a:r>
              <a:rPr lang="pl-PL" sz="2600" dirty="0" smtClean="0"/>
              <a:t>qually many router groups on each die side?</a:t>
            </a:r>
            <a:endParaRPr lang="de-CH" sz="2600" dirty="0"/>
          </a:p>
        </p:txBody>
      </p:sp>
      <p:sp>
        <p:nvSpPr>
          <p:cNvPr id="14" name="Rounded Rectangle 13"/>
          <p:cNvSpPr/>
          <p:nvPr/>
        </p:nvSpPr>
        <p:spPr>
          <a:xfrm>
            <a:off x="8053236" y="4658101"/>
            <a:ext cx="4044025" cy="1690682"/>
          </a:xfrm>
          <a:prstGeom prst="roundRect">
            <a:avLst>
              <a:gd name="adj" fmla="val 8823"/>
            </a:avLst>
          </a:prstGeom>
          <a:solidFill>
            <a:srgbClr val="C000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bg1"/>
                </a:solidFill>
              </a:rPr>
              <a:t>There are few Slim Flies</a:t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en-US" sz="2600" dirty="0" smtClean="0">
                <a:solidFill>
                  <a:schemeClr val="bg1"/>
                </a:solidFill>
              </a:rPr>
              <a:t>that satisfy various on-chip technological constraints</a:t>
            </a:r>
            <a:endParaRPr lang="pl-PL" sz="2600" dirty="0">
              <a:solidFill>
                <a:schemeClr val="bg1"/>
              </a:solidFill>
            </a:endParaRPr>
          </a:p>
        </p:txBody>
      </p:sp>
      <p:pic>
        <p:nvPicPr>
          <p:cNvPr id="16" name="Picture 16" descr="http://www.rw-designer.com/icon-image/653-256x256x3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44" y="4482461"/>
            <a:ext cx="643340" cy="6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ular Callout 20"/>
          <p:cNvSpPr/>
          <p:nvPr/>
        </p:nvSpPr>
        <p:spPr>
          <a:xfrm>
            <a:off x="181246" y="1452758"/>
            <a:ext cx="4328018" cy="616807"/>
          </a:xfrm>
          <a:prstGeom prst="wedgeRoundRectCallout">
            <a:avLst>
              <a:gd name="adj1" fmla="val 14853"/>
              <a:gd name="adj2" fmla="val 136418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Various Slim Fly configurations</a:t>
            </a:r>
            <a:endParaRPr lang="pl-PL" sz="2400" i="1" dirty="0"/>
          </a:p>
        </p:txBody>
      </p:sp>
      <p:pic>
        <p:nvPicPr>
          <p:cNvPr id="50" name="Picture 14" descr="http://www.clker.com/cliparts/U/b/3/E/T/z/ok-icon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236" y="1141164"/>
            <a:ext cx="486506" cy="4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4" descr="http://www.clker.com/cliparts/U/b/3/E/T/z/ok-icon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446" y="2010510"/>
            <a:ext cx="486506" cy="4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 descr="http://www.clker.com/cliparts/U/b/3/E/T/z/ok-icon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278" y="2968506"/>
            <a:ext cx="486506" cy="4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4" descr="http://www.clker.com/cliparts/U/b/3/E/T/z/ok-icon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179" y="4028693"/>
            <a:ext cx="486506" cy="48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320386" y="488169"/>
            <a:ext cx="1380016" cy="67780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/>
              <a:t>Part II</a:t>
            </a:r>
            <a:endParaRPr lang="de-CH" sz="3600" dirty="0"/>
          </a:p>
        </p:txBody>
      </p:sp>
      <p:sp>
        <p:nvSpPr>
          <p:cNvPr id="34" name="Rectangle 33"/>
          <p:cNvSpPr/>
          <p:nvPr/>
        </p:nvSpPr>
        <p:spPr>
          <a:xfrm>
            <a:off x="123760" y="3112896"/>
            <a:ext cx="3914565" cy="352046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167442" y="3146831"/>
            <a:ext cx="1013391" cy="1152271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176488" y="5168087"/>
            <a:ext cx="1013391" cy="1437438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517954" y="3119076"/>
            <a:ext cx="798257" cy="2362151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357022" y="5481227"/>
            <a:ext cx="2852619" cy="104174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How to develop such a finite field?</a:t>
            </a:r>
            <a:endParaRPr lang="de-CH" sz="2600" dirty="0"/>
          </a:p>
        </p:txBody>
      </p:sp>
      <p:pic>
        <p:nvPicPr>
          <p:cNvPr id="56" name="Picture 2" descr="http://www.avonbournetrust.org/user/74/1598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2" y="5427985"/>
            <a:ext cx="590133" cy="5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6811144" y="3090830"/>
            <a:ext cx="852172" cy="354252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117878" y="3112895"/>
            <a:ext cx="2363602" cy="354252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147479" y="5394820"/>
            <a:ext cx="49868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/>
              <a:t>No need to pay attention</a:t>
            </a:r>
            <a:br>
              <a:rPr lang="en-US" sz="3600" b="1" dirty="0" smtClean="0"/>
            </a:br>
            <a:r>
              <a:rPr lang="en-US" sz="3600" b="1" dirty="0" smtClean="0"/>
              <a:t>to all these numbers </a:t>
            </a:r>
            <a:r>
              <a:rPr lang="en-US" sz="3600" b="1" dirty="0" smtClean="0">
                <a:sym typeface="Wingdings" panose="05000000000000000000" pitchFamily="2" charset="2"/>
              </a:rPr>
              <a:t>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119691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9A4D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9A4D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9A4D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89A4D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9" grpId="0" animBg="1"/>
      <p:bldP spid="30" grpId="0" animBg="1"/>
      <p:bldP spid="32" grpId="0" animBg="1"/>
      <p:bldP spid="14" grpId="0" animBg="1"/>
      <p:bldP spid="34" grpId="0" animBg="1"/>
      <p:bldP spid="46" grpId="0" animBg="1"/>
      <p:bldP spid="47" grpId="0" animBg="1"/>
      <p:bldP spid="48" grpId="0" animBg="1"/>
      <p:bldP spid="55" grpId="0" animBg="1"/>
      <p:bldP spid="39" grpId="0" animBg="1"/>
      <p:bldP spid="40" grpId="0" animBg="1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107134" y="1310542"/>
            <a:ext cx="3753889" cy="5436604"/>
          </a:xfrm>
          <a:prstGeom prst="roundRect">
            <a:avLst>
              <a:gd name="adj" fmla="val 1259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Rectangle 39"/>
          <p:cNvSpPr/>
          <p:nvPr/>
        </p:nvSpPr>
        <p:spPr>
          <a:xfrm>
            <a:off x="581846" y="1518758"/>
            <a:ext cx="2678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Recap: </a:t>
            </a:r>
            <a:r>
              <a:rPr lang="pl-PL" sz="2400" b="1" i="1" dirty="0" smtClean="0"/>
              <a:t>a finite </a:t>
            </a:r>
            <a:r>
              <a:rPr lang="pl-PL" sz="2400" b="1" i="1" dirty="0"/>
              <a:t>field</a:t>
            </a:r>
            <a:r>
              <a:rPr lang="en-US" sz="2400" b="1" i="1" dirty="0"/>
              <a:t> </a:t>
            </a:r>
            <a:endParaRPr lang="pl-PL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207993" y="1537307"/>
                <a:ext cx="385042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993" y="1537307"/>
                <a:ext cx="385042" cy="397866"/>
              </a:xfrm>
              <a:prstGeom prst="rect">
                <a:avLst/>
              </a:prstGeom>
              <a:blipFill>
                <a:blip r:embed="rId2"/>
                <a:stretch>
                  <a:fillRect l="-17460" r="-634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72688" y="2483087"/>
                <a:ext cx="1540230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l-PL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88" y="2483087"/>
                <a:ext cx="1540230" cy="397866"/>
              </a:xfrm>
              <a:prstGeom prst="rect">
                <a:avLst/>
              </a:prstGeom>
              <a:blipFill>
                <a:blip r:embed="rId3"/>
                <a:stretch>
                  <a:fillRect l="-3953" r="-19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608205" y="1963093"/>
            <a:ext cx="2928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Assuming </a:t>
            </a:r>
            <a:r>
              <a:rPr lang="pl-PL" sz="2400" i="1" dirty="0"/>
              <a:t>q</a:t>
            </a:r>
            <a:r>
              <a:rPr lang="pl-PL" sz="2400" dirty="0"/>
              <a:t> is </a:t>
            </a:r>
            <a:r>
              <a:rPr lang="pl-PL" sz="2400" b="1" dirty="0"/>
              <a:t>prime</a:t>
            </a:r>
            <a:r>
              <a:rPr lang="pl-PL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33603" y="2973864"/>
                <a:ext cx="22433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{0,1,…,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−1}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03" y="2973864"/>
                <a:ext cx="2243371" cy="369332"/>
              </a:xfrm>
              <a:prstGeom prst="rect">
                <a:avLst/>
              </a:prstGeom>
              <a:blipFill>
                <a:blip r:embed="rId4"/>
                <a:stretch>
                  <a:fillRect l="-1087" r="-4348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/>
          <p:cNvSpPr/>
          <p:nvPr/>
        </p:nvSpPr>
        <p:spPr>
          <a:xfrm>
            <a:off x="666920" y="3343196"/>
            <a:ext cx="2210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(with </a:t>
            </a:r>
            <a:r>
              <a:rPr lang="en-US" sz="2400" dirty="0"/>
              <a:t>modular </a:t>
            </a:r>
            <a:r>
              <a:rPr lang="en-US" sz="2400" dirty="0" smtClean="0"/>
              <a:t>arithmetic). </a:t>
            </a:r>
            <a:endParaRPr lang="pl-PL" sz="2400" dirty="0"/>
          </a:p>
        </p:txBody>
      </p:sp>
      <p:sp>
        <p:nvSpPr>
          <p:cNvPr id="47" name="Rounded Rectangle 46"/>
          <p:cNvSpPr/>
          <p:nvPr/>
        </p:nvSpPr>
        <p:spPr>
          <a:xfrm>
            <a:off x="571097" y="4172917"/>
            <a:ext cx="2811704" cy="2104322"/>
          </a:xfrm>
          <a:prstGeom prst="roundRect">
            <a:avLst>
              <a:gd name="adj" fmla="val 1045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8" name="Rectangle 47"/>
          <p:cNvSpPr/>
          <p:nvPr/>
        </p:nvSpPr>
        <p:spPr>
          <a:xfrm>
            <a:off x="931113" y="4318403"/>
            <a:ext cx="182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Example</a:t>
            </a:r>
            <a:r>
              <a:rPr lang="en-US" sz="2400" b="1" dirty="0" smtClean="0"/>
              <a:t>:</a:t>
            </a:r>
            <a:endParaRPr lang="pl-PL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86855" y="5585163"/>
                <a:ext cx="214719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pl-PL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{0,1,2,3,4}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855" y="5585163"/>
                <a:ext cx="2147191" cy="369332"/>
              </a:xfrm>
              <a:prstGeom prst="rect">
                <a:avLst/>
              </a:prstGeom>
              <a:blipFill>
                <a:blip r:embed="rId5"/>
                <a:stretch>
                  <a:fillRect l="-2833" r="-4816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256477" y="4340705"/>
                <a:ext cx="8134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477" y="4340705"/>
                <a:ext cx="813428" cy="369332"/>
              </a:xfrm>
              <a:prstGeom prst="rect">
                <a:avLst/>
              </a:prstGeom>
              <a:blipFill>
                <a:blip r:embed="rId6"/>
                <a:stretch>
                  <a:fillRect l="-8955" r="-970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681657" y="4755747"/>
            <a:ext cx="2385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50 routers</a:t>
            </a:r>
            <a:endParaRPr lang="en-US" sz="2400" dirty="0"/>
          </a:p>
        </p:txBody>
      </p:sp>
      <p:sp>
        <p:nvSpPr>
          <p:cNvPr id="62" name="Rounded Rectangle 61"/>
          <p:cNvSpPr/>
          <p:nvPr/>
        </p:nvSpPr>
        <p:spPr>
          <a:xfrm>
            <a:off x="4026195" y="656692"/>
            <a:ext cx="7993070" cy="6090454"/>
          </a:xfrm>
          <a:prstGeom prst="roundRect">
            <a:avLst>
              <a:gd name="adj" fmla="val 599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4389923" y="1229656"/>
                <a:ext cx="1540230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l-PL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923" y="1229656"/>
                <a:ext cx="1540230" cy="397866"/>
              </a:xfrm>
              <a:prstGeom prst="rect">
                <a:avLst/>
              </a:prstGeom>
              <a:blipFill>
                <a:blip r:embed="rId7"/>
                <a:stretch>
                  <a:fillRect l="-3953" r="-1976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/>
          <p:cNvSpPr/>
          <p:nvPr/>
        </p:nvSpPr>
        <p:spPr>
          <a:xfrm>
            <a:off x="4303613" y="760074"/>
            <a:ext cx="3407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Assuming </a:t>
            </a:r>
            <a:r>
              <a:rPr lang="pl-PL" sz="2400" i="1" dirty="0"/>
              <a:t>q</a:t>
            </a:r>
            <a:r>
              <a:rPr lang="pl-PL" sz="2400" dirty="0"/>
              <a:t> is </a:t>
            </a:r>
            <a:r>
              <a:rPr lang="en-US" sz="2400" b="1" dirty="0" smtClean="0"/>
              <a:t>non-</a:t>
            </a:r>
            <a:r>
              <a:rPr lang="pl-PL" sz="2400" b="1" dirty="0" smtClean="0"/>
              <a:t>prime</a:t>
            </a:r>
            <a:r>
              <a:rPr lang="pl-PL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904142" y="1227651"/>
                <a:ext cx="2451569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142" y="1227651"/>
                <a:ext cx="2451569" cy="397866"/>
              </a:xfrm>
              <a:prstGeom prst="rect">
                <a:avLst/>
              </a:prstGeom>
              <a:blipFill>
                <a:blip r:embed="rId8"/>
                <a:stretch>
                  <a:fillRect l="-746" r="-3980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ctangle 67"/>
          <p:cNvSpPr/>
          <p:nvPr/>
        </p:nvSpPr>
        <p:spPr>
          <a:xfrm>
            <a:off x="4141297" y="1652965"/>
            <a:ext cx="7930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...with instruction tables that define operations on the field.</a:t>
            </a:r>
            <a:endParaRPr lang="pl-PL" sz="2400" dirty="0"/>
          </a:p>
        </p:txBody>
      </p:sp>
      <p:sp>
        <p:nvSpPr>
          <p:cNvPr id="69" name="Rounded Rectangle 68"/>
          <p:cNvSpPr/>
          <p:nvPr/>
        </p:nvSpPr>
        <p:spPr>
          <a:xfrm>
            <a:off x="4268066" y="2073552"/>
            <a:ext cx="7516566" cy="4415788"/>
          </a:xfrm>
          <a:prstGeom prst="roundRect">
            <a:avLst>
              <a:gd name="adj" fmla="val 1045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29929" y="2223105"/>
            <a:ext cx="182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Example</a:t>
            </a:r>
            <a:r>
              <a:rPr lang="en-US" sz="2400" b="1" dirty="0" smtClean="0"/>
              <a:t>:</a:t>
            </a:r>
            <a:endParaRPr lang="pl-PL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4544519" y="2723490"/>
                <a:ext cx="35588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r>
                        <a:rPr lang="pl-PL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{0,1,2,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519" y="2723490"/>
                <a:ext cx="3558858" cy="369332"/>
              </a:xfrm>
              <a:prstGeom prst="rect">
                <a:avLst/>
              </a:prstGeom>
              <a:blipFill>
                <a:blip r:embed="rId9"/>
                <a:stretch>
                  <a:fillRect l="-171" r="-1199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5839726" y="2252059"/>
                <a:ext cx="8134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726" y="2252059"/>
                <a:ext cx="813428" cy="369332"/>
              </a:xfrm>
              <a:prstGeom prst="rect">
                <a:avLst/>
              </a:prstGeom>
              <a:blipFill>
                <a:blip r:embed="rId10"/>
                <a:stretch>
                  <a:fillRect l="-9023" r="-902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/>
          <p:cNvSpPr/>
          <p:nvPr/>
        </p:nvSpPr>
        <p:spPr>
          <a:xfrm>
            <a:off x="9308268" y="2218442"/>
            <a:ext cx="273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162 routers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238488" y="567562"/>
            <a:ext cx="2852619" cy="104174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How to develop such a finite field?</a:t>
            </a:r>
            <a:endParaRPr lang="de-CH" sz="2600" dirty="0"/>
          </a:p>
        </p:txBody>
      </p:sp>
      <p:pic>
        <p:nvPicPr>
          <p:cNvPr id="28" name="Picture 2" descr="http://www.avonbournetrust.org/user/74/15986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708" y="514320"/>
            <a:ext cx="590133" cy="5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Solution: Slim </a:t>
            </a:r>
            <a:r>
              <a:rPr lang="en-US" sz="3000" cap="small" dirty="0" err="1" smtClean="0"/>
              <a:t>NoC</a:t>
            </a:r>
            <a:endParaRPr lang="en-US" sz="3000" dirty="0"/>
          </a:p>
        </p:txBody>
      </p:sp>
      <p:sp>
        <p:nvSpPr>
          <p:cNvPr id="31" name="Title 3"/>
          <p:cNvSpPr txBox="1">
            <a:spLocks/>
          </p:cNvSpPr>
          <p:nvPr/>
        </p:nvSpPr>
        <p:spPr>
          <a:xfrm>
            <a:off x="189394" y="872716"/>
            <a:ext cx="3469798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 smtClean="0"/>
              <a:t>Non-Prime Finite Fields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4158" y="3157914"/>
            <a:ext cx="5617143" cy="285717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5" name="Rectangle 34"/>
          <p:cNvSpPr/>
          <p:nvPr/>
        </p:nvSpPr>
        <p:spPr>
          <a:xfrm>
            <a:off x="5674004" y="5815574"/>
            <a:ext cx="1369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Addition</a:t>
            </a:r>
            <a:endParaRPr lang="pl-PL" sz="2400" dirty="0"/>
          </a:p>
        </p:txBody>
      </p:sp>
      <p:sp>
        <p:nvSpPr>
          <p:cNvPr id="36" name="Rectangle 35"/>
          <p:cNvSpPr/>
          <p:nvPr/>
        </p:nvSpPr>
        <p:spPr>
          <a:xfrm>
            <a:off x="7349215" y="5847533"/>
            <a:ext cx="1929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Multiplication</a:t>
            </a:r>
            <a:endParaRPr lang="pl-PL" sz="2400" dirty="0"/>
          </a:p>
        </p:txBody>
      </p:sp>
      <p:sp>
        <p:nvSpPr>
          <p:cNvPr id="37" name="Rectangle 36"/>
          <p:cNvSpPr/>
          <p:nvPr/>
        </p:nvSpPr>
        <p:spPr>
          <a:xfrm>
            <a:off x="9273785" y="5847533"/>
            <a:ext cx="1369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Inverse</a:t>
            </a:r>
            <a:endParaRPr lang="pl-PL" sz="2400" dirty="0"/>
          </a:p>
        </p:txBody>
      </p:sp>
      <p:sp>
        <p:nvSpPr>
          <p:cNvPr id="2" name="Rectangle 1"/>
          <p:cNvSpPr/>
          <p:nvPr/>
        </p:nvSpPr>
        <p:spPr>
          <a:xfrm>
            <a:off x="0" y="440668"/>
            <a:ext cx="12192000" cy="6417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1667508" y="2780928"/>
            <a:ext cx="9001000" cy="18002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/>
              <a:t>Check the paper for details </a:t>
            </a:r>
            <a:r>
              <a:rPr lang="pl-PL" sz="3600" dirty="0" smtClean="0">
                <a:sym typeface="Wingdings" panose="05000000000000000000" pitchFamily="2" charset="2"/>
              </a:rPr>
              <a:t>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998365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2" grpId="0"/>
      <p:bldP spid="43" grpId="0"/>
      <p:bldP spid="44" grpId="0"/>
      <p:bldP spid="45" grpId="0"/>
      <p:bldP spid="46" grpId="0"/>
      <p:bldP spid="47" grpId="0" animBg="1"/>
      <p:bldP spid="48" grpId="0"/>
      <p:bldP spid="50" grpId="0"/>
      <p:bldP spid="51" grpId="0"/>
      <p:bldP spid="53" grpId="0"/>
      <p:bldP spid="62" grpId="0" animBg="1"/>
      <p:bldP spid="65" grpId="0"/>
      <p:bldP spid="66" grpId="0"/>
      <p:bldP spid="67" grpId="0"/>
      <p:bldP spid="68" grpId="0"/>
      <p:bldP spid="69" grpId="0" animBg="1"/>
      <p:bldP spid="70" grpId="0"/>
      <p:bldP spid="71" grpId="0"/>
      <p:bldP spid="72" grpId="0"/>
      <p:bldP spid="73" grpId="0"/>
      <p:bldP spid="35" grpId="0"/>
      <p:bldP spid="36" grpId="0"/>
      <p:bldP spid="37" grpId="0"/>
      <p:bldP spid="2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2420888"/>
            <a:ext cx="12072664" cy="266429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How do we optimize</a:t>
            </a:r>
            <a:r>
              <a:rPr lang="pl-PL" sz="3600" dirty="0" smtClean="0"/>
              <a:t> the </a:t>
            </a:r>
            <a:r>
              <a:rPr lang="en-US" sz="3600" dirty="0" smtClean="0"/>
              <a:t>router microarchitecture </a:t>
            </a:r>
            <a:r>
              <a:rPr lang="pl-PL" sz="3600" dirty="0" smtClean="0"/>
              <a:t>for Slim NoC</a:t>
            </a:r>
          </a:p>
          <a:p>
            <a:pPr algn="ctr"/>
            <a:r>
              <a:rPr lang="en-US" sz="3600" dirty="0" smtClean="0"/>
              <a:t>to </a:t>
            </a:r>
            <a:r>
              <a:rPr lang="pl-PL" sz="3600" dirty="0" smtClean="0"/>
              <a:t>provide high performance and high efficiency</a:t>
            </a:r>
            <a:r>
              <a:rPr lang="en-US" sz="3600" dirty="0" smtClean="0"/>
              <a:t>?</a:t>
            </a:r>
            <a:endParaRPr lang="de-CH" sz="3600" dirty="0"/>
          </a:p>
        </p:txBody>
      </p:sp>
      <p:pic>
        <p:nvPicPr>
          <p:cNvPr id="27" name="Picture 2" descr="http://www.avonbournetrust.org/user/74/15986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" y="2420888"/>
            <a:ext cx="809107" cy="80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263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29" y="1680901"/>
            <a:ext cx="6896228" cy="4065029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95521" y="1490982"/>
            <a:ext cx="3243224" cy="1382077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itle 3"/>
          <p:cNvSpPr txBox="1">
            <a:spLocks/>
          </p:cNvSpPr>
          <p:nvPr/>
        </p:nvSpPr>
        <p:spPr>
          <a:xfrm>
            <a:off x="278405" y="1708677"/>
            <a:ext cx="2910427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1: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Elastic Buffer links [1] + ElastiStore [2]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5876" y="5803922"/>
            <a:ext cx="105480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[1] </a:t>
            </a:r>
            <a:r>
              <a:rPr lang="en-US" sz="1600" dirty="0"/>
              <a:t>G. </a:t>
            </a:r>
            <a:r>
              <a:rPr lang="en-US" sz="1600" dirty="0" err="1" smtClean="0"/>
              <a:t>Michelogiannakis</a:t>
            </a:r>
            <a:r>
              <a:rPr lang="pl-PL" sz="1600" dirty="0"/>
              <a:t> </a:t>
            </a:r>
            <a:r>
              <a:rPr lang="pl-PL" sz="1600" dirty="0" smtClean="0"/>
              <a:t>et al.</a:t>
            </a:r>
            <a:r>
              <a:rPr lang="en-US" sz="1600" dirty="0" smtClean="0"/>
              <a:t> </a:t>
            </a:r>
            <a:r>
              <a:rPr lang="en-US" sz="1600" dirty="0"/>
              <a:t>Elastic-Buffer Flow Control for On-Chip Networks. </a:t>
            </a:r>
            <a:r>
              <a:rPr lang="en-US" sz="1600" dirty="0" smtClean="0"/>
              <a:t>HPCA</a:t>
            </a:r>
            <a:r>
              <a:rPr lang="pl-PL" sz="1600" dirty="0" smtClean="0"/>
              <a:t>’09.</a:t>
            </a:r>
            <a:endParaRPr lang="pl-PL" sz="1600" dirty="0" smtClean="0">
              <a:solidFill>
                <a:prstClr val="black"/>
              </a:solidFill>
            </a:endParaRPr>
          </a:p>
          <a:p>
            <a:r>
              <a:rPr lang="pl-PL" sz="1600" dirty="0" smtClean="0">
                <a:solidFill>
                  <a:prstClr val="black"/>
                </a:solidFill>
              </a:rPr>
              <a:t>[</a:t>
            </a:r>
            <a:r>
              <a:rPr lang="pl-PL" sz="1600" dirty="0">
                <a:solidFill>
                  <a:prstClr val="black"/>
                </a:solidFill>
              </a:rPr>
              <a:t>2</a:t>
            </a:r>
            <a:r>
              <a:rPr lang="pl-PL" sz="1600" dirty="0" smtClean="0">
                <a:solidFill>
                  <a:prstClr val="black"/>
                </a:solidFill>
              </a:rPr>
              <a:t>] </a:t>
            </a:r>
            <a:r>
              <a:rPr lang="en-US" sz="1600" dirty="0"/>
              <a:t>I. </a:t>
            </a:r>
            <a:r>
              <a:rPr lang="en-US" sz="1600" dirty="0" err="1" smtClean="0"/>
              <a:t>Seitanidis</a:t>
            </a:r>
            <a:r>
              <a:rPr lang="pl-PL" sz="1600" dirty="0" smtClean="0"/>
              <a:t> et al</a:t>
            </a:r>
            <a:r>
              <a:rPr lang="en-US" sz="1600" dirty="0" smtClean="0"/>
              <a:t>. </a:t>
            </a:r>
            <a:r>
              <a:rPr lang="en-US" sz="1600" dirty="0" err="1"/>
              <a:t>ElastiStore</a:t>
            </a:r>
            <a:r>
              <a:rPr lang="en-US" sz="1600" dirty="0"/>
              <a:t>: An Elastic Buffer Architecture for Network-on-Chip Routers. </a:t>
            </a:r>
            <a:r>
              <a:rPr lang="en-US" sz="1600" dirty="0" smtClean="0"/>
              <a:t>DATE</a:t>
            </a:r>
            <a:r>
              <a:rPr lang="pl-PL" sz="1600" dirty="0" smtClean="0"/>
              <a:t>’</a:t>
            </a:r>
            <a:r>
              <a:rPr lang="en-US" sz="1600" dirty="0" smtClean="0"/>
              <a:t>14.</a:t>
            </a:r>
            <a:endParaRPr lang="pl-PL" sz="1600" dirty="0" smtClean="0"/>
          </a:p>
          <a:p>
            <a:r>
              <a:rPr lang="pl-PL" sz="1600" dirty="0" smtClean="0"/>
              <a:t>[3] </a:t>
            </a:r>
            <a:r>
              <a:rPr lang="en-US" sz="1600" dirty="0"/>
              <a:t>C.-H. O. </a:t>
            </a:r>
            <a:r>
              <a:rPr lang="en-US" sz="1600" dirty="0" smtClean="0"/>
              <a:t>Chen</a:t>
            </a:r>
            <a:r>
              <a:rPr lang="pl-PL" sz="1600" dirty="0" smtClean="0"/>
              <a:t> et al</a:t>
            </a:r>
            <a:r>
              <a:rPr lang="en-US" sz="1600" dirty="0" smtClean="0"/>
              <a:t>. </a:t>
            </a:r>
            <a:r>
              <a:rPr lang="en-US" sz="1600" dirty="0"/>
              <a:t>SMART: A Single-Cycle Reconfigurable </a:t>
            </a:r>
            <a:r>
              <a:rPr lang="en-US" sz="1600" dirty="0" err="1"/>
              <a:t>NoC</a:t>
            </a:r>
            <a:r>
              <a:rPr lang="en-US" sz="1600" dirty="0"/>
              <a:t> for </a:t>
            </a:r>
            <a:r>
              <a:rPr lang="en-US" sz="1600" dirty="0" err="1"/>
              <a:t>SoC</a:t>
            </a:r>
            <a:r>
              <a:rPr lang="en-US" sz="1600" dirty="0"/>
              <a:t> Applications. </a:t>
            </a:r>
            <a:r>
              <a:rPr lang="en-US" sz="1600" dirty="0" smtClean="0"/>
              <a:t>DATE</a:t>
            </a:r>
            <a:r>
              <a:rPr lang="pl-PL" sz="1600" dirty="0" smtClean="0"/>
              <a:t>’13.</a:t>
            </a:r>
          </a:p>
          <a:p>
            <a:r>
              <a:rPr lang="pl-PL" sz="1600" dirty="0" smtClean="0"/>
              <a:t>[4] </a:t>
            </a:r>
            <a:r>
              <a:rPr lang="en-US" sz="1600" dirty="0" smtClean="0"/>
              <a:t>S</a:t>
            </a:r>
            <a:r>
              <a:rPr lang="en-US" sz="1600" dirty="0"/>
              <a:t>. Hassan and S. </a:t>
            </a:r>
            <a:r>
              <a:rPr lang="en-US" sz="1600" dirty="0" err="1"/>
              <a:t>Yalamanchili</a:t>
            </a:r>
            <a:r>
              <a:rPr lang="en-US" sz="1600" dirty="0"/>
              <a:t>. Centralized Buffer Router: A Low Latency, Low Power Router for High Radix </a:t>
            </a:r>
            <a:r>
              <a:rPr lang="en-US" sz="1600" dirty="0" err="1"/>
              <a:t>NoCs</a:t>
            </a:r>
            <a:r>
              <a:rPr lang="en-US" sz="1600" dirty="0"/>
              <a:t>. NOCS</a:t>
            </a:r>
            <a:r>
              <a:rPr lang="pl-PL" sz="1600" dirty="0"/>
              <a:t>’</a:t>
            </a:r>
            <a:r>
              <a:rPr lang="en-US" sz="1600" dirty="0" smtClean="0"/>
              <a:t>13</a:t>
            </a:r>
            <a:r>
              <a:rPr lang="pl-PL" sz="1600" dirty="0" smtClean="0"/>
              <a:t>.</a:t>
            </a:r>
            <a:endParaRPr lang="en-US" sz="1600" dirty="0"/>
          </a:p>
        </p:txBody>
      </p:sp>
      <p:sp>
        <p:nvSpPr>
          <p:cNvPr id="80" name="Rounded Rectangle 79"/>
          <p:cNvSpPr/>
          <p:nvPr/>
        </p:nvSpPr>
        <p:spPr>
          <a:xfrm>
            <a:off x="66217" y="2902106"/>
            <a:ext cx="2373231" cy="1102152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itle 3"/>
          <p:cNvSpPr txBox="1">
            <a:spLocks/>
          </p:cNvSpPr>
          <p:nvPr/>
        </p:nvSpPr>
        <p:spPr>
          <a:xfrm>
            <a:off x="249102" y="3119800"/>
            <a:ext cx="2760514" cy="776445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2: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SMART Links [3]</a:t>
            </a:r>
          </a:p>
        </p:txBody>
      </p:sp>
      <p:sp>
        <p:nvSpPr>
          <p:cNvPr id="82" name="Title 3"/>
          <p:cNvSpPr txBox="1">
            <a:spLocks/>
          </p:cNvSpPr>
          <p:nvPr/>
        </p:nvSpPr>
        <p:spPr>
          <a:xfrm>
            <a:off x="119336" y="82732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 smtClean="0"/>
              <a:t>Slim </a:t>
            </a:r>
            <a:r>
              <a:rPr lang="en-US" sz="2600" cap="small" dirty="0" err="1" smtClean="0"/>
              <a:t>NoC</a:t>
            </a:r>
            <a:r>
              <a:rPr lang="en-US" sz="2600" cap="small" dirty="0" smtClean="0"/>
              <a:t> Router Microarchitecture</a:t>
            </a:r>
            <a:br>
              <a:rPr lang="en-US" sz="2600" cap="small" dirty="0" smtClean="0"/>
            </a:br>
            <a:r>
              <a:rPr lang="en-US" sz="2600" cap="small" dirty="0" smtClean="0"/>
              <a:t>Performance Optimizations</a:t>
            </a:r>
            <a:endParaRPr lang="en-US" sz="2600" dirty="0"/>
          </a:p>
        </p:txBody>
      </p:sp>
      <p:sp>
        <p:nvSpPr>
          <p:cNvPr id="5" name="Rectangle 4"/>
          <p:cNvSpPr/>
          <p:nvPr/>
        </p:nvSpPr>
        <p:spPr>
          <a:xfrm>
            <a:off x="4798161" y="1514604"/>
            <a:ext cx="7393839" cy="423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824817" y="2590706"/>
            <a:ext cx="4310370" cy="3106546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559" y="3249267"/>
            <a:ext cx="2007504" cy="142434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434" y="2888940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166244" y="3547501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166243" y="4895599"/>
            <a:ext cx="107017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6473051" y="4035732"/>
            <a:ext cx="63190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600" cap="small" dirty="0" smtClean="0">
                <a:solidFill>
                  <a:prstClr val="black"/>
                </a:solidFill>
              </a:rPr>
              <a:t>...</a:t>
            </a:r>
            <a:endParaRPr lang="en-US" sz="46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3402046" y="1584737"/>
            <a:ext cx="2863133" cy="1188132"/>
          </a:xfrm>
          <a:prstGeom prst="wedgeRoundRectCallout">
            <a:avLst>
              <a:gd name="adj1" fmla="val 90096"/>
              <a:gd name="adj2" fmla="val 84589"/>
              <a:gd name="adj3" fmla="val 16667"/>
            </a:avLst>
          </a:prstGeom>
          <a:solidFill>
            <a:srgbClr val="389A4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Provide deadlock-freedom</a:t>
            </a:r>
            <a:endParaRPr lang="en-US" sz="2200" dirty="0"/>
          </a:p>
        </p:txBody>
      </p:sp>
      <p:sp>
        <p:nvSpPr>
          <p:cNvPr id="30" name="Rectangle 29"/>
          <p:cNvSpPr/>
          <p:nvPr/>
        </p:nvSpPr>
        <p:spPr>
          <a:xfrm>
            <a:off x="6656646" y="2891093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655456" y="3549654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655455" y="4897752"/>
            <a:ext cx="483745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ular Callout 34"/>
          <p:cNvSpPr/>
          <p:nvPr/>
        </p:nvSpPr>
        <p:spPr>
          <a:xfrm>
            <a:off x="2428829" y="2887589"/>
            <a:ext cx="3392880" cy="1194273"/>
          </a:xfrm>
          <a:prstGeom prst="wedgeRoundRectCallout">
            <a:avLst>
              <a:gd name="adj1" fmla="val 61742"/>
              <a:gd name="adj2" fmla="val 18728"/>
              <a:gd name="adj3" fmla="val 16667"/>
            </a:avLst>
          </a:prstGeom>
          <a:solidFill>
            <a:srgbClr val="389A4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dirty="0" smtClean="0"/>
              <a:t>Drive links asynchronously and use repeaters</a:t>
            </a:r>
          </a:p>
          <a:p>
            <a:pPr algn="ctr"/>
            <a:r>
              <a:rPr lang="pl-PL" sz="2200" dirty="0" smtClean="0"/>
              <a:t>for single-cycle wires</a:t>
            </a:r>
            <a:endParaRPr lang="en-US" sz="2200" dirty="0"/>
          </a:p>
        </p:txBody>
      </p:sp>
      <p:sp>
        <p:nvSpPr>
          <p:cNvPr id="36" name="Rounded Rectangle 35"/>
          <p:cNvSpPr/>
          <p:nvPr/>
        </p:nvSpPr>
        <p:spPr>
          <a:xfrm>
            <a:off x="53224" y="4145472"/>
            <a:ext cx="2724916" cy="1102152"/>
          </a:xfrm>
          <a:prstGeom prst="roundRect">
            <a:avLst>
              <a:gd name="adj" fmla="val 812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3"/>
          <p:cNvSpPr txBox="1">
            <a:spLocks/>
          </p:cNvSpPr>
          <p:nvPr/>
        </p:nvSpPr>
        <p:spPr>
          <a:xfrm>
            <a:off x="236109" y="4363166"/>
            <a:ext cx="2760514" cy="776445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cap="small" dirty="0" smtClean="0">
                <a:solidFill>
                  <a:prstClr val="black"/>
                </a:solidFill>
              </a:rPr>
              <a:t>Enhancement 3: </a:t>
            </a:r>
            <a:br>
              <a:rPr lang="pl-PL" sz="2200" cap="small" dirty="0" smtClean="0">
                <a:solidFill>
                  <a:prstClr val="black"/>
                </a:solidFill>
              </a:rPr>
            </a:br>
            <a:r>
              <a:rPr lang="pl-PL" sz="2200" b="0" cap="small" dirty="0" smtClean="0">
                <a:solidFill>
                  <a:prstClr val="black"/>
                </a:solidFill>
              </a:rPr>
              <a:t>Central Buffers [4]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722669" y="2902106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721479" y="3560667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721478" y="4908765"/>
            <a:ext cx="252651" cy="440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ular Callout 40"/>
          <p:cNvSpPr/>
          <p:nvPr/>
        </p:nvSpPr>
        <p:spPr>
          <a:xfrm>
            <a:off x="2725909" y="4242296"/>
            <a:ext cx="3320816" cy="1472199"/>
          </a:xfrm>
          <a:prstGeom prst="wedgeRoundRectCallout">
            <a:avLst>
              <a:gd name="adj1" fmla="val 191672"/>
              <a:gd name="adj2" fmla="val 17814"/>
              <a:gd name="adj3" fmla="val 16667"/>
            </a:avLst>
          </a:prstGeom>
          <a:solidFill>
            <a:srgbClr val="389A4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dirty="0" smtClean="0"/>
              <a:t>Replace multi-flit input buffers with single-flit stating input buffers and add a central buffer</a:t>
            </a:r>
            <a:endParaRPr lang="en-US" sz="2200" dirty="0"/>
          </a:p>
        </p:txBody>
      </p:sp>
      <p:sp>
        <p:nvSpPr>
          <p:cNvPr id="42" name="Rectangle 41"/>
          <p:cNvSpPr/>
          <p:nvPr/>
        </p:nvSpPr>
        <p:spPr>
          <a:xfrm>
            <a:off x="8344992" y="4847314"/>
            <a:ext cx="1462893" cy="7071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ular Callout 28"/>
          <p:cNvSpPr/>
          <p:nvPr/>
        </p:nvSpPr>
        <p:spPr>
          <a:xfrm>
            <a:off x="8285200" y="605015"/>
            <a:ext cx="3768460" cy="1450942"/>
          </a:xfrm>
          <a:prstGeom prst="wedgeRoundRectCallout">
            <a:avLst>
              <a:gd name="adj1" fmla="val 11300"/>
              <a:gd name="adj2" fmla="val 88193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Let’s leave the details for the paper and just focus on the core aspects </a:t>
            </a:r>
            <a:r>
              <a:rPr lang="en-US" sz="2400" dirty="0" smtClean="0">
                <a:sym typeface="Wingdings" panose="05000000000000000000" pitchFamily="2" charset="2"/>
              </a:rPr>
              <a:t></a:t>
            </a:r>
            <a:endParaRPr lang="pl-PL" sz="2400" i="1" dirty="0"/>
          </a:p>
        </p:txBody>
      </p:sp>
      <p:pic>
        <p:nvPicPr>
          <p:cNvPr id="33" name="Picture 4" descr="Bildergebnis für high performa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15" y="577852"/>
            <a:ext cx="1441312" cy="95847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omnitracs.com/sites/default/files/images/FS_CostReduction_460x279_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129" y="606278"/>
            <a:ext cx="1424997" cy="8642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EnergyBul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74" y="1506828"/>
            <a:ext cx="1642224" cy="9295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3871735" y="875502"/>
            <a:ext cx="1380016" cy="52303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dirty="0" smtClean="0"/>
              <a:t>Part III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4215069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/>
      <p:bldP spid="80" grpId="0" animBg="1"/>
      <p:bldP spid="81" grpId="0"/>
      <p:bldP spid="5" grpId="0" animBg="1"/>
      <p:bldP spid="86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/>
      <p:bldP spid="9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5" grpId="0" animBg="1"/>
      <p:bldP spid="36" grpId="0" animBg="1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137520"/>
            <a:ext cx="4999184" cy="28120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82" name="Title 3"/>
          <p:cNvSpPr txBox="1">
            <a:spLocks/>
          </p:cNvSpPr>
          <p:nvPr/>
        </p:nvSpPr>
        <p:spPr>
          <a:xfrm>
            <a:off x="119336" y="503257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 smtClean="0"/>
              <a:t>Let’s Summarize…</a:t>
            </a:r>
            <a:endParaRPr lang="en-US" sz="2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879" y="1628800"/>
            <a:ext cx="5312486" cy="29882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151" y="584684"/>
            <a:ext cx="5589637" cy="31441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432" y="3535853"/>
            <a:ext cx="5589637" cy="31441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8073" y="3347971"/>
            <a:ext cx="5589637" cy="31441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2502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gebnis für chip cpu perform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463"/>
            <a:ext cx="12192000" cy="64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19336" y="533400"/>
            <a:ext cx="8496300" cy="533400"/>
          </a:xfrm>
          <a:noFill/>
        </p:spPr>
        <p:txBody>
          <a:bodyPr/>
          <a:lstStyle/>
          <a:p>
            <a:r>
              <a:rPr lang="pl-PL" sz="3000" cap="small" dirty="0" smtClean="0">
                <a:solidFill>
                  <a:schemeClr val="bg1"/>
                </a:solidFill>
              </a:rPr>
              <a:t>Evaluation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104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gebnis für chip cpu performanc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463"/>
            <a:ext cx="12192000" cy="64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7798" y="1142282"/>
            <a:ext cx="3018070" cy="3138309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Rounded Rectangle 510"/>
          <p:cNvSpPr/>
          <p:nvPr/>
        </p:nvSpPr>
        <p:spPr>
          <a:xfrm>
            <a:off x="149515" y="4307696"/>
            <a:ext cx="2928816" cy="2200234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" name="Rounded Rectangle 511"/>
          <p:cNvSpPr/>
          <p:nvPr/>
        </p:nvSpPr>
        <p:spPr>
          <a:xfrm>
            <a:off x="3233451" y="1142282"/>
            <a:ext cx="4845184" cy="3756001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Rounded Rectangle 512"/>
          <p:cNvSpPr/>
          <p:nvPr/>
        </p:nvSpPr>
        <p:spPr>
          <a:xfrm>
            <a:off x="7048490" y="1142283"/>
            <a:ext cx="5190489" cy="5455069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19336" y="533400"/>
            <a:ext cx="8496300" cy="533400"/>
          </a:xfrm>
          <a:noFill/>
        </p:spPr>
        <p:txBody>
          <a:bodyPr/>
          <a:lstStyle/>
          <a:p>
            <a:r>
              <a:rPr lang="en-US" sz="3000" cap="small" dirty="0" smtClean="0"/>
              <a:t>Evaluation Methodology: Sensitivity Analyses</a:t>
            </a:r>
            <a:endParaRPr lang="en-US" sz="300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422319" y="1397356"/>
            <a:ext cx="1877572" cy="396044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cap="small" dirty="0" smtClean="0">
                <a:solidFill>
                  <a:prstClr val="black"/>
                </a:solidFill>
              </a:rPr>
              <a:t>Topology: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15381" y="1331034"/>
            <a:ext cx="3166016" cy="208823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cap="small" dirty="0" smtClean="0">
                <a:solidFill>
                  <a:prstClr val="black"/>
                </a:solidFill>
              </a:rPr>
              <a:t>Metric</a:t>
            </a:r>
            <a:r>
              <a:rPr lang="en-US" sz="2000" cap="small" dirty="0" smtClean="0">
                <a:solidFill>
                  <a:prstClr val="black"/>
                </a:solidFill>
              </a:rPr>
              <a:t>s</a:t>
            </a:r>
            <a:r>
              <a:rPr lang="pl-PL" sz="2000" cap="small" dirty="0" smtClean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Latency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Throughput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Buffer area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Buffer size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Static/dynamic power consumption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Throughput/power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Energy-delay product</a:t>
            </a:r>
          </a:p>
          <a:p>
            <a:pPr marL="342900" indent="-342900">
              <a:buFontTx/>
              <a:buChar char="-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-15699" y="6516765"/>
            <a:ext cx="8020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>
                <a:solidFill>
                  <a:prstClr val="black"/>
                </a:solidFill>
              </a:rPr>
              <a:t>[</a:t>
            </a:r>
            <a:r>
              <a:rPr lang="pl-PL" sz="1400" dirty="0">
                <a:solidFill>
                  <a:prstClr val="black"/>
                </a:solidFill>
              </a:rPr>
              <a:t>1</a:t>
            </a:r>
            <a:r>
              <a:rPr lang="pl-PL" sz="1400" dirty="0" smtClean="0">
                <a:solidFill>
                  <a:prstClr val="black"/>
                </a:solidFill>
              </a:rPr>
              <a:t>] </a:t>
            </a:r>
            <a:r>
              <a:rPr lang="en-US" sz="1400" dirty="0">
                <a:solidFill>
                  <a:prstClr val="black"/>
                </a:solidFill>
              </a:rPr>
              <a:t>J. Kim, W. J. Dally, D. </a:t>
            </a:r>
            <a:r>
              <a:rPr lang="en-US" sz="1400" dirty="0" err="1">
                <a:solidFill>
                  <a:prstClr val="black"/>
                </a:solidFill>
              </a:rPr>
              <a:t>Abts</a:t>
            </a:r>
            <a:r>
              <a:rPr lang="en-US" sz="1400" dirty="0">
                <a:solidFill>
                  <a:prstClr val="black"/>
                </a:solidFill>
              </a:rPr>
              <a:t>. </a:t>
            </a:r>
            <a:r>
              <a:rPr lang="en-US" sz="1400" dirty="0"/>
              <a:t>Flattened butterfly: a cost-efficient topology for high-radix networks. ISCA’07</a:t>
            </a:r>
          </a:p>
        </p:txBody>
      </p:sp>
      <p:sp>
        <p:nvSpPr>
          <p:cNvPr id="275" name="Rectangle 274"/>
          <p:cNvSpPr/>
          <p:nvPr/>
        </p:nvSpPr>
        <p:spPr>
          <a:xfrm>
            <a:off x="3863024" y="2372196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3863023" y="262430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7" name="Rectangle 276"/>
          <p:cNvSpPr/>
          <p:nvPr/>
        </p:nvSpPr>
        <p:spPr>
          <a:xfrm>
            <a:off x="4113268" y="262430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4114471" y="237219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Rectangle 310"/>
          <p:cNvSpPr/>
          <p:nvPr/>
        </p:nvSpPr>
        <p:spPr>
          <a:xfrm>
            <a:off x="3988545" y="2498250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ectangle 402"/>
          <p:cNvSpPr/>
          <p:nvPr/>
        </p:nvSpPr>
        <p:spPr>
          <a:xfrm>
            <a:off x="3863023" y="287641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Rectangle 403"/>
          <p:cNvSpPr/>
          <p:nvPr/>
        </p:nvSpPr>
        <p:spPr>
          <a:xfrm>
            <a:off x="3863022" y="312852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5" name="Rectangle 404"/>
          <p:cNvSpPr/>
          <p:nvPr/>
        </p:nvSpPr>
        <p:spPr>
          <a:xfrm>
            <a:off x="4113267" y="312852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Rectangle 405"/>
          <p:cNvSpPr/>
          <p:nvPr/>
        </p:nvSpPr>
        <p:spPr>
          <a:xfrm>
            <a:off x="4114470" y="287641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Rectangle 406"/>
          <p:cNvSpPr/>
          <p:nvPr/>
        </p:nvSpPr>
        <p:spPr>
          <a:xfrm>
            <a:off x="3988544" y="3002467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Rectangle 412"/>
          <p:cNvSpPr/>
          <p:nvPr/>
        </p:nvSpPr>
        <p:spPr>
          <a:xfrm>
            <a:off x="4363751" y="237219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Rectangle 413"/>
          <p:cNvSpPr/>
          <p:nvPr/>
        </p:nvSpPr>
        <p:spPr>
          <a:xfrm>
            <a:off x="4363750" y="262430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5" name="Rectangle 414"/>
          <p:cNvSpPr/>
          <p:nvPr/>
        </p:nvSpPr>
        <p:spPr>
          <a:xfrm>
            <a:off x="4613995" y="262430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Rectangle 415"/>
          <p:cNvSpPr/>
          <p:nvPr/>
        </p:nvSpPr>
        <p:spPr>
          <a:xfrm>
            <a:off x="4615198" y="237219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Rectangle 416"/>
          <p:cNvSpPr/>
          <p:nvPr/>
        </p:nvSpPr>
        <p:spPr>
          <a:xfrm>
            <a:off x="4489272" y="2498249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Rectangle 417"/>
          <p:cNvSpPr/>
          <p:nvPr/>
        </p:nvSpPr>
        <p:spPr>
          <a:xfrm>
            <a:off x="4363512" y="287495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Rectangle 418"/>
          <p:cNvSpPr/>
          <p:nvPr/>
        </p:nvSpPr>
        <p:spPr>
          <a:xfrm>
            <a:off x="4363511" y="312706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0" name="Rectangle 419"/>
          <p:cNvSpPr/>
          <p:nvPr/>
        </p:nvSpPr>
        <p:spPr>
          <a:xfrm>
            <a:off x="4613756" y="312706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Rectangle 420"/>
          <p:cNvSpPr/>
          <p:nvPr/>
        </p:nvSpPr>
        <p:spPr>
          <a:xfrm>
            <a:off x="4614959" y="287495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Rectangle 421"/>
          <p:cNvSpPr/>
          <p:nvPr/>
        </p:nvSpPr>
        <p:spPr>
          <a:xfrm>
            <a:off x="4489033" y="3001006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Rectangle 422"/>
          <p:cNvSpPr/>
          <p:nvPr/>
        </p:nvSpPr>
        <p:spPr>
          <a:xfrm>
            <a:off x="4863834" y="237219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Rectangle 423"/>
          <p:cNvSpPr/>
          <p:nvPr/>
        </p:nvSpPr>
        <p:spPr>
          <a:xfrm>
            <a:off x="4863833" y="262430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5" name="Rectangle 424"/>
          <p:cNvSpPr/>
          <p:nvPr/>
        </p:nvSpPr>
        <p:spPr>
          <a:xfrm>
            <a:off x="5114078" y="262430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Rectangle 425"/>
          <p:cNvSpPr/>
          <p:nvPr/>
        </p:nvSpPr>
        <p:spPr>
          <a:xfrm>
            <a:off x="5115281" y="237219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ectangle 426"/>
          <p:cNvSpPr/>
          <p:nvPr/>
        </p:nvSpPr>
        <p:spPr>
          <a:xfrm>
            <a:off x="4989355" y="2498248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Rectangle 427"/>
          <p:cNvSpPr/>
          <p:nvPr/>
        </p:nvSpPr>
        <p:spPr>
          <a:xfrm>
            <a:off x="4863595" y="287495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Rectangle 428"/>
          <p:cNvSpPr/>
          <p:nvPr/>
        </p:nvSpPr>
        <p:spPr>
          <a:xfrm>
            <a:off x="4863594" y="312706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" name="Rectangle 429"/>
          <p:cNvSpPr/>
          <p:nvPr/>
        </p:nvSpPr>
        <p:spPr>
          <a:xfrm>
            <a:off x="5113839" y="312705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Rectangle 430"/>
          <p:cNvSpPr/>
          <p:nvPr/>
        </p:nvSpPr>
        <p:spPr>
          <a:xfrm>
            <a:off x="5115042" y="287495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Rectangle 431"/>
          <p:cNvSpPr/>
          <p:nvPr/>
        </p:nvSpPr>
        <p:spPr>
          <a:xfrm>
            <a:off x="4989116" y="3001005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Rectangle 432"/>
          <p:cNvSpPr/>
          <p:nvPr/>
        </p:nvSpPr>
        <p:spPr>
          <a:xfrm>
            <a:off x="3862785" y="338869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Rectangle 433"/>
          <p:cNvSpPr/>
          <p:nvPr/>
        </p:nvSpPr>
        <p:spPr>
          <a:xfrm>
            <a:off x="3862784" y="3640806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5" name="Rectangle 434"/>
          <p:cNvSpPr/>
          <p:nvPr/>
        </p:nvSpPr>
        <p:spPr>
          <a:xfrm>
            <a:off x="4113029" y="364080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Rectangle 435"/>
          <p:cNvSpPr/>
          <p:nvPr/>
        </p:nvSpPr>
        <p:spPr>
          <a:xfrm>
            <a:off x="4114232" y="3388696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Rectangle 436"/>
          <p:cNvSpPr/>
          <p:nvPr/>
        </p:nvSpPr>
        <p:spPr>
          <a:xfrm>
            <a:off x="3988306" y="3514751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Rectangle 437"/>
          <p:cNvSpPr/>
          <p:nvPr/>
        </p:nvSpPr>
        <p:spPr>
          <a:xfrm>
            <a:off x="4363512" y="3388696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Rectangle 438"/>
          <p:cNvSpPr/>
          <p:nvPr/>
        </p:nvSpPr>
        <p:spPr>
          <a:xfrm>
            <a:off x="4363511" y="364080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0" name="Rectangle 439"/>
          <p:cNvSpPr/>
          <p:nvPr/>
        </p:nvSpPr>
        <p:spPr>
          <a:xfrm>
            <a:off x="4613756" y="364080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Rectangle 440"/>
          <p:cNvSpPr/>
          <p:nvPr/>
        </p:nvSpPr>
        <p:spPr>
          <a:xfrm>
            <a:off x="4614959" y="338869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Rectangle 441"/>
          <p:cNvSpPr/>
          <p:nvPr/>
        </p:nvSpPr>
        <p:spPr>
          <a:xfrm>
            <a:off x="4489033" y="3514750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Rectangle 442"/>
          <p:cNvSpPr/>
          <p:nvPr/>
        </p:nvSpPr>
        <p:spPr>
          <a:xfrm>
            <a:off x="4863595" y="338869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Rectangle 443"/>
          <p:cNvSpPr/>
          <p:nvPr/>
        </p:nvSpPr>
        <p:spPr>
          <a:xfrm>
            <a:off x="4863594" y="364080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5" name="Rectangle 444"/>
          <p:cNvSpPr/>
          <p:nvPr/>
        </p:nvSpPr>
        <p:spPr>
          <a:xfrm>
            <a:off x="5113839" y="364080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Rectangle 445"/>
          <p:cNvSpPr/>
          <p:nvPr/>
        </p:nvSpPr>
        <p:spPr>
          <a:xfrm>
            <a:off x="5115042" y="338869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Rectangle 446"/>
          <p:cNvSpPr/>
          <p:nvPr/>
        </p:nvSpPr>
        <p:spPr>
          <a:xfrm>
            <a:off x="4989116" y="3514749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3" name="Straight Connector 462"/>
          <p:cNvCxnSpPr>
            <a:stCxn id="432" idx="2"/>
            <a:endCxn id="447" idx="0"/>
          </p:cNvCxnSpPr>
          <p:nvPr/>
        </p:nvCxnSpPr>
        <p:spPr>
          <a:xfrm>
            <a:off x="5100310" y="3223392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Connector 465"/>
          <p:cNvCxnSpPr/>
          <p:nvPr/>
        </p:nvCxnSpPr>
        <p:spPr>
          <a:xfrm>
            <a:off x="5100309" y="2720635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Connector 466"/>
          <p:cNvCxnSpPr/>
          <p:nvPr/>
        </p:nvCxnSpPr>
        <p:spPr>
          <a:xfrm>
            <a:off x="4603821" y="2718934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Connector 467"/>
          <p:cNvCxnSpPr/>
          <p:nvPr/>
        </p:nvCxnSpPr>
        <p:spPr>
          <a:xfrm>
            <a:off x="4600149" y="3223392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468"/>
          <p:cNvCxnSpPr/>
          <p:nvPr/>
        </p:nvCxnSpPr>
        <p:spPr>
          <a:xfrm>
            <a:off x="4103171" y="2718934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/>
          <p:cNvCxnSpPr/>
          <p:nvPr/>
        </p:nvCxnSpPr>
        <p:spPr>
          <a:xfrm>
            <a:off x="4099499" y="3223392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/>
          <p:cNvCxnSpPr>
            <a:stCxn id="311" idx="3"/>
            <a:endCxn id="417" idx="1"/>
          </p:cNvCxnSpPr>
          <p:nvPr/>
        </p:nvCxnSpPr>
        <p:spPr>
          <a:xfrm flipV="1">
            <a:off x="4210932" y="2609443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Connector 475"/>
          <p:cNvCxnSpPr/>
          <p:nvPr/>
        </p:nvCxnSpPr>
        <p:spPr>
          <a:xfrm flipV="1">
            <a:off x="4719329" y="2607926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/>
          <p:cNvCxnSpPr/>
          <p:nvPr/>
        </p:nvCxnSpPr>
        <p:spPr>
          <a:xfrm flipV="1">
            <a:off x="4209296" y="3118613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Connector 477"/>
          <p:cNvCxnSpPr/>
          <p:nvPr/>
        </p:nvCxnSpPr>
        <p:spPr>
          <a:xfrm flipV="1">
            <a:off x="4705749" y="3113848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Connector 478"/>
          <p:cNvCxnSpPr/>
          <p:nvPr/>
        </p:nvCxnSpPr>
        <p:spPr>
          <a:xfrm flipV="1">
            <a:off x="4209296" y="3623767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/>
          <p:cNvCxnSpPr/>
          <p:nvPr/>
        </p:nvCxnSpPr>
        <p:spPr>
          <a:xfrm flipV="1">
            <a:off x="4702044" y="3623767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4" name="Rectangle 533"/>
          <p:cNvSpPr/>
          <p:nvPr/>
        </p:nvSpPr>
        <p:spPr>
          <a:xfrm>
            <a:off x="5365434" y="237219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5" name="Rectangle 534"/>
          <p:cNvSpPr/>
          <p:nvPr/>
        </p:nvSpPr>
        <p:spPr>
          <a:xfrm>
            <a:off x="5365433" y="262430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6" name="Rectangle 535"/>
          <p:cNvSpPr/>
          <p:nvPr/>
        </p:nvSpPr>
        <p:spPr>
          <a:xfrm>
            <a:off x="5615678" y="262430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7" name="Rectangle 536"/>
          <p:cNvSpPr/>
          <p:nvPr/>
        </p:nvSpPr>
        <p:spPr>
          <a:xfrm>
            <a:off x="5616881" y="237219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8" name="Rectangle 537"/>
          <p:cNvSpPr/>
          <p:nvPr/>
        </p:nvSpPr>
        <p:spPr>
          <a:xfrm>
            <a:off x="5490955" y="2498248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Rectangle 538"/>
          <p:cNvSpPr/>
          <p:nvPr/>
        </p:nvSpPr>
        <p:spPr>
          <a:xfrm>
            <a:off x="5365195" y="287495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Rectangle 539"/>
          <p:cNvSpPr/>
          <p:nvPr/>
        </p:nvSpPr>
        <p:spPr>
          <a:xfrm>
            <a:off x="5365194" y="312706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1" name="Rectangle 540"/>
          <p:cNvSpPr/>
          <p:nvPr/>
        </p:nvSpPr>
        <p:spPr>
          <a:xfrm>
            <a:off x="5615439" y="312705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" name="Rectangle 541"/>
          <p:cNvSpPr/>
          <p:nvPr/>
        </p:nvSpPr>
        <p:spPr>
          <a:xfrm>
            <a:off x="5616642" y="287495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" name="Rectangle 542"/>
          <p:cNvSpPr/>
          <p:nvPr/>
        </p:nvSpPr>
        <p:spPr>
          <a:xfrm>
            <a:off x="5490716" y="3001005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Rectangle 543"/>
          <p:cNvSpPr/>
          <p:nvPr/>
        </p:nvSpPr>
        <p:spPr>
          <a:xfrm>
            <a:off x="5365195" y="338869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Rectangle 544"/>
          <p:cNvSpPr/>
          <p:nvPr/>
        </p:nvSpPr>
        <p:spPr>
          <a:xfrm>
            <a:off x="5365194" y="364080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6" name="Rectangle 545"/>
          <p:cNvSpPr/>
          <p:nvPr/>
        </p:nvSpPr>
        <p:spPr>
          <a:xfrm>
            <a:off x="5615439" y="364080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7" name="Rectangle 546"/>
          <p:cNvSpPr/>
          <p:nvPr/>
        </p:nvSpPr>
        <p:spPr>
          <a:xfrm>
            <a:off x="5616642" y="338869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Rectangle 547"/>
          <p:cNvSpPr/>
          <p:nvPr/>
        </p:nvSpPr>
        <p:spPr>
          <a:xfrm>
            <a:off x="5490716" y="3514749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9" name="Straight Connector 548"/>
          <p:cNvCxnSpPr>
            <a:stCxn id="543" idx="2"/>
            <a:endCxn id="548" idx="0"/>
          </p:cNvCxnSpPr>
          <p:nvPr/>
        </p:nvCxnSpPr>
        <p:spPr>
          <a:xfrm>
            <a:off x="5601910" y="3223392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0" name="Straight Connector 549"/>
          <p:cNvCxnSpPr/>
          <p:nvPr/>
        </p:nvCxnSpPr>
        <p:spPr>
          <a:xfrm>
            <a:off x="5601909" y="2720635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1" name="Rectangle 550"/>
          <p:cNvSpPr/>
          <p:nvPr/>
        </p:nvSpPr>
        <p:spPr>
          <a:xfrm>
            <a:off x="3862785" y="390125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" name="Rectangle 551"/>
          <p:cNvSpPr/>
          <p:nvPr/>
        </p:nvSpPr>
        <p:spPr>
          <a:xfrm>
            <a:off x="3862784" y="415336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3" name="Rectangle 552"/>
          <p:cNvSpPr/>
          <p:nvPr/>
        </p:nvSpPr>
        <p:spPr>
          <a:xfrm>
            <a:off x="4113029" y="415336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4" name="Rectangle 553"/>
          <p:cNvSpPr/>
          <p:nvPr/>
        </p:nvSpPr>
        <p:spPr>
          <a:xfrm>
            <a:off x="4114232" y="390125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Rectangle 554"/>
          <p:cNvSpPr/>
          <p:nvPr/>
        </p:nvSpPr>
        <p:spPr>
          <a:xfrm>
            <a:off x="3988306" y="4027306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6" name="Rectangle 555"/>
          <p:cNvSpPr/>
          <p:nvPr/>
        </p:nvSpPr>
        <p:spPr>
          <a:xfrm>
            <a:off x="4363512" y="390125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Rectangle 556"/>
          <p:cNvSpPr/>
          <p:nvPr/>
        </p:nvSpPr>
        <p:spPr>
          <a:xfrm>
            <a:off x="4363511" y="415336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8" name="Rectangle 557"/>
          <p:cNvSpPr/>
          <p:nvPr/>
        </p:nvSpPr>
        <p:spPr>
          <a:xfrm>
            <a:off x="4613756" y="415335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9" name="Rectangle 558"/>
          <p:cNvSpPr/>
          <p:nvPr/>
        </p:nvSpPr>
        <p:spPr>
          <a:xfrm>
            <a:off x="4614959" y="390125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Rectangle 559"/>
          <p:cNvSpPr/>
          <p:nvPr/>
        </p:nvSpPr>
        <p:spPr>
          <a:xfrm>
            <a:off x="4489033" y="4027305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Rectangle 560"/>
          <p:cNvSpPr/>
          <p:nvPr/>
        </p:nvSpPr>
        <p:spPr>
          <a:xfrm>
            <a:off x="4863595" y="390125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Rectangle 561"/>
          <p:cNvSpPr/>
          <p:nvPr/>
        </p:nvSpPr>
        <p:spPr>
          <a:xfrm>
            <a:off x="4863594" y="415335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3" name="Rectangle 562"/>
          <p:cNvSpPr/>
          <p:nvPr/>
        </p:nvSpPr>
        <p:spPr>
          <a:xfrm>
            <a:off x="5113839" y="415335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4" name="Rectangle 563"/>
          <p:cNvSpPr/>
          <p:nvPr/>
        </p:nvSpPr>
        <p:spPr>
          <a:xfrm>
            <a:off x="5115042" y="390124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5" name="Rectangle 564"/>
          <p:cNvSpPr/>
          <p:nvPr/>
        </p:nvSpPr>
        <p:spPr>
          <a:xfrm>
            <a:off x="4989116" y="4027304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6" name="Straight Connector 565"/>
          <p:cNvCxnSpPr>
            <a:stCxn id="555" idx="3"/>
            <a:endCxn id="560" idx="1"/>
          </p:cNvCxnSpPr>
          <p:nvPr/>
        </p:nvCxnSpPr>
        <p:spPr>
          <a:xfrm flipV="1">
            <a:off x="4210693" y="4138499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/>
          <p:nvPr/>
        </p:nvCxnSpPr>
        <p:spPr>
          <a:xfrm flipV="1">
            <a:off x="4707146" y="4133734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8" name="Rectangle 567"/>
          <p:cNvSpPr/>
          <p:nvPr/>
        </p:nvSpPr>
        <p:spPr>
          <a:xfrm>
            <a:off x="5365195" y="390125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9" name="Rectangle 568"/>
          <p:cNvSpPr/>
          <p:nvPr/>
        </p:nvSpPr>
        <p:spPr>
          <a:xfrm>
            <a:off x="5365194" y="415335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0" name="Rectangle 569"/>
          <p:cNvSpPr/>
          <p:nvPr/>
        </p:nvSpPr>
        <p:spPr>
          <a:xfrm>
            <a:off x="5615439" y="415335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1" name="Rectangle 570"/>
          <p:cNvSpPr/>
          <p:nvPr/>
        </p:nvSpPr>
        <p:spPr>
          <a:xfrm>
            <a:off x="5616642" y="390124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2" name="Rectangle 571"/>
          <p:cNvSpPr/>
          <p:nvPr/>
        </p:nvSpPr>
        <p:spPr>
          <a:xfrm>
            <a:off x="5490716" y="4027304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3" name="Straight Connector 572"/>
          <p:cNvCxnSpPr/>
          <p:nvPr/>
        </p:nvCxnSpPr>
        <p:spPr>
          <a:xfrm>
            <a:off x="5601909" y="3735947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Connector 573"/>
          <p:cNvCxnSpPr/>
          <p:nvPr/>
        </p:nvCxnSpPr>
        <p:spPr>
          <a:xfrm>
            <a:off x="5096637" y="3736466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/>
          <p:cNvCxnSpPr/>
          <p:nvPr/>
        </p:nvCxnSpPr>
        <p:spPr>
          <a:xfrm>
            <a:off x="4600149" y="3734765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Connector 575"/>
          <p:cNvCxnSpPr/>
          <p:nvPr/>
        </p:nvCxnSpPr>
        <p:spPr>
          <a:xfrm>
            <a:off x="4099499" y="3734765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8" name="Straight Connector 577"/>
          <p:cNvCxnSpPr/>
          <p:nvPr/>
        </p:nvCxnSpPr>
        <p:spPr>
          <a:xfrm flipV="1">
            <a:off x="5220471" y="2604566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Connector 578"/>
          <p:cNvCxnSpPr/>
          <p:nvPr/>
        </p:nvCxnSpPr>
        <p:spPr>
          <a:xfrm flipV="1">
            <a:off x="5206891" y="3110488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Connector 579"/>
          <p:cNvCxnSpPr/>
          <p:nvPr/>
        </p:nvCxnSpPr>
        <p:spPr>
          <a:xfrm flipV="1">
            <a:off x="5210151" y="3624451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Straight Connector 580"/>
          <p:cNvCxnSpPr/>
          <p:nvPr/>
        </p:nvCxnSpPr>
        <p:spPr>
          <a:xfrm flipV="1">
            <a:off x="5200298" y="4135381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2" name="Rectangle 581"/>
          <p:cNvSpPr/>
          <p:nvPr/>
        </p:nvSpPr>
        <p:spPr>
          <a:xfrm>
            <a:off x="6547039" y="168575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Rectangle 582"/>
          <p:cNvSpPr/>
          <p:nvPr/>
        </p:nvSpPr>
        <p:spPr>
          <a:xfrm>
            <a:off x="6547038" y="193786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4" name="Rectangle 583"/>
          <p:cNvSpPr/>
          <p:nvPr/>
        </p:nvSpPr>
        <p:spPr>
          <a:xfrm>
            <a:off x="6797283" y="193786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Rectangle 584"/>
          <p:cNvSpPr/>
          <p:nvPr/>
        </p:nvSpPr>
        <p:spPr>
          <a:xfrm>
            <a:off x="6798486" y="168575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Rectangle 585"/>
          <p:cNvSpPr/>
          <p:nvPr/>
        </p:nvSpPr>
        <p:spPr>
          <a:xfrm>
            <a:off x="6672560" y="1811808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Rectangle 586"/>
          <p:cNvSpPr/>
          <p:nvPr/>
        </p:nvSpPr>
        <p:spPr>
          <a:xfrm>
            <a:off x="6547038" y="218997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8" name="Rectangle 587"/>
          <p:cNvSpPr/>
          <p:nvPr/>
        </p:nvSpPr>
        <p:spPr>
          <a:xfrm>
            <a:off x="6547037" y="244208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9" name="Rectangle 588"/>
          <p:cNvSpPr/>
          <p:nvPr/>
        </p:nvSpPr>
        <p:spPr>
          <a:xfrm>
            <a:off x="6797282" y="244207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Rectangle 589"/>
          <p:cNvSpPr/>
          <p:nvPr/>
        </p:nvSpPr>
        <p:spPr>
          <a:xfrm>
            <a:off x="6798485" y="218997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" name="Rectangle 590"/>
          <p:cNvSpPr/>
          <p:nvPr/>
        </p:nvSpPr>
        <p:spPr>
          <a:xfrm>
            <a:off x="6672559" y="2316025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2" name="Rectangle 591"/>
          <p:cNvSpPr/>
          <p:nvPr/>
        </p:nvSpPr>
        <p:spPr>
          <a:xfrm>
            <a:off x="7047766" y="168575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" name="Rectangle 592"/>
          <p:cNvSpPr/>
          <p:nvPr/>
        </p:nvSpPr>
        <p:spPr>
          <a:xfrm>
            <a:off x="7047765" y="193786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4" name="Rectangle 593"/>
          <p:cNvSpPr/>
          <p:nvPr/>
        </p:nvSpPr>
        <p:spPr>
          <a:xfrm>
            <a:off x="7298010" y="193786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5" name="Rectangle 594"/>
          <p:cNvSpPr/>
          <p:nvPr/>
        </p:nvSpPr>
        <p:spPr>
          <a:xfrm>
            <a:off x="7299213" y="168575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6" name="Rectangle 595"/>
          <p:cNvSpPr/>
          <p:nvPr/>
        </p:nvSpPr>
        <p:spPr>
          <a:xfrm>
            <a:off x="7173287" y="1811807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7" name="Rectangle 596"/>
          <p:cNvSpPr/>
          <p:nvPr/>
        </p:nvSpPr>
        <p:spPr>
          <a:xfrm>
            <a:off x="7047527" y="218851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8" name="Rectangle 597"/>
          <p:cNvSpPr/>
          <p:nvPr/>
        </p:nvSpPr>
        <p:spPr>
          <a:xfrm>
            <a:off x="7047526" y="244061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9" name="Rectangle 598"/>
          <p:cNvSpPr/>
          <p:nvPr/>
        </p:nvSpPr>
        <p:spPr>
          <a:xfrm>
            <a:off x="7297771" y="244061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0" name="Rectangle 599"/>
          <p:cNvSpPr/>
          <p:nvPr/>
        </p:nvSpPr>
        <p:spPr>
          <a:xfrm>
            <a:off x="7298974" y="218850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Rectangle 600"/>
          <p:cNvSpPr/>
          <p:nvPr/>
        </p:nvSpPr>
        <p:spPr>
          <a:xfrm>
            <a:off x="7173048" y="2314564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2" name="Rectangle 601"/>
          <p:cNvSpPr/>
          <p:nvPr/>
        </p:nvSpPr>
        <p:spPr>
          <a:xfrm>
            <a:off x="7547849" y="168575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Rectangle 602"/>
          <p:cNvSpPr/>
          <p:nvPr/>
        </p:nvSpPr>
        <p:spPr>
          <a:xfrm>
            <a:off x="7547848" y="193786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4" name="Rectangle 603"/>
          <p:cNvSpPr/>
          <p:nvPr/>
        </p:nvSpPr>
        <p:spPr>
          <a:xfrm>
            <a:off x="7798093" y="193786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5" name="Rectangle 604"/>
          <p:cNvSpPr/>
          <p:nvPr/>
        </p:nvSpPr>
        <p:spPr>
          <a:xfrm>
            <a:off x="7799296" y="168575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6" name="Rectangle 605"/>
          <p:cNvSpPr/>
          <p:nvPr/>
        </p:nvSpPr>
        <p:spPr>
          <a:xfrm>
            <a:off x="7673370" y="1811806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7" name="Rectangle 606"/>
          <p:cNvSpPr/>
          <p:nvPr/>
        </p:nvSpPr>
        <p:spPr>
          <a:xfrm>
            <a:off x="7547610" y="218850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8" name="Rectangle 607"/>
          <p:cNvSpPr/>
          <p:nvPr/>
        </p:nvSpPr>
        <p:spPr>
          <a:xfrm>
            <a:off x="7547609" y="244061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9" name="Rectangle 608"/>
          <p:cNvSpPr/>
          <p:nvPr/>
        </p:nvSpPr>
        <p:spPr>
          <a:xfrm>
            <a:off x="7797854" y="244061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0" name="Rectangle 609"/>
          <p:cNvSpPr/>
          <p:nvPr/>
        </p:nvSpPr>
        <p:spPr>
          <a:xfrm>
            <a:off x="7799057" y="218850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1" name="Rectangle 610"/>
          <p:cNvSpPr/>
          <p:nvPr/>
        </p:nvSpPr>
        <p:spPr>
          <a:xfrm>
            <a:off x="7673131" y="2314563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2" name="Rectangle 611"/>
          <p:cNvSpPr/>
          <p:nvPr/>
        </p:nvSpPr>
        <p:spPr>
          <a:xfrm>
            <a:off x="6546800" y="270225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3" name="Rectangle 612"/>
          <p:cNvSpPr/>
          <p:nvPr/>
        </p:nvSpPr>
        <p:spPr>
          <a:xfrm>
            <a:off x="6546799" y="295436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4" name="Rectangle 613"/>
          <p:cNvSpPr/>
          <p:nvPr/>
        </p:nvSpPr>
        <p:spPr>
          <a:xfrm>
            <a:off x="6797044" y="295436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" name="Rectangle 614"/>
          <p:cNvSpPr/>
          <p:nvPr/>
        </p:nvSpPr>
        <p:spPr>
          <a:xfrm>
            <a:off x="6798247" y="270225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" name="Rectangle 615"/>
          <p:cNvSpPr/>
          <p:nvPr/>
        </p:nvSpPr>
        <p:spPr>
          <a:xfrm>
            <a:off x="6672321" y="2828309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" name="Rectangle 616"/>
          <p:cNvSpPr/>
          <p:nvPr/>
        </p:nvSpPr>
        <p:spPr>
          <a:xfrm>
            <a:off x="7047527" y="270225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" name="Rectangle 617"/>
          <p:cNvSpPr/>
          <p:nvPr/>
        </p:nvSpPr>
        <p:spPr>
          <a:xfrm>
            <a:off x="7047526" y="295436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9" name="Rectangle 618"/>
          <p:cNvSpPr/>
          <p:nvPr/>
        </p:nvSpPr>
        <p:spPr>
          <a:xfrm>
            <a:off x="7297771" y="295436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0" name="Rectangle 619"/>
          <p:cNvSpPr/>
          <p:nvPr/>
        </p:nvSpPr>
        <p:spPr>
          <a:xfrm>
            <a:off x="7298974" y="270225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1" name="Rectangle 620"/>
          <p:cNvSpPr/>
          <p:nvPr/>
        </p:nvSpPr>
        <p:spPr>
          <a:xfrm>
            <a:off x="7173048" y="2828308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2" name="Rectangle 621"/>
          <p:cNvSpPr/>
          <p:nvPr/>
        </p:nvSpPr>
        <p:spPr>
          <a:xfrm>
            <a:off x="7547610" y="270225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Rectangle 622"/>
          <p:cNvSpPr/>
          <p:nvPr/>
        </p:nvSpPr>
        <p:spPr>
          <a:xfrm>
            <a:off x="7547609" y="295436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4" name="Rectangle 623"/>
          <p:cNvSpPr/>
          <p:nvPr/>
        </p:nvSpPr>
        <p:spPr>
          <a:xfrm>
            <a:off x="7797854" y="295436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Rectangle 624"/>
          <p:cNvSpPr/>
          <p:nvPr/>
        </p:nvSpPr>
        <p:spPr>
          <a:xfrm>
            <a:off x="7799057" y="270225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6" name="Rectangle 625"/>
          <p:cNvSpPr/>
          <p:nvPr/>
        </p:nvSpPr>
        <p:spPr>
          <a:xfrm>
            <a:off x="7673131" y="2828307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7" name="Straight Connector 626"/>
          <p:cNvCxnSpPr>
            <a:stCxn id="611" idx="2"/>
            <a:endCxn id="626" idx="0"/>
          </p:cNvCxnSpPr>
          <p:nvPr/>
        </p:nvCxnSpPr>
        <p:spPr>
          <a:xfrm>
            <a:off x="7784325" y="2536950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8" name="Straight Connector 627"/>
          <p:cNvCxnSpPr/>
          <p:nvPr/>
        </p:nvCxnSpPr>
        <p:spPr>
          <a:xfrm>
            <a:off x="7784324" y="2034193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9" name="Straight Connector 628"/>
          <p:cNvCxnSpPr/>
          <p:nvPr/>
        </p:nvCxnSpPr>
        <p:spPr>
          <a:xfrm>
            <a:off x="7287836" y="2032492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/>
          <p:nvPr/>
        </p:nvCxnSpPr>
        <p:spPr>
          <a:xfrm>
            <a:off x="7284164" y="2536950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1" name="Straight Connector 630"/>
          <p:cNvCxnSpPr/>
          <p:nvPr/>
        </p:nvCxnSpPr>
        <p:spPr>
          <a:xfrm>
            <a:off x="6787186" y="2032492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2" name="Straight Connector 631"/>
          <p:cNvCxnSpPr/>
          <p:nvPr/>
        </p:nvCxnSpPr>
        <p:spPr>
          <a:xfrm>
            <a:off x="6783514" y="2536950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>
            <a:stCxn id="586" idx="3"/>
            <a:endCxn id="596" idx="1"/>
          </p:cNvCxnSpPr>
          <p:nvPr/>
        </p:nvCxnSpPr>
        <p:spPr>
          <a:xfrm flipV="1">
            <a:off x="6894947" y="1923001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4" name="Straight Connector 633"/>
          <p:cNvCxnSpPr/>
          <p:nvPr/>
        </p:nvCxnSpPr>
        <p:spPr>
          <a:xfrm flipV="1">
            <a:off x="7403344" y="1921484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5" name="Straight Connector 634"/>
          <p:cNvCxnSpPr/>
          <p:nvPr/>
        </p:nvCxnSpPr>
        <p:spPr>
          <a:xfrm flipV="1">
            <a:off x="6893311" y="2432171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6" name="Straight Connector 635"/>
          <p:cNvCxnSpPr/>
          <p:nvPr/>
        </p:nvCxnSpPr>
        <p:spPr>
          <a:xfrm flipV="1">
            <a:off x="7389764" y="2427406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7" name="Straight Connector 636"/>
          <p:cNvCxnSpPr/>
          <p:nvPr/>
        </p:nvCxnSpPr>
        <p:spPr>
          <a:xfrm flipV="1">
            <a:off x="6893311" y="2937325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8" name="Straight Connector 637"/>
          <p:cNvCxnSpPr/>
          <p:nvPr/>
        </p:nvCxnSpPr>
        <p:spPr>
          <a:xfrm flipV="1">
            <a:off x="7386059" y="2937325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9" name="Rectangle 638"/>
          <p:cNvSpPr/>
          <p:nvPr/>
        </p:nvSpPr>
        <p:spPr>
          <a:xfrm>
            <a:off x="8049449" y="168575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" name="Rectangle 639"/>
          <p:cNvSpPr/>
          <p:nvPr/>
        </p:nvSpPr>
        <p:spPr>
          <a:xfrm>
            <a:off x="8049448" y="193786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1" name="Rectangle 640"/>
          <p:cNvSpPr/>
          <p:nvPr/>
        </p:nvSpPr>
        <p:spPr>
          <a:xfrm>
            <a:off x="8299693" y="193786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2" name="Rectangle 641"/>
          <p:cNvSpPr/>
          <p:nvPr/>
        </p:nvSpPr>
        <p:spPr>
          <a:xfrm>
            <a:off x="8300896" y="168575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Rectangle 642"/>
          <p:cNvSpPr/>
          <p:nvPr/>
        </p:nvSpPr>
        <p:spPr>
          <a:xfrm>
            <a:off x="8174970" y="1811806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4" name="Rectangle 643"/>
          <p:cNvSpPr/>
          <p:nvPr/>
        </p:nvSpPr>
        <p:spPr>
          <a:xfrm>
            <a:off x="8049210" y="218850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" name="Rectangle 644"/>
          <p:cNvSpPr/>
          <p:nvPr/>
        </p:nvSpPr>
        <p:spPr>
          <a:xfrm>
            <a:off x="8049209" y="244061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6" name="Rectangle 645"/>
          <p:cNvSpPr/>
          <p:nvPr/>
        </p:nvSpPr>
        <p:spPr>
          <a:xfrm>
            <a:off x="8299454" y="244061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7" name="Rectangle 646"/>
          <p:cNvSpPr/>
          <p:nvPr/>
        </p:nvSpPr>
        <p:spPr>
          <a:xfrm>
            <a:off x="8300657" y="218850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Rectangle 647"/>
          <p:cNvSpPr/>
          <p:nvPr/>
        </p:nvSpPr>
        <p:spPr>
          <a:xfrm>
            <a:off x="8174731" y="2314563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9" name="Rectangle 648"/>
          <p:cNvSpPr/>
          <p:nvPr/>
        </p:nvSpPr>
        <p:spPr>
          <a:xfrm>
            <a:off x="8049210" y="270225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0" name="Rectangle 649"/>
          <p:cNvSpPr/>
          <p:nvPr/>
        </p:nvSpPr>
        <p:spPr>
          <a:xfrm>
            <a:off x="8049209" y="295436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1" name="Rectangle 650"/>
          <p:cNvSpPr/>
          <p:nvPr/>
        </p:nvSpPr>
        <p:spPr>
          <a:xfrm>
            <a:off x="8299454" y="295436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2" name="Rectangle 651"/>
          <p:cNvSpPr/>
          <p:nvPr/>
        </p:nvSpPr>
        <p:spPr>
          <a:xfrm>
            <a:off x="8300657" y="270225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3" name="Rectangle 652"/>
          <p:cNvSpPr/>
          <p:nvPr/>
        </p:nvSpPr>
        <p:spPr>
          <a:xfrm>
            <a:off x="8174731" y="2828307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4" name="Straight Connector 653"/>
          <p:cNvCxnSpPr>
            <a:stCxn id="648" idx="2"/>
            <a:endCxn id="653" idx="0"/>
          </p:cNvCxnSpPr>
          <p:nvPr/>
        </p:nvCxnSpPr>
        <p:spPr>
          <a:xfrm>
            <a:off x="8285925" y="2536950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" name="Straight Connector 654"/>
          <p:cNvCxnSpPr/>
          <p:nvPr/>
        </p:nvCxnSpPr>
        <p:spPr>
          <a:xfrm>
            <a:off x="8285924" y="2034193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6" name="Rectangle 655"/>
          <p:cNvSpPr/>
          <p:nvPr/>
        </p:nvSpPr>
        <p:spPr>
          <a:xfrm>
            <a:off x="6546800" y="321481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7" name="Rectangle 656"/>
          <p:cNvSpPr/>
          <p:nvPr/>
        </p:nvSpPr>
        <p:spPr>
          <a:xfrm>
            <a:off x="6546799" y="346691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8" name="Rectangle 657"/>
          <p:cNvSpPr/>
          <p:nvPr/>
        </p:nvSpPr>
        <p:spPr>
          <a:xfrm>
            <a:off x="6797044" y="346691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9" name="Rectangle 658"/>
          <p:cNvSpPr/>
          <p:nvPr/>
        </p:nvSpPr>
        <p:spPr>
          <a:xfrm>
            <a:off x="6798247" y="321480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0" name="Rectangle 659"/>
          <p:cNvSpPr/>
          <p:nvPr/>
        </p:nvSpPr>
        <p:spPr>
          <a:xfrm>
            <a:off x="6672321" y="3340864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Rectangle 660"/>
          <p:cNvSpPr/>
          <p:nvPr/>
        </p:nvSpPr>
        <p:spPr>
          <a:xfrm>
            <a:off x="7047527" y="321480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2" name="Rectangle 661"/>
          <p:cNvSpPr/>
          <p:nvPr/>
        </p:nvSpPr>
        <p:spPr>
          <a:xfrm>
            <a:off x="7047526" y="346691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3" name="Rectangle 662"/>
          <p:cNvSpPr/>
          <p:nvPr/>
        </p:nvSpPr>
        <p:spPr>
          <a:xfrm>
            <a:off x="7297771" y="346691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4" name="Rectangle 663"/>
          <p:cNvSpPr/>
          <p:nvPr/>
        </p:nvSpPr>
        <p:spPr>
          <a:xfrm>
            <a:off x="7298974" y="321480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" name="Rectangle 664"/>
          <p:cNvSpPr/>
          <p:nvPr/>
        </p:nvSpPr>
        <p:spPr>
          <a:xfrm>
            <a:off x="7173048" y="3340863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6" name="Rectangle 665"/>
          <p:cNvSpPr/>
          <p:nvPr/>
        </p:nvSpPr>
        <p:spPr>
          <a:xfrm>
            <a:off x="7547610" y="321480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7" name="Rectangle 666"/>
          <p:cNvSpPr/>
          <p:nvPr/>
        </p:nvSpPr>
        <p:spPr>
          <a:xfrm>
            <a:off x="7547609" y="346691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8" name="Rectangle 667"/>
          <p:cNvSpPr/>
          <p:nvPr/>
        </p:nvSpPr>
        <p:spPr>
          <a:xfrm>
            <a:off x="7797854" y="3466916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9" name="Rectangle 668"/>
          <p:cNvSpPr/>
          <p:nvPr/>
        </p:nvSpPr>
        <p:spPr>
          <a:xfrm>
            <a:off x="7799057" y="321480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0" name="Rectangle 669"/>
          <p:cNvSpPr/>
          <p:nvPr/>
        </p:nvSpPr>
        <p:spPr>
          <a:xfrm>
            <a:off x="7673131" y="3340862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1" name="Straight Connector 670"/>
          <p:cNvCxnSpPr>
            <a:stCxn id="660" idx="3"/>
            <a:endCxn id="665" idx="1"/>
          </p:cNvCxnSpPr>
          <p:nvPr/>
        </p:nvCxnSpPr>
        <p:spPr>
          <a:xfrm flipV="1">
            <a:off x="6894708" y="3452057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/>
          <p:nvPr/>
        </p:nvCxnSpPr>
        <p:spPr>
          <a:xfrm flipV="1">
            <a:off x="7391161" y="3447292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3" name="Rectangle 672"/>
          <p:cNvSpPr/>
          <p:nvPr/>
        </p:nvSpPr>
        <p:spPr>
          <a:xfrm>
            <a:off x="8049210" y="321480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4" name="Rectangle 673"/>
          <p:cNvSpPr/>
          <p:nvPr/>
        </p:nvSpPr>
        <p:spPr>
          <a:xfrm>
            <a:off x="8049209" y="346691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5" name="Rectangle 674"/>
          <p:cNvSpPr/>
          <p:nvPr/>
        </p:nvSpPr>
        <p:spPr>
          <a:xfrm>
            <a:off x="8299454" y="3466916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6" name="Rectangle 675"/>
          <p:cNvSpPr/>
          <p:nvPr/>
        </p:nvSpPr>
        <p:spPr>
          <a:xfrm>
            <a:off x="8300657" y="321480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7" name="Rectangle 676"/>
          <p:cNvSpPr/>
          <p:nvPr/>
        </p:nvSpPr>
        <p:spPr>
          <a:xfrm>
            <a:off x="8174731" y="3340862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8" name="Straight Connector 677"/>
          <p:cNvCxnSpPr/>
          <p:nvPr/>
        </p:nvCxnSpPr>
        <p:spPr>
          <a:xfrm>
            <a:off x="8285924" y="3049505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9" name="Straight Connector 678"/>
          <p:cNvCxnSpPr/>
          <p:nvPr/>
        </p:nvCxnSpPr>
        <p:spPr>
          <a:xfrm>
            <a:off x="7780652" y="3050024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0" name="Straight Connector 679"/>
          <p:cNvCxnSpPr/>
          <p:nvPr/>
        </p:nvCxnSpPr>
        <p:spPr>
          <a:xfrm>
            <a:off x="7284164" y="3048323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1" name="Straight Connector 680"/>
          <p:cNvCxnSpPr/>
          <p:nvPr/>
        </p:nvCxnSpPr>
        <p:spPr>
          <a:xfrm>
            <a:off x="6783514" y="3048323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2" name="Straight Connector 681"/>
          <p:cNvCxnSpPr/>
          <p:nvPr/>
        </p:nvCxnSpPr>
        <p:spPr>
          <a:xfrm flipV="1">
            <a:off x="7904486" y="1918124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3" name="Straight Connector 682"/>
          <p:cNvCxnSpPr/>
          <p:nvPr/>
        </p:nvCxnSpPr>
        <p:spPr>
          <a:xfrm flipV="1">
            <a:off x="7890906" y="2424046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4" name="Straight Connector 683"/>
          <p:cNvCxnSpPr/>
          <p:nvPr/>
        </p:nvCxnSpPr>
        <p:spPr>
          <a:xfrm flipV="1">
            <a:off x="7894166" y="2938009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5" name="Straight Connector 684"/>
          <p:cNvCxnSpPr/>
          <p:nvPr/>
        </p:nvCxnSpPr>
        <p:spPr>
          <a:xfrm flipV="1">
            <a:off x="7884313" y="3448939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" name="Straight Connector 685"/>
          <p:cNvCxnSpPr/>
          <p:nvPr/>
        </p:nvCxnSpPr>
        <p:spPr>
          <a:xfrm>
            <a:off x="6732030" y="2032492"/>
            <a:ext cx="0" cy="13071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0" name="Straight Connector 689"/>
          <p:cNvCxnSpPr/>
          <p:nvPr/>
        </p:nvCxnSpPr>
        <p:spPr>
          <a:xfrm>
            <a:off x="7236086" y="2032492"/>
            <a:ext cx="0" cy="13071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1" name="Straight Connector 690"/>
          <p:cNvCxnSpPr/>
          <p:nvPr/>
        </p:nvCxnSpPr>
        <p:spPr>
          <a:xfrm>
            <a:off x="7740142" y="2027542"/>
            <a:ext cx="0" cy="13071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2" name="Straight Connector 691"/>
          <p:cNvCxnSpPr/>
          <p:nvPr/>
        </p:nvCxnSpPr>
        <p:spPr>
          <a:xfrm>
            <a:off x="8244198" y="2027542"/>
            <a:ext cx="0" cy="13071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3" name="Straight Connector 692"/>
          <p:cNvCxnSpPr/>
          <p:nvPr/>
        </p:nvCxnSpPr>
        <p:spPr>
          <a:xfrm flipH="1">
            <a:off x="6889645" y="3498906"/>
            <a:ext cx="1266806" cy="923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0" name="Straight Connector 699"/>
          <p:cNvCxnSpPr/>
          <p:nvPr/>
        </p:nvCxnSpPr>
        <p:spPr>
          <a:xfrm flipH="1">
            <a:off x="6898064" y="2986506"/>
            <a:ext cx="1266806" cy="923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1" name="Straight Connector 700"/>
          <p:cNvCxnSpPr/>
          <p:nvPr/>
        </p:nvCxnSpPr>
        <p:spPr>
          <a:xfrm flipH="1">
            <a:off x="6890918" y="2479624"/>
            <a:ext cx="1266806" cy="923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2" name="Straight Connector 701"/>
          <p:cNvCxnSpPr/>
          <p:nvPr/>
        </p:nvCxnSpPr>
        <p:spPr>
          <a:xfrm flipH="1">
            <a:off x="6902440" y="1969233"/>
            <a:ext cx="1266806" cy="923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3" name="Rectangle 702"/>
          <p:cNvSpPr/>
          <p:nvPr/>
        </p:nvSpPr>
        <p:spPr>
          <a:xfrm>
            <a:off x="9709731" y="173090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4" name="Rectangle 703"/>
          <p:cNvSpPr/>
          <p:nvPr/>
        </p:nvSpPr>
        <p:spPr>
          <a:xfrm>
            <a:off x="9709730" y="198301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5" name="Rectangle 704"/>
          <p:cNvSpPr/>
          <p:nvPr/>
        </p:nvSpPr>
        <p:spPr>
          <a:xfrm>
            <a:off x="9959975" y="198301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" name="Rectangle 705"/>
          <p:cNvSpPr/>
          <p:nvPr/>
        </p:nvSpPr>
        <p:spPr>
          <a:xfrm>
            <a:off x="9961178" y="173090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7" name="Rectangle 706"/>
          <p:cNvSpPr/>
          <p:nvPr/>
        </p:nvSpPr>
        <p:spPr>
          <a:xfrm>
            <a:off x="9835252" y="1856958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8" name="Rectangle 707"/>
          <p:cNvSpPr/>
          <p:nvPr/>
        </p:nvSpPr>
        <p:spPr>
          <a:xfrm>
            <a:off x="9709730" y="223512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9" name="Rectangle 708"/>
          <p:cNvSpPr/>
          <p:nvPr/>
        </p:nvSpPr>
        <p:spPr>
          <a:xfrm>
            <a:off x="9709729" y="248723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0" name="Rectangle 709"/>
          <p:cNvSpPr/>
          <p:nvPr/>
        </p:nvSpPr>
        <p:spPr>
          <a:xfrm>
            <a:off x="9959974" y="248722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1" name="Rectangle 710"/>
          <p:cNvSpPr/>
          <p:nvPr/>
        </p:nvSpPr>
        <p:spPr>
          <a:xfrm>
            <a:off x="9961177" y="223512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2" name="Rectangle 711"/>
          <p:cNvSpPr/>
          <p:nvPr/>
        </p:nvSpPr>
        <p:spPr>
          <a:xfrm>
            <a:off x="9835251" y="2361175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3" name="Rectangle 712"/>
          <p:cNvSpPr/>
          <p:nvPr/>
        </p:nvSpPr>
        <p:spPr>
          <a:xfrm>
            <a:off x="10210458" y="173090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4" name="Rectangle 713"/>
          <p:cNvSpPr/>
          <p:nvPr/>
        </p:nvSpPr>
        <p:spPr>
          <a:xfrm>
            <a:off x="10210457" y="198301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5" name="Rectangle 714"/>
          <p:cNvSpPr/>
          <p:nvPr/>
        </p:nvSpPr>
        <p:spPr>
          <a:xfrm>
            <a:off x="10460702" y="198301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Rectangle 715"/>
          <p:cNvSpPr/>
          <p:nvPr/>
        </p:nvSpPr>
        <p:spPr>
          <a:xfrm>
            <a:off x="10461905" y="173090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" name="Rectangle 716"/>
          <p:cNvSpPr/>
          <p:nvPr/>
        </p:nvSpPr>
        <p:spPr>
          <a:xfrm>
            <a:off x="10335979" y="1856957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" name="Rectangle 717"/>
          <p:cNvSpPr/>
          <p:nvPr/>
        </p:nvSpPr>
        <p:spPr>
          <a:xfrm>
            <a:off x="10210219" y="223366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" name="Rectangle 718"/>
          <p:cNvSpPr/>
          <p:nvPr/>
        </p:nvSpPr>
        <p:spPr>
          <a:xfrm>
            <a:off x="10210218" y="248576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0" name="Rectangle 719"/>
          <p:cNvSpPr/>
          <p:nvPr/>
        </p:nvSpPr>
        <p:spPr>
          <a:xfrm>
            <a:off x="10460463" y="248576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" name="Rectangle 720"/>
          <p:cNvSpPr/>
          <p:nvPr/>
        </p:nvSpPr>
        <p:spPr>
          <a:xfrm>
            <a:off x="10461666" y="223365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" name="Rectangle 721"/>
          <p:cNvSpPr/>
          <p:nvPr/>
        </p:nvSpPr>
        <p:spPr>
          <a:xfrm>
            <a:off x="10335740" y="2359714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" name="Rectangle 722"/>
          <p:cNvSpPr/>
          <p:nvPr/>
        </p:nvSpPr>
        <p:spPr>
          <a:xfrm>
            <a:off x="10710541" y="173090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4" name="Rectangle 723"/>
          <p:cNvSpPr/>
          <p:nvPr/>
        </p:nvSpPr>
        <p:spPr>
          <a:xfrm>
            <a:off x="10710540" y="198301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5" name="Rectangle 724"/>
          <p:cNvSpPr/>
          <p:nvPr/>
        </p:nvSpPr>
        <p:spPr>
          <a:xfrm>
            <a:off x="10960785" y="198301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6" name="Rectangle 725"/>
          <p:cNvSpPr/>
          <p:nvPr/>
        </p:nvSpPr>
        <p:spPr>
          <a:xfrm>
            <a:off x="10961988" y="173090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" name="Rectangle 726"/>
          <p:cNvSpPr/>
          <p:nvPr/>
        </p:nvSpPr>
        <p:spPr>
          <a:xfrm>
            <a:off x="10836062" y="1856956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8" name="Rectangle 727"/>
          <p:cNvSpPr/>
          <p:nvPr/>
        </p:nvSpPr>
        <p:spPr>
          <a:xfrm>
            <a:off x="10710302" y="223365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9" name="Rectangle 728"/>
          <p:cNvSpPr/>
          <p:nvPr/>
        </p:nvSpPr>
        <p:spPr>
          <a:xfrm>
            <a:off x="10710301" y="248576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0" name="Rectangle 729"/>
          <p:cNvSpPr/>
          <p:nvPr/>
        </p:nvSpPr>
        <p:spPr>
          <a:xfrm>
            <a:off x="10960546" y="248576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1" name="Rectangle 730"/>
          <p:cNvSpPr/>
          <p:nvPr/>
        </p:nvSpPr>
        <p:spPr>
          <a:xfrm>
            <a:off x="10961749" y="223365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2" name="Rectangle 731"/>
          <p:cNvSpPr/>
          <p:nvPr/>
        </p:nvSpPr>
        <p:spPr>
          <a:xfrm>
            <a:off x="10835823" y="2359713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Rectangle 732"/>
          <p:cNvSpPr/>
          <p:nvPr/>
        </p:nvSpPr>
        <p:spPr>
          <a:xfrm>
            <a:off x="9709492" y="274740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Rectangle 733"/>
          <p:cNvSpPr/>
          <p:nvPr/>
        </p:nvSpPr>
        <p:spPr>
          <a:xfrm>
            <a:off x="9709491" y="299951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5" name="Rectangle 734"/>
          <p:cNvSpPr/>
          <p:nvPr/>
        </p:nvSpPr>
        <p:spPr>
          <a:xfrm>
            <a:off x="9959736" y="299951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Rectangle 735"/>
          <p:cNvSpPr/>
          <p:nvPr/>
        </p:nvSpPr>
        <p:spPr>
          <a:xfrm>
            <a:off x="9960939" y="274740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Rectangle 736"/>
          <p:cNvSpPr/>
          <p:nvPr/>
        </p:nvSpPr>
        <p:spPr>
          <a:xfrm>
            <a:off x="9835013" y="2873459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Rectangle 737"/>
          <p:cNvSpPr/>
          <p:nvPr/>
        </p:nvSpPr>
        <p:spPr>
          <a:xfrm>
            <a:off x="10210219" y="274740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Rectangle 738"/>
          <p:cNvSpPr/>
          <p:nvPr/>
        </p:nvSpPr>
        <p:spPr>
          <a:xfrm>
            <a:off x="10210218" y="299951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Rectangle 739"/>
          <p:cNvSpPr/>
          <p:nvPr/>
        </p:nvSpPr>
        <p:spPr>
          <a:xfrm>
            <a:off x="10460463" y="299951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1" name="Rectangle 740"/>
          <p:cNvSpPr/>
          <p:nvPr/>
        </p:nvSpPr>
        <p:spPr>
          <a:xfrm>
            <a:off x="10461666" y="274740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2" name="Rectangle 741"/>
          <p:cNvSpPr/>
          <p:nvPr/>
        </p:nvSpPr>
        <p:spPr>
          <a:xfrm>
            <a:off x="10335740" y="2873458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3" name="Rectangle 742"/>
          <p:cNvSpPr/>
          <p:nvPr/>
        </p:nvSpPr>
        <p:spPr>
          <a:xfrm>
            <a:off x="10710302" y="274740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4" name="Rectangle 743"/>
          <p:cNvSpPr/>
          <p:nvPr/>
        </p:nvSpPr>
        <p:spPr>
          <a:xfrm>
            <a:off x="10710301" y="299951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Rectangle 744"/>
          <p:cNvSpPr/>
          <p:nvPr/>
        </p:nvSpPr>
        <p:spPr>
          <a:xfrm>
            <a:off x="10960546" y="299951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6" name="Rectangle 745"/>
          <p:cNvSpPr/>
          <p:nvPr/>
        </p:nvSpPr>
        <p:spPr>
          <a:xfrm>
            <a:off x="10961749" y="274740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" name="Rectangle 746"/>
          <p:cNvSpPr/>
          <p:nvPr/>
        </p:nvSpPr>
        <p:spPr>
          <a:xfrm>
            <a:off x="10835823" y="2873457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8" name="Straight Connector 747"/>
          <p:cNvCxnSpPr>
            <a:stCxn id="732" idx="2"/>
            <a:endCxn id="747" idx="0"/>
          </p:cNvCxnSpPr>
          <p:nvPr/>
        </p:nvCxnSpPr>
        <p:spPr>
          <a:xfrm>
            <a:off x="10947017" y="2582100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9" name="Straight Connector 748"/>
          <p:cNvCxnSpPr/>
          <p:nvPr/>
        </p:nvCxnSpPr>
        <p:spPr>
          <a:xfrm>
            <a:off x="10947016" y="2079343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0" name="Straight Connector 749"/>
          <p:cNvCxnSpPr/>
          <p:nvPr/>
        </p:nvCxnSpPr>
        <p:spPr>
          <a:xfrm>
            <a:off x="10450528" y="2077642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1" name="Straight Connector 750"/>
          <p:cNvCxnSpPr/>
          <p:nvPr/>
        </p:nvCxnSpPr>
        <p:spPr>
          <a:xfrm>
            <a:off x="10446856" y="2582100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2" name="Straight Connector 751"/>
          <p:cNvCxnSpPr/>
          <p:nvPr/>
        </p:nvCxnSpPr>
        <p:spPr>
          <a:xfrm>
            <a:off x="9949878" y="2077642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3" name="Straight Connector 752"/>
          <p:cNvCxnSpPr/>
          <p:nvPr/>
        </p:nvCxnSpPr>
        <p:spPr>
          <a:xfrm>
            <a:off x="9946206" y="2582100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4" name="Straight Connector 753"/>
          <p:cNvCxnSpPr>
            <a:stCxn id="707" idx="3"/>
            <a:endCxn id="717" idx="1"/>
          </p:cNvCxnSpPr>
          <p:nvPr/>
        </p:nvCxnSpPr>
        <p:spPr>
          <a:xfrm flipV="1">
            <a:off x="10057639" y="1968151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5" name="Straight Connector 754"/>
          <p:cNvCxnSpPr/>
          <p:nvPr/>
        </p:nvCxnSpPr>
        <p:spPr>
          <a:xfrm flipV="1">
            <a:off x="10566036" y="1966634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6" name="Straight Connector 755"/>
          <p:cNvCxnSpPr/>
          <p:nvPr/>
        </p:nvCxnSpPr>
        <p:spPr>
          <a:xfrm flipV="1">
            <a:off x="10056003" y="2477321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7" name="Straight Connector 756"/>
          <p:cNvCxnSpPr/>
          <p:nvPr/>
        </p:nvCxnSpPr>
        <p:spPr>
          <a:xfrm flipV="1">
            <a:off x="10552456" y="2472556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8" name="Straight Connector 757"/>
          <p:cNvCxnSpPr/>
          <p:nvPr/>
        </p:nvCxnSpPr>
        <p:spPr>
          <a:xfrm flipV="1">
            <a:off x="10056003" y="2982475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9" name="Straight Connector 758"/>
          <p:cNvCxnSpPr/>
          <p:nvPr/>
        </p:nvCxnSpPr>
        <p:spPr>
          <a:xfrm flipV="1">
            <a:off x="10548751" y="2982475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0" name="Rectangle 759"/>
          <p:cNvSpPr/>
          <p:nvPr/>
        </p:nvSpPr>
        <p:spPr>
          <a:xfrm>
            <a:off x="11212141" y="173090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1" name="Rectangle 760"/>
          <p:cNvSpPr/>
          <p:nvPr/>
        </p:nvSpPr>
        <p:spPr>
          <a:xfrm>
            <a:off x="11212140" y="198301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Rectangle 761"/>
          <p:cNvSpPr/>
          <p:nvPr/>
        </p:nvSpPr>
        <p:spPr>
          <a:xfrm>
            <a:off x="11462385" y="198301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3" name="Rectangle 762"/>
          <p:cNvSpPr/>
          <p:nvPr/>
        </p:nvSpPr>
        <p:spPr>
          <a:xfrm>
            <a:off x="11463588" y="173090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4" name="Rectangle 763"/>
          <p:cNvSpPr/>
          <p:nvPr/>
        </p:nvSpPr>
        <p:spPr>
          <a:xfrm>
            <a:off x="11337662" y="1856956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5" name="Rectangle 764"/>
          <p:cNvSpPr/>
          <p:nvPr/>
        </p:nvSpPr>
        <p:spPr>
          <a:xfrm>
            <a:off x="11211902" y="223365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" name="Rectangle 765"/>
          <p:cNvSpPr/>
          <p:nvPr/>
        </p:nvSpPr>
        <p:spPr>
          <a:xfrm>
            <a:off x="11211901" y="248576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Rectangle 766"/>
          <p:cNvSpPr/>
          <p:nvPr/>
        </p:nvSpPr>
        <p:spPr>
          <a:xfrm>
            <a:off x="11462146" y="248576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" name="Rectangle 767"/>
          <p:cNvSpPr/>
          <p:nvPr/>
        </p:nvSpPr>
        <p:spPr>
          <a:xfrm>
            <a:off x="11463349" y="223365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9" name="Rectangle 768"/>
          <p:cNvSpPr/>
          <p:nvPr/>
        </p:nvSpPr>
        <p:spPr>
          <a:xfrm>
            <a:off x="11337423" y="2359713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0" name="Rectangle 769"/>
          <p:cNvSpPr/>
          <p:nvPr/>
        </p:nvSpPr>
        <p:spPr>
          <a:xfrm>
            <a:off x="11211902" y="274740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1" name="Rectangle 770"/>
          <p:cNvSpPr/>
          <p:nvPr/>
        </p:nvSpPr>
        <p:spPr>
          <a:xfrm>
            <a:off x="11211901" y="299951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2" name="Rectangle 771"/>
          <p:cNvSpPr/>
          <p:nvPr/>
        </p:nvSpPr>
        <p:spPr>
          <a:xfrm>
            <a:off x="11462146" y="299951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3" name="Rectangle 772"/>
          <p:cNvSpPr/>
          <p:nvPr/>
        </p:nvSpPr>
        <p:spPr>
          <a:xfrm>
            <a:off x="11463349" y="274740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4" name="Rectangle 773"/>
          <p:cNvSpPr/>
          <p:nvPr/>
        </p:nvSpPr>
        <p:spPr>
          <a:xfrm>
            <a:off x="11337423" y="2873457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5" name="Straight Connector 774"/>
          <p:cNvCxnSpPr>
            <a:stCxn id="769" idx="2"/>
            <a:endCxn id="774" idx="0"/>
          </p:cNvCxnSpPr>
          <p:nvPr/>
        </p:nvCxnSpPr>
        <p:spPr>
          <a:xfrm>
            <a:off x="11448617" y="2582100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6" name="Straight Connector 775"/>
          <p:cNvCxnSpPr/>
          <p:nvPr/>
        </p:nvCxnSpPr>
        <p:spPr>
          <a:xfrm>
            <a:off x="11448616" y="2079343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7" name="Rectangle 776"/>
          <p:cNvSpPr/>
          <p:nvPr/>
        </p:nvSpPr>
        <p:spPr>
          <a:xfrm>
            <a:off x="9709492" y="325996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8" name="Rectangle 777"/>
          <p:cNvSpPr/>
          <p:nvPr/>
        </p:nvSpPr>
        <p:spPr>
          <a:xfrm>
            <a:off x="9709491" y="351206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9" name="Rectangle 778"/>
          <p:cNvSpPr/>
          <p:nvPr/>
        </p:nvSpPr>
        <p:spPr>
          <a:xfrm>
            <a:off x="9959736" y="351206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0" name="Rectangle 779"/>
          <p:cNvSpPr/>
          <p:nvPr/>
        </p:nvSpPr>
        <p:spPr>
          <a:xfrm>
            <a:off x="9960939" y="325995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1" name="Rectangle 780"/>
          <p:cNvSpPr/>
          <p:nvPr/>
        </p:nvSpPr>
        <p:spPr>
          <a:xfrm>
            <a:off x="9835013" y="3386014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2" name="Rectangle 781"/>
          <p:cNvSpPr/>
          <p:nvPr/>
        </p:nvSpPr>
        <p:spPr>
          <a:xfrm>
            <a:off x="10210219" y="325995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3" name="Rectangle 782"/>
          <p:cNvSpPr/>
          <p:nvPr/>
        </p:nvSpPr>
        <p:spPr>
          <a:xfrm>
            <a:off x="10210218" y="351206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4" name="Rectangle 783"/>
          <p:cNvSpPr/>
          <p:nvPr/>
        </p:nvSpPr>
        <p:spPr>
          <a:xfrm>
            <a:off x="10460463" y="351206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5" name="Rectangle 784"/>
          <p:cNvSpPr/>
          <p:nvPr/>
        </p:nvSpPr>
        <p:spPr>
          <a:xfrm>
            <a:off x="10461666" y="325995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6" name="Rectangle 785"/>
          <p:cNvSpPr/>
          <p:nvPr/>
        </p:nvSpPr>
        <p:spPr>
          <a:xfrm>
            <a:off x="10335740" y="3386013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7" name="Rectangle 786"/>
          <p:cNvSpPr/>
          <p:nvPr/>
        </p:nvSpPr>
        <p:spPr>
          <a:xfrm>
            <a:off x="10710302" y="325995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8" name="Rectangle 787"/>
          <p:cNvSpPr/>
          <p:nvPr/>
        </p:nvSpPr>
        <p:spPr>
          <a:xfrm>
            <a:off x="10710301" y="351206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9" name="Rectangle 788"/>
          <p:cNvSpPr/>
          <p:nvPr/>
        </p:nvSpPr>
        <p:spPr>
          <a:xfrm>
            <a:off x="10960546" y="3512066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0" name="Rectangle 789"/>
          <p:cNvSpPr/>
          <p:nvPr/>
        </p:nvSpPr>
        <p:spPr>
          <a:xfrm>
            <a:off x="10961749" y="325995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1" name="Rectangle 790"/>
          <p:cNvSpPr/>
          <p:nvPr/>
        </p:nvSpPr>
        <p:spPr>
          <a:xfrm>
            <a:off x="10835823" y="3386012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2" name="Straight Connector 791"/>
          <p:cNvCxnSpPr>
            <a:stCxn id="781" idx="3"/>
            <a:endCxn id="786" idx="1"/>
          </p:cNvCxnSpPr>
          <p:nvPr/>
        </p:nvCxnSpPr>
        <p:spPr>
          <a:xfrm flipV="1">
            <a:off x="10057400" y="3497207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3" name="Straight Connector 792"/>
          <p:cNvCxnSpPr/>
          <p:nvPr/>
        </p:nvCxnSpPr>
        <p:spPr>
          <a:xfrm flipV="1">
            <a:off x="10553853" y="3492442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4" name="Rectangle 793"/>
          <p:cNvSpPr/>
          <p:nvPr/>
        </p:nvSpPr>
        <p:spPr>
          <a:xfrm>
            <a:off x="11211902" y="325995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5" name="Rectangle 794"/>
          <p:cNvSpPr/>
          <p:nvPr/>
        </p:nvSpPr>
        <p:spPr>
          <a:xfrm>
            <a:off x="11211901" y="351206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6" name="Rectangle 795"/>
          <p:cNvSpPr/>
          <p:nvPr/>
        </p:nvSpPr>
        <p:spPr>
          <a:xfrm>
            <a:off x="11462146" y="3512066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7" name="Rectangle 796"/>
          <p:cNvSpPr/>
          <p:nvPr/>
        </p:nvSpPr>
        <p:spPr>
          <a:xfrm>
            <a:off x="11463349" y="325995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" name="Rectangle 797"/>
          <p:cNvSpPr/>
          <p:nvPr/>
        </p:nvSpPr>
        <p:spPr>
          <a:xfrm>
            <a:off x="11337423" y="3386012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9" name="Straight Connector 798"/>
          <p:cNvCxnSpPr/>
          <p:nvPr/>
        </p:nvCxnSpPr>
        <p:spPr>
          <a:xfrm>
            <a:off x="11448616" y="3094655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0" name="Straight Connector 799"/>
          <p:cNvCxnSpPr/>
          <p:nvPr/>
        </p:nvCxnSpPr>
        <p:spPr>
          <a:xfrm>
            <a:off x="10943344" y="3095174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1" name="Straight Connector 800"/>
          <p:cNvCxnSpPr/>
          <p:nvPr/>
        </p:nvCxnSpPr>
        <p:spPr>
          <a:xfrm>
            <a:off x="10446856" y="3093473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2" name="Straight Connector 801"/>
          <p:cNvCxnSpPr/>
          <p:nvPr/>
        </p:nvCxnSpPr>
        <p:spPr>
          <a:xfrm>
            <a:off x="9946206" y="3093473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3" name="Straight Connector 802"/>
          <p:cNvCxnSpPr/>
          <p:nvPr/>
        </p:nvCxnSpPr>
        <p:spPr>
          <a:xfrm flipV="1">
            <a:off x="11067178" y="1963274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4" name="Straight Connector 803"/>
          <p:cNvCxnSpPr/>
          <p:nvPr/>
        </p:nvCxnSpPr>
        <p:spPr>
          <a:xfrm flipV="1">
            <a:off x="11053598" y="2469196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5" name="Straight Connector 804"/>
          <p:cNvCxnSpPr/>
          <p:nvPr/>
        </p:nvCxnSpPr>
        <p:spPr>
          <a:xfrm flipV="1">
            <a:off x="11056858" y="2983159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6" name="Straight Connector 805"/>
          <p:cNvCxnSpPr/>
          <p:nvPr/>
        </p:nvCxnSpPr>
        <p:spPr>
          <a:xfrm flipV="1">
            <a:off x="11047005" y="3494089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7" name="Straight Connector 806"/>
          <p:cNvCxnSpPr/>
          <p:nvPr/>
        </p:nvCxnSpPr>
        <p:spPr>
          <a:xfrm>
            <a:off x="9894722" y="2077642"/>
            <a:ext cx="0" cy="130718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8" name="Straight Connector 807"/>
          <p:cNvCxnSpPr/>
          <p:nvPr/>
        </p:nvCxnSpPr>
        <p:spPr>
          <a:xfrm>
            <a:off x="10398778" y="2077642"/>
            <a:ext cx="0" cy="130718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9" name="Straight Connector 808"/>
          <p:cNvCxnSpPr/>
          <p:nvPr/>
        </p:nvCxnSpPr>
        <p:spPr>
          <a:xfrm>
            <a:off x="10902834" y="2072692"/>
            <a:ext cx="0" cy="130718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0" name="Straight Connector 809"/>
          <p:cNvCxnSpPr/>
          <p:nvPr/>
        </p:nvCxnSpPr>
        <p:spPr>
          <a:xfrm>
            <a:off x="11406890" y="2072692"/>
            <a:ext cx="0" cy="130718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1" name="Straight Connector 810"/>
          <p:cNvCxnSpPr/>
          <p:nvPr/>
        </p:nvCxnSpPr>
        <p:spPr>
          <a:xfrm flipH="1">
            <a:off x="10052337" y="3544056"/>
            <a:ext cx="1266806" cy="923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2" name="Straight Connector 811"/>
          <p:cNvCxnSpPr/>
          <p:nvPr/>
        </p:nvCxnSpPr>
        <p:spPr>
          <a:xfrm flipH="1">
            <a:off x="10060756" y="3031656"/>
            <a:ext cx="1266806" cy="923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3" name="Straight Connector 812"/>
          <p:cNvCxnSpPr/>
          <p:nvPr/>
        </p:nvCxnSpPr>
        <p:spPr>
          <a:xfrm flipH="1">
            <a:off x="10053610" y="2524774"/>
            <a:ext cx="1266806" cy="923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4" name="Straight Connector 813"/>
          <p:cNvCxnSpPr/>
          <p:nvPr/>
        </p:nvCxnSpPr>
        <p:spPr>
          <a:xfrm flipH="1">
            <a:off x="10065132" y="2014383"/>
            <a:ext cx="1266806" cy="923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5" name="Straight Connector 814"/>
          <p:cNvCxnSpPr/>
          <p:nvPr/>
        </p:nvCxnSpPr>
        <p:spPr>
          <a:xfrm flipH="1">
            <a:off x="10060569" y="1914586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8" name="Straight Connector 817"/>
          <p:cNvCxnSpPr/>
          <p:nvPr/>
        </p:nvCxnSpPr>
        <p:spPr>
          <a:xfrm flipH="1">
            <a:off x="10572859" y="1877974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" name="Straight Connector 818"/>
          <p:cNvCxnSpPr/>
          <p:nvPr/>
        </p:nvCxnSpPr>
        <p:spPr>
          <a:xfrm flipH="1">
            <a:off x="10060569" y="2418642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" name="Straight Connector 819"/>
          <p:cNvCxnSpPr/>
          <p:nvPr/>
        </p:nvCxnSpPr>
        <p:spPr>
          <a:xfrm flipH="1">
            <a:off x="10572859" y="2382030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" name="Straight Connector 820"/>
          <p:cNvCxnSpPr/>
          <p:nvPr/>
        </p:nvCxnSpPr>
        <p:spPr>
          <a:xfrm flipH="1">
            <a:off x="10060569" y="2922698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2" name="Straight Connector 821"/>
          <p:cNvCxnSpPr/>
          <p:nvPr/>
        </p:nvCxnSpPr>
        <p:spPr>
          <a:xfrm flipH="1">
            <a:off x="10572859" y="2886694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3" name="Straight Connector 822"/>
          <p:cNvCxnSpPr/>
          <p:nvPr/>
        </p:nvCxnSpPr>
        <p:spPr>
          <a:xfrm flipH="1">
            <a:off x="10054260" y="3462758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4" name="Straight Connector 823"/>
          <p:cNvCxnSpPr/>
          <p:nvPr/>
        </p:nvCxnSpPr>
        <p:spPr>
          <a:xfrm flipH="1">
            <a:off x="10566036" y="3426754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5" name="Straight Connector 824"/>
          <p:cNvCxnSpPr/>
          <p:nvPr/>
        </p:nvCxnSpPr>
        <p:spPr>
          <a:xfrm flipV="1">
            <a:off x="9998236" y="2081730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Connector 831"/>
          <p:cNvCxnSpPr/>
          <p:nvPr/>
        </p:nvCxnSpPr>
        <p:spPr>
          <a:xfrm flipV="1">
            <a:off x="10034240" y="2592419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Connector 832"/>
          <p:cNvCxnSpPr/>
          <p:nvPr/>
        </p:nvCxnSpPr>
        <p:spPr>
          <a:xfrm flipV="1">
            <a:off x="10502292" y="2081165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4" name="Straight Connector 833"/>
          <p:cNvCxnSpPr/>
          <p:nvPr/>
        </p:nvCxnSpPr>
        <p:spPr>
          <a:xfrm flipV="1">
            <a:off x="10538296" y="2587856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5" name="Straight Connector 834"/>
          <p:cNvCxnSpPr/>
          <p:nvPr/>
        </p:nvCxnSpPr>
        <p:spPr>
          <a:xfrm flipV="1">
            <a:off x="10992904" y="2081730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/>
          <p:cNvCxnSpPr/>
          <p:nvPr/>
        </p:nvCxnSpPr>
        <p:spPr>
          <a:xfrm flipV="1">
            <a:off x="11042352" y="2587311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/>
          <p:cNvCxnSpPr/>
          <p:nvPr/>
        </p:nvCxnSpPr>
        <p:spPr>
          <a:xfrm flipV="1">
            <a:off x="11510404" y="2091148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8" name="Straight Connector 837"/>
          <p:cNvCxnSpPr/>
          <p:nvPr/>
        </p:nvCxnSpPr>
        <p:spPr>
          <a:xfrm flipV="1">
            <a:off x="11546408" y="2587310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0" name="Rectangle 839"/>
          <p:cNvSpPr/>
          <p:nvPr/>
        </p:nvSpPr>
        <p:spPr>
          <a:xfrm>
            <a:off x="7492952" y="427901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1" name="Rectangle 840"/>
          <p:cNvSpPr/>
          <p:nvPr/>
        </p:nvSpPr>
        <p:spPr>
          <a:xfrm>
            <a:off x="7492951" y="453112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2" name="Rectangle 841"/>
          <p:cNvSpPr/>
          <p:nvPr/>
        </p:nvSpPr>
        <p:spPr>
          <a:xfrm>
            <a:off x="7743196" y="453112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3" name="Rectangle 842"/>
          <p:cNvSpPr/>
          <p:nvPr/>
        </p:nvSpPr>
        <p:spPr>
          <a:xfrm>
            <a:off x="7744399" y="427901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4" name="Rectangle 843"/>
          <p:cNvSpPr/>
          <p:nvPr/>
        </p:nvSpPr>
        <p:spPr>
          <a:xfrm>
            <a:off x="7618473" y="4405069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5" name="Rectangle 844"/>
          <p:cNvSpPr/>
          <p:nvPr/>
        </p:nvSpPr>
        <p:spPr>
          <a:xfrm>
            <a:off x="7492951" y="478323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6" name="Rectangle 845"/>
          <p:cNvSpPr/>
          <p:nvPr/>
        </p:nvSpPr>
        <p:spPr>
          <a:xfrm>
            <a:off x="7492950" y="503534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7" name="Rectangle 846"/>
          <p:cNvSpPr/>
          <p:nvPr/>
        </p:nvSpPr>
        <p:spPr>
          <a:xfrm>
            <a:off x="7743195" y="503534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8" name="Rectangle 847"/>
          <p:cNvSpPr/>
          <p:nvPr/>
        </p:nvSpPr>
        <p:spPr>
          <a:xfrm>
            <a:off x="7744398" y="478323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9" name="Rectangle 848"/>
          <p:cNvSpPr/>
          <p:nvPr/>
        </p:nvSpPr>
        <p:spPr>
          <a:xfrm>
            <a:off x="7618472" y="4909286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0" name="Rectangle 849"/>
          <p:cNvSpPr/>
          <p:nvPr/>
        </p:nvSpPr>
        <p:spPr>
          <a:xfrm>
            <a:off x="7993679" y="427901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1" name="Rectangle 850"/>
          <p:cNvSpPr/>
          <p:nvPr/>
        </p:nvSpPr>
        <p:spPr>
          <a:xfrm>
            <a:off x="7993678" y="453112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2" name="Rectangle 851"/>
          <p:cNvSpPr/>
          <p:nvPr/>
        </p:nvSpPr>
        <p:spPr>
          <a:xfrm>
            <a:off x="8243923" y="453112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3" name="Rectangle 852"/>
          <p:cNvSpPr/>
          <p:nvPr/>
        </p:nvSpPr>
        <p:spPr>
          <a:xfrm>
            <a:off x="8245126" y="427901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4" name="Rectangle 853"/>
          <p:cNvSpPr/>
          <p:nvPr/>
        </p:nvSpPr>
        <p:spPr>
          <a:xfrm>
            <a:off x="8119200" y="4405068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5" name="Rectangle 854"/>
          <p:cNvSpPr/>
          <p:nvPr/>
        </p:nvSpPr>
        <p:spPr>
          <a:xfrm>
            <a:off x="7993440" y="478177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6" name="Rectangle 855"/>
          <p:cNvSpPr/>
          <p:nvPr/>
        </p:nvSpPr>
        <p:spPr>
          <a:xfrm>
            <a:off x="7993439" y="503388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7" name="Rectangle 856"/>
          <p:cNvSpPr/>
          <p:nvPr/>
        </p:nvSpPr>
        <p:spPr>
          <a:xfrm>
            <a:off x="8243684" y="503387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8" name="Rectangle 857"/>
          <p:cNvSpPr/>
          <p:nvPr/>
        </p:nvSpPr>
        <p:spPr>
          <a:xfrm>
            <a:off x="8244887" y="478177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9" name="Rectangle 858"/>
          <p:cNvSpPr/>
          <p:nvPr/>
        </p:nvSpPr>
        <p:spPr>
          <a:xfrm>
            <a:off x="8118961" y="4907825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" name="Rectangle 859"/>
          <p:cNvSpPr/>
          <p:nvPr/>
        </p:nvSpPr>
        <p:spPr>
          <a:xfrm>
            <a:off x="8493762" y="427901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1" name="Rectangle 860"/>
          <p:cNvSpPr/>
          <p:nvPr/>
        </p:nvSpPr>
        <p:spPr>
          <a:xfrm>
            <a:off x="8493761" y="453112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2" name="Rectangle 861"/>
          <p:cNvSpPr/>
          <p:nvPr/>
        </p:nvSpPr>
        <p:spPr>
          <a:xfrm>
            <a:off x="8744006" y="453112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3" name="Rectangle 862"/>
          <p:cNvSpPr/>
          <p:nvPr/>
        </p:nvSpPr>
        <p:spPr>
          <a:xfrm>
            <a:off x="8745209" y="427901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4" name="Rectangle 863"/>
          <p:cNvSpPr/>
          <p:nvPr/>
        </p:nvSpPr>
        <p:spPr>
          <a:xfrm>
            <a:off x="8619283" y="4405067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Rectangle 864"/>
          <p:cNvSpPr/>
          <p:nvPr/>
        </p:nvSpPr>
        <p:spPr>
          <a:xfrm>
            <a:off x="8493523" y="478177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6" name="Rectangle 865"/>
          <p:cNvSpPr/>
          <p:nvPr/>
        </p:nvSpPr>
        <p:spPr>
          <a:xfrm>
            <a:off x="8493522" y="503387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7" name="Rectangle 866"/>
          <p:cNvSpPr/>
          <p:nvPr/>
        </p:nvSpPr>
        <p:spPr>
          <a:xfrm>
            <a:off x="8743767" y="503387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8" name="Rectangle 867"/>
          <p:cNvSpPr/>
          <p:nvPr/>
        </p:nvSpPr>
        <p:spPr>
          <a:xfrm>
            <a:off x="8744970" y="478176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9" name="Rectangle 868"/>
          <p:cNvSpPr/>
          <p:nvPr/>
        </p:nvSpPr>
        <p:spPr>
          <a:xfrm>
            <a:off x="8619044" y="4907824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0" name="Rectangle 869"/>
          <p:cNvSpPr/>
          <p:nvPr/>
        </p:nvSpPr>
        <p:spPr>
          <a:xfrm>
            <a:off x="7492713" y="5295516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1" name="Rectangle 870"/>
          <p:cNvSpPr/>
          <p:nvPr/>
        </p:nvSpPr>
        <p:spPr>
          <a:xfrm>
            <a:off x="7492712" y="554762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2" name="Rectangle 871"/>
          <p:cNvSpPr/>
          <p:nvPr/>
        </p:nvSpPr>
        <p:spPr>
          <a:xfrm>
            <a:off x="7742957" y="554762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3" name="Rectangle 872"/>
          <p:cNvSpPr/>
          <p:nvPr/>
        </p:nvSpPr>
        <p:spPr>
          <a:xfrm>
            <a:off x="7744160" y="529551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4" name="Rectangle 873"/>
          <p:cNvSpPr/>
          <p:nvPr/>
        </p:nvSpPr>
        <p:spPr>
          <a:xfrm>
            <a:off x="7618234" y="5421570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Rectangle 874"/>
          <p:cNvSpPr/>
          <p:nvPr/>
        </p:nvSpPr>
        <p:spPr>
          <a:xfrm>
            <a:off x="7993440" y="529551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6" name="Rectangle 875"/>
          <p:cNvSpPr/>
          <p:nvPr/>
        </p:nvSpPr>
        <p:spPr>
          <a:xfrm>
            <a:off x="7993439" y="554762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7" name="Rectangle 876"/>
          <p:cNvSpPr/>
          <p:nvPr/>
        </p:nvSpPr>
        <p:spPr>
          <a:xfrm>
            <a:off x="8243684" y="554762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8" name="Rectangle 877"/>
          <p:cNvSpPr/>
          <p:nvPr/>
        </p:nvSpPr>
        <p:spPr>
          <a:xfrm>
            <a:off x="8244887" y="529551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9" name="Rectangle 878"/>
          <p:cNvSpPr/>
          <p:nvPr/>
        </p:nvSpPr>
        <p:spPr>
          <a:xfrm>
            <a:off x="8118961" y="5421569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" name="Rectangle 879"/>
          <p:cNvSpPr/>
          <p:nvPr/>
        </p:nvSpPr>
        <p:spPr>
          <a:xfrm>
            <a:off x="8493523" y="529551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1" name="Rectangle 880"/>
          <p:cNvSpPr/>
          <p:nvPr/>
        </p:nvSpPr>
        <p:spPr>
          <a:xfrm>
            <a:off x="8493522" y="554762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2" name="Rectangle 881"/>
          <p:cNvSpPr/>
          <p:nvPr/>
        </p:nvSpPr>
        <p:spPr>
          <a:xfrm>
            <a:off x="8743767" y="554762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3" name="Rectangle 882"/>
          <p:cNvSpPr/>
          <p:nvPr/>
        </p:nvSpPr>
        <p:spPr>
          <a:xfrm>
            <a:off x="8744970" y="529551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4" name="Rectangle 883"/>
          <p:cNvSpPr/>
          <p:nvPr/>
        </p:nvSpPr>
        <p:spPr>
          <a:xfrm>
            <a:off x="8619044" y="5421568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6" name="Straight Connector 885"/>
          <p:cNvCxnSpPr/>
          <p:nvPr/>
        </p:nvCxnSpPr>
        <p:spPr>
          <a:xfrm>
            <a:off x="8730237" y="4627454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7" name="Straight Connector 886"/>
          <p:cNvCxnSpPr/>
          <p:nvPr/>
        </p:nvCxnSpPr>
        <p:spPr>
          <a:xfrm>
            <a:off x="8233749" y="4625753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Straight Connector 888"/>
          <p:cNvCxnSpPr/>
          <p:nvPr/>
        </p:nvCxnSpPr>
        <p:spPr>
          <a:xfrm>
            <a:off x="7733099" y="4625753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Straight Connector 890"/>
          <p:cNvCxnSpPr>
            <a:stCxn id="844" idx="3"/>
            <a:endCxn id="854" idx="1"/>
          </p:cNvCxnSpPr>
          <p:nvPr/>
        </p:nvCxnSpPr>
        <p:spPr>
          <a:xfrm flipV="1">
            <a:off x="7840860" y="4516262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3" name="Straight Connector 892"/>
          <p:cNvCxnSpPr/>
          <p:nvPr/>
        </p:nvCxnSpPr>
        <p:spPr>
          <a:xfrm flipV="1">
            <a:off x="7839224" y="5025432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5" name="Straight Connector 894"/>
          <p:cNvCxnSpPr/>
          <p:nvPr/>
        </p:nvCxnSpPr>
        <p:spPr>
          <a:xfrm flipV="1">
            <a:off x="7839224" y="5530586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7" name="Rectangle 896"/>
          <p:cNvSpPr/>
          <p:nvPr/>
        </p:nvSpPr>
        <p:spPr>
          <a:xfrm>
            <a:off x="8995362" y="427901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8" name="Rectangle 897"/>
          <p:cNvSpPr/>
          <p:nvPr/>
        </p:nvSpPr>
        <p:spPr>
          <a:xfrm>
            <a:off x="8995361" y="453112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9" name="Rectangle 898"/>
          <p:cNvSpPr/>
          <p:nvPr/>
        </p:nvSpPr>
        <p:spPr>
          <a:xfrm>
            <a:off x="9245606" y="453112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0" name="Rectangle 899"/>
          <p:cNvSpPr/>
          <p:nvPr/>
        </p:nvSpPr>
        <p:spPr>
          <a:xfrm>
            <a:off x="9246809" y="427901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1" name="Rectangle 900"/>
          <p:cNvSpPr/>
          <p:nvPr/>
        </p:nvSpPr>
        <p:spPr>
          <a:xfrm>
            <a:off x="9120883" y="4405067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2" name="Rectangle 901"/>
          <p:cNvSpPr/>
          <p:nvPr/>
        </p:nvSpPr>
        <p:spPr>
          <a:xfrm>
            <a:off x="8995123" y="478177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3" name="Rectangle 902"/>
          <p:cNvSpPr/>
          <p:nvPr/>
        </p:nvSpPr>
        <p:spPr>
          <a:xfrm>
            <a:off x="8995122" y="503387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4" name="Rectangle 903"/>
          <p:cNvSpPr/>
          <p:nvPr/>
        </p:nvSpPr>
        <p:spPr>
          <a:xfrm>
            <a:off x="9245367" y="503387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5" name="Rectangle 904"/>
          <p:cNvSpPr/>
          <p:nvPr/>
        </p:nvSpPr>
        <p:spPr>
          <a:xfrm>
            <a:off x="9246570" y="478176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6" name="Rectangle 905"/>
          <p:cNvSpPr/>
          <p:nvPr/>
        </p:nvSpPr>
        <p:spPr>
          <a:xfrm>
            <a:off x="9120644" y="4907824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7" name="Rectangle 906"/>
          <p:cNvSpPr/>
          <p:nvPr/>
        </p:nvSpPr>
        <p:spPr>
          <a:xfrm>
            <a:off x="8995123" y="529551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8" name="Rectangle 907"/>
          <p:cNvSpPr/>
          <p:nvPr/>
        </p:nvSpPr>
        <p:spPr>
          <a:xfrm>
            <a:off x="8995122" y="554762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9" name="Rectangle 908"/>
          <p:cNvSpPr/>
          <p:nvPr/>
        </p:nvSpPr>
        <p:spPr>
          <a:xfrm>
            <a:off x="9245367" y="554762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0" name="Rectangle 909"/>
          <p:cNvSpPr/>
          <p:nvPr/>
        </p:nvSpPr>
        <p:spPr>
          <a:xfrm>
            <a:off x="9246570" y="529551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1" name="Rectangle 910"/>
          <p:cNvSpPr/>
          <p:nvPr/>
        </p:nvSpPr>
        <p:spPr>
          <a:xfrm>
            <a:off x="9120644" y="5421568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3" name="Straight Connector 912"/>
          <p:cNvCxnSpPr/>
          <p:nvPr/>
        </p:nvCxnSpPr>
        <p:spPr>
          <a:xfrm>
            <a:off x="9231837" y="4627454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4" name="Rectangle 913"/>
          <p:cNvSpPr/>
          <p:nvPr/>
        </p:nvSpPr>
        <p:spPr>
          <a:xfrm>
            <a:off x="7492713" y="580807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5" name="Rectangle 914"/>
          <p:cNvSpPr/>
          <p:nvPr/>
        </p:nvSpPr>
        <p:spPr>
          <a:xfrm>
            <a:off x="7492712" y="606018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6" name="Rectangle 915"/>
          <p:cNvSpPr/>
          <p:nvPr/>
        </p:nvSpPr>
        <p:spPr>
          <a:xfrm>
            <a:off x="7742957" y="606017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7" name="Rectangle 916"/>
          <p:cNvSpPr/>
          <p:nvPr/>
        </p:nvSpPr>
        <p:spPr>
          <a:xfrm>
            <a:off x="7744160" y="580807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8" name="Rectangle 917"/>
          <p:cNvSpPr/>
          <p:nvPr/>
        </p:nvSpPr>
        <p:spPr>
          <a:xfrm>
            <a:off x="7618234" y="5934125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9" name="Rectangle 918"/>
          <p:cNvSpPr/>
          <p:nvPr/>
        </p:nvSpPr>
        <p:spPr>
          <a:xfrm>
            <a:off x="7993440" y="580807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0" name="Rectangle 919"/>
          <p:cNvSpPr/>
          <p:nvPr/>
        </p:nvSpPr>
        <p:spPr>
          <a:xfrm>
            <a:off x="7993439" y="606017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1" name="Rectangle 920"/>
          <p:cNvSpPr/>
          <p:nvPr/>
        </p:nvSpPr>
        <p:spPr>
          <a:xfrm>
            <a:off x="8243684" y="606017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" name="Rectangle 921"/>
          <p:cNvSpPr/>
          <p:nvPr/>
        </p:nvSpPr>
        <p:spPr>
          <a:xfrm>
            <a:off x="8244887" y="580806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" name="Rectangle 922"/>
          <p:cNvSpPr/>
          <p:nvPr/>
        </p:nvSpPr>
        <p:spPr>
          <a:xfrm>
            <a:off x="8118961" y="5934124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" name="Rectangle 923"/>
          <p:cNvSpPr/>
          <p:nvPr/>
        </p:nvSpPr>
        <p:spPr>
          <a:xfrm>
            <a:off x="8493523" y="580806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5" name="Rectangle 924"/>
          <p:cNvSpPr/>
          <p:nvPr/>
        </p:nvSpPr>
        <p:spPr>
          <a:xfrm>
            <a:off x="8493522" y="606017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6" name="Rectangle 925"/>
          <p:cNvSpPr/>
          <p:nvPr/>
        </p:nvSpPr>
        <p:spPr>
          <a:xfrm>
            <a:off x="8743767" y="606017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7" name="Rectangle 926"/>
          <p:cNvSpPr/>
          <p:nvPr/>
        </p:nvSpPr>
        <p:spPr>
          <a:xfrm>
            <a:off x="8744970" y="580806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8" name="Rectangle 927"/>
          <p:cNvSpPr/>
          <p:nvPr/>
        </p:nvSpPr>
        <p:spPr>
          <a:xfrm>
            <a:off x="8619044" y="5934123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9" name="Straight Connector 928"/>
          <p:cNvCxnSpPr>
            <a:stCxn id="918" idx="3"/>
            <a:endCxn id="923" idx="1"/>
          </p:cNvCxnSpPr>
          <p:nvPr/>
        </p:nvCxnSpPr>
        <p:spPr>
          <a:xfrm flipV="1">
            <a:off x="7840621" y="6045318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" name="Rectangle 930"/>
          <p:cNvSpPr/>
          <p:nvPr/>
        </p:nvSpPr>
        <p:spPr>
          <a:xfrm>
            <a:off x="8995123" y="580806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2" name="Rectangle 931"/>
          <p:cNvSpPr/>
          <p:nvPr/>
        </p:nvSpPr>
        <p:spPr>
          <a:xfrm>
            <a:off x="8995122" y="606017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3" name="Rectangle 932"/>
          <p:cNvSpPr/>
          <p:nvPr/>
        </p:nvSpPr>
        <p:spPr>
          <a:xfrm>
            <a:off x="9245367" y="606017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4" name="Rectangle 933"/>
          <p:cNvSpPr/>
          <p:nvPr/>
        </p:nvSpPr>
        <p:spPr>
          <a:xfrm>
            <a:off x="9246570" y="580806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5" name="Rectangle 934"/>
          <p:cNvSpPr/>
          <p:nvPr/>
        </p:nvSpPr>
        <p:spPr>
          <a:xfrm>
            <a:off x="9120644" y="5934123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6" name="Straight Connector 935"/>
          <p:cNvCxnSpPr/>
          <p:nvPr/>
        </p:nvCxnSpPr>
        <p:spPr>
          <a:xfrm>
            <a:off x="9231837" y="5642766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7" name="Straight Connector 936"/>
          <p:cNvCxnSpPr/>
          <p:nvPr/>
        </p:nvCxnSpPr>
        <p:spPr>
          <a:xfrm>
            <a:off x="8726565" y="5643285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8" name="Straight Connector 937"/>
          <p:cNvCxnSpPr/>
          <p:nvPr/>
        </p:nvCxnSpPr>
        <p:spPr>
          <a:xfrm>
            <a:off x="8230077" y="5641584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9" name="Straight Connector 938"/>
          <p:cNvCxnSpPr/>
          <p:nvPr/>
        </p:nvCxnSpPr>
        <p:spPr>
          <a:xfrm>
            <a:off x="7729427" y="5641584"/>
            <a:ext cx="0" cy="2913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0" name="Straight Connector 939"/>
          <p:cNvCxnSpPr/>
          <p:nvPr/>
        </p:nvCxnSpPr>
        <p:spPr>
          <a:xfrm flipV="1">
            <a:off x="8850399" y="4511385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1" name="Straight Connector 940"/>
          <p:cNvCxnSpPr/>
          <p:nvPr/>
        </p:nvCxnSpPr>
        <p:spPr>
          <a:xfrm flipV="1">
            <a:off x="8836819" y="5017307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2" name="Straight Connector 941"/>
          <p:cNvCxnSpPr/>
          <p:nvPr/>
        </p:nvCxnSpPr>
        <p:spPr>
          <a:xfrm flipV="1">
            <a:off x="8840079" y="5531270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3" name="Straight Connector 942"/>
          <p:cNvCxnSpPr/>
          <p:nvPr/>
        </p:nvCxnSpPr>
        <p:spPr>
          <a:xfrm flipV="1">
            <a:off x="8830226" y="6042200"/>
            <a:ext cx="278340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4" name="Straight Connector 943"/>
          <p:cNvCxnSpPr/>
          <p:nvPr/>
        </p:nvCxnSpPr>
        <p:spPr>
          <a:xfrm>
            <a:off x="7677943" y="4625753"/>
            <a:ext cx="0" cy="130718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5" name="Straight Connector 944"/>
          <p:cNvCxnSpPr/>
          <p:nvPr/>
        </p:nvCxnSpPr>
        <p:spPr>
          <a:xfrm>
            <a:off x="8181999" y="4625753"/>
            <a:ext cx="0" cy="130718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6" name="Straight Connector 945"/>
          <p:cNvCxnSpPr/>
          <p:nvPr/>
        </p:nvCxnSpPr>
        <p:spPr>
          <a:xfrm>
            <a:off x="8686055" y="4620803"/>
            <a:ext cx="0" cy="130718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7" name="Straight Connector 946"/>
          <p:cNvCxnSpPr/>
          <p:nvPr/>
        </p:nvCxnSpPr>
        <p:spPr>
          <a:xfrm>
            <a:off x="9190111" y="4620803"/>
            <a:ext cx="0" cy="130718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8" name="Straight Connector 947"/>
          <p:cNvCxnSpPr/>
          <p:nvPr/>
        </p:nvCxnSpPr>
        <p:spPr>
          <a:xfrm flipH="1">
            <a:off x="7835558" y="6092167"/>
            <a:ext cx="1266806" cy="923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9" name="Straight Connector 948"/>
          <p:cNvCxnSpPr/>
          <p:nvPr/>
        </p:nvCxnSpPr>
        <p:spPr>
          <a:xfrm flipH="1">
            <a:off x="7843977" y="5579767"/>
            <a:ext cx="1266806" cy="923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0" name="Straight Connector 949"/>
          <p:cNvCxnSpPr/>
          <p:nvPr/>
        </p:nvCxnSpPr>
        <p:spPr>
          <a:xfrm flipH="1">
            <a:off x="7836831" y="5072885"/>
            <a:ext cx="1266806" cy="923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1" name="Straight Connector 950"/>
          <p:cNvCxnSpPr/>
          <p:nvPr/>
        </p:nvCxnSpPr>
        <p:spPr>
          <a:xfrm flipH="1">
            <a:off x="7848353" y="4562494"/>
            <a:ext cx="1266806" cy="923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2" name="Straight Connector 951"/>
          <p:cNvCxnSpPr/>
          <p:nvPr/>
        </p:nvCxnSpPr>
        <p:spPr>
          <a:xfrm flipH="1">
            <a:off x="7843790" y="4462697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3" name="Straight Connector 952"/>
          <p:cNvCxnSpPr/>
          <p:nvPr/>
        </p:nvCxnSpPr>
        <p:spPr>
          <a:xfrm flipH="1">
            <a:off x="8356080" y="4426085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4" name="Straight Connector 953"/>
          <p:cNvCxnSpPr/>
          <p:nvPr/>
        </p:nvCxnSpPr>
        <p:spPr>
          <a:xfrm flipH="1">
            <a:off x="7843790" y="4966753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5" name="Straight Connector 954"/>
          <p:cNvCxnSpPr/>
          <p:nvPr/>
        </p:nvCxnSpPr>
        <p:spPr>
          <a:xfrm flipH="1">
            <a:off x="8356080" y="4930141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6" name="Straight Connector 955"/>
          <p:cNvCxnSpPr/>
          <p:nvPr/>
        </p:nvCxnSpPr>
        <p:spPr>
          <a:xfrm flipH="1">
            <a:off x="7843790" y="5470809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7" name="Straight Connector 956"/>
          <p:cNvCxnSpPr/>
          <p:nvPr/>
        </p:nvCxnSpPr>
        <p:spPr>
          <a:xfrm flipH="1">
            <a:off x="8356080" y="5434805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8" name="Straight Connector 957"/>
          <p:cNvCxnSpPr/>
          <p:nvPr/>
        </p:nvCxnSpPr>
        <p:spPr>
          <a:xfrm flipH="1">
            <a:off x="7837481" y="6010869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9" name="Straight Connector 958"/>
          <p:cNvCxnSpPr/>
          <p:nvPr/>
        </p:nvCxnSpPr>
        <p:spPr>
          <a:xfrm flipH="1">
            <a:off x="8349257" y="5974865"/>
            <a:ext cx="77257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0" name="Straight Connector 959"/>
          <p:cNvCxnSpPr/>
          <p:nvPr/>
        </p:nvCxnSpPr>
        <p:spPr>
          <a:xfrm flipV="1">
            <a:off x="7781457" y="4629841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1" name="Straight Connector 960"/>
          <p:cNvCxnSpPr/>
          <p:nvPr/>
        </p:nvCxnSpPr>
        <p:spPr>
          <a:xfrm flipV="1">
            <a:off x="7817461" y="5140530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2" name="Straight Connector 961"/>
          <p:cNvCxnSpPr/>
          <p:nvPr/>
        </p:nvCxnSpPr>
        <p:spPr>
          <a:xfrm flipV="1">
            <a:off x="8285513" y="4629276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3" name="Straight Connector 962"/>
          <p:cNvCxnSpPr/>
          <p:nvPr/>
        </p:nvCxnSpPr>
        <p:spPr>
          <a:xfrm flipV="1">
            <a:off x="8321517" y="5135967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4" name="Straight Connector 963"/>
          <p:cNvCxnSpPr/>
          <p:nvPr/>
        </p:nvCxnSpPr>
        <p:spPr>
          <a:xfrm flipV="1">
            <a:off x="8776125" y="4629841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5" name="Straight Connector 964"/>
          <p:cNvCxnSpPr/>
          <p:nvPr/>
        </p:nvCxnSpPr>
        <p:spPr>
          <a:xfrm flipV="1">
            <a:off x="8825573" y="5135422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6" name="Straight Connector 965"/>
          <p:cNvCxnSpPr/>
          <p:nvPr/>
        </p:nvCxnSpPr>
        <p:spPr>
          <a:xfrm flipV="1">
            <a:off x="9293625" y="4639259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7" name="Straight Connector 966"/>
          <p:cNvCxnSpPr/>
          <p:nvPr/>
        </p:nvCxnSpPr>
        <p:spPr>
          <a:xfrm flipV="1">
            <a:off x="9329629" y="5135421"/>
            <a:ext cx="0" cy="78923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" name="Title 3"/>
          <p:cNvSpPr txBox="1">
            <a:spLocks/>
          </p:cNvSpPr>
          <p:nvPr/>
        </p:nvSpPr>
        <p:spPr>
          <a:xfrm>
            <a:off x="3345540" y="1661477"/>
            <a:ext cx="3191098" cy="1039714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000" cap="small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Concentrated Mesh (CM)</a:t>
            </a:r>
          </a:p>
        </p:txBody>
      </p:sp>
      <p:sp>
        <p:nvSpPr>
          <p:cNvPr id="473" name="Title 3"/>
          <p:cNvSpPr txBox="1">
            <a:spLocks/>
          </p:cNvSpPr>
          <p:nvPr/>
        </p:nvSpPr>
        <p:spPr>
          <a:xfrm>
            <a:off x="9700694" y="3621466"/>
            <a:ext cx="2251805" cy="1039714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000" cap="small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Flattened Butterfly [1],</a:t>
            </a:r>
            <a:br>
              <a:rPr lang="pl-PL" sz="2000" b="0" cap="small" dirty="0" smtClean="0">
                <a:solidFill>
                  <a:prstClr val="black"/>
                </a:solidFill>
              </a:rPr>
            </a:br>
            <a:r>
              <a:rPr lang="pl-PL" sz="2000" b="0" cap="small" dirty="0" smtClean="0">
                <a:solidFill>
                  <a:prstClr val="black"/>
                </a:solidFill>
              </a:rPr>
              <a:t>A „Partitioned” Variant (PFBF)</a:t>
            </a:r>
          </a:p>
        </p:txBody>
      </p:sp>
      <p:sp>
        <p:nvSpPr>
          <p:cNvPr id="475" name="Title 3"/>
          <p:cNvSpPr txBox="1">
            <a:spLocks/>
          </p:cNvSpPr>
          <p:nvPr/>
        </p:nvSpPr>
        <p:spPr>
          <a:xfrm>
            <a:off x="6349807" y="1015582"/>
            <a:ext cx="3191098" cy="1039714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000" cap="small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2D Torus (T2D)</a:t>
            </a:r>
          </a:p>
        </p:txBody>
      </p:sp>
      <p:sp>
        <p:nvSpPr>
          <p:cNvPr id="481" name="Title 3"/>
          <p:cNvSpPr txBox="1">
            <a:spLocks/>
          </p:cNvSpPr>
          <p:nvPr/>
        </p:nvSpPr>
        <p:spPr>
          <a:xfrm>
            <a:off x="8783837" y="1048028"/>
            <a:ext cx="3775479" cy="1039714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000" cap="small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Flattened Butterfly [1] (FBF)</a:t>
            </a:r>
          </a:p>
        </p:txBody>
      </p:sp>
      <p:sp>
        <p:nvSpPr>
          <p:cNvPr id="482" name="Title 3"/>
          <p:cNvSpPr txBox="1">
            <a:spLocks/>
          </p:cNvSpPr>
          <p:nvPr/>
        </p:nvSpPr>
        <p:spPr>
          <a:xfrm>
            <a:off x="9725465" y="5169941"/>
            <a:ext cx="2218948" cy="1077114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000" cap="small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(Briefly) hierarchical NoCs</a:t>
            </a:r>
          </a:p>
        </p:txBody>
      </p:sp>
      <p:sp>
        <p:nvSpPr>
          <p:cNvPr id="509" name="Title 3"/>
          <p:cNvSpPr txBox="1">
            <a:spLocks/>
          </p:cNvSpPr>
          <p:nvPr/>
        </p:nvSpPr>
        <p:spPr>
          <a:xfrm>
            <a:off x="290096" y="4501399"/>
            <a:ext cx="3215859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cap="small" dirty="0" smtClean="0">
                <a:solidFill>
                  <a:prstClr val="black"/>
                </a:solidFill>
              </a:rPr>
              <a:t>Traffic </a:t>
            </a:r>
            <a:r>
              <a:rPr lang="en-US" sz="2000" cap="small" dirty="0" smtClean="0">
                <a:solidFill>
                  <a:prstClr val="black"/>
                </a:solidFill>
              </a:rPr>
              <a:t>/ workload:</a:t>
            </a:r>
            <a:endParaRPr lang="pl-PL" sz="2000" cap="small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>
                <a:solidFill>
                  <a:prstClr val="black"/>
                </a:solidFill>
              </a:rPr>
              <a:t>U</a:t>
            </a:r>
            <a:r>
              <a:rPr lang="pl-PL" sz="2000" b="0" cap="small" dirty="0" smtClean="0">
                <a:solidFill>
                  <a:prstClr val="black"/>
                </a:solidFill>
              </a:rPr>
              <a:t>niform</a:t>
            </a:r>
            <a:r>
              <a:rPr lang="en-US" sz="2000" b="0" cap="small" dirty="0" smtClean="0">
                <a:solidFill>
                  <a:prstClr val="black"/>
                </a:solidFill>
              </a:rPr>
              <a:t> Random</a:t>
            </a:r>
            <a:endParaRPr lang="pl-PL" sz="2000" b="0" cap="small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Bit Shuffle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Bit Reversal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Adversarial patterns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Parse</a:t>
            </a:r>
            <a:r>
              <a:rPr lang="en-US" sz="2000" b="0" cap="small" dirty="0">
                <a:solidFill>
                  <a:prstClr val="black"/>
                </a:solidFill>
              </a:rPr>
              <a:t>c</a:t>
            </a:r>
            <a:r>
              <a:rPr lang="pl-PL" sz="2000" b="0" cap="small" dirty="0" smtClean="0">
                <a:solidFill>
                  <a:prstClr val="black"/>
                </a:solidFill>
              </a:rPr>
              <a:t>/Splash traces</a:t>
            </a:r>
          </a:p>
        </p:txBody>
      </p:sp>
    </p:spTree>
    <p:extLst>
      <p:ext uri="{BB962C8B-B14F-4D97-AF65-F5344CB8AC3E}">
        <p14:creationId xmlns:p14="http://schemas.microsoft.com/office/powerpoint/2010/main" val="2283388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1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6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9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1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3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6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2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8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4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7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3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6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9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2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8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1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4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7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6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9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2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5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8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1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4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7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0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9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2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5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8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1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4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7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0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3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6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9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2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5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8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1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4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7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0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3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6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9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2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5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6" fill="hold">
                      <p:stCondLst>
                        <p:cond delay="indefinite"/>
                      </p:stCondLst>
                      <p:childTnLst>
                        <p:par>
                          <p:cTn id="737" fill="hold">
                            <p:stCondLst>
                              <p:cond delay="0"/>
                            </p:stCondLst>
                            <p:childTnLst>
                              <p:par>
                                <p:cTn id="7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0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3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6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9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2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5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8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1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4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7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0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3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6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9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2"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5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8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1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4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7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0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3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6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9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2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5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8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4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7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0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3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6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9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2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5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8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1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4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7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0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3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6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9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2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5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8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1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4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7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0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3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6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9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2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5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8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1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4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7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0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3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6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9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2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5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8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1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4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7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0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3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6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9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2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5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8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1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4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7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0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3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6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9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2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5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8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1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4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7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0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3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6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9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2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5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8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1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4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7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0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3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6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9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2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5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8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1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4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0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3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6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9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2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5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8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1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4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7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0" dur="5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3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6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9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2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5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8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1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4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8" fill="hold">
                      <p:stCondLst>
                        <p:cond delay="indefinite"/>
                      </p:stCondLst>
                      <p:childTnLst>
                        <p:par>
                          <p:cTn id="1129" fill="hold">
                            <p:stCondLst>
                              <p:cond delay="0"/>
                            </p:stCondLst>
                            <p:childTnLst>
                              <p:par>
                                <p:cTn id="1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2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5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8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1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4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7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0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3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6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9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2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5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8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1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4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7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0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3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6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9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2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5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8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1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4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7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0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3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6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9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2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5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8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1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4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7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0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3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6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9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2"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5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8"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1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4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7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0" dur="5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3" dur="5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6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9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2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5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8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1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4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7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0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3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6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9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2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5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8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1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4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7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0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3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6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9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2"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5" dur="5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8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1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0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3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6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9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2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5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8"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1" dur="5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4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7"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0" dur="5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3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6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9" dur="5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2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5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8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1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4" dur="5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7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0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3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6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9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2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5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8"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1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4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7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0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3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6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9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2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5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8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1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4" dur="5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7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0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3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6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9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2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3" fill="hold">
                      <p:stCondLst>
                        <p:cond delay="indefinite"/>
                      </p:stCondLst>
                      <p:childTnLst>
                        <p:par>
                          <p:cTn id="1494" fill="hold">
                            <p:stCondLst>
                              <p:cond delay="0"/>
                            </p:stCondLst>
                            <p:childTnLst>
                              <p:par>
                                <p:cTn id="14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7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11" grpId="0" animBg="1"/>
      <p:bldP spid="512" grpId="0" animBg="1"/>
      <p:bldP spid="513" grpId="0" animBg="1"/>
      <p:bldP spid="4" grpId="0"/>
      <p:bldP spid="72" grpId="0"/>
      <p:bldP spid="275" grpId="0" animBg="1"/>
      <p:bldP spid="276" grpId="0" animBg="1"/>
      <p:bldP spid="277" grpId="0" animBg="1"/>
      <p:bldP spid="278" grpId="0" animBg="1"/>
      <p:bldP spid="311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4" grpId="0" animBg="1"/>
      <p:bldP spid="795" grpId="0" animBg="1"/>
      <p:bldP spid="796" grpId="0" animBg="1"/>
      <p:bldP spid="797" grpId="0" animBg="1"/>
      <p:bldP spid="798" grpId="0" animBg="1"/>
      <p:bldP spid="840" grpId="0" animBg="1"/>
      <p:bldP spid="841" grpId="0" animBg="1"/>
      <p:bldP spid="842" grpId="0" animBg="1"/>
      <p:bldP spid="843" grpId="0" animBg="1"/>
      <p:bldP spid="844" grpId="0" animBg="1"/>
      <p:bldP spid="845" grpId="0" animBg="1"/>
      <p:bldP spid="846" grpId="0" animBg="1"/>
      <p:bldP spid="847" grpId="0" animBg="1"/>
      <p:bldP spid="848" grpId="0" animBg="1"/>
      <p:bldP spid="849" grpId="0" animBg="1"/>
      <p:bldP spid="850" grpId="0" animBg="1"/>
      <p:bldP spid="851" grpId="0" animBg="1"/>
      <p:bldP spid="852" grpId="0" animBg="1"/>
      <p:bldP spid="853" grpId="0" animBg="1"/>
      <p:bldP spid="854" grpId="0" animBg="1"/>
      <p:bldP spid="855" grpId="0" animBg="1"/>
      <p:bldP spid="856" grpId="0" animBg="1"/>
      <p:bldP spid="857" grpId="0" animBg="1"/>
      <p:bldP spid="858" grpId="0" animBg="1"/>
      <p:bldP spid="859" grpId="0" animBg="1"/>
      <p:bldP spid="860" grpId="0" animBg="1"/>
      <p:bldP spid="861" grpId="0" animBg="1"/>
      <p:bldP spid="862" grpId="0" animBg="1"/>
      <p:bldP spid="863" grpId="0" animBg="1"/>
      <p:bldP spid="864" grpId="0" animBg="1"/>
      <p:bldP spid="865" grpId="0" animBg="1"/>
      <p:bldP spid="866" grpId="0" animBg="1"/>
      <p:bldP spid="867" grpId="0" animBg="1"/>
      <p:bldP spid="868" grpId="0" animBg="1"/>
      <p:bldP spid="869" grpId="0" animBg="1"/>
      <p:bldP spid="870" grpId="0" animBg="1"/>
      <p:bldP spid="871" grpId="0" animBg="1"/>
      <p:bldP spid="872" grpId="0" animBg="1"/>
      <p:bldP spid="873" grpId="0" animBg="1"/>
      <p:bldP spid="874" grpId="0" animBg="1"/>
      <p:bldP spid="875" grpId="0" animBg="1"/>
      <p:bldP spid="876" grpId="0" animBg="1"/>
      <p:bldP spid="877" grpId="0" animBg="1"/>
      <p:bldP spid="878" grpId="0" animBg="1"/>
      <p:bldP spid="879" grpId="0" animBg="1"/>
      <p:bldP spid="880" grpId="0" animBg="1"/>
      <p:bldP spid="881" grpId="0" animBg="1"/>
      <p:bldP spid="882" grpId="0" animBg="1"/>
      <p:bldP spid="883" grpId="0" animBg="1"/>
      <p:bldP spid="884" grpId="0" animBg="1"/>
      <p:bldP spid="897" grpId="0" animBg="1"/>
      <p:bldP spid="898" grpId="0" animBg="1"/>
      <p:bldP spid="899" grpId="0" animBg="1"/>
      <p:bldP spid="900" grpId="0" animBg="1"/>
      <p:bldP spid="901" grpId="0" animBg="1"/>
      <p:bldP spid="902" grpId="0" animBg="1"/>
      <p:bldP spid="903" grpId="0" animBg="1"/>
      <p:bldP spid="904" grpId="0" animBg="1"/>
      <p:bldP spid="905" grpId="0" animBg="1"/>
      <p:bldP spid="906" grpId="0" animBg="1"/>
      <p:bldP spid="907" grpId="0" animBg="1"/>
      <p:bldP spid="908" grpId="0" animBg="1"/>
      <p:bldP spid="909" grpId="0" animBg="1"/>
      <p:bldP spid="910" grpId="0" animBg="1"/>
      <p:bldP spid="911" grpId="0" animBg="1"/>
      <p:bldP spid="914" grpId="0" animBg="1"/>
      <p:bldP spid="915" grpId="0" animBg="1"/>
      <p:bldP spid="916" grpId="0" animBg="1"/>
      <p:bldP spid="917" grpId="0" animBg="1"/>
      <p:bldP spid="918" grpId="0" animBg="1"/>
      <p:bldP spid="919" grpId="0" animBg="1"/>
      <p:bldP spid="920" grpId="0" animBg="1"/>
      <p:bldP spid="921" grpId="0" animBg="1"/>
      <p:bldP spid="922" grpId="0" animBg="1"/>
      <p:bldP spid="923" grpId="0" animBg="1"/>
      <p:bldP spid="924" grpId="0" animBg="1"/>
      <p:bldP spid="925" grpId="0" animBg="1"/>
      <p:bldP spid="926" grpId="0" animBg="1"/>
      <p:bldP spid="927" grpId="0" animBg="1"/>
      <p:bldP spid="928" grpId="0" animBg="1"/>
      <p:bldP spid="931" grpId="0" animBg="1"/>
      <p:bldP spid="932" grpId="0" animBg="1"/>
      <p:bldP spid="933" grpId="0" animBg="1"/>
      <p:bldP spid="934" grpId="0" animBg="1"/>
      <p:bldP spid="935" grpId="0" animBg="1"/>
      <p:bldP spid="471" grpId="0"/>
      <p:bldP spid="473" grpId="0"/>
      <p:bldP spid="475" grpId="0"/>
      <p:bldP spid="481" grpId="0"/>
      <p:bldP spid="48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gebnis für chip cpu performanc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463"/>
            <a:ext cx="12192000" cy="64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7798" y="1142282"/>
            <a:ext cx="4135994" cy="2630535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Rounded Rectangle 509"/>
          <p:cNvSpPr/>
          <p:nvPr/>
        </p:nvSpPr>
        <p:spPr>
          <a:xfrm>
            <a:off x="2191019" y="4253170"/>
            <a:ext cx="2380756" cy="1865565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19336" y="533400"/>
            <a:ext cx="8496300" cy="533400"/>
          </a:xfrm>
          <a:noFill/>
        </p:spPr>
        <p:txBody>
          <a:bodyPr/>
          <a:lstStyle/>
          <a:p>
            <a:r>
              <a:rPr lang="en-US" sz="3000" cap="small" dirty="0" smtClean="0"/>
              <a:t>Evaluation Methodology: Sensitivity Analyses</a:t>
            </a:r>
            <a:endParaRPr lang="en-US" sz="3000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15381" y="1331034"/>
            <a:ext cx="3166016" cy="208823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small" dirty="0" smtClean="0">
                <a:solidFill>
                  <a:prstClr val="black"/>
                </a:solidFill>
              </a:rPr>
              <a:t>Layout</a:t>
            </a:r>
            <a:r>
              <a:rPr lang="pl-PL" sz="2000" cap="small" dirty="0" smtClean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Group</a:t>
            </a:r>
            <a:endParaRPr lang="pl-PL" sz="2000" b="0" cap="small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Subgroup</a:t>
            </a:r>
            <a:endParaRPr lang="pl-PL" sz="2000" b="0" cap="small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Random</a:t>
            </a:r>
            <a:endParaRPr lang="pl-PL" sz="2000" b="0" cap="small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Naive</a:t>
            </a:r>
            <a:endParaRPr lang="pl-PL" sz="2000" b="0" cap="small" dirty="0" smtClean="0">
              <a:solidFill>
                <a:prstClr val="black"/>
              </a:solidFill>
            </a:endParaRPr>
          </a:p>
        </p:txBody>
      </p:sp>
      <p:sp>
        <p:nvSpPr>
          <p:cNvPr id="508" name="Title 3"/>
          <p:cNvSpPr txBox="1">
            <a:spLocks/>
          </p:cNvSpPr>
          <p:nvPr/>
        </p:nvSpPr>
        <p:spPr>
          <a:xfrm>
            <a:off x="2342304" y="4439846"/>
            <a:ext cx="1893271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small" dirty="0" smtClean="0">
                <a:solidFill>
                  <a:prstClr val="black"/>
                </a:solidFill>
              </a:rPr>
              <a:t>Concentration</a:t>
            </a:r>
            <a:r>
              <a:rPr lang="pl-PL" sz="2000" cap="small" dirty="0" smtClean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>
                <a:solidFill>
                  <a:prstClr val="black"/>
                </a:solidFill>
              </a:rPr>
              <a:t>3</a:t>
            </a:r>
            <a:endParaRPr lang="pl-PL" sz="2000" b="0" cap="small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>
                <a:solidFill>
                  <a:prstClr val="black"/>
                </a:solidFill>
              </a:rPr>
              <a:t>4</a:t>
            </a:r>
            <a:endParaRPr lang="pl-PL" sz="2000" b="0" cap="small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8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>
                <a:solidFill>
                  <a:prstClr val="black"/>
                </a:solidFill>
              </a:rPr>
              <a:t>9</a:t>
            </a:r>
            <a:endParaRPr lang="pl-PL" sz="2000" b="0" cap="small" dirty="0" smtClean="0">
              <a:solidFill>
                <a:prstClr val="black"/>
              </a:solidFill>
            </a:endParaRPr>
          </a:p>
        </p:txBody>
      </p:sp>
      <p:sp>
        <p:nvSpPr>
          <p:cNvPr id="485" name="Rectangle 484"/>
          <p:cNvSpPr/>
          <p:nvPr/>
        </p:nvSpPr>
        <p:spPr>
          <a:xfrm>
            <a:off x="1911587" y="147377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Rectangle 485"/>
          <p:cNvSpPr/>
          <p:nvPr/>
        </p:nvSpPr>
        <p:spPr>
          <a:xfrm>
            <a:off x="1911586" y="172588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7" name="Rectangle 486"/>
          <p:cNvSpPr/>
          <p:nvPr/>
        </p:nvSpPr>
        <p:spPr>
          <a:xfrm>
            <a:off x="2161831" y="172588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Rectangle 487"/>
          <p:cNvSpPr/>
          <p:nvPr/>
        </p:nvSpPr>
        <p:spPr>
          <a:xfrm>
            <a:off x="2163034" y="147377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Rectangle 488"/>
          <p:cNvSpPr/>
          <p:nvPr/>
        </p:nvSpPr>
        <p:spPr>
          <a:xfrm>
            <a:off x="2037108" y="1599828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Rectangle 489"/>
          <p:cNvSpPr/>
          <p:nvPr/>
        </p:nvSpPr>
        <p:spPr>
          <a:xfrm>
            <a:off x="1911586" y="197799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Rectangle 490"/>
          <p:cNvSpPr/>
          <p:nvPr/>
        </p:nvSpPr>
        <p:spPr>
          <a:xfrm>
            <a:off x="1911585" y="223010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2" name="Rectangle 491"/>
          <p:cNvSpPr/>
          <p:nvPr/>
        </p:nvSpPr>
        <p:spPr>
          <a:xfrm>
            <a:off x="2161830" y="223009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Rectangle 492"/>
          <p:cNvSpPr/>
          <p:nvPr/>
        </p:nvSpPr>
        <p:spPr>
          <a:xfrm>
            <a:off x="2163033" y="197799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Rectangle 493"/>
          <p:cNvSpPr/>
          <p:nvPr/>
        </p:nvSpPr>
        <p:spPr>
          <a:xfrm>
            <a:off x="2037107" y="2104045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Rectangle 494"/>
          <p:cNvSpPr/>
          <p:nvPr/>
        </p:nvSpPr>
        <p:spPr>
          <a:xfrm>
            <a:off x="2412314" y="147377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Rectangle 495"/>
          <p:cNvSpPr/>
          <p:nvPr/>
        </p:nvSpPr>
        <p:spPr>
          <a:xfrm>
            <a:off x="2412313" y="172588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7" name="Rectangle 496"/>
          <p:cNvSpPr/>
          <p:nvPr/>
        </p:nvSpPr>
        <p:spPr>
          <a:xfrm>
            <a:off x="2662558" y="172588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Rectangle 497"/>
          <p:cNvSpPr/>
          <p:nvPr/>
        </p:nvSpPr>
        <p:spPr>
          <a:xfrm>
            <a:off x="2663761" y="147377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Rectangle 498"/>
          <p:cNvSpPr/>
          <p:nvPr/>
        </p:nvSpPr>
        <p:spPr>
          <a:xfrm>
            <a:off x="2537835" y="1599827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Rectangle 499"/>
          <p:cNvSpPr/>
          <p:nvPr/>
        </p:nvSpPr>
        <p:spPr>
          <a:xfrm>
            <a:off x="2412075" y="197653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Rectangle 500"/>
          <p:cNvSpPr/>
          <p:nvPr/>
        </p:nvSpPr>
        <p:spPr>
          <a:xfrm>
            <a:off x="2412074" y="222863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2" name="Rectangle 501"/>
          <p:cNvSpPr/>
          <p:nvPr/>
        </p:nvSpPr>
        <p:spPr>
          <a:xfrm>
            <a:off x="2662319" y="222863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Rectangle 502"/>
          <p:cNvSpPr/>
          <p:nvPr/>
        </p:nvSpPr>
        <p:spPr>
          <a:xfrm>
            <a:off x="2663522" y="197652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Rectangle 503"/>
          <p:cNvSpPr/>
          <p:nvPr/>
        </p:nvSpPr>
        <p:spPr>
          <a:xfrm>
            <a:off x="2537596" y="2102584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Rectangle 504"/>
          <p:cNvSpPr/>
          <p:nvPr/>
        </p:nvSpPr>
        <p:spPr>
          <a:xfrm>
            <a:off x="2912397" y="147377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6" name="Rectangle 505"/>
          <p:cNvSpPr/>
          <p:nvPr/>
        </p:nvSpPr>
        <p:spPr>
          <a:xfrm>
            <a:off x="2912396" y="172588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7" name="Rectangle 506"/>
          <p:cNvSpPr/>
          <p:nvPr/>
        </p:nvSpPr>
        <p:spPr>
          <a:xfrm>
            <a:off x="3162641" y="172588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Rectangle 515"/>
          <p:cNvSpPr/>
          <p:nvPr/>
        </p:nvSpPr>
        <p:spPr>
          <a:xfrm>
            <a:off x="3163844" y="147377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Rectangle 516"/>
          <p:cNvSpPr/>
          <p:nvPr/>
        </p:nvSpPr>
        <p:spPr>
          <a:xfrm>
            <a:off x="3037918" y="1599826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Rectangle 517"/>
          <p:cNvSpPr/>
          <p:nvPr/>
        </p:nvSpPr>
        <p:spPr>
          <a:xfrm>
            <a:off x="2912158" y="197652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Rectangle 518"/>
          <p:cNvSpPr/>
          <p:nvPr/>
        </p:nvSpPr>
        <p:spPr>
          <a:xfrm>
            <a:off x="2912157" y="222863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0" name="Rectangle 519"/>
          <p:cNvSpPr/>
          <p:nvPr/>
        </p:nvSpPr>
        <p:spPr>
          <a:xfrm>
            <a:off x="3162402" y="222863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Rectangle 520"/>
          <p:cNvSpPr/>
          <p:nvPr/>
        </p:nvSpPr>
        <p:spPr>
          <a:xfrm>
            <a:off x="3163605" y="197652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Rectangle 521"/>
          <p:cNvSpPr/>
          <p:nvPr/>
        </p:nvSpPr>
        <p:spPr>
          <a:xfrm>
            <a:off x="3037679" y="2102583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Rectangle 522"/>
          <p:cNvSpPr/>
          <p:nvPr/>
        </p:nvSpPr>
        <p:spPr>
          <a:xfrm>
            <a:off x="1911348" y="2490275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Rectangle 523"/>
          <p:cNvSpPr/>
          <p:nvPr/>
        </p:nvSpPr>
        <p:spPr>
          <a:xfrm>
            <a:off x="1911347" y="274238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5" name="Rectangle 524"/>
          <p:cNvSpPr/>
          <p:nvPr/>
        </p:nvSpPr>
        <p:spPr>
          <a:xfrm>
            <a:off x="2161592" y="274238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Rectangle 525"/>
          <p:cNvSpPr/>
          <p:nvPr/>
        </p:nvSpPr>
        <p:spPr>
          <a:xfrm>
            <a:off x="2162795" y="249027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Rectangle 526"/>
          <p:cNvSpPr/>
          <p:nvPr/>
        </p:nvSpPr>
        <p:spPr>
          <a:xfrm>
            <a:off x="2036869" y="2616329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Rectangle 527"/>
          <p:cNvSpPr/>
          <p:nvPr/>
        </p:nvSpPr>
        <p:spPr>
          <a:xfrm>
            <a:off x="2412075" y="2490274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Rectangle 528"/>
          <p:cNvSpPr/>
          <p:nvPr/>
        </p:nvSpPr>
        <p:spPr>
          <a:xfrm>
            <a:off x="2412074" y="274238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0" name="Rectangle 529"/>
          <p:cNvSpPr/>
          <p:nvPr/>
        </p:nvSpPr>
        <p:spPr>
          <a:xfrm>
            <a:off x="2662319" y="274238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Rectangle 530"/>
          <p:cNvSpPr/>
          <p:nvPr/>
        </p:nvSpPr>
        <p:spPr>
          <a:xfrm>
            <a:off x="2663522" y="249027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" name="Rectangle 531"/>
          <p:cNvSpPr/>
          <p:nvPr/>
        </p:nvSpPr>
        <p:spPr>
          <a:xfrm>
            <a:off x="2537596" y="2616328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Rectangle 532"/>
          <p:cNvSpPr/>
          <p:nvPr/>
        </p:nvSpPr>
        <p:spPr>
          <a:xfrm>
            <a:off x="2912158" y="249027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7" name="Rectangle 576"/>
          <p:cNvSpPr/>
          <p:nvPr/>
        </p:nvSpPr>
        <p:spPr>
          <a:xfrm>
            <a:off x="2912157" y="274238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7" name="Rectangle 686"/>
          <p:cNvSpPr/>
          <p:nvPr/>
        </p:nvSpPr>
        <p:spPr>
          <a:xfrm>
            <a:off x="3162402" y="274238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8" name="Rectangle 687"/>
          <p:cNvSpPr/>
          <p:nvPr/>
        </p:nvSpPr>
        <p:spPr>
          <a:xfrm>
            <a:off x="3163605" y="249027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9" name="Rectangle 688"/>
          <p:cNvSpPr/>
          <p:nvPr/>
        </p:nvSpPr>
        <p:spPr>
          <a:xfrm>
            <a:off x="3037679" y="2616327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4" name="Straight Connector 693"/>
          <p:cNvCxnSpPr>
            <a:stCxn id="522" idx="2"/>
            <a:endCxn id="689" idx="0"/>
          </p:cNvCxnSpPr>
          <p:nvPr/>
        </p:nvCxnSpPr>
        <p:spPr>
          <a:xfrm>
            <a:off x="3148873" y="2324970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5" name="Straight Connector 694"/>
          <p:cNvCxnSpPr/>
          <p:nvPr/>
        </p:nvCxnSpPr>
        <p:spPr>
          <a:xfrm>
            <a:off x="3148872" y="1822213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6" name="Straight Connector 695"/>
          <p:cNvCxnSpPr/>
          <p:nvPr/>
        </p:nvCxnSpPr>
        <p:spPr>
          <a:xfrm>
            <a:off x="2652384" y="1820512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7" name="Straight Connector 696"/>
          <p:cNvCxnSpPr/>
          <p:nvPr/>
        </p:nvCxnSpPr>
        <p:spPr>
          <a:xfrm>
            <a:off x="2648712" y="2324970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8" name="Straight Connector 697"/>
          <p:cNvCxnSpPr/>
          <p:nvPr/>
        </p:nvCxnSpPr>
        <p:spPr>
          <a:xfrm>
            <a:off x="2151734" y="1820512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9" name="Straight Connector 698"/>
          <p:cNvCxnSpPr/>
          <p:nvPr/>
        </p:nvCxnSpPr>
        <p:spPr>
          <a:xfrm>
            <a:off x="2148062" y="2324970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6" name="Straight Connector 815"/>
          <p:cNvCxnSpPr>
            <a:stCxn id="489" idx="3"/>
            <a:endCxn id="499" idx="1"/>
          </p:cNvCxnSpPr>
          <p:nvPr/>
        </p:nvCxnSpPr>
        <p:spPr>
          <a:xfrm flipV="1">
            <a:off x="2259495" y="1711021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7" name="Straight Connector 816"/>
          <p:cNvCxnSpPr/>
          <p:nvPr/>
        </p:nvCxnSpPr>
        <p:spPr>
          <a:xfrm flipV="1">
            <a:off x="2767892" y="1709504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6" name="Straight Connector 825"/>
          <p:cNvCxnSpPr/>
          <p:nvPr/>
        </p:nvCxnSpPr>
        <p:spPr>
          <a:xfrm flipV="1">
            <a:off x="2257859" y="2220191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7" name="Straight Connector 826"/>
          <p:cNvCxnSpPr/>
          <p:nvPr/>
        </p:nvCxnSpPr>
        <p:spPr>
          <a:xfrm flipV="1">
            <a:off x="2754312" y="2215426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8" name="Straight Connector 827"/>
          <p:cNvCxnSpPr/>
          <p:nvPr/>
        </p:nvCxnSpPr>
        <p:spPr>
          <a:xfrm flipV="1">
            <a:off x="2257859" y="2725345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9" name="Straight Connector 828"/>
          <p:cNvCxnSpPr/>
          <p:nvPr/>
        </p:nvCxnSpPr>
        <p:spPr>
          <a:xfrm flipV="1">
            <a:off x="2750607" y="2725345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0" name="Rectangle 829"/>
          <p:cNvSpPr/>
          <p:nvPr/>
        </p:nvSpPr>
        <p:spPr>
          <a:xfrm>
            <a:off x="3413997" y="147377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1" name="Rectangle 830"/>
          <p:cNvSpPr/>
          <p:nvPr/>
        </p:nvSpPr>
        <p:spPr>
          <a:xfrm>
            <a:off x="3413996" y="172588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9" name="Rectangle 838"/>
          <p:cNvSpPr/>
          <p:nvPr/>
        </p:nvSpPr>
        <p:spPr>
          <a:xfrm>
            <a:off x="3664241" y="172588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5" name="Rectangle 884"/>
          <p:cNvSpPr/>
          <p:nvPr/>
        </p:nvSpPr>
        <p:spPr>
          <a:xfrm>
            <a:off x="3665444" y="147377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8" name="Rectangle 887"/>
          <p:cNvSpPr/>
          <p:nvPr/>
        </p:nvSpPr>
        <p:spPr>
          <a:xfrm>
            <a:off x="3539518" y="1599826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0" name="Rectangle 889"/>
          <p:cNvSpPr/>
          <p:nvPr/>
        </p:nvSpPr>
        <p:spPr>
          <a:xfrm>
            <a:off x="3413758" y="197652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2" name="Rectangle 891"/>
          <p:cNvSpPr/>
          <p:nvPr/>
        </p:nvSpPr>
        <p:spPr>
          <a:xfrm>
            <a:off x="3413757" y="222863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4" name="Rectangle 893"/>
          <p:cNvSpPr/>
          <p:nvPr/>
        </p:nvSpPr>
        <p:spPr>
          <a:xfrm>
            <a:off x="3664002" y="222863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6" name="Rectangle 895"/>
          <p:cNvSpPr/>
          <p:nvPr/>
        </p:nvSpPr>
        <p:spPr>
          <a:xfrm>
            <a:off x="3665205" y="197652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2" name="Rectangle 911"/>
          <p:cNvSpPr/>
          <p:nvPr/>
        </p:nvSpPr>
        <p:spPr>
          <a:xfrm>
            <a:off x="3539279" y="2102583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0" name="Rectangle 929"/>
          <p:cNvSpPr/>
          <p:nvPr/>
        </p:nvSpPr>
        <p:spPr>
          <a:xfrm>
            <a:off x="3413758" y="2490273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8" name="Rectangle 967"/>
          <p:cNvSpPr/>
          <p:nvPr/>
        </p:nvSpPr>
        <p:spPr>
          <a:xfrm>
            <a:off x="3413757" y="274238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9" name="Rectangle 968"/>
          <p:cNvSpPr/>
          <p:nvPr/>
        </p:nvSpPr>
        <p:spPr>
          <a:xfrm>
            <a:off x="3664002" y="274238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0" name="Rectangle 969"/>
          <p:cNvSpPr/>
          <p:nvPr/>
        </p:nvSpPr>
        <p:spPr>
          <a:xfrm>
            <a:off x="3665205" y="249027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1" name="Rectangle 970"/>
          <p:cNvSpPr/>
          <p:nvPr/>
        </p:nvSpPr>
        <p:spPr>
          <a:xfrm>
            <a:off x="3539279" y="2616327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2" name="Straight Connector 971"/>
          <p:cNvCxnSpPr>
            <a:stCxn id="912" idx="2"/>
            <a:endCxn id="971" idx="0"/>
          </p:cNvCxnSpPr>
          <p:nvPr/>
        </p:nvCxnSpPr>
        <p:spPr>
          <a:xfrm>
            <a:off x="3650473" y="2324970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3" name="Straight Connector 972"/>
          <p:cNvCxnSpPr/>
          <p:nvPr/>
        </p:nvCxnSpPr>
        <p:spPr>
          <a:xfrm>
            <a:off x="3650472" y="1822213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4" name="Rectangle 973"/>
          <p:cNvSpPr/>
          <p:nvPr/>
        </p:nvSpPr>
        <p:spPr>
          <a:xfrm>
            <a:off x="1911348" y="300283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5" name="Rectangle 974"/>
          <p:cNvSpPr/>
          <p:nvPr/>
        </p:nvSpPr>
        <p:spPr>
          <a:xfrm>
            <a:off x="1911347" y="325493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6" name="Rectangle 975"/>
          <p:cNvSpPr/>
          <p:nvPr/>
        </p:nvSpPr>
        <p:spPr>
          <a:xfrm>
            <a:off x="2161592" y="325493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7" name="Rectangle 976"/>
          <p:cNvSpPr/>
          <p:nvPr/>
        </p:nvSpPr>
        <p:spPr>
          <a:xfrm>
            <a:off x="2162795" y="300282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8" name="Rectangle 977"/>
          <p:cNvSpPr/>
          <p:nvPr/>
        </p:nvSpPr>
        <p:spPr>
          <a:xfrm>
            <a:off x="2036869" y="3128884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9" name="Rectangle 978"/>
          <p:cNvSpPr/>
          <p:nvPr/>
        </p:nvSpPr>
        <p:spPr>
          <a:xfrm>
            <a:off x="2412075" y="300282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0" name="Rectangle 979"/>
          <p:cNvSpPr/>
          <p:nvPr/>
        </p:nvSpPr>
        <p:spPr>
          <a:xfrm>
            <a:off x="2412074" y="325493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1" name="Rectangle 980"/>
          <p:cNvSpPr/>
          <p:nvPr/>
        </p:nvSpPr>
        <p:spPr>
          <a:xfrm>
            <a:off x="2662319" y="325493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2" name="Rectangle 981"/>
          <p:cNvSpPr/>
          <p:nvPr/>
        </p:nvSpPr>
        <p:spPr>
          <a:xfrm>
            <a:off x="2663522" y="300282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" name="Rectangle 982"/>
          <p:cNvSpPr/>
          <p:nvPr/>
        </p:nvSpPr>
        <p:spPr>
          <a:xfrm>
            <a:off x="2537596" y="3128883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4" name="Rectangle 983"/>
          <p:cNvSpPr/>
          <p:nvPr/>
        </p:nvSpPr>
        <p:spPr>
          <a:xfrm>
            <a:off x="2912158" y="300282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5" name="Rectangle 984"/>
          <p:cNvSpPr/>
          <p:nvPr/>
        </p:nvSpPr>
        <p:spPr>
          <a:xfrm>
            <a:off x="2912157" y="325493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6" name="Rectangle 985"/>
          <p:cNvSpPr/>
          <p:nvPr/>
        </p:nvSpPr>
        <p:spPr>
          <a:xfrm>
            <a:off x="3162402" y="3254936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7" name="Rectangle 986"/>
          <p:cNvSpPr/>
          <p:nvPr/>
        </p:nvSpPr>
        <p:spPr>
          <a:xfrm>
            <a:off x="3163605" y="300282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8" name="Rectangle 987"/>
          <p:cNvSpPr/>
          <p:nvPr/>
        </p:nvSpPr>
        <p:spPr>
          <a:xfrm>
            <a:off x="3037679" y="3128882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9" name="Straight Connector 988"/>
          <p:cNvCxnSpPr>
            <a:stCxn id="978" idx="3"/>
            <a:endCxn id="983" idx="1"/>
          </p:cNvCxnSpPr>
          <p:nvPr/>
        </p:nvCxnSpPr>
        <p:spPr>
          <a:xfrm flipV="1">
            <a:off x="2259256" y="3240077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0" name="Straight Connector 989"/>
          <p:cNvCxnSpPr/>
          <p:nvPr/>
        </p:nvCxnSpPr>
        <p:spPr>
          <a:xfrm flipV="1">
            <a:off x="2755709" y="3235312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1" name="Rectangle 990"/>
          <p:cNvSpPr/>
          <p:nvPr/>
        </p:nvSpPr>
        <p:spPr>
          <a:xfrm>
            <a:off x="3413758" y="300282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2" name="Rectangle 991"/>
          <p:cNvSpPr/>
          <p:nvPr/>
        </p:nvSpPr>
        <p:spPr>
          <a:xfrm>
            <a:off x="3413757" y="325493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3" name="Rectangle 992"/>
          <p:cNvSpPr/>
          <p:nvPr/>
        </p:nvSpPr>
        <p:spPr>
          <a:xfrm>
            <a:off x="3664002" y="3254936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4" name="Rectangle 993"/>
          <p:cNvSpPr/>
          <p:nvPr/>
        </p:nvSpPr>
        <p:spPr>
          <a:xfrm>
            <a:off x="3665205" y="300282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5" name="Rectangle 994"/>
          <p:cNvSpPr/>
          <p:nvPr/>
        </p:nvSpPr>
        <p:spPr>
          <a:xfrm>
            <a:off x="3539279" y="3128882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6" name="Straight Connector 995"/>
          <p:cNvCxnSpPr/>
          <p:nvPr/>
        </p:nvCxnSpPr>
        <p:spPr>
          <a:xfrm>
            <a:off x="3650472" y="2837525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7" name="Straight Connector 996"/>
          <p:cNvCxnSpPr/>
          <p:nvPr/>
        </p:nvCxnSpPr>
        <p:spPr>
          <a:xfrm>
            <a:off x="3145200" y="2838044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8" name="Straight Connector 997"/>
          <p:cNvCxnSpPr/>
          <p:nvPr/>
        </p:nvCxnSpPr>
        <p:spPr>
          <a:xfrm>
            <a:off x="2648712" y="2836343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9" name="Straight Connector 998"/>
          <p:cNvCxnSpPr/>
          <p:nvPr/>
        </p:nvCxnSpPr>
        <p:spPr>
          <a:xfrm>
            <a:off x="2148062" y="2836343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0" name="Straight Connector 999"/>
          <p:cNvCxnSpPr/>
          <p:nvPr/>
        </p:nvCxnSpPr>
        <p:spPr>
          <a:xfrm flipV="1">
            <a:off x="3269034" y="1706144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1" name="Straight Connector 1000"/>
          <p:cNvCxnSpPr/>
          <p:nvPr/>
        </p:nvCxnSpPr>
        <p:spPr>
          <a:xfrm flipV="1">
            <a:off x="3255454" y="2212066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2" name="Straight Connector 1001"/>
          <p:cNvCxnSpPr/>
          <p:nvPr/>
        </p:nvCxnSpPr>
        <p:spPr>
          <a:xfrm flipV="1">
            <a:off x="3258714" y="2726029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3" name="Straight Connector 1002"/>
          <p:cNvCxnSpPr/>
          <p:nvPr/>
        </p:nvCxnSpPr>
        <p:spPr>
          <a:xfrm flipV="1">
            <a:off x="3248861" y="3236959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368158" y="1830323"/>
            <a:ext cx="1108238" cy="129266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en-US" sz="7800" b="1" cap="small" dirty="0" smtClean="0">
                <a:solidFill>
                  <a:prstClr val="black"/>
                </a:solidFill>
              </a:rPr>
              <a:t> ?</a:t>
            </a:r>
            <a:endParaRPr lang="en-US" sz="7800" b="1" dirty="0"/>
          </a:p>
        </p:txBody>
      </p:sp>
      <p:sp>
        <p:nvSpPr>
          <p:cNvPr id="1009" name="Rectangle 1008"/>
          <p:cNvSpPr/>
          <p:nvPr/>
        </p:nvSpPr>
        <p:spPr>
          <a:xfrm>
            <a:off x="3147744" y="4999932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0" name="Rectangle 1009"/>
          <p:cNvSpPr/>
          <p:nvPr/>
        </p:nvSpPr>
        <p:spPr>
          <a:xfrm>
            <a:off x="3147743" y="525204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1" name="Rectangle 1010"/>
          <p:cNvSpPr/>
          <p:nvPr/>
        </p:nvSpPr>
        <p:spPr>
          <a:xfrm>
            <a:off x="3397988" y="5252040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2" name="Rectangle 1011"/>
          <p:cNvSpPr/>
          <p:nvPr/>
        </p:nvSpPr>
        <p:spPr>
          <a:xfrm>
            <a:off x="3399191" y="4999931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3" name="Rectangle 1012"/>
          <p:cNvSpPr/>
          <p:nvPr/>
        </p:nvSpPr>
        <p:spPr>
          <a:xfrm>
            <a:off x="3273265" y="5125986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4" name="Rectangle 1013"/>
          <p:cNvSpPr/>
          <p:nvPr/>
        </p:nvSpPr>
        <p:spPr>
          <a:xfrm>
            <a:off x="3794398" y="5284990"/>
            <a:ext cx="167093" cy="1670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6" name="Rectangle 1015"/>
          <p:cNvSpPr/>
          <p:nvPr/>
        </p:nvSpPr>
        <p:spPr>
          <a:xfrm>
            <a:off x="4183238" y="5286980"/>
            <a:ext cx="167093" cy="1670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7" name="Rectangle 1016"/>
          <p:cNvSpPr/>
          <p:nvPr/>
        </p:nvSpPr>
        <p:spPr>
          <a:xfrm>
            <a:off x="3987589" y="5284990"/>
            <a:ext cx="167093" cy="1670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8" name="Rectangle 1017"/>
          <p:cNvSpPr/>
          <p:nvPr/>
        </p:nvSpPr>
        <p:spPr>
          <a:xfrm>
            <a:off x="3990158" y="5482748"/>
            <a:ext cx="167093" cy="1670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1" name="Rounded Rectangle 1020"/>
          <p:cNvSpPr/>
          <p:nvPr/>
        </p:nvSpPr>
        <p:spPr>
          <a:xfrm>
            <a:off x="4602743" y="1192854"/>
            <a:ext cx="2560855" cy="1702992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2" name="Title 3"/>
          <p:cNvSpPr txBox="1">
            <a:spLocks/>
          </p:cNvSpPr>
          <p:nvPr/>
        </p:nvSpPr>
        <p:spPr>
          <a:xfrm>
            <a:off x="4754029" y="1379529"/>
            <a:ext cx="2265578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small" dirty="0" smtClean="0">
                <a:solidFill>
                  <a:prstClr val="black"/>
                </a:solidFill>
              </a:rPr>
              <a:t>Router cycle time</a:t>
            </a:r>
            <a:r>
              <a:rPr lang="pl-PL" sz="2000" cap="small" dirty="0" smtClean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0.4ns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0.5ns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0.6ns</a:t>
            </a:r>
            <a:endParaRPr lang="pl-PL" sz="2000" b="0" cap="small" dirty="0" smtClean="0">
              <a:solidFill>
                <a:prstClr val="black"/>
              </a:solidFill>
            </a:endParaRPr>
          </a:p>
        </p:txBody>
      </p:sp>
      <p:sp>
        <p:nvSpPr>
          <p:cNvPr id="1023" name="Rounded Rectangle 1022"/>
          <p:cNvSpPr/>
          <p:nvPr/>
        </p:nvSpPr>
        <p:spPr>
          <a:xfrm>
            <a:off x="5389528" y="2942725"/>
            <a:ext cx="2340163" cy="1360871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Title 3"/>
          <p:cNvSpPr txBox="1">
            <a:spLocks/>
          </p:cNvSpPr>
          <p:nvPr/>
        </p:nvSpPr>
        <p:spPr>
          <a:xfrm>
            <a:off x="5540814" y="3129401"/>
            <a:ext cx="2175683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small" dirty="0" smtClean="0">
                <a:solidFill>
                  <a:prstClr val="black"/>
                </a:solidFill>
              </a:rPr>
              <a:t>Technology node</a:t>
            </a:r>
            <a:r>
              <a:rPr lang="pl-PL" sz="2000" cap="small" dirty="0" smtClean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22nm</a:t>
            </a:r>
            <a:endParaRPr lang="pl-PL" sz="2000" b="0" cap="small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45nm</a:t>
            </a:r>
            <a:endParaRPr lang="pl-PL" sz="2000" b="0" cap="small" dirty="0" smtClean="0">
              <a:solidFill>
                <a:prstClr val="black"/>
              </a:solidFill>
            </a:endParaRPr>
          </a:p>
        </p:txBody>
      </p:sp>
      <p:sp>
        <p:nvSpPr>
          <p:cNvPr id="1025" name="Rounded Rectangle 1024"/>
          <p:cNvSpPr/>
          <p:nvPr/>
        </p:nvSpPr>
        <p:spPr>
          <a:xfrm>
            <a:off x="7391045" y="1850474"/>
            <a:ext cx="2164732" cy="1065356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itle 3"/>
          <p:cNvSpPr txBox="1">
            <a:spLocks/>
          </p:cNvSpPr>
          <p:nvPr/>
        </p:nvSpPr>
        <p:spPr>
          <a:xfrm>
            <a:off x="7542330" y="2037149"/>
            <a:ext cx="1893271" cy="752625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small" dirty="0" smtClean="0">
                <a:solidFill>
                  <a:prstClr val="black"/>
                </a:solidFill>
              </a:rPr>
              <a:t>Injection rate</a:t>
            </a:r>
            <a:r>
              <a:rPr lang="pl-PL" sz="2000" cap="small" dirty="0" smtClean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0.01 – 0.95</a:t>
            </a:r>
            <a:endParaRPr lang="pl-PL" sz="2000" b="0" cap="small" dirty="0" smtClean="0">
              <a:solidFill>
                <a:prstClr val="black"/>
              </a:solidFill>
            </a:endParaRPr>
          </a:p>
        </p:txBody>
      </p:sp>
      <p:sp>
        <p:nvSpPr>
          <p:cNvPr id="1027" name="Rounded Rectangle 1026"/>
          <p:cNvSpPr/>
          <p:nvPr/>
        </p:nvSpPr>
        <p:spPr>
          <a:xfrm>
            <a:off x="8741126" y="3028721"/>
            <a:ext cx="2898574" cy="1856278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itle 3"/>
          <p:cNvSpPr txBox="1">
            <a:spLocks/>
          </p:cNvSpPr>
          <p:nvPr/>
        </p:nvSpPr>
        <p:spPr>
          <a:xfrm>
            <a:off x="8892411" y="3215397"/>
            <a:ext cx="1893271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small" dirty="0" smtClean="0">
                <a:solidFill>
                  <a:prstClr val="black"/>
                </a:solidFill>
              </a:rPr>
              <a:t>Wire type</a:t>
            </a:r>
            <a:r>
              <a:rPr lang="pl-PL" sz="2000" cap="small" dirty="0" smtClean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Intermediate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Global</a:t>
            </a:r>
            <a:endParaRPr lang="pl-PL" sz="2000" b="0" cap="small" dirty="0" smtClean="0">
              <a:solidFill>
                <a:prstClr val="black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794398" y="5482749"/>
            <a:ext cx="167093" cy="1670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4183238" y="5484739"/>
            <a:ext cx="167093" cy="1670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794398" y="5680508"/>
            <a:ext cx="167093" cy="1670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4183238" y="5682498"/>
            <a:ext cx="167093" cy="1670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3987589" y="5680508"/>
            <a:ext cx="167093" cy="1670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6063138" y="1749303"/>
            <a:ext cx="781637" cy="7816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flipV="1">
            <a:off x="6200365" y="1918592"/>
            <a:ext cx="108611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6308976" y="1918594"/>
            <a:ext cx="248163" cy="443059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H="1">
            <a:off x="6308977" y="1918591"/>
            <a:ext cx="263171" cy="4430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V="1">
            <a:off x="6585342" y="1918590"/>
            <a:ext cx="108611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6572148" y="2361653"/>
            <a:ext cx="108611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V="1">
            <a:off x="6190385" y="2361652"/>
            <a:ext cx="108611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/>
          <p:cNvSpPr/>
          <p:nvPr/>
        </p:nvSpPr>
        <p:spPr>
          <a:xfrm>
            <a:off x="6321665" y="1946876"/>
            <a:ext cx="560229" cy="61555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en-US" sz="3400" b="1" cap="small" dirty="0" smtClean="0">
                <a:solidFill>
                  <a:prstClr val="black"/>
                </a:solidFill>
              </a:rPr>
              <a:t> ?</a:t>
            </a:r>
            <a:endParaRPr lang="en-US" sz="3400" b="1" dirty="0"/>
          </a:p>
        </p:txBody>
      </p:sp>
      <p:sp>
        <p:nvSpPr>
          <p:cNvPr id="163" name="Rectangle 162"/>
          <p:cNvSpPr/>
          <p:nvPr/>
        </p:nvSpPr>
        <p:spPr>
          <a:xfrm>
            <a:off x="10869003" y="3322289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10869002" y="357439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/>
          <p:cNvSpPr/>
          <p:nvPr/>
        </p:nvSpPr>
        <p:spPr>
          <a:xfrm>
            <a:off x="11119247" y="357439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11120450" y="332228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10994524" y="3448343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Straight Connector 167"/>
          <p:cNvCxnSpPr/>
          <p:nvPr/>
        </p:nvCxnSpPr>
        <p:spPr>
          <a:xfrm>
            <a:off x="11105478" y="3670730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V="1">
            <a:off x="10724040" y="3554661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 169"/>
          <p:cNvSpPr/>
          <p:nvPr/>
        </p:nvSpPr>
        <p:spPr>
          <a:xfrm>
            <a:off x="10413795" y="3992758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10413794" y="424486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10664039" y="4244866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10665242" y="3992757"/>
            <a:ext cx="222387" cy="222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10539316" y="4118812"/>
            <a:ext cx="222387" cy="222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5" name="Straight Connector 174"/>
          <p:cNvCxnSpPr/>
          <p:nvPr/>
        </p:nvCxnSpPr>
        <p:spPr>
          <a:xfrm>
            <a:off x="10650270" y="4341199"/>
            <a:ext cx="0" cy="291357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10268832" y="4225130"/>
            <a:ext cx="278340" cy="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ounded Rectangle 176"/>
          <p:cNvSpPr/>
          <p:nvPr/>
        </p:nvSpPr>
        <p:spPr>
          <a:xfrm>
            <a:off x="8256305" y="5072578"/>
            <a:ext cx="3407033" cy="1639344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itle 3"/>
          <p:cNvSpPr txBox="1">
            <a:spLocks/>
          </p:cNvSpPr>
          <p:nvPr/>
        </p:nvSpPr>
        <p:spPr>
          <a:xfrm>
            <a:off x="8407591" y="5259254"/>
            <a:ext cx="3183740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small" dirty="0" smtClean="0">
                <a:solidFill>
                  <a:prstClr val="black"/>
                </a:solidFill>
              </a:rPr>
              <a:t>Microarchitecture enhancement</a:t>
            </a:r>
            <a:r>
              <a:rPr lang="pl-PL" sz="2000" cap="small" dirty="0" smtClean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SMART ON/OFF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Central Buffers ON/OFF</a:t>
            </a:r>
            <a:endParaRPr lang="pl-PL" sz="2000" b="0" cap="small" dirty="0" smtClean="0">
              <a:solidFill>
                <a:prstClr val="black"/>
              </a:solidFill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5099031" y="4771347"/>
            <a:ext cx="2898574" cy="1856278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Title 3"/>
          <p:cNvSpPr txBox="1">
            <a:spLocks/>
          </p:cNvSpPr>
          <p:nvPr/>
        </p:nvSpPr>
        <p:spPr>
          <a:xfrm>
            <a:off x="5250316" y="4958023"/>
            <a:ext cx="1893271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small" dirty="0" smtClean="0">
                <a:solidFill>
                  <a:prstClr val="black"/>
                </a:solidFill>
              </a:rPr>
              <a:t>Buffer type</a:t>
            </a:r>
            <a:r>
              <a:rPr lang="pl-PL" sz="2000" cap="small" dirty="0" smtClean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Central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Edge</a:t>
            </a:r>
            <a:endParaRPr lang="pl-PL" sz="2000" b="0" cap="small" dirty="0" smtClean="0">
              <a:solidFill>
                <a:prstClr val="black"/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7226908" y="5064915"/>
            <a:ext cx="222387" cy="2223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7226907" y="5317024"/>
            <a:ext cx="222387" cy="2223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196"/>
          <p:cNvSpPr/>
          <p:nvPr/>
        </p:nvSpPr>
        <p:spPr>
          <a:xfrm>
            <a:off x="7477152" y="5317023"/>
            <a:ext cx="222387" cy="2223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7478355" y="5064914"/>
            <a:ext cx="222387" cy="2223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7352429" y="5190969"/>
            <a:ext cx="222387" cy="2223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0" name="Straight Connector 199"/>
          <p:cNvCxnSpPr/>
          <p:nvPr/>
        </p:nvCxnSpPr>
        <p:spPr>
          <a:xfrm>
            <a:off x="7463383" y="5413356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V="1">
            <a:off x="7081945" y="5297287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Rectangle 201"/>
          <p:cNvSpPr/>
          <p:nvPr/>
        </p:nvSpPr>
        <p:spPr>
          <a:xfrm>
            <a:off x="6771700" y="5735384"/>
            <a:ext cx="222387" cy="2223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6771699" y="5987493"/>
            <a:ext cx="222387" cy="2223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Rectangle 203"/>
          <p:cNvSpPr/>
          <p:nvPr/>
        </p:nvSpPr>
        <p:spPr>
          <a:xfrm>
            <a:off x="7021944" y="5987492"/>
            <a:ext cx="222387" cy="2223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7023147" y="5735383"/>
            <a:ext cx="222387" cy="2223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6897221" y="5861438"/>
            <a:ext cx="222387" cy="2223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7" name="Straight Connector 206"/>
          <p:cNvCxnSpPr/>
          <p:nvPr/>
        </p:nvCxnSpPr>
        <p:spPr>
          <a:xfrm>
            <a:off x="7008175" y="6083825"/>
            <a:ext cx="0" cy="29135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V="1">
            <a:off x="6626737" y="5967756"/>
            <a:ext cx="278340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Rectangle 208"/>
          <p:cNvSpPr/>
          <p:nvPr/>
        </p:nvSpPr>
        <p:spPr>
          <a:xfrm>
            <a:off x="7406888" y="5244759"/>
            <a:ext cx="140527" cy="1405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6963458" y="6027521"/>
            <a:ext cx="96767" cy="1405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6831082" y="5921649"/>
            <a:ext cx="118979" cy="105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ounded Rectangle 181"/>
          <p:cNvSpPr/>
          <p:nvPr/>
        </p:nvSpPr>
        <p:spPr>
          <a:xfrm>
            <a:off x="167745" y="4665864"/>
            <a:ext cx="1914890" cy="1901947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itle 3"/>
          <p:cNvSpPr txBox="1">
            <a:spLocks/>
          </p:cNvSpPr>
          <p:nvPr/>
        </p:nvSpPr>
        <p:spPr>
          <a:xfrm>
            <a:off x="319030" y="4852540"/>
            <a:ext cx="1893271" cy="1320652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cap="small" dirty="0" smtClean="0">
                <a:solidFill>
                  <a:prstClr val="black"/>
                </a:solidFill>
              </a:rPr>
              <a:t>Network size </a:t>
            </a:r>
            <a:br>
              <a:rPr lang="pl-PL" sz="2000" cap="small" dirty="0" smtClean="0">
                <a:solidFill>
                  <a:prstClr val="black"/>
                </a:solidFill>
              </a:rPr>
            </a:br>
            <a:r>
              <a:rPr lang="pl-PL" sz="2000" cap="small" dirty="0" smtClean="0">
                <a:solidFill>
                  <a:prstClr val="black"/>
                </a:solidFill>
              </a:rPr>
              <a:t>(Node count):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200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1024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b="0" cap="small" dirty="0" smtClean="0">
                <a:solidFill>
                  <a:prstClr val="black"/>
                </a:solidFill>
              </a:rPr>
              <a:t>1296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8960837" y="567804"/>
            <a:ext cx="3134152" cy="1283061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itle 3"/>
          <p:cNvSpPr txBox="1">
            <a:spLocks/>
          </p:cNvSpPr>
          <p:nvPr/>
        </p:nvSpPr>
        <p:spPr>
          <a:xfrm>
            <a:off x="9112123" y="754480"/>
            <a:ext cx="3367870" cy="804543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small" dirty="0" smtClean="0">
                <a:solidFill>
                  <a:prstClr val="black"/>
                </a:solidFill>
              </a:rPr>
              <a:t>Routing</a:t>
            </a:r>
            <a:endParaRPr lang="pl-PL" sz="2000" cap="small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Minimum static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0" cap="small" dirty="0" smtClean="0">
                <a:solidFill>
                  <a:prstClr val="black"/>
                </a:solidFill>
              </a:rPr>
              <a:t>Non-minimum adaptive</a:t>
            </a:r>
            <a:endParaRPr lang="pl-PL" sz="2000" b="0" cap="small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56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500"/>
                            </p:stCondLst>
                            <p:childTnLst>
                              <p:par>
                                <p:cTn id="3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2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700"/>
                            </p:stCondLst>
                            <p:childTnLst>
                              <p:par>
                                <p:cTn id="3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2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00"/>
                            </p:stCondLst>
                            <p:childTnLst>
                              <p:par>
                                <p:cTn id="3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2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500"/>
                            </p:stCondLst>
                            <p:childTnLst>
                              <p:par>
                                <p:cTn id="3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2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700"/>
                            </p:stCondLst>
                            <p:childTnLst>
                              <p:par>
                                <p:cTn id="3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200"/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900"/>
                            </p:stCondLst>
                            <p:childTnLst>
                              <p:par>
                                <p:cTn id="4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200"/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00"/>
                            </p:stCondLst>
                            <p:childTnLst>
                              <p:par>
                                <p:cTn id="4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00"/>
                                        <p:tgtEl>
                                          <p:spTgt spid="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00"/>
                            </p:stCondLst>
                            <p:childTnLst>
                              <p:par>
                                <p:cTn id="4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200"/>
                                        <p:tgtEl>
                                          <p:spTgt spid="1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700"/>
                            </p:stCondLst>
                            <p:childTnLst>
                              <p:par>
                                <p:cTn id="4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200"/>
                                        <p:tgtEl>
                                          <p:spTgt spid="1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900"/>
                            </p:stCondLst>
                            <p:childTnLst>
                              <p:par>
                                <p:cTn id="4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200"/>
                                        <p:tgtEl>
                                          <p:spTgt spid="1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00"/>
                            </p:stCondLst>
                            <p:childTnLst>
                              <p:par>
                                <p:cTn id="4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200"/>
                                        <p:tgtEl>
                                          <p:spTgt spid="1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700"/>
                            </p:stCondLst>
                            <p:childTnLst>
                              <p:par>
                                <p:cTn id="4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200"/>
                                        <p:tgtEl>
                                          <p:spTgt spid="10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500"/>
                            </p:stCondLst>
                            <p:childTnLst>
                              <p:par>
                                <p:cTn id="5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0" dur="2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700"/>
                            </p:stCondLst>
                            <p:childTnLst>
                              <p:par>
                                <p:cTn id="5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200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2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700"/>
                            </p:stCondLst>
                            <p:childTnLst>
                              <p:par>
                                <p:cTn id="5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1" dur="2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500"/>
                            </p:stCondLst>
                            <p:childTnLst>
                              <p:par>
                                <p:cTn id="6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8" dur="2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700"/>
                            </p:stCondLst>
                            <p:childTnLst>
                              <p:par>
                                <p:cTn id="6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2" dur="2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0" dur="5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500"/>
                            </p:stCondLst>
                            <p:childTnLst>
                              <p:par>
                                <p:cTn id="6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4" dur="100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600"/>
                            </p:stCondLst>
                            <p:childTnLst>
                              <p:par>
                                <p:cTn id="6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8" dur="100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700"/>
                            </p:stCondLst>
                            <p:childTnLst>
                              <p:par>
                                <p:cTn id="6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2" dur="100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10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77" grpId="0" animBg="1"/>
      <p:bldP spid="687" grpId="0" animBg="1"/>
      <p:bldP spid="688" grpId="0" animBg="1"/>
      <p:bldP spid="689" grpId="0" animBg="1"/>
      <p:bldP spid="830" grpId="0" animBg="1"/>
      <p:bldP spid="831" grpId="0" animBg="1"/>
      <p:bldP spid="839" grpId="0" animBg="1"/>
      <p:bldP spid="885" grpId="0" animBg="1"/>
      <p:bldP spid="888" grpId="0" animBg="1"/>
      <p:bldP spid="890" grpId="0" animBg="1"/>
      <p:bldP spid="892" grpId="0" animBg="1"/>
      <p:bldP spid="894" grpId="0" animBg="1"/>
      <p:bldP spid="896" grpId="0" animBg="1"/>
      <p:bldP spid="912" grpId="0" animBg="1"/>
      <p:bldP spid="930" grpId="0" animBg="1"/>
      <p:bldP spid="968" grpId="0" animBg="1"/>
      <p:bldP spid="969" grpId="0" animBg="1"/>
      <p:bldP spid="970" grpId="0" animBg="1"/>
      <p:bldP spid="971" grpId="0" animBg="1"/>
      <p:bldP spid="974" grpId="0" animBg="1"/>
      <p:bldP spid="975" grpId="0" animBg="1"/>
      <p:bldP spid="976" grpId="0" animBg="1"/>
      <p:bldP spid="977" grpId="0" animBg="1"/>
      <p:bldP spid="978" grpId="0" animBg="1"/>
      <p:bldP spid="979" grpId="0" animBg="1"/>
      <p:bldP spid="980" grpId="0" animBg="1"/>
      <p:bldP spid="981" grpId="0" animBg="1"/>
      <p:bldP spid="982" grpId="0" animBg="1"/>
      <p:bldP spid="983" grpId="0" animBg="1"/>
      <p:bldP spid="984" grpId="0" animBg="1"/>
      <p:bldP spid="985" grpId="0" animBg="1"/>
      <p:bldP spid="986" grpId="0" animBg="1"/>
      <p:bldP spid="987" grpId="0" animBg="1"/>
      <p:bldP spid="988" grpId="0" animBg="1"/>
      <p:bldP spid="991" grpId="0" animBg="1"/>
      <p:bldP spid="992" grpId="0" animBg="1"/>
      <p:bldP spid="993" grpId="0" animBg="1"/>
      <p:bldP spid="994" grpId="0" animBg="1"/>
      <p:bldP spid="995" grpId="0" animBg="1"/>
      <p:bldP spid="3" grpId="0" animBg="1"/>
      <p:bldP spid="1009" grpId="0" animBg="1"/>
      <p:bldP spid="1010" grpId="0" animBg="1"/>
      <p:bldP spid="1011" grpId="0" animBg="1"/>
      <p:bldP spid="1012" grpId="0" animBg="1"/>
      <p:bldP spid="1013" grpId="0" animBg="1"/>
      <p:bldP spid="1014" grpId="0" animBg="1"/>
      <p:bldP spid="1016" grpId="0" animBg="1"/>
      <p:bldP spid="1017" grpId="0" animBg="1"/>
      <p:bldP spid="1018" grpId="0" animBg="1"/>
      <p:bldP spid="1021" grpId="0" animBg="1"/>
      <p:bldP spid="1023" grpId="0" animBg="1"/>
      <p:bldP spid="1025" grpId="0" animBg="1"/>
      <p:bldP spid="1026" grpId="0"/>
      <p:bldP spid="1027" grpId="0" animBg="1"/>
      <p:bldP spid="1028" grpId="0"/>
      <p:bldP spid="135" grpId="0" animBg="1"/>
      <p:bldP spid="136" grpId="0" animBg="1"/>
      <p:bldP spid="138" grpId="0" animBg="1"/>
      <p:bldP spid="139" grpId="0" animBg="1"/>
      <p:bldP spid="140" grpId="0" animBg="1"/>
      <p:bldP spid="141" grpId="0" animBg="1"/>
      <p:bldP spid="15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7" grpId="0" animBg="1"/>
      <p:bldP spid="178" grpId="0"/>
      <p:bldP spid="193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9" grpId="0" animBg="1"/>
      <p:bldP spid="210" grpId="0" animBg="1"/>
      <p:bldP spid="211" grpId="0" animBg="1"/>
      <p:bldP spid="182" grpId="0" animBg="1"/>
      <p:bldP spid="180" grpId="0" animBg="1"/>
      <p:bldP spid="18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20" y="1808950"/>
            <a:ext cx="9132487" cy="4145628"/>
          </a:xfrm>
          <a:prstGeom prst="rect">
            <a:avLst/>
          </a:prstGeom>
        </p:spPr>
      </p:pic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19336" y="533400"/>
            <a:ext cx="8496300" cy="533400"/>
          </a:xfrm>
          <a:noFill/>
        </p:spPr>
        <p:txBody>
          <a:bodyPr/>
          <a:lstStyle/>
          <a:p>
            <a:r>
              <a:rPr lang="en-US" sz="3000" cap="small" dirty="0" smtClean="0"/>
              <a:t>Results: Performance</a:t>
            </a:r>
            <a:endParaRPr lang="en-US" sz="3000" dirty="0"/>
          </a:p>
        </p:txBody>
      </p:sp>
      <p:sp>
        <p:nvSpPr>
          <p:cNvPr id="3" name="Rounded Rectangle 2"/>
          <p:cNvSpPr/>
          <p:nvPr/>
        </p:nvSpPr>
        <p:spPr>
          <a:xfrm>
            <a:off x="1824765" y="4606673"/>
            <a:ext cx="1440160" cy="180020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 rot="19981994">
            <a:off x="3272945" y="4475054"/>
            <a:ext cx="426744" cy="22723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542994" y="4496553"/>
            <a:ext cx="1285408" cy="180020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9981994">
            <a:off x="5743344" y="4356158"/>
            <a:ext cx="426744" cy="22723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420214" y="4479567"/>
            <a:ext cx="1440160" cy="180020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19981994">
            <a:off x="8868394" y="4347948"/>
            <a:ext cx="426744" cy="22723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9516381" y="586426"/>
            <a:ext cx="2683760" cy="671128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b="0" cap="small" dirty="0" smtClean="0">
                <a:solidFill>
                  <a:prstClr val="black"/>
                </a:solidFill>
              </a:rPr>
              <a:t>SMART links: </a:t>
            </a:r>
            <a:r>
              <a:rPr lang="en-US" sz="2000" b="0" cap="small" dirty="0" smtClean="0">
                <a:solidFill>
                  <a:prstClr val="black"/>
                </a:solidFill>
              </a:rPr>
              <a:t>ON</a:t>
            </a:r>
          </a:p>
          <a:p>
            <a:pPr algn="r"/>
            <a:r>
              <a:rPr lang="en-US" sz="2000" b="0" cap="small" dirty="0" smtClean="0">
                <a:solidFill>
                  <a:prstClr val="black"/>
                </a:solidFill>
              </a:rPr>
              <a:t>Central Buffers: ON</a:t>
            </a:r>
            <a:endParaRPr lang="en-US" sz="2000" b="0" cap="small" dirty="0">
              <a:solidFill>
                <a:prstClr val="black"/>
              </a:solidFill>
            </a:endParaRPr>
          </a:p>
          <a:p>
            <a:pPr algn="r"/>
            <a:r>
              <a:rPr lang="pl-PL" sz="2000" b="0" cap="small" dirty="0" smtClean="0">
                <a:solidFill>
                  <a:prstClr val="black"/>
                </a:solidFill>
              </a:rPr>
              <a:t>Node count: </a:t>
            </a:r>
            <a:r>
              <a:rPr lang="en-US" sz="2000" b="0" cap="small" dirty="0" smtClean="0">
                <a:solidFill>
                  <a:prstClr val="black"/>
                </a:solidFill>
              </a:rPr>
              <a:t>192/</a:t>
            </a:r>
            <a:r>
              <a:rPr lang="pl-PL" sz="2000" b="0" cap="small" dirty="0" smtClean="0">
                <a:solidFill>
                  <a:prstClr val="black"/>
                </a:solidFill>
              </a:rPr>
              <a:t>200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11824" y="5907280"/>
            <a:ext cx="7628808" cy="690071"/>
          </a:xfrm>
          <a:prstGeom prst="roundRect">
            <a:avLst/>
          </a:prstGeom>
          <a:solidFill>
            <a:srgbClr val="389A4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Slim </a:t>
            </a:r>
            <a:r>
              <a:rPr lang="en-US" sz="3600" dirty="0" err="1" smtClean="0"/>
              <a:t>NoC</a:t>
            </a:r>
            <a:r>
              <a:rPr lang="en-US" sz="3600" dirty="0" smtClean="0"/>
              <a:t> </a:t>
            </a:r>
            <a:r>
              <a:rPr lang="pl-PL" sz="3600" dirty="0" smtClean="0"/>
              <a:t>provides</a:t>
            </a:r>
            <a:r>
              <a:rPr lang="en-US" sz="3600" dirty="0" smtClean="0"/>
              <a:t> the lowest latency</a:t>
            </a:r>
            <a:endParaRPr lang="de-CH" sz="3600" dirty="0"/>
          </a:p>
        </p:txBody>
      </p:sp>
      <p:sp>
        <p:nvSpPr>
          <p:cNvPr id="15" name="Right Arrow 14"/>
          <p:cNvSpPr/>
          <p:nvPr/>
        </p:nvSpPr>
        <p:spPr>
          <a:xfrm rot="19754687">
            <a:off x="1208647" y="4836359"/>
            <a:ext cx="720081" cy="34597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810602">
            <a:off x="3887594" y="4296787"/>
            <a:ext cx="720081" cy="34597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933204">
            <a:off x="6806098" y="4223957"/>
            <a:ext cx="614914" cy="31277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71764" y="490754"/>
            <a:ext cx="57350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/>
              <a:t>c</a:t>
            </a:r>
            <a:r>
              <a:rPr lang="en-US" sz="2200" b="1" dirty="0" smtClean="0"/>
              <a:t>m3</a:t>
            </a:r>
            <a:r>
              <a:rPr lang="en-US" sz="2200" dirty="0" smtClean="0"/>
              <a:t>: concentrated mesh, </a:t>
            </a:r>
            <a:r>
              <a:rPr lang="en-US" sz="2200" b="1" dirty="0" smtClean="0"/>
              <a:t>t2d3</a:t>
            </a:r>
            <a:r>
              <a:rPr lang="en-US" sz="2200" dirty="0" smtClean="0"/>
              <a:t>: torus,</a:t>
            </a:r>
          </a:p>
          <a:p>
            <a:pPr algn="ctr"/>
            <a:r>
              <a:rPr lang="en-US" sz="2200" b="1" dirty="0" smtClean="0"/>
              <a:t>pfbf3</a:t>
            </a:r>
            <a:r>
              <a:rPr lang="en-US" sz="2200" dirty="0" smtClean="0"/>
              <a:t>, </a:t>
            </a:r>
            <a:r>
              <a:rPr lang="en-US" sz="2200" b="1" dirty="0" smtClean="0"/>
              <a:t>pfbf4</a:t>
            </a:r>
            <a:r>
              <a:rPr lang="en-US" sz="2200" dirty="0" smtClean="0"/>
              <a:t>, </a:t>
            </a:r>
            <a:r>
              <a:rPr lang="en-US" sz="2200" b="1" dirty="0" smtClean="0"/>
              <a:t>fbf3</a:t>
            </a:r>
            <a:r>
              <a:rPr lang="en-US" sz="2200" dirty="0" smtClean="0"/>
              <a:t>: variants of Flattened Butterfly,</a:t>
            </a:r>
          </a:p>
          <a:p>
            <a:pPr algn="ctr"/>
            <a:r>
              <a:rPr lang="en-US" sz="2200" b="1" dirty="0" err="1" smtClean="0"/>
              <a:t>sn_subgr</a:t>
            </a:r>
            <a:r>
              <a:rPr lang="en-US" sz="2200" dirty="0" smtClean="0"/>
              <a:t>: Slim </a:t>
            </a:r>
            <a:r>
              <a:rPr lang="en-US" sz="2200" dirty="0" err="1" smtClean="0"/>
              <a:t>NoC</a:t>
            </a:r>
            <a:r>
              <a:rPr lang="en-US" sz="2200" dirty="0" smtClean="0"/>
              <a:t> (the subgroup layout)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83532" y="4786693"/>
            <a:ext cx="2304256" cy="22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638126" y="4733010"/>
            <a:ext cx="2304256" cy="22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486052" y="4756652"/>
            <a:ext cx="2304256" cy="22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84622" y="1038078"/>
            <a:ext cx="27681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b="1" dirty="0"/>
              <a:t>in-house simulator [1]</a:t>
            </a:r>
            <a:endParaRPr lang="en-US" sz="2200" b="1" dirty="0"/>
          </a:p>
        </p:txBody>
      </p:sp>
      <p:sp>
        <p:nvSpPr>
          <p:cNvPr id="41" name="Rectangle 40"/>
          <p:cNvSpPr/>
          <p:nvPr/>
        </p:nvSpPr>
        <p:spPr>
          <a:xfrm>
            <a:off x="0" y="6488668"/>
            <a:ext cx="11748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/>
              <a:t>[1] </a:t>
            </a:r>
            <a:r>
              <a:rPr lang="en-US" dirty="0"/>
              <a:t>S. Hassan and S. </a:t>
            </a:r>
            <a:r>
              <a:rPr lang="en-US" dirty="0" err="1"/>
              <a:t>Yalamanchili</a:t>
            </a:r>
            <a:r>
              <a:rPr lang="en-US" dirty="0"/>
              <a:t>. Centralized Buffer Router: A Low Latency, Low Power Router for High Radix </a:t>
            </a:r>
            <a:r>
              <a:rPr lang="en-US" dirty="0" err="1"/>
              <a:t>NoCs</a:t>
            </a:r>
            <a:r>
              <a:rPr lang="en-US" dirty="0"/>
              <a:t>. NOCS</a:t>
            </a:r>
            <a:r>
              <a:rPr lang="pl-PL" dirty="0"/>
              <a:t>’</a:t>
            </a:r>
            <a:r>
              <a:rPr lang="en-US" dirty="0"/>
              <a:t>13.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7687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6" grpId="0" animBg="1"/>
      <p:bldP spid="15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962"/>
            <a:ext cx="12191999" cy="6426038"/>
          </a:xfrm>
          <a:prstGeom prst="rect">
            <a:avLst/>
          </a:prstGeom>
        </p:spPr>
      </p:pic>
      <p:pic>
        <p:nvPicPr>
          <p:cNvPr id="12" name="Picture 2" descr="http://depts.washington.edu/dssl/wiki/uploads/Site/ResearchProjects/Swiss-T1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96" y="654846"/>
            <a:ext cx="5094135" cy="384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lusterdesign.org/wp-content/uploads/2012/09/fujitsu-3d-tor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134157"/>
            <a:ext cx="2515357" cy="255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75420" y="1131641"/>
            <a:ext cx="4820559" cy="28928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http://upload.wikimedia.org/wikipedia/en/thumb/4/4e/Fat_tree.svg/1280px-Fat_tree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36" y="1222522"/>
            <a:ext cx="4466994" cy="268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transformationsjournal.org/journal/issue_14/images/article_04_clip_image0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21" y="4622692"/>
            <a:ext cx="2201740" cy="2063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1.bp.blogspot.com/-_Wun3rhzTfY/U_Ci-KMgw4I/AAAAAAAAABw/45iN2epX9VE/s1600/Dragonfl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684" y="4622692"/>
            <a:ext cx="2144369" cy="2063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5220580" cy="533400"/>
          </a:xfrm>
          <a:solidFill>
            <a:schemeClr val="tx1"/>
          </a:solidFill>
          <a:effectLst>
            <a:softEdge rad="63500"/>
          </a:effectLst>
        </p:spPr>
        <p:txBody>
          <a:bodyPr/>
          <a:lstStyle/>
          <a:p>
            <a:r>
              <a:rPr lang="pl-PL" sz="3000" cap="small" dirty="0" smtClean="0">
                <a:solidFill>
                  <a:schemeClr val="bg1"/>
                </a:solidFill>
              </a:rPr>
              <a:t>Networks in Compute Clusters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89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817" y="2257568"/>
            <a:ext cx="3882206" cy="2788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291" y="2151183"/>
            <a:ext cx="3934935" cy="306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13" y="2475366"/>
            <a:ext cx="3882206" cy="2458510"/>
          </a:xfrm>
          <a:prstGeom prst="rect">
            <a:avLst/>
          </a:prstGeom>
        </p:spPr>
      </p:pic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19336" y="533400"/>
            <a:ext cx="8496300" cy="533400"/>
          </a:xfrm>
          <a:noFill/>
        </p:spPr>
        <p:txBody>
          <a:bodyPr/>
          <a:lstStyle/>
          <a:p>
            <a:r>
              <a:rPr lang="en-US" sz="3000" cap="small" dirty="0" smtClean="0"/>
              <a:t>Results: Area and Power Consumptio</a:t>
            </a:r>
            <a:r>
              <a:rPr lang="en-US" sz="3000" cap="small" dirty="0"/>
              <a:t>n</a:t>
            </a:r>
            <a:endParaRPr lang="en-US" sz="3000" dirty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376182" y="456450"/>
            <a:ext cx="5832648" cy="1225780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b="0" cap="small" dirty="0" smtClean="0">
                <a:solidFill>
                  <a:prstClr val="black"/>
                </a:solidFill>
              </a:rPr>
              <a:t>SMART links: </a:t>
            </a:r>
            <a:r>
              <a:rPr lang="en-US" sz="2000" b="0" cap="small" dirty="0" smtClean="0">
                <a:solidFill>
                  <a:prstClr val="black"/>
                </a:solidFill>
              </a:rPr>
              <a:t>ON Central Buffers: ON</a:t>
            </a:r>
            <a:endParaRPr lang="en-US" sz="2000" b="0" cap="small" dirty="0">
              <a:solidFill>
                <a:prstClr val="black"/>
              </a:solidFill>
            </a:endParaRPr>
          </a:p>
          <a:p>
            <a:pPr algn="r"/>
            <a:r>
              <a:rPr lang="pl-PL" sz="2000" b="0" cap="small" dirty="0" smtClean="0">
                <a:solidFill>
                  <a:prstClr val="black"/>
                </a:solidFill>
              </a:rPr>
              <a:t>Node count: </a:t>
            </a:r>
            <a:r>
              <a:rPr lang="en-US" sz="2000" b="0" cap="small" dirty="0" smtClean="0">
                <a:solidFill>
                  <a:prstClr val="black"/>
                </a:solidFill>
              </a:rPr>
              <a:t>192/</a:t>
            </a:r>
            <a:r>
              <a:rPr lang="pl-PL" sz="2000" b="0" cap="small" dirty="0" smtClean="0">
                <a:solidFill>
                  <a:prstClr val="black"/>
                </a:solidFill>
              </a:rPr>
              <a:t>200</a:t>
            </a:r>
            <a:r>
              <a:rPr lang="en-US" sz="2000" b="0" cap="small" dirty="0" smtClean="0">
                <a:solidFill>
                  <a:prstClr val="black"/>
                </a:solidFill>
              </a:rPr>
              <a:t>, Technology node: 45nm</a:t>
            </a:r>
            <a:endParaRPr lang="pl-PL" sz="2000" b="0" cap="small" dirty="0" smtClean="0">
              <a:solidFill>
                <a:prstClr val="black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98046" y="3803165"/>
            <a:ext cx="396044" cy="906530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848975" y="3365823"/>
            <a:ext cx="396044" cy="1233893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0772806" y="3723314"/>
            <a:ext cx="396044" cy="986381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274986" y="1487189"/>
            <a:ext cx="9776540" cy="915767"/>
          </a:xfrm>
          <a:prstGeom prst="roundRect">
            <a:avLst/>
          </a:prstGeom>
          <a:solidFill>
            <a:srgbClr val="389A4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Slim </a:t>
            </a:r>
            <a:r>
              <a:rPr lang="en-US" sz="3600" dirty="0" err="1" smtClean="0"/>
              <a:t>NoC</a:t>
            </a:r>
            <a:r>
              <a:rPr lang="en-US" sz="3600" dirty="0" smtClean="0"/>
              <a:t> is more efficient than high-radix designs</a:t>
            </a:r>
            <a:endParaRPr lang="de-CH" sz="3600" dirty="0"/>
          </a:p>
        </p:txBody>
      </p:sp>
      <p:sp>
        <p:nvSpPr>
          <p:cNvPr id="15" name="Right Arrow 14"/>
          <p:cNvSpPr/>
          <p:nvPr/>
        </p:nvSpPr>
        <p:spPr>
          <a:xfrm rot="10506229">
            <a:off x="3429380" y="3713732"/>
            <a:ext cx="720081" cy="34597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8699635">
            <a:off x="11157238" y="3363614"/>
            <a:ext cx="614914" cy="31277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6080189" y="4127797"/>
            <a:ext cx="720081" cy="34597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9336" y="5804021"/>
            <a:ext cx="103382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 smtClean="0"/>
              <a:t>i</a:t>
            </a:r>
            <a:r>
              <a:rPr lang="en-US" sz="2200" b="1" dirty="0" smtClean="0"/>
              <a:t>-routers</a:t>
            </a:r>
            <a:r>
              <a:rPr lang="en-US" sz="2200" dirty="0" smtClean="0"/>
              <a:t>: routers (intermediate layer), </a:t>
            </a:r>
            <a:r>
              <a:rPr lang="en-US" sz="2200" b="1" dirty="0" smtClean="0"/>
              <a:t>a-routers</a:t>
            </a:r>
            <a:r>
              <a:rPr lang="en-US" sz="2200" dirty="0" smtClean="0"/>
              <a:t>: routers (active layer),</a:t>
            </a:r>
          </a:p>
          <a:p>
            <a:r>
              <a:rPr lang="en-US" sz="2200" b="1" dirty="0" err="1" smtClean="0"/>
              <a:t>RRg</a:t>
            </a:r>
            <a:r>
              <a:rPr lang="en-US" sz="2200" b="1" dirty="0" smtClean="0"/>
              <a:t>-wires</a:t>
            </a:r>
            <a:r>
              <a:rPr lang="en-US" sz="2200" dirty="0" smtClean="0"/>
              <a:t>: router-router wires (global layer), </a:t>
            </a:r>
            <a:r>
              <a:rPr lang="en-US" sz="2200" b="1" dirty="0" err="1" smtClean="0"/>
              <a:t>RNg</a:t>
            </a:r>
            <a:r>
              <a:rPr lang="en-US" sz="2200" b="1" dirty="0" smtClean="0"/>
              <a:t>-wires</a:t>
            </a:r>
            <a:r>
              <a:rPr lang="en-US" sz="2200" dirty="0" smtClean="0"/>
              <a:t>: router-node wires (global layer).</a:t>
            </a:r>
          </a:p>
        </p:txBody>
      </p:sp>
      <p:sp>
        <p:nvSpPr>
          <p:cNvPr id="28" name="Rectangle 27"/>
          <p:cNvSpPr/>
          <p:nvPr/>
        </p:nvSpPr>
        <p:spPr>
          <a:xfrm rot="19418363">
            <a:off x="913241" y="5013517"/>
            <a:ext cx="14102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Variants of</a:t>
            </a:r>
            <a:endParaRPr lang="en-US" sz="2200" dirty="0"/>
          </a:p>
        </p:txBody>
      </p:sp>
      <p:sp>
        <p:nvSpPr>
          <p:cNvPr id="29" name="Rectangle 28"/>
          <p:cNvSpPr/>
          <p:nvPr/>
        </p:nvSpPr>
        <p:spPr>
          <a:xfrm rot="19418363">
            <a:off x="1088524" y="5061823"/>
            <a:ext cx="18317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Flatt. Butterfly</a:t>
            </a:r>
            <a:endParaRPr lang="en-US" sz="2200" dirty="0"/>
          </a:p>
        </p:txBody>
      </p:sp>
      <p:sp>
        <p:nvSpPr>
          <p:cNvPr id="30" name="Rectangle 29"/>
          <p:cNvSpPr/>
          <p:nvPr/>
        </p:nvSpPr>
        <p:spPr>
          <a:xfrm rot="19418363">
            <a:off x="2537031" y="4886648"/>
            <a:ext cx="11613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2D torus</a:t>
            </a:r>
            <a:endParaRPr lang="en-US" sz="2200" dirty="0"/>
          </a:p>
        </p:txBody>
      </p:sp>
      <p:sp>
        <p:nvSpPr>
          <p:cNvPr id="31" name="Rectangle 30"/>
          <p:cNvSpPr/>
          <p:nvPr/>
        </p:nvSpPr>
        <p:spPr>
          <a:xfrm rot="19418363">
            <a:off x="2633095" y="4990104"/>
            <a:ext cx="15103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Conc. mesh</a:t>
            </a:r>
            <a:endParaRPr lang="en-US" sz="2200" dirty="0"/>
          </a:p>
        </p:txBody>
      </p:sp>
      <p:sp>
        <p:nvSpPr>
          <p:cNvPr id="32" name="Rectangle 31"/>
          <p:cNvSpPr/>
          <p:nvPr/>
        </p:nvSpPr>
        <p:spPr>
          <a:xfrm rot="19418363">
            <a:off x="2023931" y="4943035"/>
            <a:ext cx="121539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Slim </a:t>
            </a:r>
            <a:r>
              <a:rPr lang="en-US" sz="2200" dirty="0" err="1" smtClean="0"/>
              <a:t>NoC</a:t>
            </a:r>
            <a:endParaRPr lang="en-US" sz="2200" dirty="0"/>
          </a:p>
        </p:txBody>
      </p:sp>
      <p:sp>
        <p:nvSpPr>
          <p:cNvPr id="35" name="Rectangle 34"/>
          <p:cNvSpPr/>
          <p:nvPr/>
        </p:nvSpPr>
        <p:spPr>
          <a:xfrm rot="19418363">
            <a:off x="4878043" y="4989952"/>
            <a:ext cx="14102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Variants of</a:t>
            </a:r>
            <a:endParaRPr lang="en-US" sz="2200" dirty="0"/>
          </a:p>
        </p:txBody>
      </p:sp>
      <p:sp>
        <p:nvSpPr>
          <p:cNvPr id="36" name="Rectangle 35"/>
          <p:cNvSpPr/>
          <p:nvPr/>
        </p:nvSpPr>
        <p:spPr>
          <a:xfrm rot="19418363">
            <a:off x="5053326" y="5038258"/>
            <a:ext cx="18317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Flatt. Butterfly</a:t>
            </a:r>
            <a:endParaRPr lang="en-US" sz="2200" dirty="0"/>
          </a:p>
        </p:txBody>
      </p:sp>
      <p:sp>
        <p:nvSpPr>
          <p:cNvPr id="37" name="Rectangle 36"/>
          <p:cNvSpPr/>
          <p:nvPr/>
        </p:nvSpPr>
        <p:spPr>
          <a:xfrm rot="19418363">
            <a:off x="6501833" y="4863083"/>
            <a:ext cx="11613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2D torus</a:t>
            </a:r>
            <a:endParaRPr lang="en-US" sz="2200" dirty="0"/>
          </a:p>
        </p:txBody>
      </p:sp>
      <p:sp>
        <p:nvSpPr>
          <p:cNvPr id="38" name="Rectangle 37"/>
          <p:cNvSpPr/>
          <p:nvPr/>
        </p:nvSpPr>
        <p:spPr>
          <a:xfrm rot="19418363">
            <a:off x="6597897" y="4966539"/>
            <a:ext cx="15103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Conc. mesh</a:t>
            </a:r>
            <a:endParaRPr lang="en-US" sz="2200" dirty="0"/>
          </a:p>
        </p:txBody>
      </p:sp>
      <p:sp>
        <p:nvSpPr>
          <p:cNvPr id="39" name="Rectangle 38"/>
          <p:cNvSpPr/>
          <p:nvPr/>
        </p:nvSpPr>
        <p:spPr>
          <a:xfrm rot="19418363">
            <a:off x="5988733" y="4919470"/>
            <a:ext cx="121539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Slim </a:t>
            </a:r>
            <a:r>
              <a:rPr lang="en-US" sz="2200" dirty="0" err="1" smtClean="0"/>
              <a:t>NoC</a:t>
            </a:r>
            <a:endParaRPr lang="en-US" sz="2200" dirty="0"/>
          </a:p>
        </p:txBody>
      </p:sp>
      <p:sp>
        <p:nvSpPr>
          <p:cNvPr id="40" name="Rectangle 39"/>
          <p:cNvSpPr/>
          <p:nvPr/>
        </p:nvSpPr>
        <p:spPr>
          <a:xfrm rot="19418363">
            <a:off x="8808362" y="5019391"/>
            <a:ext cx="14102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Variants of</a:t>
            </a:r>
            <a:endParaRPr lang="en-US" sz="2200" dirty="0"/>
          </a:p>
        </p:txBody>
      </p:sp>
      <p:sp>
        <p:nvSpPr>
          <p:cNvPr id="41" name="Rectangle 40"/>
          <p:cNvSpPr/>
          <p:nvPr/>
        </p:nvSpPr>
        <p:spPr>
          <a:xfrm rot="19418363">
            <a:off x="8983645" y="5067697"/>
            <a:ext cx="18317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Flatt. Butterfly</a:t>
            </a:r>
            <a:endParaRPr lang="en-US" sz="2200" dirty="0"/>
          </a:p>
        </p:txBody>
      </p:sp>
      <p:sp>
        <p:nvSpPr>
          <p:cNvPr id="42" name="Rectangle 41"/>
          <p:cNvSpPr/>
          <p:nvPr/>
        </p:nvSpPr>
        <p:spPr>
          <a:xfrm rot="19418363">
            <a:off x="10432152" y="4892522"/>
            <a:ext cx="11613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2D torus</a:t>
            </a:r>
            <a:endParaRPr lang="en-US" sz="2200" dirty="0"/>
          </a:p>
        </p:txBody>
      </p:sp>
      <p:sp>
        <p:nvSpPr>
          <p:cNvPr id="43" name="Rectangle 42"/>
          <p:cNvSpPr/>
          <p:nvPr/>
        </p:nvSpPr>
        <p:spPr>
          <a:xfrm rot="19418363">
            <a:off x="10528216" y="4995978"/>
            <a:ext cx="15103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Conc. mesh</a:t>
            </a:r>
            <a:endParaRPr lang="en-US" sz="2200" dirty="0"/>
          </a:p>
        </p:txBody>
      </p:sp>
      <p:sp>
        <p:nvSpPr>
          <p:cNvPr id="44" name="Rectangle 43"/>
          <p:cNvSpPr/>
          <p:nvPr/>
        </p:nvSpPr>
        <p:spPr>
          <a:xfrm rot="19418363">
            <a:off x="9919052" y="4948909"/>
            <a:ext cx="121539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Slim </a:t>
            </a:r>
            <a:r>
              <a:rPr lang="en-US" sz="2200" dirty="0" err="1" smtClean="0"/>
              <a:t>NoC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9716659" y="2602973"/>
            <a:ext cx="2139981" cy="276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9997083" y="2719397"/>
            <a:ext cx="1859557" cy="43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5065" y="1056292"/>
            <a:ext cx="33456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b="1" dirty="0"/>
              <a:t>DSENT power simulator </a:t>
            </a:r>
            <a:r>
              <a:rPr lang="pl-PL" sz="2200" b="1" dirty="0" smtClean="0"/>
              <a:t>[</a:t>
            </a:r>
            <a:r>
              <a:rPr lang="en-US" sz="2200" b="1" dirty="0" smtClean="0"/>
              <a:t>1</a:t>
            </a:r>
            <a:r>
              <a:rPr lang="pl-PL" sz="2200" b="1" dirty="0" smtClean="0"/>
              <a:t>]</a:t>
            </a:r>
            <a:endParaRPr lang="pl-PL" sz="2200" b="1" dirty="0"/>
          </a:p>
        </p:txBody>
      </p:sp>
      <p:sp>
        <p:nvSpPr>
          <p:cNvPr id="9" name="Rectangle 8"/>
          <p:cNvSpPr/>
          <p:nvPr/>
        </p:nvSpPr>
        <p:spPr>
          <a:xfrm>
            <a:off x="-63924" y="6486354"/>
            <a:ext cx="1228822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700" dirty="0" smtClean="0"/>
              <a:t>[</a:t>
            </a:r>
            <a:r>
              <a:rPr lang="en-US" sz="1700" dirty="0" smtClean="0"/>
              <a:t>1</a:t>
            </a:r>
            <a:r>
              <a:rPr lang="pl-PL" sz="1700" dirty="0" smtClean="0"/>
              <a:t>] </a:t>
            </a:r>
            <a:r>
              <a:rPr lang="en-US" sz="1700" dirty="0"/>
              <a:t>C. Sun</a:t>
            </a:r>
            <a:r>
              <a:rPr lang="pl-PL" sz="1700" dirty="0"/>
              <a:t> et al</a:t>
            </a:r>
            <a:r>
              <a:rPr lang="en-US" sz="1700" dirty="0"/>
              <a:t>. DSENT - A Tool Connecting Emerging Photonics with Electronics for </a:t>
            </a:r>
            <a:r>
              <a:rPr lang="en-US" sz="1700" dirty="0" err="1"/>
              <a:t>Opto</a:t>
            </a:r>
            <a:r>
              <a:rPr lang="en-US" sz="1700" dirty="0"/>
              <a:t>-Electronic Networks-on-Chip Modeling. NOCS</a:t>
            </a:r>
            <a:r>
              <a:rPr lang="pl-PL" sz="1700" dirty="0"/>
              <a:t>’</a:t>
            </a:r>
            <a:r>
              <a:rPr lang="en-US" sz="1700" dirty="0"/>
              <a:t>12</a:t>
            </a:r>
            <a:r>
              <a:rPr lang="pl-PL" sz="1700" dirty="0"/>
              <a:t>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584349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2" grpId="0" animBg="1"/>
      <p:bldP spid="15" grpId="0" animBg="1"/>
      <p:bldP spid="22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19336" y="533400"/>
            <a:ext cx="8496300" cy="533400"/>
          </a:xfrm>
          <a:noFill/>
        </p:spPr>
        <p:txBody>
          <a:bodyPr/>
          <a:lstStyle/>
          <a:p>
            <a:r>
              <a:rPr lang="en-US" sz="3000" cap="small" dirty="0" smtClean="0"/>
              <a:t>Results: Throughput / Power (PARSEC/SPLASH)</a:t>
            </a:r>
            <a:endParaRPr lang="en-US" sz="3000" dirty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9516381" y="586426"/>
            <a:ext cx="2683760" cy="671128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b="0" cap="small" dirty="0" smtClean="0">
                <a:solidFill>
                  <a:prstClr val="black"/>
                </a:solidFill>
              </a:rPr>
              <a:t>SMART links: </a:t>
            </a:r>
            <a:r>
              <a:rPr lang="en-US" sz="2000" b="0" cap="small" dirty="0" smtClean="0">
                <a:solidFill>
                  <a:prstClr val="black"/>
                </a:solidFill>
              </a:rPr>
              <a:t>ON</a:t>
            </a:r>
          </a:p>
          <a:p>
            <a:pPr algn="r"/>
            <a:r>
              <a:rPr lang="en-US" sz="2000" b="0" cap="small" dirty="0" smtClean="0">
                <a:solidFill>
                  <a:prstClr val="black"/>
                </a:solidFill>
              </a:rPr>
              <a:t>Central Buffers: ON</a:t>
            </a:r>
            <a:endParaRPr lang="en-US" sz="2000" b="0" cap="small" dirty="0">
              <a:solidFill>
                <a:prstClr val="black"/>
              </a:solidFill>
            </a:endParaRPr>
          </a:p>
          <a:p>
            <a:pPr algn="r"/>
            <a:r>
              <a:rPr lang="pl-PL" sz="2000" b="0" cap="small" dirty="0" smtClean="0">
                <a:solidFill>
                  <a:prstClr val="black"/>
                </a:solidFill>
              </a:rPr>
              <a:t>Node count: </a:t>
            </a:r>
            <a:r>
              <a:rPr lang="en-US" sz="2000" b="0" cap="small" dirty="0" smtClean="0">
                <a:solidFill>
                  <a:prstClr val="black"/>
                </a:solidFill>
              </a:rPr>
              <a:t>192/</a:t>
            </a:r>
            <a:r>
              <a:rPr lang="pl-PL" sz="2000" b="0" cap="small" dirty="0" smtClean="0">
                <a:solidFill>
                  <a:prstClr val="black"/>
                </a:solidFill>
              </a:rPr>
              <a:t>200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03" y="1516409"/>
            <a:ext cx="11278513" cy="464409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57117" y="5900035"/>
            <a:ext cx="9513111" cy="714639"/>
          </a:xfrm>
          <a:prstGeom prst="roundRect">
            <a:avLst/>
          </a:prstGeom>
          <a:solidFill>
            <a:srgbClr val="389A4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Slim </a:t>
            </a:r>
            <a:r>
              <a:rPr lang="en-US" sz="3200" dirty="0" err="1" smtClean="0"/>
              <a:t>NoC</a:t>
            </a:r>
            <a:r>
              <a:rPr lang="en-US" sz="3200" dirty="0" smtClean="0"/>
              <a:t> </a:t>
            </a:r>
            <a:r>
              <a:rPr lang="pl-PL" sz="3200" dirty="0" smtClean="0"/>
              <a:t>provides</a:t>
            </a:r>
            <a:r>
              <a:rPr lang="en-US" sz="3200" dirty="0" smtClean="0"/>
              <a:t> a power-performance </a:t>
            </a:r>
            <a:r>
              <a:rPr lang="en-US" sz="3200" dirty="0" err="1" smtClean="0"/>
              <a:t>sweetspot</a:t>
            </a:r>
            <a:endParaRPr lang="de-CH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1893278" y="3645024"/>
            <a:ext cx="277657" cy="1368152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1967245" y="3253107"/>
            <a:ext cx="407378" cy="25481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619624" y="3645024"/>
            <a:ext cx="314659" cy="648072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2671346" y="3222849"/>
            <a:ext cx="407378" cy="25481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33986" y="3645024"/>
            <a:ext cx="242120" cy="648072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5400000">
            <a:off x="3328457" y="3201752"/>
            <a:ext cx="407378" cy="25481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070895" y="3596090"/>
            <a:ext cx="202456" cy="719158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4045352" y="3193597"/>
            <a:ext cx="407378" cy="25481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760395" y="3645024"/>
            <a:ext cx="192505" cy="648072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5400000">
            <a:off x="4749210" y="3236226"/>
            <a:ext cx="407378" cy="25481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448061" y="3623307"/>
            <a:ext cx="270975" cy="669789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5480493" y="3206801"/>
            <a:ext cx="407378" cy="25481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73312" y="3623070"/>
            <a:ext cx="174676" cy="670026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6202269" y="3219591"/>
            <a:ext cx="407378" cy="25481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879871" y="3629119"/>
            <a:ext cx="231465" cy="663977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5400000">
            <a:off x="6907646" y="3229854"/>
            <a:ext cx="407378" cy="25481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605633" y="3647339"/>
            <a:ext cx="252163" cy="667909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5400000">
            <a:off x="7613023" y="3229853"/>
            <a:ext cx="407378" cy="25481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279955" y="3585470"/>
            <a:ext cx="250698" cy="707626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>
            <a:off x="8308066" y="3191427"/>
            <a:ext cx="407378" cy="25481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031597" y="3643528"/>
            <a:ext cx="246380" cy="671720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5400000">
            <a:off x="9039350" y="3264994"/>
            <a:ext cx="407378" cy="25481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9716736" y="3623233"/>
            <a:ext cx="231692" cy="692015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5400000">
            <a:off x="9739397" y="3219590"/>
            <a:ext cx="407378" cy="25481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425419" y="3599310"/>
            <a:ext cx="243089" cy="1341858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5400000">
            <a:off x="10470681" y="3213048"/>
            <a:ext cx="407378" cy="25481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1117940" y="3643528"/>
            <a:ext cx="234644" cy="1297640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5400000">
            <a:off x="11135115" y="3222849"/>
            <a:ext cx="407378" cy="25481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66153" y="1003838"/>
            <a:ext cx="27681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b="1" dirty="0"/>
              <a:t>in-house simulator [1]</a:t>
            </a:r>
            <a:endParaRPr lang="en-US" sz="2200" b="1" dirty="0"/>
          </a:p>
        </p:txBody>
      </p:sp>
      <p:sp>
        <p:nvSpPr>
          <p:cNvPr id="40" name="Rectangle 39"/>
          <p:cNvSpPr/>
          <p:nvPr/>
        </p:nvSpPr>
        <p:spPr>
          <a:xfrm>
            <a:off x="0" y="6507665"/>
            <a:ext cx="11748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/>
              <a:t>[1] </a:t>
            </a:r>
            <a:r>
              <a:rPr lang="en-US" dirty="0"/>
              <a:t>S. Hassan and S. </a:t>
            </a:r>
            <a:r>
              <a:rPr lang="en-US" dirty="0" err="1"/>
              <a:t>Yalamanchili</a:t>
            </a:r>
            <a:r>
              <a:rPr lang="en-US" dirty="0"/>
              <a:t>. Centralized Buffer Router: A Low Latency, Low Power Router for High Radix </a:t>
            </a:r>
            <a:r>
              <a:rPr lang="en-US" dirty="0" err="1"/>
              <a:t>NoCs</a:t>
            </a:r>
            <a:r>
              <a:rPr lang="en-US" dirty="0"/>
              <a:t>. NOCS</a:t>
            </a:r>
            <a:r>
              <a:rPr lang="pl-PL" dirty="0"/>
              <a:t>’</a:t>
            </a:r>
            <a:r>
              <a:rPr lang="en-US" dirty="0"/>
              <a:t>13.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6456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19336" y="533400"/>
            <a:ext cx="8496300" cy="533400"/>
          </a:xfrm>
          <a:noFill/>
        </p:spPr>
        <p:txBody>
          <a:bodyPr/>
          <a:lstStyle/>
          <a:p>
            <a:r>
              <a:rPr lang="en-US" sz="3000" cap="small" dirty="0" smtClean="0"/>
              <a:t>Results: Scalability</a:t>
            </a:r>
            <a:endParaRPr lang="en-US" sz="3000" dirty="0"/>
          </a:p>
        </p:txBody>
      </p:sp>
      <p:sp>
        <p:nvSpPr>
          <p:cNvPr id="7" name="Rounded Rectangle 6"/>
          <p:cNvSpPr/>
          <p:nvPr/>
        </p:nvSpPr>
        <p:spPr>
          <a:xfrm>
            <a:off x="1631504" y="2528900"/>
            <a:ext cx="9073008" cy="2484276"/>
          </a:xfrm>
          <a:prstGeom prst="roundRect">
            <a:avLst/>
          </a:prstGeom>
          <a:solidFill>
            <a:srgbClr val="389A4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Slim </a:t>
            </a:r>
            <a:r>
              <a:rPr lang="en-US" sz="3600" dirty="0" err="1" smtClean="0"/>
              <a:t>NoC</a:t>
            </a:r>
            <a:r>
              <a:rPr lang="en-US" sz="3600" dirty="0" smtClean="0"/>
              <a:t> is similarly advantageous</a:t>
            </a:r>
          </a:p>
          <a:p>
            <a:pPr algn="ctr"/>
            <a:r>
              <a:rPr lang="en-US" sz="3600" dirty="0" smtClean="0"/>
              <a:t>when we move </a:t>
            </a:r>
          </a:p>
          <a:p>
            <a:pPr algn="ctr"/>
            <a:r>
              <a:rPr lang="en-US" sz="3600" dirty="0" smtClean="0"/>
              <a:t>from 200 nodes to 1296 nodes</a:t>
            </a:r>
          </a:p>
          <a:p>
            <a:pPr algn="ctr"/>
            <a:r>
              <a:rPr lang="en-US" sz="3600" dirty="0" smtClean="0"/>
              <a:t>(check the paper for details </a:t>
            </a:r>
            <a:r>
              <a:rPr lang="en-US" sz="3600" dirty="0" smtClean="0">
                <a:sym typeface="Wingdings" panose="05000000000000000000" pitchFamily="2" charset="2"/>
              </a:rPr>
              <a:t>)</a:t>
            </a:r>
            <a:endParaRPr lang="de-CH" sz="3600" dirty="0"/>
          </a:p>
        </p:txBody>
      </p:sp>
      <p:pic>
        <p:nvPicPr>
          <p:cNvPr id="5" name="Picture 14" descr="http://www.clker.com/cliparts/U/b/3/E/T/z/ok-icon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600908"/>
            <a:ext cx="610010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8498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26072" y="553061"/>
            <a:ext cx="8496300" cy="533400"/>
          </a:xfrm>
        </p:spPr>
        <p:txBody>
          <a:bodyPr/>
          <a:lstStyle/>
          <a:p>
            <a:r>
              <a:rPr lang="en-US" sz="3000" cap="small" dirty="0"/>
              <a:t>Other </a:t>
            </a:r>
            <a:r>
              <a:rPr lang="en-US" sz="3000" cap="small" dirty="0" smtClean="0"/>
              <a:t>results</a:t>
            </a:r>
            <a:endParaRPr lang="en-US" sz="30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885" y="1272581"/>
            <a:ext cx="777135" cy="833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3033" y="553279"/>
            <a:ext cx="720944" cy="82908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8555" y="566755"/>
            <a:ext cx="711353" cy="828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346" y="552248"/>
            <a:ext cx="805367" cy="8280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65010" y="1293585"/>
            <a:ext cx="792217" cy="68722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4748" y="1488553"/>
            <a:ext cx="1231818" cy="105034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13523" y="1487522"/>
            <a:ext cx="1217547" cy="10418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9346" y="1486643"/>
            <a:ext cx="1249071" cy="10471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028" y="1470289"/>
            <a:ext cx="1246007" cy="10471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8925" y="2681577"/>
            <a:ext cx="476386" cy="77023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6808" y="2703078"/>
            <a:ext cx="479875" cy="75486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2692" y="2714436"/>
            <a:ext cx="477870" cy="75071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8166" y="2717991"/>
            <a:ext cx="959451" cy="76065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4581" y="3843181"/>
            <a:ext cx="547685" cy="43495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0825" y="2234629"/>
            <a:ext cx="879775" cy="69196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2245" y="2096929"/>
            <a:ext cx="811158" cy="64813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90804" y="3515883"/>
            <a:ext cx="816502" cy="63993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3331" y="2905593"/>
            <a:ext cx="880960" cy="83398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15269" y="2720998"/>
            <a:ext cx="915386" cy="6377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15269" y="569633"/>
            <a:ext cx="1164706" cy="8040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93627" y="553280"/>
            <a:ext cx="1091779" cy="82042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8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90094" y="2023067"/>
            <a:ext cx="1214658" cy="14656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83602" y="1949432"/>
            <a:ext cx="567959" cy="8519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73916" y="635172"/>
            <a:ext cx="825176" cy="12334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86075" y="1915447"/>
            <a:ext cx="1217097" cy="988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502807" y="2909522"/>
            <a:ext cx="1171871" cy="9338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601940" y="1928724"/>
            <a:ext cx="1037775" cy="8163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33619" y="3643161"/>
            <a:ext cx="1088233" cy="9920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454" y="5330674"/>
            <a:ext cx="2893482" cy="12493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337041" y="4278134"/>
            <a:ext cx="2114520" cy="1300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290475" y="4912307"/>
            <a:ext cx="2701495" cy="17778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470042" y="3615996"/>
            <a:ext cx="3617136" cy="11589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665072" y="4789720"/>
            <a:ext cx="2356781" cy="8281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608785" y="601721"/>
            <a:ext cx="3324835" cy="11795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31187" y="3930168"/>
            <a:ext cx="493085" cy="7139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625832" y="2667770"/>
            <a:ext cx="579932" cy="8209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258552" y="5722869"/>
            <a:ext cx="686621" cy="9673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187535" y="5006873"/>
            <a:ext cx="935995" cy="15483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19068" y="3077258"/>
            <a:ext cx="917769" cy="11260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138996" y="3929321"/>
            <a:ext cx="604229" cy="7247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518195" y="4344851"/>
            <a:ext cx="601793" cy="7456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603881" y="4383240"/>
            <a:ext cx="691260" cy="8049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333893" y="3017006"/>
            <a:ext cx="977505" cy="11388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184232" y="5801420"/>
            <a:ext cx="3837621" cy="8698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26506" y="4184070"/>
            <a:ext cx="1190836" cy="9650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30825" y="3116049"/>
            <a:ext cx="1115760" cy="911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711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6" descr="File:Hoffman-Singleton graph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596" y="3182381"/>
            <a:ext cx="3827470" cy="382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6" descr="File:Hoffman-Singleton graph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742" y="498866"/>
            <a:ext cx="3827470" cy="382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upload.wikimedia.org/wikipedia/commons/thumb/5/5f/Octeract_Petrie_polygon.svg/2000px-Octeract_Petrie_polygo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54" y="177961"/>
            <a:ext cx="6996303" cy="69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ics.uci.edu/~eppstein/0xDE/F24/gp125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292" y="838172"/>
            <a:ext cx="29718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0" descr="File:Petersen graph, two crossings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05" y="3892366"/>
            <a:ext cx="1555888" cy="15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2624" y="1999220"/>
            <a:ext cx="4865384" cy="5017427"/>
          </a:xfrm>
          <a:prstGeom prst="rect">
            <a:avLst/>
          </a:prstGeom>
        </p:spPr>
      </p:pic>
      <p:pic>
        <p:nvPicPr>
          <p:cNvPr id="1044" name="Picture 20" descr="File:Petersen graph, two crossings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4" y="429739"/>
            <a:ext cx="3181810" cy="318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ile:Petersen2 tiny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33" y="4195911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ile:Petersen1 tiny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651" y="572144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File:Hoffman-Singleton graph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16" y="576596"/>
            <a:ext cx="3827470" cy="382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File:Hoffman singleton graph circle2.gif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76" y="4892250"/>
            <a:ext cx="3439708" cy="20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File:Petersen-as-Moore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257" y="412380"/>
            <a:ext cx="29146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upload.wikimedia.org/wikipedia/commons/thumb/0/06/Heawood_Graph.svg/1024px-Heawood_Graph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68" y="3508236"/>
            <a:ext cx="3365625" cy="329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File:Petersen1 tiny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366" y="498867"/>
            <a:ext cx="1419142" cy="141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4" descr="File:Petersen1 tiny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12" y="3385398"/>
            <a:ext cx="1419142" cy="141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4" descr="File:Petersen1 tiny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575" y="5630990"/>
            <a:ext cx="1419142" cy="141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4" descr="File:Petersen1 tiny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620" y="545041"/>
            <a:ext cx="1419142" cy="141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0" descr="File:Petersen graph, two crossings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620" y="5315275"/>
            <a:ext cx="1555888" cy="15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0" descr="File:Petersen graph, two crossings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170" y="1172178"/>
            <a:ext cx="1555888" cy="15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0" descr="File:Petersen graph, two crossings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495" y="3602293"/>
            <a:ext cx="1555888" cy="15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0" descr="File:Petersen graph, two crossings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673" y="430975"/>
            <a:ext cx="1555888" cy="15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446978" y="3155995"/>
            <a:ext cx="4891921" cy="1006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2740" y="3185800"/>
            <a:ext cx="4750585" cy="821694"/>
          </a:xfrm>
          <a:noFill/>
        </p:spPr>
        <p:txBody>
          <a:bodyPr/>
          <a:lstStyle/>
          <a:p>
            <a:r>
              <a:rPr lang="en-US" sz="4600" cap="small" dirty="0" smtClean="0"/>
              <a:t>What is Slim </a:t>
            </a:r>
            <a:r>
              <a:rPr lang="en-US" sz="4600" cap="small" dirty="0" err="1" smtClean="0"/>
              <a:t>NoC</a:t>
            </a:r>
            <a:r>
              <a:rPr lang="en-US" sz="4600" cap="small" dirty="0" smtClean="0"/>
              <a:t>?</a:t>
            </a:r>
            <a:endParaRPr lang="en-US" sz="4600" dirty="0"/>
          </a:p>
        </p:txBody>
      </p:sp>
      <p:sp>
        <p:nvSpPr>
          <p:cNvPr id="77" name="Rounded Rectangle 76"/>
          <p:cNvSpPr/>
          <p:nvPr/>
        </p:nvSpPr>
        <p:spPr>
          <a:xfrm>
            <a:off x="6298345" y="3006720"/>
            <a:ext cx="3015152" cy="11654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itle 4"/>
          <p:cNvSpPr txBox="1">
            <a:spLocks/>
          </p:cNvSpPr>
          <p:nvPr/>
        </p:nvSpPr>
        <p:spPr>
          <a:xfrm>
            <a:off x="5930738" y="3247244"/>
            <a:ext cx="3526837" cy="714472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dirty="0"/>
              <a:t>Thank you </a:t>
            </a:r>
            <a:endParaRPr lang="en-US" sz="2400" dirty="0"/>
          </a:p>
          <a:p>
            <a:pPr algn="ctr"/>
            <a:r>
              <a:rPr lang="pl-PL" sz="2400" dirty="0"/>
              <a:t>for your attention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75515" y="514729"/>
            <a:ext cx="4293707" cy="2691907"/>
          </a:xfrm>
          <a:prstGeom prst="roundRect">
            <a:avLst>
              <a:gd name="adj" fmla="val 1070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3"/>
          <p:cNvSpPr txBox="1">
            <a:spLocks/>
          </p:cNvSpPr>
          <p:nvPr/>
        </p:nvSpPr>
        <p:spPr>
          <a:xfrm>
            <a:off x="1012542" y="643638"/>
            <a:ext cx="5121602" cy="385787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cap="small" dirty="0" smtClean="0"/>
              <a:t>A low-latency topology</a:t>
            </a:r>
            <a:endParaRPr lang="en-US" sz="2200" dirty="0"/>
          </a:p>
        </p:txBody>
      </p:sp>
      <p:sp>
        <p:nvSpPr>
          <p:cNvPr id="38" name="Rounded Rectangle 37"/>
          <p:cNvSpPr/>
          <p:nvPr/>
        </p:nvSpPr>
        <p:spPr>
          <a:xfrm>
            <a:off x="5070043" y="546528"/>
            <a:ext cx="3892160" cy="2674695"/>
          </a:xfrm>
          <a:prstGeom prst="roundRect">
            <a:avLst>
              <a:gd name="adj" fmla="val 967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3"/>
          <p:cNvSpPr txBox="1">
            <a:spLocks/>
          </p:cNvSpPr>
          <p:nvPr/>
        </p:nvSpPr>
        <p:spPr>
          <a:xfrm>
            <a:off x="5088033" y="645148"/>
            <a:ext cx="5969041" cy="717497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cap="small" dirty="0" smtClean="0"/>
              <a:t>An area- and energy-efficient topology</a:t>
            </a:r>
            <a:endParaRPr lang="en-US" sz="1800" dirty="0"/>
          </a:p>
        </p:txBody>
      </p:sp>
      <p:sp>
        <p:nvSpPr>
          <p:cNvPr id="40" name="Rounded Rectangle 39"/>
          <p:cNvSpPr/>
          <p:nvPr/>
        </p:nvSpPr>
        <p:spPr>
          <a:xfrm>
            <a:off x="686128" y="3981115"/>
            <a:ext cx="4398548" cy="2856937"/>
          </a:xfrm>
          <a:prstGeom prst="roundRect">
            <a:avLst>
              <a:gd name="adj" fmla="val 1212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3"/>
          <p:cNvSpPr txBox="1">
            <a:spLocks/>
          </p:cNvSpPr>
          <p:nvPr/>
        </p:nvSpPr>
        <p:spPr>
          <a:xfrm>
            <a:off x="732016" y="4110598"/>
            <a:ext cx="6483525" cy="743133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00" cap="small" dirty="0" smtClean="0"/>
              <a:t>A power-performance-</a:t>
            </a:r>
            <a:r>
              <a:rPr lang="en-US" sz="1900" cap="small" dirty="0" err="1" smtClean="0"/>
              <a:t>sweetspot</a:t>
            </a:r>
            <a:r>
              <a:rPr lang="en-US" sz="1900" cap="small" dirty="0" smtClean="0"/>
              <a:t> topology</a:t>
            </a:r>
            <a:endParaRPr lang="en-US" sz="1900" dirty="0"/>
          </a:p>
        </p:txBody>
      </p:sp>
      <p:sp>
        <p:nvSpPr>
          <p:cNvPr id="42" name="Rounded Rectangle 41"/>
          <p:cNvSpPr/>
          <p:nvPr/>
        </p:nvSpPr>
        <p:spPr>
          <a:xfrm>
            <a:off x="5096420" y="3992437"/>
            <a:ext cx="3823487" cy="2840368"/>
          </a:xfrm>
          <a:prstGeom prst="roundRect">
            <a:avLst>
              <a:gd name="adj" fmla="val 13193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3"/>
          <p:cNvSpPr txBox="1">
            <a:spLocks/>
          </p:cNvSpPr>
          <p:nvPr/>
        </p:nvSpPr>
        <p:spPr>
          <a:xfrm>
            <a:off x="5257758" y="4001482"/>
            <a:ext cx="4476943" cy="415526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cap="small" dirty="0" smtClean="0"/>
              <a:t>A h</a:t>
            </a:r>
            <a:r>
              <a:rPr lang="pl-PL" sz="2200" cap="small" dirty="0" smtClean="0"/>
              <a:t>igh</a:t>
            </a:r>
            <a:r>
              <a:rPr lang="en-US" sz="2200" cap="small" dirty="0" err="1" smtClean="0"/>
              <a:t>ly</a:t>
            </a:r>
            <a:r>
              <a:rPr lang="en-US" sz="2200" cap="small" dirty="0"/>
              <a:t>-</a:t>
            </a:r>
            <a:r>
              <a:rPr lang="pl-PL" sz="2200" cap="small" dirty="0" smtClean="0"/>
              <a:t>scalab</a:t>
            </a:r>
            <a:r>
              <a:rPr lang="en-US" sz="2200" cap="small" dirty="0" smtClean="0"/>
              <a:t>le topology</a:t>
            </a:r>
            <a:endParaRPr lang="en-US" sz="22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7919" y="4635423"/>
            <a:ext cx="2356781" cy="8281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8005" y="5554370"/>
            <a:ext cx="2330483" cy="8267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74000"/>
              </a:prstClr>
            </a:outerShdw>
          </a:effectLst>
        </p:spPr>
      </p:pic>
      <p:sp>
        <p:nvSpPr>
          <p:cNvPr id="47" name="Right Arrow 46"/>
          <p:cNvSpPr/>
          <p:nvPr/>
        </p:nvSpPr>
        <p:spPr>
          <a:xfrm rot="2227167">
            <a:off x="7856351" y="5045798"/>
            <a:ext cx="576064" cy="36627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2227167">
            <a:off x="5587237" y="5614178"/>
            <a:ext cx="576064" cy="36627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417424" y="4285451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200 nodes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5427055" y="6438322"/>
            <a:ext cx="1276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1296 nodes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9370015" y="898533"/>
            <a:ext cx="2648413" cy="2031325"/>
          </a:xfrm>
          <a:prstGeom prst="rect">
            <a:avLst/>
          </a:prstGeom>
          <a:solidFill>
            <a:schemeClr val="tx2"/>
          </a:solidFill>
          <a:effectLst>
            <a:softEdge rad="63500"/>
          </a:effectLst>
        </p:spPr>
        <p:txBody>
          <a:bodyPr wrap="square" lIns="182880" tIns="182880" rIns="182880" bIns="18288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Website: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http</a:t>
            </a:r>
            <a:r>
              <a:rPr lang="en-US" dirty="0">
                <a:solidFill>
                  <a:schemeClr val="bg1"/>
                </a:solidFill>
              </a:rPr>
              <a:t>://</a:t>
            </a:r>
            <a:r>
              <a:rPr lang="en-US" dirty="0" smtClean="0">
                <a:solidFill>
                  <a:schemeClr val="bg1"/>
                </a:solidFill>
              </a:rPr>
              <a:t>spcl.inf.ethz.ch/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Research/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Scalable_Networking/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SlimNoC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7" name="Picture 4" descr="Znalezione obrazy dla zapytania coming s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4622">
            <a:off x="9082631" y="3568675"/>
            <a:ext cx="3291234" cy="217221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37651" y="1060691"/>
            <a:ext cx="3433012" cy="19310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98674" y="1025955"/>
            <a:ext cx="3433012" cy="19310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6378" y="4511674"/>
            <a:ext cx="3647615" cy="20517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072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77" grpId="0" animBg="1"/>
      <p:bldP spid="68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7" grpId="0" animBg="1"/>
      <p:bldP spid="48" grpId="0" animBg="1"/>
      <p:bldP spid="64" grpId="0"/>
      <p:bldP spid="65" grpId="0"/>
      <p:bldP spid="6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636060" y="1065089"/>
            <a:ext cx="5436603" cy="550552"/>
          </a:xfrm>
          <a:solidFill>
            <a:schemeClr val="bg1">
              <a:alpha val="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cap="small" smtClean="0"/>
              <a:t>Maciej Besta, </a:t>
            </a:r>
            <a:r>
              <a:rPr lang="pl-PL" cap="small" smtClean="0"/>
              <a:t>Syed Minhaj Hassan, Sudhakar Yalamanchili,</a:t>
            </a:r>
            <a:br>
              <a:rPr lang="pl-PL" cap="small" smtClean="0"/>
            </a:br>
            <a:r>
              <a:rPr lang="pl-PL" cap="small" smtClean="0"/>
              <a:t>Rachata Ausavarungnirun, Onur Mutlu, </a:t>
            </a:r>
            <a:r>
              <a:rPr lang="en-US" cap="small" smtClean="0"/>
              <a:t>Torsten Hoefler</a:t>
            </a:r>
            <a:endParaRPr lang="en-US" cap="small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340" y="584685"/>
            <a:ext cx="11953086" cy="96080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pl-PL" dirty="0"/>
              <a:t>Slim</a:t>
            </a:r>
            <a:r>
              <a:rPr lang="en-US" dirty="0"/>
              <a:t> </a:t>
            </a:r>
            <a:r>
              <a:rPr lang="en-US" dirty="0" err="1"/>
              <a:t>NoC</a:t>
            </a:r>
            <a:r>
              <a:rPr lang="pl-PL" dirty="0"/>
              <a:t>: </a:t>
            </a:r>
            <a:r>
              <a:rPr lang="en-US" dirty="0"/>
              <a:t>A Low-Diameter On-Chip Network </a:t>
            </a:r>
            <a:r>
              <a:rPr lang="en-US" dirty="0" smtClean="0"/>
              <a:t>Topology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High Energy Efficiency and Scalability</a:t>
            </a:r>
            <a:endParaRPr lang="de-DE" dirty="0"/>
          </a:p>
        </p:txBody>
      </p:sp>
      <p:pic>
        <p:nvPicPr>
          <p:cNvPr id="1026" name="Picture 2" descr="Znalezione obrazy dla zapytania georgiate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609" y="4869160"/>
            <a:ext cx="1839752" cy="18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carnegie mellon univers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380" y="4185084"/>
            <a:ext cx="2472576" cy="24725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9510556" y="3082844"/>
            <a:ext cx="2478399" cy="64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91294" y="3082843"/>
            <a:ext cx="2227720" cy="64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75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0" y="431962"/>
            <a:ext cx="12191999" cy="6426038"/>
          </a:xfrm>
          <a:prstGeom prst="rect">
            <a:avLst/>
          </a:prstGeom>
        </p:spPr>
      </p:pic>
      <p:sp>
        <p:nvSpPr>
          <p:cNvPr id="187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Analysis: </a:t>
            </a:r>
            <a:r>
              <a:rPr lang="pl-PL" sz="3000" cap="small" dirty="0" smtClean="0"/>
              <a:t>Diameter-2 </a:t>
            </a:r>
            <a:r>
              <a:rPr lang="pl-PL" sz="3000" cap="small" dirty="0"/>
              <a:t>Slim Fly</a:t>
            </a:r>
            <a:endParaRPr lang="en-US" sz="3000" dirty="0"/>
          </a:p>
        </p:txBody>
      </p:sp>
      <p:sp>
        <p:nvSpPr>
          <p:cNvPr id="188" name="Title 3"/>
          <p:cNvSpPr txBox="1">
            <a:spLocks/>
          </p:cNvSpPr>
          <p:nvPr/>
        </p:nvSpPr>
        <p:spPr>
          <a:xfrm>
            <a:off x="189394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600" dirty="0"/>
          </a:p>
        </p:txBody>
      </p:sp>
      <p:sp>
        <p:nvSpPr>
          <p:cNvPr id="181" name="Rounded Rectangle 180"/>
          <p:cNvSpPr/>
          <p:nvPr/>
        </p:nvSpPr>
        <p:spPr>
          <a:xfrm>
            <a:off x="4799856" y="4329100"/>
            <a:ext cx="6867636" cy="2113709"/>
          </a:xfrm>
          <a:prstGeom prst="roundRect">
            <a:avLst>
              <a:gd name="adj" fmla="val 6105"/>
            </a:avLst>
          </a:prstGeom>
          <a:solidFill>
            <a:srgbClr val="389A4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en-US" sz="3200" dirty="0" smtClean="0"/>
              <a:t>Lowest latency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en-US" sz="3200" dirty="0" smtClean="0"/>
              <a:t>Better throughput than Dragonfly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en-US" sz="3200" dirty="0" smtClean="0"/>
              <a:t>Almost-the-best throughput</a:t>
            </a:r>
            <a:endParaRPr lang="pl-PL" sz="3200" dirty="0"/>
          </a:p>
        </p:txBody>
      </p:sp>
      <p:pic>
        <p:nvPicPr>
          <p:cNvPr id="190" name="Picture 14" descr="http://www.clker.com/cliparts/U/b/3/E/T/z/ok-icon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91" y="4336808"/>
            <a:ext cx="610010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Rounded Rectangle 181"/>
          <p:cNvSpPr/>
          <p:nvPr/>
        </p:nvSpPr>
        <p:spPr>
          <a:xfrm>
            <a:off x="983432" y="1692927"/>
            <a:ext cx="6592547" cy="2204480"/>
          </a:xfrm>
          <a:prstGeom prst="roundRect">
            <a:avLst>
              <a:gd name="adj" fmla="val 6105"/>
            </a:avLst>
          </a:prstGeom>
          <a:solidFill>
            <a:srgbClr val="389A4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~25-30% cost reduction</a:t>
            </a:r>
            <a:br>
              <a:rPr lang="en-US" sz="3600" dirty="0" smtClean="0"/>
            </a:br>
            <a:r>
              <a:rPr lang="en-US" sz="3600" dirty="0" smtClean="0"/>
              <a:t>vs. second-best topology (Dragonfly)</a:t>
            </a:r>
            <a:endParaRPr lang="pl-PL" sz="3600" dirty="0"/>
          </a:p>
        </p:txBody>
      </p:sp>
      <p:pic>
        <p:nvPicPr>
          <p:cNvPr id="192" name="Picture 14" descr="http://www.clker.com/cliparts/U/b/3/E/T/z/ok-icon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692927"/>
            <a:ext cx="610010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339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8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431962"/>
            <a:ext cx="12191999" cy="642603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698681" y="1406116"/>
            <a:ext cx="8460940" cy="5263244"/>
          </a:xfrm>
          <a:prstGeom prst="roundRect">
            <a:avLst>
              <a:gd name="adj" fmla="val 4665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5461643" y="4776428"/>
            <a:ext cx="2592288" cy="97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1850639"/>
            <a:ext cx="7381875" cy="4067175"/>
          </a:xfrm>
          <a:prstGeom prst="rect">
            <a:avLst/>
          </a:prstGeom>
        </p:spPr>
      </p:pic>
      <p:sp>
        <p:nvSpPr>
          <p:cNvPr id="133" name="Rectangle 132"/>
          <p:cNvSpPr/>
          <p:nvPr/>
        </p:nvSpPr>
        <p:spPr>
          <a:xfrm>
            <a:off x="4595764" y="5822563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10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5590821" y="5822563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20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6627076" y="5822563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30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7663331" y="5822563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40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8699586" y="5822563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50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3638022" y="5822563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0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3426479" y="5531634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0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3316254" y="4607151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25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3316254" y="3654036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50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3312667" y="2700921"/>
            <a:ext cx="44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75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3218421" y="1745432"/>
            <a:ext cx="574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100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4004310" y="6113640"/>
            <a:ext cx="476938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/>
              <a:t>Number of endpoints [thousands]</a:t>
            </a:r>
          </a:p>
        </p:txBody>
      </p:sp>
      <p:sp>
        <p:nvSpPr>
          <p:cNvPr id="145" name="Rectangle 144"/>
          <p:cNvSpPr/>
          <p:nvPr/>
        </p:nvSpPr>
        <p:spPr>
          <a:xfrm rot="16200000">
            <a:off x="1414118" y="3716178"/>
            <a:ext cx="33986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/>
              <a:t>Total cost [millions of $]</a:t>
            </a:r>
          </a:p>
        </p:txBody>
      </p:sp>
      <p:sp>
        <p:nvSpPr>
          <p:cNvPr id="24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Analysis: </a:t>
            </a:r>
            <a:r>
              <a:rPr lang="pl-PL" sz="3000" cap="small" dirty="0" smtClean="0"/>
              <a:t>Diameter-2 </a:t>
            </a:r>
            <a:r>
              <a:rPr lang="pl-PL" sz="3000" cap="small" dirty="0"/>
              <a:t>Slim Fly</a:t>
            </a:r>
            <a:endParaRPr lang="en-US" sz="3000" dirty="0"/>
          </a:p>
        </p:txBody>
      </p:sp>
      <p:sp>
        <p:nvSpPr>
          <p:cNvPr id="25" name="Title 3"/>
          <p:cNvSpPr txBox="1">
            <a:spLocks/>
          </p:cNvSpPr>
          <p:nvPr/>
        </p:nvSpPr>
        <p:spPr>
          <a:xfrm>
            <a:off x="189394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 smtClean="0"/>
              <a:t>Cost of network construction</a:t>
            </a:r>
            <a:endParaRPr lang="en-US" sz="26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694941" y="3068733"/>
            <a:ext cx="157504" cy="51306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444113" y="3386998"/>
            <a:ext cx="6592547" cy="2777015"/>
          </a:xfrm>
          <a:prstGeom prst="roundRect">
            <a:avLst>
              <a:gd name="adj" fmla="val 6105"/>
            </a:avLst>
          </a:prstGeom>
          <a:solidFill>
            <a:srgbClr val="389A4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~25-30% cost reduction</a:t>
            </a:r>
            <a:br>
              <a:rPr lang="en-US" sz="3600" dirty="0" smtClean="0"/>
            </a:br>
            <a:r>
              <a:rPr lang="en-US" sz="3600" dirty="0" smtClean="0"/>
              <a:t>vs. second-best topology (Dragonfly)</a:t>
            </a:r>
            <a:endParaRPr lang="pl-PL" sz="3600" dirty="0"/>
          </a:p>
        </p:txBody>
      </p:sp>
      <p:pic>
        <p:nvPicPr>
          <p:cNvPr id="30" name="Picture 14" descr="http://www.clker.com/cliparts/U/b/3/E/T/z/ok-icon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70" y="3549086"/>
            <a:ext cx="610010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www.colfaxdirect.com/store/pc/catalog/mellanox-oc-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41" y="2639504"/>
            <a:ext cx="1475266" cy="8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ww.colfaxdirect.com/store/pc/catalog/Elpeus-SFP+-AOC-en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4" y="1894830"/>
            <a:ext cx="1377561" cy="103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ttp://www.colfaxdirect.com/store/pc/catalog/Fiber_Cable_QSFP-en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3" y="3372148"/>
            <a:ext cx="1202672" cy="114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http://www.colfaxdirect.com/store/pc/catalog/Passive_Copper_SFP+_Cable-en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97" y="3481481"/>
            <a:ext cx="1566795" cy="85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Mellanox SwitchX®-2 SX6005 - 12-port Unmanaged FDR10 40Gb/s InfiniBand SDN Switch - Part ID: MSX6005T-1BF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30" y="5278157"/>
            <a:ext cx="950975" cy="33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www.colfaxdirect.com/store/pc/catalog/sx6015-en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11" y="4859330"/>
            <a:ext cx="1479287" cy="3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http://www.colfaxdirect.com/store/pc/catalog/SX1036-en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7" y="5652639"/>
            <a:ext cx="2021238" cy="37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http://www.colfaxdirect.com/store/pc/catalog/SX1016-e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9" y="5212990"/>
            <a:ext cx="1553175" cy="3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http://www.colfaxdirect.com/store/pc/catalog/SX1024B-en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8" y="5891582"/>
            <a:ext cx="2064369" cy="87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052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8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0" y="431962"/>
            <a:ext cx="12191999" cy="6426038"/>
          </a:xfrm>
          <a:prstGeom prst="rect">
            <a:avLst/>
          </a:prstGeom>
        </p:spPr>
      </p:pic>
      <p:sp>
        <p:nvSpPr>
          <p:cNvPr id="189" name="Rounded Rectangle 188"/>
          <p:cNvSpPr/>
          <p:nvPr/>
        </p:nvSpPr>
        <p:spPr>
          <a:xfrm>
            <a:off x="677134" y="1674925"/>
            <a:ext cx="4350451" cy="4994435"/>
          </a:xfrm>
          <a:prstGeom prst="roundRect">
            <a:avLst>
              <a:gd name="adj" fmla="val 4665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ounded Rectangle 190"/>
          <p:cNvSpPr/>
          <p:nvPr/>
        </p:nvSpPr>
        <p:spPr>
          <a:xfrm>
            <a:off x="5320030" y="431962"/>
            <a:ext cx="6428598" cy="6226072"/>
          </a:xfrm>
          <a:prstGeom prst="roundRect">
            <a:avLst>
              <a:gd name="adj" fmla="val 4665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694290" y="2785557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647285" y="2898329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H="1">
            <a:off x="1489320" y="285661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1546532" y="285625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1603214" y="285625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410922" y="2790320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363917" y="2903092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275313" y="278601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228308" y="2898790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3159034" y="2616877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112029" y="2729649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flipH="1">
            <a:off x="2954064" y="268793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flipH="1">
            <a:off x="3011276" y="268757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flipH="1">
            <a:off x="3067958" y="268757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2875666" y="2621640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828661" y="2734412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2740057" y="261733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2693052" y="2730110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2331145" y="371593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2284140" y="3828711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H="1">
            <a:off x="2126175" y="3786994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H="1">
            <a:off x="2183387" y="3786637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H="1">
            <a:off x="2240069" y="3786637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2047777" y="3720702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000772" y="3833474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1912168" y="3716400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865163" y="3829172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1809808" y="4991907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1762803" y="5104679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 flipH="1">
            <a:off x="1604838" y="506296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flipH="1">
            <a:off x="1662050" y="506260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flipH="1">
            <a:off x="1718732" y="506260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1526440" y="4996670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1479435" y="5109442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1390831" y="499236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1343826" y="5105140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>
            <a:off x="3833181" y="366597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3786176" y="3778750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flipH="1">
            <a:off x="3628211" y="3737033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flipH="1">
            <a:off x="3685423" y="373667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flipH="1">
            <a:off x="3742105" y="373667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>
            <a:off x="3549813" y="3670741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3502808" y="3783513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>
            <a:off x="3414204" y="366643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3367199" y="3779211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>
            <a:off x="3219907" y="4783053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3172902" y="4895825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flipH="1">
            <a:off x="3014937" y="4854108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flipH="1">
            <a:off x="3072149" y="4853751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flipH="1">
            <a:off x="3128831" y="4853751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2936539" y="4787816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2889534" y="4900588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>
            <a:off x="2800930" y="4783514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2753925" y="4896286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/>
          <p:nvPr/>
        </p:nvCxnSpPr>
        <p:spPr>
          <a:xfrm>
            <a:off x="4525922" y="2783647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4478917" y="2896419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 flipH="1">
            <a:off x="4320952" y="285470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 flipH="1">
            <a:off x="4378164" y="285434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 flipH="1">
            <a:off x="4434846" y="285434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/>
          <p:nvPr/>
        </p:nvCxnSpPr>
        <p:spPr>
          <a:xfrm>
            <a:off x="4242554" y="2788410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4195549" y="2901182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>
            <a:off x="4106945" y="278410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4059940" y="2896880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/>
          <p:cNvCxnSpPr/>
          <p:nvPr/>
        </p:nvCxnSpPr>
        <p:spPr>
          <a:xfrm>
            <a:off x="4490998" y="464319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4443993" y="4755970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flipH="1">
            <a:off x="4286028" y="4714253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flipH="1">
            <a:off x="4343240" y="471389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flipH="1">
            <a:off x="4399922" y="471389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/>
          <p:nvPr/>
        </p:nvCxnSpPr>
        <p:spPr>
          <a:xfrm>
            <a:off x="4207630" y="4647961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4160625" y="4760733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/>
          <p:nvPr/>
        </p:nvCxnSpPr>
        <p:spPr>
          <a:xfrm>
            <a:off x="4072021" y="464365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4025016" y="4756431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/>
          <p:nvPr/>
        </p:nvCxnSpPr>
        <p:spPr>
          <a:xfrm>
            <a:off x="2739872" y="580149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2692867" y="5914270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flipH="1">
            <a:off x="2534902" y="5872553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flipH="1">
            <a:off x="2592114" y="587219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flipH="1">
            <a:off x="2648796" y="587219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/>
          <p:nvPr/>
        </p:nvCxnSpPr>
        <p:spPr>
          <a:xfrm>
            <a:off x="2456504" y="5806261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>
          <a:xfrm>
            <a:off x="2409499" y="5919033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>
            <a:off x="2320895" y="580195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/>
          <p:cNvSpPr/>
          <p:nvPr/>
        </p:nvSpPr>
        <p:spPr>
          <a:xfrm>
            <a:off x="2273890" y="5914731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/>
          <p:cNvCxnSpPr/>
          <p:nvPr/>
        </p:nvCxnSpPr>
        <p:spPr>
          <a:xfrm>
            <a:off x="4106562" y="572203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/>
          <p:cNvSpPr/>
          <p:nvPr/>
        </p:nvSpPr>
        <p:spPr>
          <a:xfrm>
            <a:off x="4059557" y="5834811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 flipH="1">
            <a:off x="3901592" y="5793094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 flipH="1">
            <a:off x="3958804" y="5792737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 flipH="1">
            <a:off x="4015486" y="5792737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>
            <a:off x="3823194" y="5726802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/>
          <p:cNvSpPr/>
          <p:nvPr/>
        </p:nvSpPr>
        <p:spPr>
          <a:xfrm>
            <a:off x="3776189" y="5839574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3687585" y="5722500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/>
          <p:cNvSpPr/>
          <p:nvPr/>
        </p:nvSpPr>
        <p:spPr>
          <a:xfrm>
            <a:off x="3640580" y="5835272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584817" y="2323665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4" name="Freeform 113"/>
          <p:cNvSpPr/>
          <p:nvPr/>
        </p:nvSpPr>
        <p:spPr>
          <a:xfrm>
            <a:off x="1481397" y="2214569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5" name="Freeform 114"/>
          <p:cNvSpPr/>
          <p:nvPr/>
        </p:nvSpPr>
        <p:spPr>
          <a:xfrm>
            <a:off x="1390419" y="2151301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Rectangle 19"/>
          <p:cNvSpPr/>
          <p:nvPr/>
        </p:nvSpPr>
        <p:spPr>
          <a:xfrm>
            <a:off x="1215940" y="2514285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5"/>
          <p:cNvSpPr/>
          <p:nvPr/>
        </p:nvSpPr>
        <p:spPr>
          <a:xfrm>
            <a:off x="3079971" y="2216516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7" name="Freeform 116"/>
          <p:cNvSpPr/>
          <p:nvPr/>
        </p:nvSpPr>
        <p:spPr>
          <a:xfrm>
            <a:off x="2976551" y="2107420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8" name="Freeform 117"/>
          <p:cNvSpPr/>
          <p:nvPr/>
        </p:nvSpPr>
        <p:spPr>
          <a:xfrm>
            <a:off x="2885573" y="2044152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9" name="Freeform 118"/>
          <p:cNvSpPr/>
          <p:nvPr/>
        </p:nvSpPr>
        <p:spPr>
          <a:xfrm>
            <a:off x="4458040" y="2420687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0" name="Freeform 119"/>
          <p:cNvSpPr/>
          <p:nvPr/>
        </p:nvSpPr>
        <p:spPr>
          <a:xfrm>
            <a:off x="4354620" y="2311591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1" name="Freeform 120"/>
          <p:cNvSpPr/>
          <p:nvPr/>
        </p:nvSpPr>
        <p:spPr>
          <a:xfrm>
            <a:off x="4263642" y="2248323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2" name="Freeform 121"/>
          <p:cNvSpPr/>
          <p:nvPr/>
        </p:nvSpPr>
        <p:spPr>
          <a:xfrm>
            <a:off x="3730696" y="3281935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3" name="Freeform 122"/>
          <p:cNvSpPr/>
          <p:nvPr/>
        </p:nvSpPr>
        <p:spPr>
          <a:xfrm>
            <a:off x="3627276" y="3172839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4" name="Freeform 123"/>
          <p:cNvSpPr/>
          <p:nvPr/>
        </p:nvSpPr>
        <p:spPr>
          <a:xfrm>
            <a:off x="3536298" y="3109571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5" name="Freeform 124"/>
          <p:cNvSpPr/>
          <p:nvPr/>
        </p:nvSpPr>
        <p:spPr>
          <a:xfrm>
            <a:off x="2233203" y="3316137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6" name="Freeform 125"/>
          <p:cNvSpPr/>
          <p:nvPr/>
        </p:nvSpPr>
        <p:spPr>
          <a:xfrm>
            <a:off x="2129783" y="3207041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7" name="Freeform 126"/>
          <p:cNvSpPr/>
          <p:nvPr/>
        </p:nvSpPr>
        <p:spPr>
          <a:xfrm>
            <a:off x="2038805" y="3143773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8" name="Freeform 127"/>
          <p:cNvSpPr/>
          <p:nvPr/>
        </p:nvSpPr>
        <p:spPr>
          <a:xfrm>
            <a:off x="3104720" y="4403933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9" name="Freeform 128"/>
          <p:cNvSpPr/>
          <p:nvPr/>
        </p:nvSpPr>
        <p:spPr>
          <a:xfrm>
            <a:off x="3001300" y="4294837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0" name="Freeform 129"/>
          <p:cNvSpPr/>
          <p:nvPr/>
        </p:nvSpPr>
        <p:spPr>
          <a:xfrm>
            <a:off x="2910322" y="4231569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1" name="Freeform 130"/>
          <p:cNvSpPr/>
          <p:nvPr/>
        </p:nvSpPr>
        <p:spPr>
          <a:xfrm>
            <a:off x="4369993" y="4259155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2" name="Freeform 131"/>
          <p:cNvSpPr/>
          <p:nvPr/>
        </p:nvSpPr>
        <p:spPr>
          <a:xfrm>
            <a:off x="4266573" y="4150059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3" name="Freeform 132"/>
          <p:cNvSpPr/>
          <p:nvPr/>
        </p:nvSpPr>
        <p:spPr>
          <a:xfrm>
            <a:off x="4175595" y="4086791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4" name="Freeform 133"/>
          <p:cNvSpPr/>
          <p:nvPr/>
        </p:nvSpPr>
        <p:spPr>
          <a:xfrm>
            <a:off x="1694621" y="4603938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5" name="Freeform 134"/>
          <p:cNvSpPr/>
          <p:nvPr/>
        </p:nvSpPr>
        <p:spPr>
          <a:xfrm>
            <a:off x="1591201" y="4494842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6" name="Freeform 135"/>
          <p:cNvSpPr/>
          <p:nvPr/>
        </p:nvSpPr>
        <p:spPr>
          <a:xfrm>
            <a:off x="1500223" y="4431574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7" name="Freeform 136"/>
          <p:cNvSpPr/>
          <p:nvPr/>
        </p:nvSpPr>
        <p:spPr>
          <a:xfrm>
            <a:off x="2630341" y="5404917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8" name="Freeform 137"/>
          <p:cNvSpPr/>
          <p:nvPr/>
        </p:nvSpPr>
        <p:spPr>
          <a:xfrm>
            <a:off x="2526921" y="5295821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9" name="Freeform 138"/>
          <p:cNvSpPr/>
          <p:nvPr/>
        </p:nvSpPr>
        <p:spPr>
          <a:xfrm>
            <a:off x="2435943" y="5232553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0" name="Freeform 139"/>
          <p:cNvSpPr/>
          <p:nvPr/>
        </p:nvSpPr>
        <p:spPr>
          <a:xfrm>
            <a:off x="4005035" y="5342035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1" name="Freeform 140"/>
          <p:cNvSpPr/>
          <p:nvPr/>
        </p:nvSpPr>
        <p:spPr>
          <a:xfrm>
            <a:off x="3901615" y="5232939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2" name="Freeform 141"/>
          <p:cNvSpPr/>
          <p:nvPr/>
        </p:nvSpPr>
        <p:spPr>
          <a:xfrm>
            <a:off x="3810637" y="5169671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Rectangle 31"/>
          <p:cNvSpPr/>
          <p:nvPr/>
        </p:nvSpPr>
        <p:spPr>
          <a:xfrm>
            <a:off x="2680684" y="2345605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852795" y="3444667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331458" y="4720635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354831" y="3394706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741557" y="4511781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047572" y="2512375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4012648" y="4371926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2261522" y="5530226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628212" y="5450767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>
            <a:off x="1794773" y="2628505"/>
            <a:ext cx="1531345" cy="1326341"/>
          </a:xfrm>
          <a:custGeom>
            <a:avLst/>
            <a:gdLst>
              <a:gd name="connsiteX0" fmla="*/ 0 w 1531345"/>
              <a:gd name="connsiteY0" fmla="*/ 212953 h 1326341"/>
              <a:gd name="connsiteX1" fmla="*/ 418641 w 1531345"/>
              <a:gd name="connsiteY1" fmla="*/ 14649 h 1326341"/>
              <a:gd name="connsiteX2" fmla="*/ 958468 w 1531345"/>
              <a:gd name="connsiteY2" fmla="*/ 565493 h 1326341"/>
              <a:gd name="connsiteX3" fmla="*/ 947451 w 1531345"/>
              <a:gd name="connsiteY3" fmla="*/ 1259556 h 1326341"/>
              <a:gd name="connsiteX4" fmla="*/ 1531345 w 1531345"/>
              <a:gd name="connsiteY4" fmla="*/ 1259556 h 132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1345" h="1326341">
                <a:moveTo>
                  <a:pt x="0" y="212953"/>
                </a:moveTo>
                <a:cubicBezTo>
                  <a:pt x="129448" y="84422"/>
                  <a:pt x="258896" y="-44108"/>
                  <a:pt x="418641" y="14649"/>
                </a:cubicBezTo>
                <a:cubicBezTo>
                  <a:pt x="578386" y="73406"/>
                  <a:pt x="870333" y="358009"/>
                  <a:pt x="958468" y="565493"/>
                </a:cubicBezTo>
                <a:cubicBezTo>
                  <a:pt x="1046603" y="772977"/>
                  <a:pt x="851972" y="1143879"/>
                  <a:pt x="947451" y="1259556"/>
                </a:cubicBezTo>
                <a:cubicBezTo>
                  <a:pt x="1042930" y="1375233"/>
                  <a:pt x="1287137" y="1317394"/>
                  <a:pt x="1531345" y="1259556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6" name="Freeform 145"/>
          <p:cNvSpPr/>
          <p:nvPr/>
        </p:nvSpPr>
        <p:spPr>
          <a:xfrm>
            <a:off x="1254946" y="3050779"/>
            <a:ext cx="528810" cy="863521"/>
          </a:xfrm>
          <a:custGeom>
            <a:avLst/>
            <a:gdLst>
              <a:gd name="connsiteX0" fmla="*/ 0 w 528810"/>
              <a:gd name="connsiteY0" fmla="*/ 0 h 863521"/>
              <a:gd name="connsiteX1" fmla="*/ 143219 w 528810"/>
              <a:gd name="connsiteY1" fmla="*/ 749147 h 863521"/>
              <a:gd name="connsiteX2" fmla="*/ 528810 w 528810"/>
              <a:gd name="connsiteY2" fmla="*/ 848298 h 86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810" h="863521">
                <a:moveTo>
                  <a:pt x="0" y="0"/>
                </a:moveTo>
                <a:cubicBezTo>
                  <a:pt x="27542" y="303882"/>
                  <a:pt x="55084" y="607764"/>
                  <a:pt x="143219" y="749147"/>
                </a:cubicBezTo>
                <a:cubicBezTo>
                  <a:pt x="231354" y="890530"/>
                  <a:pt x="380082" y="869414"/>
                  <a:pt x="528810" y="848298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7" name="Freeform 146"/>
          <p:cNvSpPr/>
          <p:nvPr/>
        </p:nvSpPr>
        <p:spPr>
          <a:xfrm>
            <a:off x="1431216" y="3072812"/>
            <a:ext cx="2522862" cy="2066151"/>
          </a:xfrm>
          <a:custGeom>
            <a:avLst/>
            <a:gdLst>
              <a:gd name="connsiteX0" fmla="*/ 0 w 2522862"/>
              <a:gd name="connsiteY0" fmla="*/ 0 h 2066151"/>
              <a:gd name="connsiteX1" fmla="*/ 99152 w 2522862"/>
              <a:gd name="connsiteY1" fmla="*/ 363557 h 2066151"/>
              <a:gd name="connsiteX2" fmla="*/ 275422 w 2522862"/>
              <a:gd name="connsiteY2" fmla="*/ 1101687 h 2066151"/>
              <a:gd name="connsiteX3" fmla="*/ 881349 w 2522862"/>
              <a:gd name="connsiteY3" fmla="*/ 1454227 h 2066151"/>
              <a:gd name="connsiteX4" fmla="*/ 1123720 w 2522862"/>
              <a:gd name="connsiteY4" fmla="*/ 1949986 h 2066151"/>
              <a:gd name="connsiteX5" fmla="*/ 1972019 w 2522862"/>
              <a:gd name="connsiteY5" fmla="*/ 2060155 h 2066151"/>
              <a:gd name="connsiteX6" fmla="*/ 2522862 w 2522862"/>
              <a:gd name="connsiteY6" fmla="*/ 1828800 h 206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2862" h="2066151">
                <a:moveTo>
                  <a:pt x="0" y="0"/>
                </a:moveTo>
                <a:cubicBezTo>
                  <a:pt x="26624" y="89971"/>
                  <a:pt x="53248" y="179943"/>
                  <a:pt x="99152" y="363557"/>
                </a:cubicBezTo>
                <a:cubicBezTo>
                  <a:pt x="145056" y="547171"/>
                  <a:pt x="145056" y="919909"/>
                  <a:pt x="275422" y="1101687"/>
                </a:cubicBezTo>
                <a:cubicBezTo>
                  <a:pt x="405788" y="1283465"/>
                  <a:pt x="739966" y="1312844"/>
                  <a:pt x="881349" y="1454227"/>
                </a:cubicBezTo>
                <a:cubicBezTo>
                  <a:pt x="1022732" y="1595610"/>
                  <a:pt x="941942" y="1848998"/>
                  <a:pt x="1123720" y="1949986"/>
                </a:cubicBezTo>
                <a:cubicBezTo>
                  <a:pt x="1305498" y="2050974"/>
                  <a:pt x="1738829" y="2080353"/>
                  <a:pt x="1972019" y="2060155"/>
                </a:cubicBezTo>
                <a:cubicBezTo>
                  <a:pt x="2205209" y="2039957"/>
                  <a:pt x="2522862" y="1828800"/>
                  <a:pt x="2522862" y="1828800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1" name="Straight Arrow Connector 150"/>
          <p:cNvCxnSpPr/>
          <p:nvPr/>
        </p:nvCxnSpPr>
        <p:spPr>
          <a:xfrm flipH="1">
            <a:off x="2566138" y="2890442"/>
            <a:ext cx="126283" cy="228661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H="1">
            <a:off x="2864158" y="2905314"/>
            <a:ext cx="7131" cy="272712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>
            <a:off x="3176608" y="2896066"/>
            <a:ext cx="87843" cy="259034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 flipH="1">
            <a:off x="3964327" y="3053093"/>
            <a:ext cx="126283" cy="228661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 flipH="1">
            <a:off x="4262347" y="3067965"/>
            <a:ext cx="7131" cy="272712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>
            <a:off x="4574797" y="3058717"/>
            <a:ext cx="87843" cy="259034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 flipH="1">
            <a:off x="3931151" y="4896206"/>
            <a:ext cx="126283" cy="228661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 flipH="1">
            <a:off x="4229171" y="4911078"/>
            <a:ext cx="7131" cy="272712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4541621" y="4901830"/>
            <a:ext cx="87843" cy="259034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flipH="1">
            <a:off x="3270245" y="3911805"/>
            <a:ext cx="126283" cy="228661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/>
          <p:nvPr/>
        </p:nvCxnSpPr>
        <p:spPr>
          <a:xfrm flipH="1">
            <a:off x="3568265" y="3926677"/>
            <a:ext cx="7131" cy="272712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>
            <a:off x="3880715" y="3917429"/>
            <a:ext cx="87843" cy="259034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 flipH="1">
            <a:off x="2653532" y="5047614"/>
            <a:ext cx="126283" cy="228661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H="1">
            <a:off x="2951552" y="5062486"/>
            <a:ext cx="7131" cy="272712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>
            <a:off x="3264002" y="5053238"/>
            <a:ext cx="87843" cy="259034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>
            <a:off x="1223240" y="5256902"/>
            <a:ext cx="126283" cy="228661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>
            <a:off x="1521260" y="5271774"/>
            <a:ext cx="7131" cy="272712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/>
          <p:nvPr/>
        </p:nvCxnSpPr>
        <p:spPr>
          <a:xfrm>
            <a:off x="1833710" y="5262526"/>
            <a:ext cx="87843" cy="259034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 flipH="1">
            <a:off x="2125423" y="6074083"/>
            <a:ext cx="126283" cy="228661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flipH="1">
            <a:off x="2423443" y="6088955"/>
            <a:ext cx="7131" cy="272712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>
            <a:off x="2735893" y="6079707"/>
            <a:ext cx="87843" cy="259034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flipH="1">
            <a:off x="3496093" y="6015843"/>
            <a:ext cx="126283" cy="228661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 flipH="1">
            <a:off x="3794113" y="6030715"/>
            <a:ext cx="7131" cy="272712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4106563" y="6021467"/>
            <a:ext cx="87843" cy="259034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/>
          <p:nvPr/>
        </p:nvCxnSpPr>
        <p:spPr>
          <a:xfrm flipH="1">
            <a:off x="1754969" y="3996750"/>
            <a:ext cx="126283" cy="228661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/>
          <p:nvPr/>
        </p:nvCxnSpPr>
        <p:spPr>
          <a:xfrm flipH="1">
            <a:off x="2052989" y="4011622"/>
            <a:ext cx="7131" cy="272712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>
            <a:off x="2365439" y="4002374"/>
            <a:ext cx="87843" cy="259034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834" y="728700"/>
            <a:ext cx="5778757" cy="47720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128448" y="1007596"/>
            <a:ext cx="741059" cy="6102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Rounded Rectangle 3"/>
          <p:cNvSpPr/>
          <p:nvPr/>
        </p:nvSpPr>
        <p:spPr>
          <a:xfrm>
            <a:off x="6410325" y="3949189"/>
            <a:ext cx="3209360" cy="76990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369" y="5422368"/>
            <a:ext cx="2083249" cy="991266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013" y="5669322"/>
            <a:ext cx="2136258" cy="768628"/>
          </a:xfrm>
          <a:prstGeom prst="rect">
            <a:avLst/>
          </a:prstGeom>
        </p:spPr>
      </p:pic>
      <p:sp>
        <p:nvSpPr>
          <p:cNvPr id="187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Analysis: </a:t>
            </a:r>
            <a:r>
              <a:rPr lang="pl-PL" sz="3000" cap="small" dirty="0" smtClean="0"/>
              <a:t>Diameter-2 </a:t>
            </a:r>
            <a:r>
              <a:rPr lang="pl-PL" sz="3000" cap="small" dirty="0"/>
              <a:t>Slim Fly</a:t>
            </a:r>
            <a:endParaRPr lang="en-US" sz="3000" dirty="0"/>
          </a:p>
        </p:txBody>
      </p:sp>
      <p:sp>
        <p:nvSpPr>
          <p:cNvPr id="188" name="Title 3"/>
          <p:cNvSpPr txBox="1">
            <a:spLocks/>
          </p:cNvSpPr>
          <p:nvPr/>
        </p:nvSpPr>
        <p:spPr>
          <a:xfrm>
            <a:off x="189394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 smtClean="0"/>
              <a:t>Performance (Uniform Random)</a:t>
            </a:r>
            <a:endParaRPr lang="en-US" sz="2600" dirty="0"/>
          </a:p>
        </p:txBody>
      </p:sp>
      <p:pic>
        <p:nvPicPr>
          <p:cNvPr id="1026" name="Picture 2" descr="Bildergebnis für graph process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07" y="780793"/>
            <a:ext cx="5636539" cy="56365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Rounded Rectangle 180"/>
          <p:cNvSpPr/>
          <p:nvPr/>
        </p:nvSpPr>
        <p:spPr>
          <a:xfrm>
            <a:off x="5166593" y="4651636"/>
            <a:ext cx="6867636" cy="2113709"/>
          </a:xfrm>
          <a:prstGeom prst="roundRect">
            <a:avLst>
              <a:gd name="adj" fmla="val 6105"/>
            </a:avLst>
          </a:prstGeom>
          <a:solidFill>
            <a:srgbClr val="389A4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en-US" sz="3200" dirty="0" smtClean="0"/>
              <a:t>Lowest latency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en-US" sz="3200" dirty="0" smtClean="0"/>
              <a:t>Better throughput than Dragonfly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en-US" sz="3200" dirty="0" smtClean="0"/>
              <a:t>Almost-the-best throughput</a:t>
            </a:r>
            <a:endParaRPr lang="pl-PL" sz="3200" dirty="0"/>
          </a:p>
        </p:txBody>
      </p:sp>
      <p:pic>
        <p:nvPicPr>
          <p:cNvPr id="190" name="Picture 14" descr="http://www.clker.com/cliparts/U/b/3/E/T/z/ok-icon-h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628" y="4659344"/>
            <a:ext cx="610010" cy="61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749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6" fill="hold">
                      <p:stCondLst>
                        <p:cond delay="indefinite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1" grpId="0" animBg="1"/>
      <p:bldP spid="44" grpId="0" animBg="1"/>
      <p:bldP spid="45" grpId="0" animBg="1"/>
      <p:bldP spid="46" grpId="0" animBg="1"/>
      <p:bldP spid="47" grpId="0" animBg="1"/>
      <p:bldP spid="49" grpId="0" animBg="1"/>
      <p:bldP spid="51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1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1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2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2" grpId="0" animBg="1"/>
      <p:bldP spid="95" grpId="0" animBg="1"/>
      <p:bldP spid="96" grpId="0" animBg="1"/>
      <p:bldP spid="97" grpId="0" animBg="1"/>
      <p:bldP spid="98" grpId="0" animBg="1"/>
      <p:bldP spid="100" grpId="0" animBg="1"/>
      <p:bldP spid="102" grpId="0" animBg="1"/>
      <p:bldP spid="105" grpId="0" animBg="1"/>
      <p:bldP spid="106" grpId="0" animBg="1"/>
      <p:bldP spid="107" grpId="0" animBg="1"/>
      <p:bldP spid="108" grpId="0" animBg="1"/>
      <p:bldP spid="110" grpId="0" animBg="1"/>
      <p:bldP spid="112" grpId="0" animBg="1"/>
      <p:bldP spid="9" grpId="0" animBg="1"/>
      <p:bldP spid="114" grpId="0" animBg="1"/>
      <p:bldP spid="115" grpId="0" animBg="1"/>
      <p:bldP spid="2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32" grpId="0" animBg="1"/>
      <p:bldP spid="42" grpId="0" animBg="1"/>
      <p:bldP spid="52" grpId="0" animBg="1"/>
      <p:bldP spid="62" grpId="0" animBg="1"/>
      <p:bldP spid="72" grpId="0" animBg="1"/>
      <p:bldP spid="83" grpId="0" animBg="1"/>
      <p:bldP spid="93" grpId="0" animBg="1"/>
      <p:bldP spid="103" grpId="0" animBg="1"/>
      <p:bldP spid="113" grpId="0" animBg="1"/>
      <p:bldP spid="144" grpId="0" animBg="1"/>
      <p:bldP spid="146" grpId="0" animBg="1"/>
      <p:bldP spid="147" grpId="0" animBg="1"/>
      <p:bldP spid="6" grpId="0" animBg="1"/>
      <p:bldP spid="4" grpId="0" animBg="1"/>
      <p:bldP spid="18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Freeform 668"/>
          <p:cNvSpPr/>
          <p:nvPr/>
        </p:nvSpPr>
        <p:spPr>
          <a:xfrm>
            <a:off x="4346278" y="2485584"/>
            <a:ext cx="261518" cy="632334"/>
          </a:xfrm>
          <a:custGeom>
            <a:avLst/>
            <a:gdLst>
              <a:gd name="connsiteX0" fmla="*/ 166268 w 261518"/>
              <a:gd name="connsiteY0" fmla="*/ 1092 h 632334"/>
              <a:gd name="connsiteX1" fmla="*/ 23393 w 261518"/>
              <a:gd name="connsiteY1" fmla="*/ 39192 h 632334"/>
              <a:gd name="connsiteX2" fmla="*/ 4343 w 261518"/>
              <a:gd name="connsiteY2" fmla="*/ 258267 h 632334"/>
              <a:gd name="connsiteX3" fmla="*/ 4343 w 261518"/>
              <a:gd name="connsiteY3" fmla="*/ 534492 h 632334"/>
              <a:gd name="connsiteX4" fmla="*/ 51968 w 261518"/>
              <a:gd name="connsiteY4" fmla="*/ 620217 h 632334"/>
              <a:gd name="connsiteX5" fmla="*/ 261518 w 261518"/>
              <a:gd name="connsiteY5" fmla="*/ 629742 h 63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518" h="632334">
                <a:moveTo>
                  <a:pt x="166268" y="1092"/>
                </a:moveTo>
                <a:cubicBezTo>
                  <a:pt x="108324" y="-1289"/>
                  <a:pt x="50380" y="-3670"/>
                  <a:pt x="23393" y="39192"/>
                </a:cubicBezTo>
                <a:cubicBezTo>
                  <a:pt x="-3594" y="82054"/>
                  <a:pt x="7518" y="175717"/>
                  <a:pt x="4343" y="258267"/>
                </a:cubicBezTo>
                <a:cubicBezTo>
                  <a:pt x="1168" y="340817"/>
                  <a:pt x="-3594" y="474167"/>
                  <a:pt x="4343" y="534492"/>
                </a:cubicBezTo>
                <a:cubicBezTo>
                  <a:pt x="12280" y="594817"/>
                  <a:pt x="9106" y="604342"/>
                  <a:pt x="51968" y="620217"/>
                </a:cubicBezTo>
                <a:cubicBezTo>
                  <a:pt x="94830" y="636092"/>
                  <a:pt x="178174" y="632917"/>
                  <a:pt x="261518" y="629742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0" name="Freeform 669"/>
          <p:cNvSpPr/>
          <p:nvPr/>
        </p:nvSpPr>
        <p:spPr>
          <a:xfrm>
            <a:off x="4363567" y="3473060"/>
            <a:ext cx="1233680" cy="571500"/>
          </a:xfrm>
          <a:custGeom>
            <a:avLst/>
            <a:gdLst>
              <a:gd name="connsiteX0" fmla="*/ 166880 w 1233680"/>
              <a:gd name="connsiteY0" fmla="*/ 0 h 571500"/>
              <a:gd name="connsiteX1" fmla="*/ 24005 w 1233680"/>
              <a:gd name="connsiteY1" fmla="*/ 85725 h 571500"/>
              <a:gd name="connsiteX2" fmla="*/ 33530 w 1233680"/>
              <a:gd name="connsiteY2" fmla="*/ 342900 h 571500"/>
              <a:gd name="connsiteX3" fmla="*/ 347855 w 1233680"/>
              <a:gd name="connsiteY3" fmla="*/ 476250 h 571500"/>
              <a:gd name="connsiteX4" fmla="*/ 1233680 w 1233680"/>
              <a:gd name="connsiteY4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680" h="571500">
                <a:moveTo>
                  <a:pt x="166880" y="0"/>
                </a:moveTo>
                <a:cubicBezTo>
                  <a:pt x="106555" y="14287"/>
                  <a:pt x="46230" y="28575"/>
                  <a:pt x="24005" y="85725"/>
                </a:cubicBezTo>
                <a:cubicBezTo>
                  <a:pt x="1780" y="142875"/>
                  <a:pt x="-20445" y="277813"/>
                  <a:pt x="33530" y="342900"/>
                </a:cubicBezTo>
                <a:cubicBezTo>
                  <a:pt x="87505" y="407987"/>
                  <a:pt x="147830" y="438150"/>
                  <a:pt x="347855" y="476250"/>
                </a:cubicBezTo>
                <a:cubicBezTo>
                  <a:pt x="547880" y="514350"/>
                  <a:pt x="890780" y="542925"/>
                  <a:pt x="1233680" y="57150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1" name="Freeform 670"/>
          <p:cNvSpPr/>
          <p:nvPr/>
        </p:nvSpPr>
        <p:spPr>
          <a:xfrm flipV="1">
            <a:off x="4381009" y="4330223"/>
            <a:ext cx="1227174" cy="529953"/>
          </a:xfrm>
          <a:custGeom>
            <a:avLst/>
            <a:gdLst>
              <a:gd name="connsiteX0" fmla="*/ 166880 w 1233680"/>
              <a:gd name="connsiteY0" fmla="*/ 0 h 571500"/>
              <a:gd name="connsiteX1" fmla="*/ 24005 w 1233680"/>
              <a:gd name="connsiteY1" fmla="*/ 85725 h 571500"/>
              <a:gd name="connsiteX2" fmla="*/ 33530 w 1233680"/>
              <a:gd name="connsiteY2" fmla="*/ 342900 h 571500"/>
              <a:gd name="connsiteX3" fmla="*/ 347855 w 1233680"/>
              <a:gd name="connsiteY3" fmla="*/ 476250 h 571500"/>
              <a:gd name="connsiteX4" fmla="*/ 1233680 w 1233680"/>
              <a:gd name="connsiteY4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680" h="571500">
                <a:moveTo>
                  <a:pt x="166880" y="0"/>
                </a:moveTo>
                <a:cubicBezTo>
                  <a:pt x="106555" y="14287"/>
                  <a:pt x="46230" y="28575"/>
                  <a:pt x="24005" y="85725"/>
                </a:cubicBezTo>
                <a:cubicBezTo>
                  <a:pt x="1780" y="142875"/>
                  <a:pt x="-20445" y="277813"/>
                  <a:pt x="33530" y="342900"/>
                </a:cubicBezTo>
                <a:cubicBezTo>
                  <a:pt x="87505" y="407987"/>
                  <a:pt x="147830" y="438150"/>
                  <a:pt x="347855" y="476250"/>
                </a:cubicBezTo>
                <a:cubicBezTo>
                  <a:pt x="547880" y="514350"/>
                  <a:pt x="890780" y="542925"/>
                  <a:pt x="1233680" y="57150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2" name="Freeform 671"/>
          <p:cNvSpPr/>
          <p:nvPr/>
        </p:nvSpPr>
        <p:spPr>
          <a:xfrm>
            <a:off x="4229677" y="3344699"/>
            <a:ext cx="426075" cy="1622411"/>
          </a:xfrm>
          <a:custGeom>
            <a:avLst/>
            <a:gdLst>
              <a:gd name="connsiteX0" fmla="*/ 274958 w 360683"/>
              <a:gd name="connsiteY0" fmla="*/ 0 h 1927449"/>
              <a:gd name="connsiteX1" fmla="*/ 141608 w 360683"/>
              <a:gd name="connsiteY1" fmla="*/ 19050 h 1927449"/>
              <a:gd name="connsiteX2" fmla="*/ 36833 w 360683"/>
              <a:gd name="connsiteY2" fmla="*/ 104775 h 1927449"/>
              <a:gd name="connsiteX3" fmla="*/ 8258 w 360683"/>
              <a:gd name="connsiteY3" fmla="*/ 400050 h 1927449"/>
              <a:gd name="connsiteX4" fmla="*/ 17783 w 360683"/>
              <a:gd name="connsiteY4" fmla="*/ 1209675 h 1927449"/>
              <a:gd name="connsiteX5" fmla="*/ 27308 w 360683"/>
              <a:gd name="connsiteY5" fmla="*/ 1819275 h 1927449"/>
              <a:gd name="connsiteX6" fmla="*/ 360683 w 360683"/>
              <a:gd name="connsiteY6" fmla="*/ 1924050 h 192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683" h="1927449">
                <a:moveTo>
                  <a:pt x="274958" y="0"/>
                </a:moveTo>
                <a:cubicBezTo>
                  <a:pt x="228126" y="794"/>
                  <a:pt x="181295" y="1588"/>
                  <a:pt x="141608" y="19050"/>
                </a:cubicBezTo>
                <a:cubicBezTo>
                  <a:pt x="101920" y="36513"/>
                  <a:pt x="59058" y="41275"/>
                  <a:pt x="36833" y="104775"/>
                </a:cubicBezTo>
                <a:cubicBezTo>
                  <a:pt x="14608" y="168275"/>
                  <a:pt x="11433" y="215900"/>
                  <a:pt x="8258" y="400050"/>
                </a:cubicBezTo>
                <a:cubicBezTo>
                  <a:pt x="5083" y="584200"/>
                  <a:pt x="14608" y="973138"/>
                  <a:pt x="17783" y="1209675"/>
                </a:cubicBezTo>
                <a:cubicBezTo>
                  <a:pt x="20958" y="1446213"/>
                  <a:pt x="-29842" y="1700213"/>
                  <a:pt x="27308" y="1819275"/>
                </a:cubicBezTo>
                <a:cubicBezTo>
                  <a:pt x="84458" y="1938338"/>
                  <a:pt x="222570" y="1931194"/>
                  <a:pt x="360683" y="192405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3" name="Freeform 672"/>
          <p:cNvSpPr/>
          <p:nvPr/>
        </p:nvSpPr>
        <p:spPr>
          <a:xfrm>
            <a:off x="4152019" y="2342138"/>
            <a:ext cx="1750029" cy="1854822"/>
          </a:xfrm>
          <a:custGeom>
            <a:avLst/>
            <a:gdLst>
              <a:gd name="connsiteX0" fmla="*/ 416529 w 1750029"/>
              <a:gd name="connsiteY0" fmla="*/ 16497 h 1854822"/>
              <a:gd name="connsiteX1" fmla="*/ 197454 w 1750029"/>
              <a:gd name="connsiteY1" fmla="*/ 16497 h 1854822"/>
              <a:gd name="connsiteX2" fmla="*/ 35529 w 1750029"/>
              <a:gd name="connsiteY2" fmla="*/ 187947 h 1854822"/>
              <a:gd name="connsiteX3" fmla="*/ 16479 w 1750029"/>
              <a:gd name="connsiteY3" fmla="*/ 702297 h 1854822"/>
              <a:gd name="connsiteX4" fmla="*/ 35529 w 1750029"/>
              <a:gd name="connsiteY4" fmla="*/ 1530972 h 1854822"/>
              <a:gd name="connsiteX5" fmla="*/ 416529 w 1750029"/>
              <a:gd name="connsiteY5" fmla="*/ 1788147 h 1854822"/>
              <a:gd name="connsiteX6" fmla="*/ 1750029 w 1750029"/>
              <a:gd name="connsiteY6" fmla="*/ 1854822 h 1854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0029" h="1854822">
                <a:moveTo>
                  <a:pt x="416529" y="16497"/>
                </a:moveTo>
                <a:cubicBezTo>
                  <a:pt x="338741" y="2209"/>
                  <a:pt x="260954" y="-12078"/>
                  <a:pt x="197454" y="16497"/>
                </a:cubicBezTo>
                <a:cubicBezTo>
                  <a:pt x="133954" y="45072"/>
                  <a:pt x="65691" y="73647"/>
                  <a:pt x="35529" y="187947"/>
                </a:cubicBezTo>
                <a:cubicBezTo>
                  <a:pt x="5367" y="302247"/>
                  <a:pt x="16479" y="478460"/>
                  <a:pt x="16479" y="702297"/>
                </a:cubicBezTo>
                <a:cubicBezTo>
                  <a:pt x="16479" y="926134"/>
                  <a:pt x="-31146" y="1349997"/>
                  <a:pt x="35529" y="1530972"/>
                </a:cubicBezTo>
                <a:cubicBezTo>
                  <a:pt x="102204" y="1711947"/>
                  <a:pt x="130779" y="1734172"/>
                  <a:pt x="416529" y="1788147"/>
                </a:cubicBezTo>
                <a:cubicBezTo>
                  <a:pt x="702279" y="1842122"/>
                  <a:pt x="1226154" y="1848472"/>
                  <a:pt x="1750029" y="1854822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4" name="Freeform 673"/>
          <p:cNvSpPr/>
          <p:nvPr/>
        </p:nvSpPr>
        <p:spPr>
          <a:xfrm>
            <a:off x="4044290" y="2192452"/>
            <a:ext cx="705233" cy="2912637"/>
          </a:xfrm>
          <a:custGeom>
            <a:avLst/>
            <a:gdLst>
              <a:gd name="connsiteX0" fmla="*/ 581408 w 705233"/>
              <a:gd name="connsiteY0" fmla="*/ 4259 h 2912637"/>
              <a:gd name="connsiteX1" fmla="*/ 371858 w 705233"/>
              <a:gd name="connsiteY1" fmla="*/ 13784 h 2912637"/>
              <a:gd name="connsiteX2" fmla="*/ 152783 w 705233"/>
              <a:gd name="connsiteY2" fmla="*/ 118559 h 2912637"/>
              <a:gd name="connsiteX3" fmla="*/ 28958 w 705233"/>
              <a:gd name="connsiteY3" fmla="*/ 375734 h 2912637"/>
              <a:gd name="connsiteX4" fmla="*/ 19433 w 705233"/>
              <a:gd name="connsiteY4" fmla="*/ 1099634 h 2912637"/>
              <a:gd name="connsiteX5" fmla="*/ 383 w 705233"/>
              <a:gd name="connsiteY5" fmla="*/ 1994984 h 2912637"/>
              <a:gd name="connsiteX6" fmla="*/ 38483 w 705233"/>
              <a:gd name="connsiteY6" fmla="*/ 2556959 h 2912637"/>
              <a:gd name="connsiteX7" fmla="*/ 228983 w 705233"/>
              <a:gd name="connsiteY7" fmla="*/ 2871284 h 2912637"/>
              <a:gd name="connsiteX8" fmla="*/ 705233 w 705233"/>
              <a:gd name="connsiteY8" fmla="*/ 2899859 h 291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233" h="2912637">
                <a:moveTo>
                  <a:pt x="581408" y="4259"/>
                </a:moveTo>
                <a:cubicBezTo>
                  <a:pt x="512351" y="-504"/>
                  <a:pt x="443295" y="-5266"/>
                  <a:pt x="371858" y="13784"/>
                </a:cubicBezTo>
                <a:cubicBezTo>
                  <a:pt x="300420" y="32834"/>
                  <a:pt x="209933" y="58234"/>
                  <a:pt x="152783" y="118559"/>
                </a:cubicBezTo>
                <a:cubicBezTo>
                  <a:pt x="95633" y="178884"/>
                  <a:pt x="51183" y="212222"/>
                  <a:pt x="28958" y="375734"/>
                </a:cubicBezTo>
                <a:cubicBezTo>
                  <a:pt x="6733" y="539246"/>
                  <a:pt x="24195" y="829759"/>
                  <a:pt x="19433" y="1099634"/>
                </a:cubicBezTo>
                <a:cubicBezTo>
                  <a:pt x="14670" y="1369509"/>
                  <a:pt x="-2792" y="1752097"/>
                  <a:pt x="383" y="1994984"/>
                </a:cubicBezTo>
                <a:cubicBezTo>
                  <a:pt x="3558" y="2237871"/>
                  <a:pt x="383" y="2410909"/>
                  <a:pt x="38483" y="2556959"/>
                </a:cubicBezTo>
                <a:cubicBezTo>
                  <a:pt x="76583" y="2703009"/>
                  <a:pt x="117858" y="2814134"/>
                  <a:pt x="228983" y="2871284"/>
                </a:cubicBezTo>
                <a:cubicBezTo>
                  <a:pt x="340108" y="2928434"/>
                  <a:pt x="522670" y="2914146"/>
                  <a:pt x="705233" y="2899859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" name="Freeform 664"/>
          <p:cNvSpPr/>
          <p:nvPr/>
        </p:nvSpPr>
        <p:spPr>
          <a:xfrm>
            <a:off x="9097195" y="2523664"/>
            <a:ext cx="261518" cy="632334"/>
          </a:xfrm>
          <a:custGeom>
            <a:avLst/>
            <a:gdLst>
              <a:gd name="connsiteX0" fmla="*/ 166268 w 261518"/>
              <a:gd name="connsiteY0" fmla="*/ 1092 h 632334"/>
              <a:gd name="connsiteX1" fmla="*/ 23393 w 261518"/>
              <a:gd name="connsiteY1" fmla="*/ 39192 h 632334"/>
              <a:gd name="connsiteX2" fmla="*/ 4343 w 261518"/>
              <a:gd name="connsiteY2" fmla="*/ 258267 h 632334"/>
              <a:gd name="connsiteX3" fmla="*/ 4343 w 261518"/>
              <a:gd name="connsiteY3" fmla="*/ 534492 h 632334"/>
              <a:gd name="connsiteX4" fmla="*/ 51968 w 261518"/>
              <a:gd name="connsiteY4" fmla="*/ 620217 h 632334"/>
              <a:gd name="connsiteX5" fmla="*/ 261518 w 261518"/>
              <a:gd name="connsiteY5" fmla="*/ 629742 h 63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518" h="632334">
                <a:moveTo>
                  <a:pt x="166268" y="1092"/>
                </a:moveTo>
                <a:cubicBezTo>
                  <a:pt x="108324" y="-1289"/>
                  <a:pt x="50380" y="-3670"/>
                  <a:pt x="23393" y="39192"/>
                </a:cubicBezTo>
                <a:cubicBezTo>
                  <a:pt x="-3594" y="82054"/>
                  <a:pt x="7518" y="175717"/>
                  <a:pt x="4343" y="258267"/>
                </a:cubicBezTo>
                <a:cubicBezTo>
                  <a:pt x="1168" y="340817"/>
                  <a:pt x="-3594" y="474167"/>
                  <a:pt x="4343" y="534492"/>
                </a:cubicBezTo>
                <a:cubicBezTo>
                  <a:pt x="12280" y="594817"/>
                  <a:pt x="9106" y="604342"/>
                  <a:pt x="51968" y="620217"/>
                </a:cubicBezTo>
                <a:cubicBezTo>
                  <a:pt x="94830" y="636092"/>
                  <a:pt x="178174" y="632917"/>
                  <a:pt x="261518" y="629742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9114484" y="3511140"/>
            <a:ext cx="1233680" cy="571500"/>
          </a:xfrm>
          <a:custGeom>
            <a:avLst/>
            <a:gdLst>
              <a:gd name="connsiteX0" fmla="*/ 166880 w 1233680"/>
              <a:gd name="connsiteY0" fmla="*/ 0 h 571500"/>
              <a:gd name="connsiteX1" fmla="*/ 24005 w 1233680"/>
              <a:gd name="connsiteY1" fmla="*/ 85725 h 571500"/>
              <a:gd name="connsiteX2" fmla="*/ 33530 w 1233680"/>
              <a:gd name="connsiteY2" fmla="*/ 342900 h 571500"/>
              <a:gd name="connsiteX3" fmla="*/ 347855 w 1233680"/>
              <a:gd name="connsiteY3" fmla="*/ 476250 h 571500"/>
              <a:gd name="connsiteX4" fmla="*/ 1233680 w 1233680"/>
              <a:gd name="connsiteY4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680" h="571500">
                <a:moveTo>
                  <a:pt x="166880" y="0"/>
                </a:moveTo>
                <a:cubicBezTo>
                  <a:pt x="106555" y="14287"/>
                  <a:pt x="46230" y="28575"/>
                  <a:pt x="24005" y="85725"/>
                </a:cubicBezTo>
                <a:cubicBezTo>
                  <a:pt x="1780" y="142875"/>
                  <a:pt x="-20445" y="277813"/>
                  <a:pt x="33530" y="342900"/>
                </a:cubicBezTo>
                <a:cubicBezTo>
                  <a:pt x="87505" y="407987"/>
                  <a:pt x="147830" y="438150"/>
                  <a:pt x="347855" y="476250"/>
                </a:cubicBezTo>
                <a:cubicBezTo>
                  <a:pt x="547880" y="514350"/>
                  <a:pt x="890780" y="542925"/>
                  <a:pt x="1233680" y="57150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7" name="Freeform 666"/>
          <p:cNvSpPr/>
          <p:nvPr/>
        </p:nvSpPr>
        <p:spPr>
          <a:xfrm flipV="1">
            <a:off x="9131926" y="4368303"/>
            <a:ext cx="1227174" cy="529953"/>
          </a:xfrm>
          <a:custGeom>
            <a:avLst/>
            <a:gdLst>
              <a:gd name="connsiteX0" fmla="*/ 166880 w 1233680"/>
              <a:gd name="connsiteY0" fmla="*/ 0 h 571500"/>
              <a:gd name="connsiteX1" fmla="*/ 24005 w 1233680"/>
              <a:gd name="connsiteY1" fmla="*/ 85725 h 571500"/>
              <a:gd name="connsiteX2" fmla="*/ 33530 w 1233680"/>
              <a:gd name="connsiteY2" fmla="*/ 342900 h 571500"/>
              <a:gd name="connsiteX3" fmla="*/ 347855 w 1233680"/>
              <a:gd name="connsiteY3" fmla="*/ 476250 h 571500"/>
              <a:gd name="connsiteX4" fmla="*/ 1233680 w 1233680"/>
              <a:gd name="connsiteY4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680" h="571500">
                <a:moveTo>
                  <a:pt x="166880" y="0"/>
                </a:moveTo>
                <a:cubicBezTo>
                  <a:pt x="106555" y="14287"/>
                  <a:pt x="46230" y="28575"/>
                  <a:pt x="24005" y="85725"/>
                </a:cubicBezTo>
                <a:cubicBezTo>
                  <a:pt x="1780" y="142875"/>
                  <a:pt x="-20445" y="277813"/>
                  <a:pt x="33530" y="342900"/>
                </a:cubicBezTo>
                <a:cubicBezTo>
                  <a:pt x="87505" y="407987"/>
                  <a:pt x="147830" y="438150"/>
                  <a:pt x="347855" y="476250"/>
                </a:cubicBezTo>
                <a:cubicBezTo>
                  <a:pt x="547880" y="514350"/>
                  <a:pt x="890780" y="542925"/>
                  <a:pt x="1233680" y="57150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8980594" y="3382779"/>
            <a:ext cx="426075" cy="1622411"/>
          </a:xfrm>
          <a:custGeom>
            <a:avLst/>
            <a:gdLst>
              <a:gd name="connsiteX0" fmla="*/ 274958 w 360683"/>
              <a:gd name="connsiteY0" fmla="*/ 0 h 1927449"/>
              <a:gd name="connsiteX1" fmla="*/ 141608 w 360683"/>
              <a:gd name="connsiteY1" fmla="*/ 19050 h 1927449"/>
              <a:gd name="connsiteX2" fmla="*/ 36833 w 360683"/>
              <a:gd name="connsiteY2" fmla="*/ 104775 h 1927449"/>
              <a:gd name="connsiteX3" fmla="*/ 8258 w 360683"/>
              <a:gd name="connsiteY3" fmla="*/ 400050 h 1927449"/>
              <a:gd name="connsiteX4" fmla="*/ 17783 w 360683"/>
              <a:gd name="connsiteY4" fmla="*/ 1209675 h 1927449"/>
              <a:gd name="connsiteX5" fmla="*/ 27308 w 360683"/>
              <a:gd name="connsiteY5" fmla="*/ 1819275 h 1927449"/>
              <a:gd name="connsiteX6" fmla="*/ 360683 w 360683"/>
              <a:gd name="connsiteY6" fmla="*/ 1924050 h 192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683" h="1927449">
                <a:moveTo>
                  <a:pt x="274958" y="0"/>
                </a:moveTo>
                <a:cubicBezTo>
                  <a:pt x="228126" y="794"/>
                  <a:pt x="181295" y="1588"/>
                  <a:pt x="141608" y="19050"/>
                </a:cubicBezTo>
                <a:cubicBezTo>
                  <a:pt x="101920" y="36513"/>
                  <a:pt x="59058" y="41275"/>
                  <a:pt x="36833" y="104775"/>
                </a:cubicBezTo>
                <a:cubicBezTo>
                  <a:pt x="14608" y="168275"/>
                  <a:pt x="11433" y="215900"/>
                  <a:pt x="8258" y="400050"/>
                </a:cubicBezTo>
                <a:cubicBezTo>
                  <a:pt x="5083" y="584200"/>
                  <a:pt x="14608" y="973138"/>
                  <a:pt x="17783" y="1209675"/>
                </a:cubicBezTo>
                <a:cubicBezTo>
                  <a:pt x="20958" y="1446213"/>
                  <a:pt x="-29842" y="1700213"/>
                  <a:pt x="27308" y="1819275"/>
                </a:cubicBezTo>
                <a:cubicBezTo>
                  <a:pt x="84458" y="1938338"/>
                  <a:pt x="222570" y="1931194"/>
                  <a:pt x="360683" y="192405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8902936" y="2380218"/>
            <a:ext cx="1750029" cy="1854822"/>
          </a:xfrm>
          <a:custGeom>
            <a:avLst/>
            <a:gdLst>
              <a:gd name="connsiteX0" fmla="*/ 416529 w 1750029"/>
              <a:gd name="connsiteY0" fmla="*/ 16497 h 1854822"/>
              <a:gd name="connsiteX1" fmla="*/ 197454 w 1750029"/>
              <a:gd name="connsiteY1" fmla="*/ 16497 h 1854822"/>
              <a:gd name="connsiteX2" fmla="*/ 35529 w 1750029"/>
              <a:gd name="connsiteY2" fmla="*/ 187947 h 1854822"/>
              <a:gd name="connsiteX3" fmla="*/ 16479 w 1750029"/>
              <a:gd name="connsiteY3" fmla="*/ 702297 h 1854822"/>
              <a:gd name="connsiteX4" fmla="*/ 35529 w 1750029"/>
              <a:gd name="connsiteY4" fmla="*/ 1530972 h 1854822"/>
              <a:gd name="connsiteX5" fmla="*/ 416529 w 1750029"/>
              <a:gd name="connsiteY5" fmla="*/ 1788147 h 1854822"/>
              <a:gd name="connsiteX6" fmla="*/ 1750029 w 1750029"/>
              <a:gd name="connsiteY6" fmla="*/ 1854822 h 1854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0029" h="1854822">
                <a:moveTo>
                  <a:pt x="416529" y="16497"/>
                </a:moveTo>
                <a:cubicBezTo>
                  <a:pt x="338741" y="2209"/>
                  <a:pt x="260954" y="-12078"/>
                  <a:pt x="197454" y="16497"/>
                </a:cubicBezTo>
                <a:cubicBezTo>
                  <a:pt x="133954" y="45072"/>
                  <a:pt x="65691" y="73647"/>
                  <a:pt x="35529" y="187947"/>
                </a:cubicBezTo>
                <a:cubicBezTo>
                  <a:pt x="5367" y="302247"/>
                  <a:pt x="16479" y="478460"/>
                  <a:pt x="16479" y="702297"/>
                </a:cubicBezTo>
                <a:cubicBezTo>
                  <a:pt x="16479" y="926134"/>
                  <a:pt x="-31146" y="1349997"/>
                  <a:pt x="35529" y="1530972"/>
                </a:cubicBezTo>
                <a:cubicBezTo>
                  <a:pt x="102204" y="1711947"/>
                  <a:pt x="130779" y="1734172"/>
                  <a:pt x="416529" y="1788147"/>
                </a:cubicBezTo>
                <a:cubicBezTo>
                  <a:pt x="702279" y="1842122"/>
                  <a:pt x="1226154" y="1848472"/>
                  <a:pt x="1750029" y="1854822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75"/>
          <p:cNvSpPr/>
          <p:nvPr/>
        </p:nvSpPr>
        <p:spPr>
          <a:xfrm>
            <a:off x="8795207" y="2230532"/>
            <a:ext cx="705233" cy="2912637"/>
          </a:xfrm>
          <a:custGeom>
            <a:avLst/>
            <a:gdLst>
              <a:gd name="connsiteX0" fmla="*/ 581408 w 705233"/>
              <a:gd name="connsiteY0" fmla="*/ 4259 h 2912637"/>
              <a:gd name="connsiteX1" fmla="*/ 371858 w 705233"/>
              <a:gd name="connsiteY1" fmla="*/ 13784 h 2912637"/>
              <a:gd name="connsiteX2" fmla="*/ 152783 w 705233"/>
              <a:gd name="connsiteY2" fmla="*/ 118559 h 2912637"/>
              <a:gd name="connsiteX3" fmla="*/ 28958 w 705233"/>
              <a:gd name="connsiteY3" fmla="*/ 375734 h 2912637"/>
              <a:gd name="connsiteX4" fmla="*/ 19433 w 705233"/>
              <a:gd name="connsiteY4" fmla="*/ 1099634 h 2912637"/>
              <a:gd name="connsiteX5" fmla="*/ 383 w 705233"/>
              <a:gd name="connsiteY5" fmla="*/ 1994984 h 2912637"/>
              <a:gd name="connsiteX6" fmla="*/ 38483 w 705233"/>
              <a:gd name="connsiteY6" fmla="*/ 2556959 h 2912637"/>
              <a:gd name="connsiteX7" fmla="*/ 228983 w 705233"/>
              <a:gd name="connsiteY7" fmla="*/ 2871284 h 2912637"/>
              <a:gd name="connsiteX8" fmla="*/ 705233 w 705233"/>
              <a:gd name="connsiteY8" fmla="*/ 2899859 h 291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233" h="2912637">
                <a:moveTo>
                  <a:pt x="581408" y="4259"/>
                </a:moveTo>
                <a:cubicBezTo>
                  <a:pt x="512351" y="-504"/>
                  <a:pt x="443295" y="-5266"/>
                  <a:pt x="371858" y="13784"/>
                </a:cubicBezTo>
                <a:cubicBezTo>
                  <a:pt x="300420" y="32834"/>
                  <a:pt x="209933" y="58234"/>
                  <a:pt x="152783" y="118559"/>
                </a:cubicBezTo>
                <a:cubicBezTo>
                  <a:pt x="95633" y="178884"/>
                  <a:pt x="51183" y="212222"/>
                  <a:pt x="28958" y="375734"/>
                </a:cubicBezTo>
                <a:cubicBezTo>
                  <a:pt x="6733" y="539246"/>
                  <a:pt x="24195" y="829759"/>
                  <a:pt x="19433" y="1099634"/>
                </a:cubicBezTo>
                <a:cubicBezTo>
                  <a:pt x="14670" y="1369509"/>
                  <a:pt x="-2792" y="1752097"/>
                  <a:pt x="383" y="1994984"/>
                </a:cubicBezTo>
                <a:cubicBezTo>
                  <a:pt x="3558" y="2237871"/>
                  <a:pt x="383" y="2410909"/>
                  <a:pt x="38483" y="2556959"/>
                </a:cubicBezTo>
                <a:cubicBezTo>
                  <a:pt x="76583" y="2703009"/>
                  <a:pt x="117858" y="2814134"/>
                  <a:pt x="228983" y="2871284"/>
                </a:cubicBezTo>
                <a:cubicBezTo>
                  <a:pt x="340108" y="2928434"/>
                  <a:pt x="522670" y="2914146"/>
                  <a:pt x="705233" y="2899859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1" name="Rounded Rectangle 550"/>
          <p:cNvSpPr/>
          <p:nvPr/>
        </p:nvSpPr>
        <p:spPr>
          <a:xfrm>
            <a:off x="9266743" y="1952836"/>
            <a:ext cx="2324730" cy="727056"/>
          </a:xfrm>
          <a:prstGeom prst="roundRect">
            <a:avLst>
              <a:gd name="adj" fmla="val 52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2" name="Straight Connector 551"/>
          <p:cNvCxnSpPr>
            <a:stCxn id="565" idx="1"/>
            <a:endCxn id="563" idx="3"/>
          </p:cNvCxnSpPr>
          <p:nvPr/>
        </p:nvCxnSpPr>
        <p:spPr>
          <a:xfrm flipH="1">
            <a:off x="9686861" y="2503946"/>
            <a:ext cx="104013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3" name="Straight Connector 552"/>
          <p:cNvCxnSpPr>
            <a:stCxn id="564" idx="1"/>
            <a:endCxn id="565" idx="3"/>
          </p:cNvCxnSpPr>
          <p:nvPr/>
        </p:nvCxnSpPr>
        <p:spPr>
          <a:xfrm flipH="1">
            <a:off x="10139107" y="2503946"/>
            <a:ext cx="104013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4" name="Straight Connector 553"/>
          <p:cNvCxnSpPr>
            <a:endCxn id="564" idx="3"/>
          </p:cNvCxnSpPr>
          <p:nvPr/>
        </p:nvCxnSpPr>
        <p:spPr>
          <a:xfrm flipH="1">
            <a:off x="10591352" y="2503946"/>
            <a:ext cx="98788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5" name="Straight Connector 554"/>
          <p:cNvCxnSpPr>
            <a:endCxn id="562" idx="1"/>
          </p:cNvCxnSpPr>
          <p:nvPr/>
        </p:nvCxnSpPr>
        <p:spPr>
          <a:xfrm>
            <a:off x="11038373" y="2503946"/>
            <a:ext cx="98032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6" name="Freeform 555"/>
          <p:cNvSpPr/>
          <p:nvPr/>
        </p:nvSpPr>
        <p:spPr>
          <a:xfrm>
            <a:off x="9599228" y="2310045"/>
            <a:ext cx="705974" cy="231542"/>
          </a:xfrm>
          <a:custGeom>
            <a:avLst/>
            <a:gdLst>
              <a:gd name="connsiteX0" fmla="*/ 2394 w 705974"/>
              <a:gd name="connsiteY0" fmla="*/ 109622 h 231542"/>
              <a:gd name="connsiteX1" fmla="*/ 78594 w 705974"/>
              <a:gd name="connsiteY1" fmla="*/ 10562 h 231542"/>
              <a:gd name="connsiteX2" fmla="*/ 520554 w 705974"/>
              <a:gd name="connsiteY2" fmla="*/ 10562 h 231542"/>
              <a:gd name="connsiteX3" fmla="*/ 680574 w 705974"/>
              <a:gd name="connsiteY3" fmla="*/ 79142 h 231542"/>
              <a:gd name="connsiteX4" fmla="*/ 703434 w 705974"/>
              <a:gd name="connsiteY4" fmla="*/ 231542 h 23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974" h="231542">
                <a:moveTo>
                  <a:pt x="2394" y="109622"/>
                </a:moveTo>
                <a:cubicBezTo>
                  <a:pt x="-2686" y="68347"/>
                  <a:pt x="-7766" y="27072"/>
                  <a:pt x="78594" y="10562"/>
                </a:cubicBezTo>
                <a:cubicBezTo>
                  <a:pt x="164954" y="-5948"/>
                  <a:pt x="420224" y="-868"/>
                  <a:pt x="520554" y="10562"/>
                </a:cubicBezTo>
                <a:cubicBezTo>
                  <a:pt x="620884" y="21992"/>
                  <a:pt x="650094" y="42312"/>
                  <a:pt x="680574" y="79142"/>
                </a:cubicBezTo>
                <a:cubicBezTo>
                  <a:pt x="711054" y="115972"/>
                  <a:pt x="707244" y="173757"/>
                  <a:pt x="703434" y="231542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Freeform 556"/>
          <p:cNvSpPr/>
          <p:nvPr/>
        </p:nvSpPr>
        <p:spPr>
          <a:xfrm>
            <a:off x="10060953" y="2278259"/>
            <a:ext cx="772291" cy="209988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8" name="Freeform 557"/>
          <p:cNvSpPr/>
          <p:nvPr/>
        </p:nvSpPr>
        <p:spPr>
          <a:xfrm>
            <a:off x="10541354" y="2331599"/>
            <a:ext cx="706189" cy="183318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9" name="Freeform 558"/>
          <p:cNvSpPr/>
          <p:nvPr/>
        </p:nvSpPr>
        <p:spPr>
          <a:xfrm>
            <a:off x="9520150" y="2210891"/>
            <a:ext cx="1240238" cy="277357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Freeform 559"/>
          <p:cNvSpPr/>
          <p:nvPr/>
        </p:nvSpPr>
        <p:spPr>
          <a:xfrm>
            <a:off x="9977086" y="2141537"/>
            <a:ext cx="1363726" cy="400050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Freeform 560"/>
          <p:cNvSpPr/>
          <p:nvPr/>
        </p:nvSpPr>
        <p:spPr>
          <a:xfrm>
            <a:off x="9444599" y="2081630"/>
            <a:ext cx="1977141" cy="422317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Rectangle 561"/>
          <p:cNvSpPr/>
          <p:nvPr/>
        </p:nvSpPr>
        <p:spPr>
          <a:xfrm>
            <a:off x="11136406" y="240639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" name="Rectangle 562"/>
          <p:cNvSpPr/>
          <p:nvPr/>
        </p:nvSpPr>
        <p:spPr>
          <a:xfrm>
            <a:off x="9338628" y="240639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4" name="Rectangle 563"/>
          <p:cNvSpPr/>
          <p:nvPr/>
        </p:nvSpPr>
        <p:spPr>
          <a:xfrm>
            <a:off x="10243120" y="240639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5" name="Rectangle 564"/>
          <p:cNvSpPr/>
          <p:nvPr/>
        </p:nvSpPr>
        <p:spPr>
          <a:xfrm>
            <a:off x="9790874" y="240639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6" name="Cloud 565"/>
          <p:cNvSpPr/>
          <p:nvPr/>
        </p:nvSpPr>
        <p:spPr>
          <a:xfrm>
            <a:off x="10681219" y="2372282"/>
            <a:ext cx="381000" cy="263328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7" name="Rounded Rectangle 566"/>
          <p:cNvSpPr/>
          <p:nvPr/>
        </p:nvSpPr>
        <p:spPr>
          <a:xfrm>
            <a:off x="9266743" y="2929217"/>
            <a:ext cx="2324730" cy="727056"/>
          </a:xfrm>
          <a:prstGeom prst="roundRect">
            <a:avLst>
              <a:gd name="adj" fmla="val 52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8" name="Straight Connector 567"/>
          <p:cNvCxnSpPr>
            <a:stCxn id="581" idx="1"/>
            <a:endCxn id="579" idx="3"/>
          </p:cNvCxnSpPr>
          <p:nvPr/>
        </p:nvCxnSpPr>
        <p:spPr>
          <a:xfrm flipH="1">
            <a:off x="9686861" y="3480327"/>
            <a:ext cx="104013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>
            <a:stCxn id="580" idx="1"/>
            <a:endCxn id="581" idx="3"/>
          </p:cNvCxnSpPr>
          <p:nvPr/>
        </p:nvCxnSpPr>
        <p:spPr>
          <a:xfrm flipH="1">
            <a:off x="10139107" y="3480327"/>
            <a:ext cx="104013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>
            <a:endCxn id="580" idx="3"/>
          </p:cNvCxnSpPr>
          <p:nvPr/>
        </p:nvCxnSpPr>
        <p:spPr>
          <a:xfrm flipH="1">
            <a:off x="10591352" y="3480327"/>
            <a:ext cx="98788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Connector 570"/>
          <p:cNvCxnSpPr>
            <a:endCxn id="578" idx="1"/>
          </p:cNvCxnSpPr>
          <p:nvPr/>
        </p:nvCxnSpPr>
        <p:spPr>
          <a:xfrm>
            <a:off x="11038373" y="3480327"/>
            <a:ext cx="98032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2" name="Freeform 571"/>
          <p:cNvSpPr/>
          <p:nvPr/>
        </p:nvSpPr>
        <p:spPr>
          <a:xfrm>
            <a:off x="9599228" y="3286426"/>
            <a:ext cx="705974" cy="231542"/>
          </a:xfrm>
          <a:custGeom>
            <a:avLst/>
            <a:gdLst>
              <a:gd name="connsiteX0" fmla="*/ 2394 w 705974"/>
              <a:gd name="connsiteY0" fmla="*/ 109622 h 231542"/>
              <a:gd name="connsiteX1" fmla="*/ 78594 w 705974"/>
              <a:gd name="connsiteY1" fmla="*/ 10562 h 231542"/>
              <a:gd name="connsiteX2" fmla="*/ 520554 w 705974"/>
              <a:gd name="connsiteY2" fmla="*/ 10562 h 231542"/>
              <a:gd name="connsiteX3" fmla="*/ 680574 w 705974"/>
              <a:gd name="connsiteY3" fmla="*/ 79142 h 231542"/>
              <a:gd name="connsiteX4" fmla="*/ 703434 w 705974"/>
              <a:gd name="connsiteY4" fmla="*/ 231542 h 23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974" h="231542">
                <a:moveTo>
                  <a:pt x="2394" y="109622"/>
                </a:moveTo>
                <a:cubicBezTo>
                  <a:pt x="-2686" y="68347"/>
                  <a:pt x="-7766" y="27072"/>
                  <a:pt x="78594" y="10562"/>
                </a:cubicBezTo>
                <a:cubicBezTo>
                  <a:pt x="164954" y="-5948"/>
                  <a:pt x="420224" y="-868"/>
                  <a:pt x="520554" y="10562"/>
                </a:cubicBezTo>
                <a:cubicBezTo>
                  <a:pt x="620884" y="21992"/>
                  <a:pt x="650094" y="42312"/>
                  <a:pt x="680574" y="79142"/>
                </a:cubicBezTo>
                <a:cubicBezTo>
                  <a:pt x="711054" y="115972"/>
                  <a:pt x="707244" y="173757"/>
                  <a:pt x="703434" y="231542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" name="Freeform 572"/>
          <p:cNvSpPr/>
          <p:nvPr/>
        </p:nvSpPr>
        <p:spPr>
          <a:xfrm>
            <a:off x="10060953" y="3254640"/>
            <a:ext cx="772291" cy="209988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4" name="Freeform 573"/>
          <p:cNvSpPr/>
          <p:nvPr/>
        </p:nvSpPr>
        <p:spPr>
          <a:xfrm>
            <a:off x="10541354" y="3307980"/>
            <a:ext cx="706189" cy="183318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5" name="Freeform 574"/>
          <p:cNvSpPr/>
          <p:nvPr/>
        </p:nvSpPr>
        <p:spPr>
          <a:xfrm>
            <a:off x="9520150" y="3187272"/>
            <a:ext cx="1240238" cy="277357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Freeform 575"/>
          <p:cNvSpPr/>
          <p:nvPr/>
        </p:nvSpPr>
        <p:spPr>
          <a:xfrm>
            <a:off x="9977086" y="3117918"/>
            <a:ext cx="1363726" cy="400050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7" name="Freeform 576"/>
          <p:cNvSpPr/>
          <p:nvPr/>
        </p:nvSpPr>
        <p:spPr>
          <a:xfrm>
            <a:off x="9444599" y="3058011"/>
            <a:ext cx="1977141" cy="422317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8" name="Rectangle 577"/>
          <p:cNvSpPr/>
          <p:nvPr/>
        </p:nvSpPr>
        <p:spPr>
          <a:xfrm>
            <a:off x="11136406" y="338277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Rectangle 578"/>
          <p:cNvSpPr/>
          <p:nvPr/>
        </p:nvSpPr>
        <p:spPr>
          <a:xfrm>
            <a:off x="9338628" y="338277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0" name="Rectangle 579"/>
          <p:cNvSpPr/>
          <p:nvPr/>
        </p:nvSpPr>
        <p:spPr>
          <a:xfrm>
            <a:off x="10243120" y="338277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Rectangle 580"/>
          <p:cNvSpPr/>
          <p:nvPr/>
        </p:nvSpPr>
        <p:spPr>
          <a:xfrm>
            <a:off x="9790874" y="338277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2" name="Cloud 581"/>
          <p:cNvSpPr/>
          <p:nvPr/>
        </p:nvSpPr>
        <p:spPr>
          <a:xfrm>
            <a:off x="10681219" y="3348663"/>
            <a:ext cx="381000" cy="263328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Rounded Rectangle 582"/>
          <p:cNvSpPr/>
          <p:nvPr/>
        </p:nvSpPr>
        <p:spPr>
          <a:xfrm>
            <a:off x="9260096" y="4747135"/>
            <a:ext cx="2324730" cy="727056"/>
          </a:xfrm>
          <a:prstGeom prst="roundRect">
            <a:avLst>
              <a:gd name="adj" fmla="val 52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4" name="Straight Connector 583"/>
          <p:cNvCxnSpPr>
            <a:stCxn id="597" idx="1"/>
            <a:endCxn id="595" idx="3"/>
          </p:cNvCxnSpPr>
          <p:nvPr/>
        </p:nvCxnSpPr>
        <p:spPr>
          <a:xfrm flipH="1">
            <a:off x="9680214" y="5298245"/>
            <a:ext cx="104013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Connector 584"/>
          <p:cNvCxnSpPr>
            <a:stCxn id="596" idx="1"/>
            <a:endCxn id="597" idx="3"/>
          </p:cNvCxnSpPr>
          <p:nvPr/>
        </p:nvCxnSpPr>
        <p:spPr>
          <a:xfrm flipH="1">
            <a:off x="10132460" y="5298245"/>
            <a:ext cx="104013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Connector 585"/>
          <p:cNvCxnSpPr>
            <a:endCxn id="596" idx="3"/>
          </p:cNvCxnSpPr>
          <p:nvPr/>
        </p:nvCxnSpPr>
        <p:spPr>
          <a:xfrm flipH="1">
            <a:off x="10584705" y="5298245"/>
            <a:ext cx="98788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7" name="Straight Connector 586"/>
          <p:cNvCxnSpPr>
            <a:endCxn id="594" idx="1"/>
          </p:cNvCxnSpPr>
          <p:nvPr/>
        </p:nvCxnSpPr>
        <p:spPr>
          <a:xfrm>
            <a:off x="11031726" y="5298245"/>
            <a:ext cx="98032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8" name="Freeform 587"/>
          <p:cNvSpPr/>
          <p:nvPr/>
        </p:nvSpPr>
        <p:spPr>
          <a:xfrm>
            <a:off x="9592581" y="5104344"/>
            <a:ext cx="705974" cy="231542"/>
          </a:xfrm>
          <a:custGeom>
            <a:avLst/>
            <a:gdLst>
              <a:gd name="connsiteX0" fmla="*/ 2394 w 705974"/>
              <a:gd name="connsiteY0" fmla="*/ 109622 h 231542"/>
              <a:gd name="connsiteX1" fmla="*/ 78594 w 705974"/>
              <a:gd name="connsiteY1" fmla="*/ 10562 h 231542"/>
              <a:gd name="connsiteX2" fmla="*/ 520554 w 705974"/>
              <a:gd name="connsiteY2" fmla="*/ 10562 h 231542"/>
              <a:gd name="connsiteX3" fmla="*/ 680574 w 705974"/>
              <a:gd name="connsiteY3" fmla="*/ 79142 h 231542"/>
              <a:gd name="connsiteX4" fmla="*/ 703434 w 705974"/>
              <a:gd name="connsiteY4" fmla="*/ 231542 h 23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974" h="231542">
                <a:moveTo>
                  <a:pt x="2394" y="109622"/>
                </a:moveTo>
                <a:cubicBezTo>
                  <a:pt x="-2686" y="68347"/>
                  <a:pt x="-7766" y="27072"/>
                  <a:pt x="78594" y="10562"/>
                </a:cubicBezTo>
                <a:cubicBezTo>
                  <a:pt x="164954" y="-5948"/>
                  <a:pt x="420224" y="-868"/>
                  <a:pt x="520554" y="10562"/>
                </a:cubicBezTo>
                <a:cubicBezTo>
                  <a:pt x="620884" y="21992"/>
                  <a:pt x="650094" y="42312"/>
                  <a:pt x="680574" y="79142"/>
                </a:cubicBezTo>
                <a:cubicBezTo>
                  <a:pt x="711054" y="115972"/>
                  <a:pt x="707244" y="173757"/>
                  <a:pt x="703434" y="231542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Freeform 588"/>
          <p:cNvSpPr/>
          <p:nvPr/>
        </p:nvSpPr>
        <p:spPr>
          <a:xfrm>
            <a:off x="10054306" y="5072558"/>
            <a:ext cx="772291" cy="209988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0" name="Freeform 589"/>
          <p:cNvSpPr/>
          <p:nvPr/>
        </p:nvSpPr>
        <p:spPr>
          <a:xfrm>
            <a:off x="10534707" y="5125898"/>
            <a:ext cx="706189" cy="183318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1" name="Freeform 590"/>
          <p:cNvSpPr/>
          <p:nvPr/>
        </p:nvSpPr>
        <p:spPr>
          <a:xfrm>
            <a:off x="9513503" y="5005190"/>
            <a:ext cx="1240238" cy="277357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2" name="Freeform 591"/>
          <p:cNvSpPr/>
          <p:nvPr/>
        </p:nvSpPr>
        <p:spPr>
          <a:xfrm>
            <a:off x="9970439" y="4935836"/>
            <a:ext cx="1363726" cy="400050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" name="Freeform 592"/>
          <p:cNvSpPr/>
          <p:nvPr/>
        </p:nvSpPr>
        <p:spPr>
          <a:xfrm>
            <a:off x="9437952" y="4875929"/>
            <a:ext cx="1977141" cy="422317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4" name="Rectangle 593"/>
          <p:cNvSpPr/>
          <p:nvPr/>
        </p:nvSpPr>
        <p:spPr>
          <a:xfrm>
            <a:off x="11129759" y="520069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5" name="Rectangle 594"/>
          <p:cNvSpPr/>
          <p:nvPr/>
        </p:nvSpPr>
        <p:spPr>
          <a:xfrm>
            <a:off x="9331981" y="520069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6" name="Rectangle 595"/>
          <p:cNvSpPr/>
          <p:nvPr/>
        </p:nvSpPr>
        <p:spPr>
          <a:xfrm>
            <a:off x="10236473" y="520069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7" name="Rectangle 596"/>
          <p:cNvSpPr/>
          <p:nvPr/>
        </p:nvSpPr>
        <p:spPr>
          <a:xfrm>
            <a:off x="9784227" y="520069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8" name="Cloud 597"/>
          <p:cNvSpPr/>
          <p:nvPr/>
        </p:nvSpPr>
        <p:spPr>
          <a:xfrm>
            <a:off x="10674572" y="5166581"/>
            <a:ext cx="381000" cy="263328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9" name="Cloud 598"/>
          <p:cNvSpPr/>
          <p:nvPr/>
        </p:nvSpPr>
        <p:spPr>
          <a:xfrm>
            <a:off x="9890759" y="3827186"/>
            <a:ext cx="1210005" cy="766894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" name="Rounded Rectangle 615"/>
          <p:cNvSpPr/>
          <p:nvPr/>
        </p:nvSpPr>
        <p:spPr>
          <a:xfrm>
            <a:off x="4475820" y="1952836"/>
            <a:ext cx="2324730" cy="727056"/>
          </a:xfrm>
          <a:prstGeom prst="roundRect">
            <a:avLst>
              <a:gd name="adj" fmla="val 52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1" name="Freeform 620"/>
          <p:cNvSpPr/>
          <p:nvPr/>
        </p:nvSpPr>
        <p:spPr>
          <a:xfrm>
            <a:off x="4808305" y="2310045"/>
            <a:ext cx="705974" cy="231542"/>
          </a:xfrm>
          <a:custGeom>
            <a:avLst/>
            <a:gdLst>
              <a:gd name="connsiteX0" fmla="*/ 2394 w 705974"/>
              <a:gd name="connsiteY0" fmla="*/ 109622 h 231542"/>
              <a:gd name="connsiteX1" fmla="*/ 78594 w 705974"/>
              <a:gd name="connsiteY1" fmla="*/ 10562 h 231542"/>
              <a:gd name="connsiteX2" fmla="*/ 520554 w 705974"/>
              <a:gd name="connsiteY2" fmla="*/ 10562 h 231542"/>
              <a:gd name="connsiteX3" fmla="*/ 680574 w 705974"/>
              <a:gd name="connsiteY3" fmla="*/ 79142 h 231542"/>
              <a:gd name="connsiteX4" fmla="*/ 703434 w 705974"/>
              <a:gd name="connsiteY4" fmla="*/ 231542 h 23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974" h="231542">
                <a:moveTo>
                  <a:pt x="2394" y="109622"/>
                </a:moveTo>
                <a:cubicBezTo>
                  <a:pt x="-2686" y="68347"/>
                  <a:pt x="-7766" y="27072"/>
                  <a:pt x="78594" y="10562"/>
                </a:cubicBezTo>
                <a:cubicBezTo>
                  <a:pt x="164954" y="-5948"/>
                  <a:pt x="420224" y="-868"/>
                  <a:pt x="520554" y="10562"/>
                </a:cubicBezTo>
                <a:cubicBezTo>
                  <a:pt x="620884" y="21992"/>
                  <a:pt x="650094" y="42312"/>
                  <a:pt x="680574" y="79142"/>
                </a:cubicBezTo>
                <a:cubicBezTo>
                  <a:pt x="711054" y="115972"/>
                  <a:pt x="707244" y="173757"/>
                  <a:pt x="703434" y="231542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2" name="Freeform 621"/>
          <p:cNvSpPr/>
          <p:nvPr/>
        </p:nvSpPr>
        <p:spPr>
          <a:xfrm>
            <a:off x="5270030" y="2278259"/>
            <a:ext cx="772291" cy="209988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Freeform 622"/>
          <p:cNvSpPr/>
          <p:nvPr/>
        </p:nvSpPr>
        <p:spPr>
          <a:xfrm>
            <a:off x="5750431" y="2331599"/>
            <a:ext cx="706189" cy="183318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Freeform 623"/>
          <p:cNvSpPr/>
          <p:nvPr/>
        </p:nvSpPr>
        <p:spPr>
          <a:xfrm>
            <a:off x="4729227" y="2210891"/>
            <a:ext cx="1240238" cy="277357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Freeform 624"/>
          <p:cNvSpPr/>
          <p:nvPr/>
        </p:nvSpPr>
        <p:spPr>
          <a:xfrm>
            <a:off x="5186163" y="2141537"/>
            <a:ext cx="1363726" cy="400050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Rectangle 626"/>
          <p:cNvSpPr/>
          <p:nvPr/>
        </p:nvSpPr>
        <p:spPr>
          <a:xfrm>
            <a:off x="6345483" y="240639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Rectangle 627"/>
          <p:cNvSpPr/>
          <p:nvPr/>
        </p:nvSpPr>
        <p:spPr>
          <a:xfrm>
            <a:off x="4547705" y="240639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9" name="Rectangle 628"/>
          <p:cNvSpPr/>
          <p:nvPr/>
        </p:nvSpPr>
        <p:spPr>
          <a:xfrm>
            <a:off x="5452197" y="240639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0" name="Rectangle 629"/>
          <p:cNvSpPr/>
          <p:nvPr/>
        </p:nvSpPr>
        <p:spPr>
          <a:xfrm>
            <a:off x="4999951" y="240639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1" name="Cloud 630"/>
          <p:cNvSpPr/>
          <p:nvPr/>
        </p:nvSpPr>
        <p:spPr>
          <a:xfrm>
            <a:off x="5890296" y="2372282"/>
            <a:ext cx="381000" cy="263328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2" name="Rounded Rectangle 631"/>
          <p:cNvSpPr/>
          <p:nvPr/>
        </p:nvSpPr>
        <p:spPr>
          <a:xfrm>
            <a:off x="4475820" y="2929217"/>
            <a:ext cx="2324730" cy="727056"/>
          </a:xfrm>
          <a:prstGeom prst="roundRect">
            <a:avLst>
              <a:gd name="adj" fmla="val 52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Freeform 636"/>
          <p:cNvSpPr/>
          <p:nvPr/>
        </p:nvSpPr>
        <p:spPr>
          <a:xfrm>
            <a:off x="4808305" y="3286426"/>
            <a:ext cx="705974" cy="231542"/>
          </a:xfrm>
          <a:custGeom>
            <a:avLst/>
            <a:gdLst>
              <a:gd name="connsiteX0" fmla="*/ 2394 w 705974"/>
              <a:gd name="connsiteY0" fmla="*/ 109622 h 231542"/>
              <a:gd name="connsiteX1" fmla="*/ 78594 w 705974"/>
              <a:gd name="connsiteY1" fmla="*/ 10562 h 231542"/>
              <a:gd name="connsiteX2" fmla="*/ 520554 w 705974"/>
              <a:gd name="connsiteY2" fmla="*/ 10562 h 231542"/>
              <a:gd name="connsiteX3" fmla="*/ 680574 w 705974"/>
              <a:gd name="connsiteY3" fmla="*/ 79142 h 231542"/>
              <a:gd name="connsiteX4" fmla="*/ 703434 w 705974"/>
              <a:gd name="connsiteY4" fmla="*/ 231542 h 23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974" h="231542">
                <a:moveTo>
                  <a:pt x="2394" y="109622"/>
                </a:moveTo>
                <a:cubicBezTo>
                  <a:pt x="-2686" y="68347"/>
                  <a:pt x="-7766" y="27072"/>
                  <a:pt x="78594" y="10562"/>
                </a:cubicBezTo>
                <a:cubicBezTo>
                  <a:pt x="164954" y="-5948"/>
                  <a:pt x="420224" y="-868"/>
                  <a:pt x="520554" y="10562"/>
                </a:cubicBezTo>
                <a:cubicBezTo>
                  <a:pt x="620884" y="21992"/>
                  <a:pt x="650094" y="42312"/>
                  <a:pt x="680574" y="79142"/>
                </a:cubicBezTo>
                <a:cubicBezTo>
                  <a:pt x="711054" y="115972"/>
                  <a:pt x="707244" y="173757"/>
                  <a:pt x="703434" y="231542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8" name="Freeform 637"/>
          <p:cNvSpPr/>
          <p:nvPr/>
        </p:nvSpPr>
        <p:spPr>
          <a:xfrm>
            <a:off x="5270030" y="3254640"/>
            <a:ext cx="772291" cy="209988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9" name="Freeform 638"/>
          <p:cNvSpPr/>
          <p:nvPr/>
        </p:nvSpPr>
        <p:spPr>
          <a:xfrm>
            <a:off x="5750431" y="3307980"/>
            <a:ext cx="706189" cy="183318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" name="Freeform 639"/>
          <p:cNvSpPr/>
          <p:nvPr/>
        </p:nvSpPr>
        <p:spPr>
          <a:xfrm>
            <a:off x="4729227" y="3187272"/>
            <a:ext cx="1240238" cy="277357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1" name="Freeform 640"/>
          <p:cNvSpPr/>
          <p:nvPr/>
        </p:nvSpPr>
        <p:spPr>
          <a:xfrm>
            <a:off x="5186163" y="3117918"/>
            <a:ext cx="1363726" cy="400050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Rectangle 642"/>
          <p:cNvSpPr/>
          <p:nvPr/>
        </p:nvSpPr>
        <p:spPr>
          <a:xfrm>
            <a:off x="6345483" y="338277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4" name="Rectangle 643"/>
          <p:cNvSpPr/>
          <p:nvPr/>
        </p:nvSpPr>
        <p:spPr>
          <a:xfrm>
            <a:off x="4547705" y="338277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" name="Rectangle 644"/>
          <p:cNvSpPr/>
          <p:nvPr/>
        </p:nvSpPr>
        <p:spPr>
          <a:xfrm>
            <a:off x="5452197" y="338277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6" name="Rectangle 645"/>
          <p:cNvSpPr/>
          <p:nvPr/>
        </p:nvSpPr>
        <p:spPr>
          <a:xfrm>
            <a:off x="4999951" y="338277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7" name="Cloud 646"/>
          <p:cNvSpPr/>
          <p:nvPr/>
        </p:nvSpPr>
        <p:spPr>
          <a:xfrm>
            <a:off x="5890296" y="3348663"/>
            <a:ext cx="381000" cy="263328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Rounded Rectangle 647"/>
          <p:cNvSpPr/>
          <p:nvPr/>
        </p:nvSpPr>
        <p:spPr>
          <a:xfrm>
            <a:off x="4469173" y="4747135"/>
            <a:ext cx="2324730" cy="727056"/>
          </a:xfrm>
          <a:prstGeom prst="roundRect">
            <a:avLst>
              <a:gd name="adj" fmla="val 522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3" name="Freeform 652"/>
          <p:cNvSpPr/>
          <p:nvPr/>
        </p:nvSpPr>
        <p:spPr>
          <a:xfrm>
            <a:off x="4801658" y="5104344"/>
            <a:ext cx="705974" cy="231542"/>
          </a:xfrm>
          <a:custGeom>
            <a:avLst/>
            <a:gdLst>
              <a:gd name="connsiteX0" fmla="*/ 2394 w 705974"/>
              <a:gd name="connsiteY0" fmla="*/ 109622 h 231542"/>
              <a:gd name="connsiteX1" fmla="*/ 78594 w 705974"/>
              <a:gd name="connsiteY1" fmla="*/ 10562 h 231542"/>
              <a:gd name="connsiteX2" fmla="*/ 520554 w 705974"/>
              <a:gd name="connsiteY2" fmla="*/ 10562 h 231542"/>
              <a:gd name="connsiteX3" fmla="*/ 680574 w 705974"/>
              <a:gd name="connsiteY3" fmla="*/ 79142 h 231542"/>
              <a:gd name="connsiteX4" fmla="*/ 703434 w 705974"/>
              <a:gd name="connsiteY4" fmla="*/ 231542 h 23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974" h="231542">
                <a:moveTo>
                  <a:pt x="2394" y="109622"/>
                </a:moveTo>
                <a:cubicBezTo>
                  <a:pt x="-2686" y="68347"/>
                  <a:pt x="-7766" y="27072"/>
                  <a:pt x="78594" y="10562"/>
                </a:cubicBezTo>
                <a:cubicBezTo>
                  <a:pt x="164954" y="-5948"/>
                  <a:pt x="420224" y="-868"/>
                  <a:pt x="520554" y="10562"/>
                </a:cubicBezTo>
                <a:cubicBezTo>
                  <a:pt x="620884" y="21992"/>
                  <a:pt x="650094" y="42312"/>
                  <a:pt x="680574" y="79142"/>
                </a:cubicBezTo>
                <a:cubicBezTo>
                  <a:pt x="711054" y="115972"/>
                  <a:pt x="707244" y="173757"/>
                  <a:pt x="703434" y="231542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4" name="Freeform 653"/>
          <p:cNvSpPr/>
          <p:nvPr/>
        </p:nvSpPr>
        <p:spPr>
          <a:xfrm>
            <a:off x="5263383" y="5072558"/>
            <a:ext cx="772291" cy="209988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" name="Freeform 654"/>
          <p:cNvSpPr/>
          <p:nvPr/>
        </p:nvSpPr>
        <p:spPr>
          <a:xfrm>
            <a:off x="5743784" y="5125898"/>
            <a:ext cx="706189" cy="183318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6" name="Freeform 655"/>
          <p:cNvSpPr/>
          <p:nvPr/>
        </p:nvSpPr>
        <p:spPr>
          <a:xfrm>
            <a:off x="4722580" y="5005190"/>
            <a:ext cx="1240238" cy="277357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7" name="Freeform 656"/>
          <p:cNvSpPr/>
          <p:nvPr/>
        </p:nvSpPr>
        <p:spPr>
          <a:xfrm>
            <a:off x="5179516" y="4935836"/>
            <a:ext cx="1363726" cy="400050"/>
          </a:xfrm>
          <a:custGeom>
            <a:avLst/>
            <a:gdLst>
              <a:gd name="connsiteX0" fmla="*/ 5490 w 772291"/>
              <a:gd name="connsiteY0" fmla="*/ 209988 h 209988"/>
              <a:gd name="connsiteX1" fmla="*/ 13110 w 772291"/>
              <a:gd name="connsiteY1" fmla="*/ 95688 h 209988"/>
              <a:gd name="connsiteX2" fmla="*/ 119790 w 772291"/>
              <a:gd name="connsiteY2" fmla="*/ 11868 h 209988"/>
              <a:gd name="connsiteX3" fmla="*/ 340770 w 772291"/>
              <a:gd name="connsiteY3" fmla="*/ 4248 h 209988"/>
              <a:gd name="connsiteX4" fmla="*/ 607470 w 772291"/>
              <a:gd name="connsiteY4" fmla="*/ 4248 h 209988"/>
              <a:gd name="connsiteX5" fmla="*/ 752250 w 772291"/>
              <a:gd name="connsiteY5" fmla="*/ 57588 h 209988"/>
              <a:gd name="connsiteX6" fmla="*/ 767490 w 772291"/>
              <a:gd name="connsiteY6" fmla="*/ 209988 h 2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291" h="209988">
                <a:moveTo>
                  <a:pt x="5490" y="209988"/>
                </a:moveTo>
                <a:cubicBezTo>
                  <a:pt x="-225" y="169348"/>
                  <a:pt x="-5940" y="128708"/>
                  <a:pt x="13110" y="95688"/>
                </a:cubicBezTo>
                <a:cubicBezTo>
                  <a:pt x="32160" y="62668"/>
                  <a:pt x="65180" y="27108"/>
                  <a:pt x="119790" y="11868"/>
                </a:cubicBezTo>
                <a:cubicBezTo>
                  <a:pt x="174400" y="-3372"/>
                  <a:pt x="259490" y="5518"/>
                  <a:pt x="340770" y="4248"/>
                </a:cubicBezTo>
                <a:cubicBezTo>
                  <a:pt x="422050" y="2978"/>
                  <a:pt x="538890" y="-4642"/>
                  <a:pt x="607470" y="4248"/>
                </a:cubicBezTo>
                <a:cubicBezTo>
                  <a:pt x="676050" y="13138"/>
                  <a:pt x="725580" y="23298"/>
                  <a:pt x="752250" y="57588"/>
                </a:cubicBezTo>
                <a:cubicBezTo>
                  <a:pt x="778920" y="91878"/>
                  <a:pt x="773205" y="150933"/>
                  <a:pt x="767490" y="209988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9" name="Rectangle 658"/>
          <p:cNvSpPr/>
          <p:nvPr/>
        </p:nvSpPr>
        <p:spPr>
          <a:xfrm>
            <a:off x="6338836" y="520069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0" name="Rectangle 659"/>
          <p:cNvSpPr/>
          <p:nvPr/>
        </p:nvSpPr>
        <p:spPr>
          <a:xfrm>
            <a:off x="4541058" y="520069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Rectangle 660"/>
          <p:cNvSpPr/>
          <p:nvPr/>
        </p:nvSpPr>
        <p:spPr>
          <a:xfrm>
            <a:off x="5445550" y="520069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2" name="Rectangle 661"/>
          <p:cNvSpPr/>
          <p:nvPr/>
        </p:nvSpPr>
        <p:spPr>
          <a:xfrm>
            <a:off x="4993304" y="520069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3" name="Cloud 662"/>
          <p:cNvSpPr/>
          <p:nvPr/>
        </p:nvSpPr>
        <p:spPr>
          <a:xfrm>
            <a:off x="5883649" y="5166581"/>
            <a:ext cx="381000" cy="263328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4" name="Cloud 663"/>
          <p:cNvSpPr/>
          <p:nvPr/>
        </p:nvSpPr>
        <p:spPr>
          <a:xfrm>
            <a:off x="5099836" y="3827186"/>
            <a:ext cx="1210005" cy="766894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2" name="Rectangle 691"/>
          <p:cNvSpPr/>
          <p:nvPr/>
        </p:nvSpPr>
        <p:spPr>
          <a:xfrm>
            <a:off x="6853645" y="1937536"/>
            <a:ext cx="1823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~50% fewer</a:t>
            </a:r>
            <a:br>
              <a:rPr lang="pl-PL" sz="2400" dirty="0"/>
            </a:br>
            <a:r>
              <a:rPr lang="pl-PL" sz="2400" dirty="0"/>
              <a:t>intra-group </a:t>
            </a:r>
            <a:r>
              <a:rPr lang="en-US" sz="2400" dirty="0" smtClean="0"/>
              <a:t>wires</a:t>
            </a:r>
            <a:endParaRPr lang="pl-PL" sz="2400" dirty="0"/>
          </a:p>
        </p:txBody>
      </p:sp>
      <p:sp>
        <p:nvSpPr>
          <p:cNvPr id="694" name="Rectangle 693"/>
          <p:cNvSpPr/>
          <p:nvPr/>
        </p:nvSpPr>
        <p:spPr>
          <a:xfrm>
            <a:off x="8850524" y="5568141"/>
            <a:ext cx="21900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dirty="0"/>
              <a:t>One inter-group</a:t>
            </a:r>
            <a:br>
              <a:rPr lang="pl-PL" sz="2400" dirty="0"/>
            </a:br>
            <a:r>
              <a:rPr lang="pl-PL" sz="2400" dirty="0"/>
              <a:t>cable between</a:t>
            </a:r>
          </a:p>
          <a:p>
            <a:pPr algn="ctr"/>
            <a:r>
              <a:rPr lang="pl-PL" sz="2400" dirty="0"/>
              <a:t>two groups</a:t>
            </a:r>
          </a:p>
        </p:txBody>
      </p:sp>
      <p:sp>
        <p:nvSpPr>
          <p:cNvPr id="695" name="Rectangle 694"/>
          <p:cNvSpPr/>
          <p:nvPr/>
        </p:nvSpPr>
        <p:spPr>
          <a:xfrm>
            <a:off x="4264780" y="5627246"/>
            <a:ext cx="2705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2(</a:t>
            </a:r>
            <a:r>
              <a:rPr lang="pl-PL" sz="2400" i="1" dirty="0"/>
              <a:t>q-1)</a:t>
            </a:r>
            <a:r>
              <a:rPr lang="pl-PL" sz="2400" dirty="0"/>
              <a:t> inter-group</a:t>
            </a:r>
            <a:br>
              <a:rPr lang="pl-PL" sz="2400" dirty="0"/>
            </a:br>
            <a:r>
              <a:rPr lang="en-US" sz="2400" dirty="0" smtClean="0"/>
              <a:t>wires</a:t>
            </a:r>
            <a:r>
              <a:rPr lang="pl-PL" sz="2400" dirty="0" smtClean="0"/>
              <a:t> </a:t>
            </a:r>
            <a:r>
              <a:rPr lang="pl-PL" sz="2400" dirty="0"/>
              <a:t>between</a:t>
            </a:r>
            <a:br>
              <a:rPr lang="pl-PL" sz="2400" dirty="0"/>
            </a:br>
            <a:r>
              <a:rPr lang="pl-PL" sz="2400" dirty="0"/>
              <a:t>two groups</a:t>
            </a:r>
          </a:p>
        </p:txBody>
      </p:sp>
      <p:sp>
        <p:nvSpPr>
          <p:cNvPr id="696" name="Rectangle 695"/>
          <p:cNvSpPr/>
          <p:nvPr/>
        </p:nvSpPr>
        <p:spPr>
          <a:xfrm>
            <a:off x="4088479" y="1448116"/>
            <a:ext cx="13356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600" b="1" dirty="0" smtClean="0"/>
              <a:t>Slim</a:t>
            </a:r>
            <a:r>
              <a:rPr lang="en-US" sz="2600" b="1" dirty="0" smtClean="0"/>
              <a:t> </a:t>
            </a:r>
            <a:r>
              <a:rPr lang="pl-PL" sz="2600" b="1" dirty="0" smtClean="0"/>
              <a:t>Fly</a:t>
            </a:r>
            <a:r>
              <a:rPr lang="en-US" sz="2600" b="1" dirty="0" smtClean="0"/>
              <a:t>:</a:t>
            </a:r>
            <a:endParaRPr lang="pl-PL" sz="2600" b="1" dirty="0"/>
          </a:p>
        </p:txBody>
      </p:sp>
      <p:sp>
        <p:nvSpPr>
          <p:cNvPr id="697" name="Rectangle 696"/>
          <p:cNvSpPr/>
          <p:nvPr/>
        </p:nvSpPr>
        <p:spPr>
          <a:xfrm>
            <a:off x="8902936" y="1469995"/>
            <a:ext cx="16214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600" b="1" dirty="0"/>
              <a:t>Dragonfly:</a:t>
            </a:r>
          </a:p>
        </p:txBody>
      </p:sp>
      <p:cxnSp>
        <p:nvCxnSpPr>
          <p:cNvPr id="700" name="Straight Connector 699"/>
          <p:cNvCxnSpPr/>
          <p:nvPr/>
        </p:nvCxnSpPr>
        <p:spPr>
          <a:xfrm flipH="1" flipV="1">
            <a:off x="6595499" y="2224918"/>
            <a:ext cx="411326" cy="139813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1" name="Rectangle 700"/>
          <p:cNvSpPr/>
          <p:nvPr/>
        </p:nvSpPr>
        <p:spPr>
          <a:xfrm>
            <a:off x="7099495" y="5937473"/>
            <a:ext cx="16555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dirty="0"/>
              <a:t>~25% fewer</a:t>
            </a:r>
            <a:br>
              <a:rPr lang="pl-PL" sz="2400" dirty="0"/>
            </a:br>
            <a:r>
              <a:rPr lang="pl-PL" sz="2400" dirty="0"/>
              <a:t>routers</a:t>
            </a:r>
          </a:p>
        </p:txBody>
      </p:sp>
      <p:cxnSp>
        <p:nvCxnSpPr>
          <p:cNvPr id="702" name="Straight Connector 701"/>
          <p:cNvCxnSpPr>
            <a:stCxn id="701" idx="0"/>
            <a:endCxn id="659" idx="2"/>
          </p:cNvCxnSpPr>
          <p:nvPr/>
        </p:nvCxnSpPr>
        <p:spPr>
          <a:xfrm flipH="1" flipV="1">
            <a:off x="6512953" y="5395794"/>
            <a:ext cx="1414333" cy="54167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3" name="Rectangle 702"/>
          <p:cNvSpPr/>
          <p:nvPr/>
        </p:nvSpPr>
        <p:spPr>
          <a:xfrm>
            <a:off x="6901632" y="3686850"/>
            <a:ext cx="1733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~33% higher</a:t>
            </a:r>
            <a:br>
              <a:rPr lang="pl-PL" sz="2400" dirty="0"/>
            </a:br>
            <a:r>
              <a:rPr lang="pl-PL" sz="2400" dirty="0"/>
              <a:t>endpoint density</a:t>
            </a:r>
          </a:p>
        </p:txBody>
      </p:sp>
      <p:cxnSp>
        <p:nvCxnSpPr>
          <p:cNvPr id="704" name="Straight Connector 703"/>
          <p:cNvCxnSpPr/>
          <p:nvPr/>
        </p:nvCxnSpPr>
        <p:spPr>
          <a:xfrm>
            <a:off x="8908584" y="5039867"/>
            <a:ext cx="251522" cy="62676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5" name="Straight Connector 704"/>
          <p:cNvCxnSpPr/>
          <p:nvPr/>
        </p:nvCxnSpPr>
        <p:spPr>
          <a:xfrm>
            <a:off x="4181536" y="5005190"/>
            <a:ext cx="321592" cy="661443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6" name="Straight Connector 705"/>
          <p:cNvCxnSpPr/>
          <p:nvPr/>
        </p:nvCxnSpPr>
        <p:spPr>
          <a:xfrm flipH="1">
            <a:off x="6752726" y="4470424"/>
            <a:ext cx="397580" cy="310925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</p:spPr>
        <p:txBody>
          <a:bodyPr/>
          <a:lstStyle/>
          <a:p>
            <a:r>
              <a:rPr lang="en-US" sz="3000" cap="small" dirty="0" smtClean="0"/>
              <a:t>Slim </a:t>
            </a:r>
            <a:r>
              <a:rPr lang="pl-PL" sz="3000" cap="small" dirty="0" smtClean="0"/>
              <a:t>Fly on Chip </a:t>
            </a:r>
            <a:r>
              <a:rPr lang="en-US" sz="3000" cap="small" dirty="0" smtClean="0"/>
              <a:t>– First Attempt</a:t>
            </a:r>
            <a:endParaRPr lang="en-US" sz="3000" dirty="0"/>
          </a:p>
        </p:txBody>
      </p:sp>
      <p:sp>
        <p:nvSpPr>
          <p:cNvPr id="110" name="Title 3"/>
          <p:cNvSpPr txBox="1">
            <a:spLocks/>
          </p:cNvSpPr>
          <p:nvPr/>
        </p:nvSpPr>
        <p:spPr>
          <a:xfrm>
            <a:off x="189394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 smtClean="0"/>
              <a:t>Structure Intuition</a:t>
            </a:r>
            <a:endParaRPr lang="en-US" sz="2600" dirty="0"/>
          </a:p>
        </p:txBody>
      </p:sp>
      <p:sp>
        <p:nvSpPr>
          <p:cNvPr id="113" name="Rounded Rectangular Callout 112"/>
          <p:cNvSpPr/>
          <p:nvPr/>
        </p:nvSpPr>
        <p:spPr>
          <a:xfrm>
            <a:off x="128958" y="3155998"/>
            <a:ext cx="3630720" cy="3491368"/>
          </a:xfrm>
          <a:prstGeom prst="wedgeRoundRectCallout">
            <a:avLst>
              <a:gd name="adj1" fmla="val 81070"/>
              <a:gd name="adj2" fmla="val 33273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“</a:t>
            </a:r>
            <a:r>
              <a:rPr lang="en-US" sz="2400" i="1" dirty="0" smtClean="0"/>
              <a:t>q</a:t>
            </a:r>
            <a:r>
              <a:rPr lang="en-US" sz="2400" dirty="0" smtClean="0"/>
              <a:t>”: the input parameter</a:t>
            </a:r>
          </a:p>
          <a:p>
            <a:pPr algn="ctr"/>
            <a:r>
              <a:rPr lang="en-US" sz="2400" dirty="0"/>
              <a:t>t</a:t>
            </a:r>
            <a:r>
              <a:rPr lang="en-US" sz="2400" dirty="0" smtClean="0"/>
              <a:t>hat determines</a:t>
            </a:r>
          </a:p>
          <a:p>
            <a:pPr algn="ctr"/>
            <a:r>
              <a:rPr lang="en-US" sz="2400" dirty="0" smtClean="0"/>
              <a:t>the network structure. Formally, the base</a:t>
            </a:r>
          </a:p>
          <a:p>
            <a:pPr algn="ctr"/>
            <a:r>
              <a:rPr lang="en-US" sz="2400" dirty="0" smtClean="0"/>
              <a:t>of a finite field </a:t>
            </a:r>
          </a:p>
          <a:p>
            <a:pPr algn="ctr"/>
            <a:r>
              <a:rPr lang="en-US" sz="2400" dirty="0" smtClean="0"/>
              <a:t>(Slim Fly uses </a:t>
            </a:r>
            <a:r>
              <a:rPr lang="en-US" sz="2400" u="sng" dirty="0" smtClean="0"/>
              <a:t>prime</a:t>
            </a:r>
            <a:r>
              <a:rPr lang="en-US" sz="2400" dirty="0" smtClean="0"/>
              <a:t> </a:t>
            </a:r>
            <a:r>
              <a:rPr lang="en-US" sz="2400" i="1" dirty="0" smtClean="0"/>
              <a:t>q</a:t>
            </a:r>
            <a:r>
              <a:rPr lang="en-US" sz="2400" dirty="0"/>
              <a:t>;</a:t>
            </a:r>
            <a:r>
              <a:rPr lang="en-US" sz="2400" dirty="0" smtClean="0"/>
              <a:t> the corresponding field: </a:t>
            </a:r>
            <a:r>
              <a:rPr lang="en-US" sz="2400" i="1" dirty="0" smtClean="0"/>
              <a:t>{0, 1, …, q-1}.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3143116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" grpId="0"/>
      <p:bldP spid="694" grpId="0"/>
      <p:bldP spid="695" grpId="0"/>
      <p:bldP spid="696" grpId="0"/>
      <p:bldP spid="697" grpId="0"/>
      <p:bldP spid="701" grpId="0"/>
      <p:bldP spid="703" grpId="0"/>
      <p:bldP spid="1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962"/>
            <a:ext cx="12191999" cy="642603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441669" y="737548"/>
            <a:ext cx="3319569" cy="5254540"/>
          </a:xfrm>
          <a:prstGeom prst="roundRect">
            <a:avLst>
              <a:gd name="adj" fmla="val 1004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Rounded Rectangle 5"/>
          <p:cNvSpPr/>
          <p:nvPr/>
        </p:nvSpPr>
        <p:spPr>
          <a:xfrm>
            <a:off x="2603612" y="1066800"/>
            <a:ext cx="5785050" cy="2622180"/>
          </a:xfrm>
          <a:prstGeom prst="roundRect">
            <a:avLst>
              <a:gd name="adj" fmla="val 1004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2845937" y="2749742"/>
            <a:ext cx="2454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diameter = 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96506" y="1128208"/>
            <a:ext cx="1831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prstClr val="black"/>
                </a:solidFill>
              </a:rPr>
              <a:t>Fat </a:t>
            </a:r>
            <a:r>
              <a:rPr lang="pl-PL" sz="2800" b="1" dirty="0" smtClean="0">
                <a:solidFill>
                  <a:prstClr val="black"/>
                </a:solidFill>
              </a:rPr>
              <a:t>tree</a:t>
            </a:r>
            <a:r>
              <a:rPr lang="en-US" sz="2800" b="1" dirty="0" smtClean="0">
                <a:solidFill>
                  <a:prstClr val="black"/>
                </a:solidFill>
              </a:rPr>
              <a:t> [1]</a:t>
            </a:r>
            <a:endParaRPr lang="pl-PL" sz="2800" b="1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17961" y="967759"/>
            <a:ext cx="2128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prstClr val="black"/>
                </a:solidFill>
              </a:rPr>
              <a:t>Dragonfly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[2]</a:t>
            </a:r>
            <a:endParaRPr lang="pl-PL" sz="2800" b="1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>
            <a:stCxn id="20" idx="0"/>
            <a:endCxn id="56" idx="2"/>
          </p:cNvCxnSpPr>
          <p:nvPr/>
        </p:nvCxnSpPr>
        <p:spPr>
          <a:xfrm flipV="1">
            <a:off x="3435798" y="2292847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1" idx="0"/>
            <a:endCxn id="57" idx="2"/>
          </p:cNvCxnSpPr>
          <p:nvPr/>
        </p:nvCxnSpPr>
        <p:spPr>
          <a:xfrm flipV="1">
            <a:off x="3100427" y="2292847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0" idx="3"/>
            <a:endCxn id="57" idx="1"/>
          </p:cNvCxnSpPr>
          <p:nvPr/>
        </p:nvCxnSpPr>
        <p:spPr>
          <a:xfrm flipH="1" flipV="1">
            <a:off x="3179802" y="2244191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21" idx="1"/>
            <a:endCxn id="56" idx="3"/>
          </p:cNvCxnSpPr>
          <p:nvPr/>
        </p:nvCxnSpPr>
        <p:spPr>
          <a:xfrm flipV="1">
            <a:off x="3179802" y="2244191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flipH="1">
            <a:off x="3356424" y="2493928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3021053" y="2493928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>
            <a:stCxn id="26" idx="0"/>
            <a:endCxn id="58" idx="2"/>
          </p:cNvCxnSpPr>
          <p:nvPr/>
        </p:nvCxnSpPr>
        <p:spPr>
          <a:xfrm flipV="1">
            <a:off x="4067935" y="2292847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7" idx="0"/>
            <a:endCxn id="59" idx="2"/>
          </p:cNvCxnSpPr>
          <p:nvPr/>
        </p:nvCxnSpPr>
        <p:spPr>
          <a:xfrm flipV="1">
            <a:off x="3732564" y="2292847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6" idx="3"/>
            <a:endCxn id="59" idx="1"/>
          </p:cNvCxnSpPr>
          <p:nvPr/>
        </p:nvCxnSpPr>
        <p:spPr>
          <a:xfrm flipH="1" flipV="1">
            <a:off x="3811939" y="2244191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7" idx="1"/>
            <a:endCxn id="58" idx="3"/>
          </p:cNvCxnSpPr>
          <p:nvPr/>
        </p:nvCxnSpPr>
        <p:spPr>
          <a:xfrm flipV="1">
            <a:off x="3811939" y="2244191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 flipH="1">
            <a:off x="3988561" y="2493928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3653190" y="2493928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>
            <a:stCxn id="32" idx="0"/>
            <a:endCxn id="60" idx="2"/>
          </p:cNvCxnSpPr>
          <p:nvPr/>
        </p:nvCxnSpPr>
        <p:spPr>
          <a:xfrm flipV="1">
            <a:off x="4719871" y="2288974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33" idx="0"/>
            <a:endCxn id="61" idx="2"/>
          </p:cNvCxnSpPr>
          <p:nvPr/>
        </p:nvCxnSpPr>
        <p:spPr>
          <a:xfrm flipV="1">
            <a:off x="4384500" y="2288974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32" idx="3"/>
            <a:endCxn id="61" idx="1"/>
          </p:cNvCxnSpPr>
          <p:nvPr/>
        </p:nvCxnSpPr>
        <p:spPr>
          <a:xfrm flipH="1" flipV="1">
            <a:off x="4463875" y="2240318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33" idx="1"/>
            <a:endCxn id="60" idx="3"/>
          </p:cNvCxnSpPr>
          <p:nvPr/>
        </p:nvCxnSpPr>
        <p:spPr>
          <a:xfrm flipV="1">
            <a:off x="4463875" y="2240318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 flipH="1">
            <a:off x="4640497" y="2490055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flipH="1">
            <a:off x="4305126" y="2490055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>
            <a:stCxn id="38" idx="0"/>
            <a:endCxn id="62" idx="2"/>
          </p:cNvCxnSpPr>
          <p:nvPr/>
        </p:nvCxnSpPr>
        <p:spPr>
          <a:xfrm flipV="1">
            <a:off x="5352008" y="2288974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39" idx="0"/>
            <a:endCxn id="63" idx="2"/>
          </p:cNvCxnSpPr>
          <p:nvPr/>
        </p:nvCxnSpPr>
        <p:spPr>
          <a:xfrm flipV="1">
            <a:off x="5016637" y="2288974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8" idx="3"/>
            <a:endCxn id="63" idx="1"/>
          </p:cNvCxnSpPr>
          <p:nvPr/>
        </p:nvCxnSpPr>
        <p:spPr>
          <a:xfrm flipH="1" flipV="1">
            <a:off x="5096012" y="2240318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9" idx="1"/>
            <a:endCxn id="62" idx="3"/>
          </p:cNvCxnSpPr>
          <p:nvPr/>
        </p:nvCxnSpPr>
        <p:spPr>
          <a:xfrm flipV="1">
            <a:off x="5096012" y="2240318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 flipH="1">
            <a:off x="5272634" y="2490055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flipH="1">
            <a:off x="4937263" y="2490055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0" name="Straight Connector 39"/>
          <p:cNvCxnSpPr>
            <a:stCxn id="57" idx="0"/>
            <a:endCxn id="65" idx="2"/>
          </p:cNvCxnSpPr>
          <p:nvPr/>
        </p:nvCxnSpPr>
        <p:spPr>
          <a:xfrm flipV="1">
            <a:off x="3100428" y="1950232"/>
            <a:ext cx="632137" cy="24530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57" idx="0"/>
            <a:endCxn id="64" idx="2"/>
          </p:cNvCxnSpPr>
          <p:nvPr/>
        </p:nvCxnSpPr>
        <p:spPr>
          <a:xfrm flipV="1">
            <a:off x="3100427" y="1950232"/>
            <a:ext cx="967508" cy="24530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56" idx="0"/>
            <a:endCxn id="67" idx="2"/>
          </p:cNvCxnSpPr>
          <p:nvPr/>
        </p:nvCxnSpPr>
        <p:spPr>
          <a:xfrm flipV="1">
            <a:off x="3435798" y="1946358"/>
            <a:ext cx="948702" cy="249174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56" idx="0"/>
            <a:endCxn id="66" idx="2"/>
          </p:cNvCxnSpPr>
          <p:nvPr/>
        </p:nvCxnSpPr>
        <p:spPr>
          <a:xfrm flipV="1">
            <a:off x="3435799" y="1946358"/>
            <a:ext cx="1284073" cy="249174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59" idx="0"/>
            <a:endCxn id="65" idx="2"/>
          </p:cNvCxnSpPr>
          <p:nvPr/>
        </p:nvCxnSpPr>
        <p:spPr>
          <a:xfrm flipV="1">
            <a:off x="3732564" y="1950232"/>
            <a:ext cx="0" cy="24530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59" idx="0"/>
            <a:endCxn id="64" idx="2"/>
          </p:cNvCxnSpPr>
          <p:nvPr/>
        </p:nvCxnSpPr>
        <p:spPr>
          <a:xfrm flipV="1">
            <a:off x="3732565" y="1950232"/>
            <a:ext cx="335371" cy="24530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58" idx="0"/>
            <a:endCxn id="67" idx="2"/>
          </p:cNvCxnSpPr>
          <p:nvPr/>
        </p:nvCxnSpPr>
        <p:spPr>
          <a:xfrm flipV="1">
            <a:off x="4067936" y="1946358"/>
            <a:ext cx="316565" cy="249174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58" idx="0"/>
            <a:endCxn id="66" idx="2"/>
          </p:cNvCxnSpPr>
          <p:nvPr/>
        </p:nvCxnSpPr>
        <p:spPr>
          <a:xfrm flipV="1">
            <a:off x="4067935" y="1946358"/>
            <a:ext cx="651936" cy="249174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65" idx="2"/>
            <a:endCxn id="61" idx="0"/>
          </p:cNvCxnSpPr>
          <p:nvPr/>
        </p:nvCxnSpPr>
        <p:spPr>
          <a:xfrm>
            <a:off x="3732564" y="1950231"/>
            <a:ext cx="651936" cy="241428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64" idx="2"/>
            <a:endCxn id="61" idx="0"/>
          </p:cNvCxnSpPr>
          <p:nvPr/>
        </p:nvCxnSpPr>
        <p:spPr>
          <a:xfrm>
            <a:off x="4067936" y="1950231"/>
            <a:ext cx="316565" cy="241428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60" idx="0"/>
            <a:endCxn id="67" idx="2"/>
          </p:cNvCxnSpPr>
          <p:nvPr/>
        </p:nvCxnSpPr>
        <p:spPr>
          <a:xfrm flipH="1" flipV="1">
            <a:off x="4384501" y="1946359"/>
            <a:ext cx="335371" cy="24530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60" idx="0"/>
            <a:endCxn id="66" idx="2"/>
          </p:cNvCxnSpPr>
          <p:nvPr/>
        </p:nvCxnSpPr>
        <p:spPr>
          <a:xfrm flipV="1">
            <a:off x="4719871" y="1946359"/>
            <a:ext cx="0" cy="24530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63" idx="0"/>
            <a:endCxn id="65" idx="2"/>
          </p:cNvCxnSpPr>
          <p:nvPr/>
        </p:nvCxnSpPr>
        <p:spPr>
          <a:xfrm flipH="1" flipV="1">
            <a:off x="3732565" y="1950231"/>
            <a:ext cx="1284073" cy="241428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63" idx="0"/>
            <a:endCxn id="64" idx="2"/>
          </p:cNvCxnSpPr>
          <p:nvPr/>
        </p:nvCxnSpPr>
        <p:spPr>
          <a:xfrm flipH="1" flipV="1">
            <a:off x="4067935" y="1950231"/>
            <a:ext cx="948702" cy="241428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62" idx="0"/>
            <a:endCxn id="67" idx="2"/>
          </p:cNvCxnSpPr>
          <p:nvPr/>
        </p:nvCxnSpPr>
        <p:spPr>
          <a:xfrm flipH="1" flipV="1">
            <a:off x="4384500" y="1946359"/>
            <a:ext cx="967508" cy="24530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62" idx="0"/>
            <a:endCxn id="66" idx="2"/>
          </p:cNvCxnSpPr>
          <p:nvPr/>
        </p:nvCxnSpPr>
        <p:spPr>
          <a:xfrm flipH="1" flipV="1">
            <a:off x="4719872" y="1946359"/>
            <a:ext cx="632137" cy="24530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 flipH="1">
            <a:off x="3356424" y="2195533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 flipH="1">
            <a:off x="3021053" y="2195533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flipH="1">
            <a:off x="3988561" y="2195533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H="1">
            <a:off x="3653190" y="2195533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flipH="1">
            <a:off x="4640497" y="2191660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 flipH="1">
            <a:off x="4305126" y="2191660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 flipH="1">
            <a:off x="5272634" y="2191660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 flipH="1">
            <a:off x="4937263" y="2191660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 flipH="1">
            <a:off x="3988561" y="1852917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 flipH="1">
            <a:off x="3653190" y="1852917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 flipH="1">
            <a:off x="4640497" y="1849044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 flipH="1">
            <a:off x="4305126" y="1849044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8" name="Straight Connector 67"/>
          <p:cNvCxnSpPr>
            <a:stCxn id="108" idx="0"/>
            <a:endCxn id="110" idx="2"/>
          </p:cNvCxnSpPr>
          <p:nvPr/>
        </p:nvCxnSpPr>
        <p:spPr>
          <a:xfrm flipV="1">
            <a:off x="9707054" y="1732502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09" idx="0"/>
            <a:endCxn id="111" idx="2"/>
          </p:cNvCxnSpPr>
          <p:nvPr/>
        </p:nvCxnSpPr>
        <p:spPr>
          <a:xfrm flipV="1">
            <a:off x="9371683" y="1732502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108" idx="3"/>
            <a:endCxn id="111" idx="1"/>
          </p:cNvCxnSpPr>
          <p:nvPr/>
        </p:nvCxnSpPr>
        <p:spPr>
          <a:xfrm flipH="1" flipV="1">
            <a:off x="9451058" y="1683846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109" idx="1"/>
            <a:endCxn id="110" idx="3"/>
          </p:cNvCxnSpPr>
          <p:nvPr/>
        </p:nvCxnSpPr>
        <p:spPr>
          <a:xfrm flipV="1">
            <a:off x="9451058" y="1683846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0" idx="3"/>
            <a:endCxn id="111" idx="1"/>
          </p:cNvCxnSpPr>
          <p:nvPr/>
        </p:nvCxnSpPr>
        <p:spPr>
          <a:xfrm flipH="1">
            <a:off x="9451058" y="1683845"/>
            <a:ext cx="17662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08" idx="3"/>
            <a:endCxn id="109" idx="1"/>
          </p:cNvCxnSpPr>
          <p:nvPr/>
        </p:nvCxnSpPr>
        <p:spPr>
          <a:xfrm flipH="1">
            <a:off x="9451058" y="1982240"/>
            <a:ext cx="17662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12" idx="0"/>
            <a:endCxn id="114" idx="2"/>
          </p:cNvCxnSpPr>
          <p:nvPr/>
        </p:nvCxnSpPr>
        <p:spPr>
          <a:xfrm flipV="1">
            <a:off x="10599497" y="1732502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113" idx="0"/>
            <a:endCxn id="115" idx="2"/>
          </p:cNvCxnSpPr>
          <p:nvPr/>
        </p:nvCxnSpPr>
        <p:spPr>
          <a:xfrm flipV="1">
            <a:off x="10264126" y="1732502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112" idx="3"/>
            <a:endCxn id="115" idx="1"/>
          </p:cNvCxnSpPr>
          <p:nvPr/>
        </p:nvCxnSpPr>
        <p:spPr>
          <a:xfrm flipH="1" flipV="1">
            <a:off x="10343501" y="1683846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113" idx="1"/>
            <a:endCxn id="114" idx="3"/>
          </p:cNvCxnSpPr>
          <p:nvPr/>
        </p:nvCxnSpPr>
        <p:spPr>
          <a:xfrm flipV="1">
            <a:off x="10343501" y="1683846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114" idx="3"/>
            <a:endCxn id="115" idx="1"/>
          </p:cNvCxnSpPr>
          <p:nvPr/>
        </p:nvCxnSpPr>
        <p:spPr>
          <a:xfrm flipH="1">
            <a:off x="10343501" y="1683845"/>
            <a:ext cx="17662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112" idx="3"/>
            <a:endCxn id="113" idx="1"/>
          </p:cNvCxnSpPr>
          <p:nvPr/>
        </p:nvCxnSpPr>
        <p:spPr>
          <a:xfrm flipH="1">
            <a:off x="10343501" y="1982240"/>
            <a:ext cx="17662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116" idx="0"/>
            <a:endCxn id="118" idx="2"/>
          </p:cNvCxnSpPr>
          <p:nvPr/>
        </p:nvCxnSpPr>
        <p:spPr>
          <a:xfrm flipV="1">
            <a:off x="10130116" y="2526589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117" idx="0"/>
            <a:endCxn id="119" idx="2"/>
          </p:cNvCxnSpPr>
          <p:nvPr/>
        </p:nvCxnSpPr>
        <p:spPr>
          <a:xfrm flipV="1">
            <a:off x="9794745" y="2526589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116" idx="3"/>
            <a:endCxn id="119" idx="1"/>
          </p:cNvCxnSpPr>
          <p:nvPr/>
        </p:nvCxnSpPr>
        <p:spPr>
          <a:xfrm flipH="1" flipV="1">
            <a:off x="9874120" y="2477933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117" idx="1"/>
            <a:endCxn id="118" idx="3"/>
          </p:cNvCxnSpPr>
          <p:nvPr/>
        </p:nvCxnSpPr>
        <p:spPr>
          <a:xfrm flipV="1">
            <a:off x="9874120" y="2477933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118" idx="3"/>
            <a:endCxn id="119" idx="1"/>
          </p:cNvCxnSpPr>
          <p:nvPr/>
        </p:nvCxnSpPr>
        <p:spPr>
          <a:xfrm flipH="1">
            <a:off x="9874120" y="2477932"/>
            <a:ext cx="17662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116" idx="3"/>
            <a:endCxn id="117" idx="1"/>
          </p:cNvCxnSpPr>
          <p:nvPr/>
        </p:nvCxnSpPr>
        <p:spPr>
          <a:xfrm flipH="1">
            <a:off x="9874120" y="2776327"/>
            <a:ext cx="17662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120" idx="0"/>
            <a:endCxn id="122" idx="2"/>
          </p:cNvCxnSpPr>
          <p:nvPr/>
        </p:nvCxnSpPr>
        <p:spPr>
          <a:xfrm flipV="1">
            <a:off x="11014242" y="2526589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21" idx="0"/>
            <a:endCxn id="123" idx="2"/>
          </p:cNvCxnSpPr>
          <p:nvPr/>
        </p:nvCxnSpPr>
        <p:spPr>
          <a:xfrm flipV="1">
            <a:off x="10678871" y="2526589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120" idx="3"/>
            <a:endCxn id="123" idx="1"/>
          </p:cNvCxnSpPr>
          <p:nvPr/>
        </p:nvCxnSpPr>
        <p:spPr>
          <a:xfrm flipH="1" flipV="1">
            <a:off x="10758246" y="2477933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121" idx="1"/>
            <a:endCxn id="122" idx="3"/>
          </p:cNvCxnSpPr>
          <p:nvPr/>
        </p:nvCxnSpPr>
        <p:spPr>
          <a:xfrm flipV="1">
            <a:off x="10758246" y="2477933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122" idx="3"/>
            <a:endCxn id="123" idx="1"/>
          </p:cNvCxnSpPr>
          <p:nvPr/>
        </p:nvCxnSpPr>
        <p:spPr>
          <a:xfrm flipH="1">
            <a:off x="10758246" y="2477932"/>
            <a:ext cx="17662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120" idx="3"/>
            <a:endCxn id="121" idx="1"/>
          </p:cNvCxnSpPr>
          <p:nvPr/>
        </p:nvCxnSpPr>
        <p:spPr>
          <a:xfrm flipH="1">
            <a:off x="10758246" y="2776327"/>
            <a:ext cx="17662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124" idx="0"/>
            <a:endCxn id="126" idx="2"/>
          </p:cNvCxnSpPr>
          <p:nvPr/>
        </p:nvCxnSpPr>
        <p:spPr>
          <a:xfrm flipV="1">
            <a:off x="9245990" y="2523219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125" idx="0"/>
            <a:endCxn id="127" idx="2"/>
          </p:cNvCxnSpPr>
          <p:nvPr/>
        </p:nvCxnSpPr>
        <p:spPr>
          <a:xfrm flipV="1">
            <a:off x="8910619" y="2523219"/>
            <a:ext cx="0" cy="2010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124" idx="3"/>
            <a:endCxn id="127" idx="1"/>
          </p:cNvCxnSpPr>
          <p:nvPr/>
        </p:nvCxnSpPr>
        <p:spPr>
          <a:xfrm flipH="1" flipV="1">
            <a:off x="8989994" y="2474563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125" idx="1"/>
            <a:endCxn id="126" idx="3"/>
          </p:cNvCxnSpPr>
          <p:nvPr/>
        </p:nvCxnSpPr>
        <p:spPr>
          <a:xfrm flipV="1">
            <a:off x="8989994" y="2474563"/>
            <a:ext cx="176623" cy="2983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126" idx="3"/>
            <a:endCxn id="127" idx="1"/>
          </p:cNvCxnSpPr>
          <p:nvPr/>
        </p:nvCxnSpPr>
        <p:spPr>
          <a:xfrm flipH="1">
            <a:off x="8989994" y="2474562"/>
            <a:ext cx="17662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124" idx="3"/>
            <a:endCxn id="125" idx="1"/>
          </p:cNvCxnSpPr>
          <p:nvPr/>
        </p:nvCxnSpPr>
        <p:spPr>
          <a:xfrm flipH="1">
            <a:off x="8989994" y="2772957"/>
            <a:ext cx="176623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124" idx="1"/>
            <a:endCxn id="117" idx="3"/>
          </p:cNvCxnSpPr>
          <p:nvPr/>
        </p:nvCxnSpPr>
        <p:spPr>
          <a:xfrm>
            <a:off x="9325365" y="2772957"/>
            <a:ext cx="390007" cy="337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116" idx="1"/>
            <a:endCxn id="121" idx="3"/>
          </p:cNvCxnSpPr>
          <p:nvPr/>
        </p:nvCxnSpPr>
        <p:spPr>
          <a:xfrm>
            <a:off x="10209491" y="2776327"/>
            <a:ext cx="390007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123" idx="3"/>
            <a:endCxn id="108" idx="1"/>
          </p:cNvCxnSpPr>
          <p:nvPr/>
        </p:nvCxnSpPr>
        <p:spPr>
          <a:xfrm flipH="1" flipV="1">
            <a:off x="9786429" y="1982240"/>
            <a:ext cx="813069" cy="49569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26" idx="1"/>
            <a:endCxn id="113" idx="3"/>
          </p:cNvCxnSpPr>
          <p:nvPr/>
        </p:nvCxnSpPr>
        <p:spPr>
          <a:xfrm flipV="1">
            <a:off x="9325364" y="1982240"/>
            <a:ext cx="859388" cy="49232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22" idx="0"/>
            <a:endCxn id="114" idx="1"/>
          </p:cNvCxnSpPr>
          <p:nvPr/>
        </p:nvCxnSpPr>
        <p:spPr>
          <a:xfrm flipH="1" flipV="1">
            <a:off x="10678872" y="1683846"/>
            <a:ext cx="335371" cy="745429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118" idx="0"/>
            <a:endCxn id="112" idx="2"/>
          </p:cNvCxnSpPr>
          <p:nvPr/>
        </p:nvCxnSpPr>
        <p:spPr>
          <a:xfrm flipV="1">
            <a:off x="10130117" y="2030898"/>
            <a:ext cx="469381" cy="39837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109" idx="2"/>
            <a:endCxn id="119" idx="0"/>
          </p:cNvCxnSpPr>
          <p:nvPr/>
        </p:nvCxnSpPr>
        <p:spPr>
          <a:xfrm>
            <a:off x="9371683" y="2030898"/>
            <a:ext cx="423062" cy="39837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27" idx="0"/>
            <a:endCxn id="111" idx="3"/>
          </p:cNvCxnSpPr>
          <p:nvPr/>
        </p:nvCxnSpPr>
        <p:spPr>
          <a:xfrm flipV="1">
            <a:off x="8910619" y="1683846"/>
            <a:ext cx="381690" cy="742059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115" idx="3"/>
            <a:endCxn id="110" idx="1"/>
          </p:cNvCxnSpPr>
          <p:nvPr/>
        </p:nvCxnSpPr>
        <p:spPr>
          <a:xfrm flipH="1">
            <a:off x="9786428" y="1683845"/>
            <a:ext cx="398324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106"/>
          <p:cNvSpPr/>
          <p:nvPr/>
        </p:nvSpPr>
        <p:spPr>
          <a:xfrm>
            <a:off x="8905104" y="2799955"/>
            <a:ext cx="2120900" cy="114300"/>
          </a:xfrm>
          <a:custGeom>
            <a:avLst/>
            <a:gdLst>
              <a:gd name="connsiteX0" fmla="*/ 0 w 2120900"/>
              <a:gd name="connsiteY0" fmla="*/ 12700 h 120927"/>
              <a:gd name="connsiteX1" fmla="*/ 12700 w 2120900"/>
              <a:gd name="connsiteY1" fmla="*/ 82550 h 120927"/>
              <a:gd name="connsiteX2" fmla="*/ 63500 w 2120900"/>
              <a:gd name="connsiteY2" fmla="*/ 107950 h 120927"/>
              <a:gd name="connsiteX3" fmla="*/ 438150 w 2120900"/>
              <a:gd name="connsiteY3" fmla="*/ 114300 h 120927"/>
              <a:gd name="connsiteX4" fmla="*/ 1282700 w 2120900"/>
              <a:gd name="connsiteY4" fmla="*/ 114300 h 120927"/>
              <a:gd name="connsiteX5" fmla="*/ 1841500 w 2120900"/>
              <a:gd name="connsiteY5" fmla="*/ 107950 h 120927"/>
              <a:gd name="connsiteX6" fmla="*/ 2025650 w 2120900"/>
              <a:gd name="connsiteY6" fmla="*/ 114300 h 120927"/>
              <a:gd name="connsiteX7" fmla="*/ 2120900 w 2120900"/>
              <a:gd name="connsiteY7" fmla="*/ 0 h 120927"/>
              <a:gd name="connsiteX0" fmla="*/ 0 w 2120900"/>
              <a:gd name="connsiteY0" fmla="*/ 12700 h 114300"/>
              <a:gd name="connsiteX1" fmla="*/ 12700 w 2120900"/>
              <a:gd name="connsiteY1" fmla="*/ 82550 h 114300"/>
              <a:gd name="connsiteX2" fmla="*/ 63500 w 2120900"/>
              <a:gd name="connsiteY2" fmla="*/ 107950 h 114300"/>
              <a:gd name="connsiteX3" fmla="*/ 438150 w 2120900"/>
              <a:gd name="connsiteY3" fmla="*/ 114300 h 114300"/>
              <a:gd name="connsiteX4" fmla="*/ 1282700 w 2120900"/>
              <a:gd name="connsiteY4" fmla="*/ 114300 h 114300"/>
              <a:gd name="connsiteX5" fmla="*/ 1841500 w 2120900"/>
              <a:gd name="connsiteY5" fmla="*/ 107950 h 114300"/>
              <a:gd name="connsiteX6" fmla="*/ 2044700 w 2120900"/>
              <a:gd name="connsiteY6" fmla="*/ 82550 h 114300"/>
              <a:gd name="connsiteX7" fmla="*/ 2120900 w 2120900"/>
              <a:gd name="connsiteY7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0900" h="114300">
                <a:moveTo>
                  <a:pt x="0" y="12700"/>
                </a:moveTo>
                <a:cubicBezTo>
                  <a:pt x="1058" y="39687"/>
                  <a:pt x="2117" y="66675"/>
                  <a:pt x="12700" y="82550"/>
                </a:cubicBezTo>
                <a:cubicBezTo>
                  <a:pt x="23283" y="98425"/>
                  <a:pt x="-7408" y="102658"/>
                  <a:pt x="63500" y="107950"/>
                </a:cubicBezTo>
                <a:cubicBezTo>
                  <a:pt x="134408" y="113242"/>
                  <a:pt x="438150" y="114300"/>
                  <a:pt x="438150" y="114300"/>
                </a:cubicBezTo>
                <a:lnTo>
                  <a:pt x="1282700" y="114300"/>
                </a:lnTo>
                <a:lnTo>
                  <a:pt x="1841500" y="107950"/>
                </a:lnTo>
                <a:cubicBezTo>
                  <a:pt x="1968500" y="102658"/>
                  <a:pt x="1998133" y="100542"/>
                  <a:pt x="2044700" y="82550"/>
                </a:cubicBezTo>
                <a:cubicBezTo>
                  <a:pt x="2091267" y="64558"/>
                  <a:pt x="2096558" y="48154"/>
                  <a:pt x="212090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 flipH="1">
            <a:off x="9627680" y="1933583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 flipH="1">
            <a:off x="9292309" y="1933583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 flipH="1">
            <a:off x="9627680" y="1635188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 flipH="1">
            <a:off x="9292309" y="1635188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 flipH="1">
            <a:off x="10520123" y="1933583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 flipH="1">
            <a:off x="10184752" y="1933583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 flipH="1">
            <a:off x="10520123" y="1635188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 flipH="1">
            <a:off x="10184752" y="1635188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 flipH="1">
            <a:off x="10050742" y="2727670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 flipH="1">
            <a:off x="9715371" y="2727670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 flipH="1">
            <a:off x="10050742" y="2429275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 flipH="1">
            <a:off x="9715371" y="2429275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 flipH="1">
            <a:off x="10934868" y="2727670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 flipH="1">
            <a:off x="10599497" y="2727670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 flipH="1">
            <a:off x="10934868" y="2429275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 flipH="1">
            <a:off x="10599497" y="2429275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 flipH="1">
            <a:off x="9166616" y="2724300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 flipH="1">
            <a:off x="8831245" y="2724300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 flipH="1">
            <a:off x="9166616" y="2425905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 flipH="1">
            <a:off x="8831245" y="2425905"/>
            <a:ext cx="158748" cy="973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6004289" y="2868168"/>
            <a:ext cx="2093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TSUBAME2.0</a:t>
            </a:r>
            <a:endParaRPr lang="pl-PL" sz="2800" dirty="0">
              <a:solidFill>
                <a:prstClr val="black"/>
              </a:solidFill>
            </a:endParaRPr>
          </a:p>
        </p:txBody>
      </p:sp>
      <p:pic>
        <p:nvPicPr>
          <p:cNvPr id="129" name="Picture 4" descr="https://www.nersc.gov/assets/NewsImages/2012/Edison/Edisonv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864" y="3608175"/>
            <a:ext cx="2871384" cy="1794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Rectangle 129"/>
          <p:cNvSpPr/>
          <p:nvPr/>
        </p:nvSpPr>
        <p:spPr>
          <a:xfrm>
            <a:off x="9096718" y="5288464"/>
            <a:ext cx="2092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Cray Cascade</a:t>
            </a:r>
            <a:endParaRPr lang="pl-PL" sz="2800" dirty="0">
              <a:solidFill>
                <a:prstClr val="black"/>
              </a:solidFill>
            </a:endParaRPr>
          </a:p>
        </p:txBody>
      </p:sp>
      <p:pic>
        <p:nvPicPr>
          <p:cNvPr id="131" name="Picture 2" descr="http://3.bp.blogspot.com/-vf2lraQa4u8/ThK2xLeeyJI/AAAAAAAABDI/v5b0Y8pR4kk/s1600/TSUBAME2.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47" y="1250891"/>
            <a:ext cx="2560073" cy="170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131"/>
          <p:cNvSpPr/>
          <p:nvPr/>
        </p:nvSpPr>
        <p:spPr>
          <a:xfrm>
            <a:off x="8843001" y="2971998"/>
            <a:ext cx="2238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diameter = 3</a:t>
            </a: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7934"/>
            <a:ext cx="12191999" cy="64260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06162" y="3588311"/>
            <a:ext cx="7008841" cy="2327180"/>
          </a:xfrm>
          <a:prstGeom prst="roundRect">
            <a:avLst>
              <a:gd name="adj" fmla="val 882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26" descr="File:Hoffman-Singleton graph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24" y="3904228"/>
            <a:ext cx="1420675" cy="14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39142" y="3812809"/>
            <a:ext cx="52849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Slim </a:t>
            </a:r>
            <a:r>
              <a:rPr lang="en-US" sz="2800" b="1" dirty="0" smtClean="0"/>
              <a:t>Fly [3] </a:t>
            </a:r>
            <a:r>
              <a:rPr lang="en-US" sz="2800" dirty="0"/>
              <a:t>based </a:t>
            </a:r>
            <a:r>
              <a:rPr lang="en-US" sz="2800" dirty="0" smtClean="0"/>
              <a:t>on</a:t>
            </a:r>
            <a:br>
              <a:rPr lang="en-US" sz="2800" dirty="0" smtClean="0"/>
            </a:br>
            <a:r>
              <a:rPr lang="en-US" sz="2800" dirty="0" smtClean="0"/>
              <a:t>the</a:t>
            </a:r>
            <a:r>
              <a:rPr lang="en-US" sz="2800" dirty="0"/>
              <a:t> </a:t>
            </a:r>
            <a:r>
              <a:rPr lang="en-US" sz="2800" dirty="0" smtClean="0"/>
              <a:t>Hoffman-Singleton</a:t>
            </a:r>
            <a:r>
              <a:rPr lang="pl-PL" sz="2800" dirty="0" smtClean="0"/>
              <a:t> G</a:t>
            </a:r>
            <a:r>
              <a:rPr lang="en-US" sz="2800" dirty="0" err="1" smtClean="0"/>
              <a:t>raph</a:t>
            </a:r>
            <a:r>
              <a:rPr lang="en-US" sz="2800" dirty="0" smtClean="0"/>
              <a:t> [4]:</a:t>
            </a:r>
            <a:endParaRPr lang="pl-PL" sz="2800" dirty="0"/>
          </a:p>
        </p:txBody>
      </p:sp>
      <p:sp>
        <p:nvSpPr>
          <p:cNvPr id="12" name="Rectangle 11"/>
          <p:cNvSpPr/>
          <p:nvPr/>
        </p:nvSpPr>
        <p:spPr>
          <a:xfrm>
            <a:off x="5822435" y="5303691"/>
            <a:ext cx="3008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diameter = </a:t>
            </a:r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91344" y="584684"/>
            <a:ext cx="3244454" cy="482116"/>
          </a:xfrm>
          <a:solidFill>
            <a:schemeClr val="tx1"/>
          </a:solidFill>
          <a:effectLst>
            <a:softEdge rad="63500"/>
          </a:effectLst>
        </p:spPr>
        <p:txBody>
          <a:bodyPr/>
          <a:lstStyle/>
          <a:p>
            <a:r>
              <a:rPr lang="pl-PL" sz="3000" cap="small" dirty="0" smtClean="0">
                <a:solidFill>
                  <a:schemeClr val="bg1"/>
                </a:solidFill>
              </a:rPr>
              <a:t>Dragonfly, Slim Fly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639142" y="4754001"/>
            <a:ext cx="5284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/>
              <a:t>&gt; </a:t>
            </a:r>
            <a:r>
              <a:rPr lang="en-US" sz="2600" dirty="0"/>
              <a:t>~50% fewer </a:t>
            </a:r>
            <a:r>
              <a:rPr lang="en-US" sz="2600" dirty="0" smtClean="0"/>
              <a:t>routers</a:t>
            </a:r>
            <a:r>
              <a:rPr lang="pl-PL" sz="2600" dirty="0" smtClean="0"/>
              <a:t> than Fat tree</a:t>
            </a:r>
            <a:endParaRPr lang="en-US" sz="2600" dirty="0"/>
          </a:p>
          <a:p>
            <a:r>
              <a:rPr lang="en-US" sz="2600" dirty="0"/>
              <a:t>&gt; ~30% fewer </a:t>
            </a:r>
            <a:r>
              <a:rPr lang="en-US" sz="2600" dirty="0" smtClean="0"/>
              <a:t>cables</a:t>
            </a:r>
            <a:r>
              <a:rPr lang="pl-PL" sz="2600" dirty="0" smtClean="0"/>
              <a:t> than Fat tree</a:t>
            </a:r>
            <a:endParaRPr lang="pl-PL" sz="2600" dirty="0"/>
          </a:p>
        </p:txBody>
      </p:sp>
      <p:sp>
        <p:nvSpPr>
          <p:cNvPr id="135" name="Rectangle 134"/>
          <p:cNvSpPr/>
          <p:nvPr/>
        </p:nvSpPr>
        <p:spPr>
          <a:xfrm>
            <a:off x="-39268" y="5816460"/>
            <a:ext cx="11616899" cy="1077218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[1] C. E. </a:t>
            </a:r>
            <a:r>
              <a:rPr lang="en-US" sz="1600" dirty="0" err="1" smtClean="0">
                <a:solidFill>
                  <a:schemeClr val="bg1"/>
                </a:solidFill>
              </a:rPr>
              <a:t>Leiserson</a:t>
            </a:r>
            <a:r>
              <a:rPr lang="en-US" sz="1600" dirty="0" smtClean="0">
                <a:solidFill>
                  <a:schemeClr val="bg1"/>
                </a:solidFill>
              </a:rPr>
              <a:t>. Fat-trees: Universal Networks for Hardware-Efficient Supercomputing. IEEE Transactions on Computers. 1985.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[</a:t>
            </a:r>
            <a:r>
              <a:rPr lang="en-US" sz="1600" dirty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] </a:t>
            </a:r>
            <a:r>
              <a:rPr lang="en-US" sz="1600" dirty="0">
                <a:solidFill>
                  <a:schemeClr val="bg1"/>
                </a:solidFill>
              </a:rPr>
              <a:t>J. </a:t>
            </a:r>
            <a:r>
              <a:rPr lang="en-US" sz="1600" dirty="0" smtClean="0">
                <a:solidFill>
                  <a:schemeClr val="bg1"/>
                </a:solidFill>
              </a:rPr>
              <a:t>Kim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et al. </a:t>
            </a:r>
            <a:r>
              <a:rPr lang="en-US" sz="1600" dirty="0">
                <a:solidFill>
                  <a:schemeClr val="bg1"/>
                </a:solidFill>
              </a:rPr>
              <a:t>Technology-Driven, Highly-Scalable Dragonfly Topology. </a:t>
            </a:r>
            <a:r>
              <a:rPr lang="en-US" sz="1600" dirty="0" smtClean="0">
                <a:solidFill>
                  <a:schemeClr val="bg1"/>
                </a:solidFill>
              </a:rPr>
              <a:t>ISCA’08.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[3] M. Besta and T. </a:t>
            </a:r>
            <a:r>
              <a:rPr lang="en-US" sz="1600" dirty="0" err="1" smtClean="0">
                <a:solidFill>
                  <a:schemeClr val="bg1"/>
                </a:solidFill>
              </a:rPr>
              <a:t>Hoefler</a:t>
            </a:r>
            <a:r>
              <a:rPr lang="en-US" sz="1600" dirty="0" smtClean="0">
                <a:solidFill>
                  <a:schemeClr val="bg1"/>
                </a:solidFill>
              </a:rPr>
              <a:t>. Slim Fly: A Cost Effective Low-Diameter Network Topology. SC14.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[4</a:t>
            </a:r>
            <a:r>
              <a:rPr lang="pl-PL" sz="1600" dirty="0" smtClean="0">
                <a:solidFill>
                  <a:schemeClr val="bg1"/>
                </a:solidFill>
              </a:rPr>
              <a:t>] </a:t>
            </a:r>
            <a:r>
              <a:rPr lang="en-US" sz="1600" dirty="0" smtClean="0">
                <a:solidFill>
                  <a:schemeClr val="bg1"/>
                </a:solidFill>
              </a:rPr>
              <a:t>A. J. Hoffman and R. R. Singleton. Moore </a:t>
            </a:r>
            <a:r>
              <a:rPr lang="en-US" sz="1600" dirty="0">
                <a:solidFill>
                  <a:schemeClr val="bg1"/>
                </a:solidFill>
              </a:rPr>
              <a:t>graphs with diameter 2 and 3, IBM Journal of Research </a:t>
            </a:r>
            <a:r>
              <a:rPr lang="en-US" sz="1600" dirty="0" smtClean="0">
                <a:solidFill>
                  <a:schemeClr val="bg1"/>
                </a:solidFill>
              </a:rPr>
              <a:t>and Development. 1960.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06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3" grpId="0"/>
      <p:bldP spid="14" grpId="0"/>
      <p:bldP spid="20" grpId="0" animBg="1"/>
      <p:bldP spid="21" grpId="0" animBg="1"/>
      <p:bldP spid="26" grpId="0" animBg="1"/>
      <p:bldP spid="27" grpId="0" animBg="1"/>
      <p:bldP spid="32" grpId="0" animBg="1"/>
      <p:bldP spid="33" grpId="0" animBg="1"/>
      <p:bldP spid="38" grpId="0" animBg="1"/>
      <p:bldP spid="39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/>
      <p:bldP spid="130" grpId="0"/>
      <p:bldP spid="132" grpId="0"/>
      <p:bldP spid="4" grpId="0" animBg="1"/>
      <p:bldP spid="11" grpId="0"/>
      <p:bldP spid="12" grpId="0"/>
      <p:bldP spid="134" grpId="0"/>
      <p:bldP spid="1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724" y="1148408"/>
            <a:ext cx="8210949" cy="5239461"/>
          </a:xfrm>
          <a:prstGeom prst="rect">
            <a:avLst/>
          </a:prstGeom>
        </p:spPr>
      </p:pic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Solution: Slim </a:t>
            </a:r>
            <a:r>
              <a:rPr lang="en-US" sz="3000" cap="small" dirty="0" err="1" smtClean="0"/>
              <a:t>NoC</a:t>
            </a:r>
            <a:endParaRPr lang="en-US" sz="3000" dirty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189394" y="1344695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/>
              <a:t>New cost and area </a:t>
            </a:r>
            <a:r>
              <a:rPr lang="en-US" sz="2600" cap="small" dirty="0" smtClean="0"/>
              <a:t>models,</a:t>
            </a:r>
            <a:br>
              <a:rPr lang="en-US" sz="2600" cap="small" dirty="0" smtClean="0"/>
            </a:br>
            <a:r>
              <a:rPr lang="en-US" sz="2600" cap="small" dirty="0" smtClean="0"/>
              <a:t>new </a:t>
            </a:r>
            <a:r>
              <a:rPr lang="en-US" sz="2600" cap="small" dirty="0"/>
              <a:t>layouts</a:t>
            </a:r>
            <a:endParaRPr lang="en-US" sz="2600" dirty="0"/>
          </a:p>
        </p:txBody>
      </p:sp>
      <p:sp>
        <p:nvSpPr>
          <p:cNvPr id="15" name="Rounded Rectangle 14"/>
          <p:cNvSpPr/>
          <p:nvPr/>
        </p:nvSpPr>
        <p:spPr>
          <a:xfrm>
            <a:off x="438235" y="2324488"/>
            <a:ext cx="2360678" cy="198546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Let us see some layouts</a:t>
            </a:r>
            <a:endParaRPr lang="de-CH" sz="2600" dirty="0"/>
          </a:p>
        </p:txBody>
      </p:sp>
      <p:pic>
        <p:nvPicPr>
          <p:cNvPr id="16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6" y="2240868"/>
            <a:ext cx="705076" cy="7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89394" y="4601923"/>
            <a:ext cx="3207436" cy="198546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What difference</a:t>
            </a:r>
            <a:br>
              <a:rPr lang="en-US" sz="2600" dirty="0" smtClean="0"/>
            </a:br>
            <a:r>
              <a:rPr lang="en-US" sz="2600" dirty="0" smtClean="0"/>
              <a:t>do they make</a:t>
            </a:r>
            <a:br>
              <a:rPr lang="en-US" sz="2600" dirty="0" smtClean="0"/>
            </a:br>
            <a:r>
              <a:rPr lang="en-US" sz="2600" dirty="0" smtClean="0"/>
              <a:t>for lengths of wires?</a:t>
            </a:r>
            <a:endParaRPr lang="de-CH" sz="2600" dirty="0"/>
          </a:p>
        </p:txBody>
      </p:sp>
      <p:pic>
        <p:nvPicPr>
          <p:cNvPr id="18" name="Picture 2" descr="http://www.avonbournetrust.org/user/74/159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4" y="4513394"/>
            <a:ext cx="660327" cy="66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3520844" y="4628153"/>
            <a:ext cx="8301643" cy="185649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The “group layout” (</a:t>
            </a:r>
            <a:r>
              <a:rPr lang="en-US" sz="2600" dirty="0" err="1" smtClean="0"/>
              <a:t>sn_gr</a:t>
            </a:r>
            <a:r>
              <a:rPr lang="en-US" sz="2600" dirty="0" smtClean="0"/>
              <a:t>) is best for 1296 nodes</a:t>
            </a:r>
            <a:br>
              <a:rPr lang="en-US" sz="2600" dirty="0" smtClean="0"/>
            </a:br>
            <a:r>
              <a:rPr lang="en-US" sz="2600" dirty="0" smtClean="0"/>
              <a:t>The “subgroup layout” (</a:t>
            </a:r>
            <a:r>
              <a:rPr lang="en-US" sz="2600" dirty="0" err="1" smtClean="0"/>
              <a:t>sn_subgr</a:t>
            </a:r>
            <a:r>
              <a:rPr lang="en-US" sz="2600" dirty="0" smtClean="0"/>
              <a:t>) is best for 200 nodes</a:t>
            </a:r>
            <a:endParaRPr lang="de-CH" sz="2600" dirty="0"/>
          </a:p>
        </p:txBody>
      </p:sp>
      <p:pic>
        <p:nvPicPr>
          <p:cNvPr id="20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514" y="4568230"/>
            <a:ext cx="705076" cy="70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3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107134" y="1310542"/>
            <a:ext cx="3753889" cy="5436604"/>
          </a:xfrm>
          <a:prstGeom prst="roundRect">
            <a:avLst>
              <a:gd name="adj" fmla="val 1259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Rectangle 39"/>
          <p:cNvSpPr/>
          <p:nvPr/>
        </p:nvSpPr>
        <p:spPr>
          <a:xfrm>
            <a:off x="581846" y="1518758"/>
            <a:ext cx="2678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Recap: </a:t>
            </a:r>
            <a:r>
              <a:rPr lang="pl-PL" sz="2400" b="1" i="1" dirty="0" smtClean="0"/>
              <a:t>a finite </a:t>
            </a:r>
            <a:r>
              <a:rPr lang="pl-PL" sz="2400" b="1" i="1" dirty="0"/>
              <a:t>field</a:t>
            </a:r>
            <a:r>
              <a:rPr lang="en-US" sz="2400" b="1" i="1" dirty="0"/>
              <a:t> </a:t>
            </a:r>
            <a:endParaRPr lang="pl-PL" sz="2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207993" y="1537307"/>
                <a:ext cx="385042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993" y="1537307"/>
                <a:ext cx="385042" cy="397866"/>
              </a:xfrm>
              <a:prstGeom prst="rect">
                <a:avLst/>
              </a:prstGeom>
              <a:blipFill>
                <a:blip r:embed="rId2"/>
                <a:stretch>
                  <a:fillRect l="-17460" r="-634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72688" y="2483087"/>
                <a:ext cx="1540230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l-PL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88" y="2483087"/>
                <a:ext cx="1540230" cy="397866"/>
              </a:xfrm>
              <a:prstGeom prst="rect">
                <a:avLst/>
              </a:prstGeom>
              <a:blipFill>
                <a:blip r:embed="rId3"/>
                <a:stretch>
                  <a:fillRect l="-3953" r="-19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608205" y="1963093"/>
            <a:ext cx="2928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Assuming </a:t>
            </a:r>
            <a:r>
              <a:rPr lang="pl-PL" sz="2400" i="1" dirty="0"/>
              <a:t>q</a:t>
            </a:r>
            <a:r>
              <a:rPr lang="pl-PL" sz="2400" dirty="0"/>
              <a:t> is </a:t>
            </a:r>
            <a:r>
              <a:rPr lang="pl-PL" sz="2400" b="1" dirty="0"/>
              <a:t>prime</a:t>
            </a:r>
            <a:r>
              <a:rPr lang="pl-PL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33603" y="2973864"/>
                <a:ext cx="22433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{0,1,…,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−1}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03" y="2973864"/>
                <a:ext cx="2243371" cy="369332"/>
              </a:xfrm>
              <a:prstGeom prst="rect">
                <a:avLst/>
              </a:prstGeom>
              <a:blipFill>
                <a:blip r:embed="rId4"/>
                <a:stretch>
                  <a:fillRect l="-1087" r="-4348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/>
          <p:cNvSpPr/>
          <p:nvPr/>
        </p:nvSpPr>
        <p:spPr>
          <a:xfrm>
            <a:off x="666920" y="3343196"/>
            <a:ext cx="2210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(with </a:t>
            </a:r>
            <a:r>
              <a:rPr lang="en-US" sz="2400" dirty="0"/>
              <a:t>modular </a:t>
            </a:r>
            <a:r>
              <a:rPr lang="en-US" sz="2400" dirty="0" smtClean="0"/>
              <a:t>arithmetic). </a:t>
            </a:r>
            <a:endParaRPr lang="pl-PL" sz="2400" dirty="0"/>
          </a:p>
        </p:txBody>
      </p:sp>
      <p:sp>
        <p:nvSpPr>
          <p:cNvPr id="47" name="Rounded Rectangle 46"/>
          <p:cNvSpPr/>
          <p:nvPr/>
        </p:nvSpPr>
        <p:spPr>
          <a:xfrm>
            <a:off x="571097" y="4172917"/>
            <a:ext cx="2811704" cy="2104322"/>
          </a:xfrm>
          <a:prstGeom prst="roundRect">
            <a:avLst>
              <a:gd name="adj" fmla="val 1045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8" name="Rectangle 47"/>
          <p:cNvSpPr/>
          <p:nvPr/>
        </p:nvSpPr>
        <p:spPr>
          <a:xfrm>
            <a:off x="931113" y="4318403"/>
            <a:ext cx="182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Example</a:t>
            </a:r>
            <a:r>
              <a:rPr lang="en-US" sz="2400" b="1" dirty="0" smtClean="0"/>
              <a:t>:</a:t>
            </a:r>
            <a:endParaRPr lang="pl-PL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86855" y="5585163"/>
                <a:ext cx="214719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pl-PL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{0,1,2,3,4}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855" y="5585163"/>
                <a:ext cx="2147191" cy="369332"/>
              </a:xfrm>
              <a:prstGeom prst="rect">
                <a:avLst/>
              </a:prstGeom>
              <a:blipFill>
                <a:blip r:embed="rId5"/>
                <a:stretch>
                  <a:fillRect l="-2833" r="-4816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256477" y="4340705"/>
                <a:ext cx="8134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477" y="4340705"/>
                <a:ext cx="813428" cy="369332"/>
              </a:xfrm>
              <a:prstGeom prst="rect">
                <a:avLst/>
              </a:prstGeom>
              <a:blipFill>
                <a:blip r:embed="rId6"/>
                <a:stretch>
                  <a:fillRect l="-8955" r="-970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681657" y="4755747"/>
            <a:ext cx="2385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50 routers</a:t>
            </a:r>
            <a:endParaRPr lang="en-US" sz="2400" dirty="0"/>
          </a:p>
        </p:txBody>
      </p:sp>
      <p:sp>
        <p:nvSpPr>
          <p:cNvPr id="62" name="Rounded Rectangle 61"/>
          <p:cNvSpPr/>
          <p:nvPr/>
        </p:nvSpPr>
        <p:spPr>
          <a:xfrm>
            <a:off x="4026195" y="656692"/>
            <a:ext cx="7993070" cy="6090454"/>
          </a:xfrm>
          <a:prstGeom prst="roundRect">
            <a:avLst>
              <a:gd name="adj" fmla="val 599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4389923" y="1229656"/>
                <a:ext cx="1540230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l-PL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923" y="1229656"/>
                <a:ext cx="1540230" cy="397866"/>
              </a:xfrm>
              <a:prstGeom prst="rect">
                <a:avLst/>
              </a:prstGeom>
              <a:blipFill>
                <a:blip r:embed="rId7"/>
                <a:stretch>
                  <a:fillRect l="-3953" r="-1976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/>
          <p:cNvSpPr/>
          <p:nvPr/>
        </p:nvSpPr>
        <p:spPr>
          <a:xfrm>
            <a:off x="4303613" y="760074"/>
            <a:ext cx="3407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Assuming </a:t>
            </a:r>
            <a:r>
              <a:rPr lang="pl-PL" sz="2400" i="1" dirty="0"/>
              <a:t>q</a:t>
            </a:r>
            <a:r>
              <a:rPr lang="pl-PL" sz="2400" dirty="0"/>
              <a:t> is </a:t>
            </a:r>
            <a:r>
              <a:rPr lang="en-US" sz="2400" b="1" dirty="0" smtClean="0"/>
              <a:t>non-</a:t>
            </a:r>
            <a:r>
              <a:rPr lang="pl-PL" sz="2400" b="1" dirty="0" smtClean="0"/>
              <a:t>prime</a:t>
            </a:r>
            <a:r>
              <a:rPr lang="pl-PL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904142" y="1227651"/>
                <a:ext cx="2451569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142" y="1227651"/>
                <a:ext cx="2451569" cy="397866"/>
              </a:xfrm>
              <a:prstGeom prst="rect">
                <a:avLst/>
              </a:prstGeom>
              <a:blipFill>
                <a:blip r:embed="rId8"/>
                <a:stretch>
                  <a:fillRect l="-746" r="-3980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ctangle 67"/>
          <p:cNvSpPr/>
          <p:nvPr/>
        </p:nvSpPr>
        <p:spPr>
          <a:xfrm>
            <a:off x="4141297" y="1652965"/>
            <a:ext cx="7930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...with instruction tables that define operations on the field.</a:t>
            </a:r>
            <a:endParaRPr lang="pl-PL" sz="2400" dirty="0"/>
          </a:p>
        </p:txBody>
      </p:sp>
      <p:sp>
        <p:nvSpPr>
          <p:cNvPr id="69" name="Rounded Rectangle 68"/>
          <p:cNvSpPr/>
          <p:nvPr/>
        </p:nvSpPr>
        <p:spPr>
          <a:xfrm>
            <a:off x="4268066" y="2073552"/>
            <a:ext cx="7516566" cy="4415788"/>
          </a:xfrm>
          <a:prstGeom prst="roundRect">
            <a:avLst>
              <a:gd name="adj" fmla="val 10459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29929" y="2223105"/>
            <a:ext cx="182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Example</a:t>
            </a:r>
            <a:r>
              <a:rPr lang="en-US" sz="2400" b="1" dirty="0" smtClean="0"/>
              <a:t>:</a:t>
            </a:r>
            <a:endParaRPr lang="pl-PL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4544519" y="2723490"/>
                <a:ext cx="35588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r>
                        <a:rPr lang="pl-PL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{0,1,2,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519" y="2723490"/>
                <a:ext cx="3558858" cy="369332"/>
              </a:xfrm>
              <a:prstGeom prst="rect">
                <a:avLst/>
              </a:prstGeom>
              <a:blipFill>
                <a:blip r:embed="rId9"/>
                <a:stretch>
                  <a:fillRect l="-171" r="-1199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5839726" y="2252059"/>
                <a:ext cx="8134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726" y="2252059"/>
                <a:ext cx="813428" cy="369332"/>
              </a:xfrm>
              <a:prstGeom prst="rect">
                <a:avLst/>
              </a:prstGeom>
              <a:blipFill>
                <a:blip r:embed="rId10"/>
                <a:stretch>
                  <a:fillRect l="-9023" r="-902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/>
          <p:cNvSpPr/>
          <p:nvPr/>
        </p:nvSpPr>
        <p:spPr>
          <a:xfrm>
            <a:off x="9308268" y="2218442"/>
            <a:ext cx="273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162 routers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238488" y="567562"/>
            <a:ext cx="2852619" cy="104174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How to develop such a finite field?</a:t>
            </a:r>
            <a:endParaRPr lang="de-CH" sz="2600" dirty="0"/>
          </a:p>
        </p:txBody>
      </p:sp>
      <p:pic>
        <p:nvPicPr>
          <p:cNvPr id="28" name="Picture 2" descr="http://www.avonbournetrust.org/user/74/15986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708" y="514320"/>
            <a:ext cx="590133" cy="5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Solution: Slim </a:t>
            </a:r>
            <a:r>
              <a:rPr lang="en-US" sz="3000" cap="small" dirty="0" err="1" smtClean="0"/>
              <a:t>NoC</a:t>
            </a:r>
            <a:endParaRPr lang="en-US" sz="3000" dirty="0"/>
          </a:p>
        </p:txBody>
      </p:sp>
      <p:sp>
        <p:nvSpPr>
          <p:cNvPr id="31" name="Title 3"/>
          <p:cNvSpPr txBox="1">
            <a:spLocks/>
          </p:cNvSpPr>
          <p:nvPr/>
        </p:nvSpPr>
        <p:spPr>
          <a:xfrm>
            <a:off x="189394" y="872716"/>
            <a:ext cx="3469798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 smtClean="0"/>
              <a:t>Non-Prime Finite Fields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4158" y="3157914"/>
            <a:ext cx="5617143" cy="285717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ctangle 4"/>
          <p:cNvSpPr/>
          <p:nvPr/>
        </p:nvSpPr>
        <p:spPr>
          <a:xfrm>
            <a:off x="7356140" y="3343196"/>
            <a:ext cx="1958634" cy="249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349333" y="3343196"/>
            <a:ext cx="1283171" cy="249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674004" y="5815574"/>
            <a:ext cx="1369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Addition</a:t>
            </a:r>
            <a:endParaRPr lang="pl-PL" sz="2400" dirty="0"/>
          </a:p>
        </p:txBody>
      </p:sp>
      <p:sp>
        <p:nvSpPr>
          <p:cNvPr id="36" name="Rectangle 35"/>
          <p:cNvSpPr/>
          <p:nvPr/>
        </p:nvSpPr>
        <p:spPr>
          <a:xfrm>
            <a:off x="7349215" y="5847533"/>
            <a:ext cx="1929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Multiplication</a:t>
            </a:r>
            <a:endParaRPr lang="pl-PL" sz="2400" dirty="0"/>
          </a:p>
        </p:txBody>
      </p:sp>
      <p:sp>
        <p:nvSpPr>
          <p:cNvPr id="37" name="Rectangle 36"/>
          <p:cNvSpPr/>
          <p:nvPr/>
        </p:nvSpPr>
        <p:spPr>
          <a:xfrm>
            <a:off x="9273785" y="5847533"/>
            <a:ext cx="1369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Inverse</a:t>
            </a:r>
            <a:endParaRPr lang="pl-PL" sz="2400" dirty="0"/>
          </a:p>
        </p:txBody>
      </p:sp>
      <p:sp>
        <p:nvSpPr>
          <p:cNvPr id="41" name="Rounded Rectangular Callout 40"/>
          <p:cNvSpPr/>
          <p:nvPr/>
        </p:nvSpPr>
        <p:spPr>
          <a:xfrm>
            <a:off x="802883" y="2120342"/>
            <a:ext cx="3275029" cy="1839872"/>
          </a:xfrm>
          <a:prstGeom prst="wedgeRoundRectCallout">
            <a:avLst>
              <a:gd name="adj1" fmla="val 110781"/>
              <a:gd name="adj2" fmla="val 76499"/>
              <a:gd name="adj3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Generate with</a:t>
            </a:r>
          </a:p>
          <a:p>
            <a:pPr algn="ctr"/>
            <a:r>
              <a:rPr lang="en-US" sz="2400" dirty="0" smtClean="0"/>
              <a:t>an exhaustive search,</a:t>
            </a:r>
            <a:br>
              <a:rPr lang="en-US" sz="2400" dirty="0" smtClean="0"/>
            </a:br>
            <a:r>
              <a:rPr lang="en-US" sz="2400" dirty="0" smtClean="0"/>
              <a:t>or use a construction based on polynomials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2983964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2" grpId="0"/>
      <p:bldP spid="43" grpId="0"/>
      <p:bldP spid="44" grpId="0"/>
      <p:bldP spid="45" grpId="0"/>
      <p:bldP spid="46" grpId="0"/>
      <p:bldP spid="47" grpId="0" animBg="1"/>
      <p:bldP spid="48" grpId="0"/>
      <p:bldP spid="50" grpId="0"/>
      <p:bldP spid="51" grpId="0"/>
      <p:bldP spid="53" grpId="0"/>
      <p:bldP spid="62" grpId="0" animBg="1"/>
      <p:bldP spid="65" grpId="0"/>
      <p:bldP spid="66" grpId="0"/>
      <p:bldP spid="67" grpId="0"/>
      <p:bldP spid="68" grpId="0"/>
      <p:bldP spid="69" grpId="0" animBg="1"/>
      <p:bldP spid="70" grpId="0"/>
      <p:bldP spid="71" grpId="0"/>
      <p:bldP spid="72" grpId="0"/>
      <p:bldP spid="73" grpId="0"/>
      <p:bldP spid="5" grpId="0" animBg="1"/>
      <p:bldP spid="5" grpId="1" animBg="1"/>
      <p:bldP spid="34" grpId="0" animBg="1"/>
      <p:bldP spid="34" grpId="1" animBg="1"/>
      <p:bldP spid="35" grpId="0"/>
      <p:bldP spid="36" grpId="0"/>
      <p:bldP spid="37" grpId="0"/>
      <p:bldP spid="4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 descr="Bildergebnis für chip cpu performanc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463"/>
            <a:ext cx="12192000" cy="64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ounded Rectangle 108"/>
          <p:cNvSpPr/>
          <p:nvPr/>
        </p:nvSpPr>
        <p:spPr>
          <a:xfrm>
            <a:off x="79714" y="1390244"/>
            <a:ext cx="7527747" cy="2891260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ounded Rectangle 110"/>
          <p:cNvSpPr/>
          <p:nvPr/>
        </p:nvSpPr>
        <p:spPr>
          <a:xfrm>
            <a:off x="7900746" y="1040563"/>
            <a:ext cx="4204329" cy="3085420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>
            <a:endCxn id="69" idx="0"/>
          </p:cNvCxnSpPr>
          <p:nvPr/>
        </p:nvCxnSpPr>
        <p:spPr>
          <a:xfrm>
            <a:off x="765933" y="5614945"/>
            <a:ext cx="0" cy="15889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endCxn id="71" idx="0"/>
          </p:cNvCxnSpPr>
          <p:nvPr/>
        </p:nvCxnSpPr>
        <p:spPr>
          <a:xfrm>
            <a:off x="1090748" y="5616449"/>
            <a:ext cx="0" cy="15889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endCxn id="68" idx="0"/>
          </p:cNvCxnSpPr>
          <p:nvPr/>
        </p:nvCxnSpPr>
        <p:spPr>
          <a:xfrm>
            <a:off x="607409" y="5611425"/>
            <a:ext cx="0" cy="15889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548616" y="5770319"/>
            <a:ext cx="117586" cy="1175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707140" y="5773839"/>
            <a:ext cx="117586" cy="1175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031955" y="5775343"/>
            <a:ext cx="117586" cy="1175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 flipH="1">
            <a:off x="864465" y="575267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 flipH="1">
            <a:off x="921677" y="575231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 flipH="1">
            <a:off x="978359" y="575231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/>
          <p:cNvCxnSpPr>
            <a:endCxn id="80" idx="0"/>
          </p:cNvCxnSpPr>
          <p:nvPr/>
        </p:nvCxnSpPr>
        <p:spPr>
          <a:xfrm>
            <a:off x="3734619" y="5422398"/>
            <a:ext cx="0" cy="15889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endCxn id="81" idx="0"/>
          </p:cNvCxnSpPr>
          <p:nvPr/>
        </p:nvCxnSpPr>
        <p:spPr>
          <a:xfrm>
            <a:off x="4059434" y="5423902"/>
            <a:ext cx="0" cy="15889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79" idx="0"/>
          </p:cNvCxnSpPr>
          <p:nvPr/>
        </p:nvCxnSpPr>
        <p:spPr>
          <a:xfrm>
            <a:off x="3576095" y="5418878"/>
            <a:ext cx="0" cy="15889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3517302" y="5577772"/>
            <a:ext cx="117586" cy="1175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675826" y="5581292"/>
            <a:ext cx="117586" cy="1175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000641" y="5582796"/>
            <a:ext cx="117586" cy="1175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 flipH="1">
            <a:off x="3833151" y="556012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 flipH="1">
            <a:off x="3890363" y="555977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 flipH="1">
            <a:off x="3947045" y="555977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/>
          <p:cNvCxnSpPr>
            <a:endCxn id="89" idx="0"/>
          </p:cNvCxnSpPr>
          <p:nvPr/>
        </p:nvCxnSpPr>
        <p:spPr>
          <a:xfrm>
            <a:off x="2422634" y="6435048"/>
            <a:ext cx="0" cy="15889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endCxn id="90" idx="0"/>
          </p:cNvCxnSpPr>
          <p:nvPr/>
        </p:nvCxnSpPr>
        <p:spPr>
          <a:xfrm>
            <a:off x="2747449" y="6436552"/>
            <a:ext cx="0" cy="15889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endCxn id="88" idx="0"/>
          </p:cNvCxnSpPr>
          <p:nvPr/>
        </p:nvCxnSpPr>
        <p:spPr>
          <a:xfrm>
            <a:off x="2264110" y="6431528"/>
            <a:ext cx="0" cy="15889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2205317" y="6590422"/>
            <a:ext cx="117586" cy="1175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363841" y="6593942"/>
            <a:ext cx="117586" cy="1175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2688656" y="6595446"/>
            <a:ext cx="117586" cy="1175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flipH="1">
            <a:off x="2521166" y="657277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flipH="1">
            <a:off x="2578378" y="657242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flipH="1">
            <a:off x="2635060" y="657242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endCxn id="98" idx="0"/>
          </p:cNvCxnSpPr>
          <p:nvPr/>
        </p:nvCxnSpPr>
        <p:spPr>
          <a:xfrm>
            <a:off x="5674969" y="6363059"/>
            <a:ext cx="0" cy="15889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endCxn id="99" idx="0"/>
          </p:cNvCxnSpPr>
          <p:nvPr/>
        </p:nvCxnSpPr>
        <p:spPr>
          <a:xfrm>
            <a:off x="5999784" y="6364563"/>
            <a:ext cx="0" cy="15889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endCxn id="97" idx="0"/>
          </p:cNvCxnSpPr>
          <p:nvPr/>
        </p:nvCxnSpPr>
        <p:spPr>
          <a:xfrm>
            <a:off x="5516445" y="6359539"/>
            <a:ext cx="0" cy="15889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>
            <a:off x="5457652" y="6518433"/>
            <a:ext cx="117586" cy="1175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616176" y="6521953"/>
            <a:ext cx="117586" cy="1175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940991" y="6523457"/>
            <a:ext cx="117586" cy="1175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 flipH="1">
            <a:off x="5773501" y="6500790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 flipH="1">
            <a:off x="5830713" y="6500433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 flipH="1">
            <a:off x="5887395" y="6500433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 148"/>
          <p:cNvSpPr/>
          <p:nvPr/>
        </p:nvSpPr>
        <p:spPr>
          <a:xfrm flipH="1">
            <a:off x="5368719" y="5612077"/>
            <a:ext cx="290491" cy="668401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flipH="1">
            <a:off x="189047" y="4579616"/>
            <a:ext cx="658958" cy="853704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flipH="1">
            <a:off x="178742" y="4716727"/>
            <a:ext cx="542694" cy="697893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flipH="1">
            <a:off x="2282830" y="5324871"/>
            <a:ext cx="363052" cy="863784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flipH="1">
            <a:off x="2301470" y="5469208"/>
            <a:ext cx="247650" cy="788502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flipH="1">
            <a:off x="3776450" y="4540800"/>
            <a:ext cx="159945" cy="703782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 flipH="1">
            <a:off x="5424335" y="5322598"/>
            <a:ext cx="469617" cy="875449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 flipH="1">
            <a:off x="5398487" y="5469208"/>
            <a:ext cx="368894" cy="710139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121957" y="4883973"/>
            <a:ext cx="1307603" cy="1457798"/>
          </a:xfrm>
          <a:custGeom>
            <a:avLst/>
            <a:gdLst>
              <a:gd name="connsiteX0" fmla="*/ 552 w 1096096"/>
              <a:gd name="connsiteY0" fmla="*/ 308341 h 1327516"/>
              <a:gd name="connsiteX1" fmla="*/ 48177 w 1096096"/>
              <a:gd name="connsiteY1" fmla="*/ 60691 h 1327516"/>
              <a:gd name="connsiteX2" fmla="*/ 305352 w 1096096"/>
              <a:gd name="connsiteY2" fmla="*/ 22591 h 1327516"/>
              <a:gd name="connsiteX3" fmla="*/ 686352 w 1096096"/>
              <a:gd name="connsiteY3" fmla="*/ 355966 h 1327516"/>
              <a:gd name="connsiteX4" fmla="*/ 1029252 w 1096096"/>
              <a:gd name="connsiteY4" fmla="*/ 889366 h 1327516"/>
              <a:gd name="connsiteX5" fmla="*/ 1095927 w 1096096"/>
              <a:gd name="connsiteY5" fmla="*/ 1327516 h 132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6096" h="1327516">
                <a:moveTo>
                  <a:pt x="552" y="308341"/>
                </a:moveTo>
                <a:cubicBezTo>
                  <a:pt x="-1036" y="208328"/>
                  <a:pt x="-2623" y="108316"/>
                  <a:pt x="48177" y="60691"/>
                </a:cubicBezTo>
                <a:cubicBezTo>
                  <a:pt x="98977" y="13066"/>
                  <a:pt x="198990" y="-26621"/>
                  <a:pt x="305352" y="22591"/>
                </a:cubicBezTo>
                <a:cubicBezTo>
                  <a:pt x="411714" y="71803"/>
                  <a:pt x="565702" y="211504"/>
                  <a:pt x="686352" y="355966"/>
                </a:cubicBezTo>
                <a:cubicBezTo>
                  <a:pt x="807002" y="500428"/>
                  <a:pt x="960990" y="727441"/>
                  <a:pt x="1029252" y="889366"/>
                </a:cubicBezTo>
                <a:cubicBezTo>
                  <a:pt x="1097514" y="1051291"/>
                  <a:pt x="1096720" y="1189403"/>
                  <a:pt x="1095927" y="132751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730595" y="4716727"/>
            <a:ext cx="944614" cy="1444070"/>
          </a:xfrm>
          <a:custGeom>
            <a:avLst/>
            <a:gdLst>
              <a:gd name="connsiteX0" fmla="*/ 1639 w 944614"/>
              <a:gd name="connsiteY0" fmla="*/ 1276823 h 1276823"/>
              <a:gd name="connsiteX1" fmla="*/ 39739 w 944614"/>
              <a:gd name="connsiteY1" fmla="*/ 733898 h 1276823"/>
              <a:gd name="connsiteX2" fmla="*/ 268339 w 944614"/>
              <a:gd name="connsiteY2" fmla="*/ 143348 h 1276823"/>
              <a:gd name="connsiteX3" fmla="*/ 620764 w 944614"/>
              <a:gd name="connsiteY3" fmla="*/ 473 h 1276823"/>
              <a:gd name="connsiteX4" fmla="*/ 858889 w 944614"/>
              <a:gd name="connsiteY4" fmla="*/ 105248 h 1276823"/>
              <a:gd name="connsiteX5" fmla="*/ 944614 w 944614"/>
              <a:gd name="connsiteY5" fmla="*/ 314798 h 127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4614" h="1276823">
                <a:moveTo>
                  <a:pt x="1639" y="1276823"/>
                </a:moveTo>
                <a:cubicBezTo>
                  <a:pt x="-1536" y="1099816"/>
                  <a:pt x="-4711" y="922810"/>
                  <a:pt x="39739" y="733898"/>
                </a:cubicBezTo>
                <a:cubicBezTo>
                  <a:pt x="84189" y="544985"/>
                  <a:pt x="171502" y="265585"/>
                  <a:pt x="268339" y="143348"/>
                </a:cubicBezTo>
                <a:cubicBezTo>
                  <a:pt x="365176" y="21111"/>
                  <a:pt x="522339" y="6823"/>
                  <a:pt x="620764" y="473"/>
                </a:cubicBezTo>
                <a:cubicBezTo>
                  <a:pt x="719189" y="-5877"/>
                  <a:pt x="804914" y="52860"/>
                  <a:pt x="858889" y="105248"/>
                </a:cubicBezTo>
                <a:cubicBezTo>
                  <a:pt x="912864" y="157635"/>
                  <a:pt x="928739" y="236216"/>
                  <a:pt x="944614" y="31479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007317" y="4376235"/>
            <a:ext cx="2819619" cy="946362"/>
          </a:xfrm>
          <a:custGeom>
            <a:avLst/>
            <a:gdLst>
              <a:gd name="connsiteX0" fmla="*/ 19943 w 2801243"/>
              <a:gd name="connsiteY0" fmla="*/ 742981 h 742981"/>
              <a:gd name="connsiteX1" fmla="*/ 38993 w 2801243"/>
              <a:gd name="connsiteY1" fmla="*/ 342931 h 742981"/>
              <a:gd name="connsiteX2" fmla="*/ 372368 w 2801243"/>
              <a:gd name="connsiteY2" fmla="*/ 114331 h 742981"/>
              <a:gd name="connsiteX3" fmla="*/ 1591568 w 2801243"/>
              <a:gd name="connsiteY3" fmla="*/ 31 h 742981"/>
              <a:gd name="connsiteX4" fmla="*/ 2515493 w 2801243"/>
              <a:gd name="connsiteY4" fmla="*/ 123856 h 742981"/>
              <a:gd name="connsiteX5" fmla="*/ 2801243 w 2801243"/>
              <a:gd name="connsiteY5" fmla="*/ 676306 h 74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1243" h="742981">
                <a:moveTo>
                  <a:pt x="19943" y="742981"/>
                </a:moveTo>
                <a:cubicBezTo>
                  <a:pt x="99" y="595343"/>
                  <a:pt x="-19744" y="447706"/>
                  <a:pt x="38993" y="342931"/>
                </a:cubicBezTo>
                <a:cubicBezTo>
                  <a:pt x="97730" y="238156"/>
                  <a:pt x="113606" y="171481"/>
                  <a:pt x="372368" y="114331"/>
                </a:cubicBezTo>
                <a:cubicBezTo>
                  <a:pt x="631130" y="57181"/>
                  <a:pt x="1234381" y="-1556"/>
                  <a:pt x="1591568" y="31"/>
                </a:cubicBezTo>
                <a:cubicBezTo>
                  <a:pt x="1948755" y="1618"/>
                  <a:pt x="2313881" y="11144"/>
                  <a:pt x="2515493" y="123856"/>
                </a:cubicBezTo>
                <a:cubicBezTo>
                  <a:pt x="2717105" y="236568"/>
                  <a:pt x="2759174" y="456437"/>
                  <a:pt x="2801243" y="67630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023271" y="4648567"/>
            <a:ext cx="2014139" cy="1674155"/>
          </a:xfrm>
          <a:custGeom>
            <a:avLst/>
            <a:gdLst>
              <a:gd name="connsiteX0" fmla="*/ 0 w 1971675"/>
              <a:gd name="connsiteY0" fmla="*/ 361989 h 1514514"/>
              <a:gd name="connsiteX1" fmla="*/ 114300 w 1971675"/>
              <a:gd name="connsiteY1" fmla="*/ 104814 h 1514514"/>
              <a:gd name="connsiteX2" fmla="*/ 571500 w 1971675"/>
              <a:gd name="connsiteY2" fmla="*/ 39 h 1514514"/>
              <a:gd name="connsiteX3" fmla="*/ 1257300 w 1971675"/>
              <a:gd name="connsiteY3" fmla="*/ 95289 h 1514514"/>
              <a:gd name="connsiteX4" fmla="*/ 1704975 w 1971675"/>
              <a:gd name="connsiteY4" fmla="*/ 304839 h 1514514"/>
              <a:gd name="connsiteX5" fmla="*/ 1885950 w 1971675"/>
              <a:gd name="connsiteY5" fmla="*/ 676314 h 1514514"/>
              <a:gd name="connsiteX6" fmla="*/ 1971675 w 1971675"/>
              <a:gd name="connsiteY6" fmla="*/ 1514514 h 151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1675" h="1514514">
                <a:moveTo>
                  <a:pt x="0" y="361989"/>
                </a:moveTo>
                <a:cubicBezTo>
                  <a:pt x="9525" y="263564"/>
                  <a:pt x="19050" y="165139"/>
                  <a:pt x="114300" y="104814"/>
                </a:cubicBezTo>
                <a:cubicBezTo>
                  <a:pt x="209550" y="44489"/>
                  <a:pt x="381000" y="1626"/>
                  <a:pt x="571500" y="39"/>
                </a:cubicBezTo>
                <a:cubicBezTo>
                  <a:pt x="762000" y="-1548"/>
                  <a:pt x="1068388" y="44489"/>
                  <a:pt x="1257300" y="95289"/>
                </a:cubicBezTo>
                <a:cubicBezTo>
                  <a:pt x="1446212" y="146089"/>
                  <a:pt x="1600200" y="208002"/>
                  <a:pt x="1704975" y="304839"/>
                </a:cubicBezTo>
                <a:cubicBezTo>
                  <a:pt x="1809750" y="401676"/>
                  <a:pt x="1841500" y="474702"/>
                  <a:pt x="1885950" y="676314"/>
                </a:cubicBezTo>
                <a:cubicBezTo>
                  <a:pt x="1930400" y="877927"/>
                  <a:pt x="1951037" y="1196220"/>
                  <a:pt x="1971675" y="151451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424336" y="6021288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1" name="Freeform 50"/>
          <p:cNvSpPr/>
          <p:nvPr/>
        </p:nvSpPr>
        <p:spPr>
          <a:xfrm>
            <a:off x="988056" y="4376235"/>
            <a:ext cx="2857045" cy="985178"/>
          </a:xfrm>
          <a:custGeom>
            <a:avLst/>
            <a:gdLst>
              <a:gd name="connsiteX0" fmla="*/ 19943 w 2801243"/>
              <a:gd name="connsiteY0" fmla="*/ 742981 h 742981"/>
              <a:gd name="connsiteX1" fmla="*/ 38993 w 2801243"/>
              <a:gd name="connsiteY1" fmla="*/ 342931 h 742981"/>
              <a:gd name="connsiteX2" fmla="*/ 372368 w 2801243"/>
              <a:gd name="connsiteY2" fmla="*/ 114331 h 742981"/>
              <a:gd name="connsiteX3" fmla="*/ 1591568 w 2801243"/>
              <a:gd name="connsiteY3" fmla="*/ 31 h 742981"/>
              <a:gd name="connsiteX4" fmla="*/ 2515493 w 2801243"/>
              <a:gd name="connsiteY4" fmla="*/ 123856 h 742981"/>
              <a:gd name="connsiteX5" fmla="*/ 2801243 w 2801243"/>
              <a:gd name="connsiteY5" fmla="*/ 676306 h 74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1243" h="742981">
                <a:moveTo>
                  <a:pt x="19943" y="742981"/>
                </a:moveTo>
                <a:cubicBezTo>
                  <a:pt x="99" y="595343"/>
                  <a:pt x="-19744" y="447706"/>
                  <a:pt x="38993" y="342931"/>
                </a:cubicBezTo>
                <a:cubicBezTo>
                  <a:pt x="97730" y="238156"/>
                  <a:pt x="113606" y="171481"/>
                  <a:pt x="372368" y="114331"/>
                </a:cubicBezTo>
                <a:cubicBezTo>
                  <a:pt x="631130" y="57181"/>
                  <a:pt x="1234381" y="-1556"/>
                  <a:pt x="1591568" y="31"/>
                </a:cubicBezTo>
                <a:cubicBezTo>
                  <a:pt x="1948755" y="1618"/>
                  <a:pt x="2313881" y="11144"/>
                  <a:pt x="2515493" y="123856"/>
                </a:cubicBezTo>
                <a:cubicBezTo>
                  <a:pt x="2717105" y="236568"/>
                  <a:pt x="2759174" y="456437"/>
                  <a:pt x="2801243" y="676306"/>
                </a:cubicBezTo>
              </a:path>
            </a:pathLst>
          </a:cu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1103209" y="4883973"/>
            <a:ext cx="1311522" cy="1424866"/>
          </a:xfrm>
          <a:custGeom>
            <a:avLst/>
            <a:gdLst>
              <a:gd name="connsiteX0" fmla="*/ 552 w 1096096"/>
              <a:gd name="connsiteY0" fmla="*/ 308341 h 1327516"/>
              <a:gd name="connsiteX1" fmla="*/ 48177 w 1096096"/>
              <a:gd name="connsiteY1" fmla="*/ 60691 h 1327516"/>
              <a:gd name="connsiteX2" fmla="*/ 305352 w 1096096"/>
              <a:gd name="connsiteY2" fmla="*/ 22591 h 1327516"/>
              <a:gd name="connsiteX3" fmla="*/ 686352 w 1096096"/>
              <a:gd name="connsiteY3" fmla="*/ 355966 h 1327516"/>
              <a:gd name="connsiteX4" fmla="*/ 1029252 w 1096096"/>
              <a:gd name="connsiteY4" fmla="*/ 889366 h 1327516"/>
              <a:gd name="connsiteX5" fmla="*/ 1095927 w 1096096"/>
              <a:gd name="connsiteY5" fmla="*/ 1327516 h 132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6096" h="1327516">
                <a:moveTo>
                  <a:pt x="552" y="308341"/>
                </a:moveTo>
                <a:cubicBezTo>
                  <a:pt x="-1036" y="208328"/>
                  <a:pt x="-2623" y="108316"/>
                  <a:pt x="48177" y="60691"/>
                </a:cubicBezTo>
                <a:cubicBezTo>
                  <a:pt x="98977" y="13066"/>
                  <a:pt x="198990" y="-26621"/>
                  <a:pt x="305352" y="22591"/>
                </a:cubicBezTo>
                <a:cubicBezTo>
                  <a:pt x="411714" y="71803"/>
                  <a:pt x="565702" y="211504"/>
                  <a:pt x="686352" y="355966"/>
                </a:cubicBezTo>
                <a:cubicBezTo>
                  <a:pt x="807002" y="500428"/>
                  <a:pt x="960990" y="727441"/>
                  <a:pt x="1029252" y="889366"/>
                </a:cubicBezTo>
                <a:cubicBezTo>
                  <a:pt x="1097514" y="1051291"/>
                  <a:pt x="1096720" y="1189403"/>
                  <a:pt x="1095927" y="1327516"/>
                </a:cubicBezTo>
              </a:path>
            </a:pathLst>
          </a:cu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2747450" y="4716727"/>
            <a:ext cx="915299" cy="1462620"/>
          </a:xfrm>
          <a:custGeom>
            <a:avLst/>
            <a:gdLst>
              <a:gd name="connsiteX0" fmla="*/ 1639 w 944614"/>
              <a:gd name="connsiteY0" fmla="*/ 1276823 h 1276823"/>
              <a:gd name="connsiteX1" fmla="*/ 39739 w 944614"/>
              <a:gd name="connsiteY1" fmla="*/ 733898 h 1276823"/>
              <a:gd name="connsiteX2" fmla="*/ 268339 w 944614"/>
              <a:gd name="connsiteY2" fmla="*/ 143348 h 1276823"/>
              <a:gd name="connsiteX3" fmla="*/ 620764 w 944614"/>
              <a:gd name="connsiteY3" fmla="*/ 473 h 1276823"/>
              <a:gd name="connsiteX4" fmla="*/ 858889 w 944614"/>
              <a:gd name="connsiteY4" fmla="*/ 105248 h 1276823"/>
              <a:gd name="connsiteX5" fmla="*/ 944614 w 944614"/>
              <a:gd name="connsiteY5" fmla="*/ 314798 h 127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4614" h="1276823">
                <a:moveTo>
                  <a:pt x="1639" y="1276823"/>
                </a:moveTo>
                <a:cubicBezTo>
                  <a:pt x="-1536" y="1099816"/>
                  <a:pt x="-4711" y="922810"/>
                  <a:pt x="39739" y="733898"/>
                </a:cubicBezTo>
                <a:cubicBezTo>
                  <a:pt x="84189" y="544985"/>
                  <a:pt x="171502" y="265585"/>
                  <a:pt x="268339" y="143348"/>
                </a:cubicBezTo>
                <a:cubicBezTo>
                  <a:pt x="365176" y="21111"/>
                  <a:pt x="522339" y="6823"/>
                  <a:pt x="620764" y="473"/>
                </a:cubicBezTo>
                <a:cubicBezTo>
                  <a:pt x="719189" y="-5877"/>
                  <a:pt x="804914" y="52860"/>
                  <a:pt x="858889" y="105248"/>
                </a:cubicBezTo>
                <a:cubicBezTo>
                  <a:pt x="912864" y="157635"/>
                  <a:pt x="928739" y="236216"/>
                  <a:pt x="944614" y="314798"/>
                </a:cubicBezTo>
              </a:path>
            </a:pathLst>
          </a:cu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88829" y="5256561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150401" y="6080951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466779" y="5067823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0" name="Rectangle 69"/>
          <p:cNvSpPr/>
          <p:nvPr/>
        </p:nvSpPr>
        <p:spPr>
          <a:xfrm>
            <a:off x="940161" y="5010851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952929" y="5144641"/>
            <a:ext cx="59031" cy="63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1069500" y="5010850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1082268" y="5144640"/>
            <a:ext cx="59031" cy="63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678733" y="5010090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808072" y="5010089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820840" y="5143879"/>
            <a:ext cx="59031" cy="63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822902" y="5038764"/>
            <a:ext cx="59031" cy="63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2597328" y="5827759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2726667" y="5827758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2335900" y="5826998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2465239" y="5826997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2350247" y="5969031"/>
            <a:ext cx="59031" cy="63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3871302" y="4854306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3884070" y="4988096"/>
            <a:ext cx="59031" cy="63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4000641" y="4854305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4013409" y="4988095"/>
            <a:ext cx="59031" cy="63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609874" y="4853545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739213" y="4853544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3751981" y="4987334"/>
            <a:ext cx="59031" cy="63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5841516" y="5799911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5854284" y="5933701"/>
            <a:ext cx="59031" cy="632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5970855" y="5799910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5580088" y="5799150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5709427" y="5799149"/>
            <a:ext cx="87722" cy="2344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itle 3"/>
          <p:cNvSpPr>
            <a:spLocks noGrp="1"/>
          </p:cNvSpPr>
          <p:nvPr>
            <p:ph type="title"/>
          </p:nvPr>
        </p:nvSpPr>
        <p:spPr>
          <a:xfrm>
            <a:off x="119336" y="533400"/>
            <a:ext cx="8496300" cy="533400"/>
          </a:xfrm>
          <a:noFill/>
        </p:spPr>
        <p:txBody>
          <a:bodyPr/>
          <a:lstStyle/>
          <a:p>
            <a:r>
              <a:rPr lang="pl-PL" sz="3000" cap="small" dirty="0" smtClean="0"/>
              <a:t>Evaluation</a:t>
            </a:r>
            <a:r>
              <a:rPr lang="en-US" sz="3000" cap="small" dirty="0" smtClean="0"/>
              <a:t> Methodology</a:t>
            </a:r>
            <a:endParaRPr lang="en-US" sz="3000" dirty="0"/>
          </a:p>
        </p:txBody>
      </p:sp>
      <p:sp>
        <p:nvSpPr>
          <p:cNvPr id="105" name="Title 3"/>
          <p:cNvSpPr txBox="1">
            <a:spLocks/>
          </p:cNvSpPr>
          <p:nvPr/>
        </p:nvSpPr>
        <p:spPr>
          <a:xfrm>
            <a:off x="119336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 smtClean="0"/>
              <a:t>Simulation </a:t>
            </a:r>
            <a:r>
              <a:rPr lang="pl-PL" sz="2600" cap="small" dirty="0" smtClean="0"/>
              <a:t>Infrastructure</a:t>
            </a:r>
            <a:endParaRPr lang="en-US" sz="2600" dirty="0"/>
          </a:p>
        </p:txBody>
      </p:sp>
      <p:sp>
        <p:nvSpPr>
          <p:cNvPr id="106" name="Content Placeholder 1"/>
          <p:cNvSpPr txBox="1">
            <a:spLocks/>
          </p:cNvSpPr>
          <p:nvPr/>
        </p:nvSpPr>
        <p:spPr>
          <a:xfrm>
            <a:off x="8133005" y="1449722"/>
            <a:ext cx="3972071" cy="2486912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b="0" i="1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/>
              <a:t>DSENT power simulator [5]</a:t>
            </a:r>
          </a:p>
          <a:p>
            <a:r>
              <a:rPr lang="pl-PL" b="0" dirty="0" smtClean="0"/>
              <a:t>Considered elements for leakage:</a:t>
            </a:r>
            <a:r>
              <a:rPr lang="en-US" b="0" dirty="0" smtClean="0"/>
              <a:t> </a:t>
            </a:r>
            <a:r>
              <a:rPr lang="pl-PL" dirty="0" smtClean="0"/>
              <a:t>Router-router wires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pl-PL" dirty="0" smtClean="0"/>
              <a:t>Router-node wires</a:t>
            </a:r>
            <a:r>
              <a:rPr lang="en-US" dirty="0" smtClean="0"/>
              <a:t>, </a:t>
            </a:r>
            <a:r>
              <a:rPr lang="pl-PL" dirty="0" smtClean="0"/>
              <a:t>Routers</a:t>
            </a:r>
            <a:r>
              <a:rPr lang="en-US" dirty="0" smtClean="0"/>
              <a:t>.</a:t>
            </a:r>
            <a:endParaRPr lang="pl-PL" dirty="0"/>
          </a:p>
          <a:p>
            <a:r>
              <a:rPr lang="pl-PL" b="0" dirty="0" smtClean="0"/>
              <a:t>Considered elements for dynamic power:</a:t>
            </a:r>
            <a:r>
              <a:rPr lang="en-US" b="0" dirty="0" smtClean="0"/>
              <a:t> </a:t>
            </a:r>
            <a:r>
              <a:rPr lang="pl-PL" dirty="0" smtClean="0"/>
              <a:t>Buffers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pl-PL" dirty="0" smtClean="0"/>
              <a:t>Crossbars</a:t>
            </a:r>
            <a:r>
              <a:rPr lang="en-US" dirty="0" smtClean="0"/>
              <a:t>, </a:t>
            </a:r>
            <a:r>
              <a:rPr lang="pl-PL" dirty="0" smtClean="0"/>
              <a:t>Wires</a:t>
            </a:r>
            <a:r>
              <a:rPr lang="en-US" dirty="0" smtClean="0"/>
              <a:t>.</a:t>
            </a:r>
            <a:endParaRPr lang="pl-PL" dirty="0" smtClean="0"/>
          </a:p>
        </p:txBody>
      </p:sp>
      <p:sp>
        <p:nvSpPr>
          <p:cNvPr id="107" name="Rectangle 106"/>
          <p:cNvSpPr/>
          <p:nvPr/>
        </p:nvSpPr>
        <p:spPr>
          <a:xfrm>
            <a:off x="6286298" y="4463127"/>
            <a:ext cx="583589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500" dirty="0" smtClean="0">
                <a:latin typeface="+mj-lt"/>
              </a:rPr>
              <a:t>[1] </a:t>
            </a:r>
            <a:r>
              <a:rPr lang="en-US" sz="1500" dirty="0" smtClean="0">
                <a:latin typeface="+mj-lt"/>
              </a:rPr>
              <a:t>S</a:t>
            </a:r>
            <a:r>
              <a:rPr lang="en-US" sz="1500" dirty="0">
                <a:latin typeface="+mj-lt"/>
              </a:rPr>
              <a:t>. Hassan and S. </a:t>
            </a:r>
            <a:r>
              <a:rPr lang="en-US" sz="1500" dirty="0" err="1">
                <a:latin typeface="+mj-lt"/>
              </a:rPr>
              <a:t>Yalamanchili</a:t>
            </a:r>
            <a:r>
              <a:rPr lang="en-US" sz="1500" dirty="0">
                <a:latin typeface="+mj-lt"/>
              </a:rPr>
              <a:t>. Centralized Buffer Router: A Low Latency, Low Power Router for High Radix </a:t>
            </a:r>
            <a:r>
              <a:rPr lang="en-US" sz="1500" dirty="0" err="1">
                <a:latin typeface="+mj-lt"/>
              </a:rPr>
              <a:t>NoCs</a:t>
            </a:r>
            <a:r>
              <a:rPr lang="en-US" sz="1500" dirty="0">
                <a:latin typeface="+mj-lt"/>
              </a:rPr>
              <a:t>. </a:t>
            </a:r>
            <a:r>
              <a:rPr lang="en-US" sz="1500" dirty="0" smtClean="0">
                <a:latin typeface="+mj-lt"/>
              </a:rPr>
              <a:t>NOCS</a:t>
            </a:r>
            <a:r>
              <a:rPr lang="pl-PL" sz="1500" dirty="0" smtClean="0">
                <a:latin typeface="+mj-lt"/>
              </a:rPr>
              <a:t>’</a:t>
            </a:r>
            <a:r>
              <a:rPr lang="en-US" sz="1500" dirty="0" smtClean="0">
                <a:latin typeface="+mj-lt"/>
              </a:rPr>
              <a:t>13.</a:t>
            </a:r>
            <a:endParaRPr lang="pl-PL" sz="1500" dirty="0" smtClean="0">
              <a:latin typeface="+mj-lt"/>
            </a:endParaRPr>
          </a:p>
          <a:p>
            <a:pPr algn="r"/>
            <a:r>
              <a:rPr lang="en-US" sz="1500" dirty="0" smtClean="0">
                <a:latin typeface="+mj-lt"/>
              </a:rPr>
              <a:t>[</a:t>
            </a:r>
            <a:r>
              <a:rPr lang="pl-PL" sz="1500" dirty="0">
                <a:latin typeface="+mj-lt"/>
              </a:rPr>
              <a:t>2</a:t>
            </a:r>
            <a:r>
              <a:rPr lang="en-US" sz="1500" dirty="0" smtClean="0">
                <a:latin typeface="+mj-lt"/>
              </a:rPr>
              <a:t>] N</a:t>
            </a:r>
            <a:r>
              <a:rPr lang="en-US" sz="1500" dirty="0">
                <a:latin typeface="+mj-lt"/>
              </a:rPr>
              <a:t>. </a:t>
            </a:r>
            <a:r>
              <a:rPr lang="en-US" sz="1500" dirty="0" smtClean="0">
                <a:latin typeface="+mj-lt"/>
              </a:rPr>
              <a:t>Jiang et al. A </a:t>
            </a:r>
            <a:r>
              <a:rPr lang="en-US" sz="1500" dirty="0">
                <a:latin typeface="+mj-lt"/>
              </a:rPr>
              <a:t>detailed and flexible cycle-accurate Network-on-Chip </a:t>
            </a:r>
            <a:r>
              <a:rPr lang="en-US" sz="1500" dirty="0" smtClean="0">
                <a:latin typeface="+mj-lt"/>
              </a:rPr>
              <a:t>simulator. ISPASS’13</a:t>
            </a:r>
            <a:r>
              <a:rPr lang="pl-PL" sz="1500" dirty="0" smtClean="0">
                <a:latin typeface="+mj-lt"/>
              </a:rPr>
              <a:t>.</a:t>
            </a:r>
          </a:p>
          <a:p>
            <a:pPr algn="r"/>
            <a:r>
              <a:rPr lang="pl-PL" sz="1500" i="0" dirty="0" smtClean="0">
                <a:effectLst/>
                <a:latin typeface="+mj-lt"/>
              </a:rPr>
              <a:t>[3] </a:t>
            </a:r>
            <a:r>
              <a:rPr lang="en-US" sz="1500" dirty="0"/>
              <a:t>L. Valiant. A scheme for fast parallel communication. SIAM journal on computing, </a:t>
            </a:r>
            <a:r>
              <a:rPr lang="en-US" sz="1500" dirty="0" smtClean="0"/>
              <a:t>1982</a:t>
            </a:r>
            <a:r>
              <a:rPr lang="pl-PL" sz="1500" dirty="0" smtClean="0">
                <a:latin typeface="+mj-lt"/>
              </a:rPr>
              <a:t>.</a:t>
            </a:r>
          </a:p>
          <a:p>
            <a:pPr algn="r"/>
            <a:r>
              <a:rPr lang="pl-PL" sz="1500" dirty="0" smtClean="0">
                <a:latin typeface="+mj-lt"/>
              </a:rPr>
              <a:t>[4] </a:t>
            </a:r>
            <a:r>
              <a:rPr lang="en-US" sz="1500" dirty="0" smtClean="0"/>
              <a:t>A</a:t>
            </a:r>
            <a:r>
              <a:rPr lang="en-US" sz="1500" dirty="0"/>
              <a:t>. Singh. Load-Balanced Routing in Interconnection Networks. PhD thesis, Stanford University, </a:t>
            </a:r>
            <a:r>
              <a:rPr lang="en-US" sz="1500" dirty="0" smtClean="0"/>
              <a:t>2005</a:t>
            </a:r>
            <a:r>
              <a:rPr lang="pl-PL" sz="1500" dirty="0" smtClean="0"/>
              <a:t>.</a:t>
            </a:r>
          </a:p>
          <a:p>
            <a:pPr algn="r"/>
            <a:r>
              <a:rPr lang="pl-PL" sz="1500" dirty="0" smtClean="0"/>
              <a:t>[5] </a:t>
            </a:r>
            <a:r>
              <a:rPr lang="en-US" sz="1500" dirty="0"/>
              <a:t>C. </a:t>
            </a:r>
            <a:r>
              <a:rPr lang="en-US" sz="1500" dirty="0" smtClean="0"/>
              <a:t>Sun</a:t>
            </a:r>
            <a:r>
              <a:rPr lang="pl-PL" sz="1500" dirty="0"/>
              <a:t> </a:t>
            </a:r>
            <a:r>
              <a:rPr lang="pl-PL" sz="1500" dirty="0" smtClean="0"/>
              <a:t>et al</a:t>
            </a:r>
            <a:r>
              <a:rPr lang="en-US" sz="1500" dirty="0" smtClean="0"/>
              <a:t>. </a:t>
            </a:r>
            <a:r>
              <a:rPr lang="en-US" sz="1500" dirty="0"/>
              <a:t>DSENT - A Tool Connecting Emerging Photonics with Electronics for </a:t>
            </a:r>
            <a:r>
              <a:rPr lang="en-US" sz="1500" dirty="0" err="1"/>
              <a:t>Opto</a:t>
            </a:r>
            <a:r>
              <a:rPr lang="en-US" sz="1500" dirty="0"/>
              <a:t>-Electronic Networks-on-Chip Modeling. </a:t>
            </a:r>
            <a:r>
              <a:rPr lang="en-US" sz="1500" dirty="0" smtClean="0"/>
              <a:t>NOCS</a:t>
            </a:r>
            <a:r>
              <a:rPr lang="pl-PL" sz="1500" dirty="0" smtClean="0"/>
              <a:t>’</a:t>
            </a:r>
            <a:r>
              <a:rPr lang="en-US" sz="1500" dirty="0" smtClean="0"/>
              <a:t>12</a:t>
            </a:r>
            <a:r>
              <a:rPr lang="pl-PL" sz="1500" dirty="0" smtClean="0"/>
              <a:t>.</a:t>
            </a:r>
            <a:endParaRPr lang="en-US" sz="1500" dirty="0"/>
          </a:p>
        </p:txBody>
      </p:sp>
      <p:sp>
        <p:nvSpPr>
          <p:cNvPr id="113" name="Rounded Rectangle 112"/>
          <p:cNvSpPr/>
          <p:nvPr/>
        </p:nvSpPr>
        <p:spPr>
          <a:xfrm>
            <a:off x="5733761" y="954915"/>
            <a:ext cx="1873700" cy="897903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itle 3"/>
          <p:cNvSpPr txBox="1">
            <a:spLocks/>
          </p:cNvSpPr>
          <p:nvPr/>
        </p:nvSpPr>
        <p:spPr>
          <a:xfrm>
            <a:off x="5899596" y="1141110"/>
            <a:ext cx="1689908" cy="454928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small" dirty="0" smtClean="0">
                <a:solidFill>
                  <a:prstClr val="black"/>
                </a:solidFill>
              </a:rPr>
              <a:t>Performance</a:t>
            </a:r>
            <a:endParaRPr lang="pl-PL" sz="2000" b="0" cap="small" dirty="0" smtClean="0">
              <a:solidFill>
                <a:prstClr val="black"/>
              </a:solidFill>
            </a:endParaRPr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189047" y="1538662"/>
            <a:ext cx="7418414" cy="2411627"/>
          </a:xfrm>
        </p:spPr>
        <p:txBody>
          <a:bodyPr/>
          <a:lstStyle/>
          <a:p>
            <a:r>
              <a:rPr lang="pl-PL" dirty="0" smtClean="0"/>
              <a:t>Cycle-</a:t>
            </a:r>
            <a:r>
              <a:rPr lang="en-US" dirty="0" smtClean="0"/>
              <a:t>accurate</a:t>
            </a:r>
            <a:r>
              <a:rPr lang="pl-PL" dirty="0" smtClean="0"/>
              <a:t> simulations</a:t>
            </a:r>
            <a:r>
              <a:rPr lang="en-US" dirty="0" smtClean="0"/>
              <a:t> </a:t>
            </a:r>
            <a:r>
              <a:rPr lang="pl-PL" dirty="0" smtClean="0"/>
              <a:t>(in-house simulator [1], Booksim [2])</a:t>
            </a:r>
          </a:p>
          <a:p>
            <a:r>
              <a:rPr lang="pl-PL" b="0" dirty="0" smtClean="0"/>
              <a:t>Routing protocols:</a:t>
            </a:r>
          </a:p>
          <a:p>
            <a:pPr lvl="1"/>
            <a:r>
              <a:rPr lang="pl-PL" sz="2000" u="sng" dirty="0" smtClean="0"/>
              <a:t>Minimum static routing</a:t>
            </a:r>
          </a:p>
          <a:p>
            <a:pPr lvl="1"/>
            <a:r>
              <a:rPr lang="pl-PL" sz="2000" b="0" dirty="0" smtClean="0"/>
              <a:t>Valiant routing</a:t>
            </a:r>
            <a:r>
              <a:rPr lang="en-US" sz="2000" b="0" dirty="0" smtClean="0"/>
              <a:t> [</a:t>
            </a:r>
            <a:r>
              <a:rPr lang="pl-PL" sz="2000" b="0" dirty="0" smtClean="0"/>
              <a:t>3</a:t>
            </a:r>
            <a:r>
              <a:rPr lang="en-US" sz="2000" b="0" dirty="0" smtClean="0"/>
              <a:t>]</a:t>
            </a:r>
            <a:endParaRPr lang="pl-PL" sz="2000" b="0" dirty="0" smtClean="0"/>
          </a:p>
          <a:p>
            <a:pPr lvl="1"/>
            <a:r>
              <a:rPr lang="pl-PL" sz="2000" dirty="0" smtClean="0"/>
              <a:t>Universal Globally-Adaptive Load-Balancing</a:t>
            </a:r>
            <a:r>
              <a:rPr lang="en-US" sz="2000" dirty="0" smtClean="0"/>
              <a:t> </a:t>
            </a:r>
            <a:r>
              <a:rPr lang="pl-PL" sz="2000" dirty="0" smtClean="0"/>
              <a:t>routing</a:t>
            </a:r>
            <a:r>
              <a:rPr lang="en-US" sz="2000" dirty="0"/>
              <a:t> </a:t>
            </a:r>
            <a:r>
              <a:rPr lang="en-US" sz="2000" dirty="0" smtClean="0"/>
              <a:t>[</a:t>
            </a:r>
            <a:r>
              <a:rPr lang="pl-PL" sz="2000" dirty="0" smtClean="0"/>
              <a:t>4</a:t>
            </a:r>
            <a:r>
              <a:rPr lang="en-US" sz="2000" dirty="0" smtClean="0"/>
              <a:t>]</a:t>
            </a:r>
            <a:endParaRPr lang="pl-PL" sz="2000" dirty="0" smtClean="0"/>
          </a:p>
          <a:p>
            <a:pPr lvl="2"/>
            <a:r>
              <a:rPr lang="pl-PL" sz="2000" b="0" dirty="0" smtClean="0"/>
              <a:t>UGAL-L: </a:t>
            </a:r>
            <a:r>
              <a:rPr lang="pl-PL" sz="2000" i="0" dirty="0" smtClean="0"/>
              <a:t>each router has access to its local output queues</a:t>
            </a:r>
            <a:endParaRPr lang="pl-PL" sz="2000" b="0" dirty="0" smtClean="0"/>
          </a:p>
          <a:p>
            <a:pPr lvl="2"/>
            <a:r>
              <a:rPr lang="pl-PL" sz="2000" dirty="0" smtClean="0"/>
              <a:t>UGAL-G: </a:t>
            </a:r>
            <a:r>
              <a:rPr lang="pl-PL" sz="2000" i="0" dirty="0" smtClean="0"/>
              <a:t>each router has access to the sizes of all </a:t>
            </a:r>
            <a:r>
              <a:rPr lang="en-US" sz="2000" i="0" dirty="0" smtClean="0"/>
              <a:t>the queues</a:t>
            </a:r>
            <a:endParaRPr lang="pl-PL" sz="2000" b="0" i="0" dirty="0" smtClean="0"/>
          </a:p>
          <a:p>
            <a:pPr marL="361950" lvl="1" indent="0">
              <a:buNone/>
            </a:pPr>
            <a:endParaRPr lang="pl-PL" b="0" dirty="0" smtClean="0"/>
          </a:p>
        </p:txBody>
      </p:sp>
      <p:sp>
        <p:nvSpPr>
          <p:cNvPr id="117" name="Rounded Rectangle 116"/>
          <p:cNvSpPr/>
          <p:nvPr/>
        </p:nvSpPr>
        <p:spPr>
          <a:xfrm>
            <a:off x="9321183" y="617261"/>
            <a:ext cx="2783893" cy="897903"/>
          </a:xfrm>
          <a:prstGeom prst="roundRect">
            <a:avLst>
              <a:gd name="adj" fmla="val 8124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itle 3"/>
          <p:cNvSpPr txBox="1">
            <a:spLocks/>
          </p:cNvSpPr>
          <p:nvPr/>
        </p:nvSpPr>
        <p:spPr>
          <a:xfrm>
            <a:off x="9523915" y="817748"/>
            <a:ext cx="2581160" cy="450351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small" dirty="0" smtClean="0">
                <a:solidFill>
                  <a:prstClr val="black"/>
                </a:solidFill>
              </a:rPr>
              <a:t>Power consumption</a:t>
            </a:r>
            <a:endParaRPr lang="pl-PL" sz="2000" b="0" cap="small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01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1" grpId="0" animBg="1"/>
      <p:bldP spid="51" grpId="0" animBg="1"/>
      <p:bldP spid="51" grpId="1" animBg="1"/>
      <p:bldP spid="51" grpId="2" animBg="1"/>
      <p:bldP spid="51" grpId="3" animBg="1"/>
      <p:bldP spid="52" grpId="0" animBg="1"/>
      <p:bldP spid="52" grpId="1" animBg="1"/>
      <p:bldP spid="53" grpId="0" animBg="1"/>
      <p:bldP spid="53" grpId="1" animBg="1"/>
      <p:bldP spid="19" grpId="0" animBg="1"/>
      <p:bldP spid="19" grpId="1" animBg="1"/>
      <p:bldP spid="37" grpId="0" animBg="1"/>
      <p:bldP spid="37" grpId="1" animBg="1"/>
      <p:bldP spid="70" grpId="0" animBg="1"/>
      <p:bldP spid="74" grpId="0" animBg="1"/>
      <p:bldP spid="114" grpId="0" animBg="1"/>
      <p:bldP spid="115" grpId="0" animBg="1"/>
      <p:bldP spid="116" grpId="0" animBg="1"/>
      <p:bldP spid="118" grpId="0" animBg="1"/>
      <p:bldP spid="119" grpId="0" animBg="1"/>
      <p:bldP spid="124" grpId="0" animBg="1"/>
      <p:bldP spid="125" grpId="0" animBg="1"/>
      <p:bldP spid="127" grpId="0" animBg="1"/>
      <p:bldP spid="129" grpId="0" animBg="1"/>
      <p:bldP spid="130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1" grpId="0" animBg="1"/>
      <p:bldP spid="142" grpId="0" animBg="1"/>
      <p:bldP spid="143" grpId="0" animBg="1"/>
      <p:bldP spid="145" grpId="0" animBg="1"/>
      <p:bldP spid="146" grpId="0" animBg="1"/>
      <p:bldP spid="113" grpId="0" animBg="1"/>
      <p:bldP spid="110" grpId="0"/>
      <p:bldP spid="117" grpId="0" animBg="1"/>
      <p:bldP spid="1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541892"/>
            <a:ext cx="11497685" cy="5299488"/>
          </a:xfrm>
          <a:prstGeom prst="rect">
            <a:avLst/>
          </a:prstGeom>
        </p:spPr>
      </p:pic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19336" y="533400"/>
            <a:ext cx="8496300" cy="533400"/>
          </a:xfrm>
          <a:noFill/>
        </p:spPr>
        <p:txBody>
          <a:bodyPr/>
          <a:lstStyle/>
          <a:p>
            <a:r>
              <a:rPr lang="en-US" sz="3000" cap="small" dirty="0" smtClean="0"/>
              <a:t>Results: Area and Power Consumptio</a:t>
            </a:r>
            <a:r>
              <a:rPr lang="en-US" sz="3000" cap="small" dirty="0"/>
              <a:t>n</a:t>
            </a:r>
            <a:endParaRPr lang="en-US" sz="3000" dirty="0"/>
          </a:p>
        </p:txBody>
      </p:sp>
      <p:sp>
        <p:nvSpPr>
          <p:cNvPr id="3" name="Rounded Rectangle 2"/>
          <p:cNvSpPr/>
          <p:nvPr/>
        </p:nvSpPr>
        <p:spPr>
          <a:xfrm>
            <a:off x="2567608" y="2854902"/>
            <a:ext cx="396044" cy="684076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9588388" y="483528"/>
            <a:ext cx="2683760" cy="671128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b="0" cap="small" dirty="0" smtClean="0">
                <a:solidFill>
                  <a:prstClr val="black"/>
                </a:solidFill>
              </a:rPr>
              <a:t>SMART links: </a:t>
            </a:r>
            <a:r>
              <a:rPr lang="en-US" sz="2000" b="0" cap="small" dirty="0" smtClean="0">
                <a:solidFill>
                  <a:prstClr val="black"/>
                </a:solidFill>
              </a:rPr>
              <a:t>ON</a:t>
            </a:r>
          </a:p>
          <a:p>
            <a:pPr algn="r"/>
            <a:r>
              <a:rPr lang="en-US" sz="2000" b="0" cap="small" dirty="0" smtClean="0">
                <a:solidFill>
                  <a:prstClr val="black"/>
                </a:solidFill>
              </a:rPr>
              <a:t>Central Buffers: ON</a:t>
            </a:r>
            <a:endParaRPr lang="en-US" sz="2000" b="0" cap="small" dirty="0">
              <a:solidFill>
                <a:prstClr val="black"/>
              </a:solidFill>
            </a:endParaRPr>
          </a:p>
          <a:p>
            <a:pPr algn="r"/>
            <a:r>
              <a:rPr lang="pl-PL" sz="2000" b="0" cap="small" dirty="0" smtClean="0">
                <a:solidFill>
                  <a:prstClr val="black"/>
                </a:solidFill>
              </a:rPr>
              <a:t>Node count: </a:t>
            </a:r>
            <a:r>
              <a:rPr lang="en-US" sz="2000" b="0" cap="small" dirty="0" smtClean="0">
                <a:solidFill>
                  <a:prstClr val="black"/>
                </a:solidFill>
              </a:rPr>
              <a:t>192/</a:t>
            </a:r>
            <a:r>
              <a:rPr lang="pl-PL" sz="2000" b="0" cap="small" dirty="0" smtClean="0">
                <a:solidFill>
                  <a:prstClr val="black"/>
                </a:solidFill>
              </a:rPr>
              <a:t>200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67608" y="4763114"/>
            <a:ext cx="396044" cy="733910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20036" y="4691106"/>
            <a:ext cx="396044" cy="900100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0200456" y="4396158"/>
            <a:ext cx="396044" cy="1100865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422919" y="2854902"/>
            <a:ext cx="396044" cy="684076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200456" y="2962914"/>
            <a:ext cx="396044" cy="576064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120450" y="6089592"/>
            <a:ext cx="9776540" cy="129496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Slim </a:t>
            </a:r>
            <a:r>
              <a:rPr lang="en-US" sz="3600" dirty="0" err="1" smtClean="0"/>
              <a:t>NoC</a:t>
            </a:r>
            <a:r>
              <a:rPr lang="en-US" sz="3600" dirty="0" smtClean="0"/>
              <a:t> is more efficient than high-radix designs</a:t>
            </a:r>
            <a:endParaRPr lang="de-CH" sz="3600" dirty="0"/>
          </a:p>
        </p:txBody>
      </p:sp>
      <p:pic>
        <p:nvPicPr>
          <p:cNvPr id="13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80" y="5455666"/>
            <a:ext cx="907058" cy="90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 rot="616074">
            <a:off x="1876114" y="4913395"/>
            <a:ext cx="720081" cy="34597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7692867">
            <a:off x="2716038" y="2292019"/>
            <a:ext cx="720081" cy="34597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933204">
            <a:off x="9678942" y="2596623"/>
            <a:ext cx="614914" cy="31277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715333">
            <a:off x="9452405" y="4998234"/>
            <a:ext cx="720081" cy="34597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7692867">
            <a:off x="6751675" y="4345498"/>
            <a:ext cx="720081" cy="34597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9376215">
            <a:off x="6861200" y="2681913"/>
            <a:ext cx="720081" cy="34597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94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2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19336" y="533400"/>
            <a:ext cx="8496300" cy="533400"/>
          </a:xfrm>
          <a:noFill/>
        </p:spPr>
        <p:txBody>
          <a:bodyPr/>
          <a:lstStyle/>
          <a:p>
            <a:r>
              <a:rPr lang="en-US" sz="3000" cap="small" dirty="0" smtClean="0"/>
              <a:t>Results: Performance</a:t>
            </a:r>
            <a:endParaRPr lang="en-US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80" y="1592796"/>
            <a:ext cx="11293932" cy="40325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15480" y="4221088"/>
            <a:ext cx="1440160" cy="180020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 rot="19981994">
            <a:off x="2863660" y="4089469"/>
            <a:ext cx="426744" cy="22723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095880" y="4131078"/>
            <a:ext cx="1285408" cy="180020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9981994">
            <a:off x="5296230" y="3990683"/>
            <a:ext cx="426744" cy="22723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12389" y="4076483"/>
            <a:ext cx="1440160" cy="180020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19981994">
            <a:off x="8160569" y="3944864"/>
            <a:ext cx="426744" cy="22723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333345" y="4105808"/>
            <a:ext cx="1229869" cy="205289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19981994">
            <a:off x="10591537" y="3999459"/>
            <a:ext cx="426744" cy="22723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9516381" y="586426"/>
            <a:ext cx="2683760" cy="671128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b="0" cap="small" dirty="0" smtClean="0">
                <a:solidFill>
                  <a:prstClr val="black"/>
                </a:solidFill>
              </a:rPr>
              <a:t>SMART links: </a:t>
            </a:r>
            <a:r>
              <a:rPr lang="en-US" sz="2000" b="0" cap="small" dirty="0" smtClean="0">
                <a:solidFill>
                  <a:prstClr val="black"/>
                </a:solidFill>
              </a:rPr>
              <a:t>ON</a:t>
            </a:r>
          </a:p>
          <a:p>
            <a:pPr algn="r"/>
            <a:r>
              <a:rPr lang="en-US" sz="2000" b="0" cap="small" dirty="0" smtClean="0">
                <a:solidFill>
                  <a:prstClr val="black"/>
                </a:solidFill>
              </a:rPr>
              <a:t>Central Buffers: ON</a:t>
            </a:r>
            <a:endParaRPr lang="en-US" sz="2000" b="0" cap="small" dirty="0">
              <a:solidFill>
                <a:prstClr val="black"/>
              </a:solidFill>
            </a:endParaRPr>
          </a:p>
          <a:p>
            <a:pPr algn="r"/>
            <a:r>
              <a:rPr lang="pl-PL" sz="2000" b="0" cap="small" dirty="0" smtClean="0">
                <a:solidFill>
                  <a:prstClr val="black"/>
                </a:solidFill>
              </a:rPr>
              <a:t>Node count: </a:t>
            </a:r>
            <a:r>
              <a:rPr lang="en-US" sz="2000" b="0" cap="small" dirty="0" smtClean="0">
                <a:solidFill>
                  <a:prstClr val="black"/>
                </a:solidFill>
              </a:rPr>
              <a:t>192/</a:t>
            </a:r>
            <a:r>
              <a:rPr lang="pl-PL" sz="2000" b="0" cap="small" dirty="0" smtClean="0">
                <a:solidFill>
                  <a:prstClr val="black"/>
                </a:solidFill>
              </a:rPr>
              <a:t>200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07668" y="5553236"/>
            <a:ext cx="9032964" cy="127087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Slim </a:t>
            </a:r>
            <a:r>
              <a:rPr lang="en-US" sz="4400" dirty="0" err="1" smtClean="0"/>
              <a:t>NoC</a:t>
            </a:r>
            <a:r>
              <a:rPr lang="en-US" sz="4400" dirty="0" smtClean="0"/>
              <a:t> ensures the lowest latency</a:t>
            </a:r>
            <a:endParaRPr lang="de-CH" sz="4400" dirty="0"/>
          </a:p>
        </p:txBody>
      </p:sp>
      <p:pic>
        <p:nvPicPr>
          <p:cNvPr id="17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5735975"/>
            <a:ext cx="907058" cy="90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 rot="19754687">
            <a:off x="724118" y="4416289"/>
            <a:ext cx="720081" cy="34597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810602">
            <a:off x="3331064" y="3907472"/>
            <a:ext cx="720081" cy="34597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933204">
            <a:off x="6098273" y="3820873"/>
            <a:ext cx="614914" cy="31277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715333">
            <a:off x="8585295" y="3993504"/>
            <a:ext cx="720081" cy="34597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06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6" grpId="0" animBg="1"/>
      <p:bldP spid="15" grpId="0" animBg="1"/>
      <p:bldP spid="18" grpId="0" animBg="1"/>
      <p:bldP spid="19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19336" y="533400"/>
            <a:ext cx="8496300" cy="533400"/>
          </a:xfrm>
          <a:noFill/>
        </p:spPr>
        <p:txBody>
          <a:bodyPr/>
          <a:lstStyle/>
          <a:p>
            <a:r>
              <a:rPr lang="pl-PL" sz="3000" cap="small" dirty="0" smtClean="0"/>
              <a:t>Evaluation</a:t>
            </a:r>
            <a:endParaRPr lang="en-US" sz="3000" dirty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9516381" y="586426"/>
            <a:ext cx="2683760" cy="671128"/>
          </a:xfrm>
          <a:prstGeom prst="rect">
            <a:avLst/>
          </a:prstGeom>
          <a:noFill/>
        </p:spPr>
        <p:txBody>
          <a:bodyPr vert="horz" lIns="140400" tIns="0" rIns="144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b="0" cap="small" dirty="0" smtClean="0">
                <a:solidFill>
                  <a:prstClr val="black"/>
                </a:solidFill>
              </a:rPr>
              <a:t>SMART links: </a:t>
            </a:r>
            <a:r>
              <a:rPr lang="en-US" sz="2000" b="0" cap="small" dirty="0" smtClean="0">
                <a:solidFill>
                  <a:prstClr val="black"/>
                </a:solidFill>
              </a:rPr>
              <a:t>ON</a:t>
            </a:r>
          </a:p>
          <a:p>
            <a:pPr algn="r"/>
            <a:r>
              <a:rPr lang="en-US" sz="2000" b="0" cap="small" dirty="0" smtClean="0">
                <a:solidFill>
                  <a:prstClr val="black"/>
                </a:solidFill>
              </a:rPr>
              <a:t>Central Buffers: ON</a:t>
            </a:r>
            <a:endParaRPr lang="en-US" sz="2000" b="0" cap="small" dirty="0">
              <a:solidFill>
                <a:prstClr val="black"/>
              </a:solidFill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119336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small" dirty="0" smtClean="0"/>
              <a:t>Selected other insights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3176972"/>
            <a:ext cx="5827378" cy="26152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79376" y="5799443"/>
            <a:ext cx="2152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cap="small" dirty="0">
                <a:solidFill>
                  <a:prstClr val="black"/>
                </a:solidFill>
              </a:rPr>
              <a:t>Node count: </a:t>
            </a:r>
            <a:r>
              <a:rPr lang="en-US" cap="small" dirty="0">
                <a:solidFill>
                  <a:prstClr val="black"/>
                </a:solidFill>
              </a:rPr>
              <a:t>192/</a:t>
            </a:r>
            <a:r>
              <a:rPr lang="pl-PL" cap="small" dirty="0">
                <a:solidFill>
                  <a:prstClr val="black"/>
                </a:solidFill>
              </a:rPr>
              <a:t>200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88" y="1787779"/>
            <a:ext cx="4910113" cy="39476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0488488" y="2807640"/>
            <a:ext cx="1594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cap="small" dirty="0">
                <a:solidFill>
                  <a:prstClr val="black"/>
                </a:solidFill>
              </a:rPr>
              <a:t>Node count: </a:t>
            </a:r>
            <a:r>
              <a:rPr lang="en-US" cap="small" dirty="0" smtClean="0">
                <a:solidFill>
                  <a:prstClr val="black"/>
                </a:solidFill>
              </a:rPr>
              <a:t>54</a:t>
            </a:r>
            <a:endParaRPr lang="pl-PL" cap="smal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04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2" descr="Bildergebnis für chip cpu performanc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463"/>
            <a:ext cx="12192000" cy="64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" name="Rounded Rectangle 229"/>
          <p:cNvSpPr/>
          <p:nvPr/>
        </p:nvSpPr>
        <p:spPr>
          <a:xfrm>
            <a:off x="6318669" y="3671438"/>
            <a:ext cx="3096883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ounded Rectangle 228"/>
          <p:cNvSpPr/>
          <p:nvPr/>
        </p:nvSpPr>
        <p:spPr>
          <a:xfrm>
            <a:off x="2850851" y="3671438"/>
            <a:ext cx="3096882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3000" cap="small" dirty="0"/>
              <a:t>Performance &amp; routing</a:t>
            </a:r>
            <a:endParaRPr lang="en-US" sz="3000" dirty="0"/>
          </a:p>
        </p:txBody>
      </p:sp>
      <p:sp>
        <p:nvSpPr>
          <p:cNvPr id="129" name="Rectangle 128"/>
          <p:cNvSpPr/>
          <p:nvPr/>
        </p:nvSpPr>
        <p:spPr>
          <a:xfrm>
            <a:off x="8274393" y="386896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274393" y="432474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274393" y="47805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274392" y="52362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274391" y="56920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860405" y="386896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860405" y="432474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860405" y="47805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8860404" y="52362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8860403" y="56920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7100854" y="432474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7100854" y="47805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7100853" y="52362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7100852" y="56920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7686866" y="386896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7686866" y="432474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686866" y="47805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7686865" y="52362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7686864" y="56920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521828" y="432474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6521828" y="47805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6521827" y="52362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6521826" y="56920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4" name="Straight Connector 193"/>
          <p:cNvCxnSpPr/>
          <p:nvPr/>
        </p:nvCxnSpPr>
        <p:spPr>
          <a:xfrm>
            <a:off x="3231379" y="4055511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3231379" y="4511285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>
            <a:off x="3231379" y="4967059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flipH="1">
            <a:off x="3231378" y="5422833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Arc 197"/>
          <p:cNvSpPr/>
          <p:nvPr/>
        </p:nvSpPr>
        <p:spPr>
          <a:xfrm flipH="1">
            <a:off x="2966354" y="3932802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3052215" y="432291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3052215" y="477868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052214" y="523446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3052213" y="569023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0" name="Straight Connector 199"/>
          <p:cNvCxnSpPr/>
          <p:nvPr/>
        </p:nvCxnSpPr>
        <p:spPr>
          <a:xfrm>
            <a:off x="3808939" y="4062239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3808939" y="4518013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 flipH="1">
            <a:off x="3808939" y="4973787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flipH="1">
            <a:off x="3808938" y="5429561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Arc 203"/>
          <p:cNvSpPr/>
          <p:nvPr/>
        </p:nvSpPr>
        <p:spPr>
          <a:xfrm flipH="1">
            <a:off x="3543914" y="3939530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/>
          <p:nvPr/>
        </p:nvCxnSpPr>
        <p:spPr>
          <a:xfrm>
            <a:off x="4394900" y="4072727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4394900" y="4528501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flipH="1">
            <a:off x="4394900" y="4984275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H="1">
            <a:off x="4394899" y="5440049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Arc 208"/>
          <p:cNvSpPr/>
          <p:nvPr/>
        </p:nvSpPr>
        <p:spPr>
          <a:xfrm flipH="1">
            <a:off x="4129875" y="3950018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0" name="Straight Connector 209"/>
          <p:cNvCxnSpPr/>
          <p:nvPr/>
        </p:nvCxnSpPr>
        <p:spPr>
          <a:xfrm>
            <a:off x="4965570" y="4075065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>
            <a:off x="4965570" y="4530839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flipH="1">
            <a:off x="4965570" y="4986613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>
            <a:off x="4965569" y="5442387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Arc 213"/>
          <p:cNvSpPr/>
          <p:nvPr/>
        </p:nvSpPr>
        <p:spPr>
          <a:xfrm flipH="1">
            <a:off x="4700545" y="3952356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5" name="Straight Connector 214"/>
          <p:cNvCxnSpPr/>
          <p:nvPr/>
        </p:nvCxnSpPr>
        <p:spPr>
          <a:xfrm>
            <a:off x="5555769" y="4072727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>
            <a:off x="5555769" y="4528501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flipH="1">
            <a:off x="5555769" y="4984275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>
            <a:off x="5555768" y="5440049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Arc 218"/>
          <p:cNvSpPr/>
          <p:nvPr/>
        </p:nvSpPr>
        <p:spPr>
          <a:xfrm flipH="1">
            <a:off x="5290744" y="3950018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639742" y="386714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639742" y="432291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639742" y="477868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639741" y="523446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639740" y="569023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4220327" y="386714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4220327" y="432291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4220327" y="477868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4220326" y="523446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4220325" y="569023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807854" y="386714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807854" y="432291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807854" y="477868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807853" y="523446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807852" y="569023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393866" y="386714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393866" y="432291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393866" y="477868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393865" y="523446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393864" y="569023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8860405" y="386896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8860405" y="432474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8860405" y="47805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8860404" y="52362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8860403" y="56920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Arc 183"/>
          <p:cNvSpPr/>
          <p:nvPr/>
        </p:nvSpPr>
        <p:spPr>
          <a:xfrm flipH="1">
            <a:off x="8810866" y="4034403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Arc 184"/>
          <p:cNvSpPr/>
          <p:nvPr/>
        </p:nvSpPr>
        <p:spPr>
          <a:xfrm flipH="1">
            <a:off x="8713506" y="3999186"/>
            <a:ext cx="30743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Arc 185"/>
          <p:cNvSpPr/>
          <p:nvPr/>
        </p:nvSpPr>
        <p:spPr>
          <a:xfrm flipH="1">
            <a:off x="8808891" y="4483163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Arc 186"/>
          <p:cNvSpPr/>
          <p:nvPr/>
        </p:nvSpPr>
        <p:spPr>
          <a:xfrm flipH="1">
            <a:off x="8806916" y="4938937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Arc 187"/>
          <p:cNvSpPr/>
          <p:nvPr/>
        </p:nvSpPr>
        <p:spPr>
          <a:xfrm flipH="1">
            <a:off x="8709555" y="4456342"/>
            <a:ext cx="31138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Arc 188"/>
          <p:cNvSpPr/>
          <p:nvPr/>
        </p:nvSpPr>
        <p:spPr>
          <a:xfrm flipH="1">
            <a:off x="8221294" y="3994780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Arc 189"/>
          <p:cNvSpPr/>
          <p:nvPr/>
        </p:nvSpPr>
        <p:spPr>
          <a:xfrm flipH="1">
            <a:off x="8123934" y="3959563"/>
            <a:ext cx="30743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Arc 190"/>
          <p:cNvSpPr/>
          <p:nvPr/>
        </p:nvSpPr>
        <p:spPr>
          <a:xfrm flipH="1">
            <a:off x="8219319" y="4443540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Arc 191"/>
          <p:cNvSpPr/>
          <p:nvPr/>
        </p:nvSpPr>
        <p:spPr>
          <a:xfrm flipH="1">
            <a:off x="8217344" y="4899314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Arc 192"/>
          <p:cNvSpPr/>
          <p:nvPr/>
        </p:nvSpPr>
        <p:spPr>
          <a:xfrm flipH="1">
            <a:off x="8119983" y="4416719"/>
            <a:ext cx="31138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Arc 219"/>
          <p:cNvSpPr/>
          <p:nvPr/>
        </p:nvSpPr>
        <p:spPr>
          <a:xfrm flipH="1">
            <a:off x="7629852" y="3987495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Arc 220"/>
          <p:cNvSpPr/>
          <p:nvPr/>
        </p:nvSpPr>
        <p:spPr>
          <a:xfrm flipH="1">
            <a:off x="7532492" y="3952278"/>
            <a:ext cx="30743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Arc 221"/>
          <p:cNvSpPr/>
          <p:nvPr/>
        </p:nvSpPr>
        <p:spPr>
          <a:xfrm flipH="1">
            <a:off x="7627877" y="4436255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Arc 222"/>
          <p:cNvSpPr/>
          <p:nvPr/>
        </p:nvSpPr>
        <p:spPr>
          <a:xfrm flipH="1">
            <a:off x="7625902" y="4892029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Arc 223"/>
          <p:cNvSpPr/>
          <p:nvPr/>
        </p:nvSpPr>
        <p:spPr>
          <a:xfrm flipH="1">
            <a:off x="7528541" y="4409434"/>
            <a:ext cx="31138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Arc 224"/>
          <p:cNvSpPr/>
          <p:nvPr/>
        </p:nvSpPr>
        <p:spPr>
          <a:xfrm flipH="1">
            <a:off x="7039866" y="3980599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Arc 225"/>
          <p:cNvSpPr/>
          <p:nvPr/>
        </p:nvSpPr>
        <p:spPr>
          <a:xfrm flipH="1">
            <a:off x="6942506" y="3945382"/>
            <a:ext cx="30743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Arc 226"/>
          <p:cNvSpPr/>
          <p:nvPr/>
        </p:nvSpPr>
        <p:spPr>
          <a:xfrm flipH="1">
            <a:off x="7037891" y="4429359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Arc 227"/>
          <p:cNvSpPr/>
          <p:nvPr/>
        </p:nvSpPr>
        <p:spPr>
          <a:xfrm flipH="1">
            <a:off x="7035916" y="4885133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Arc 230"/>
          <p:cNvSpPr/>
          <p:nvPr/>
        </p:nvSpPr>
        <p:spPr>
          <a:xfrm flipH="1">
            <a:off x="6938555" y="4402538"/>
            <a:ext cx="31138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Arc 231"/>
          <p:cNvSpPr/>
          <p:nvPr/>
        </p:nvSpPr>
        <p:spPr>
          <a:xfrm flipH="1">
            <a:off x="6464597" y="3987495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Arc 232"/>
          <p:cNvSpPr/>
          <p:nvPr/>
        </p:nvSpPr>
        <p:spPr>
          <a:xfrm flipH="1">
            <a:off x="6367237" y="3952278"/>
            <a:ext cx="30743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Arc 233"/>
          <p:cNvSpPr/>
          <p:nvPr/>
        </p:nvSpPr>
        <p:spPr>
          <a:xfrm flipH="1">
            <a:off x="6462622" y="4436255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Arc 234"/>
          <p:cNvSpPr/>
          <p:nvPr/>
        </p:nvSpPr>
        <p:spPr>
          <a:xfrm flipH="1">
            <a:off x="6460647" y="4892029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Arc 239"/>
          <p:cNvSpPr/>
          <p:nvPr/>
        </p:nvSpPr>
        <p:spPr>
          <a:xfrm flipH="1">
            <a:off x="6363286" y="4409434"/>
            <a:ext cx="31138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itle 3"/>
          <p:cNvSpPr txBox="1">
            <a:spLocks/>
          </p:cNvSpPr>
          <p:nvPr/>
        </p:nvSpPr>
        <p:spPr>
          <a:xfrm>
            <a:off x="191344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/>
              <a:t>Minimum routing</a:t>
            </a:r>
            <a:endParaRPr lang="en-US" sz="2600" dirty="0"/>
          </a:p>
        </p:txBody>
      </p:sp>
      <p:sp>
        <p:nvSpPr>
          <p:cNvPr id="156" name="Rounded Rectangle 155"/>
          <p:cNvSpPr/>
          <p:nvPr/>
        </p:nvSpPr>
        <p:spPr>
          <a:xfrm>
            <a:off x="243515" y="1643458"/>
            <a:ext cx="3295201" cy="1765707"/>
          </a:xfrm>
          <a:prstGeom prst="roundRect">
            <a:avLst>
              <a:gd name="adj" fmla="val 5229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57" name="Rectangle 156"/>
          <p:cNvSpPr/>
          <p:nvPr/>
        </p:nvSpPr>
        <p:spPr>
          <a:xfrm>
            <a:off x="670753" y="1697200"/>
            <a:ext cx="2470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Intra-group connections</a:t>
            </a:r>
            <a:endParaRPr lang="pl-PL" sz="2400" i="1" dirty="0"/>
          </a:p>
        </p:txBody>
      </p:sp>
      <p:sp>
        <p:nvSpPr>
          <p:cNvPr id="158" name="Oval 157"/>
          <p:cNvSpPr/>
          <p:nvPr/>
        </p:nvSpPr>
        <p:spPr>
          <a:xfrm>
            <a:off x="366393" y="1741114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/>
              <p:cNvSpPr txBox="1"/>
              <p:nvPr/>
            </p:nvSpPr>
            <p:spPr>
              <a:xfrm>
                <a:off x="310676" y="2557294"/>
                <a:ext cx="270907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∃</m:t>
                      </m:r>
                    </m:oMath>
                  </m:oMathPara>
                </a14:m>
                <a:endParaRPr lang="pl-PL" sz="2600" dirty="0"/>
              </a:p>
            </p:txBody>
          </p:sp>
        </mc:Choice>
        <mc:Fallback xmlns="">
          <p:sp>
            <p:nvSpPr>
              <p:cNvPr id="168" name="TextBox 1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76" y="2557294"/>
                <a:ext cx="270907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Rectangle 173"/>
          <p:cNvSpPr/>
          <p:nvPr/>
        </p:nvSpPr>
        <p:spPr>
          <a:xfrm>
            <a:off x="559126" y="2501090"/>
            <a:ext cx="2979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Path of length 1 or 2 between two routers</a:t>
            </a:r>
            <a:endParaRPr lang="pl-PL" sz="2400" dirty="0"/>
          </a:p>
        </p:txBody>
      </p:sp>
      <p:sp>
        <p:nvSpPr>
          <p:cNvPr id="176" name="Rounded Rectangle 175"/>
          <p:cNvSpPr/>
          <p:nvPr/>
        </p:nvSpPr>
        <p:spPr>
          <a:xfrm>
            <a:off x="3819125" y="1648755"/>
            <a:ext cx="3838058" cy="1760066"/>
          </a:xfrm>
          <a:prstGeom prst="roundRect">
            <a:avLst>
              <a:gd name="adj" fmla="val 5229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242" name="Rectangle 241"/>
          <p:cNvSpPr/>
          <p:nvPr/>
        </p:nvSpPr>
        <p:spPr>
          <a:xfrm>
            <a:off x="4157224" y="1646842"/>
            <a:ext cx="34686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Inter-group connections</a:t>
            </a:r>
          </a:p>
          <a:p>
            <a:r>
              <a:rPr lang="en-US" sz="2400" i="1" dirty="0"/>
              <a:t>(different types of groups)</a:t>
            </a:r>
            <a:endParaRPr lang="pl-PL" sz="2400" i="1" dirty="0"/>
          </a:p>
        </p:txBody>
      </p:sp>
      <p:sp>
        <p:nvSpPr>
          <p:cNvPr id="243" name="Oval 242"/>
          <p:cNvSpPr/>
          <p:nvPr/>
        </p:nvSpPr>
        <p:spPr>
          <a:xfrm>
            <a:off x="3912409" y="1740401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TextBox 243"/>
              <p:cNvSpPr txBox="1"/>
              <p:nvPr/>
            </p:nvSpPr>
            <p:spPr>
              <a:xfrm>
                <a:off x="3922770" y="2484721"/>
                <a:ext cx="270907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∃</m:t>
                      </m:r>
                    </m:oMath>
                  </m:oMathPara>
                </a14:m>
                <a:endParaRPr lang="pl-PL" sz="2600" dirty="0"/>
              </a:p>
            </p:txBody>
          </p:sp>
        </mc:Choice>
        <mc:Fallback xmlns="">
          <p:sp>
            <p:nvSpPr>
              <p:cNvPr id="244" name="TextBox 2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770" y="2484721"/>
                <a:ext cx="270907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" name="Rectangle 244"/>
          <p:cNvSpPr/>
          <p:nvPr/>
        </p:nvSpPr>
        <p:spPr>
          <a:xfrm>
            <a:off x="4179189" y="2430867"/>
            <a:ext cx="2889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Path of length 1 or 2 between two routers</a:t>
            </a:r>
            <a:endParaRPr lang="pl-PL" sz="2400" dirty="0"/>
          </a:p>
        </p:txBody>
      </p:sp>
      <p:sp>
        <p:nvSpPr>
          <p:cNvPr id="246" name="Freeform 245"/>
          <p:cNvSpPr/>
          <p:nvPr/>
        </p:nvSpPr>
        <p:spPr>
          <a:xfrm>
            <a:off x="3222615" y="3615021"/>
            <a:ext cx="3473326" cy="332449"/>
          </a:xfrm>
          <a:custGeom>
            <a:avLst/>
            <a:gdLst>
              <a:gd name="connsiteX0" fmla="*/ 4654550 w 4654550"/>
              <a:gd name="connsiteY0" fmla="*/ 309071 h 309071"/>
              <a:gd name="connsiteX1" fmla="*/ 4597400 w 4654550"/>
              <a:gd name="connsiteY1" fmla="*/ 137621 h 309071"/>
              <a:gd name="connsiteX2" fmla="*/ 4489450 w 4654550"/>
              <a:gd name="connsiteY2" fmla="*/ 29671 h 309071"/>
              <a:gd name="connsiteX3" fmla="*/ 4210050 w 4654550"/>
              <a:gd name="connsiteY3" fmla="*/ 10621 h 309071"/>
              <a:gd name="connsiteX4" fmla="*/ 1568450 w 4654550"/>
              <a:gd name="connsiteY4" fmla="*/ 10621 h 309071"/>
              <a:gd name="connsiteX5" fmla="*/ 400050 w 4654550"/>
              <a:gd name="connsiteY5" fmla="*/ 143971 h 309071"/>
              <a:gd name="connsiteX6" fmla="*/ 0 w 4654550"/>
              <a:gd name="connsiteY6" fmla="*/ 309071 h 30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4550" h="309071">
                <a:moveTo>
                  <a:pt x="4654550" y="309071"/>
                </a:moveTo>
                <a:cubicBezTo>
                  <a:pt x="4639733" y="246629"/>
                  <a:pt x="4624917" y="184188"/>
                  <a:pt x="4597400" y="137621"/>
                </a:cubicBezTo>
                <a:cubicBezTo>
                  <a:pt x="4569883" y="91054"/>
                  <a:pt x="4554008" y="50838"/>
                  <a:pt x="4489450" y="29671"/>
                </a:cubicBezTo>
                <a:cubicBezTo>
                  <a:pt x="4424892" y="8504"/>
                  <a:pt x="4210050" y="10621"/>
                  <a:pt x="4210050" y="10621"/>
                </a:cubicBezTo>
                <a:cubicBezTo>
                  <a:pt x="3723217" y="7446"/>
                  <a:pt x="2203450" y="-11604"/>
                  <a:pt x="1568450" y="10621"/>
                </a:cubicBezTo>
                <a:cubicBezTo>
                  <a:pt x="933450" y="32846"/>
                  <a:pt x="661458" y="94229"/>
                  <a:pt x="400050" y="143971"/>
                </a:cubicBezTo>
                <a:cubicBezTo>
                  <a:pt x="138642" y="193713"/>
                  <a:pt x="69321" y="251392"/>
                  <a:pt x="0" y="30907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521828" y="386896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ounded Rectangle 247"/>
          <p:cNvSpPr/>
          <p:nvPr/>
        </p:nvSpPr>
        <p:spPr>
          <a:xfrm>
            <a:off x="7915362" y="1645264"/>
            <a:ext cx="3875437" cy="1763557"/>
          </a:xfrm>
          <a:prstGeom prst="roundRect">
            <a:avLst>
              <a:gd name="adj" fmla="val 5229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249" name="Rectangle 248"/>
          <p:cNvSpPr/>
          <p:nvPr/>
        </p:nvSpPr>
        <p:spPr>
          <a:xfrm>
            <a:off x="8317725" y="1653852"/>
            <a:ext cx="3434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Inter-group connections</a:t>
            </a:r>
          </a:p>
          <a:p>
            <a:r>
              <a:rPr lang="en-US" sz="2400" i="1" dirty="0"/>
              <a:t>(identical types of groups)</a:t>
            </a:r>
            <a:endParaRPr lang="pl-PL" sz="2400" i="1" dirty="0"/>
          </a:p>
        </p:txBody>
      </p:sp>
      <p:sp>
        <p:nvSpPr>
          <p:cNvPr id="250" name="Oval 249"/>
          <p:cNvSpPr/>
          <p:nvPr/>
        </p:nvSpPr>
        <p:spPr>
          <a:xfrm>
            <a:off x="7999605" y="1733830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TextBox 250"/>
              <p:cNvSpPr txBox="1"/>
              <p:nvPr/>
            </p:nvSpPr>
            <p:spPr>
              <a:xfrm>
                <a:off x="8149254" y="2451767"/>
                <a:ext cx="270907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∃</m:t>
                      </m:r>
                    </m:oMath>
                  </m:oMathPara>
                </a14:m>
                <a:endParaRPr lang="pl-PL" sz="2600" dirty="0"/>
              </a:p>
            </p:txBody>
          </p:sp>
        </mc:Choice>
        <mc:Fallback xmlns="">
          <p:sp>
            <p:nvSpPr>
              <p:cNvPr id="251" name="TextBox 2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254" y="2451767"/>
                <a:ext cx="270907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2" name="Rectangle 251"/>
          <p:cNvSpPr/>
          <p:nvPr/>
        </p:nvSpPr>
        <p:spPr>
          <a:xfrm>
            <a:off x="8361984" y="2408532"/>
            <a:ext cx="3125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Path of length 2 between two routers</a:t>
            </a:r>
            <a:endParaRPr lang="pl-PL" sz="2400" dirty="0"/>
          </a:p>
        </p:txBody>
      </p:sp>
      <p:sp>
        <p:nvSpPr>
          <p:cNvPr id="253" name="Freeform 252"/>
          <p:cNvSpPr/>
          <p:nvPr/>
        </p:nvSpPr>
        <p:spPr>
          <a:xfrm>
            <a:off x="3298134" y="4033497"/>
            <a:ext cx="3830620" cy="143838"/>
          </a:xfrm>
          <a:custGeom>
            <a:avLst/>
            <a:gdLst>
              <a:gd name="connsiteX0" fmla="*/ 5085530 w 5086798"/>
              <a:gd name="connsiteY0" fmla="*/ 0 h 139700"/>
              <a:gd name="connsiteX1" fmla="*/ 5047430 w 5086798"/>
              <a:gd name="connsiteY1" fmla="*/ 76200 h 139700"/>
              <a:gd name="connsiteX2" fmla="*/ 4825180 w 5086798"/>
              <a:gd name="connsiteY2" fmla="*/ 120650 h 139700"/>
              <a:gd name="connsiteX3" fmla="*/ 3459930 w 5086798"/>
              <a:gd name="connsiteY3" fmla="*/ 139700 h 139700"/>
              <a:gd name="connsiteX4" fmla="*/ 1173930 w 5086798"/>
              <a:gd name="connsiteY4" fmla="*/ 133350 h 139700"/>
              <a:gd name="connsiteX5" fmla="*/ 176980 w 5086798"/>
              <a:gd name="connsiteY5" fmla="*/ 88900 h 139700"/>
              <a:gd name="connsiteX6" fmla="*/ 5530 w 5086798"/>
              <a:gd name="connsiteY6" fmla="*/ 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86798" h="139700">
                <a:moveTo>
                  <a:pt x="5085530" y="0"/>
                </a:moveTo>
                <a:cubicBezTo>
                  <a:pt x="5088176" y="28046"/>
                  <a:pt x="5090822" y="56092"/>
                  <a:pt x="5047430" y="76200"/>
                </a:cubicBezTo>
                <a:cubicBezTo>
                  <a:pt x="5004038" y="96308"/>
                  <a:pt x="5089763" y="110067"/>
                  <a:pt x="4825180" y="120650"/>
                </a:cubicBezTo>
                <a:cubicBezTo>
                  <a:pt x="4560597" y="131233"/>
                  <a:pt x="3459930" y="139700"/>
                  <a:pt x="3459930" y="139700"/>
                </a:cubicBezTo>
                <a:lnTo>
                  <a:pt x="1173930" y="133350"/>
                </a:lnTo>
                <a:cubicBezTo>
                  <a:pt x="626772" y="124883"/>
                  <a:pt x="371713" y="111125"/>
                  <a:pt x="176980" y="88900"/>
                </a:cubicBezTo>
                <a:cubicBezTo>
                  <a:pt x="-17753" y="66675"/>
                  <a:pt x="-6112" y="33337"/>
                  <a:pt x="553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7100854" y="386896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052215" y="386714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01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36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36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40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8" grpId="1" animBg="1"/>
      <p:bldP spid="204" grpId="0" animBg="1"/>
      <p:bldP spid="204" grpId="1" animBg="1"/>
      <p:bldP spid="209" grpId="0" animBg="1"/>
      <p:bldP spid="209" grpId="1" animBg="1"/>
      <p:bldP spid="214" grpId="0" animBg="1"/>
      <p:bldP spid="214" grpId="1" animBg="1"/>
      <p:bldP spid="219" grpId="0" animBg="1"/>
      <p:bldP spid="219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40" grpId="0" animBg="1"/>
      <p:bldP spid="240" grpId="1" animBg="1"/>
      <p:bldP spid="156" grpId="0" animBg="1"/>
      <p:bldP spid="157" grpId="0"/>
      <p:bldP spid="158" grpId="0" animBg="1"/>
      <p:bldP spid="168" grpId="0"/>
      <p:bldP spid="174" grpId="0"/>
      <p:bldP spid="176" grpId="0" animBg="1"/>
      <p:bldP spid="242" grpId="0"/>
      <p:bldP spid="243" grpId="0" animBg="1"/>
      <p:bldP spid="244" grpId="0"/>
      <p:bldP spid="245" grpId="0"/>
      <p:bldP spid="246" grpId="0" animBg="1"/>
      <p:bldP spid="248" grpId="0" animBg="1"/>
      <p:bldP spid="249" grpId="0"/>
      <p:bldP spid="250" grpId="0" animBg="1"/>
      <p:bldP spid="251" grpId="0"/>
      <p:bldP spid="252" grpId="0"/>
      <p:bldP spid="25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cap="small" dirty="0" smtClean="0"/>
              <a:t>Diameter-2 Slim Fly</a:t>
            </a:r>
            <a:endParaRPr lang="en-US" sz="3000" dirty="0"/>
          </a:p>
        </p:txBody>
      </p:sp>
      <p:sp>
        <p:nvSpPr>
          <p:cNvPr id="187" name="Rounded Rectangle 186"/>
          <p:cNvSpPr/>
          <p:nvPr/>
        </p:nvSpPr>
        <p:spPr>
          <a:xfrm>
            <a:off x="975847" y="1562087"/>
            <a:ext cx="2667023" cy="2264961"/>
          </a:xfrm>
          <a:prstGeom prst="roundRect">
            <a:avLst>
              <a:gd name="adj" fmla="val 783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1108063" y="2727198"/>
            <a:ext cx="24354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 Slim Fly based on     :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/>
              <p:cNvSpPr txBox="1"/>
              <p:nvPr/>
            </p:nvSpPr>
            <p:spPr>
              <a:xfrm>
                <a:off x="2812786" y="3119770"/>
                <a:ext cx="4317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89" name="TextBox 1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786" y="3119770"/>
                <a:ext cx="431721" cy="276999"/>
              </a:xfrm>
              <a:prstGeom prst="rect">
                <a:avLst/>
              </a:prstGeom>
              <a:blipFill>
                <a:blip r:embed="rId22"/>
                <a:stretch>
                  <a:fillRect l="-11268" t="-4444" r="-281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2" name="Oval 191"/>
          <p:cNvSpPr/>
          <p:nvPr/>
        </p:nvSpPr>
        <p:spPr>
          <a:xfrm>
            <a:off x="1018586" y="1606682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/>
              <p:cNvSpPr txBox="1"/>
              <p:nvPr/>
            </p:nvSpPr>
            <p:spPr>
              <a:xfrm>
                <a:off x="3028358" y="2670339"/>
                <a:ext cx="20332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194" name="TextBox 1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8358" y="2670339"/>
                <a:ext cx="203325" cy="307777"/>
              </a:xfrm>
              <a:prstGeom prst="rect">
                <a:avLst/>
              </a:prstGeom>
              <a:blipFill>
                <a:blip r:embed="rId23"/>
                <a:stretch>
                  <a:fillRect l="-30303" r="-30303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4" name="Rectangle 253"/>
          <p:cNvSpPr/>
          <p:nvPr/>
        </p:nvSpPr>
        <p:spPr>
          <a:xfrm>
            <a:off x="2795040" y="45434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/>
          <p:cNvSpPr/>
          <p:nvPr/>
        </p:nvSpPr>
        <p:spPr>
          <a:xfrm>
            <a:off x="2795040" y="49991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/>
          <p:cNvSpPr/>
          <p:nvPr/>
        </p:nvSpPr>
        <p:spPr>
          <a:xfrm>
            <a:off x="2795040" y="54549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ectangle 256"/>
          <p:cNvSpPr/>
          <p:nvPr/>
        </p:nvSpPr>
        <p:spPr>
          <a:xfrm>
            <a:off x="2795039" y="59107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2795038" y="63665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/>
          <p:cNvSpPr/>
          <p:nvPr/>
        </p:nvSpPr>
        <p:spPr>
          <a:xfrm>
            <a:off x="3382567" y="45434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 259"/>
          <p:cNvSpPr/>
          <p:nvPr/>
        </p:nvSpPr>
        <p:spPr>
          <a:xfrm>
            <a:off x="3382567" y="49991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Rectangle 260"/>
          <p:cNvSpPr/>
          <p:nvPr/>
        </p:nvSpPr>
        <p:spPr>
          <a:xfrm>
            <a:off x="3382567" y="54549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3382566" y="59107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/>
          <p:cNvSpPr/>
          <p:nvPr/>
        </p:nvSpPr>
        <p:spPr>
          <a:xfrm>
            <a:off x="3382565" y="63665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ectangle 263"/>
          <p:cNvSpPr/>
          <p:nvPr/>
        </p:nvSpPr>
        <p:spPr>
          <a:xfrm>
            <a:off x="3963152" y="45434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/>
          <p:cNvSpPr/>
          <p:nvPr/>
        </p:nvSpPr>
        <p:spPr>
          <a:xfrm>
            <a:off x="3963152" y="49991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3963152" y="54549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ectangle 266"/>
          <p:cNvSpPr/>
          <p:nvPr/>
        </p:nvSpPr>
        <p:spPr>
          <a:xfrm>
            <a:off x="3963151" y="59107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Rectangle 267"/>
          <p:cNvSpPr/>
          <p:nvPr/>
        </p:nvSpPr>
        <p:spPr>
          <a:xfrm>
            <a:off x="3963150" y="63665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Rectangle 268"/>
          <p:cNvSpPr/>
          <p:nvPr/>
        </p:nvSpPr>
        <p:spPr>
          <a:xfrm>
            <a:off x="4550679" y="45434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4550679" y="49991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Rectangle 270"/>
          <p:cNvSpPr/>
          <p:nvPr/>
        </p:nvSpPr>
        <p:spPr>
          <a:xfrm>
            <a:off x="4550679" y="54549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4550678" y="59107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/>
          <p:cNvSpPr/>
          <p:nvPr/>
        </p:nvSpPr>
        <p:spPr>
          <a:xfrm>
            <a:off x="4550677" y="63665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5136691" y="45434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Rectangle 274"/>
          <p:cNvSpPr/>
          <p:nvPr/>
        </p:nvSpPr>
        <p:spPr>
          <a:xfrm>
            <a:off x="5136691" y="49991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5136691" y="54549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5136690" y="59107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5136689" y="63665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8017218" y="454524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Rectangle 279"/>
          <p:cNvSpPr/>
          <p:nvPr/>
        </p:nvSpPr>
        <p:spPr>
          <a:xfrm>
            <a:off x="8017218" y="500101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/>
          <p:cNvSpPr/>
          <p:nvPr/>
        </p:nvSpPr>
        <p:spPr>
          <a:xfrm>
            <a:off x="8017218" y="54567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Rectangle 281"/>
          <p:cNvSpPr/>
          <p:nvPr/>
        </p:nvSpPr>
        <p:spPr>
          <a:xfrm>
            <a:off x="8017217" y="59125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ectangle 282"/>
          <p:cNvSpPr/>
          <p:nvPr/>
        </p:nvSpPr>
        <p:spPr>
          <a:xfrm>
            <a:off x="8017216" y="63683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/>
          <p:cNvSpPr/>
          <p:nvPr/>
        </p:nvSpPr>
        <p:spPr>
          <a:xfrm>
            <a:off x="8603230" y="454524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ectangle 284"/>
          <p:cNvSpPr/>
          <p:nvPr/>
        </p:nvSpPr>
        <p:spPr>
          <a:xfrm>
            <a:off x="8603230" y="500101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ectangle 285"/>
          <p:cNvSpPr/>
          <p:nvPr/>
        </p:nvSpPr>
        <p:spPr>
          <a:xfrm>
            <a:off x="8603230" y="54567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8603229" y="59125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Rectangle 287"/>
          <p:cNvSpPr/>
          <p:nvPr/>
        </p:nvSpPr>
        <p:spPr>
          <a:xfrm>
            <a:off x="8603228" y="63683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/>
        </p:nvSpPr>
        <p:spPr>
          <a:xfrm>
            <a:off x="6843679" y="454524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Rectangle 289"/>
          <p:cNvSpPr/>
          <p:nvPr/>
        </p:nvSpPr>
        <p:spPr>
          <a:xfrm>
            <a:off x="6843679" y="500101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/>
          <p:cNvSpPr/>
          <p:nvPr/>
        </p:nvSpPr>
        <p:spPr>
          <a:xfrm>
            <a:off x="6843679" y="54567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6843678" y="59125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ectangle 292"/>
          <p:cNvSpPr/>
          <p:nvPr/>
        </p:nvSpPr>
        <p:spPr>
          <a:xfrm>
            <a:off x="6843677" y="63683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>
            <a:off x="7429691" y="454524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/>
        </p:nvSpPr>
        <p:spPr>
          <a:xfrm>
            <a:off x="7429691" y="500101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7429691" y="54567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ectangle 296"/>
          <p:cNvSpPr/>
          <p:nvPr/>
        </p:nvSpPr>
        <p:spPr>
          <a:xfrm>
            <a:off x="7429690" y="59125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7429689" y="63683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6264653" y="454524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6264653" y="500101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ectangle 300"/>
          <p:cNvSpPr/>
          <p:nvPr/>
        </p:nvSpPr>
        <p:spPr>
          <a:xfrm>
            <a:off x="6264653" y="54567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6264652" y="59125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Rectangle 302"/>
          <p:cNvSpPr/>
          <p:nvPr/>
        </p:nvSpPr>
        <p:spPr>
          <a:xfrm>
            <a:off x="6264651" y="63683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TextBox 305"/>
              <p:cNvSpPr txBox="1"/>
              <p:nvPr/>
            </p:nvSpPr>
            <p:spPr>
              <a:xfrm>
                <a:off x="2420056" y="3453567"/>
                <a:ext cx="11669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(3</m:t>
                      </m:r>
                      <m:r>
                        <a:rPr lang="pl-PL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pl-PL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)/2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306" name="TextBox 3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056" y="3453567"/>
                <a:ext cx="1166986" cy="276999"/>
              </a:xfrm>
              <a:prstGeom prst="rect">
                <a:avLst/>
              </a:prstGeom>
              <a:blipFill>
                <a:blip r:embed="rId24"/>
                <a:stretch>
                  <a:fillRect l="-6283" t="-4444" r="-418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Rectangle 306"/>
              <p:cNvSpPr/>
              <p:nvPr/>
            </p:nvSpPr>
            <p:spPr>
              <a:xfrm>
                <a:off x="2063871" y="5367845"/>
                <a:ext cx="3808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307" name="Rectangle 3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871" y="5367845"/>
                <a:ext cx="380810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" name="Left Brace 307"/>
          <p:cNvSpPr/>
          <p:nvPr/>
        </p:nvSpPr>
        <p:spPr>
          <a:xfrm>
            <a:off x="2355733" y="4543415"/>
            <a:ext cx="246944" cy="2018195"/>
          </a:xfrm>
          <a:prstGeom prst="leftBrace">
            <a:avLst>
              <a:gd name="adj1" fmla="val 87022"/>
              <a:gd name="adj2" fmla="val 50000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9" name="Left Brace 308"/>
          <p:cNvSpPr/>
          <p:nvPr/>
        </p:nvSpPr>
        <p:spPr>
          <a:xfrm flipH="1">
            <a:off x="9135611" y="4543416"/>
            <a:ext cx="340206" cy="2018195"/>
          </a:xfrm>
          <a:prstGeom prst="leftBrace">
            <a:avLst>
              <a:gd name="adj1" fmla="val 87022"/>
              <a:gd name="adj2" fmla="val 50438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0" name="Left Brace 309"/>
          <p:cNvSpPr/>
          <p:nvPr/>
        </p:nvSpPr>
        <p:spPr>
          <a:xfrm rot="16200000" flipH="1">
            <a:off x="4078756" y="2989231"/>
            <a:ext cx="165817" cy="2689885"/>
          </a:xfrm>
          <a:prstGeom prst="leftBrace">
            <a:avLst>
              <a:gd name="adj1" fmla="val 87022"/>
              <a:gd name="adj2" fmla="val 50000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1" name="Left Brace 310"/>
          <p:cNvSpPr/>
          <p:nvPr/>
        </p:nvSpPr>
        <p:spPr>
          <a:xfrm rot="16200000" flipH="1">
            <a:off x="7526462" y="2989456"/>
            <a:ext cx="163191" cy="2686811"/>
          </a:xfrm>
          <a:prstGeom prst="leftBrace">
            <a:avLst>
              <a:gd name="adj1" fmla="val 87022"/>
              <a:gd name="adj2" fmla="val 50000"/>
            </a:avLst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2" name="Rectangle 311"/>
              <p:cNvSpPr/>
              <p:nvPr/>
            </p:nvSpPr>
            <p:spPr>
              <a:xfrm>
                <a:off x="3907865" y="3845328"/>
                <a:ext cx="3808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312" name="Rectangle 3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7865" y="3845328"/>
                <a:ext cx="380810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3" name="Rectangle 312"/>
              <p:cNvSpPr/>
              <p:nvPr/>
            </p:nvSpPr>
            <p:spPr>
              <a:xfrm>
                <a:off x="7404834" y="3871181"/>
                <a:ext cx="3808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313" name="Rectangle 3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834" y="3871181"/>
                <a:ext cx="380810" cy="369332"/>
              </a:xfrm>
              <a:prstGeom prst="rect">
                <a:avLst/>
              </a:prstGeom>
              <a:blipFill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Rectangle 313"/>
              <p:cNvSpPr/>
              <p:nvPr/>
            </p:nvSpPr>
            <p:spPr>
              <a:xfrm>
                <a:off x="9439120" y="5346050"/>
                <a:ext cx="3808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314" name="Rectangle 3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9120" y="5346050"/>
                <a:ext cx="380810" cy="369332"/>
              </a:xfrm>
              <a:prstGeom prst="rect">
                <a:avLst/>
              </a:prstGeom>
              <a:blipFill>
                <a:blip r:embed="rId9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5" name="Rounded Rectangle 314"/>
          <p:cNvSpPr/>
          <p:nvPr/>
        </p:nvSpPr>
        <p:spPr>
          <a:xfrm>
            <a:off x="4533994" y="1455174"/>
            <a:ext cx="3089189" cy="1501585"/>
          </a:xfrm>
          <a:prstGeom prst="roundRect">
            <a:avLst>
              <a:gd name="adj" fmla="val 1259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/>
          <p:nvPr/>
        </p:nvSpPr>
        <p:spPr>
          <a:xfrm>
            <a:off x="4886840" y="1459621"/>
            <a:ext cx="2678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i="1" dirty="0"/>
              <a:t>Construct a finite field</a:t>
            </a:r>
            <a:r>
              <a:rPr lang="en-US" sz="1600" i="1" dirty="0"/>
              <a:t>      .</a:t>
            </a:r>
            <a:r>
              <a:rPr lang="pl-PL" sz="1600" i="1" dirty="0"/>
              <a:t> </a:t>
            </a:r>
          </a:p>
        </p:txBody>
      </p:sp>
      <p:sp>
        <p:nvSpPr>
          <p:cNvPr id="317" name="Oval 316"/>
          <p:cNvSpPr/>
          <p:nvPr/>
        </p:nvSpPr>
        <p:spPr>
          <a:xfrm>
            <a:off x="4599303" y="1503212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TextBox 317"/>
              <p:cNvSpPr txBox="1"/>
              <p:nvPr/>
            </p:nvSpPr>
            <p:spPr>
              <a:xfrm>
                <a:off x="6968336" y="1453098"/>
                <a:ext cx="321691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318" name="TextBox 3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36" y="1453098"/>
                <a:ext cx="321691" cy="331437"/>
              </a:xfrm>
              <a:prstGeom prst="rect">
                <a:avLst/>
              </a:prstGeom>
              <a:blipFill>
                <a:blip r:embed="rId25"/>
                <a:stretch>
                  <a:fillRect l="-16981" r="-754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TextBox 318"/>
              <p:cNvSpPr txBox="1"/>
              <p:nvPr/>
            </p:nvSpPr>
            <p:spPr>
              <a:xfrm>
                <a:off x="4704948" y="2181729"/>
                <a:ext cx="1172372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l-PL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319" name="TextBox 3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948" y="2181729"/>
                <a:ext cx="1172372" cy="298415"/>
              </a:xfrm>
              <a:prstGeom prst="rect">
                <a:avLst/>
              </a:prstGeom>
              <a:blipFill>
                <a:blip r:embed="rId26"/>
                <a:stretch>
                  <a:fillRect l="-4167" r="-2083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1" name="Rectangle 320"/>
          <p:cNvSpPr/>
          <p:nvPr/>
        </p:nvSpPr>
        <p:spPr>
          <a:xfrm>
            <a:off x="4692016" y="1831743"/>
            <a:ext cx="24434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Assuming </a:t>
            </a:r>
            <a:r>
              <a:rPr lang="pl-PL" sz="1600" i="1" dirty="0"/>
              <a:t>q</a:t>
            </a:r>
            <a:r>
              <a:rPr lang="pl-PL" sz="1600" dirty="0"/>
              <a:t> is prime: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5829742" y="2179817"/>
                <a:ext cx="17061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{0,1,…,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−1}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742" y="2179817"/>
                <a:ext cx="1706173" cy="276999"/>
              </a:xfrm>
              <a:prstGeom prst="rect">
                <a:avLst/>
              </a:prstGeom>
              <a:blipFill>
                <a:blip r:embed="rId27"/>
                <a:stretch>
                  <a:fillRect l="-714" t="-4444" r="-4643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/>
          <p:cNvSpPr/>
          <p:nvPr/>
        </p:nvSpPr>
        <p:spPr>
          <a:xfrm>
            <a:off x="4607903" y="2546992"/>
            <a:ext cx="29813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with modular arithmetic. </a:t>
            </a:r>
            <a:endParaRPr lang="pl-PL" sz="1600" dirty="0"/>
          </a:p>
        </p:txBody>
      </p:sp>
      <p:sp>
        <p:nvSpPr>
          <p:cNvPr id="86" name="Rounded Rectangle 85"/>
          <p:cNvSpPr/>
          <p:nvPr/>
        </p:nvSpPr>
        <p:spPr>
          <a:xfrm>
            <a:off x="8503249" y="1810290"/>
            <a:ext cx="2146608" cy="1691921"/>
          </a:xfrm>
          <a:prstGeom prst="roundRect">
            <a:avLst>
              <a:gd name="adj" fmla="val 1045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8821224" y="1810290"/>
            <a:ext cx="182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Example</a:t>
            </a:r>
            <a:r>
              <a:rPr lang="en-US" sz="1600" dirty="0"/>
              <a:t>:</a:t>
            </a:r>
            <a:endParaRPr lang="pl-PL" sz="1600" dirty="0"/>
          </a:p>
        </p:txBody>
      </p:sp>
      <p:sp>
        <p:nvSpPr>
          <p:cNvPr id="88" name="Oval 87"/>
          <p:cNvSpPr/>
          <p:nvPr/>
        </p:nvSpPr>
        <p:spPr>
          <a:xfrm>
            <a:off x="8553792" y="1842488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8743151" y="2984279"/>
                <a:ext cx="16356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pl-PL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{0,1,2,3,4}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3151" y="2984279"/>
                <a:ext cx="1635641" cy="276999"/>
              </a:xfrm>
              <a:prstGeom prst="rect">
                <a:avLst/>
              </a:prstGeom>
              <a:blipFill>
                <a:blip r:embed="rId28"/>
                <a:stretch>
                  <a:fillRect l="-2602" t="-4444" r="-4833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9784449" y="1810918"/>
                <a:ext cx="6257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449" y="1810918"/>
                <a:ext cx="625749" cy="276999"/>
              </a:xfrm>
              <a:prstGeom prst="rect">
                <a:avLst/>
              </a:prstGeom>
              <a:blipFill>
                <a:blip r:embed="rId29"/>
                <a:stretch>
                  <a:fillRect l="-7767" r="-7767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ectangle 95"/>
          <p:cNvSpPr/>
          <p:nvPr/>
        </p:nvSpPr>
        <p:spPr>
          <a:xfrm>
            <a:off x="1314097" y="1583450"/>
            <a:ext cx="23287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Select a prime power q</a:t>
            </a:r>
            <a:endParaRPr lang="pl-PL" sz="1600" i="1" dirty="0"/>
          </a:p>
        </p:txBody>
      </p:sp>
      <p:sp>
        <p:nvSpPr>
          <p:cNvPr id="101" name="Rectangle 100"/>
          <p:cNvSpPr/>
          <p:nvPr/>
        </p:nvSpPr>
        <p:spPr>
          <a:xfrm>
            <a:off x="8522871" y="2294354"/>
            <a:ext cx="20762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50 </a:t>
            </a:r>
            <a:r>
              <a:rPr lang="en-US" sz="1600" dirty="0"/>
              <a:t>routers</a:t>
            </a:r>
          </a:p>
          <a:p>
            <a:pPr algn="ctr"/>
            <a:r>
              <a:rPr lang="en-US" sz="1600" dirty="0"/>
              <a:t>network radix</a:t>
            </a:r>
            <a:r>
              <a:rPr lang="en-US" sz="1600" i="1" dirty="0"/>
              <a:t>: </a:t>
            </a:r>
            <a:r>
              <a:rPr lang="en-US" sz="1600" dirty="0"/>
              <a:t>7 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/>
              <p:cNvSpPr/>
              <p:nvPr/>
            </p:nvSpPr>
            <p:spPr>
              <a:xfrm>
                <a:off x="3971258" y="3867504"/>
                <a:ext cx="3658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02" name="Rectangle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258" y="3867504"/>
                <a:ext cx="36580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/>
              <p:cNvSpPr/>
              <p:nvPr/>
            </p:nvSpPr>
            <p:spPr>
              <a:xfrm>
                <a:off x="2045681" y="5326586"/>
                <a:ext cx="3658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03" name="Rectangle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681" y="5326586"/>
                <a:ext cx="36580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/>
              <p:cNvSpPr/>
              <p:nvPr/>
            </p:nvSpPr>
            <p:spPr>
              <a:xfrm>
                <a:off x="7460651" y="3910502"/>
                <a:ext cx="3658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04" name="Rectangle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651" y="3910502"/>
                <a:ext cx="36580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9365366" y="5367845"/>
                <a:ext cx="3658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5366" y="5367845"/>
                <a:ext cx="365806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1396110" y="1920784"/>
                <a:ext cx="155068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20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pl-PL" sz="2200" i="1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pl-PL" sz="22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pl-PL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l-PL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pl-PL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pl-PL" sz="2200" dirty="0"/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110" y="1920784"/>
                <a:ext cx="1550681" cy="338554"/>
              </a:xfrm>
              <a:prstGeom prst="rect">
                <a:avLst/>
              </a:prstGeom>
              <a:blipFill>
                <a:blip r:embed="rId30"/>
                <a:stretch>
                  <a:fillRect l="-3150" r="-275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1999856" y="2292607"/>
                <a:ext cx="13499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−1,0,1</m:t>
                          </m:r>
                        </m:e>
                      </m:d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856" y="2292607"/>
                <a:ext cx="1349985" cy="276999"/>
              </a:xfrm>
              <a:prstGeom prst="rect">
                <a:avLst/>
              </a:prstGeom>
              <a:blipFill>
                <a:blip r:embed="rId31"/>
                <a:stretch>
                  <a:fillRect l="-360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1095449" y="2292932"/>
                <a:ext cx="6799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449" y="2292932"/>
                <a:ext cx="679993" cy="276999"/>
              </a:xfrm>
              <a:prstGeom prst="rect">
                <a:avLst/>
              </a:prstGeom>
              <a:blipFill>
                <a:blip r:embed="rId32"/>
                <a:stretch>
                  <a:fillRect l="-3604" r="-720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Rectangle 94"/>
          <p:cNvSpPr/>
          <p:nvPr/>
        </p:nvSpPr>
        <p:spPr>
          <a:xfrm>
            <a:off x="975845" y="3073115"/>
            <a:ext cx="24354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Number of routers:</a:t>
            </a:r>
            <a:endParaRPr lang="pl-PL" sz="1600" dirty="0"/>
          </a:p>
        </p:txBody>
      </p:sp>
      <p:sp>
        <p:nvSpPr>
          <p:cNvPr id="99" name="Rectangle 98"/>
          <p:cNvSpPr/>
          <p:nvPr/>
        </p:nvSpPr>
        <p:spPr>
          <a:xfrm>
            <a:off x="982359" y="3416439"/>
            <a:ext cx="24354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Network radix: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17008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/>
      <p:bldP spid="189" grpId="0"/>
      <p:bldP spid="192" grpId="0" animBg="1"/>
      <p:bldP spid="194" grpId="0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6" grpId="0"/>
      <p:bldP spid="307" grpId="0"/>
      <p:bldP spid="307" grpId="1"/>
      <p:bldP spid="308" grpId="0" animBg="1"/>
      <p:bldP spid="309" grpId="0" animBg="1"/>
      <p:bldP spid="310" grpId="0" animBg="1"/>
      <p:bldP spid="311" grpId="0" animBg="1"/>
      <p:bldP spid="312" grpId="0"/>
      <p:bldP spid="312" grpId="1"/>
      <p:bldP spid="313" grpId="0"/>
      <p:bldP spid="313" grpId="1"/>
      <p:bldP spid="314" grpId="0"/>
      <p:bldP spid="314" grpId="1"/>
      <p:bldP spid="315" grpId="0" animBg="1"/>
      <p:bldP spid="316" grpId="0"/>
      <p:bldP spid="317" grpId="0" animBg="1"/>
      <p:bldP spid="318" grpId="0"/>
      <p:bldP spid="319" grpId="0"/>
      <p:bldP spid="321" grpId="0"/>
      <p:bldP spid="83" grpId="0"/>
      <p:bldP spid="84" grpId="0"/>
      <p:bldP spid="86" grpId="0" animBg="1"/>
      <p:bldP spid="87" grpId="0"/>
      <p:bldP spid="88" grpId="0" animBg="1"/>
      <p:bldP spid="90" grpId="0"/>
      <p:bldP spid="94" grpId="0"/>
      <p:bldP spid="96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95" grpId="0"/>
      <p:bldP spid="9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ounded Rectangle 228"/>
          <p:cNvSpPr/>
          <p:nvPr/>
        </p:nvSpPr>
        <p:spPr>
          <a:xfrm>
            <a:off x="2593676" y="4347713"/>
            <a:ext cx="3096882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90"/>
          <p:cNvSpPr/>
          <p:nvPr/>
        </p:nvSpPr>
        <p:spPr>
          <a:xfrm>
            <a:off x="2720225" y="4456012"/>
            <a:ext cx="493412" cy="2194954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ounded Rectangle 229"/>
          <p:cNvSpPr/>
          <p:nvPr/>
        </p:nvSpPr>
        <p:spPr>
          <a:xfrm>
            <a:off x="6061494" y="4347713"/>
            <a:ext cx="3096883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ounded Rectangle 224"/>
          <p:cNvSpPr/>
          <p:nvPr/>
        </p:nvSpPr>
        <p:spPr>
          <a:xfrm>
            <a:off x="3373725" y="1612043"/>
            <a:ext cx="2567313" cy="1653802"/>
          </a:xfrm>
          <a:prstGeom prst="roundRect">
            <a:avLst>
              <a:gd name="adj" fmla="val 1147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408562" y="1655956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cap="small" dirty="0" smtClean="0"/>
              <a:t>Diameter-2 Slim Fly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3858587" y="2478641"/>
                <a:ext cx="1559273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{0,1}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587" y="2478641"/>
                <a:ext cx="1559273" cy="298415"/>
              </a:xfrm>
              <a:prstGeom prst="rect">
                <a:avLst/>
              </a:prstGeom>
              <a:blipFill>
                <a:blip r:embed="rId5"/>
                <a:stretch>
                  <a:fillRect l="-5078" t="-2041" r="-78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88"/>
          <p:cNvSpPr/>
          <p:nvPr/>
        </p:nvSpPr>
        <p:spPr>
          <a:xfrm>
            <a:off x="3858587" y="2110196"/>
            <a:ext cx="16991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Set of routers:</a:t>
            </a:r>
            <a:endParaRPr lang="pl-PL" sz="1600" dirty="0"/>
          </a:p>
        </p:txBody>
      </p:sp>
      <p:sp>
        <p:nvSpPr>
          <p:cNvPr id="227" name="Rectangle 226"/>
          <p:cNvSpPr/>
          <p:nvPr/>
        </p:nvSpPr>
        <p:spPr>
          <a:xfrm>
            <a:off x="3712922" y="1612042"/>
            <a:ext cx="18161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Label the routers</a:t>
            </a:r>
            <a:endParaRPr lang="pl-PL" sz="1600" i="1" dirty="0"/>
          </a:p>
        </p:txBody>
      </p:sp>
      <p:sp>
        <p:nvSpPr>
          <p:cNvPr id="231" name="Rectangle 230"/>
          <p:cNvSpPr/>
          <p:nvPr/>
        </p:nvSpPr>
        <p:spPr>
          <a:xfrm>
            <a:off x="3430178" y="3754192"/>
            <a:ext cx="1449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Routers (0,.,.)</a:t>
            </a:r>
            <a:endParaRPr lang="pl-PL" sz="1600" dirty="0"/>
          </a:p>
        </p:txBody>
      </p:sp>
      <p:sp>
        <p:nvSpPr>
          <p:cNvPr id="235" name="Rectangle 234"/>
          <p:cNvSpPr/>
          <p:nvPr/>
        </p:nvSpPr>
        <p:spPr>
          <a:xfrm>
            <a:off x="7053302" y="3757115"/>
            <a:ext cx="1449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Routers (1,.,.)</a:t>
            </a:r>
            <a:endParaRPr lang="pl-PL" sz="1600" dirty="0"/>
          </a:p>
        </p:txBody>
      </p:sp>
      <p:sp>
        <p:nvSpPr>
          <p:cNvPr id="236" name="Rounded Rectangle 235"/>
          <p:cNvSpPr/>
          <p:nvPr/>
        </p:nvSpPr>
        <p:spPr>
          <a:xfrm>
            <a:off x="6857406" y="1971198"/>
            <a:ext cx="1946924" cy="881517"/>
          </a:xfrm>
          <a:prstGeom prst="roundRect">
            <a:avLst>
              <a:gd name="adj" fmla="val 16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7175382" y="1971197"/>
            <a:ext cx="10749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Example:</a:t>
            </a:r>
            <a:endParaRPr lang="pl-PL" sz="1600" i="1" dirty="0"/>
          </a:p>
        </p:txBody>
      </p:sp>
      <p:sp>
        <p:nvSpPr>
          <p:cNvPr id="239" name="Oval 238"/>
          <p:cNvSpPr/>
          <p:nvPr/>
        </p:nvSpPr>
        <p:spPr>
          <a:xfrm>
            <a:off x="6907950" y="2003395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TextBox 240"/>
              <p:cNvSpPr txBox="1"/>
              <p:nvPr/>
            </p:nvSpPr>
            <p:spPr>
              <a:xfrm>
                <a:off x="8138607" y="1971825"/>
                <a:ext cx="6257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41" name="TextBox 2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607" y="1971825"/>
                <a:ext cx="625749" cy="276999"/>
              </a:xfrm>
              <a:prstGeom prst="rect">
                <a:avLst/>
              </a:prstGeom>
              <a:blipFill>
                <a:blip r:embed="rId6"/>
                <a:stretch>
                  <a:fillRect l="-7767" r="-7767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0" name="Rectangle 249"/>
          <p:cNvSpPr/>
          <p:nvPr/>
        </p:nvSpPr>
        <p:spPr>
          <a:xfrm>
            <a:off x="3217323" y="3999360"/>
            <a:ext cx="745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(0,1,.)</a:t>
            </a:r>
            <a:endParaRPr lang="pl-PL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3828685" y="2478640"/>
            <a:ext cx="597001" cy="328728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ounded Rectangle 250"/>
          <p:cNvSpPr/>
          <p:nvPr/>
        </p:nvSpPr>
        <p:spPr>
          <a:xfrm>
            <a:off x="4588232" y="2476096"/>
            <a:ext cx="829627" cy="328728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ed Rectangle 94"/>
          <p:cNvSpPr/>
          <p:nvPr/>
        </p:nvSpPr>
        <p:spPr>
          <a:xfrm>
            <a:off x="3308557" y="4466559"/>
            <a:ext cx="493412" cy="2194954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ounded Rectangle 153"/>
          <p:cNvSpPr/>
          <p:nvPr/>
        </p:nvSpPr>
        <p:spPr>
          <a:xfrm>
            <a:off x="3905210" y="4460475"/>
            <a:ext cx="493412" cy="2194954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/>
          <p:cNvSpPr/>
          <p:nvPr/>
        </p:nvSpPr>
        <p:spPr>
          <a:xfrm>
            <a:off x="4491755" y="4459580"/>
            <a:ext cx="493412" cy="2194954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155"/>
          <p:cNvSpPr/>
          <p:nvPr/>
        </p:nvSpPr>
        <p:spPr>
          <a:xfrm>
            <a:off x="5073103" y="4455036"/>
            <a:ext cx="493412" cy="2194954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795040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795040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795040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795039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2795038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382567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382567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382567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382566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382565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963152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963152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963152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963151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963150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550679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550679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550679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550678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550677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136691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136691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136691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136690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136689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ounded Rectangle 156"/>
          <p:cNvSpPr/>
          <p:nvPr/>
        </p:nvSpPr>
        <p:spPr>
          <a:xfrm>
            <a:off x="6194266" y="4456012"/>
            <a:ext cx="493412" cy="2194954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ounded Rectangle 157"/>
          <p:cNvSpPr/>
          <p:nvPr/>
        </p:nvSpPr>
        <p:spPr>
          <a:xfrm>
            <a:off x="6782598" y="4466559"/>
            <a:ext cx="493412" cy="2194954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ounded Rectangle 158"/>
          <p:cNvSpPr/>
          <p:nvPr/>
        </p:nvSpPr>
        <p:spPr>
          <a:xfrm>
            <a:off x="7379251" y="4460475"/>
            <a:ext cx="493412" cy="2194954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/>
          <p:cNvSpPr/>
          <p:nvPr/>
        </p:nvSpPr>
        <p:spPr>
          <a:xfrm>
            <a:off x="7965796" y="4459580"/>
            <a:ext cx="493412" cy="2194954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ounded Rectangle 160"/>
          <p:cNvSpPr/>
          <p:nvPr/>
        </p:nvSpPr>
        <p:spPr>
          <a:xfrm>
            <a:off x="8547144" y="4455036"/>
            <a:ext cx="493412" cy="2194954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8017218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17218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017218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017217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017216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603230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603230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603230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8603229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8603228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843679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6843679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6843679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6843678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6843677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7429691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7429691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429691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7429690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7429689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264653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264653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6264653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6264652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6264651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3825977" y="4003331"/>
            <a:ext cx="745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(0,2,.)</a:t>
            </a:r>
            <a:endParaRPr lang="pl-PL" sz="1600" dirty="0"/>
          </a:p>
        </p:txBody>
      </p:sp>
      <p:sp>
        <p:nvSpPr>
          <p:cNvPr id="163" name="Rectangle 162"/>
          <p:cNvSpPr/>
          <p:nvPr/>
        </p:nvSpPr>
        <p:spPr>
          <a:xfrm>
            <a:off x="4410281" y="4001205"/>
            <a:ext cx="745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(0,3,.)</a:t>
            </a:r>
            <a:endParaRPr lang="pl-PL" sz="1600" dirty="0"/>
          </a:p>
        </p:txBody>
      </p:sp>
      <p:sp>
        <p:nvSpPr>
          <p:cNvPr id="164" name="Rectangle 163"/>
          <p:cNvSpPr/>
          <p:nvPr/>
        </p:nvSpPr>
        <p:spPr>
          <a:xfrm>
            <a:off x="4997007" y="4001205"/>
            <a:ext cx="745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(0,4,.)</a:t>
            </a:r>
            <a:endParaRPr lang="pl-PL" sz="1600" dirty="0"/>
          </a:p>
        </p:txBody>
      </p:sp>
      <p:sp>
        <p:nvSpPr>
          <p:cNvPr id="165" name="Rectangle 164"/>
          <p:cNvSpPr/>
          <p:nvPr/>
        </p:nvSpPr>
        <p:spPr>
          <a:xfrm>
            <a:off x="2627898" y="4002387"/>
            <a:ext cx="745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(0,0,.)</a:t>
            </a:r>
            <a:endParaRPr lang="pl-PL" sz="1600" dirty="0"/>
          </a:p>
        </p:txBody>
      </p:sp>
      <p:sp>
        <p:nvSpPr>
          <p:cNvPr id="172" name="Rectangle 171"/>
          <p:cNvSpPr/>
          <p:nvPr/>
        </p:nvSpPr>
        <p:spPr>
          <a:xfrm>
            <a:off x="6701004" y="3987933"/>
            <a:ext cx="745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(1,1,.)</a:t>
            </a:r>
            <a:endParaRPr lang="pl-PL" sz="1600" dirty="0"/>
          </a:p>
        </p:txBody>
      </p:sp>
      <p:sp>
        <p:nvSpPr>
          <p:cNvPr id="173" name="Rectangle 172"/>
          <p:cNvSpPr/>
          <p:nvPr/>
        </p:nvSpPr>
        <p:spPr>
          <a:xfrm>
            <a:off x="7309658" y="3991904"/>
            <a:ext cx="745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(1,2,.)</a:t>
            </a:r>
            <a:endParaRPr lang="pl-PL" sz="1600" dirty="0"/>
          </a:p>
        </p:txBody>
      </p:sp>
      <p:sp>
        <p:nvSpPr>
          <p:cNvPr id="174" name="Rectangle 173"/>
          <p:cNvSpPr/>
          <p:nvPr/>
        </p:nvSpPr>
        <p:spPr>
          <a:xfrm>
            <a:off x="7893962" y="3989778"/>
            <a:ext cx="745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(1,3,.)</a:t>
            </a:r>
            <a:endParaRPr lang="pl-PL" sz="1600" dirty="0"/>
          </a:p>
        </p:txBody>
      </p:sp>
      <p:sp>
        <p:nvSpPr>
          <p:cNvPr id="175" name="Rectangle 174"/>
          <p:cNvSpPr/>
          <p:nvPr/>
        </p:nvSpPr>
        <p:spPr>
          <a:xfrm>
            <a:off x="8480688" y="3989778"/>
            <a:ext cx="745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(1,4,.)</a:t>
            </a:r>
            <a:endParaRPr lang="pl-PL" sz="1600" dirty="0"/>
          </a:p>
        </p:txBody>
      </p:sp>
      <p:sp>
        <p:nvSpPr>
          <p:cNvPr id="176" name="Rectangle 175"/>
          <p:cNvSpPr/>
          <p:nvPr/>
        </p:nvSpPr>
        <p:spPr>
          <a:xfrm>
            <a:off x="6111579" y="3990960"/>
            <a:ext cx="745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(1,0,.)</a:t>
            </a:r>
            <a:endParaRPr lang="pl-PL" sz="1600" dirty="0"/>
          </a:p>
        </p:txBody>
      </p:sp>
      <p:sp>
        <p:nvSpPr>
          <p:cNvPr id="177" name="Rectangle 176"/>
          <p:cNvSpPr/>
          <p:nvPr/>
        </p:nvSpPr>
        <p:spPr>
          <a:xfrm>
            <a:off x="7593991" y="2366081"/>
            <a:ext cx="473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…</a:t>
            </a:r>
            <a:endParaRPr lang="pl-PL" sz="1600" i="1" dirty="0"/>
          </a:p>
        </p:txBody>
      </p:sp>
      <p:sp>
        <p:nvSpPr>
          <p:cNvPr id="178" name="Rectangle 177"/>
          <p:cNvSpPr/>
          <p:nvPr/>
        </p:nvSpPr>
        <p:spPr>
          <a:xfrm>
            <a:off x="1821882" y="4437699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(0,0,0)</a:t>
            </a:r>
            <a:endParaRPr lang="pl-PL" sz="1600" dirty="0"/>
          </a:p>
        </p:txBody>
      </p:sp>
      <p:sp>
        <p:nvSpPr>
          <p:cNvPr id="179" name="Rectangle 178"/>
          <p:cNvSpPr/>
          <p:nvPr/>
        </p:nvSpPr>
        <p:spPr>
          <a:xfrm>
            <a:off x="1810835" y="4881678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(0,0,1)</a:t>
            </a:r>
            <a:endParaRPr lang="pl-PL" sz="1600" dirty="0"/>
          </a:p>
        </p:txBody>
      </p:sp>
      <p:sp>
        <p:nvSpPr>
          <p:cNvPr id="180" name="Rectangle 179"/>
          <p:cNvSpPr/>
          <p:nvPr/>
        </p:nvSpPr>
        <p:spPr>
          <a:xfrm>
            <a:off x="1807703" y="5347067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(0,0,2)</a:t>
            </a:r>
            <a:endParaRPr lang="pl-PL" sz="1600" dirty="0"/>
          </a:p>
        </p:txBody>
      </p:sp>
      <p:sp>
        <p:nvSpPr>
          <p:cNvPr id="181" name="Rectangle 180"/>
          <p:cNvSpPr/>
          <p:nvPr/>
        </p:nvSpPr>
        <p:spPr>
          <a:xfrm>
            <a:off x="1800030" y="5816613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(0,0,3)</a:t>
            </a:r>
            <a:endParaRPr lang="pl-PL" sz="1600" dirty="0"/>
          </a:p>
        </p:txBody>
      </p:sp>
      <p:sp>
        <p:nvSpPr>
          <p:cNvPr id="182" name="Rectangle 181"/>
          <p:cNvSpPr/>
          <p:nvPr/>
        </p:nvSpPr>
        <p:spPr>
          <a:xfrm>
            <a:off x="1807703" y="6282002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(0,0,4)</a:t>
            </a:r>
            <a:endParaRPr lang="pl-PL" sz="1600" dirty="0"/>
          </a:p>
        </p:txBody>
      </p:sp>
      <p:sp>
        <p:nvSpPr>
          <p:cNvPr id="183" name="Rectangle 182"/>
          <p:cNvSpPr/>
          <p:nvPr/>
        </p:nvSpPr>
        <p:spPr>
          <a:xfrm>
            <a:off x="9188271" y="4427046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(1,4,0)</a:t>
            </a:r>
            <a:endParaRPr lang="pl-PL" sz="1600" dirty="0"/>
          </a:p>
        </p:txBody>
      </p:sp>
      <p:sp>
        <p:nvSpPr>
          <p:cNvPr id="184" name="Rectangle 183"/>
          <p:cNvSpPr/>
          <p:nvPr/>
        </p:nvSpPr>
        <p:spPr>
          <a:xfrm>
            <a:off x="9177224" y="4871025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(1,4,1)</a:t>
            </a:r>
            <a:endParaRPr lang="pl-PL" sz="1600" dirty="0"/>
          </a:p>
        </p:txBody>
      </p:sp>
      <p:sp>
        <p:nvSpPr>
          <p:cNvPr id="185" name="Rectangle 184"/>
          <p:cNvSpPr/>
          <p:nvPr/>
        </p:nvSpPr>
        <p:spPr>
          <a:xfrm>
            <a:off x="9174092" y="5336414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(1,4,2)</a:t>
            </a:r>
            <a:endParaRPr lang="pl-PL" sz="1600" dirty="0"/>
          </a:p>
        </p:txBody>
      </p:sp>
      <p:sp>
        <p:nvSpPr>
          <p:cNvPr id="186" name="Rectangle 185"/>
          <p:cNvSpPr/>
          <p:nvPr/>
        </p:nvSpPr>
        <p:spPr>
          <a:xfrm>
            <a:off x="9166419" y="5805960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(1,4,3)</a:t>
            </a:r>
            <a:endParaRPr lang="pl-PL" sz="1600" dirty="0"/>
          </a:p>
        </p:txBody>
      </p:sp>
      <p:sp>
        <p:nvSpPr>
          <p:cNvPr id="187" name="Rectangle 186"/>
          <p:cNvSpPr/>
          <p:nvPr/>
        </p:nvSpPr>
        <p:spPr>
          <a:xfrm>
            <a:off x="9174092" y="6271349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(1,4,4)</a:t>
            </a:r>
            <a:endParaRPr lang="pl-PL" sz="1600" dirty="0"/>
          </a:p>
        </p:txBody>
      </p:sp>
      <p:cxnSp>
        <p:nvCxnSpPr>
          <p:cNvPr id="190" name="Straight Connector 189"/>
          <p:cNvCxnSpPr/>
          <p:nvPr/>
        </p:nvCxnSpPr>
        <p:spPr>
          <a:xfrm>
            <a:off x="2518883" y="6008288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2526628" y="6473676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2526627" y="5554644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2518883" y="5091274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2518883" y="4635613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>
            <a:off x="8964642" y="4642793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8969430" y="5093291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>
            <a:off x="8962340" y="5552513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8962349" y="6009415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8969430" y="6462232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V="1">
            <a:off x="8803801" y="4273784"/>
            <a:ext cx="0" cy="18070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 flipV="1">
            <a:off x="8203557" y="4277823"/>
            <a:ext cx="0" cy="18070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flipV="1">
            <a:off x="7625957" y="4273784"/>
            <a:ext cx="0" cy="18070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 flipV="1">
            <a:off x="7026188" y="4285855"/>
            <a:ext cx="0" cy="18070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 flipV="1">
            <a:off x="6434323" y="4268298"/>
            <a:ext cx="0" cy="18070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flipV="1">
            <a:off x="5336409" y="4280794"/>
            <a:ext cx="0" cy="18070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flipV="1">
            <a:off x="4736165" y="4284833"/>
            <a:ext cx="0" cy="18070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V="1">
            <a:off x="4158565" y="4280794"/>
            <a:ext cx="0" cy="18070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V="1">
            <a:off x="3558796" y="4292865"/>
            <a:ext cx="0" cy="18070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flipV="1">
            <a:off x="2966931" y="4275308"/>
            <a:ext cx="0" cy="18070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V="1">
            <a:off x="3905211" y="4044950"/>
            <a:ext cx="57939" cy="302762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flipV="1">
            <a:off x="7518346" y="4044950"/>
            <a:ext cx="57939" cy="302762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519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/>
      <p:bldP spid="91" grpId="0" animBg="1"/>
      <p:bldP spid="230" grpId="0" animBg="1"/>
      <p:bldP spid="225" grpId="0" animBg="1"/>
      <p:bldP spid="228" grpId="0" animBg="1"/>
      <p:bldP spid="85" grpId="0"/>
      <p:bldP spid="89" grpId="0"/>
      <p:bldP spid="227" grpId="0"/>
      <p:bldP spid="231" grpId="0"/>
      <p:bldP spid="231" grpId="1"/>
      <p:bldP spid="235" grpId="0"/>
      <p:bldP spid="235" grpId="1"/>
      <p:bldP spid="236" grpId="0" animBg="1"/>
      <p:bldP spid="238" grpId="0"/>
      <p:bldP spid="239" grpId="0" animBg="1"/>
      <p:bldP spid="241" grpId="0"/>
      <p:bldP spid="250" grpId="0"/>
      <p:bldP spid="7" grpId="0" animBg="1"/>
      <p:bldP spid="251" grpId="0" animBg="1"/>
      <p:bldP spid="95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/>
      <p:bldP spid="163" grpId="0"/>
      <p:bldP spid="164" grpId="0"/>
      <p:bldP spid="165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ounded Rectangle 229"/>
          <p:cNvSpPr/>
          <p:nvPr/>
        </p:nvSpPr>
        <p:spPr>
          <a:xfrm>
            <a:off x="6061494" y="4347713"/>
            <a:ext cx="3096883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ounded Rectangle 228"/>
          <p:cNvSpPr/>
          <p:nvPr/>
        </p:nvSpPr>
        <p:spPr>
          <a:xfrm>
            <a:off x="2593676" y="4347713"/>
            <a:ext cx="3096882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cap="small" dirty="0" smtClean="0"/>
              <a:t>Diameter-2 Slim Fly</a:t>
            </a:r>
            <a:endParaRPr lang="en-US" sz="3000" dirty="0"/>
          </a:p>
        </p:txBody>
      </p:sp>
      <p:sp>
        <p:nvSpPr>
          <p:cNvPr id="92" name="Rounded Rectangle 91"/>
          <p:cNvSpPr/>
          <p:nvPr/>
        </p:nvSpPr>
        <p:spPr>
          <a:xfrm>
            <a:off x="1652554" y="1855941"/>
            <a:ext cx="2898123" cy="1667286"/>
          </a:xfrm>
          <a:prstGeom prst="roundRect">
            <a:avLst>
              <a:gd name="adj" fmla="val 1186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1990651" y="1869423"/>
            <a:ext cx="2470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Find primitive element</a:t>
            </a:r>
            <a:endParaRPr lang="pl-PL" sz="1600" i="1" dirty="0"/>
          </a:p>
        </p:txBody>
      </p:sp>
      <p:sp>
        <p:nvSpPr>
          <p:cNvPr id="97" name="Oval 96"/>
          <p:cNvSpPr/>
          <p:nvPr/>
        </p:nvSpPr>
        <p:spPr>
          <a:xfrm>
            <a:off x="1686291" y="1913337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1850082" y="2296924"/>
                <a:ext cx="694101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082" y="2296924"/>
                <a:ext cx="694101" cy="298415"/>
              </a:xfrm>
              <a:prstGeom prst="rect">
                <a:avLst/>
              </a:prstGeom>
              <a:blipFill>
                <a:blip r:embed="rId3"/>
                <a:stretch>
                  <a:fillRect l="-10526" r="-1754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Rectangle 98"/>
          <p:cNvSpPr/>
          <p:nvPr/>
        </p:nvSpPr>
        <p:spPr>
          <a:xfrm>
            <a:off x="2544183" y="2280615"/>
            <a:ext cx="19668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generates      : 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4117236" y="1855940"/>
                <a:ext cx="19114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236" y="1855940"/>
                <a:ext cx="191142" cy="307777"/>
              </a:xfrm>
              <a:prstGeom prst="rect">
                <a:avLst/>
              </a:prstGeom>
              <a:blipFill>
                <a:blip r:embed="rId4"/>
                <a:stretch>
                  <a:fillRect l="-43750" r="-4062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27479" y="2233698"/>
                <a:ext cx="486607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479" y="2233698"/>
                <a:ext cx="486607" cy="390748"/>
              </a:xfrm>
              <a:prstGeom prst="rect">
                <a:avLst/>
              </a:prstGeom>
              <a:blipFill>
                <a:blip r:embed="rId5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Rectangle 100"/>
          <p:cNvSpPr/>
          <p:nvPr/>
        </p:nvSpPr>
        <p:spPr>
          <a:xfrm>
            <a:off x="1763264" y="2628240"/>
            <a:ext cx="2978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All non-zero elements of</a:t>
            </a:r>
            <a:br>
              <a:rPr lang="en-US" sz="1600" dirty="0"/>
            </a:br>
            <a:r>
              <a:rPr lang="en-US" sz="1600" dirty="0"/>
              <a:t>can be written as 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/>
              <p:cNvSpPr/>
              <p:nvPr/>
            </p:nvSpPr>
            <p:spPr>
              <a:xfrm>
                <a:off x="4024409" y="2566219"/>
                <a:ext cx="486607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2" name="Rectangle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409" y="2566219"/>
                <a:ext cx="486607" cy="390748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477802" y="2896780"/>
                <a:ext cx="982898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802" y="2896780"/>
                <a:ext cx="982898" cy="285912"/>
              </a:xfrm>
              <a:prstGeom prst="rect">
                <a:avLst/>
              </a:prstGeom>
              <a:blipFill>
                <a:blip r:embed="rId7"/>
                <a:stretch>
                  <a:fillRect l="-7453" t="-4255" r="-4348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Rectangle 103"/>
          <p:cNvSpPr/>
          <p:nvPr/>
        </p:nvSpPr>
        <p:spPr>
          <a:xfrm>
            <a:off x="2795040" y="45434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795040" y="49991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795040" y="54549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795039" y="59107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2795038" y="63665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382567" y="45434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382567" y="49991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382567" y="54549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382566" y="59107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382565" y="63665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963152" y="45434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963152" y="49991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963152" y="54549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963151" y="59107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963150" y="63665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550679" y="45434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550679" y="49991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550679" y="54549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550678" y="59107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550677" y="63665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136691" y="45434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136691" y="49991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136691" y="54549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136690" y="59107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136689" y="63665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8017218" y="454524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17218" y="500101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017218" y="54567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017217" y="59125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017216" y="63683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603230" y="454524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603230" y="500101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603230" y="54567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8603229" y="59125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8603228" y="63683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843679" y="454524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6843679" y="500101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6843679" y="54567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6843678" y="59125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6843677" y="63683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7429691" y="454524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7429691" y="500101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429691" y="54567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7429690" y="59125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7429689" y="63683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264653" y="454524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264653" y="500101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6264653" y="54567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6264652" y="59125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6264651" y="63683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ounded Rectangle 236"/>
          <p:cNvSpPr/>
          <p:nvPr/>
        </p:nvSpPr>
        <p:spPr>
          <a:xfrm>
            <a:off x="7938008" y="1231620"/>
            <a:ext cx="2562401" cy="2619471"/>
          </a:xfrm>
          <a:prstGeom prst="roundRect">
            <a:avLst>
              <a:gd name="adj" fmla="val 522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8255984" y="1231620"/>
            <a:ext cx="2678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Example:</a:t>
            </a:r>
            <a:endParaRPr lang="pl-PL" sz="1600" i="1" dirty="0"/>
          </a:p>
        </p:txBody>
      </p:sp>
      <p:sp>
        <p:nvSpPr>
          <p:cNvPr id="239" name="Oval 238"/>
          <p:cNvSpPr/>
          <p:nvPr/>
        </p:nvSpPr>
        <p:spPr>
          <a:xfrm>
            <a:off x="7988552" y="1263818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0" name="TextBox 239"/>
              <p:cNvSpPr txBox="1"/>
              <p:nvPr/>
            </p:nvSpPr>
            <p:spPr>
              <a:xfrm>
                <a:off x="8466463" y="1649000"/>
                <a:ext cx="16356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pl-PL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{0,1,2,3,4}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40" name="TextBox 2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463" y="1649000"/>
                <a:ext cx="1635641" cy="276999"/>
              </a:xfrm>
              <a:prstGeom prst="rect">
                <a:avLst/>
              </a:prstGeom>
              <a:blipFill>
                <a:blip r:embed="rId8"/>
                <a:stretch>
                  <a:fillRect l="-2985" t="-4444" r="-4851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TextBox 240"/>
              <p:cNvSpPr txBox="1"/>
              <p:nvPr/>
            </p:nvSpPr>
            <p:spPr>
              <a:xfrm>
                <a:off x="9219209" y="1232248"/>
                <a:ext cx="6257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41" name="TextBox 2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209" y="1232248"/>
                <a:ext cx="625749" cy="276999"/>
              </a:xfrm>
              <a:prstGeom prst="rect">
                <a:avLst/>
              </a:prstGeom>
              <a:blipFill>
                <a:blip r:embed="rId9"/>
                <a:stretch>
                  <a:fillRect l="-7767" r="-7767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/>
              <p:cNvSpPr txBox="1"/>
              <p:nvPr/>
            </p:nvSpPr>
            <p:spPr>
              <a:xfrm>
                <a:off x="8128771" y="2322916"/>
                <a:ext cx="223471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𝑚𝑜𝑑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5=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𝑚𝑜𝑑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5=16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𝑚𝑜𝑑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42" name="TextBox 2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771" y="2322916"/>
                <a:ext cx="2234714" cy="553998"/>
              </a:xfrm>
              <a:prstGeom prst="rect">
                <a:avLst/>
              </a:prstGeom>
              <a:blipFill>
                <a:blip r:embed="rId10"/>
                <a:stretch>
                  <a:fillRect l="-1635" t="-1099" r="-1907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3" name="Rounded Rectangle 252"/>
          <p:cNvSpPr/>
          <p:nvPr/>
        </p:nvSpPr>
        <p:spPr>
          <a:xfrm>
            <a:off x="4798800" y="1864653"/>
            <a:ext cx="2936770" cy="1658572"/>
          </a:xfrm>
          <a:prstGeom prst="roundRect">
            <a:avLst>
              <a:gd name="adj" fmla="val 1100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Rectangle 304"/>
          <p:cNvSpPr/>
          <p:nvPr/>
        </p:nvSpPr>
        <p:spPr>
          <a:xfrm>
            <a:off x="5148416" y="1869423"/>
            <a:ext cx="2154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Build Generator Sets</a:t>
            </a:r>
            <a:endParaRPr lang="pl-PL" sz="1600" i="1" dirty="0"/>
          </a:p>
        </p:txBody>
      </p:sp>
      <p:sp>
        <p:nvSpPr>
          <p:cNvPr id="320" name="Oval 319"/>
          <p:cNvSpPr/>
          <p:nvPr/>
        </p:nvSpPr>
        <p:spPr>
          <a:xfrm>
            <a:off x="4844056" y="1913337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Rectangle 321"/>
              <p:cNvSpPr/>
              <p:nvPr/>
            </p:nvSpPr>
            <p:spPr>
              <a:xfrm>
                <a:off x="5155547" y="2394050"/>
                <a:ext cx="21702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={1,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2" name="Rectangle 3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547" y="2394050"/>
                <a:ext cx="2170274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Rectangle 322"/>
              <p:cNvSpPr/>
              <p:nvPr/>
            </p:nvSpPr>
            <p:spPr>
              <a:xfrm>
                <a:off x="5143466" y="2747937"/>
                <a:ext cx="22153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′={</m:t>
                      </m:r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3" name="Rectangle 3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466" y="2747937"/>
                <a:ext cx="2215350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TextBox 323"/>
              <p:cNvSpPr txBox="1"/>
              <p:nvPr/>
            </p:nvSpPr>
            <p:spPr>
              <a:xfrm>
                <a:off x="8466463" y="1979709"/>
                <a:ext cx="6133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324" name="TextBox 3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463" y="1979709"/>
                <a:ext cx="613373" cy="276999"/>
              </a:xfrm>
              <a:prstGeom prst="rect">
                <a:avLst/>
              </a:prstGeom>
              <a:blipFill>
                <a:blip r:embed="rId13"/>
                <a:stretch>
                  <a:fillRect l="-12000" t="-2222" r="-8000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603227" y="3034574"/>
                <a:ext cx="11882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1,4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227" y="3034574"/>
                <a:ext cx="118821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" name="Rectangle 326"/>
              <p:cNvSpPr/>
              <p:nvPr/>
            </p:nvSpPr>
            <p:spPr>
              <a:xfrm>
                <a:off x="8603227" y="3368416"/>
                <a:ext cx="12418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′=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2,3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7" name="Rectangle 3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227" y="3368416"/>
                <a:ext cx="124187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6519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6" grpId="0"/>
      <p:bldP spid="97" grpId="0" animBg="1"/>
      <p:bldP spid="98" grpId="0"/>
      <p:bldP spid="99" grpId="0"/>
      <p:bldP spid="100" grpId="0"/>
      <p:bldP spid="2" grpId="0"/>
      <p:bldP spid="101" grpId="0"/>
      <p:bldP spid="102" grpId="0"/>
      <p:bldP spid="103" grpId="0"/>
      <p:bldP spid="237" grpId="0" animBg="1"/>
      <p:bldP spid="238" grpId="0"/>
      <p:bldP spid="239" grpId="0" animBg="1"/>
      <p:bldP spid="240" grpId="0"/>
      <p:bldP spid="241" grpId="0"/>
      <p:bldP spid="242" grpId="0"/>
      <p:bldP spid="253" grpId="0" animBg="1"/>
      <p:bldP spid="305" grpId="0"/>
      <p:bldP spid="320" grpId="0" animBg="1"/>
      <p:bldP spid="322" grpId="0"/>
      <p:bldP spid="323" grpId="0"/>
      <p:bldP spid="324" grpId="0"/>
      <p:bldP spid="9" grpId="0"/>
      <p:bldP spid="3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191344" y="1417339"/>
            <a:ext cx="2196244" cy="1151755"/>
          </a:xfrm>
          <a:prstGeom prst="roundRect">
            <a:avLst>
              <a:gd name="adj" fmla="val 10436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Rounded Rectangle 30"/>
          <p:cNvSpPr/>
          <p:nvPr/>
        </p:nvSpPr>
        <p:spPr>
          <a:xfrm>
            <a:off x="191345" y="1952836"/>
            <a:ext cx="4284476" cy="4706086"/>
          </a:xfrm>
          <a:prstGeom prst="roundRect">
            <a:avLst>
              <a:gd name="adj" fmla="val 610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Content Placeholder 1"/>
          <p:cNvSpPr txBox="1">
            <a:spLocks/>
          </p:cNvSpPr>
          <p:nvPr/>
        </p:nvSpPr>
        <p:spPr>
          <a:xfrm>
            <a:off x="793213" y="1551313"/>
            <a:ext cx="1509254" cy="435055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600" b="0" dirty="0">
                <a:sym typeface="Wingdings" panose="05000000000000000000" pitchFamily="2" charset="2"/>
              </a:rPr>
              <a:t>Key idea:</a:t>
            </a:r>
          </a:p>
        </p:txBody>
      </p:sp>
      <p:pic>
        <p:nvPicPr>
          <p:cNvPr id="46" name="Picture 6" descr="https://d30y9cdsu7xlg0.cloudfront.net/png/762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00" y="1602297"/>
            <a:ext cx="564981" cy="56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eeform 27"/>
          <p:cNvSpPr/>
          <p:nvPr/>
        </p:nvSpPr>
        <p:spPr>
          <a:xfrm>
            <a:off x="1960524" y="3432108"/>
            <a:ext cx="771131" cy="251957"/>
          </a:xfrm>
          <a:custGeom>
            <a:avLst/>
            <a:gdLst>
              <a:gd name="connsiteX0" fmla="*/ 1253274 w 1262451"/>
              <a:gd name="connsiteY0" fmla="*/ 257197 h 285772"/>
              <a:gd name="connsiteX1" fmla="*/ 1177074 w 1262451"/>
              <a:gd name="connsiteY1" fmla="*/ 123847 h 285772"/>
              <a:gd name="connsiteX2" fmla="*/ 634149 w 1262451"/>
              <a:gd name="connsiteY2" fmla="*/ 22 h 285772"/>
              <a:gd name="connsiteX3" fmla="*/ 91224 w 1262451"/>
              <a:gd name="connsiteY3" fmla="*/ 133372 h 285772"/>
              <a:gd name="connsiteX4" fmla="*/ 5499 w 1262451"/>
              <a:gd name="connsiteY4" fmla="*/ 285772 h 28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451" h="285772">
                <a:moveTo>
                  <a:pt x="1253274" y="257197"/>
                </a:moveTo>
                <a:cubicBezTo>
                  <a:pt x="1266767" y="211953"/>
                  <a:pt x="1280261" y="166709"/>
                  <a:pt x="1177074" y="123847"/>
                </a:cubicBezTo>
                <a:cubicBezTo>
                  <a:pt x="1073887" y="80985"/>
                  <a:pt x="815124" y="-1566"/>
                  <a:pt x="634149" y="22"/>
                </a:cubicBezTo>
                <a:cubicBezTo>
                  <a:pt x="453174" y="1610"/>
                  <a:pt x="195999" y="85747"/>
                  <a:pt x="91224" y="133372"/>
                </a:cubicBezTo>
                <a:cubicBezTo>
                  <a:pt x="-13551" y="180997"/>
                  <a:pt x="-4026" y="233384"/>
                  <a:pt x="5499" y="2857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-363772" y="2013566"/>
            <a:ext cx="46976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sz="2400" b="1" dirty="0">
                <a:sym typeface="Wingdings" panose="05000000000000000000" pitchFamily="2" charset="2"/>
              </a:rPr>
              <a:t>Lower </a:t>
            </a:r>
            <a:r>
              <a:rPr lang="en-US" sz="2400" b="1" dirty="0" smtClean="0">
                <a:sym typeface="Wingdings" panose="05000000000000000000" pitchFamily="2" charset="2"/>
              </a:rPr>
              <a:t>diameter</a:t>
            </a:r>
            <a:br>
              <a:rPr lang="en-US" sz="2400" b="1" dirty="0" smtClean="0">
                <a:sym typeface="Wingdings" panose="05000000000000000000" pitchFamily="2" charset="2"/>
              </a:rPr>
            </a:br>
            <a:r>
              <a:rPr lang="en-US" sz="2400" b="1" dirty="0" smtClean="0">
                <a:sym typeface="Wingdings" panose="05000000000000000000" pitchFamily="2" charset="2"/>
              </a:rPr>
              <a:t>and </a:t>
            </a:r>
            <a:r>
              <a:rPr lang="en-US" sz="2400" b="1" dirty="0">
                <a:sym typeface="Wingdings" panose="05000000000000000000" pitchFamily="2" charset="2"/>
              </a:rPr>
              <a:t>thus average path length</a:t>
            </a:r>
            <a:r>
              <a:rPr lang="pl-PL" sz="2400" dirty="0" smtClean="0">
                <a:sym typeface="Wingdings" panose="05000000000000000000" pitchFamily="2" charset="2"/>
              </a:rPr>
              <a:t>:</a:t>
            </a:r>
            <a:r>
              <a:rPr lang="en-US" sz="2400" dirty="0" smtClean="0">
                <a:sym typeface="Wingdings" panose="05000000000000000000" pitchFamily="2" charset="2"/>
              </a:rPr>
              <a:t/>
            </a:r>
            <a:br>
              <a:rPr lang="en-US" sz="2400" dirty="0" smtClean="0">
                <a:sym typeface="Wingdings" panose="05000000000000000000" pitchFamily="2" charset="2"/>
              </a:rPr>
            </a:br>
            <a:r>
              <a:rPr lang="pl-PL" sz="2400" dirty="0" smtClean="0">
                <a:sym typeface="Wingdings" panose="05000000000000000000" pitchFamily="2" charset="2"/>
              </a:rPr>
              <a:t>fewer </a:t>
            </a:r>
            <a:r>
              <a:rPr lang="en-US" sz="2400" dirty="0" smtClean="0">
                <a:sym typeface="Wingdings" panose="05000000000000000000" pitchFamily="2" charset="2"/>
              </a:rPr>
              <a:t>needed links / routers.</a:t>
            </a:r>
            <a:endParaRPr lang="pl-PL" sz="2400" dirty="0">
              <a:sym typeface="Wingdings" panose="05000000000000000000" pitchFamily="2" charset="2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938112" y="3970823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639723" y="3966521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2879890" y="4069054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583732" y="4069650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>
            <a:off x="3764829" y="4142094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466440" y="4137792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3706607" y="4240325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10449" y="4240921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2065079" y="3962113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766690" y="3957811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2006857" y="4060344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710699" y="4060940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>
            <a:off x="4170598" y="4797480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872209" y="479317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4112376" y="4895711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816218" y="4896307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>
            <a:off x="4170597" y="5450265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872208" y="5445963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4112375" y="5548496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3816217" y="5549092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/>
          <p:nvPr/>
        </p:nvCxnSpPr>
        <p:spPr>
          <a:xfrm>
            <a:off x="1221889" y="4134264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923500" y="4129962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1163667" y="4232495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867509" y="4233091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>
            <a:off x="830628" y="5443210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32239" y="543890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772406" y="5541441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76248" y="5542037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/>
          <p:nvPr/>
        </p:nvCxnSpPr>
        <p:spPr>
          <a:xfrm>
            <a:off x="1216362" y="610524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917973" y="6100947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/>
          <p:cNvSpPr/>
          <p:nvPr/>
        </p:nvSpPr>
        <p:spPr>
          <a:xfrm>
            <a:off x="1158140" y="6203480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861982" y="6204076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>
            <a:off x="2060220" y="6308152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1761831" y="6303850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2001998" y="6406383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1705840" y="6406979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>
            <a:off x="2938111" y="6309041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639722" y="630473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2879889" y="6407272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2583731" y="6407868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/>
          <p:nvPr/>
        </p:nvCxnSpPr>
        <p:spPr>
          <a:xfrm>
            <a:off x="3762477" y="611241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3464088" y="6108116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3704255" y="6210649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3408097" y="6211245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/>
          <p:cNvCxnSpPr/>
          <p:nvPr/>
        </p:nvCxnSpPr>
        <p:spPr>
          <a:xfrm>
            <a:off x="817336" y="4803444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18947" y="4799142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>
          <a:xfrm>
            <a:off x="759114" y="4901675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62956" y="4902271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/>
          <p:cNvCxnSpPr/>
          <p:nvPr/>
        </p:nvCxnSpPr>
        <p:spPr>
          <a:xfrm>
            <a:off x="1915560" y="3957215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/>
          <p:cNvSpPr/>
          <p:nvPr/>
        </p:nvSpPr>
        <p:spPr>
          <a:xfrm>
            <a:off x="1859569" y="4060344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/>
          <p:nvPr/>
        </p:nvCxnSpPr>
        <p:spPr>
          <a:xfrm>
            <a:off x="2787802" y="3965925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/>
          <p:cNvSpPr/>
          <p:nvPr/>
        </p:nvSpPr>
        <p:spPr>
          <a:xfrm>
            <a:off x="2731811" y="4069054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/>
          <p:cNvCxnSpPr/>
          <p:nvPr/>
        </p:nvCxnSpPr>
        <p:spPr>
          <a:xfrm>
            <a:off x="667026" y="4796884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/>
          <p:cNvSpPr/>
          <p:nvPr/>
        </p:nvSpPr>
        <p:spPr>
          <a:xfrm>
            <a:off x="611035" y="4900013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/>
          <p:cNvCxnSpPr/>
          <p:nvPr/>
        </p:nvCxnSpPr>
        <p:spPr>
          <a:xfrm>
            <a:off x="4024641" y="479042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3968650" y="4893557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4026306" y="5445367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/>
          <p:cNvSpPr/>
          <p:nvPr/>
        </p:nvSpPr>
        <p:spPr>
          <a:xfrm>
            <a:off x="3970315" y="5548496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680237" y="5438312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/>
          <p:cNvSpPr/>
          <p:nvPr/>
        </p:nvSpPr>
        <p:spPr>
          <a:xfrm>
            <a:off x="624246" y="5541441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/>
          <p:nvPr/>
        </p:nvCxnSpPr>
        <p:spPr>
          <a:xfrm>
            <a:off x="1903512" y="630350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val 120"/>
          <p:cNvSpPr/>
          <p:nvPr/>
        </p:nvSpPr>
        <p:spPr>
          <a:xfrm>
            <a:off x="1847521" y="6406638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/>
          <p:cNvCxnSpPr/>
          <p:nvPr/>
        </p:nvCxnSpPr>
        <p:spPr>
          <a:xfrm>
            <a:off x="2787646" y="630985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/>
          <p:cNvSpPr/>
          <p:nvPr/>
        </p:nvSpPr>
        <p:spPr>
          <a:xfrm>
            <a:off x="2731655" y="6412988"/>
            <a:ext cx="113002" cy="112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Freeform 125"/>
          <p:cNvSpPr/>
          <p:nvPr/>
        </p:nvSpPr>
        <p:spPr>
          <a:xfrm>
            <a:off x="2099786" y="5926261"/>
            <a:ext cx="496145" cy="132770"/>
          </a:xfrm>
          <a:custGeom>
            <a:avLst/>
            <a:gdLst>
              <a:gd name="connsiteX0" fmla="*/ 1253274 w 1262451"/>
              <a:gd name="connsiteY0" fmla="*/ 257197 h 285772"/>
              <a:gd name="connsiteX1" fmla="*/ 1177074 w 1262451"/>
              <a:gd name="connsiteY1" fmla="*/ 123847 h 285772"/>
              <a:gd name="connsiteX2" fmla="*/ 634149 w 1262451"/>
              <a:gd name="connsiteY2" fmla="*/ 22 h 285772"/>
              <a:gd name="connsiteX3" fmla="*/ 91224 w 1262451"/>
              <a:gd name="connsiteY3" fmla="*/ 133372 h 285772"/>
              <a:gd name="connsiteX4" fmla="*/ 5499 w 1262451"/>
              <a:gd name="connsiteY4" fmla="*/ 285772 h 28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451" h="285772">
                <a:moveTo>
                  <a:pt x="1253274" y="257197"/>
                </a:moveTo>
                <a:cubicBezTo>
                  <a:pt x="1266767" y="211953"/>
                  <a:pt x="1280261" y="166709"/>
                  <a:pt x="1177074" y="123847"/>
                </a:cubicBezTo>
                <a:cubicBezTo>
                  <a:pt x="1073887" y="80985"/>
                  <a:pt x="815124" y="-1566"/>
                  <a:pt x="634149" y="22"/>
                </a:cubicBezTo>
                <a:cubicBezTo>
                  <a:pt x="453174" y="1610"/>
                  <a:pt x="195999" y="85747"/>
                  <a:pt x="91224" y="133372"/>
                </a:cubicBezTo>
                <a:cubicBezTo>
                  <a:pt x="-13551" y="180997"/>
                  <a:pt x="-4026" y="233384"/>
                  <a:pt x="5499" y="2857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Freeform 126"/>
          <p:cNvSpPr/>
          <p:nvPr/>
        </p:nvSpPr>
        <p:spPr>
          <a:xfrm flipH="1">
            <a:off x="495097" y="3711467"/>
            <a:ext cx="491393" cy="867088"/>
          </a:xfrm>
          <a:custGeom>
            <a:avLst/>
            <a:gdLst>
              <a:gd name="connsiteX0" fmla="*/ 0 w 431800"/>
              <a:gd name="connsiteY0" fmla="*/ 144651 h 678051"/>
              <a:gd name="connsiteX1" fmla="*/ 190500 w 431800"/>
              <a:gd name="connsiteY1" fmla="*/ 17651 h 678051"/>
              <a:gd name="connsiteX2" fmla="*/ 406400 w 431800"/>
              <a:gd name="connsiteY2" fmla="*/ 487551 h 678051"/>
              <a:gd name="connsiteX3" fmla="*/ 419100 w 431800"/>
              <a:gd name="connsiteY3" fmla="*/ 678051 h 67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800" h="678051">
                <a:moveTo>
                  <a:pt x="0" y="144651"/>
                </a:moveTo>
                <a:cubicBezTo>
                  <a:pt x="61383" y="52576"/>
                  <a:pt x="122767" y="-39499"/>
                  <a:pt x="190500" y="17651"/>
                </a:cubicBezTo>
                <a:cubicBezTo>
                  <a:pt x="258233" y="74801"/>
                  <a:pt x="368300" y="377484"/>
                  <a:pt x="406400" y="487551"/>
                </a:cubicBezTo>
                <a:cubicBezTo>
                  <a:pt x="444500" y="597618"/>
                  <a:pt x="431800" y="637834"/>
                  <a:pt x="419100" y="67805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 127"/>
          <p:cNvSpPr/>
          <p:nvPr/>
        </p:nvSpPr>
        <p:spPr>
          <a:xfrm>
            <a:off x="3773016" y="3744445"/>
            <a:ext cx="405757" cy="834110"/>
          </a:xfrm>
          <a:custGeom>
            <a:avLst/>
            <a:gdLst>
              <a:gd name="connsiteX0" fmla="*/ 411048 w 411048"/>
              <a:gd name="connsiteY0" fmla="*/ 716493 h 716493"/>
              <a:gd name="connsiteX1" fmla="*/ 315798 w 411048"/>
              <a:gd name="connsiteY1" fmla="*/ 183093 h 716493"/>
              <a:gd name="connsiteX2" fmla="*/ 125298 w 411048"/>
              <a:gd name="connsiteY2" fmla="*/ 2118 h 716493"/>
              <a:gd name="connsiteX3" fmla="*/ 10998 w 411048"/>
              <a:gd name="connsiteY3" fmla="*/ 87843 h 716493"/>
              <a:gd name="connsiteX4" fmla="*/ 10998 w 411048"/>
              <a:gd name="connsiteY4" fmla="*/ 144993 h 71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048" h="716493">
                <a:moveTo>
                  <a:pt x="411048" y="716493"/>
                </a:moveTo>
                <a:cubicBezTo>
                  <a:pt x="387235" y="509324"/>
                  <a:pt x="363423" y="302155"/>
                  <a:pt x="315798" y="183093"/>
                </a:cubicBezTo>
                <a:cubicBezTo>
                  <a:pt x="268173" y="64031"/>
                  <a:pt x="176098" y="17993"/>
                  <a:pt x="125298" y="2118"/>
                </a:cubicBezTo>
                <a:cubicBezTo>
                  <a:pt x="74498" y="-13757"/>
                  <a:pt x="30048" y="64031"/>
                  <a:pt x="10998" y="87843"/>
                </a:cubicBezTo>
                <a:cubicBezTo>
                  <a:pt x="-8052" y="111655"/>
                  <a:pt x="1473" y="128324"/>
                  <a:pt x="10998" y="14499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2875228" y="3527682"/>
            <a:ext cx="704724" cy="428851"/>
          </a:xfrm>
          <a:custGeom>
            <a:avLst/>
            <a:gdLst>
              <a:gd name="connsiteX0" fmla="*/ 378 w 488058"/>
              <a:gd name="connsiteY0" fmla="*/ 101321 h 307061"/>
              <a:gd name="connsiteX1" fmla="*/ 53718 w 488058"/>
              <a:gd name="connsiteY1" fmla="*/ 2261 h 307061"/>
              <a:gd name="connsiteX2" fmla="*/ 335658 w 488058"/>
              <a:gd name="connsiteY2" fmla="*/ 55601 h 307061"/>
              <a:gd name="connsiteX3" fmla="*/ 488058 w 488058"/>
              <a:gd name="connsiteY3" fmla="*/ 307061 h 30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058" h="307061">
                <a:moveTo>
                  <a:pt x="378" y="101321"/>
                </a:moveTo>
                <a:cubicBezTo>
                  <a:pt x="-892" y="55601"/>
                  <a:pt x="-2162" y="9881"/>
                  <a:pt x="53718" y="2261"/>
                </a:cubicBezTo>
                <a:cubicBezTo>
                  <a:pt x="109598" y="-5359"/>
                  <a:pt x="263268" y="4801"/>
                  <a:pt x="335658" y="55601"/>
                </a:cubicBezTo>
                <a:cubicBezTo>
                  <a:pt x="408048" y="106401"/>
                  <a:pt x="448053" y="206731"/>
                  <a:pt x="488058" y="30706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0" name="Freeform 129"/>
          <p:cNvSpPr/>
          <p:nvPr/>
        </p:nvSpPr>
        <p:spPr>
          <a:xfrm rot="529100">
            <a:off x="1112325" y="3469354"/>
            <a:ext cx="735196" cy="486648"/>
          </a:xfrm>
          <a:custGeom>
            <a:avLst/>
            <a:gdLst>
              <a:gd name="connsiteX0" fmla="*/ 487680 w 487680"/>
              <a:gd name="connsiteY0" fmla="*/ 93250 h 306610"/>
              <a:gd name="connsiteX1" fmla="*/ 434340 w 487680"/>
              <a:gd name="connsiteY1" fmla="*/ 24670 h 306610"/>
              <a:gd name="connsiteX2" fmla="*/ 281940 w 487680"/>
              <a:gd name="connsiteY2" fmla="*/ 9430 h 306610"/>
              <a:gd name="connsiteX3" fmla="*/ 53340 w 487680"/>
              <a:gd name="connsiteY3" fmla="*/ 161830 h 306610"/>
              <a:gd name="connsiteX4" fmla="*/ 0 w 487680"/>
              <a:gd name="connsiteY4" fmla="*/ 306610 h 306610"/>
              <a:gd name="connsiteX5" fmla="*/ 0 w 487680"/>
              <a:gd name="connsiteY5" fmla="*/ 306610 h 306610"/>
              <a:gd name="connsiteX6" fmla="*/ 0 w 487680"/>
              <a:gd name="connsiteY6" fmla="*/ 306610 h 306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7680" h="306610">
                <a:moveTo>
                  <a:pt x="487680" y="93250"/>
                </a:moveTo>
                <a:cubicBezTo>
                  <a:pt x="478155" y="65945"/>
                  <a:pt x="468630" y="38640"/>
                  <a:pt x="434340" y="24670"/>
                </a:cubicBezTo>
                <a:cubicBezTo>
                  <a:pt x="400050" y="10700"/>
                  <a:pt x="345440" y="-13430"/>
                  <a:pt x="281940" y="9430"/>
                </a:cubicBezTo>
                <a:cubicBezTo>
                  <a:pt x="218440" y="32290"/>
                  <a:pt x="100330" y="112300"/>
                  <a:pt x="53340" y="161830"/>
                </a:cubicBezTo>
                <a:cubicBezTo>
                  <a:pt x="6350" y="211360"/>
                  <a:pt x="0" y="306610"/>
                  <a:pt x="0" y="306610"/>
                </a:cubicBezTo>
                <a:lnTo>
                  <a:pt x="0" y="306610"/>
                </a:lnTo>
                <a:lnTo>
                  <a:pt x="0" y="30661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1" name="Freeform 130"/>
          <p:cNvSpPr/>
          <p:nvPr/>
        </p:nvSpPr>
        <p:spPr>
          <a:xfrm rot="20651513" flipH="1">
            <a:off x="720027" y="4456748"/>
            <a:ext cx="424332" cy="776671"/>
          </a:xfrm>
          <a:custGeom>
            <a:avLst/>
            <a:gdLst>
              <a:gd name="connsiteX0" fmla="*/ 219075 w 442383"/>
              <a:gd name="connsiteY0" fmla="*/ 50553 h 879228"/>
              <a:gd name="connsiteX1" fmla="*/ 133350 w 442383"/>
              <a:gd name="connsiteY1" fmla="*/ 12453 h 879228"/>
              <a:gd name="connsiteX2" fmla="*/ 0 w 442383"/>
              <a:gd name="connsiteY2" fmla="*/ 241053 h 879228"/>
              <a:gd name="connsiteX3" fmla="*/ 133350 w 442383"/>
              <a:gd name="connsiteY3" fmla="*/ 574428 h 879228"/>
              <a:gd name="connsiteX4" fmla="*/ 400050 w 442383"/>
              <a:gd name="connsiteY4" fmla="*/ 726828 h 879228"/>
              <a:gd name="connsiteX5" fmla="*/ 438150 w 442383"/>
              <a:gd name="connsiteY5" fmla="*/ 879228 h 87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383" h="879228">
                <a:moveTo>
                  <a:pt x="219075" y="50553"/>
                </a:moveTo>
                <a:cubicBezTo>
                  <a:pt x="194468" y="15628"/>
                  <a:pt x="169862" y="-19297"/>
                  <a:pt x="133350" y="12453"/>
                </a:cubicBezTo>
                <a:cubicBezTo>
                  <a:pt x="96838" y="44203"/>
                  <a:pt x="0" y="147391"/>
                  <a:pt x="0" y="241053"/>
                </a:cubicBezTo>
                <a:cubicBezTo>
                  <a:pt x="0" y="334715"/>
                  <a:pt x="66675" y="493466"/>
                  <a:pt x="133350" y="574428"/>
                </a:cubicBezTo>
                <a:cubicBezTo>
                  <a:pt x="200025" y="655391"/>
                  <a:pt x="349250" y="676028"/>
                  <a:pt x="400050" y="726828"/>
                </a:cubicBezTo>
                <a:cubicBezTo>
                  <a:pt x="450850" y="777628"/>
                  <a:pt x="444500" y="828428"/>
                  <a:pt x="438150" y="87922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131"/>
          <p:cNvSpPr/>
          <p:nvPr/>
        </p:nvSpPr>
        <p:spPr>
          <a:xfrm>
            <a:off x="3551402" y="4471513"/>
            <a:ext cx="488922" cy="730904"/>
          </a:xfrm>
          <a:custGeom>
            <a:avLst/>
            <a:gdLst>
              <a:gd name="connsiteX0" fmla="*/ 483884 w 521984"/>
              <a:gd name="connsiteY0" fmla="*/ 144780 h 792480"/>
              <a:gd name="connsiteX1" fmla="*/ 438164 w 521984"/>
              <a:gd name="connsiteY1" fmla="*/ 38100 h 792480"/>
              <a:gd name="connsiteX2" fmla="*/ 339104 w 521984"/>
              <a:gd name="connsiteY2" fmla="*/ 0 h 792480"/>
              <a:gd name="connsiteX3" fmla="*/ 118124 w 521984"/>
              <a:gd name="connsiteY3" fmla="*/ 15240 h 792480"/>
              <a:gd name="connsiteX4" fmla="*/ 19064 w 521984"/>
              <a:gd name="connsiteY4" fmla="*/ 167640 h 792480"/>
              <a:gd name="connsiteX5" fmla="*/ 19064 w 521984"/>
              <a:gd name="connsiteY5" fmla="*/ 411480 h 792480"/>
              <a:gd name="connsiteX6" fmla="*/ 217184 w 521984"/>
              <a:gd name="connsiteY6" fmla="*/ 624840 h 792480"/>
              <a:gd name="connsiteX7" fmla="*/ 361964 w 521984"/>
              <a:gd name="connsiteY7" fmla="*/ 662940 h 792480"/>
              <a:gd name="connsiteX8" fmla="*/ 476264 w 521984"/>
              <a:gd name="connsiteY8" fmla="*/ 701040 h 792480"/>
              <a:gd name="connsiteX9" fmla="*/ 521984 w 521984"/>
              <a:gd name="connsiteY9" fmla="*/ 792480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1984" h="792480">
                <a:moveTo>
                  <a:pt x="483884" y="144780"/>
                </a:moveTo>
                <a:cubicBezTo>
                  <a:pt x="473089" y="103505"/>
                  <a:pt x="462294" y="62230"/>
                  <a:pt x="438164" y="38100"/>
                </a:cubicBezTo>
                <a:cubicBezTo>
                  <a:pt x="414034" y="13970"/>
                  <a:pt x="392444" y="3810"/>
                  <a:pt x="339104" y="0"/>
                </a:cubicBezTo>
                <a:lnTo>
                  <a:pt x="118124" y="15240"/>
                </a:lnTo>
                <a:cubicBezTo>
                  <a:pt x="64784" y="43180"/>
                  <a:pt x="35574" y="101600"/>
                  <a:pt x="19064" y="167640"/>
                </a:cubicBezTo>
                <a:cubicBezTo>
                  <a:pt x="2554" y="233680"/>
                  <a:pt x="-13956" y="335280"/>
                  <a:pt x="19064" y="411480"/>
                </a:cubicBezTo>
                <a:cubicBezTo>
                  <a:pt x="52084" y="487680"/>
                  <a:pt x="160034" y="582930"/>
                  <a:pt x="217184" y="624840"/>
                </a:cubicBezTo>
                <a:cubicBezTo>
                  <a:pt x="274334" y="666750"/>
                  <a:pt x="318784" y="650240"/>
                  <a:pt x="361964" y="662940"/>
                </a:cubicBezTo>
                <a:cubicBezTo>
                  <a:pt x="405144" y="675640"/>
                  <a:pt x="449594" y="679450"/>
                  <a:pt x="476264" y="701040"/>
                </a:cubicBezTo>
                <a:cubicBezTo>
                  <a:pt x="502934" y="722630"/>
                  <a:pt x="512459" y="757555"/>
                  <a:pt x="521984" y="7924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3" name="Freeform 132"/>
          <p:cNvSpPr/>
          <p:nvPr/>
        </p:nvSpPr>
        <p:spPr>
          <a:xfrm>
            <a:off x="903467" y="5132435"/>
            <a:ext cx="186817" cy="748162"/>
          </a:xfrm>
          <a:custGeom>
            <a:avLst/>
            <a:gdLst>
              <a:gd name="connsiteX0" fmla="*/ 15240 w 186817"/>
              <a:gd name="connsiteY0" fmla="*/ 62362 h 748162"/>
              <a:gd name="connsiteX1" fmla="*/ 91440 w 186817"/>
              <a:gd name="connsiteY1" fmla="*/ 1402 h 748162"/>
              <a:gd name="connsiteX2" fmla="*/ 182880 w 186817"/>
              <a:gd name="connsiteY2" fmla="*/ 115702 h 748162"/>
              <a:gd name="connsiteX3" fmla="*/ 160020 w 186817"/>
              <a:gd name="connsiteY3" fmla="*/ 306202 h 748162"/>
              <a:gd name="connsiteX4" fmla="*/ 68580 w 186817"/>
              <a:gd name="connsiteY4" fmla="*/ 580522 h 748162"/>
              <a:gd name="connsiteX5" fmla="*/ 0 w 186817"/>
              <a:gd name="connsiteY5" fmla="*/ 748162 h 74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817" h="748162">
                <a:moveTo>
                  <a:pt x="15240" y="62362"/>
                </a:moveTo>
                <a:cubicBezTo>
                  <a:pt x="39370" y="27437"/>
                  <a:pt x="63500" y="-7488"/>
                  <a:pt x="91440" y="1402"/>
                </a:cubicBezTo>
                <a:cubicBezTo>
                  <a:pt x="119380" y="10292"/>
                  <a:pt x="171450" y="64902"/>
                  <a:pt x="182880" y="115702"/>
                </a:cubicBezTo>
                <a:cubicBezTo>
                  <a:pt x="194310" y="166502"/>
                  <a:pt x="179070" y="228732"/>
                  <a:pt x="160020" y="306202"/>
                </a:cubicBezTo>
                <a:cubicBezTo>
                  <a:pt x="140970" y="383672"/>
                  <a:pt x="95250" y="506862"/>
                  <a:pt x="68580" y="580522"/>
                </a:cubicBezTo>
                <a:cubicBezTo>
                  <a:pt x="41910" y="654182"/>
                  <a:pt x="20955" y="701172"/>
                  <a:pt x="0" y="74816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4" name="Freeform 133"/>
          <p:cNvSpPr/>
          <p:nvPr/>
        </p:nvSpPr>
        <p:spPr>
          <a:xfrm>
            <a:off x="1223506" y="5758159"/>
            <a:ext cx="541020" cy="351039"/>
          </a:xfrm>
          <a:custGeom>
            <a:avLst/>
            <a:gdLst>
              <a:gd name="connsiteX0" fmla="*/ 0 w 541020"/>
              <a:gd name="connsiteY0" fmla="*/ 76719 h 351039"/>
              <a:gd name="connsiteX1" fmla="*/ 76200 w 541020"/>
              <a:gd name="connsiteY1" fmla="*/ 8139 h 351039"/>
              <a:gd name="connsiteX2" fmla="*/ 220980 w 541020"/>
              <a:gd name="connsiteY2" fmla="*/ 15759 h 351039"/>
              <a:gd name="connsiteX3" fmla="*/ 419100 w 541020"/>
              <a:gd name="connsiteY3" fmla="*/ 137679 h 351039"/>
              <a:gd name="connsiteX4" fmla="*/ 541020 w 541020"/>
              <a:gd name="connsiteY4" fmla="*/ 351039 h 351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020" h="351039">
                <a:moveTo>
                  <a:pt x="0" y="76719"/>
                </a:moveTo>
                <a:cubicBezTo>
                  <a:pt x="19685" y="47509"/>
                  <a:pt x="39370" y="18299"/>
                  <a:pt x="76200" y="8139"/>
                </a:cubicBezTo>
                <a:cubicBezTo>
                  <a:pt x="113030" y="-2021"/>
                  <a:pt x="163830" y="-5831"/>
                  <a:pt x="220980" y="15759"/>
                </a:cubicBezTo>
                <a:cubicBezTo>
                  <a:pt x="278130" y="37349"/>
                  <a:pt x="365760" y="81799"/>
                  <a:pt x="419100" y="137679"/>
                </a:cubicBezTo>
                <a:cubicBezTo>
                  <a:pt x="472440" y="193559"/>
                  <a:pt x="541020" y="351039"/>
                  <a:pt x="541020" y="35103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5" name="Freeform 134"/>
          <p:cNvSpPr/>
          <p:nvPr/>
        </p:nvSpPr>
        <p:spPr>
          <a:xfrm>
            <a:off x="2952804" y="5723555"/>
            <a:ext cx="495742" cy="324683"/>
          </a:xfrm>
          <a:custGeom>
            <a:avLst/>
            <a:gdLst>
              <a:gd name="connsiteX0" fmla="*/ 442 w 495742"/>
              <a:gd name="connsiteY0" fmla="*/ 324683 h 324683"/>
              <a:gd name="connsiteX1" fmla="*/ 38542 w 495742"/>
              <a:gd name="connsiteY1" fmla="*/ 218003 h 324683"/>
              <a:gd name="connsiteX2" fmla="*/ 244282 w 495742"/>
              <a:gd name="connsiteY2" fmla="*/ 27503 h 324683"/>
              <a:gd name="connsiteX3" fmla="*/ 427162 w 495742"/>
              <a:gd name="connsiteY3" fmla="*/ 12263 h 324683"/>
              <a:gd name="connsiteX4" fmla="*/ 495742 w 495742"/>
              <a:gd name="connsiteY4" fmla="*/ 134183 h 32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742" h="324683">
                <a:moveTo>
                  <a:pt x="442" y="324683"/>
                </a:moveTo>
                <a:cubicBezTo>
                  <a:pt x="-828" y="296108"/>
                  <a:pt x="-2098" y="267533"/>
                  <a:pt x="38542" y="218003"/>
                </a:cubicBezTo>
                <a:cubicBezTo>
                  <a:pt x="79182" y="168473"/>
                  <a:pt x="179512" y="61793"/>
                  <a:pt x="244282" y="27503"/>
                </a:cubicBezTo>
                <a:cubicBezTo>
                  <a:pt x="309052" y="-6787"/>
                  <a:pt x="385252" y="-5517"/>
                  <a:pt x="427162" y="12263"/>
                </a:cubicBezTo>
                <a:cubicBezTo>
                  <a:pt x="469072" y="30043"/>
                  <a:pt x="482407" y="82113"/>
                  <a:pt x="495742" y="13418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6" name="Freeform 135"/>
          <p:cNvSpPr/>
          <p:nvPr/>
        </p:nvSpPr>
        <p:spPr>
          <a:xfrm>
            <a:off x="3672620" y="5148935"/>
            <a:ext cx="103587" cy="708803"/>
          </a:xfrm>
          <a:custGeom>
            <a:avLst/>
            <a:gdLst>
              <a:gd name="connsiteX0" fmla="*/ 103587 w 103587"/>
              <a:gd name="connsiteY0" fmla="*/ 61103 h 708803"/>
              <a:gd name="connsiteX1" fmla="*/ 65487 w 103587"/>
              <a:gd name="connsiteY1" fmla="*/ 143 h 708803"/>
              <a:gd name="connsiteX2" fmla="*/ 4527 w 103587"/>
              <a:gd name="connsiteY2" fmla="*/ 53483 h 708803"/>
              <a:gd name="connsiteX3" fmla="*/ 12147 w 103587"/>
              <a:gd name="connsiteY3" fmla="*/ 289703 h 708803"/>
              <a:gd name="connsiteX4" fmla="*/ 73107 w 103587"/>
              <a:gd name="connsiteY4" fmla="*/ 472583 h 708803"/>
              <a:gd name="connsiteX5" fmla="*/ 35007 w 103587"/>
              <a:gd name="connsiteY5" fmla="*/ 708803 h 70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587" h="708803">
                <a:moveTo>
                  <a:pt x="103587" y="61103"/>
                </a:moveTo>
                <a:cubicBezTo>
                  <a:pt x="92792" y="31258"/>
                  <a:pt x="81997" y="1413"/>
                  <a:pt x="65487" y="143"/>
                </a:cubicBezTo>
                <a:cubicBezTo>
                  <a:pt x="48977" y="-1127"/>
                  <a:pt x="13417" y="5223"/>
                  <a:pt x="4527" y="53483"/>
                </a:cubicBezTo>
                <a:cubicBezTo>
                  <a:pt x="-4363" y="101743"/>
                  <a:pt x="717" y="219853"/>
                  <a:pt x="12147" y="289703"/>
                </a:cubicBezTo>
                <a:cubicBezTo>
                  <a:pt x="23577" y="359553"/>
                  <a:pt x="69297" y="402733"/>
                  <a:pt x="73107" y="472583"/>
                </a:cubicBezTo>
                <a:cubicBezTo>
                  <a:pt x="76917" y="542433"/>
                  <a:pt x="55962" y="625618"/>
                  <a:pt x="35007" y="70880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7" name="Freeform 136"/>
          <p:cNvSpPr/>
          <p:nvPr/>
        </p:nvSpPr>
        <p:spPr>
          <a:xfrm>
            <a:off x="2085313" y="3587765"/>
            <a:ext cx="1853526" cy="1652753"/>
          </a:xfrm>
          <a:custGeom>
            <a:avLst/>
            <a:gdLst>
              <a:gd name="connsiteX0" fmla="*/ 6873 w 1853526"/>
              <a:gd name="connsiteY0" fmla="*/ 121133 h 1652753"/>
              <a:gd name="connsiteX1" fmla="*/ 29733 w 1853526"/>
              <a:gd name="connsiteY1" fmla="*/ 29693 h 1652753"/>
              <a:gd name="connsiteX2" fmla="*/ 243093 w 1853526"/>
              <a:gd name="connsiteY2" fmla="*/ 29693 h 1652753"/>
              <a:gd name="connsiteX3" fmla="*/ 281193 w 1853526"/>
              <a:gd name="connsiteY3" fmla="*/ 380213 h 1652753"/>
              <a:gd name="connsiteX4" fmla="*/ 448833 w 1853526"/>
              <a:gd name="connsiteY4" fmla="*/ 875513 h 1652753"/>
              <a:gd name="connsiteX5" fmla="*/ 1568973 w 1853526"/>
              <a:gd name="connsiteY5" fmla="*/ 1469873 h 1652753"/>
              <a:gd name="connsiteX6" fmla="*/ 1812813 w 1853526"/>
              <a:gd name="connsiteY6" fmla="*/ 1538453 h 1652753"/>
              <a:gd name="connsiteX7" fmla="*/ 1850913 w 1853526"/>
              <a:gd name="connsiteY7" fmla="*/ 1652753 h 165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3526" h="1652753">
                <a:moveTo>
                  <a:pt x="6873" y="121133"/>
                </a:moveTo>
                <a:cubicBezTo>
                  <a:pt x="-1382" y="83033"/>
                  <a:pt x="-9637" y="44933"/>
                  <a:pt x="29733" y="29693"/>
                </a:cubicBezTo>
                <a:cubicBezTo>
                  <a:pt x="69103" y="14453"/>
                  <a:pt x="201183" y="-28727"/>
                  <a:pt x="243093" y="29693"/>
                </a:cubicBezTo>
                <a:cubicBezTo>
                  <a:pt x="285003" y="88113"/>
                  <a:pt x="246903" y="239243"/>
                  <a:pt x="281193" y="380213"/>
                </a:cubicBezTo>
                <a:cubicBezTo>
                  <a:pt x="315483" y="521183"/>
                  <a:pt x="234203" y="693903"/>
                  <a:pt x="448833" y="875513"/>
                </a:cubicBezTo>
                <a:cubicBezTo>
                  <a:pt x="663463" y="1057123"/>
                  <a:pt x="1341643" y="1359383"/>
                  <a:pt x="1568973" y="1469873"/>
                </a:cubicBezTo>
                <a:cubicBezTo>
                  <a:pt x="1796303" y="1580363"/>
                  <a:pt x="1765823" y="1507973"/>
                  <a:pt x="1812813" y="1538453"/>
                </a:cubicBezTo>
                <a:cubicBezTo>
                  <a:pt x="1859803" y="1568933"/>
                  <a:pt x="1855358" y="1610843"/>
                  <a:pt x="1850913" y="165275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8" name="Freeform 137"/>
          <p:cNvSpPr/>
          <p:nvPr/>
        </p:nvSpPr>
        <p:spPr>
          <a:xfrm>
            <a:off x="1139686" y="3777599"/>
            <a:ext cx="381148" cy="2102998"/>
          </a:xfrm>
          <a:custGeom>
            <a:avLst/>
            <a:gdLst>
              <a:gd name="connsiteX0" fmla="*/ 76200 w 381148"/>
              <a:gd name="connsiteY0" fmla="*/ 98938 h 2102998"/>
              <a:gd name="connsiteX1" fmla="*/ 152400 w 381148"/>
              <a:gd name="connsiteY1" fmla="*/ 7498 h 2102998"/>
              <a:gd name="connsiteX2" fmla="*/ 320040 w 381148"/>
              <a:gd name="connsiteY2" fmla="*/ 76078 h 2102998"/>
              <a:gd name="connsiteX3" fmla="*/ 373380 w 381148"/>
              <a:gd name="connsiteY3" fmla="*/ 632338 h 2102998"/>
              <a:gd name="connsiteX4" fmla="*/ 167640 w 381148"/>
              <a:gd name="connsiteY4" fmla="*/ 1600078 h 2102998"/>
              <a:gd name="connsiteX5" fmla="*/ 0 w 381148"/>
              <a:gd name="connsiteY5" fmla="*/ 2102998 h 210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148" h="2102998">
                <a:moveTo>
                  <a:pt x="76200" y="98938"/>
                </a:moveTo>
                <a:cubicBezTo>
                  <a:pt x="93980" y="55123"/>
                  <a:pt x="111760" y="11308"/>
                  <a:pt x="152400" y="7498"/>
                </a:cubicBezTo>
                <a:cubicBezTo>
                  <a:pt x="193040" y="3688"/>
                  <a:pt x="283210" y="-28062"/>
                  <a:pt x="320040" y="76078"/>
                </a:cubicBezTo>
                <a:cubicBezTo>
                  <a:pt x="356870" y="180218"/>
                  <a:pt x="398780" y="378338"/>
                  <a:pt x="373380" y="632338"/>
                </a:cubicBezTo>
                <a:cubicBezTo>
                  <a:pt x="347980" y="886338"/>
                  <a:pt x="229870" y="1354968"/>
                  <a:pt x="167640" y="1600078"/>
                </a:cubicBezTo>
                <a:cubicBezTo>
                  <a:pt x="105410" y="1845188"/>
                  <a:pt x="52705" y="1974093"/>
                  <a:pt x="0" y="210299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9" name="Freeform 138"/>
          <p:cNvSpPr/>
          <p:nvPr/>
        </p:nvSpPr>
        <p:spPr>
          <a:xfrm>
            <a:off x="1903321" y="3610479"/>
            <a:ext cx="1393653" cy="2491098"/>
          </a:xfrm>
          <a:custGeom>
            <a:avLst/>
            <a:gdLst>
              <a:gd name="connsiteX0" fmla="*/ 1049926 w 1393653"/>
              <a:gd name="connsiteY0" fmla="*/ 98418 h 2491098"/>
              <a:gd name="connsiteX1" fmla="*/ 1110886 w 1393653"/>
              <a:gd name="connsiteY1" fmla="*/ 22218 h 2491098"/>
              <a:gd name="connsiteX2" fmla="*/ 1309006 w 1393653"/>
              <a:gd name="connsiteY2" fmla="*/ 37458 h 2491098"/>
              <a:gd name="connsiteX3" fmla="*/ 1301386 w 1393653"/>
              <a:gd name="connsiteY3" fmla="*/ 426078 h 2491098"/>
              <a:gd name="connsiteX4" fmla="*/ 196486 w 1393653"/>
              <a:gd name="connsiteY4" fmla="*/ 1851018 h 2491098"/>
              <a:gd name="connsiteX5" fmla="*/ 5986 w 1393653"/>
              <a:gd name="connsiteY5" fmla="*/ 2491098 h 249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3653" h="2491098">
                <a:moveTo>
                  <a:pt x="1049926" y="98418"/>
                </a:moveTo>
                <a:cubicBezTo>
                  <a:pt x="1058816" y="65398"/>
                  <a:pt x="1067706" y="32378"/>
                  <a:pt x="1110886" y="22218"/>
                </a:cubicBezTo>
                <a:cubicBezTo>
                  <a:pt x="1154066" y="12058"/>
                  <a:pt x="1277256" y="-29852"/>
                  <a:pt x="1309006" y="37458"/>
                </a:cubicBezTo>
                <a:cubicBezTo>
                  <a:pt x="1340756" y="104768"/>
                  <a:pt x="1486806" y="123818"/>
                  <a:pt x="1301386" y="426078"/>
                </a:cubicBezTo>
                <a:cubicBezTo>
                  <a:pt x="1115966" y="728338"/>
                  <a:pt x="412386" y="1506848"/>
                  <a:pt x="196486" y="1851018"/>
                </a:cubicBezTo>
                <a:cubicBezTo>
                  <a:pt x="-19414" y="2195188"/>
                  <a:pt x="-6714" y="2343143"/>
                  <a:pt x="5986" y="249109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0" name="Freeform 139"/>
          <p:cNvSpPr/>
          <p:nvPr/>
        </p:nvSpPr>
        <p:spPr>
          <a:xfrm>
            <a:off x="3267761" y="3861187"/>
            <a:ext cx="318216" cy="1996550"/>
          </a:xfrm>
          <a:custGeom>
            <a:avLst/>
            <a:gdLst>
              <a:gd name="connsiteX0" fmla="*/ 384596 w 521756"/>
              <a:gd name="connsiteY0" fmla="*/ 127226 h 2131286"/>
              <a:gd name="connsiteX1" fmla="*/ 346496 w 521756"/>
              <a:gd name="connsiteY1" fmla="*/ 43406 h 2131286"/>
              <a:gd name="connsiteX2" fmla="*/ 262676 w 521756"/>
              <a:gd name="connsiteY2" fmla="*/ 5306 h 2131286"/>
              <a:gd name="connsiteX3" fmla="*/ 87416 w 521756"/>
              <a:gd name="connsiteY3" fmla="*/ 157706 h 2131286"/>
              <a:gd name="connsiteX4" fmla="*/ 11216 w 521756"/>
              <a:gd name="connsiteY4" fmla="*/ 912086 h 2131286"/>
              <a:gd name="connsiteX5" fmla="*/ 323636 w 521756"/>
              <a:gd name="connsiteY5" fmla="*/ 1696946 h 2131286"/>
              <a:gd name="connsiteX6" fmla="*/ 521756 w 521756"/>
              <a:gd name="connsiteY6" fmla="*/ 2131286 h 213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756" h="2131286">
                <a:moveTo>
                  <a:pt x="384596" y="127226"/>
                </a:moveTo>
                <a:cubicBezTo>
                  <a:pt x="375706" y="95476"/>
                  <a:pt x="366816" y="63726"/>
                  <a:pt x="346496" y="43406"/>
                </a:cubicBezTo>
                <a:cubicBezTo>
                  <a:pt x="326176" y="23086"/>
                  <a:pt x="305856" y="-13744"/>
                  <a:pt x="262676" y="5306"/>
                </a:cubicBezTo>
                <a:cubicBezTo>
                  <a:pt x="219496" y="24356"/>
                  <a:pt x="129326" y="6576"/>
                  <a:pt x="87416" y="157706"/>
                </a:cubicBezTo>
                <a:cubicBezTo>
                  <a:pt x="45506" y="308836"/>
                  <a:pt x="-28154" y="655546"/>
                  <a:pt x="11216" y="912086"/>
                </a:cubicBezTo>
                <a:cubicBezTo>
                  <a:pt x="50586" y="1168626"/>
                  <a:pt x="238546" y="1493746"/>
                  <a:pt x="323636" y="1696946"/>
                </a:cubicBezTo>
                <a:cubicBezTo>
                  <a:pt x="408726" y="1900146"/>
                  <a:pt x="465241" y="2015716"/>
                  <a:pt x="521756" y="213128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1" name="Freeform 140"/>
          <p:cNvSpPr/>
          <p:nvPr/>
        </p:nvSpPr>
        <p:spPr>
          <a:xfrm>
            <a:off x="613906" y="4404269"/>
            <a:ext cx="3459480" cy="539113"/>
          </a:xfrm>
          <a:custGeom>
            <a:avLst/>
            <a:gdLst>
              <a:gd name="connsiteX0" fmla="*/ 3459480 w 3459480"/>
              <a:gd name="connsiteY0" fmla="*/ 135209 h 539113"/>
              <a:gd name="connsiteX1" fmla="*/ 3383280 w 3459480"/>
              <a:gd name="connsiteY1" fmla="*/ 28529 h 539113"/>
              <a:gd name="connsiteX2" fmla="*/ 3261360 w 3459480"/>
              <a:gd name="connsiteY2" fmla="*/ 5669 h 539113"/>
              <a:gd name="connsiteX3" fmla="*/ 2964180 w 3459480"/>
              <a:gd name="connsiteY3" fmla="*/ 20909 h 539113"/>
              <a:gd name="connsiteX4" fmla="*/ 2506980 w 3459480"/>
              <a:gd name="connsiteY4" fmla="*/ 150449 h 539113"/>
              <a:gd name="connsiteX5" fmla="*/ 2148840 w 3459480"/>
              <a:gd name="connsiteY5" fmla="*/ 493349 h 539113"/>
              <a:gd name="connsiteX6" fmla="*/ 1440180 w 3459480"/>
              <a:gd name="connsiteY6" fmla="*/ 493349 h 539113"/>
              <a:gd name="connsiteX7" fmla="*/ 624840 w 3459480"/>
              <a:gd name="connsiteY7" fmla="*/ 104729 h 539113"/>
              <a:gd name="connsiteX8" fmla="*/ 289560 w 3459480"/>
              <a:gd name="connsiteY8" fmla="*/ 5669 h 539113"/>
              <a:gd name="connsiteX9" fmla="*/ 53340 w 3459480"/>
              <a:gd name="connsiteY9" fmla="*/ 36149 h 539113"/>
              <a:gd name="connsiteX10" fmla="*/ 0 w 3459480"/>
              <a:gd name="connsiteY10" fmla="*/ 234269 h 53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59480" h="539113">
                <a:moveTo>
                  <a:pt x="3459480" y="135209"/>
                </a:moveTo>
                <a:cubicBezTo>
                  <a:pt x="3437890" y="92664"/>
                  <a:pt x="3416300" y="50119"/>
                  <a:pt x="3383280" y="28529"/>
                </a:cubicBezTo>
                <a:cubicBezTo>
                  <a:pt x="3350260" y="6939"/>
                  <a:pt x="3331210" y="6939"/>
                  <a:pt x="3261360" y="5669"/>
                </a:cubicBezTo>
                <a:cubicBezTo>
                  <a:pt x="3191510" y="4399"/>
                  <a:pt x="3089910" y="-3221"/>
                  <a:pt x="2964180" y="20909"/>
                </a:cubicBezTo>
                <a:cubicBezTo>
                  <a:pt x="2838450" y="45039"/>
                  <a:pt x="2642870" y="71709"/>
                  <a:pt x="2506980" y="150449"/>
                </a:cubicBezTo>
                <a:cubicBezTo>
                  <a:pt x="2371090" y="229189"/>
                  <a:pt x="2326640" y="436199"/>
                  <a:pt x="2148840" y="493349"/>
                </a:cubicBezTo>
                <a:cubicBezTo>
                  <a:pt x="1971040" y="550499"/>
                  <a:pt x="1694180" y="558119"/>
                  <a:pt x="1440180" y="493349"/>
                </a:cubicBezTo>
                <a:cubicBezTo>
                  <a:pt x="1186180" y="428579"/>
                  <a:pt x="816610" y="186009"/>
                  <a:pt x="624840" y="104729"/>
                </a:cubicBezTo>
                <a:cubicBezTo>
                  <a:pt x="433070" y="23449"/>
                  <a:pt x="384810" y="17099"/>
                  <a:pt x="289560" y="5669"/>
                </a:cubicBezTo>
                <a:cubicBezTo>
                  <a:pt x="194310" y="-5761"/>
                  <a:pt x="101600" y="-1951"/>
                  <a:pt x="53340" y="36149"/>
                </a:cubicBezTo>
                <a:cubicBezTo>
                  <a:pt x="5080" y="74249"/>
                  <a:pt x="7620" y="202519"/>
                  <a:pt x="0" y="2342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2" name="Freeform 141"/>
          <p:cNvSpPr/>
          <p:nvPr/>
        </p:nvSpPr>
        <p:spPr>
          <a:xfrm>
            <a:off x="659627" y="5052705"/>
            <a:ext cx="2045279" cy="1048873"/>
          </a:xfrm>
          <a:custGeom>
            <a:avLst/>
            <a:gdLst>
              <a:gd name="connsiteX0" fmla="*/ 0 w 2045279"/>
              <a:gd name="connsiteY0" fmla="*/ 157333 h 1048873"/>
              <a:gd name="connsiteX1" fmla="*/ 53340 w 2045279"/>
              <a:gd name="connsiteY1" fmla="*/ 43033 h 1048873"/>
              <a:gd name="connsiteX2" fmla="*/ 213360 w 2045279"/>
              <a:gd name="connsiteY2" fmla="*/ 4933 h 1048873"/>
              <a:gd name="connsiteX3" fmla="*/ 937260 w 2045279"/>
              <a:gd name="connsiteY3" fmla="*/ 81133 h 1048873"/>
              <a:gd name="connsiteX4" fmla="*/ 1905000 w 2045279"/>
              <a:gd name="connsiteY4" fmla="*/ 721213 h 1048873"/>
              <a:gd name="connsiteX5" fmla="*/ 2019300 w 2045279"/>
              <a:gd name="connsiteY5" fmla="*/ 1048873 h 104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5279" h="1048873">
                <a:moveTo>
                  <a:pt x="0" y="157333"/>
                </a:moveTo>
                <a:cubicBezTo>
                  <a:pt x="8890" y="112883"/>
                  <a:pt x="17780" y="68433"/>
                  <a:pt x="53340" y="43033"/>
                </a:cubicBezTo>
                <a:cubicBezTo>
                  <a:pt x="88900" y="17633"/>
                  <a:pt x="66040" y="-1417"/>
                  <a:pt x="213360" y="4933"/>
                </a:cubicBezTo>
                <a:cubicBezTo>
                  <a:pt x="360680" y="11283"/>
                  <a:pt x="655320" y="-38247"/>
                  <a:pt x="937260" y="81133"/>
                </a:cubicBezTo>
                <a:cubicBezTo>
                  <a:pt x="1219200" y="200513"/>
                  <a:pt x="1724660" y="559923"/>
                  <a:pt x="1905000" y="721213"/>
                </a:cubicBezTo>
                <a:cubicBezTo>
                  <a:pt x="2085340" y="882503"/>
                  <a:pt x="2052320" y="965688"/>
                  <a:pt x="2019300" y="104887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Freeform 1"/>
          <p:cNvSpPr/>
          <p:nvPr/>
        </p:nvSpPr>
        <p:spPr>
          <a:xfrm>
            <a:off x="519143" y="3581593"/>
            <a:ext cx="1294383" cy="1106128"/>
          </a:xfrm>
          <a:custGeom>
            <a:avLst/>
            <a:gdLst>
              <a:gd name="connsiteX0" fmla="*/ 1291104 w 1294383"/>
              <a:gd name="connsiteY0" fmla="*/ 100288 h 1106128"/>
              <a:gd name="connsiteX1" fmla="*/ 1214904 w 1294383"/>
              <a:gd name="connsiteY1" fmla="*/ 1228 h 1106128"/>
              <a:gd name="connsiteX2" fmla="*/ 757704 w 1294383"/>
              <a:gd name="connsiteY2" fmla="*/ 161248 h 1106128"/>
              <a:gd name="connsiteX3" fmla="*/ 64284 w 1294383"/>
              <a:gd name="connsiteY3" fmla="*/ 816568 h 1106128"/>
              <a:gd name="connsiteX4" fmla="*/ 71904 w 1294383"/>
              <a:gd name="connsiteY4" fmla="*/ 1106128 h 110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383" h="1106128">
                <a:moveTo>
                  <a:pt x="1291104" y="100288"/>
                </a:moveTo>
                <a:cubicBezTo>
                  <a:pt x="1297454" y="45678"/>
                  <a:pt x="1303804" y="-8932"/>
                  <a:pt x="1214904" y="1228"/>
                </a:cubicBezTo>
                <a:cubicBezTo>
                  <a:pt x="1126004" y="11388"/>
                  <a:pt x="949474" y="25358"/>
                  <a:pt x="757704" y="161248"/>
                </a:cubicBezTo>
                <a:cubicBezTo>
                  <a:pt x="565934" y="297138"/>
                  <a:pt x="178584" y="659088"/>
                  <a:pt x="64284" y="816568"/>
                </a:cubicBezTo>
                <a:cubicBezTo>
                  <a:pt x="-50016" y="974048"/>
                  <a:pt x="10944" y="1040088"/>
                  <a:pt x="71904" y="110612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Freeform 2"/>
          <p:cNvSpPr/>
          <p:nvPr/>
        </p:nvSpPr>
        <p:spPr>
          <a:xfrm>
            <a:off x="865366" y="5136905"/>
            <a:ext cx="899160" cy="990997"/>
          </a:xfrm>
          <a:custGeom>
            <a:avLst/>
            <a:gdLst>
              <a:gd name="connsiteX0" fmla="*/ 0 w 899160"/>
              <a:gd name="connsiteY0" fmla="*/ 84217 h 990997"/>
              <a:gd name="connsiteX1" fmla="*/ 160020 w 899160"/>
              <a:gd name="connsiteY1" fmla="*/ 397 h 990997"/>
              <a:gd name="connsiteX2" fmla="*/ 289560 w 899160"/>
              <a:gd name="connsiteY2" fmla="*/ 114697 h 990997"/>
              <a:gd name="connsiteX3" fmla="*/ 716280 w 899160"/>
              <a:gd name="connsiteY3" fmla="*/ 495697 h 990997"/>
              <a:gd name="connsiteX4" fmla="*/ 899160 w 899160"/>
              <a:gd name="connsiteY4" fmla="*/ 990997 h 99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160" h="990997">
                <a:moveTo>
                  <a:pt x="0" y="84217"/>
                </a:moveTo>
                <a:cubicBezTo>
                  <a:pt x="55880" y="39767"/>
                  <a:pt x="111760" y="-4683"/>
                  <a:pt x="160020" y="397"/>
                </a:cubicBezTo>
                <a:cubicBezTo>
                  <a:pt x="208280" y="5477"/>
                  <a:pt x="289560" y="114697"/>
                  <a:pt x="289560" y="114697"/>
                </a:cubicBezTo>
                <a:cubicBezTo>
                  <a:pt x="382270" y="197247"/>
                  <a:pt x="614680" y="349647"/>
                  <a:pt x="716280" y="495697"/>
                </a:cubicBezTo>
                <a:cubicBezTo>
                  <a:pt x="817880" y="641747"/>
                  <a:pt x="858520" y="816372"/>
                  <a:pt x="899160" y="99099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Freeform 4"/>
          <p:cNvSpPr/>
          <p:nvPr/>
        </p:nvSpPr>
        <p:spPr>
          <a:xfrm>
            <a:off x="2953246" y="5147269"/>
            <a:ext cx="899160" cy="934913"/>
          </a:xfrm>
          <a:custGeom>
            <a:avLst/>
            <a:gdLst>
              <a:gd name="connsiteX0" fmla="*/ 0 w 899160"/>
              <a:gd name="connsiteY0" fmla="*/ 934913 h 934913"/>
              <a:gd name="connsiteX1" fmla="*/ 335280 w 899160"/>
              <a:gd name="connsiteY1" fmla="*/ 294833 h 934913"/>
              <a:gd name="connsiteX2" fmla="*/ 685800 w 899160"/>
              <a:gd name="connsiteY2" fmla="*/ 12893 h 934913"/>
              <a:gd name="connsiteX3" fmla="*/ 899160 w 899160"/>
              <a:gd name="connsiteY3" fmla="*/ 73853 h 93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" h="934913">
                <a:moveTo>
                  <a:pt x="0" y="934913"/>
                </a:moveTo>
                <a:cubicBezTo>
                  <a:pt x="110490" y="691708"/>
                  <a:pt x="220980" y="448503"/>
                  <a:pt x="335280" y="294833"/>
                </a:cubicBezTo>
                <a:cubicBezTo>
                  <a:pt x="449580" y="141163"/>
                  <a:pt x="591820" y="49723"/>
                  <a:pt x="685800" y="12893"/>
                </a:cubicBezTo>
                <a:cubicBezTo>
                  <a:pt x="779780" y="-23937"/>
                  <a:pt x="839470" y="24958"/>
                  <a:pt x="899160" y="7385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Freeform 5"/>
          <p:cNvSpPr/>
          <p:nvPr/>
        </p:nvSpPr>
        <p:spPr>
          <a:xfrm>
            <a:off x="2930386" y="3478053"/>
            <a:ext cx="1264920" cy="1080128"/>
          </a:xfrm>
          <a:custGeom>
            <a:avLst/>
            <a:gdLst>
              <a:gd name="connsiteX0" fmla="*/ 0 w 1264920"/>
              <a:gd name="connsiteY0" fmla="*/ 203828 h 1080128"/>
              <a:gd name="connsiteX1" fmla="*/ 220980 w 1264920"/>
              <a:gd name="connsiteY1" fmla="*/ 13328 h 1080128"/>
              <a:gd name="connsiteX2" fmla="*/ 937260 w 1264920"/>
              <a:gd name="connsiteY2" fmla="*/ 135248 h 1080128"/>
              <a:gd name="connsiteX3" fmla="*/ 1264920 w 1264920"/>
              <a:gd name="connsiteY3" fmla="*/ 1080128 h 108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4920" h="1080128">
                <a:moveTo>
                  <a:pt x="0" y="203828"/>
                </a:moveTo>
                <a:cubicBezTo>
                  <a:pt x="32385" y="114293"/>
                  <a:pt x="64770" y="24758"/>
                  <a:pt x="220980" y="13328"/>
                </a:cubicBezTo>
                <a:cubicBezTo>
                  <a:pt x="377190" y="1898"/>
                  <a:pt x="763270" y="-42552"/>
                  <a:pt x="937260" y="135248"/>
                </a:cubicBezTo>
                <a:cubicBezTo>
                  <a:pt x="1111250" y="313048"/>
                  <a:pt x="1188085" y="696588"/>
                  <a:pt x="1264920" y="108012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Freeform 6"/>
          <p:cNvSpPr/>
          <p:nvPr/>
        </p:nvSpPr>
        <p:spPr>
          <a:xfrm>
            <a:off x="2221464" y="3572615"/>
            <a:ext cx="606317" cy="2578146"/>
          </a:xfrm>
          <a:custGeom>
            <a:avLst/>
            <a:gdLst>
              <a:gd name="connsiteX0" fmla="*/ 442223 w 606317"/>
              <a:gd name="connsiteY0" fmla="*/ 116886 h 2578146"/>
              <a:gd name="connsiteX1" fmla="*/ 320303 w 606317"/>
              <a:gd name="connsiteY1" fmla="*/ 2586 h 2578146"/>
              <a:gd name="connsiteX2" fmla="*/ 206003 w 606317"/>
              <a:gd name="connsiteY2" fmla="*/ 215946 h 2578146"/>
              <a:gd name="connsiteX3" fmla="*/ 263 w 606317"/>
              <a:gd name="connsiteY3" fmla="*/ 894126 h 2578146"/>
              <a:gd name="connsiteX4" fmla="*/ 251723 w 606317"/>
              <a:gd name="connsiteY4" fmla="*/ 1793286 h 2578146"/>
              <a:gd name="connsiteX5" fmla="*/ 579383 w 606317"/>
              <a:gd name="connsiteY5" fmla="*/ 2311446 h 2578146"/>
              <a:gd name="connsiteX6" fmla="*/ 564143 w 606317"/>
              <a:gd name="connsiteY6" fmla="*/ 2578146 h 257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6317" h="2578146">
                <a:moveTo>
                  <a:pt x="442223" y="116886"/>
                </a:moveTo>
                <a:cubicBezTo>
                  <a:pt x="400948" y="51481"/>
                  <a:pt x="359673" y="-13924"/>
                  <a:pt x="320303" y="2586"/>
                </a:cubicBezTo>
                <a:cubicBezTo>
                  <a:pt x="280933" y="19096"/>
                  <a:pt x="259343" y="67356"/>
                  <a:pt x="206003" y="215946"/>
                </a:cubicBezTo>
                <a:cubicBezTo>
                  <a:pt x="152663" y="364536"/>
                  <a:pt x="-7357" y="631236"/>
                  <a:pt x="263" y="894126"/>
                </a:cubicBezTo>
                <a:cubicBezTo>
                  <a:pt x="7883" y="1157016"/>
                  <a:pt x="155203" y="1557066"/>
                  <a:pt x="251723" y="1793286"/>
                </a:cubicBezTo>
                <a:cubicBezTo>
                  <a:pt x="348243" y="2029506"/>
                  <a:pt x="527313" y="2180636"/>
                  <a:pt x="579383" y="2311446"/>
                </a:cubicBezTo>
                <a:cubicBezTo>
                  <a:pt x="631453" y="2442256"/>
                  <a:pt x="597798" y="2510201"/>
                  <a:pt x="564143" y="2578146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eform 9"/>
          <p:cNvSpPr/>
          <p:nvPr/>
        </p:nvSpPr>
        <p:spPr>
          <a:xfrm>
            <a:off x="2431546" y="3590353"/>
            <a:ext cx="346441" cy="2491828"/>
          </a:xfrm>
          <a:custGeom>
            <a:avLst/>
            <a:gdLst>
              <a:gd name="connsiteX0" fmla="*/ 186421 w 346441"/>
              <a:gd name="connsiteY0" fmla="*/ 106768 h 2491828"/>
              <a:gd name="connsiteX1" fmla="*/ 133081 w 346441"/>
              <a:gd name="connsiteY1" fmla="*/ 88 h 2491828"/>
              <a:gd name="connsiteX2" fmla="*/ 11161 w 346441"/>
              <a:gd name="connsiteY2" fmla="*/ 99148 h 2491828"/>
              <a:gd name="connsiteX3" fmla="*/ 34021 w 346441"/>
              <a:gd name="connsiteY3" fmla="*/ 533488 h 2491828"/>
              <a:gd name="connsiteX4" fmla="*/ 262621 w 346441"/>
              <a:gd name="connsiteY4" fmla="*/ 1524088 h 2491828"/>
              <a:gd name="connsiteX5" fmla="*/ 346441 w 346441"/>
              <a:gd name="connsiteY5" fmla="*/ 2491828 h 249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441" h="2491828">
                <a:moveTo>
                  <a:pt x="186421" y="106768"/>
                </a:moveTo>
                <a:cubicBezTo>
                  <a:pt x="174356" y="54063"/>
                  <a:pt x="162291" y="1358"/>
                  <a:pt x="133081" y="88"/>
                </a:cubicBezTo>
                <a:cubicBezTo>
                  <a:pt x="103871" y="-1182"/>
                  <a:pt x="27671" y="10248"/>
                  <a:pt x="11161" y="99148"/>
                </a:cubicBezTo>
                <a:cubicBezTo>
                  <a:pt x="-5349" y="188048"/>
                  <a:pt x="-7889" y="295998"/>
                  <a:pt x="34021" y="533488"/>
                </a:cubicBezTo>
                <a:cubicBezTo>
                  <a:pt x="75931" y="770978"/>
                  <a:pt x="210551" y="1197698"/>
                  <a:pt x="262621" y="1524088"/>
                </a:cubicBezTo>
                <a:cubicBezTo>
                  <a:pt x="314691" y="1850478"/>
                  <a:pt x="330566" y="2171153"/>
                  <a:pt x="346441" y="249182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eform 10"/>
          <p:cNvSpPr/>
          <p:nvPr/>
        </p:nvSpPr>
        <p:spPr>
          <a:xfrm>
            <a:off x="1558520" y="3393691"/>
            <a:ext cx="343166" cy="2718971"/>
          </a:xfrm>
          <a:custGeom>
            <a:avLst/>
            <a:gdLst>
              <a:gd name="connsiteX0" fmla="*/ 343166 w 343166"/>
              <a:gd name="connsiteY0" fmla="*/ 295811 h 2718971"/>
              <a:gd name="connsiteX1" fmla="*/ 305066 w 343166"/>
              <a:gd name="connsiteY1" fmla="*/ 51971 h 2718971"/>
              <a:gd name="connsiteX2" fmla="*/ 114566 w 343166"/>
              <a:gd name="connsiteY2" fmla="*/ 36731 h 2718971"/>
              <a:gd name="connsiteX3" fmla="*/ 266 w 343166"/>
              <a:gd name="connsiteY3" fmla="*/ 463451 h 2718971"/>
              <a:gd name="connsiteX4" fmla="*/ 145046 w 343166"/>
              <a:gd name="connsiteY4" fmla="*/ 1004471 h 2718971"/>
              <a:gd name="connsiteX5" fmla="*/ 259346 w 343166"/>
              <a:gd name="connsiteY5" fmla="*/ 2078891 h 2718971"/>
              <a:gd name="connsiteX6" fmla="*/ 282206 w 343166"/>
              <a:gd name="connsiteY6" fmla="*/ 2718971 h 27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166" h="2718971">
                <a:moveTo>
                  <a:pt x="343166" y="295811"/>
                </a:moveTo>
                <a:cubicBezTo>
                  <a:pt x="343166" y="195481"/>
                  <a:pt x="343166" y="95151"/>
                  <a:pt x="305066" y="51971"/>
                </a:cubicBezTo>
                <a:cubicBezTo>
                  <a:pt x="266966" y="8791"/>
                  <a:pt x="165366" y="-31849"/>
                  <a:pt x="114566" y="36731"/>
                </a:cubicBezTo>
                <a:cubicBezTo>
                  <a:pt x="63766" y="105311"/>
                  <a:pt x="-4814" y="302161"/>
                  <a:pt x="266" y="463451"/>
                </a:cubicBezTo>
                <a:cubicBezTo>
                  <a:pt x="5346" y="624741"/>
                  <a:pt x="101866" y="735231"/>
                  <a:pt x="145046" y="1004471"/>
                </a:cubicBezTo>
                <a:cubicBezTo>
                  <a:pt x="188226" y="1273711"/>
                  <a:pt x="236486" y="1793141"/>
                  <a:pt x="259346" y="2078891"/>
                </a:cubicBezTo>
                <a:cubicBezTo>
                  <a:pt x="282206" y="2364641"/>
                  <a:pt x="282206" y="2541806"/>
                  <a:pt x="282206" y="271897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Freeform 11"/>
          <p:cNvSpPr/>
          <p:nvPr/>
        </p:nvSpPr>
        <p:spPr>
          <a:xfrm>
            <a:off x="888226" y="5312561"/>
            <a:ext cx="2948940" cy="104458"/>
          </a:xfrm>
          <a:custGeom>
            <a:avLst/>
            <a:gdLst>
              <a:gd name="connsiteX0" fmla="*/ 2948940 w 2948940"/>
              <a:gd name="connsiteY0" fmla="*/ 45720 h 104458"/>
              <a:gd name="connsiteX1" fmla="*/ 2659380 w 2948940"/>
              <a:gd name="connsiteY1" fmla="*/ 99060 h 104458"/>
              <a:gd name="connsiteX2" fmla="*/ 1447800 w 2948940"/>
              <a:gd name="connsiteY2" fmla="*/ 91440 h 104458"/>
              <a:gd name="connsiteX3" fmla="*/ 0 w 2948940"/>
              <a:gd name="connsiteY3" fmla="*/ 0 h 10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8940" h="104458">
                <a:moveTo>
                  <a:pt x="2948940" y="45720"/>
                </a:moveTo>
                <a:cubicBezTo>
                  <a:pt x="2929255" y="68580"/>
                  <a:pt x="2909570" y="91440"/>
                  <a:pt x="2659380" y="99060"/>
                </a:cubicBezTo>
                <a:cubicBezTo>
                  <a:pt x="2409190" y="106680"/>
                  <a:pt x="1891030" y="107950"/>
                  <a:pt x="1447800" y="91440"/>
                </a:cubicBezTo>
                <a:cubicBezTo>
                  <a:pt x="1004570" y="74930"/>
                  <a:pt x="0" y="0"/>
                  <a:pt x="0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Freeform 12"/>
          <p:cNvSpPr/>
          <p:nvPr/>
        </p:nvSpPr>
        <p:spPr>
          <a:xfrm>
            <a:off x="888226" y="4718201"/>
            <a:ext cx="2926080" cy="563880"/>
          </a:xfrm>
          <a:custGeom>
            <a:avLst/>
            <a:gdLst>
              <a:gd name="connsiteX0" fmla="*/ 2926080 w 2926080"/>
              <a:gd name="connsiteY0" fmla="*/ 563880 h 563880"/>
              <a:gd name="connsiteX1" fmla="*/ 2613660 w 2926080"/>
              <a:gd name="connsiteY1" fmla="*/ 426720 h 563880"/>
              <a:gd name="connsiteX2" fmla="*/ 1371600 w 2926080"/>
              <a:gd name="connsiteY2" fmla="*/ 335280 h 563880"/>
              <a:gd name="connsiteX3" fmla="*/ 0 w 2926080"/>
              <a:gd name="connsiteY3" fmla="*/ 0 h 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6080" h="563880">
                <a:moveTo>
                  <a:pt x="2926080" y="563880"/>
                </a:moveTo>
                <a:cubicBezTo>
                  <a:pt x="2899410" y="514350"/>
                  <a:pt x="2872740" y="464820"/>
                  <a:pt x="2613660" y="426720"/>
                </a:cubicBezTo>
                <a:cubicBezTo>
                  <a:pt x="2354580" y="388620"/>
                  <a:pt x="1807210" y="406400"/>
                  <a:pt x="1371600" y="335280"/>
                </a:cubicBezTo>
                <a:cubicBezTo>
                  <a:pt x="935990" y="264160"/>
                  <a:pt x="467995" y="13208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Freeform 13"/>
          <p:cNvSpPr/>
          <p:nvPr/>
        </p:nvSpPr>
        <p:spPr>
          <a:xfrm>
            <a:off x="766306" y="4596282"/>
            <a:ext cx="3040380" cy="704109"/>
          </a:xfrm>
          <a:custGeom>
            <a:avLst/>
            <a:gdLst>
              <a:gd name="connsiteX0" fmla="*/ 3040380 w 3040380"/>
              <a:gd name="connsiteY0" fmla="*/ 0 h 704109"/>
              <a:gd name="connsiteX1" fmla="*/ 2301240 w 3040380"/>
              <a:gd name="connsiteY1" fmla="*/ 251460 h 704109"/>
              <a:gd name="connsiteX2" fmla="*/ 1516380 w 3040380"/>
              <a:gd name="connsiteY2" fmla="*/ 632460 h 704109"/>
              <a:gd name="connsiteX3" fmla="*/ 769620 w 3040380"/>
              <a:gd name="connsiteY3" fmla="*/ 701040 h 704109"/>
              <a:gd name="connsiteX4" fmla="*/ 0 w 3040380"/>
              <a:gd name="connsiteY4" fmla="*/ 685800 h 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0380" h="704109">
                <a:moveTo>
                  <a:pt x="3040380" y="0"/>
                </a:moveTo>
                <a:cubicBezTo>
                  <a:pt x="2797810" y="73025"/>
                  <a:pt x="2555240" y="146050"/>
                  <a:pt x="2301240" y="251460"/>
                </a:cubicBezTo>
                <a:cubicBezTo>
                  <a:pt x="2047240" y="356870"/>
                  <a:pt x="1771650" y="557530"/>
                  <a:pt x="1516380" y="632460"/>
                </a:cubicBezTo>
                <a:cubicBezTo>
                  <a:pt x="1261110" y="707390"/>
                  <a:pt x="1022350" y="692150"/>
                  <a:pt x="769620" y="701040"/>
                </a:cubicBezTo>
                <a:cubicBezTo>
                  <a:pt x="516890" y="709930"/>
                  <a:pt x="258445" y="697865"/>
                  <a:pt x="0" y="6858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Freeform 14"/>
          <p:cNvSpPr/>
          <p:nvPr/>
        </p:nvSpPr>
        <p:spPr>
          <a:xfrm>
            <a:off x="2137906" y="3835975"/>
            <a:ext cx="1668780" cy="706966"/>
          </a:xfrm>
          <a:custGeom>
            <a:avLst/>
            <a:gdLst>
              <a:gd name="connsiteX0" fmla="*/ 0 w 1668780"/>
              <a:gd name="connsiteY0" fmla="*/ 5926 h 706966"/>
              <a:gd name="connsiteX1" fmla="*/ 106680 w 1668780"/>
              <a:gd name="connsiteY1" fmla="*/ 59266 h 706966"/>
              <a:gd name="connsiteX2" fmla="*/ 114300 w 1668780"/>
              <a:gd name="connsiteY2" fmla="*/ 432646 h 706966"/>
              <a:gd name="connsiteX3" fmla="*/ 510540 w 1668780"/>
              <a:gd name="connsiteY3" fmla="*/ 531706 h 706966"/>
              <a:gd name="connsiteX4" fmla="*/ 1668780 w 1668780"/>
              <a:gd name="connsiteY4" fmla="*/ 706966 h 70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8780" h="706966">
                <a:moveTo>
                  <a:pt x="0" y="5926"/>
                </a:moveTo>
                <a:cubicBezTo>
                  <a:pt x="43815" y="-2964"/>
                  <a:pt x="87630" y="-11854"/>
                  <a:pt x="106680" y="59266"/>
                </a:cubicBezTo>
                <a:cubicBezTo>
                  <a:pt x="125730" y="130386"/>
                  <a:pt x="46990" y="353906"/>
                  <a:pt x="114300" y="432646"/>
                </a:cubicBezTo>
                <a:cubicBezTo>
                  <a:pt x="181610" y="511386"/>
                  <a:pt x="251460" y="485986"/>
                  <a:pt x="510540" y="531706"/>
                </a:cubicBezTo>
                <a:cubicBezTo>
                  <a:pt x="769620" y="577426"/>
                  <a:pt x="1219200" y="642196"/>
                  <a:pt x="1668780" y="70696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Freeform 15"/>
          <p:cNvSpPr/>
          <p:nvPr/>
        </p:nvSpPr>
        <p:spPr>
          <a:xfrm>
            <a:off x="2991346" y="3857141"/>
            <a:ext cx="876300" cy="1485900"/>
          </a:xfrm>
          <a:custGeom>
            <a:avLst/>
            <a:gdLst>
              <a:gd name="connsiteX0" fmla="*/ 0 w 876300"/>
              <a:gd name="connsiteY0" fmla="*/ 0 h 1485900"/>
              <a:gd name="connsiteX1" fmla="*/ 175260 w 876300"/>
              <a:gd name="connsiteY1" fmla="*/ 396240 h 1485900"/>
              <a:gd name="connsiteX2" fmla="*/ 190500 w 876300"/>
              <a:gd name="connsiteY2" fmla="*/ 807720 h 1485900"/>
              <a:gd name="connsiteX3" fmla="*/ 289560 w 876300"/>
              <a:gd name="connsiteY3" fmla="*/ 1356360 h 1485900"/>
              <a:gd name="connsiteX4" fmla="*/ 876300 w 876300"/>
              <a:gd name="connsiteY4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" h="1485900">
                <a:moveTo>
                  <a:pt x="0" y="0"/>
                </a:moveTo>
                <a:cubicBezTo>
                  <a:pt x="71755" y="130810"/>
                  <a:pt x="143510" y="261620"/>
                  <a:pt x="175260" y="396240"/>
                </a:cubicBezTo>
                <a:cubicBezTo>
                  <a:pt x="207010" y="530860"/>
                  <a:pt x="171450" y="647700"/>
                  <a:pt x="190500" y="807720"/>
                </a:cubicBezTo>
                <a:cubicBezTo>
                  <a:pt x="209550" y="967740"/>
                  <a:pt x="175260" y="1243330"/>
                  <a:pt x="289560" y="1356360"/>
                </a:cubicBezTo>
                <a:cubicBezTo>
                  <a:pt x="403860" y="1469390"/>
                  <a:pt x="640080" y="1477645"/>
                  <a:pt x="876300" y="14859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Freeform 16"/>
          <p:cNvSpPr/>
          <p:nvPr/>
        </p:nvSpPr>
        <p:spPr>
          <a:xfrm>
            <a:off x="857746" y="4601919"/>
            <a:ext cx="944880" cy="1480263"/>
          </a:xfrm>
          <a:custGeom>
            <a:avLst/>
            <a:gdLst>
              <a:gd name="connsiteX0" fmla="*/ 0 w 944880"/>
              <a:gd name="connsiteY0" fmla="*/ 9603 h 1480263"/>
              <a:gd name="connsiteX1" fmla="*/ 373380 w 944880"/>
              <a:gd name="connsiteY1" fmla="*/ 40083 h 1480263"/>
              <a:gd name="connsiteX2" fmla="*/ 754380 w 944880"/>
              <a:gd name="connsiteY2" fmla="*/ 329643 h 1480263"/>
              <a:gd name="connsiteX3" fmla="*/ 944880 w 944880"/>
              <a:gd name="connsiteY3" fmla="*/ 1480263 h 148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880" h="1480263">
                <a:moveTo>
                  <a:pt x="0" y="9603"/>
                </a:moveTo>
                <a:cubicBezTo>
                  <a:pt x="123825" y="-1827"/>
                  <a:pt x="247650" y="-13257"/>
                  <a:pt x="373380" y="40083"/>
                </a:cubicBezTo>
                <a:cubicBezTo>
                  <a:pt x="499110" y="93423"/>
                  <a:pt x="659130" y="89613"/>
                  <a:pt x="754380" y="329643"/>
                </a:cubicBezTo>
                <a:cubicBezTo>
                  <a:pt x="849630" y="569673"/>
                  <a:pt x="897255" y="1024968"/>
                  <a:pt x="944880" y="148026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Freeform 18"/>
          <p:cNvSpPr/>
          <p:nvPr/>
        </p:nvSpPr>
        <p:spPr>
          <a:xfrm>
            <a:off x="895846" y="5396381"/>
            <a:ext cx="1790700" cy="662940"/>
          </a:xfrm>
          <a:custGeom>
            <a:avLst/>
            <a:gdLst>
              <a:gd name="connsiteX0" fmla="*/ 0 w 1790700"/>
              <a:gd name="connsiteY0" fmla="*/ 0 h 662940"/>
              <a:gd name="connsiteX1" fmla="*/ 434340 w 1790700"/>
              <a:gd name="connsiteY1" fmla="*/ 251460 h 662940"/>
              <a:gd name="connsiteX2" fmla="*/ 1264920 w 1790700"/>
              <a:gd name="connsiteY2" fmla="*/ 289560 h 662940"/>
              <a:gd name="connsiteX3" fmla="*/ 1790700 w 1790700"/>
              <a:gd name="connsiteY3" fmla="*/ 662940 h 6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0700" h="662940">
                <a:moveTo>
                  <a:pt x="0" y="0"/>
                </a:moveTo>
                <a:cubicBezTo>
                  <a:pt x="111760" y="101600"/>
                  <a:pt x="223520" y="203200"/>
                  <a:pt x="434340" y="251460"/>
                </a:cubicBezTo>
                <a:cubicBezTo>
                  <a:pt x="645160" y="299720"/>
                  <a:pt x="1038860" y="220980"/>
                  <a:pt x="1264920" y="289560"/>
                </a:cubicBezTo>
                <a:cubicBezTo>
                  <a:pt x="1490980" y="358140"/>
                  <a:pt x="1790700" y="662940"/>
                  <a:pt x="1790700" y="66294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6" name="Rectangle 145"/>
          <p:cNvSpPr/>
          <p:nvPr/>
        </p:nvSpPr>
        <p:spPr>
          <a:xfrm>
            <a:off x="3363378" y="3861187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3778012" y="5172202"/>
            <a:ext cx="485080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2532308" y="6038357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3363377" y="5837235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818452" y="3861187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1660711" y="3676822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424751" y="4532730"/>
            <a:ext cx="493223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140592" y="3154777"/>
            <a:ext cx="1466671" cy="435055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0" dirty="0">
                <a:sym typeface="Wingdings" panose="05000000000000000000" pitchFamily="2" charset="2"/>
              </a:rPr>
              <a:t>routers</a:t>
            </a:r>
            <a:endParaRPr lang="pl-PL" sz="2200" b="0" dirty="0">
              <a:sym typeface="Wingdings" panose="05000000000000000000" pitchFamily="2" charset="2"/>
            </a:endParaRPr>
          </a:p>
        </p:txBody>
      </p:sp>
      <p:sp>
        <p:nvSpPr>
          <p:cNvPr id="144" name="Content Placeholder 1"/>
          <p:cNvSpPr txBox="1">
            <a:spLocks/>
          </p:cNvSpPr>
          <p:nvPr/>
        </p:nvSpPr>
        <p:spPr>
          <a:xfrm>
            <a:off x="1640574" y="4547873"/>
            <a:ext cx="1466671" cy="435055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0" dirty="0">
                <a:sym typeface="Wingdings" panose="05000000000000000000" pitchFamily="2" charset="2"/>
              </a:rPr>
              <a:t>endpoints</a:t>
            </a:r>
            <a:endParaRPr lang="pl-PL" sz="2200" b="0" dirty="0">
              <a:sym typeface="Wingdings" panose="05000000000000000000" pitchFamily="2" charset="2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5616" y="3456751"/>
            <a:ext cx="181259" cy="359927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1069553" y="3483571"/>
            <a:ext cx="663947" cy="140776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1798669" y="4211635"/>
            <a:ext cx="181259" cy="359927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2055503" y="4218220"/>
            <a:ext cx="19383" cy="328399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 rot="2240409">
            <a:off x="408189" y="5497548"/>
            <a:ext cx="243181" cy="199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0" name="Oval 159"/>
          <p:cNvSpPr/>
          <p:nvPr/>
        </p:nvSpPr>
        <p:spPr>
          <a:xfrm rot="2240409">
            <a:off x="2826669" y="4019845"/>
            <a:ext cx="243181" cy="199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1" name="Freeform 160"/>
          <p:cNvSpPr/>
          <p:nvPr/>
        </p:nvSpPr>
        <p:spPr>
          <a:xfrm rot="21240668">
            <a:off x="910100" y="5087886"/>
            <a:ext cx="232368" cy="761351"/>
          </a:xfrm>
          <a:custGeom>
            <a:avLst/>
            <a:gdLst>
              <a:gd name="connsiteX0" fmla="*/ 15240 w 186817"/>
              <a:gd name="connsiteY0" fmla="*/ 62362 h 748162"/>
              <a:gd name="connsiteX1" fmla="*/ 91440 w 186817"/>
              <a:gd name="connsiteY1" fmla="*/ 1402 h 748162"/>
              <a:gd name="connsiteX2" fmla="*/ 182880 w 186817"/>
              <a:gd name="connsiteY2" fmla="*/ 115702 h 748162"/>
              <a:gd name="connsiteX3" fmla="*/ 160020 w 186817"/>
              <a:gd name="connsiteY3" fmla="*/ 306202 h 748162"/>
              <a:gd name="connsiteX4" fmla="*/ 68580 w 186817"/>
              <a:gd name="connsiteY4" fmla="*/ 580522 h 748162"/>
              <a:gd name="connsiteX5" fmla="*/ 0 w 186817"/>
              <a:gd name="connsiteY5" fmla="*/ 748162 h 74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817" h="748162">
                <a:moveTo>
                  <a:pt x="15240" y="62362"/>
                </a:moveTo>
                <a:cubicBezTo>
                  <a:pt x="39370" y="27437"/>
                  <a:pt x="63500" y="-7488"/>
                  <a:pt x="91440" y="1402"/>
                </a:cubicBezTo>
                <a:cubicBezTo>
                  <a:pt x="119380" y="10292"/>
                  <a:pt x="171450" y="64902"/>
                  <a:pt x="182880" y="115702"/>
                </a:cubicBezTo>
                <a:cubicBezTo>
                  <a:pt x="194310" y="166502"/>
                  <a:pt x="179070" y="228732"/>
                  <a:pt x="160020" y="306202"/>
                </a:cubicBezTo>
                <a:cubicBezTo>
                  <a:pt x="140970" y="383672"/>
                  <a:pt x="95250" y="506862"/>
                  <a:pt x="68580" y="580522"/>
                </a:cubicBezTo>
                <a:cubicBezTo>
                  <a:pt x="41910" y="654182"/>
                  <a:pt x="20955" y="701172"/>
                  <a:pt x="0" y="748162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2" name="Freeform 161"/>
          <p:cNvSpPr/>
          <p:nvPr/>
        </p:nvSpPr>
        <p:spPr>
          <a:xfrm>
            <a:off x="1210781" y="5729411"/>
            <a:ext cx="566673" cy="333582"/>
          </a:xfrm>
          <a:custGeom>
            <a:avLst/>
            <a:gdLst>
              <a:gd name="connsiteX0" fmla="*/ 0 w 541020"/>
              <a:gd name="connsiteY0" fmla="*/ 76719 h 351039"/>
              <a:gd name="connsiteX1" fmla="*/ 76200 w 541020"/>
              <a:gd name="connsiteY1" fmla="*/ 8139 h 351039"/>
              <a:gd name="connsiteX2" fmla="*/ 220980 w 541020"/>
              <a:gd name="connsiteY2" fmla="*/ 15759 h 351039"/>
              <a:gd name="connsiteX3" fmla="*/ 419100 w 541020"/>
              <a:gd name="connsiteY3" fmla="*/ 137679 h 351039"/>
              <a:gd name="connsiteX4" fmla="*/ 541020 w 541020"/>
              <a:gd name="connsiteY4" fmla="*/ 351039 h 351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020" h="351039">
                <a:moveTo>
                  <a:pt x="0" y="76719"/>
                </a:moveTo>
                <a:cubicBezTo>
                  <a:pt x="19685" y="47509"/>
                  <a:pt x="39370" y="18299"/>
                  <a:pt x="76200" y="8139"/>
                </a:cubicBezTo>
                <a:cubicBezTo>
                  <a:pt x="113030" y="-2021"/>
                  <a:pt x="163830" y="-5831"/>
                  <a:pt x="220980" y="15759"/>
                </a:cubicBezTo>
                <a:cubicBezTo>
                  <a:pt x="278130" y="37349"/>
                  <a:pt x="365760" y="81799"/>
                  <a:pt x="419100" y="137679"/>
                </a:cubicBezTo>
                <a:cubicBezTo>
                  <a:pt x="472440" y="193559"/>
                  <a:pt x="541020" y="351039"/>
                  <a:pt x="541020" y="351039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5" name="Freeform 164"/>
          <p:cNvSpPr/>
          <p:nvPr/>
        </p:nvSpPr>
        <p:spPr>
          <a:xfrm>
            <a:off x="1956306" y="3624346"/>
            <a:ext cx="1372328" cy="2456160"/>
          </a:xfrm>
          <a:custGeom>
            <a:avLst/>
            <a:gdLst>
              <a:gd name="connsiteX0" fmla="*/ 1049926 w 1393653"/>
              <a:gd name="connsiteY0" fmla="*/ 98418 h 2491098"/>
              <a:gd name="connsiteX1" fmla="*/ 1110886 w 1393653"/>
              <a:gd name="connsiteY1" fmla="*/ 22218 h 2491098"/>
              <a:gd name="connsiteX2" fmla="*/ 1309006 w 1393653"/>
              <a:gd name="connsiteY2" fmla="*/ 37458 h 2491098"/>
              <a:gd name="connsiteX3" fmla="*/ 1301386 w 1393653"/>
              <a:gd name="connsiteY3" fmla="*/ 426078 h 2491098"/>
              <a:gd name="connsiteX4" fmla="*/ 196486 w 1393653"/>
              <a:gd name="connsiteY4" fmla="*/ 1851018 h 2491098"/>
              <a:gd name="connsiteX5" fmla="*/ 5986 w 1393653"/>
              <a:gd name="connsiteY5" fmla="*/ 2491098 h 249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3653" h="2491098">
                <a:moveTo>
                  <a:pt x="1049926" y="98418"/>
                </a:moveTo>
                <a:cubicBezTo>
                  <a:pt x="1058816" y="65398"/>
                  <a:pt x="1067706" y="32378"/>
                  <a:pt x="1110886" y="22218"/>
                </a:cubicBezTo>
                <a:cubicBezTo>
                  <a:pt x="1154066" y="12058"/>
                  <a:pt x="1277256" y="-29852"/>
                  <a:pt x="1309006" y="37458"/>
                </a:cubicBezTo>
                <a:cubicBezTo>
                  <a:pt x="1340756" y="104768"/>
                  <a:pt x="1486806" y="123818"/>
                  <a:pt x="1301386" y="426078"/>
                </a:cubicBezTo>
                <a:cubicBezTo>
                  <a:pt x="1115966" y="728338"/>
                  <a:pt x="412386" y="1506848"/>
                  <a:pt x="196486" y="1851018"/>
                </a:cubicBezTo>
                <a:cubicBezTo>
                  <a:pt x="-19414" y="2195188"/>
                  <a:pt x="-6714" y="2343143"/>
                  <a:pt x="5986" y="2491098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6" name="Freeform 165"/>
          <p:cNvSpPr/>
          <p:nvPr/>
        </p:nvSpPr>
        <p:spPr>
          <a:xfrm>
            <a:off x="2949956" y="3448411"/>
            <a:ext cx="1264920" cy="1080128"/>
          </a:xfrm>
          <a:custGeom>
            <a:avLst/>
            <a:gdLst>
              <a:gd name="connsiteX0" fmla="*/ 0 w 1264920"/>
              <a:gd name="connsiteY0" fmla="*/ 203828 h 1080128"/>
              <a:gd name="connsiteX1" fmla="*/ 220980 w 1264920"/>
              <a:gd name="connsiteY1" fmla="*/ 13328 h 1080128"/>
              <a:gd name="connsiteX2" fmla="*/ 937260 w 1264920"/>
              <a:gd name="connsiteY2" fmla="*/ 135248 h 1080128"/>
              <a:gd name="connsiteX3" fmla="*/ 1264920 w 1264920"/>
              <a:gd name="connsiteY3" fmla="*/ 1080128 h 108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4920" h="1080128">
                <a:moveTo>
                  <a:pt x="0" y="203828"/>
                </a:moveTo>
                <a:cubicBezTo>
                  <a:pt x="32385" y="114293"/>
                  <a:pt x="64770" y="24758"/>
                  <a:pt x="220980" y="13328"/>
                </a:cubicBezTo>
                <a:cubicBezTo>
                  <a:pt x="377190" y="1898"/>
                  <a:pt x="763270" y="-42552"/>
                  <a:pt x="937260" y="135248"/>
                </a:cubicBezTo>
                <a:cubicBezTo>
                  <a:pt x="1111250" y="313048"/>
                  <a:pt x="1188085" y="696588"/>
                  <a:pt x="1264920" y="1080128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7" name="Freeform 166"/>
          <p:cNvSpPr/>
          <p:nvPr/>
        </p:nvSpPr>
        <p:spPr>
          <a:xfrm>
            <a:off x="809840" y="4616260"/>
            <a:ext cx="3051163" cy="723166"/>
          </a:xfrm>
          <a:custGeom>
            <a:avLst/>
            <a:gdLst>
              <a:gd name="connsiteX0" fmla="*/ 3040380 w 3040380"/>
              <a:gd name="connsiteY0" fmla="*/ 0 h 704109"/>
              <a:gd name="connsiteX1" fmla="*/ 2301240 w 3040380"/>
              <a:gd name="connsiteY1" fmla="*/ 251460 h 704109"/>
              <a:gd name="connsiteX2" fmla="*/ 1516380 w 3040380"/>
              <a:gd name="connsiteY2" fmla="*/ 632460 h 704109"/>
              <a:gd name="connsiteX3" fmla="*/ 769620 w 3040380"/>
              <a:gd name="connsiteY3" fmla="*/ 701040 h 704109"/>
              <a:gd name="connsiteX4" fmla="*/ 0 w 3040380"/>
              <a:gd name="connsiteY4" fmla="*/ 685800 h 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0380" h="704109">
                <a:moveTo>
                  <a:pt x="3040380" y="0"/>
                </a:moveTo>
                <a:cubicBezTo>
                  <a:pt x="2797810" y="73025"/>
                  <a:pt x="2555240" y="146050"/>
                  <a:pt x="2301240" y="251460"/>
                </a:cubicBezTo>
                <a:cubicBezTo>
                  <a:pt x="2047240" y="356870"/>
                  <a:pt x="1771650" y="557530"/>
                  <a:pt x="1516380" y="632460"/>
                </a:cubicBezTo>
                <a:cubicBezTo>
                  <a:pt x="1261110" y="707390"/>
                  <a:pt x="1022350" y="692150"/>
                  <a:pt x="769620" y="701040"/>
                </a:cubicBezTo>
                <a:cubicBezTo>
                  <a:pt x="516890" y="709930"/>
                  <a:pt x="258445" y="697865"/>
                  <a:pt x="0" y="685800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7" name="Rectangle 146"/>
          <p:cNvSpPr/>
          <p:nvPr/>
        </p:nvSpPr>
        <p:spPr>
          <a:xfrm>
            <a:off x="2532309" y="3684064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3762479" y="4526766"/>
            <a:ext cx="500614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424751" y="5172202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1656518" y="6051789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818451" y="5837235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52" y="0"/>
            <a:ext cx="617633" cy="512676"/>
          </a:xfrm>
          <a:prstGeom prst="rect">
            <a:avLst/>
          </a:prstGeom>
        </p:spPr>
      </p:pic>
      <p:sp>
        <p:nvSpPr>
          <p:cNvPr id="168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</p:spPr>
        <p:txBody>
          <a:bodyPr/>
          <a:lstStyle/>
          <a:p>
            <a:r>
              <a:rPr lang="pl-PL" sz="3000" cap="small" dirty="0" smtClean="0"/>
              <a:t>Inspiration: Diameter-2 Slim Fly</a:t>
            </a:r>
            <a:endParaRPr lang="en-US" sz="3000" dirty="0"/>
          </a:p>
        </p:txBody>
      </p:sp>
      <p:sp>
        <p:nvSpPr>
          <p:cNvPr id="169" name="Rounded Rectangle 168"/>
          <p:cNvSpPr/>
          <p:nvPr/>
        </p:nvSpPr>
        <p:spPr>
          <a:xfrm>
            <a:off x="5386932" y="643635"/>
            <a:ext cx="2458795" cy="833218"/>
          </a:xfrm>
          <a:prstGeom prst="roundRect">
            <a:avLst>
              <a:gd name="adj" fmla="val 15295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0" name="Rounded Rectangle 169"/>
          <p:cNvSpPr/>
          <p:nvPr/>
        </p:nvSpPr>
        <p:spPr>
          <a:xfrm>
            <a:off x="5386932" y="1043528"/>
            <a:ext cx="6112246" cy="1507984"/>
          </a:xfrm>
          <a:prstGeom prst="roundRect">
            <a:avLst>
              <a:gd name="adj" fmla="val 479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1" name="Content Placeholder 1"/>
          <p:cNvSpPr txBox="1">
            <a:spLocks/>
          </p:cNvSpPr>
          <p:nvPr/>
        </p:nvSpPr>
        <p:spPr>
          <a:xfrm>
            <a:off x="5949637" y="722088"/>
            <a:ext cx="1948200" cy="435055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600" b="0" dirty="0">
                <a:sym typeface="Wingdings" panose="05000000000000000000" pitchFamily="2" charset="2"/>
              </a:rPr>
              <a:t>Key method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544820" y="1221236"/>
            <a:ext cx="58823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Optimize towards the Moore Bound </a:t>
            </a:r>
            <a:r>
              <a:rPr lang="en-US" sz="2400" b="1" dirty="0"/>
              <a:t>[1]</a:t>
            </a:r>
            <a:r>
              <a:rPr lang="pl-PL" sz="2400" dirty="0"/>
              <a:t>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pl-PL" sz="2400" dirty="0" smtClean="0"/>
              <a:t>the </a:t>
            </a:r>
            <a:r>
              <a:rPr lang="pl-PL" sz="2400" dirty="0"/>
              <a:t>upper bound on the </a:t>
            </a:r>
            <a:r>
              <a:rPr lang="pl-PL" sz="2400" i="1" dirty="0"/>
              <a:t>number of </a:t>
            </a:r>
            <a:r>
              <a:rPr lang="pl-PL" sz="2400" i="1" dirty="0" smtClean="0"/>
              <a:t>vertices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pl-PL" sz="2400" dirty="0" smtClean="0"/>
              <a:t>in </a:t>
            </a:r>
            <a:r>
              <a:rPr lang="pl-PL" sz="2400" dirty="0"/>
              <a:t>a graph with given </a:t>
            </a:r>
            <a:r>
              <a:rPr lang="en-US" sz="2400" i="1" dirty="0"/>
              <a:t>diameter D</a:t>
            </a:r>
            <a:r>
              <a:rPr lang="pl-PL" sz="2400" dirty="0"/>
              <a:t> and </a:t>
            </a:r>
            <a:r>
              <a:rPr lang="en-US" sz="2400" i="1" dirty="0"/>
              <a:t>radix k</a:t>
            </a:r>
            <a:r>
              <a:rPr lang="pl-PL" sz="2400" i="1" dirty="0"/>
              <a:t>.</a:t>
            </a:r>
            <a:endParaRPr lang="pl-PL" sz="2400" dirty="0"/>
          </a:p>
          <a:p>
            <a:r>
              <a:rPr lang="en-US" sz="2400" dirty="0"/>
              <a:t> </a:t>
            </a:r>
            <a:endParaRPr lang="pl-PL" sz="2400" dirty="0"/>
          </a:p>
        </p:txBody>
      </p:sp>
      <p:pic>
        <p:nvPicPr>
          <p:cNvPr id="173" name="Picture 2" descr="http://www.artlesshub.com/wp-content/uploads/2014/11/320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042" y="705171"/>
            <a:ext cx="557860" cy="55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/>
              <p:cNvSpPr txBox="1"/>
              <p:nvPr/>
            </p:nvSpPr>
            <p:spPr>
              <a:xfrm>
                <a:off x="8837638" y="2686859"/>
                <a:ext cx="5535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74" name="TextBox 1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7638" y="2686859"/>
                <a:ext cx="553549" cy="369332"/>
              </a:xfrm>
              <a:prstGeom prst="rect">
                <a:avLst/>
              </a:prstGeom>
              <a:blipFill>
                <a:blip r:embed="rId6"/>
                <a:stretch>
                  <a:fillRect l="-5495" r="-1208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/>
              <p:cNvSpPr txBox="1"/>
              <p:nvPr/>
            </p:nvSpPr>
            <p:spPr>
              <a:xfrm>
                <a:off x="9490961" y="2686859"/>
                <a:ext cx="544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75" name="TextBox 1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0961" y="2686859"/>
                <a:ext cx="544444" cy="369332"/>
              </a:xfrm>
              <a:prstGeom prst="rect">
                <a:avLst/>
              </a:prstGeom>
              <a:blipFill>
                <a:blip r:embed="rId7"/>
                <a:stretch>
                  <a:fillRect l="-11236" r="-12360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/>
              <p:cNvSpPr txBox="1"/>
              <p:nvPr/>
            </p:nvSpPr>
            <p:spPr>
              <a:xfrm>
                <a:off x="9406536" y="3606030"/>
                <a:ext cx="2679388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pl-PL" sz="2400" i="1">
                          <a:latin typeface="Cambria Math" panose="02040503050406030204" pitchFamily="18" charset="0"/>
                        </a:rPr>
                        <m:t>𝑘</m:t>
                      </m:r>
                      <m:nary>
                        <m:naryPr>
                          <m:chr m:val="∑"/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l-PL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p>
                            <m:sSupPr>
                              <m:ctrlPr>
                                <a:rPr lang="pl-PL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e>
                            <m:sup>
                              <m:r>
                                <a:rPr lang="pl-PL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76" name="TextBox 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6536" y="3606030"/>
                <a:ext cx="2679388" cy="1038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/>
              <p:cNvSpPr txBox="1"/>
              <p:nvPr/>
            </p:nvSpPr>
            <p:spPr>
              <a:xfrm>
                <a:off x="10081505" y="2686859"/>
                <a:ext cx="15158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l-PL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l-PL" sz="2400" i="1">
                          <a:latin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77" name="TextBox 1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1505" y="2686859"/>
                <a:ext cx="1515864" cy="369332"/>
              </a:xfrm>
              <a:prstGeom prst="rect">
                <a:avLst/>
              </a:prstGeom>
              <a:blipFill>
                <a:blip r:embed="rId9"/>
                <a:stretch>
                  <a:fillRect l="-3629" r="-6855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/>
              <p:cNvSpPr txBox="1"/>
              <p:nvPr/>
            </p:nvSpPr>
            <p:spPr>
              <a:xfrm>
                <a:off x="9490961" y="3165205"/>
                <a:ext cx="228742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l-PL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−1)</m:t>
                          </m:r>
                        </m:e>
                        <m:sup>
                          <m:r>
                            <a:rPr lang="pl-PL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l-PL" sz="2400" i="1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78" name="TextBox 1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0961" y="3165205"/>
                <a:ext cx="2287421" cy="369332"/>
              </a:xfrm>
              <a:prstGeom prst="rect">
                <a:avLst/>
              </a:prstGeom>
              <a:blipFill>
                <a:blip r:embed="rId10"/>
                <a:stretch>
                  <a:fillRect l="-2400" r="-533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/>
              <p:cNvSpPr txBox="1"/>
              <p:nvPr/>
            </p:nvSpPr>
            <p:spPr>
              <a:xfrm>
                <a:off x="6232105" y="2680523"/>
                <a:ext cx="2632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𝑜𝑜𝑟𝑒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𝑜𝑢𝑛𝑑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179" name="TextBox 1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105" y="2680523"/>
                <a:ext cx="2632708" cy="369332"/>
              </a:xfrm>
              <a:prstGeom prst="rect">
                <a:avLst/>
              </a:prstGeom>
              <a:blipFill>
                <a:blip r:embed="rId11"/>
                <a:stretch>
                  <a:fillRect l="-2083" r="-3704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Freeform 179"/>
          <p:cNvSpPr/>
          <p:nvPr/>
        </p:nvSpPr>
        <p:spPr>
          <a:xfrm>
            <a:off x="6647223" y="4322320"/>
            <a:ext cx="431800" cy="661930"/>
          </a:xfrm>
          <a:custGeom>
            <a:avLst/>
            <a:gdLst>
              <a:gd name="connsiteX0" fmla="*/ 0 w 431800"/>
              <a:gd name="connsiteY0" fmla="*/ 144651 h 678051"/>
              <a:gd name="connsiteX1" fmla="*/ 190500 w 431800"/>
              <a:gd name="connsiteY1" fmla="*/ 17651 h 678051"/>
              <a:gd name="connsiteX2" fmla="*/ 406400 w 431800"/>
              <a:gd name="connsiteY2" fmla="*/ 487551 h 678051"/>
              <a:gd name="connsiteX3" fmla="*/ 419100 w 431800"/>
              <a:gd name="connsiteY3" fmla="*/ 678051 h 67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800" h="678051">
                <a:moveTo>
                  <a:pt x="0" y="144651"/>
                </a:moveTo>
                <a:cubicBezTo>
                  <a:pt x="61383" y="52576"/>
                  <a:pt x="122767" y="-39499"/>
                  <a:pt x="190500" y="17651"/>
                </a:cubicBezTo>
                <a:cubicBezTo>
                  <a:pt x="258233" y="74801"/>
                  <a:pt x="368300" y="377484"/>
                  <a:pt x="406400" y="487551"/>
                </a:cubicBezTo>
                <a:cubicBezTo>
                  <a:pt x="444500" y="597618"/>
                  <a:pt x="431800" y="637834"/>
                  <a:pt x="419100" y="67805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reeform 180"/>
          <p:cNvSpPr/>
          <p:nvPr/>
        </p:nvSpPr>
        <p:spPr>
          <a:xfrm flipH="1">
            <a:off x="7172566" y="4322320"/>
            <a:ext cx="432673" cy="653889"/>
          </a:xfrm>
          <a:custGeom>
            <a:avLst/>
            <a:gdLst>
              <a:gd name="connsiteX0" fmla="*/ 0 w 431800"/>
              <a:gd name="connsiteY0" fmla="*/ 144651 h 678051"/>
              <a:gd name="connsiteX1" fmla="*/ 190500 w 431800"/>
              <a:gd name="connsiteY1" fmla="*/ 17651 h 678051"/>
              <a:gd name="connsiteX2" fmla="*/ 406400 w 431800"/>
              <a:gd name="connsiteY2" fmla="*/ 487551 h 678051"/>
              <a:gd name="connsiteX3" fmla="*/ 419100 w 431800"/>
              <a:gd name="connsiteY3" fmla="*/ 678051 h 67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800" h="678051">
                <a:moveTo>
                  <a:pt x="0" y="144651"/>
                </a:moveTo>
                <a:cubicBezTo>
                  <a:pt x="61383" y="52576"/>
                  <a:pt x="122767" y="-39499"/>
                  <a:pt x="190500" y="17651"/>
                </a:cubicBezTo>
                <a:cubicBezTo>
                  <a:pt x="258233" y="74801"/>
                  <a:pt x="368300" y="377484"/>
                  <a:pt x="406400" y="487551"/>
                </a:cubicBezTo>
                <a:cubicBezTo>
                  <a:pt x="444500" y="597618"/>
                  <a:pt x="431800" y="637834"/>
                  <a:pt x="419100" y="67805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reeform 181"/>
          <p:cNvSpPr/>
          <p:nvPr/>
        </p:nvSpPr>
        <p:spPr>
          <a:xfrm>
            <a:off x="7294923" y="4892888"/>
            <a:ext cx="312782" cy="551982"/>
          </a:xfrm>
          <a:custGeom>
            <a:avLst/>
            <a:gdLst>
              <a:gd name="connsiteX0" fmla="*/ 0 w 312782"/>
              <a:gd name="connsiteY0" fmla="*/ 82082 h 551982"/>
              <a:gd name="connsiteX1" fmla="*/ 127000 w 312782"/>
              <a:gd name="connsiteY1" fmla="*/ 18582 h 551982"/>
              <a:gd name="connsiteX2" fmla="*/ 292100 w 312782"/>
              <a:gd name="connsiteY2" fmla="*/ 374182 h 551982"/>
              <a:gd name="connsiteX3" fmla="*/ 304800 w 312782"/>
              <a:gd name="connsiteY3" fmla="*/ 551982 h 55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782" h="551982">
                <a:moveTo>
                  <a:pt x="0" y="82082"/>
                </a:moveTo>
                <a:cubicBezTo>
                  <a:pt x="39158" y="25990"/>
                  <a:pt x="78317" y="-30101"/>
                  <a:pt x="127000" y="18582"/>
                </a:cubicBezTo>
                <a:cubicBezTo>
                  <a:pt x="175683" y="67265"/>
                  <a:pt x="262467" y="285282"/>
                  <a:pt x="292100" y="374182"/>
                </a:cubicBezTo>
                <a:cubicBezTo>
                  <a:pt x="321733" y="463082"/>
                  <a:pt x="313266" y="507532"/>
                  <a:pt x="304800" y="5519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2"/>
          <p:cNvSpPr/>
          <p:nvPr/>
        </p:nvSpPr>
        <p:spPr>
          <a:xfrm flipH="1">
            <a:off x="6638680" y="4873868"/>
            <a:ext cx="305538" cy="560647"/>
          </a:xfrm>
          <a:custGeom>
            <a:avLst/>
            <a:gdLst>
              <a:gd name="connsiteX0" fmla="*/ 0 w 312782"/>
              <a:gd name="connsiteY0" fmla="*/ 82082 h 551982"/>
              <a:gd name="connsiteX1" fmla="*/ 127000 w 312782"/>
              <a:gd name="connsiteY1" fmla="*/ 18582 h 551982"/>
              <a:gd name="connsiteX2" fmla="*/ 292100 w 312782"/>
              <a:gd name="connsiteY2" fmla="*/ 374182 h 551982"/>
              <a:gd name="connsiteX3" fmla="*/ 304800 w 312782"/>
              <a:gd name="connsiteY3" fmla="*/ 551982 h 55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782" h="551982">
                <a:moveTo>
                  <a:pt x="0" y="82082"/>
                </a:moveTo>
                <a:cubicBezTo>
                  <a:pt x="39158" y="25990"/>
                  <a:pt x="78317" y="-30101"/>
                  <a:pt x="127000" y="18582"/>
                </a:cubicBezTo>
                <a:cubicBezTo>
                  <a:pt x="175683" y="67265"/>
                  <a:pt x="262467" y="285282"/>
                  <a:pt x="292100" y="374182"/>
                </a:cubicBezTo>
                <a:cubicBezTo>
                  <a:pt x="321733" y="463082"/>
                  <a:pt x="313266" y="507532"/>
                  <a:pt x="304800" y="5519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7704498" y="3652721"/>
            <a:ext cx="200810" cy="836474"/>
          </a:xfrm>
          <a:custGeom>
            <a:avLst/>
            <a:gdLst>
              <a:gd name="connsiteX0" fmla="*/ 0 w 200810"/>
              <a:gd name="connsiteY0" fmla="*/ 64949 h 836474"/>
              <a:gd name="connsiteX1" fmla="*/ 104775 w 200810"/>
              <a:gd name="connsiteY1" fmla="*/ 7799 h 836474"/>
              <a:gd name="connsiteX2" fmla="*/ 200025 w 200810"/>
              <a:gd name="connsiteY2" fmla="*/ 217349 h 836474"/>
              <a:gd name="connsiteX3" fmla="*/ 142875 w 200810"/>
              <a:gd name="connsiteY3" fmla="*/ 569774 h 836474"/>
              <a:gd name="connsiteX4" fmla="*/ 19050 w 200810"/>
              <a:gd name="connsiteY4" fmla="*/ 836474 h 83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810" h="836474">
                <a:moveTo>
                  <a:pt x="0" y="64949"/>
                </a:moveTo>
                <a:cubicBezTo>
                  <a:pt x="35719" y="23674"/>
                  <a:pt x="71438" y="-17601"/>
                  <a:pt x="104775" y="7799"/>
                </a:cubicBezTo>
                <a:cubicBezTo>
                  <a:pt x="138112" y="33199"/>
                  <a:pt x="193675" y="123687"/>
                  <a:pt x="200025" y="217349"/>
                </a:cubicBezTo>
                <a:cubicBezTo>
                  <a:pt x="206375" y="311011"/>
                  <a:pt x="173038" y="466587"/>
                  <a:pt x="142875" y="569774"/>
                </a:cubicBezTo>
                <a:cubicBezTo>
                  <a:pt x="112713" y="672962"/>
                  <a:pt x="65881" y="754718"/>
                  <a:pt x="19050" y="83647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Freeform 184"/>
          <p:cNvSpPr/>
          <p:nvPr/>
        </p:nvSpPr>
        <p:spPr>
          <a:xfrm>
            <a:off x="7847373" y="3803345"/>
            <a:ext cx="361950" cy="685851"/>
          </a:xfrm>
          <a:custGeom>
            <a:avLst/>
            <a:gdLst>
              <a:gd name="connsiteX0" fmla="*/ 0 w 361950"/>
              <a:gd name="connsiteY0" fmla="*/ 685851 h 685851"/>
              <a:gd name="connsiteX1" fmla="*/ 104775 w 361950"/>
              <a:gd name="connsiteY1" fmla="*/ 428676 h 685851"/>
              <a:gd name="connsiteX2" fmla="*/ 171450 w 361950"/>
              <a:gd name="connsiteY2" fmla="*/ 104826 h 685851"/>
              <a:gd name="connsiteX3" fmla="*/ 304800 w 361950"/>
              <a:gd name="connsiteY3" fmla="*/ 51 h 685851"/>
              <a:gd name="connsiteX4" fmla="*/ 361950 w 361950"/>
              <a:gd name="connsiteY4" fmla="*/ 114351 h 68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50" h="685851">
                <a:moveTo>
                  <a:pt x="0" y="685851"/>
                </a:moveTo>
                <a:cubicBezTo>
                  <a:pt x="38100" y="605682"/>
                  <a:pt x="76200" y="525513"/>
                  <a:pt x="104775" y="428676"/>
                </a:cubicBezTo>
                <a:cubicBezTo>
                  <a:pt x="133350" y="331839"/>
                  <a:pt x="138113" y="176263"/>
                  <a:pt x="171450" y="104826"/>
                </a:cubicBezTo>
                <a:cubicBezTo>
                  <a:pt x="204787" y="33389"/>
                  <a:pt x="273050" y="-1537"/>
                  <a:pt x="304800" y="51"/>
                </a:cubicBezTo>
                <a:cubicBezTo>
                  <a:pt x="336550" y="1639"/>
                  <a:pt x="349250" y="57995"/>
                  <a:pt x="361950" y="11435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Freeform 185"/>
          <p:cNvSpPr/>
          <p:nvPr/>
        </p:nvSpPr>
        <p:spPr>
          <a:xfrm>
            <a:off x="7952148" y="4365105"/>
            <a:ext cx="705244" cy="124091"/>
          </a:xfrm>
          <a:custGeom>
            <a:avLst/>
            <a:gdLst>
              <a:gd name="connsiteX0" fmla="*/ 0 w 705244"/>
              <a:gd name="connsiteY0" fmla="*/ 105041 h 124091"/>
              <a:gd name="connsiteX1" fmla="*/ 266700 w 705244"/>
              <a:gd name="connsiteY1" fmla="*/ 266 h 124091"/>
              <a:gd name="connsiteX2" fmla="*/ 666750 w 705244"/>
              <a:gd name="connsiteY2" fmla="*/ 76466 h 124091"/>
              <a:gd name="connsiteX3" fmla="*/ 666750 w 705244"/>
              <a:gd name="connsiteY3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244" h="124091">
                <a:moveTo>
                  <a:pt x="0" y="105041"/>
                </a:moveTo>
                <a:cubicBezTo>
                  <a:pt x="77787" y="55035"/>
                  <a:pt x="155575" y="5029"/>
                  <a:pt x="266700" y="266"/>
                </a:cubicBezTo>
                <a:cubicBezTo>
                  <a:pt x="377825" y="-4497"/>
                  <a:pt x="600075" y="55829"/>
                  <a:pt x="666750" y="76466"/>
                </a:cubicBezTo>
                <a:cubicBezTo>
                  <a:pt x="733425" y="97103"/>
                  <a:pt x="700087" y="110597"/>
                  <a:pt x="666750" y="12409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6"/>
          <p:cNvSpPr/>
          <p:nvPr/>
        </p:nvSpPr>
        <p:spPr>
          <a:xfrm>
            <a:off x="7704498" y="5126469"/>
            <a:ext cx="952894" cy="334277"/>
          </a:xfrm>
          <a:custGeom>
            <a:avLst/>
            <a:gdLst>
              <a:gd name="connsiteX0" fmla="*/ 0 w 1085850"/>
              <a:gd name="connsiteY0" fmla="*/ 305702 h 334277"/>
              <a:gd name="connsiteX1" fmla="*/ 114300 w 1085850"/>
              <a:gd name="connsiteY1" fmla="*/ 105677 h 334277"/>
              <a:gd name="connsiteX2" fmla="*/ 447675 w 1085850"/>
              <a:gd name="connsiteY2" fmla="*/ 10427 h 334277"/>
              <a:gd name="connsiteX3" fmla="*/ 971550 w 1085850"/>
              <a:gd name="connsiteY3" fmla="*/ 39002 h 334277"/>
              <a:gd name="connsiteX4" fmla="*/ 1085850 w 1085850"/>
              <a:gd name="connsiteY4" fmla="*/ 334277 h 33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850" h="334277">
                <a:moveTo>
                  <a:pt x="0" y="305702"/>
                </a:moveTo>
                <a:cubicBezTo>
                  <a:pt x="19844" y="230295"/>
                  <a:pt x="39688" y="154889"/>
                  <a:pt x="114300" y="105677"/>
                </a:cubicBezTo>
                <a:cubicBezTo>
                  <a:pt x="188912" y="56465"/>
                  <a:pt x="304800" y="21539"/>
                  <a:pt x="447675" y="10427"/>
                </a:cubicBezTo>
                <a:cubicBezTo>
                  <a:pt x="590550" y="-685"/>
                  <a:pt x="865188" y="-14973"/>
                  <a:pt x="971550" y="39002"/>
                </a:cubicBezTo>
                <a:cubicBezTo>
                  <a:pt x="1077912" y="92977"/>
                  <a:pt x="1081881" y="213627"/>
                  <a:pt x="1085850" y="33427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7"/>
          <p:cNvSpPr/>
          <p:nvPr/>
        </p:nvSpPr>
        <p:spPr>
          <a:xfrm>
            <a:off x="7790224" y="5259568"/>
            <a:ext cx="627571" cy="782202"/>
          </a:xfrm>
          <a:custGeom>
            <a:avLst/>
            <a:gdLst>
              <a:gd name="connsiteX0" fmla="*/ 0 w 627571"/>
              <a:gd name="connsiteY0" fmla="*/ 172602 h 782202"/>
              <a:gd name="connsiteX1" fmla="*/ 104775 w 627571"/>
              <a:gd name="connsiteY1" fmla="*/ 67827 h 782202"/>
              <a:gd name="connsiteX2" fmla="*/ 438150 w 627571"/>
              <a:gd name="connsiteY2" fmla="*/ 10677 h 782202"/>
              <a:gd name="connsiteX3" fmla="*/ 619125 w 627571"/>
              <a:gd name="connsiteY3" fmla="*/ 286902 h 782202"/>
              <a:gd name="connsiteX4" fmla="*/ 581025 w 627571"/>
              <a:gd name="connsiteY4" fmla="*/ 782202 h 78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571" h="782202">
                <a:moveTo>
                  <a:pt x="0" y="172602"/>
                </a:moveTo>
                <a:cubicBezTo>
                  <a:pt x="15875" y="133708"/>
                  <a:pt x="31750" y="94814"/>
                  <a:pt x="104775" y="67827"/>
                </a:cubicBezTo>
                <a:cubicBezTo>
                  <a:pt x="177800" y="40839"/>
                  <a:pt x="352425" y="-25835"/>
                  <a:pt x="438150" y="10677"/>
                </a:cubicBezTo>
                <a:cubicBezTo>
                  <a:pt x="523875" y="47189"/>
                  <a:pt x="595313" y="158315"/>
                  <a:pt x="619125" y="286902"/>
                </a:cubicBezTo>
                <a:cubicBezTo>
                  <a:pt x="642937" y="415489"/>
                  <a:pt x="611981" y="598845"/>
                  <a:pt x="581025" y="78220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8"/>
          <p:cNvSpPr/>
          <p:nvPr/>
        </p:nvSpPr>
        <p:spPr>
          <a:xfrm>
            <a:off x="7704499" y="5367072"/>
            <a:ext cx="544887" cy="865198"/>
          </a:xfrm>
          <a:custGeom>
            <a:avLst/>
            <a:gdLst>
              <a:gd name="connsiteX0" fmla="*/ 228600 w 544887"/>
              <a:gd name="connsiteY0" fmla="*/ 55573 h 865198"/>
              <a:gd name="connsiteX1" fmla="*/ 438150 w 544887"/>
              <a:gd name="connsiteY1" fmla="*/ 17473 h 865198"/>
              <a:gd name="connsiteX2" fmla="*/ 542925 w 544887"/>
              <a:gd name="connsiteY2" fmla="*/ 303223 h 865198"/>
              <a:gd name="connsiteX3" fmla="*/ 352425 w 544887"/>
              <a:gd name="connsiteY3" fmla="*/ 550873 h 865198"/>
              <a:gd name="connsiteX4" fmla="*/ 66675 w 544887"/>
              <a:gd name="connsiteY4" fmla="*/ 731848 h 865198"/>
              <a:gd name="connsiteX5" fmla="*/ 0 w 544887"/>
              <a:gd name="connsiteY5" fmla="*/ 865198 h 865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887" h="865198">
                <a:moveTo>
                  <a:pt x="228600" y="55573"/>
                </a:moveTo>
                <a:cubicBezTo>
                  <a:pt x="307181" y="15885"/>
                  <a:pt x="385763" y="-23802"/>
                  <a:pt x="438150" y="17473"/>
                </a:cubicBezTo>
                <a:cubicBezTo>
                  <a:pt x="490537" y="58748"/>
                  <a:pt x="557213" y="214323"/>
                  <a:pt x="542925" y="303223"/>
                </a:cubicBezTo>
                <a:cubicBezTo>
                  <a:pt x="528637" y="392123"/>
                  <a:pt x="431800" y="479436"/>
                  <a:pt x="352425" y="550873"/>
                </a:cubicBezTo>
                <a:cubicBezTo>
                  <a:pt x="273050" y="622310"/>
                  <a:pt x="125412" y="679461"/>
                  <a:pt x="66675" y="731848"/>
                </a:cubicBezTo>
                <a:cubicBezTo>
                  <a:pt x="7938" y="784235"/>
                  <a:pt x="3969" y="824716"/>
                  <a:pt x="0" y="86519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89"/>
          <p:cNvSpPr/>
          <p:nvPr/>
        </p:nvSpPr>
        <p:spPr>
          <a:xfrm>
            <a:off x="5605332" y="5174974"/>
            <a:ext cx="955818" cy="259541"/>
          </a:xfrm>
          <a:custGeom>
            <a:avLst/>
            <a:gdLst>
              <a:gd name="connsiteX0" fmla="*/ 1253274 w 1262451"/>
              <a:gd name="connsiteY0" fmla="*/ 257197 h 285772"/>
              <a:gd name="connsiteX1" fmla="*/ 1177074 w 1262451"/>
              <a:gd name="connsiteY1" fmla="*/ 123847 h 285772"/>
              <a:gd name="connsiteX2" fmla="*/ 634149 w 1262451"/>
              <a:gd name="connsiteY2" fmla="*/ 22 h 285772"/>
              <a:gd name="connsiteX3" fmla="*/ 91224 w 1262451"/>
              <a:gd name="connsiteY3" fmla="*/ 133372 h 285772"/>
              <a:gd name="connsiteX4" fmla="*/ 5499 w 1262451"/>
              <a:gd name="connsiteY4" fmla="*/ 285772 h 28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451" h="285772">
                <a:moveTo>
                  <a:pt x="1253274" y="257197"/>
                </a:moveTo>
                <a:cubicBezTo>
                  <a:pt x="1266767" y="211953"/>
                  <a:pt x="1280261" y="166709"/>
                  <a:pt x="1177074" y="123847"/>
                </a:cubicBezTo>
                <a:cubicBezTo>
                  <a:pt x="1073887" y="80985"/>
                  <a:pt x="815124" y="-1566"/>
                  <a:pt x="634149" y="22"/>
                </a:cubicBezTo>
                <a:cubicBezTo>
                  <a:pt x="453174" y="1610"/>
                  <a:pt x="195999" y="85747"/>
                  <a:pt x="91224" y="133372"/>
                </a:cubicBezTo>
                <a:cubicBezTo>
                  <a:pt x="-13551" y="180997"/>
                  <a:pt x="-4026" y="233384"/>
                  <a:pt x="5499" y="2857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5828073" y="5315860"/>
            <a:ext cx="628650" cy="725911"/>
          </a:xfrm>
          <a:custGeom>
            <a:avLst/>
            <a:gdLst>
              <a:gd name="connsiteX0" fmla="*/ 628650 w 628650"/>
              <a:gd name="connsiteY0" fmla="*/ 116311 h 725911"/>
              <a:gd name="connsiteX1" fmla="*/ 361950 w 628650"/>
              <a:gd name="connsiteY1" fmla="*/ 2011 h 725911"/>
              <a:gd name="connsiteX2" fmla="*/ 76200 w 628650"/>
              <a:gd name="connsiteY2" fmla="*/ 202036 h 725911"/>
              <a:gd name="connsiteX3" fmla="*/ 0 w 628650"/>
              <a:gd name="connsiteY3" fmla="*/ 725911 h 725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650" h="725911">
                <a:moveTo>
                  <a:pt x="628650" y="116311"/>
                </a:moveTo>
                <a:cubicBezTo>
                  <a:pt x="541337" y="52017"/>
                  <a:pt x="454025" y="-12276"/>
                  <a:pt x="361950" y="2011"/>
                </a:cubicBezTo>
                <a:cubicBezTo>
                  <a:pt x="269875" y="16298"/>
                  <a:pt x="136525" y="81386"/>
                  <a:pt x="76200" y="202036"/>
                </a:cubicBezTo>
                <a:cubicBezTo>
                  <a:pt x="15875" y="322686"/>
                  <a:pt x="7937" y="524298"/>
                  <a:pt x="0" y="72591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6075724" y="5381618"/>
            <a:ext cx="436218" cy="862279"/>
          </a:xfrm>
          <a:custGeom>
            <a:avLst/>
            <a:gdLst>
              <a:gd name="connsiteX0" fmla="*/ 219075 w 442383"/>
              <a:gd name="connsiteY0" fmla="*/ 50553 h 879228"/>
              <a:gd name="connsiteX1" fmla="*/ 133350 w 442383"/>
              <a:gd name="connsiteY1" fmla="*/ 12453 h 879228"/>
              <a:gd name="connsiteX2" fmla="*/ 0 w 442383"/>
              <a:gd name="connsiteY2" fmla="*/ 241053 h 879228"/>
              <a:gd name="connsiteX3" fmla="*/ 133350 w 442383"/>
              <a:gd name="connsiteY3" fmla="*/ 574428 h 879228"/>
              <a:gd name="connsiteX4" fmla="*/ 400050 w 442383"/>
              <a:gd name="connsiteY4" fmla="*/ 726828 h 879228"/>
              <a:gd name="connsiteX5" fmla="*/ 438150 w 442383"/>
              <a:gd name="connsiteY5" fmla="*/ 879228 h 87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383" h="879228">
                <a:moveTo>
                  <a:pt x="219075" y="50553"/>
                </a:moveTo>
                <a:cubicBezTo>
                  <a:pt x="194468" y="15628"/>
                  <a:pt x="169862" y="-19297"/>
                  <a:pt x="133350" y="12453"/>
                </a:cubicBezTo>
                <a:cubicBezTo>
                  <a:pt x="96838" y="44203"/>
                  <a:pt x="0" y="147391"/>
                  <a:pt x="0" y="241053"/>
                </a:cubicBezTo>
                <a:cubicBezTo>
                  <a:pt x="0" y="334715"/>
                  <a:pt x="66675" y="493466"/>
                  <a:pt x="133350" y="574428"/>
                </a:cubicBezTo>
                <a:cubicBezTo>
                  <a:pt x="200025" y="655391"/>
                  <a:pt x="349250" y="676028"/>
                  <a:pt x="400050" y="726828"/>
                </a:cubicBezTo>
                <a:cubicBezTo>
                  <a:pt x="450850" y="777628"/>
                  <a:pt x="444500" y="828428"/>
                  <a:pt x="438150" y="87922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192"/>
          <p:cNvSpPr/>
          <p:nvPr/>
        </p:nvSpPr>
        <p:spPr>
          <a:xfrm>
            <a:off x="6561498" y="3572938"/>
            <a:ext cx="498230" cy="906732"/>
          </a:xfrm>
          <a:custGeom>
            <a:avLst/>
            <a:gdLst>
              <a:gd name="connsiteX0" fmla="*/ 0 w 498230"/>
              <a:gd name="connsiteY0" fmla="*/ 875748 h 875748"/>
              <a:gd name="connsiteX1" fmla="*/ 104775 w 498230"/>
              <a:gd name="connsiteY1" fmla="*/ 609048 h 875748"/>
              <a:gd name="connsiteX2" fmla="*/ 333375 w 498230"/>
              <a:gd name="connsiteY2" fmla="*/ 551898 h 875748"/>
              <a:gd name="connsiteX3" fmla="*/ 495300 w 498230"/>
              <a:gd name="connsiteY3" fmla="*/ 332823 h 875748"/>
              <a:gd name="connsiteX4" fmla="*/ 428625 w 498230"/>
              <a:gd name="connsiteY4" fmla="*/ 18498 h 875748"/>
              <a:gd name="connsiteX5" fmla="*/ 314325 w 498230"/>
              <a:gd name="connsiteY5" fmla="*/ 47073 h 875748"/>
              <a:gd name="connsiteX6" fmla="*/ 276225 w 498230"/>
              <a:gd name="connsiteY6" fmla="*/ 132798 h 87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230" h="875748">
                <a:moveTo>
                  <a:pt x="0" y="875748"/>
                </a:moveTo>
                <a:cubicBezTo>
                  <a:pt x="24606" y="769385"/>
                  <a:pt x="49213" y="663023"/>
                  <a:pt x="104775" y="609048"/>
                </a:cubicBezTo>
                <a:cubicBezTo>
                  <a:pt x="160337" y="555073"/>
                  <a:pt x="268288" y="597935"/>
                  <a:pt x="333375" y="551898"/>
                </a:cubicBezTo>
                <a:cubicBezTo>
                  <a:pt x="398462" y="505861"/>
                  <a:pt x="479425" y="421723"/>
                  <a:pt x="495300" y="332823"/>
                </a:cubicBezTo>
                <a:cubicBezTo>
                  <a:pt x="511175" y="243923"/>
                  <a:pt x="458787" y="66123"/>
                  <a:pt x="428625" y="18498"/>
                </a:cubicBezTo>
                <a:cubicBezTo>
                  <a:pt x="398463" y="-29127"/>
                  <a:pt x="339725" y="28023"/>
                  <a:pt x="314325" y="47073"/>
                </a:cubicBezTo>
                <a:cubicBezTo>
                  <a:pt x="288925" y="66123"/>
                  <a:pt x="282575" y="99460"/>
                  <a:pt x="276225" y="13279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5979000" y="3763178"/>
            <a:ext cx="411048" cy="716493"/>
          </a:xfrm>
          <a:custGeom>
            <a:avLst/>
            <a:gdLst>
              <a:gd name="connsiteX0" fmla="*/ 411048 w 411048"/>
              <a:gd name="connsiteY0" fmla="*/ 716493 h 716493"/>
              <a:gd name="connsiteX1" fmla="*/ 315798 w 411048"/>
              <a:gd name="connsiteY1" fmla="*/ 183093 h 716493"/>
              <a:gd name="connsiteX2" fmla="*/ 125298 w 411048"/>
              <a:gd name="connsiteY2" fmla="*/ 2118 h 716493"/>
              <a:gd name="connsiteX3" fmla="*/ 10998 w 411048"/>
              <a:gd name="connsiteY3" fmla="*/ 87843 h 716493"/>
              <a:gd name="connsiteX4" fmla="*/ 10998 w 411048"/>
              <a:gd name="connsiteY4" fmla="*/ 144993 h 71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048" h="716493">
                <a:moveTo>
                  <a:pt x="411048" y="716493"/>
                </a:moveTo>
                <a:cubicBezTo>
                  <a:pt x="387235" y="509324"/>
                  <a:pt x="363423" y="302155"/>
                  <a:pt x="315798" y="183093"/>
                </a:cubicBezTo>
                <a:cubicBezTo>
                  <a:pt x="268173" y="64031"/>
                  <a:pt x="176098" y="17993"/>
                  <a:pt x="125298" y="2118"/>
                </a:cubicBezTo>
                <a:cubicBezTo>
                  <a:pt x="74498" y="-13757"/>
                  <a:pt x="30048" y="64031"/>
                  <a:pt x="10998" y="87843"/>
                </a:cubicBezTo>
                <a:cubicBezTo>
                  <a:pt x="-8052" y="111655"/>
                  <a:pt x="1473" y="128324"/>
                  <a:pt x="10998" y="14499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4"/>
          <p:cNvSpPr/>
          <p:nvPr/>
        </p:nvSpPr>
        <p:spPr>
          <a:xfrm>
            <a:off x="5605332" y="4333891"/>
            <a:ext cx="689466" cy="155305"/>
          </a:xfrm>
          <a:custGeom>
            <a:avLst/>
            <a:gdLst>
              <a:gd name="connsiteX0" fmla="*/ 689466 w 689466"/>
              <a:gd name="connsiteY0" fmla="*/ 145780 h 155305"/>
              <a:gd name="connsiteX1" fmla="*/ 422766 w 689466"/>
              <a:gd name="connsiteY1" fmla="*/ 12430 h 155305"/>
              <a:gd name="connsiteX2" fmla="*/ 60816 w 689466"/>
              <a:gd name="connsiteY2" fmla="*/ 21955 h 155305"/>
              <a:gd name="connsiteX3" fmla="*/ 3666 w 689466"/>
              <a:gd name="connsiteY3" fmla="*/ 155305 h 15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466" h="155305">
                <a:moveTo>
                  <a:pt x="689466" y="145780"/>
                </a:moveTo>
                <a:cubicBezTo>
                  <a:pt x="608503" y="89423"/>
                  <a:pt x="527541" y="33067"/>
                  <a:pt x="422766" y="12430"/>
                </a:cubicBezTo>
                <a:cubicBezTo>
                  <a:pt x="317991" y="-8207"/>
                  <a:pt x="130666" y="-1857"/>
                  <a:pt x="60816" y="21955"/>
                </a:cubicBezTo>
                <a:cubicBezTo>
                  <a:pt x="-9034" y="45767"/>
                  <a:pt x="-2684" y="100536"/>
                  <a:pt x="3666" y="15530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5"/>
          <p:cNvSpPr/>
          <p:nvPr/>
        </p:nvSpPr>
        <p:spPr>
          <a:xfrm>
            <a:off x="6294799" y="3365245"/>
            <a:ext cx="463729" cy="361950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6294799" y="3483571"/>
            <a:ext cx="378447" cy="243624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7"/>
          <p:cNvSpPr/>
          <p:nvPr/>
        </p:nvSpPr>
        <p:spPr>
          <a:xfrm>
            <a:off x="6313849" y="3612895"/>
            <a:ext cx="278673" cy="9525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7150249" y="3355750"/>
            <a:ext cx="463729" cy="361950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7150249" y="3474076"/>
            <a:ext cx="378447" cy="243624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0"/>
          <p:cNvSpPr/>
          <p:nvPr/>
        </p:nvSpPr>
        <p:spPr>
          <a:xfrm>
            <a:off x="7169299" y="3603400"/>
            <a:ext cx="278673" cy="9525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>
            <a:off x="8295049" y="3612591"/>
            <a:ext cx="428625" cy="286055"/>
          </a:xfrm>
          <a:custGeom>
            <a:avLst/>
            <a:gdLst>
              <a:gd name="connsiteX0" fmla="*/ 0 w 428625"/>
              <a:gd name="connsiteY0" fmla="*/ 286055 h 286055"/>
              <a:gd name="connsiteX1" fmla="*/ 47625 w 428625"/>
              <a:gd name="connsiteY1" fmla="*/ 124130 h 286055"/>
              <a:gd name="connsiteX2" fmla="*/ 209550 w 428625"/>
              <a:gd name="connsiteY2" fmla="*/ 19355 h 286055"/>
              <a:gd name="connsiteX3" fmla="*/ 428625 w 428625"/>
              <a:gd name="connsiteY3" fmla="*/ 305 h 28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286055">
                <a:moveTo>
                  <a:pt x="0" y="286055"/>
                </a:moveTo>
                <a:cubicBezTo>
                  <a:pt x="6350" y="227317"/>
                  <a:pt x="12700" y="168580"/>
                  <a:pt x="47625" y="124130"/>
                </a:cubicBezTo>
                <a:cubicBezTo>
                  <a:pt x="82550" y="79680"/>
                  <a:pt x="146050" y="39992"/>
                  <a:pt x="209550" y="19355"/>
                </a:cubicBezTo>
                <a:cubicBezTo>
                  <a:pt x="273050" y="-1282"/>
                  <a:pt x="350837" y="-489"/>
                  <a:pt x="428625" y="30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2"/>
          <p:cNvSpPr/>
          <p:nvPr/>
        </p:nvSpPr>
        <p:spPr>
          <a:xfrm>
            <a:off x="8409349" y="3727195"/>
            <a:ext cx="333375" cy="171450"/>
          </a:xfrm>
          <a:custGeom>
            <a:avLst/>
            <a:gdLst>
              <a:gd name="connsiteX0" fmla="*/ 0 w 333375"/>
              <a:gd name="connsiteY0" fmla="*/ 171450 h 171450"/>
              <a:gd name="connsiteX1" fmla="*/ 57150 w 333375"/>
              <a:gd name="connsiteY1" fmla="*/ 66675 h 171450"/>
              <a:gd name="connsiteX2" fmla="*/ 209550 w 333375"/>
              <a:gd name="connsiteY2" fmla="*/ 19050 h 171450"/>
              <a:gd name="connsiteX3" fmla="*/ 333375 w 333375"/>
              <a:gd name="connsiteY3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5" h="171450">
                <a:moveTo>
                  <a:pt x="0" y="171450"/>
                </a:moveTo>
                <a:cubicBezTo>
                  <a:pt x="11112" y="131762"/>
                  <a:pt x="22225" y="92075"/>
                  <a:pt x="57150" y="66675"/>
                </a:cubicBezTo>
                <a:cubicBezTo>
                  <a:pt x="92075" y="41275"/>
                  <a:pt x="163513" y="30162"/>
                  <a:pt x="209550" y="19050"/>
                </a:cubicBezTo>
                <a:cubicBezTo>
                  <a:pt x="255587" y="7938"/>
                  <a:pt x="294481" y="3969"/>
                  <a:pt x="333375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3"/>
          <p:cNvSpPr/>
          <p:nvPr/>
        </p:nvSpPr>
        <p:spPr>
          <a:xfrm>
            <a:off x="8533173" y="3846439"/>
            <a:ext cx="209550" cy="52207"/>
          </a:xfrm>
          <a:custGeom>
            <a:avLst/>
            <a:gdLst>
              <a:gd name="connsiteX0" fmla="*/ 0 w 209550"/>
              <a:gd name="connsiteY0" fmla="*/ 52207 h 52207"/>
              <a:gd name="connsiteX1" fmla="*/ 95250 w 209550"/>
              <a:gd name="connsiteY1" fmla="*/ 4582 h 52207"/>
              <a:gd name="connsiteX2" fmla="*/ 209550 w 209550"/>
              <a:gd name="connsiteY2" fmla="*/ 4582 h 5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" h="52207">
                <a:moveTo>
                  <a:pt x="0" y="52207"/>
                </a:moveTo>
                <a:cubicBezTo>
                  <a:pt x="30162" y="32363"/>
                  <a:pt x="60325" y="12519"/>
                  <a:pt x="95250" y="4582"/>
                </a:cubicBezTo>
                <a:cubicBezTo>
                  <a:pt x="130175" y="-3355"/>
                  <a:pt x="169862" y="613"/>
                  <a:pt x="209550" y="45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4"/>
          <p:cNvSpPr/>
          <p:nvPr/>
        </p:nvSpPr>
        <p:spPr>
          <a:xfrm>
            <a:off x="8764522" y="4193616"/>
            <a:ext cx="428625" cy="286055"/>
          </a:xfrm>
          <a:custGeom>
            <a:avLst/>
            <a:gdLst>
              <a:gd name="connsiteX0" fmla="*/ 0 w 428625"/>
              <a:gd name="connsiteY0" fmla="*/ 286055 h 286055"/>
              <a:gd name="connsiteX1" fmla="*/ 47625 w 428625"/>
              <a:gd name="connsiteY1" fmla="*/ 124130 h 286055"/>
              <a:gd name="connsiteX2" fmla="*/ 209550 w 428625"/>
              <a:gd name="connsiteY2" fmla="*/ 19355 h 286055"/>
              <a:gd name="connsiteX3" fmla="*/ 428625 w 428625"/>
              <a:gd name="connsiteY3" fmla="*/ 305 h 28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286055">
                <a:moveTo>
                  <a:pt x="0" y="286055"/>
                </a:moveTo>
                <a:cubicBezTo>
                  <a:pt x="6350" y="227317"/>
                  <a:pt x="12700" y="168580"/>
                  <a:pt x="47625" y="124130"/>
                </a:cubicBezTo>
                <a:cubicBezTo>
                  <a:pt x="82550" y="79680"/>
                  <a:pt x="146050" y="39992"/>
                  <a:pt x="209550" y="19355"/>
                </a:cubicBezTo>
                <a:cubicBezTo>
                  <a:pt x="273050" y="-1282"/>
                  <a:pt x="350837" y="-489"/>
                  <a:pt x="428625" y="30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8878822" y="4308220"/>
            <a:ext cx="333375" cy="171450"/>
          </a:xfrm>
          <a:custGeom>
            <a:avLst/>
            <a:gdLst>
              <a:gd name="connsiteX0" fmla="*/ 0 w 333375"/>
              <a:gd name="connsiteY0" fmla="*/ 171450 h 171450"/>
              <a:gd name="connsiteX1" fmla="*/ 57150 w 333375"/>
              <a:gd name="connsiteY1" fmla="*/ 66675 h 171450"/>
              <a:gd name="connsiteX2" fmla="*/ 209550 w 333375"/>
              <a:gd name="connsiteY2" fmla="*/ 19050 h 171450"/>
              <a:gd name="connsiteX3" fmla="*/ 333375 w 333375"/>
              <a:gd name="connsiteY3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5" h="171450">
                <a:moveTo>
                  <a:pt x="0" y="171450"/>
                </a:moveTo>
                <a:cubicBezTo>
                  <a:pt x="11112" y="131762"/>
                  <a:pt x="22225" y="92075"/>
                  <a:pt x="57150" y="66675"/>
                </a:cubicBezTo>
                <a:cubicBezTo>
                  <a:pt x="92075" y="41275"/>
                  <a:pt x="163513" y="30162"/>
                  <a:pt x="209550" y="19050"/>
                </a:cubicBezTo>
                <a:cubicBezTo>
                  <a:pt x="255587" y="7938"/>
                  <a:pt x="294481" y="3969"/>
                  <a:pt x="333375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9002646" y="4427464"/>
            <a:ext cx="209550" cy="52207"/>
          </a:xfrm>
          <a:custGeom>
            <a:avLst/>
            <a:gdLst>
              <a:gd name="connsiteX0" fmla="*/ 0 w 209550"/>
              <a:gd name="connsiteY0" fmla="*/ 52207 h 52207"/>
              <a:gd name="connsiteX1" fmla="*/ 95250 w 209550"/>
              <a:gd name="connsiteY1" fmla="*/ 4582 h 52207"/>
              <a:gd name="connsiteX2" fmla="*/ 209550 w 209550"/>
              <a:gd name="connsiteY2" fmla="*/ 4582 h 5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" h="52207">
                <a:moveTo>
                  <a:pt x="0" y="52207"/>
                </a:moveTo>
                <a:cubicBezTo>
                  <a:pt x="30162" y="32363"/>
                  <a:pt x="60325" y="12519"/>
                  <a:pt x="95250" y="4582"/>
                </a:cubicBezTo>
                <a:cubicBezTo>
                  <a:pt x="130175" y="-3355"/>
                  <a:pt x="169862" y="613"/>
                  <a:pt x="209550" y="45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8737664" y="5154722"/>
            <a:ext cx="428625" cy="286055"/>
          </a:xfrm>
          <a:custGeom>
            <a:avLst/>
            <a:gdLst>
              <a:gd name="connsiteX0" fmla="*/ 0 w 428625"/>
              <a:gd name="connsiteY0" fmla="*/ 286055 h 286055"/>
              <a:gd name="connsiteX1" fmla="*/ 47625 w 428625"/>
              <a:gd name="connsiteY1" fmla="*/ 124130 h 286055"/>
              <a:gd name="connsiteX2" fmla="*/ 209550 w 428625"/>
              <a:gd name="connsiteY2" fmla="*/ 19355 h 286055"/>
              <a:gd name="connsiteX3" fmla="*/ 428625 w 428625"/>
              <a:gd name="connsiteY3" fmla="*/ 305 h 28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286055">
                <a:moveTo>
                  <a:pt x="0" y="286055"/>
                </a:moveTo>
                <a:cubicBezTo>
                  <a:pt x="6350" y="227317"/>
                  <a:pt x="12700" y="168580"/>
                  <a:pt x="47625" y="124130"/>
                </a:cubicBezTo>
                <a:cubicBezTo>
                  <a:pt x="82550" y="79680"/>
                  <a:pt x="146050" y="39992"/>
                  <a:pt x="209550" y="19355"/>
                </a:cubicBezTo>
                <a:cubicBezTo>
                  <a:pt x="273050" y="-1282"/>
                  <a:pt x="350837" y="-489"/>
                  <a:pt x="428625" y="30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8851964" y="5269326"/>
            <a:ext cx="333375" cy="171450"/>
          </a:xfrm>
          <a:custGeom>
            <a:avLst/>
            <a:gdLst>
              <a:gd name="connsiteX0" fmla="*/ 0 w 333375"/>
              <a:gd name="connsiteY0" fmla="*/ 171450 h 171450"/>
              <a:gd name="connsiteX1" fmla="*/ 57150 w 333375"/>
              <a:gd name="connsiteY1" fmla="*/ 66675 h 171450"/>
              <a:gd name="connsiteX2" fmla="*/ 209550 w 333375"/>
              <a:gd name="connsiteY2" fmla="*/ 19050 h 171450"/>
              <a:gd name="connsiteX3" fmla="*/ 333375 w 333375"/>
              <a:gd name="connsiteY3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5" h="171450">
                <a:moveTo>
                  <a:pt x="0" y="171450"/>
                </a:moveTo>
                <a:cubicBezTo>
                  <a:pt x="11112" y="131762"/>
                  <a:pt x="22225" y="92075"/>
                  <a:pt x="57150" y="66675"/>
                </a:cubicBezTo>
                <a:cubicBezTo>
                  <a:pt x="92075" y="41275"/>
                  <a:pt x="163513" y="30162"/>
                  <a:pt x="209550" y="19050"/>
                </a:cubicBezTo>
                <a:cubicBezTo>
                  <a:pt x="255587" y="7938"/>
                  <a:pt x="294481" y="3969"/>
                  <a:pt x="333375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8975788" y="5388570"/>
            <a:ext cx="209550" cy="52207"/>
          </a:xfrm>
          <a:custGeom>
            <a:avLst/>
            <a:gdLst>
              <a:gd name="connsiteX0" fmla="*/ 0 w 209550"/>
              <a:gd name="connsiteY0" fmla="*/ 52207 h 52207"/>
              <a:gd name="connsiteX1" fmla="*/ 95250 w 209550"/>
              <a:gd name="connsiteY1" fmla="*/ 4582 h 52207"/>
              <a:gd name="connsiteX2" fmla="*/ 209550 w 209550"/>
              <a:gd name="connsiteY2" fmla="*/ 4582 h 5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" h="52207">
                <a:moveTo>
                  <a:pt x="0" y="52207"/>
                </a:moveTo>
                <a:cubicBezTo>
                  <a:pt x="30162" y="32363"/>
                  <a:pt x="60325" y="12519"/>
                  <a:pt x="95250" y="4582"/>
                </a:cubicBezTo>
                <a:cubicBezTo>
                  <a:pt x="130175" y="-3355"/>
                  <a:pt x="169862" y="613"/>
                  <a:pt x="209550" y="45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6592861" y="5944410"/>
            <a:ext cx="428625" cy="286055"/>
          </a:xfrm>
          <a:custGeom>
            <a:avLst/>
            <a:gdLst>
              <a:gd name="connsiteX0" fmla="*/ 0 w 428625"/>
              <a:gd name="connsiteY0" fmla="*/ 286055 h 286055"/>
              <a:gd name="connsiteX1" fmla="*/ 47625 w 428625"/>
              <a:gd name="connsiteY1" fmla="*/ 124130 h 286055"/>
              <a:gd name="connsiteX2" fmla="*/ 209550 w 428625"/>
              <a:gd name="connsiteY2" fmla="*/ 19355 h 286055"/>
              <a:gd name="connsiteX3" fmla="*/ 428625 w 428625"/>
              <a:gd name="connsiteY3" fmla="*/ 305 h 28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25" h="286055">
                <a:moveTo>
                  <a:pt x="0" y="286055"/>
                </a:moveTo>
                <a:cubicBezTo>
                  <a:pt x="6350" y="227317"/>
                  <a:pt x="12700" y="168580"/>
                  <a:pt x="47625" y="124130"/>
                </a:cubicBezTo>
                <a:cubicBezTo>
                  <a:pt x="82550" y="79680"/>
                  <a:pt x="146050" y="39992"/>
                  <a:pt x="209550" y="19355"/>
                </a:cubicBezTo>
                <a:cubicBezTo>
                  <a:pt x="273050" y="-1282"/>
                  <a:pt x="350837" y="-489"/>
                  <a:pt x="428625" y="30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6707161" y="6059014"/>
            <a:ext cx="333375" cy="171450"/>
          </a:xfrm>
          <a:custGeom>
            <a:avLst/>
            <a:gdLst>
              <a:gd name="connsiteX0" fmla="*/ 0 w 333375"/>
              <a:gd name="connsiteY0" fmla="*/ 171450 h 171450"/>
              <a:gd name="connsiteX1" fmla="*/ 57150 w 333375"/>
              <a:gd name="connsiteY1" fmla="*/ 66675 h 171450"/>
              <a:gd name="connsiteX2" fmla="*/ 209550 w 333375"/>
              <a:gd name="connsiteY2" fmla="*/ 19050 h 171450"/>
              <a:gd name="connsiteX3" fmla="*/ 333375 w 333375"/>
              <a:gd name="connsiteY3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5" h="171450">
                <a:moveTo>
                  <a:pt x="0" y="171450"/>
                </a:moveTo>
                <a:cubicBezTo>
                  <a:pt x="11112" y="131762"/>
                  <a:pt x="22225" y="92075"/>
                  <a:pt x="57150" y="66675"/>
                </a:cubicBezTo>
                <a:cubicBezTo>
                  <a:pt x="92075" y="41275"/>
                  <a:pt x="163513" y="30162"/>
                  <a:pt x="209550" y="19050"/>
                </a:cubicBezTo>
                <a:cubicBezTo>
                  <a:pt x="255587" y="7938"/>
                  <a:pt x="294481" y="3969"/>
                  <a:pt x="333375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6830985" y="6178258"/>
            <a:ext cx="209550" cy="52207"/>
          </a:xfrm>
          <a:custGeom>
            <a:avLst/>
            <a:gdLst>
              <a:gd name="connsiteX0" fmla="*/ 0 w 209550"/>
              <a:gd name="connsiteY0" fmla="*/ 52207 h 52207"/>
              <a:gd name="connsiteX1" fmla="*/ 95250 w 209550"/>
              <a:gd name="connsiteY1" fmla="*/ 4582 h 52207"/>
              <a:gd name="connsiteX2" fmla="*/ 209550 w 209550"/>
              <a:gd name="connsiteY2" fmla="*/ 4582 h 5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" h="52207">
                <a:moveTo>
                  <a:pt x="0" y="52207"/>
                </a:moveTo>
                <a:cubicBezTo>
                  <a:pt x="30162" y="32363"/>
                  <a:pt x="60325" y="12519"/>
                  <a:pt x="95250" y="4582"/>
                </a:cubicBezTo>
                <a:cubicBezTo>
                  <a:pt x="130175" y="-3355"/>
                  <a:pt x="169862" y="613"/>
                  <a:pt x="209550" y="45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5409254" y="3536725"/>
            <a:ext cx="463729" cy="361950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5409254" y="3655051"/>
            <a:ext cx="378447" cy="243624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5428304" y="3784375"/>
            <a:ext cx="278673" cy="9525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4970154" y="4127245"/>
            <a:ext cx="463729" cy="361950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/>
          <p:cNvSpPr/>
          <p:nvPr/>
        </p:nvSpPr>
        <p:spPr>
          <a:xfrm>
            <a:off x="4970154" y="4245571"/>
            <a:ext cx="378447" cy="243624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8"/>
          <p:cNvSpPr/>
          <p:nvPr/>
        </p:nvSpPr>
        <p:spPr>
          <a:xfrm>
            <a:off x="4989204" y="4374895"/>
            <a:ext cx="278673" cy="9525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4997069" y="5088351"/>
            <a:ext cx="463729" cy="361950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/>
          <p:cNvSpPr/>
          <p:nvPr/>
        </p:nvSpPr>
        <p:spPr>
          <a:xfrm>
            <a:off x="4997069" y="5206677"/>
            <a:ext cx="378447" cy="243624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5016119" y="5336001"/>
            <a:ext cx="278673" cy="9525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2"/>
          <p:cNvSpPr/>
          <p:nvPr/>
        </p:nvSpPr>
        <p:spPr>
          <a:xfrm>
            <a:off x="5189899" y="5850195"/>
            <a:ext cx="560683" cy="182050"/>
          </a:xfrm>
          <a:custGeom>
            <a:avLst/>
            <a:gdLst>
              <a:gd name="connsiteX0" fmla="*/ 552450 w 560683"/>
              <a:gd name="connsiteY0" fmla="*/ 182050 h 182050"/>
              <a:gd name="connsiteX1" fmla="*/ 504825 w 560683"/>
              <a:gd name="connsiteY1" fmla="*/ 48700 h 182050"/>
              <a:gd name="connsiteX2" fmla="*/ 133350 w 560683"/>
              <a:gd name="connsiteY2" fmla="*/ 1075 h 182050"/>
              <a:gd name="connsiteX3" fmla="*/ 0 w 560683"/>
              <a:gd name="connsiteY3" fmla="*/ 20125 h 18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683" h="182050">
                <a:moveTo>
                  <a:pt x="552450" y="182050"/>
                </a:moveTo>
                <a:cubicBezTo>
                  <a:pt x="563562" y="130456"/>
                  <a:pt x="574675" y="78863"/>
                  <a:pt x="504825" y="48700"/>
                </a:cubicBezTo>
                <a:cubicBezTo>
                  <a:pt x="434975" y="18537"/>
                  <a:pt x="217487" y="5837"/>
                  <a:pt x="133350" y="1075"/>
                </a:cubicBezTo>
                <a:cubicBezTo>
                  <a:pt x="49213" y="-3687"/>
                  <a:pt x="24606" y="8219"/>
                  <a:pt x="0" y="2012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5208948" y="5965571"/>
            <a:ext cx="438150" cy="142875"/>
          </a:xfrm>
          <a:custGeom>
            <a:avLst/>
            <a:gdLst>
              <a:gd name="connsiteX0" fmla="*/ 438150 w 438150"/>
              <a:gd name="connsiteY0" fmla="*/ 57150 h 142875"/>
              <a:gd name="connsiteX1" fmla="*/ 361950 w 438150"/>
              <a:gd name="connsiteY1" fmla="*/ 0 h 142875"/>
              <a:gd name="connsiteX2" fmla="*/ 66675 w 438150"/>
              <a:gd name="connsiteY2" fmla="*/ 57150 h 142875"/>
              <a:gd name="connsiteX3" fmla="*/ 0 w 438150"/>
              <a:gd name="connsiteY3" fmla="*/ 1428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50" h="142875">
                <a:moveTo>
                  <a:pt x="438150" y="57150"/>
                </a:moveTo>
                <a:cubicBezTo>
                  <a:pt x="431006" y="28575"/>
                  <a:pt x="423862" y="0"/>
                  <a:pt x="361950" y="0"/>
                </a:cubicBezTo>
                <a:cubicBezTo>
                  <a:pt x="300038" y="0"/>
                  <a:pt x="127000" y="33338"/>
                  <a:pt x="66675" y="57150"/>
                </a:cubicBezTo>
                <a:cubicBezTo>
                  <a:pt x="6350" y="80962"/>
                  <a:pt x="3175" y="111918"/>
                  <a:pt x="0" y="14287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>
            <a:off x="5989998" y="5936857"/>
            <a:ext cx="177436" cy="343038"/>
          </a:xfrm>
          <a:custGeom>
            <a:avLst/>
            <a:gdLst>
              <a:gd name="connsiteX0" fmla="*/ 0 w 177436"/>
              <a:gd name="connsiteY0" fmla="*/ 85863 h 343038"/>
              <a:gd name="connsiteX1" fmla="*/ 38100 w 177436"/>
              <a:gd name="connsiteY1" fmla="*/ 9663 h 343038"/>
              <a:gd name="connsiteX2" fmla="*/ 161925 w 177436"/>
              <a:gd name="connsiteY2" fmla="*/ 38238 h 343038"/>
              <a:gd name="connsiteX3" fmla="*/ 171450 w 177436"/>
              <a:gd name="connsiteY3" fmla="*/ 343038 h 3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436" h="343038">
                <a:moveTo>
                  <a:pt x="0" y="85863"/>
                </a:moveTo>
                <a:cubicBezTo>
                  <a:pt x="5556" y="51731"/>
                  <a:pt x="11113" y="17600"/>
                  <a:pt x="38100" y="9663"/>
                </a:cubicBezTo>
                <a:cubicBezTo>
                  <a:pt x="65087" y="1726"/>
                  <a:pt x="139700" y="-17324"/>
                  <a:pt x="161925" y="38238"/>
                </a:cubicBezTo>
                <a:cubicBezTo>
                  <a:pt x="184150" y="93800"/>
                  <a:pt x="177800" y="218419"/>
                  <a:pt x="171450" y="34303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>
            <a:off x="7206926" y="5868578"/>
            <a:ext cx="463729" cy="361950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>
            <a:off x="7206926" y="5986904"/>
            <a:ext cx="378447" cy="243624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>
            <a:off x="7225976" y="6116228"/>
            <a:ext cx="278673" cy="9525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8"/>
          <p:cNvSpPr/>
          <p:nvPr/>
        </p:nvSpPr>
        <p:spPr>
          <a:xfrm>
            <a:off x="8485549" y="5867479"/>
            <a:ext cx="257175" cy="164767"/>
          </a:xfrm>
          <a:custGeom>
            <a:avLst/>
            <a:gdLst>
              <a:gd name="connsiteX0" fmla="*/ 0 w 257175"/>
              <a:gd name="connsiteY0" fmla="*/ 164767 h 164767"/>
              <a:gd name="connsiteX1" fmla="*/ 66675 w 257175"/>
              <a:gd name="connsiteY1" fmla="*/ 21892 h 164767"/>
              <a:gd name="connsiteX2" fmla="*/ 257175 w 257175"/>
              <a:gd name="connsiteY2" fmla="*/ 2842 h 16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175" h="164767">
                <a:moveTo>
                  <a:pt x="0" y="164767"/>
                </a:moveTo>
                <a:cubicBezTo>
                  <a:pt x="11906" y="106823"/>
                  <a:pt x="23813" y="48879"/>
                  <a:pt x="66675" y="21892"/>
                </a:cubicBezTo>
                <a:cubicBezTo>
                  <a:pt x="109537" y="-5095"/>
                  <a:pt x="183356" y="-1127"/>
                  <a:pt x="257175" y="28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29"/>
          <p:cNvSpPr/>
          <p:nvPr/>
        </p:nvSpPr>
        <p:spPr>
          <a:xfrm>
            <a:off x="8009298" y="5936959"/>
            <a:ext cx="266700" cy="495337"/>
          </a:xfrm>
          <a:custGeom>
            <a:avLst/>
            <a:gdLst>
              <a:gd name="connsiteX0" fmla="*/ 266700 w 266700"/>
              <a:gd name="connsiteY0" fmla="*/ 95287 h 495337"/>
              <a:gd name="connsiteX1" fmla="*/ 190500 w 266700"/>
              <a:gd name="connsiteY1" fmla="*/ 37 h 495337"/>
              <a:gd name="connsiteX2" fmla="*/ 47625 w 266700"/>
              <a:gd name="connsiteY2" fmla="*/ 104812 h 495337"/>
              <a:gd name="connsiteX3" fmla="*/ 28575 w 266700"/>
              <a:gd name="connsiteY3" fmla="*/ 419137 h 495337"/>
              <a:gd name="connsiteX4" fmla="*/ 0 w 266700"/>
              <a:gd name="connsiteY4" fmla="*/ 495337 h 49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" h="495337">
                <a:moveTo>
                  <a:pt x="266700" y="95287"/>
                </a:moveTo>
                <a:cubicBezTo>
                  <a:pt x="246856" y="46868"/>
                  <a:pt x="227012" y="-1550"/>
                  <a:pt x="190500" y="37"/>
                </a:cubicBezTo>
                <a:cubicBezTo>
                  <a:pt x="153988" y="1624"/>
                  <a:pt x="74612" y="34962"/>
                  <a:pt x="47625" y="104812"/>
                </a:cubicBezTo>
                <a:cubicBezTo>
                  <a:pt x="20637" y="174662"/>
                  <a:pt x="36512" y="354050"/>
                  <a:pt x="28575" y="419137"/>
                </a:cubicBezTo>
                <a:cubicBezTo>
                  <a:pt x="20638" y="484224"/>
                  <a:pt x="10319" y="489780"/>
                  <a:pt x="0" y="49533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0"/>
          <p:cNvSpPr/>
          <p:nvPr/>
        </p:nvSpPr>
        <p:spPr>
          <a:xfrm>
            <a:off x="8571273" y="5973719"/>
            <a:ext cx="304800" cy="287126"/>
          </a:xfrm>
          <a:custGeom>
            <a:avLst/>
            <a:gdLst>
              <a:gd name="connsiteX0" fmla="*/ 0 w 304800"/>
              <a:gd name="connsiteY0" fmla="*/ 49001 h 287126"/>
              <a:gd name="connsiteX1" fmla="*/ 47625 w 304800"/>
              <a:gd name="connsiteY1" fmla="*/ 1376 h 287126"/>
              <a:gd name="connsiteX2" fmla="*/ 219075 w 304800"/>
              <a:gd name="connsiteY2" fmla="*/ 96626 h 287126"/>
              <a:gd name="connsiteX3" fmla="*/ 304800 w 304800"/>
              <a:gd name="connsiteY3" fmla="*/ 287126 h 28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287126">
                <a:moveTo>
                  <a:pt x="0" y="49001"/>
                </a:moveTo>
                <a:cubicBezTo>
                  <a:pt x="5556" y="21220"/>
                  <a:pt x="11113" y="-6561"/>
                  <a:pt x="47625" y="1376"/>
                </a:cubicBezTo>
                <a:cubicBezTo>
                  <a:pt x="84137" y="9313"/>
                  <a:pt x="176213" y="49001"/>
                  <a:pt x="219075" y="96626"/>
                </a:cubicBezTo>
                <a:cubicBezTo>
                  <a:pt x="261937" y="144251"/>
                  <a:pt x="283368" y="215688"/>
                  <a:pt x="304800" y="28712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/>
          <p:cNvSpPr/>
          <p:nvPr/>
        </p:nvSpPr>
        <p:spPr>
          <a:xfrm>
            <a:off x="6880100" y="4984249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Rectangle 232"/>
          <p:cNvSpPr/>
          <p:nvPr/>
        </p:nvSpPr>
        <p:spPr>
          <a:xfrm>
            <a:off x="6219700" y="4484835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 233"/>
          <p:cNvSpPr/>
          <p:nvPr/>
        </p:nvSpPr>
        <p:spPr>
          <a:xfrm>
            <a:off x="7519059" y="4484835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234"/>
          <p:cNvSpPr/>
          <p:nvPr/>
        </p:nvSpPr>
        <p:spPr>
          <a:xfrm>
            <a:off x="6219700" y="5445881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/>
          <p:cNvSpPr/>
          <p:nvPr/>
        </p:nvSpPr>
        <p:spPr>
          <a:xfrm>
            <a:off x="7519059" y="5445881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ectangle 236"/>
          <p:cNvSpPr/>
          <p:nvPr/>
        </p:nvSpPr>
        <p:spPr>
          <a:xfrm>
            <a:off x="8129899" y="3908967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7298830" y="3731844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ctangle 238"/>
          <p:cNvSpPr/>
          <p:nvPr/>
        </p:nvSpPr>
        <p:spPr>
          <a:xfrm>
            <a:off x="8544534" y="5447510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8544534" y="4484835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7298830" y="6230464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8129899" y="6029342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ectangle 242"/>
          <p:cNvSpPr/>
          <p:nvPr/>
        </p:nvSpPr>
        <p:spPr>
          <a:xfrm>
            <a:off x="5191273" y="5447510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ectangle 243"/>
          <p:cNvSpPr/>
          <p:nvPr/>
        </p:nvSpPr>
        <p:spPr>
          <a:xfrm>
            <a:off x="5191273" y="4484835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ectangle 244"/>
          <p:cNvSpPr/>
          <p:nvPr/>
        </p:nvSpPr>
        <p:spPr>
          <a:xfrm>
            <a:off x="5584973" y="3908967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6427232" y="3724602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Rectangle 246"/>
          <p:cNvSpPr/>
          <p:nvPr/>
        </p:nvSpPr>
        <p:spPr>
          <a:xfrm>
            <a:off x="6423040" y="6243896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/>
          <p:cNvSpPr/>
          <p:nvPr/>
        </p:nvSpPr>
        <p:spPr>
          <a:xfrm>
            <a:off x="5584973" y="6029342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ounded Rectangle 248"/>
          <p:cNvSpPr/>
          <p:nvPr/>
        </p:nvSpPr>
        <p:spPr>
          <a:xfrm>
            <a:off x="4489463" y="3343259"/>
            <a:ext cx="7587716" cy="3173186"/>
          </a:xfrm>
          <a:prstGeom prst="roundRect">
            <a:avLst>
              <a:gd name="adj" fmla="val 6105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/>
              <a:t>Thus, Slim Fly ensures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pl-PL" sz="3600" dirty="0" smtClean="0"/>
              <a:t>the lowest radix (port count)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pl-PL" sz="3600" dirty="0" smtClean="0"/>
              <a:t>for a given node count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pl-PL" sz="3600" dirty="0" smtClean="0"/>
              <a:t>and for a fixed diameter...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pl-PL" sz="3600" dirty="0" smtClean="0"/>
              <a:t>Sounds ideal</a:t>
            </a:r>
            <a:r>
              <a:rPr lang="en-US" sz="3600" dirty="0" smtClean="0"/>
              <a:t> for an on-chip setting</a:t>
            </a:r>
            <a:r>
              <a:rPr lang="pl-PL" sz="3600" dirty="0" smtClean="0"/>
              <a:t>?</a:t>
            </a:r>
            <a:endParaRPr lang="pl-PL" sz="3600" dirty="0"/>
          </a:p>
        </p:txBody>
      </p:sp>
      <p:pic>
        <p:nvPicPr>
          <p:cNvPr id="250" name="Picture 4" descr="http://pixabay.com/static/uploads/photo/2014/04/03/10/11/exclamation-mark-310101_64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82" y="3316958"/>
            <a:ext cx="740255" cy="73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" name="Rectangle 250"/>
          <p:cNvSpPr/>
          <p:nvPr/>
        </p:nvSpPr>
        <p:spPr>
          <a:xfrm>
            <a:off x="-67368" y="6556260"/>
            <a:ext cx="115354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/>
              <a:t>[1] </a:t>
            </a:r>
            <a:r>
              <a:rPr lang="en-US" sz="1600" dirty="0" smtClean="0"/>
              <a:t>M. Miller, J. </a:t>
            </a:r>
            <a:r>
              <a:rPr lang="en-US" sz="1600" dirty="0" err="1" smtClean="0"/>
              <a:t>Siráň</a:t>
            </a:r>
            <a:r>
              <a:rPr lang="en-US" sz="1600" dirty="0"/>
              <a:t>. Moore graphs and beyond: A survey of the degree/diameter </a:t>
            </a:r>
            <a:r>
              <a:rPr lang="en-US" sz="1600" dirty="0" smtClean="0"/>
              <a:t>problem, Electronic Journal of </a:t>
            </a:r>
            <a:r>
              <a:rPr lang="en-US" sz="1600" dirty="0" err="1" smtClean="0"/>
              <a:t>Combinatorics</a:t>
            </a:r>
            <a:r>
              <a:rPr lang="en-US" sz="1600" dirty="0" smtClean="0"/>
              <a:t>, 2005.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2940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4" fill="hold">
                      <p:stCondLst>
                        <p:cond delay="indefinite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3" fill="hold">
                      <p:stCondLst>
                        <p:cond delay="indefinite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31" grpId="0" animBg="1"/>
      <p:bldP spid="32" grpId="0"/>
      <p:bldP spid="28" grpId="0" animBg="1"/>
      <p:bldP spid="29" grpId="0"/>
      <p:bldP spid="55" grpId="0" animBg="1"/>
      <p:bldP spid="57" grpId="0" animBg="1"/>
      <p:bldP spid="60" grpId="0" animBg="1"/>
      <p:bldP spid="60" grpId="1" animBg="1"/>
      <p:bldP spid="61" grpId="0" animBg="1"/>
      <p:bldP spid="61" grpId="1" animBg="1"/>
      <p:bldP spid="64" grpId="0" animBg="1"/>
      <p:bldP spid="65" grpId="0" animBg="1"/>
      <p:bldP spid="68" grpId="0" animBg="1"/>
      <p:bldP spid="69" grpId="0" animBg="1"/>
      <p:bldP spid="72" grpId="0" animBg="1"/>
      <p:bldP spid="73" grpId="0" animBg="1"/>
      <p:bldP spid="76" grpId="0" animBg="1"/>
      <p:bldP spid="76" grpId="1" animBg="1"/>
      <p:bldP spid="77" grpId="0" animBg="1"/>
      <p:bldP spid="77" grpId="1" animBg="1"/>
      <p:bldP spid="80" grpId="0" animBg="1"/>
      <p:bldP spid="81" grpId="0" animBg="1"/>
      <p:bldP spid="84" grpId="0" animBg="1"/>
      <p:bldP spid="84" grpId="1" animBg="1"/>
      <p:bldP spid="85" grpId="0" animBg="1"/>
      <p:bldP spid="85" grpId="1" animBg="1"/>
      <p:bldP spid="88" grpId="0" animBg="1"/>
      <p:bldP spid="89" grpId="0" animBg="1"/>
      <p:bldP spid="92" grpId="0" animBg="1"/>
      <p:bldP spid="93" grpId="0" animBg="1"/>
      <p:bldP spid="96" grpId="0" animBg="1"/>
      <p:bldP spid="96" grpId="1" animBg="1"/>
      <p:bldP spid="97" grpId="0" animBg="1"/>
      <p:bldP spid="97" grpId="1" animBg="1"/>
      <p:bldP spid="100" grpId="0" animBg="1"/>
      <p:bldP spid="101" grpId="0" animBg="1"/>
      <p:bldP spid="105" grpId="0" animBg="1"/>
      <p:bldP spid="107" grpId="0" animBg="1"/>
      <p:bldP spid="111" grpId="0" animBg="1"/>
      <p:bldP spid="113" grpId="0" animBg="1"/>
      <p:bldP spid="115" grpId="0" animBg="1"/>
      <p:bldP spid="117" grpId="0" animBg="1"/>
      <p:bldP spid="121" grpId="0" animBg="1"/>
      <p:bldP spid="123" grpId="0" animBg="1"/>
      <p:bldP spid="126" grpId="0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2" grpId="0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8" grpId="0" animBg="1"/>
      <p:bldP spid="138" grpId="1" animBg="1"/>
      <p:bldP spid="139" grpId="0" animBg="1"/>
      <p:bldP spid="140" grpId="0" animBg="1"/>
      <p:bldP spid="140" grpId="1" animBg="1"/>
      <p:bldP spid="141" grpId="0" animBg="1"/>
      <p:bldP spid="142" grpId="0" animBg="1"/>
      <p:bldP spid="2" grpId="0" animBg="1"/>
      <p:bldP spid="3" grpId="0" animBg="1"/>
      <p:bldP spid="5" grpId="0" animBg="1"/>
      <p:bldP spid="6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146" grpId="0" animBg="1"/>
      <p:bldP spid="146" grpId="1" animBg="1"/>
      <p:bldP spid="148" grpId="0" animBg="1"/>
      <p:bldP spid="150" grpId="0" animBg="1"/>
      <p:bldP spid="151" grpId="0" animBg="1"/>
      <p:bldP spid="151" grpId="1" animBg="1"/>
      <p:bldP spid="153" grpId="0" animBg="1"/>
      <p:bldP spid="153" grpId="1" animBg="1"/>
      <p:bldP spid="154" grpId="0" animBg="1"/>
      <p:bldP spid="157" grpId="0" animBg="1"/>
      <p:bldP spid="143" grpId="0"/>
      <p:bldP spid="143" grpId="1"/>
      <p:bldP spid="144" grpId="0"/>
      <p:bldP spid="144" grpId="1"/>
      <p:bldP spid="24" grpId="0" animBg="1"/>
      <p:bldP spid="160" grpId="0" animBg="1"/>
      <p:bldP spid="161" grpId="0" animBg="1"/>
      <p:bldP spid="161" grpId="1" animBg="1"/>
      <p:bldP spid="162" grpId="0" animBg="1"/>
      <p:bldP spid="162" grpId="1" animBg="1"/>
      <p:bldP spid="165" grpId="0" animBg="1"/>
      <p:bldP spid="165" grpId="1" animBg="1"/>
      <p:bldP spid="166" grpId="0" animBg="1"/>
      <p:bldP spid="167" grpId="0" animBg="1"/>
      <p:bldP spid="147" grpId="0" animBg="1"/>
      <p:bldP spid="149" grpId="0" animBg="1"/>
      <p:bldP spid="152" grpId="0" animBg="1"/>
      <p:bldP spid="155" grpId="0" animBg="1"/>
      <p:bldP spid="156" grpId="0" animBg="1"/>
      <p:bldP spid="156" grpId="1" animBg="1"/>
      <p:bldP spid="169" grpId="0" animBg="1"/>
      <p:bldP spid="170" grpId="0" animBg="1"/>
      <p:bldP spid="171" grpId="0"/>
      <p:bldP spid="172" grpId="0"/>
      <p:bldP spid="174" grpId="0"/>
      <p:bldP spid="175" grpId="0"/>
      <p:bldP spid="176" grpId="0"/>
      <p:bldP spid="177" grpId="0"/>
      <p:bldP spid="178" grpId="0"/>
      <p:bldP spid="179" grpId="0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ounded Rectangle 229"/>
          <p:cNvSpPr/>
          <p:nvPr/>
        </p:nvSpPr>
        <p:spPr>
          <a:xfrm>
            <a:off x="6061494" y="4347713"/>
            <a:ext cx="3096883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ounded Rectangle 228"/>
          <p:cNvSpPr/>
          <p:nvPr/>
        </p:nvSpPr>
        <p:spPr>
          <a:xfrm>
            <a:off x="2593676" y="4347713"/>
            <a:ext cx="3096882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cap="small" dirty="0" smtClean="0"/>
              <a:t>Diameter-2 Slim Fly</a:t>
            </a:r>
            <a:endParaRPr lang="en-US" sz="3000" dirty="0"/>
          </a:p>
        </p:txBody>
      </p:sp>
      <p:sp>
        <p:nvSpPr>
          <p:cNvPr id="92" name="Rounded Rectangle 91"/>
          <p:cNvSpPr/>
          <p:nvPr/>
        </p:nvSpPr>
        <p:spPr>
          <a:xfrm>
            <a:off x="1864821" y="1663182"/>
            <a:ext cx="4245375" cy="2358884"/>
          </a:xfrm>
          <a:prstGeom prst="roundRect">
            <a:avLst>
              <a:gd name="adj" fmla="val 522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202918" y="1659250"/>
            <a:ext cx="2470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Intra-group connections</a:t>
            </a:r>
            <a:endParaRPr lang="pl-PL" sz="1600" i="1" dirty="0"/>
          </a:p>
        </p:txBody>
      </p:sp>
      <p:sp>
        <p:nvSpPr>
          <p:cNvPr id="97" name="Oval 96"/>
          <p:cNvSpPr/>
          <p:nvPr/>
        </p:nvSpPr>
        <p:spPr>
          <a:xfrm>
            <a:off x="1898558" y="1703164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6891235" y="1961210"/>
            <a:ext cx="2297492" cy="1675693"/>
          </a:xfrm>
          <a:prstGeom prst="roundRect">
            <a:avLst>
              <a:gd name="adj" fmla="val 522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7214904" y="1961210"/>
            <a:ext cx="1736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Example:</a:t>
            </a:r>
            <a:endParaRPr lang="pl-PL" sz="1600" i="1" dirty="0"/>
          </a:p>
        </p:txBody>
      </p:sp>
      <p:sp>
        <p:nvSpPr>
          <p:cNvPr id="239" name="Oval 238"/>
          <p:cNvSpPr/>
          <p:nvPr/>
        </p:nvSpPr>
        <p:spPr>
          <a:xfrm>
            <a:off x="6947471" y="1993408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TextBox 240"/>
              <p:cNvSpPr txBox="1"/>
              <p:nvPr/>
            </p:nvSpPr>
            <p:spPr>
              <a:xfrm>
                <a:off x="8200988" y="1961838"/>
                <a:ext cx="6257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41" name="TextBox 2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988" y="1961838"/>
                <a:ext cx="625749" cy="276999"/>
              </a:xfrm>
              <a:prstGeom prst="rect">
                <a:avLst/>
              </a:prstGeom>
              <a:blipFill>
                <a:blip r:embed="rId8"/>
                <a:stretch>
                  <a:fillRect l="-7767" r="-77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/>
          <p:cNvSpPr/>
          <p:nvPr/>
        </p:nvSpPr>
        <p:spPr>
          <a:xfrm>
            <a:off x="1884467" y="2106309"/>
            <a:ext cx="4052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Two routers in one group are connected </a:t>
            </a:r>
            <a:r>
              <a:rPr lang="en-US" sz="1600" dirty="0" err="1"/>
              <a:t>iff</a:t>
            </a:r>
            <a:r>
              <a:rPr lang="en-US" sz="1600" dirty="0"/>
              <a:t> their “vertical Manhattan distance” is an element from:</a:t>
            </a:r>
            <a:endParaRPr lang="pl-PL" sz="1600" dirty="0"/>
          </a:p>
        </p:txBody>
      </p:sp>
      <p:sp>
        <p:nvSpPr>
          <p:cNvPr id="94" name="Rectangle 93"/>
          <p:cNvSpPr/>
          <p:nvPr/>
        </p:nvSpPr>
        <p:spPr>
          <a:xfrm>
            <a:off x="7004798" y="2442313"/>
            <a:ext cx="1731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Take Routers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8325503" y="2477886"/>
                <a:ext cx="7341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(0,0,.)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503" y="2477886"/>
                <a:ext cx="734175" cy="276999"/>
              </a:xfrm>
              <a:prstGeom prst="rect">
                <a:avLst/>
              </a:prstGeom>
              <a:blipFill>
                <a:blip r:embed="rId9"/>
                <a:stretch>
                  <a:fillRect l="-10000" t="-2174" r="-10833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Rectangle 153"/>
          <p:cNvSpPr/>
          <p:nvPr/>
        </p:nvSpPr>
        <p:spPr>
          <a:xfrm>
            <a:off x="1821882" y="4437699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(0,0,0)</a:t>
            </a:r>
            <a:endParaRPr lang="pl-PL" sz="1600" dirty="0"/>
          </a:p>
        </p:txBody>
      </p:sp>
      <p:sp>
        <p:nvSpPr>
          <p:cNvPr id="155" name="Rectangle 154"/>
          <p:cNvSpPr/>
          <p:nvPr/>
        </p:nvSpPr>
        <p:spPr>
          <a:xfrm>
            <a:off x="1810835" y="4881678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(0,0,1)</a:t>
            </a:r>
            <a:endParaRPr lang="pl-PL" sz="1600" dirty="0"/>
          </a:p>
        </p:txBody>
      </p:sp>
      <p:sp>
        <p:nvSpPr>
          <p:cNvPr id="156" name="Rectangle 155"/>
          <p:cNvSpPr/>
          <p:nvPr/>
        </p:nvSpPr>
        <p:spPr>
          <a:xfrm>
            <a:off x="1807703" y="5347067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(0,0,2)</a:t>
            </a:r>
            <a:endParaRPr lang="pl-PL" sz="1600" dirty="0"/>
          </a:p>
        </p:txBody>
      </p:sp>
      <p:sp>
        <p:nvSpPr>
          <p:cNvPr id="157" name="Rectangle 156"/>
          <p:cNvSpPr/>
          <p:nvPr/>
        </p:nvSpPr>
        <p:spPr>
          <a:xfrm>
            <a:off x="1800030" y="5816613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(0,0,3)</a:t>
            </a:r>
            <a:endParaRPr lang="pl-PL" sz="1600" dirty="0"/>
          </a:p>
        </p:txBody>
      </p:sp>
      <p:sp>
        <p:nvSpPr>
          <p:cNvPr id="158" name="Rectangle 157"/>
          <p:cNvSpPr/>
          <p:nvPr/>
        </p:nvSpPr>
        <p:spPr>
          <a:xfrm>
            <a:off x="1807703" y="6282002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(0,0,4)</a:t>
            </a:r>
            <a:endParaRPr lang="pl-PL" sz="1600" dirty="0"/>
          </a:p>
        </p:txBody>
      </p:sp>
      <p:cxnSp>
        <p:nvCxnSpPr>
          <p:cNvPr id="164" name="Straight Connector 163"/>
          <p:cNvCxnSpPr/>
          <p:nvPr/>
        </p:nvCxnSpPr>
        <p:spPr>
          <a:xfrm>
            <a:off x="2518883" y="6008288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2526628" y="6473676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2526627" y="5554644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2518883" y="5091274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2518883" y="4635613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Rectangle 173"/>
              <p:cNvSpPr/>
              <p:nvPr/>
            </p:nvSpPr>
            <p:spPr>
              <a:xfrm>
                <a:off x="7348106" y="3003183"/>
                <a:ext cx="11882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1,4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4" name="Rectangle 1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106" y="3003183"/>
                <a:ext cx="118821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Rounded Rectangle 175"/>
          <p:cNvSpPr/>
          <p:nvPr/>
        </p:nvSpPr>
        <p:spPr>
          <a:xfrm>
            <a:off x="2720225" y="4456012"/>
            <a:ext cx="493412" cy="2194954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8017218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17218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017218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017217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017216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603230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603230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603230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8603229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8603228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843679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6843679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6843679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6843678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6843677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7429691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7429691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429691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7429690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7429689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264653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264653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6264653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6264652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6264651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4" name="Straight Connector 193"/>
          <p:cNvCxnSpPr/>
          <p:nvPr/>
        </p:nvCxnSpPr>
        <p:spPr>
          <a:xfrm>
            <a:off x="2974204" y="4731786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2974204" y="5187560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>
            <a:off x="2974204" y="5643334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flipH="1">
            <a:off x="2974203" y="6099108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Arc 197"/>
          <p:cNvSpPr/>
          <p:nvPr/>
        </p:nvSpPr>
        <p:spPr>
          <a:xfrm flipH="1">
            <a:off x="2709179" y="4609077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795040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795040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795040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795039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2795038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972515" y="3008986"/>
            <a:ext cx="194620" cy="373104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8157105" y="3005256"/>
            <a:ext cx="194620" cy="373104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0" name="Straight Connector 199"/>
          <p:cNvCxnSpPr/>
          <p:nvPr/>
        </p:nvCxnSpPr>
        <p:spPr>
          <a:xfrm>
            <a:off x="3551764" y="4738514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3551764" y="5194288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 flipH="1">
            <a:off x="3551764" y="5650062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flipH="1">
            <a:off x="3551763" y="6105836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Arc 203"/>
          <p:cNvSpPr/>
          <p:nvPr/>
        </p:nvSpPr>
        <p:spPr>
          <a:xfrm flipH="1">
            <a:off x="3286739" y="4615805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/>
          <p:nvPr/>
        </p:nvCxnSpPr>
        <p:spPr>
          <a:xfrm>
            <a:off x="4137725" y="4749002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4137725" y="5204776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flipH="1">
            <a:off x="4137725" y="5660550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H="1">
            <a:off x="4137724" y="6116324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Arc 208"/>
          <p:cNvSpPr/>
          <p:nvPr/>
        </p:nvSpPr>
        <p:spPr>
          <a:xfrm flipH="1">
            <a:off x="3872700" y="4626293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0" name="Straight Connector 209"/>
          <p:cNvCxnSpPr/>
          <p:nvPr/>
        </p:nvCxnSpPr>
        <p:spPr>
          <a:xfrm>
            <a:off x="4708395" y="4751340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>
            <a:off x="4708395" y="5207114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flipH="1">
            <a:off x="4708395" y="5662888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>
            <a:off x="4708394" y="6118662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Arc 213"/>
          <p:cNvSpPr/>
          <p:nvPr/>
        </p:nvSpPr>
        <p:spPr>
          <a:xfrm flipH="1">
            <a:off x="4443370" y="4628631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5" name="Straight Connector 214"/>
          <p:cNvCxnSpPr/>
          <p:nvPr/>
        </p:nvCxnSpPr>
        <p:spPr>
          <a:xfrm>
            <a:off x="5298594" y="4749002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>
            <a:off x="5298594" y="5204776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flipH="1">
            <a:off x="5298594" y="5660550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>
            <a:off x="5298593" y="6116324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Arc 218"/>
          <p:cNvSpPr/>
          <p:nvPr/>
        </p:nvSpPr>
        <p:spPr>
          <a:xfrm flipH="1">
            <a:off x="5033569" y="4626293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382567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382567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382567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382566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382565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963152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963152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963152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963151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963150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550679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550679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550679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550678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550677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136691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136691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136691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136690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136689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Rectangle 158"/>
              <p:cNvSpPr/>
              <p:nvPr/>
            </p:nvSpPr>
            <p:spPr>
              <a:xfrm>
                <a:off x="2107708" y="2990020"/>
                <a:ext cx="21702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={1,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9" name="Rectangle 1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708" y="2990020"/>
                <a:ext cx="2170274" cy="369332"/>
              </a:xfrm>
              <a:prstGeom prst="rect">
                <a:avLst/>
              </a:prstGeom>
              <a:blipFill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Rectangle 159"/>
              <p:cNvSpPr/>
              <p:nvPr/>
            </p:nvSpPr>
            <p:spPr>
              <a:xfrm>
                <a:off x="2093529" y="3356805"/>
                <a:ext cx="22153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′={</m:t>
                      </m:r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0" name="Rectangle 1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529" y="3356805"/>
                <a:ext cx="2215350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170428" y="2995264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(for </a:t>
            </a:r>
            <a:r>
              <a:rPr lang="en-US" dirty="0" err="1"/>
              <a:t>subgraph</a:t>
            </a:r>
            <a:r>
              <a:rPr lang="en-US" dirty="0"/>
              <a:t> 0)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4196957" y="3375747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(for </a:t>
            </a:r>
            <a:r>
              <a:rPr lang="en-US" dirty="0" err="1"/>
              <a:t>subgraph</a:t>
            </a:r>
            <a:r>
              <a:rPr lang="en-US" dirty="0"/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768544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6" grpId="0"/>
      <p:bldP spid="97" grpId="0" animBg="1"/>
      <p:bldP spid="237" grpId="0" animBg="1"/>
      <p:bldP spid="238" grpId="0"/>
      <p:bldP spid="239" grpId="0" animBg="1"/>
      <p:bldP spid="241" grpId="0"/>
      <p:bldP spid="84" grpId="0"/>
      <p:bldP spid="94" grpId="0"/>
      <p:bldP spid="95" grpId="0"/>
      <p:bldP spid="154" grpId="0"/>
      <p:bldP spid="155" grpId="0"/>
      <p:bldP spid="156" grpId="0"/>
      <p:bldP spid="157" grpId="0"/>
      <p:bldP spid="158" grpId="0"/>
      <p:bldP spid="174" grpId="0"/>
      <p:bldP spid="176" grpId="0" animBg="1"/>
      <p:bldP spid="198" grpId="0" animBg="1"/>
      <p:bldP spid="6" grpId="0" animBg="1"/>
      <p:bldP spid="6" grpId="1" animBg="1"/>
      <p:bldP spid="199" grpId="0" animBg="1"/>
      <p:bldP spid="204" grpId="0" animBg="1"/>
      <p:bldP spid="209" grpId="0" animBg="1"/>
      <p:bldP spid="214" grpId="0" animBg="1"/>
      <p:bldP spid="219" grpId="0" animBg="1"/>
      <p:bldP spid="159" grpId="0"/>
      <p:bldP spid="160" grpId="0"/>
      <p:bldP spid="2" grpId="0"/>
      <p:bldP spid="16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ounded Rectangle 229"/>
          <p:cNvSpPr/>
          <p:nvPr/>
        </p:nvSpPr>
        <p:spPr>
          <a:xfrm>
            <a:off x="6061494" y="4347713"/>
            <a:ext cx="3096883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ounded Rectangle 228"/>
          <p:cNvSpPr/>
          <p:nvPr/>
        </p:nvSpPr>
        <p:spPr>
          <a:xfrm>
            <a:off x="2593676" y="4347713"/>
            <a:ext cx="3096882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cap="small" dirty="0" smtClean="0"/>
              <a:t>Diameter-2 Slim Fly</a:t>
            </a:r>
            <a:endParaRPr lang="en-US" sz="3000" dirty="0"/>
          </a:p>
        </p:txBody>
      </p:sp>
      <p:sp>
        <p:nvSpPr>
          <p:cNvPr id="236" name="Rounded Rectangle 235"/>
          <p:cNvSpPr/>
          <p:nvPr/>
        </p:nvSpPr>
        <p:spPr>
          <a:xfrm>
            <a:off x="6305734" y="1886654"/>
            <a:ext cx="1973824" cy="415905"/>
          </a:xfrm>
          <a:prstGeom prst="roundRect">
            <a:avLst>
              <a:gd name="adj" fmla="val 522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ounded Rectangle 236"/>
          <p:cNvSpPr/>
          <p:nvPr/>
        </p:nvSpPr>
        <p:spPr>
          <a:xfrm>
            <a:off x="6305735" y="2164908"/>
            <a:ext cx="2297492" cy="1397439"/>
          </a:xfrm>
          <a:prstGeom prst="roundRect">
            <a:avLst>
              <a:gd name="adj" fmla="val 522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6629403" y="1886654"/>
            <a:ext cx="2678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Example:</a:t>
            </a:r>
            <a:endParaRPr lang="pl-PL" sz="1600" i="1" dirty="0"/>
          </a:p>
        </p:txBody>
      </p:sp>
      <p:sp>
        <p:nvSpPr>
          <p:cNvPr id="239" name="Oval 238"/>
          <p:cNvSpPr/>
          <p:nvPr/>
        </p:nvSpPr>
        <p:spPr>
          <a:xfrm>
            <a:off x="6361971" y="1918852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TextBox 240"/>
              <p:cNvSpPr txBox="1"/>
              <p:nvPr/>
            </p:nvSpPr>
            <p:spPr>
              <a:xfrm>
                <a:off x="7615488" y="1887282"/>
                <a:ext cx="6257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41" name="TextBox 2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5488" y="1887282"/>
                <a:ext cx="625749" cy="276999"/>
              </a:xfrm>
              <a:prstGeom prst="rect">
                <a:avLst/>
              </a:prstGeom>
              <a:blipFill>
                <a:blip r:embed="rId3"/>
                <a:stretch>
                  <a:fillRect l="-7767" r="-77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angle 93"/>
          <p:cNvSpPr/>
          <p:nvPr/>
        </p:nvSpPr>
        <p:spPr>
          <a:xfrm>
            <a:off x="6419298" y="2367757"/>
            <a:ext cx="1731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Take Routers</a:t>
            </a:r>
            <a:endParaRPr lang="pl-PL" sz="1600" dirty="0"/>
          </a:p>
        </p:txBody>
      </p:sp>
      <p:sp>
        <p:nvSpPr>
          <p:cNvPr id="129" name="Rectangle 128"/>
          <p:cNvSpPr/>
          <p:nvPr/>
        </p:nvSpPr>
        <p:spPr>
          <a:xfrm>
            <a:off x="8017218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17218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017218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017217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017216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603230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603230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603230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8603229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8603228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843679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6843679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6843679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6843678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6843677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7429691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7429691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429691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7429690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7429689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264653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264653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6264653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6264652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6264651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4" name="Straight Connector 193"/>
          <p:cNvCxnSpPr/>
          <p:nvPr/>
        </p:nvCxnSpPr>
        <p:spPr>
          <a:xfrm>
            <a:off x="2974204" y="4731786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2974204" y="5187560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>
            <a:off x="2974204" y="5643334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flipH="1">
            <a:off x="2974203" y="6099108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Arc 197"/>
          <p:cNvSpPr/>
          <p:nvPr/>
        </p:nvSpPr>
        <p:spPr>
          <a:xfrm flipH="1">
            <a:off x="2709179" y="4609077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795040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795040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795040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795039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2795038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0" name="Straight Connector 199"/>
          <p:cNvCxnSpPr/>
          <p:nvPr/>
        </p:nvCxnSpPr>
        <p:spPr>
          <a:xfrm>
            <a:off x="3551764" y="4738514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3551764" y="5194288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 flipH="1">
            <a:off x="3551764" y="5650062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flipH="1">
            <a:off x="3551763" y="6105836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Arc 203"/>
          <p:cNvSpPr/>
          <p:nvPr/>
        </p:nvSpPr>
        <p:spPr>
          <a:xfrm flipH="1">
            <a:off x="3286739" y="4615805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" name="Straight Connector 204"/>
          <p:cNvCxnSpPr/>
          <p:nvPr/>
        </p:nvCxnSpPr>
        <p:spPr>
          <a:xfrm>
            <a:off x="4137725" y="4749002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4137725" y="5204776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flipH="1">
            <a:off x="4137725" y="5660550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H="1">
            <a:off x="4137724" y="6116324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Arc 208"/>
          <p:cNvSpPr/>
          <p:nvPr/>
        </p:nvSpPr>
        <p:spPr>
          <a:xfrm flipH="1">
            <a:off x="3872700" y="4626293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0" name="Straight Connector 209"/>
          <p:cNvCxnSpPr/>
          <p:nvPr/>
        </p:nvCxnSpPr>
        <p:spPr>
          <a:xfrm>
            <a:off x="4708395" y="4751340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>
            <a:off x="4708395" y="5207114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flipH="1">
            <a:off x="4708395" y="5662888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>
            <a:off x="4708394" y="6118662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Arc 213"/>
          <p:cNvSpPr/>
          <p:nvPr/>
        </p:nvSpPr>
        <p:spPr>
          <a:xfrm flipH="1">
            <a:off x="4443370" y="4628631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5" name="Straight Connector 214"/>
          <p:cNvCxnSpPr/>
          <p:nvPr/>
        </p:nvCxnSpPr>
        <p:spPr>
          <a:xfrm>
            <a:off x="5298594" y="4749002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>
            <a:off x="5298594" y="5204776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flipH="1">
            <a:off x="5298594" y="5660550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>
            <a:off x="5298593" y="6116324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Arc 218"/>
          <p:cNvSpPr/>
          <p:nvPr/>
        </p:nvSpPr>
        <p:spPr>
          <a:xfrm flipH="1">
            <a:off x="5033569" y="4626293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382567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382567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382567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382566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382565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963152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963152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963152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963151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963150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550679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550679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550679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550678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550677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136691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136691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136691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136690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136689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/>
              <p:cNvSpPr txBox="1"/>
              <p:nvPr/>
            </p:nvSpPr>
            <p:spPr>
              <a:xfrm>
                <a:off x="7728370" y="2382792"/>
                <a:ext cx="7341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(1,4,.)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59" name="TextBox 1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370" y="2382792"/>
                <a:ext cx="734175" cy="276999"/>
              </a:xfrm>
              <a:prstGeom prst="rect">
                <a:avLst/>
              </a:prstGeom>
              <a:blipFill>
                <a:blip r:embed="rId4"/>
                <a:stretch>
                  <a:fillRect l="-10000" t="-2222" r="-10833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Rectangle 159"/>
              <p:cNvSpPr/>
              <p:nvPr/>
            </p:nvSpPr>
            <p:spPr>
              <a:xfrm>
                <a:off x="6703734" y="2934430"/>
                <a:ext cx="12418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′=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2,3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0" name="Rectangle 1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734" y="2934430"/>
                <a:ext cx="124187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9" name="Rectangle 178"/>
          <p:cNvSpPr/>
          <p:nvPr/>
        </p:nvSpPr>
        <p:spPr>
          <a:xfrm>
            <a:off x="8603230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8603230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8603230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8603229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8603228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Arc 183"/>
          <p:cNvSpPr/>
          <p:nvPr/>
        </p:nvSpPr>
        <p:spPr>
          <a:xfrm flipH="1">
            <a:off x="8553691" y="4710678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Arc 184"/>
          <p:cNvSpPr/>
          <p:nvPr/>
        </p:nvSpPr>
        <p:spPr>
          <a:xfrm flipH="1">
            <a:off x="8456331" y="4675461"/>
            <a:ext cx="30743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Arc 185"/>
          <p:cNvSpPr/>
          <p:nvPr/>
        </p:nvSpPr>
        <p:spPr>
          <a:xfrm flipH="1">
            <a:off x="8551716" y="5159438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Arc 186"/>
          <p:cNvSpPr/>
          <p:nvPr/>
        </p:nvSpPr>
        <p:spPr>
          <a:xfrm flipH="1">
            <a:off x="8549741" y="5615212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Arc 187"/>
          <p:cNvSpPr/>
          <p:nvPr/>
        </p:nvSpPr>
        <p:spPr>
          <a:xfrm flipH="1">
            <a:off x="8452380" y="5132617"/>
            <a:ext cx="31138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Arc 188"/>
          <p:cNvSpPr/>
          <p:nvPr/>
        </p:nvSpPr>
        <p:spPr>
          <a:xfrm flipH="1">
            <a:off x="7964119" y="4671055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Arc 189"/>
          <p:cNvSpPr/>
          <p:nvPr/>
        </p:nvSpPr>
        <p:spPr>
          <a:xfrm flipH="1">
            <a:off x="7866759" y="4635838"/>
            <a:ext cx="30743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Arc 190"/>
          <p:cNvSpPr/>
          <p:nvPr/>
        </p:nvSpPr>
        <p:spPr>
          <a:xfrm flipH="1">
            <a:off x="7962144" y="5119815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Arc 191"/>
          <p:cNvSpPr/>
          <p:nvPr/>
        </p:nvSpPr>
        <p:spPr>
          <a:xfrm flipH="1">
            <a:off x="7960169" y="5575589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Arc 192"/>
          <p:cNvSpPr/>
          <p:nvPr/>
        </p:nvSpPr>
        <p:spPr>
          <a:xfrm flipH="1">
            <a:off x="7862808" y="5092994"/>
            <a:ext cx="31138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Arc 219"/>
          <p:cNvSpPr/>
          <p:nvPr/>
        </p:nvSpPr>
        <p:spPr>
          <a:xfrm flipH="1">
            <a:off x="7372677" y="4663770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Arc 220"/>
          <p:cNvSpPr/>
          <p:nvPr/>
        </p:nvSpPr>
        <p:spPr>
          <a:xfrm flipH="1">
            <a:off x="7275317" y="4628553"/>
            <a:ext cx="30743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Arc 221"/>
          <p:cNvSpPr/>
          <p:nvPr/>
        </p:nvSpPr>
        <p:spPr>
          <a:xfrm flipH="1">
            <a:off x="7370702" y="5112530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Arc 222"/>
          <p:cNvSpPr/>
          <p:nvPr/>
        </p:nvSpPr>
        <p:spPr>
          <a:xfrm flipH="1">
            <a:off x="7368727" y="5568304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Arc 223"/>
          <p:cNvSpPr/>
          <p:nvPr/>
        </p:nvSpPr>
        <p:spPr>
          <a:xfrm flipH="1">
            <a:off x="7271366" y="5085709"/>
            <a:ext cx="31138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Arc 224"/>
          <p:cNvSpPr/>
          <p:nvPr/>
        </p:nvSpPr>
        <p:spPr>
          <a:xfrm flipH="1">
            <a:off x="6782691" y="4656874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Arc 225"/>
          <p:cNvSpPr/>
          <p:nvPr/>
        </p:nvSpPr>
        <p:spPr>
          <a:xfrm flipH="1">
            <a:off x="6685331" y="4621657"/>
            <a:ext cx="30743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Arc 226"/>
          <p:cNvSpPr/>
          <p:nvPr/>
        </p:nvSpPr>
        <p:spPr>
          <a:xfrm flipH="1">
            <a:off x="6780716" y="5105634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Arc 227"/>
          <p:cNvSpPr/>
          <p:nvPr/>
        </p:nvSpPr>
        <p:spPr>
          <a:xfrm flipH="1">
            <a:off x="6778741" y="5561408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Arc 230"/>
          <p:cNvSpPr/>
          <p:nvPr/>
        </p:nvSpPr>
        <p:spPr>
          <a:xfrm flipH="1">
            <a:off x="6681380" y="5078813"/>
            <a:ext cx="31138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Arc 231"/>
          <p:cNvSpPr/>
          <p:nvPr/>
        </p:nvSpPr>
        <p:spPr>
          <a:xfrm flipH="1">
            <a:off x="6207422" y="4663770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Arc 232"/>
          <p:cNvSpPr/>
          <p:nvPr/>
        </p:nvSpPr>
        <p:spPr>
          <a:xfrm flipH="1">
            <a:off x="6110062" y="4628553"/>
            <a:ext cx="30743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Arc 233"/>
          <p:cNvSpPr/>
          <p:nvPr/>
        </p:nvSpPr>
        <p:spPr>
          <a:xfrm flipH="1">
            <a:off x="6205447" y="5112530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Arc 234"/>
          <p:cNvSpPr/>
          <p:nvPr/>
        </p:nvSpPr>
        <p:spPr>
          <a:xfrm flipH="1">
            <a:off x="6203472" y="5568304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Arc 239"/>
          <p:cNvSpPr/>
          <p:nvPr/>
        </p:nvSpPr>
        <p:spPr>
          <a:xfrm flipH="1">
            <a:off x="6106111" y="5085709"/>
            <a:ext cx="311382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ounded Rectangle 153"/>
          <p:cNvSpPr/>
          <p:nvPr/>
        </p:nvSpPr>
        <p:spPr>
          <a:xfrm>
            <a:off x="1864821" y="1953544"/>
            <a:ext cx="4245375" cy="2068521"/>
          </a:xfrm>
          <a:prstGeom prst="roundRect">
            <a:avLst>
              <a:gd name="adj" fmla="val 522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/>
          <p:cNvSpPr/>
          <p:nvPr/>
        </p:nvSpPr>
        <p:spPr>
          <a:xfrm>
            <a:off x="1864819" y="1661164"/>
            <a:ext cx="2650054" cy="380100"/>
          </a:xfrm>
          <a:prstGeom prst="roundRect">
            <a:avLst>
              <a:gd name="adj" fmla="val 522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2202918" y="1659250"/>
            <a:ext cx="2470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Intra-group connections</a:t>
            </a:r>
            <a:endParaRPr lang="pl-PL" sz="1600" i="1" dirty="0"/>
          </a:p>
        </p:txBody>
      </p:sp>
      <p:sp>
        <p:nvSpPr>
          <p:cNvPr id="157" name="Oval 156"/>
          <p:cNvSpPr/>
          <p:nvPr/>
        </p:nvSpPr>
        <p:spPr>
          <a:xfrm>
            <a:off x="1898558" y="1703164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1884467" y="2106309"/>
            <a:ext cx="4052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Two routers in one group are connected </a:t>
            </a:r>
            <a:r>
              <a:rPr lang="en-US" sz="1600" dirty="0" err="1"/>
              <a:t>iff</a:t>
            </a:r>
            <a:r>
              <a:rPr lang="en-US" sz="1600" dirty="0"/>
              <a:t> their “vertical Manhattan distance” is an element from: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Rectangle 160"/>
              <p:cNvSpPr/>
              <p:nvPr/>
            </p:nvSpPr>
            <p:spPr>
              <a:xfrm>
                <a:off x="2107708" y="2990020"/>
                <a:ext cx="21702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={1,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1" name="Rectangle 1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708" y="2990020"/>
                <a:ext cx="2170274" cy="369332"/>
              </a:xfrm>
              <a:prstGeom prst="rect">
                <a:avLst/>
              </a:prstGeom>
              <a:blipFill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Rectangle 161"/>
              <p:cNvSpPr/>
              <p:nvPr/>
            </p:nvSpPr>
            <p:spPr>
              <a:xfrm>
                <a:off x="2093529" y="3356805"/>
                <a:ext cx="22153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′={</m:t>
                      </m:r>
                      <m:r>
                        <a:rPr lang="pl-P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2" name="Rectangle 1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529" y="3356805"/>
                <a:ext cx="2215350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Rectangle 162"/>
          <p:cNvSpPr/>
          <p:nvPr/>
        </p:nvSpPr>
        <p:spPr>
          <a:xfrm>
            <a:off x="4170428" y="2995264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(for </a:t>
            </a:r>
            <a:r>
              <a:rPr lang="en-US" dirty="0" err="1"/>
              <a:t>subgraph</a:t>
            </a:r>
            <a:r>
              <a:rPr lang="en-US" dirty="0"/>
              <a:t> 0)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4196957" y="3375747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(for </a:t>
            </a:r>
            <a:r>
              <a:rPr lang="en-US" dirty="0" err="1"/>
              <a:t>subgraph</a:t>
            </a:r>
            <a:r>
              <a:rPr lang="en-US" dirty="0"/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055502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4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ounded Rectangle 229"/>
          <p:cNvSpPr/>
          <p:nvPr/>
        </p:nvSpPr>
        <p:spPr>
          <a:xfrm>
            <a:off x="6061494" y="4347713"/>
            <a:ext cx="3096883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ounded Rectangle 228"/>
          <p:cNvSpPr/>
          <p:nvPr/>
        </p:nvSpPr>
        <p:spPr>
          <a:xfrm>
            <a:off x="2593676" y="4347713"/>
            <a:ext cx="3096882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cap="small" dirty="0" smtClean="0"/>
              <a:t>Diameter-2 Slim Fly</a:t>
            </a:r>
            <a:endParaRPr lang="en-US" sz="3000" dirty="0"/>
          </a:p>
        </p:txBody>
      </p:sp>
      <p:sp>
        <p:nvSpPr>
          <p:cNvPr id="92" name="Rounded Rectangle 91"/>
          <p:cNvSpPr/>
          <p:nvPr/>
        </p:nvSpPr>
        <p:spPr>
          <a:xfrm>
            <a:off x="1864821" y="1654818"/>
            <a:ext cx="3178507" cy="1970985"/>
          </a:xfrm>
          <a:prstGeom prst="roundRect">
            <a:avLst>
              <a:gd name="adj" fmla="val 897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202918" y="1659250"/>
            <a:ext cx="2470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Inter-group connections</a:t>
            </a:r>
            <a:endParaRPr lang="pl-PL" sz="1600" i="1" dirty="0"/>
          </a:p>
        </p:txBody>
      </p:sp>
      <p:sp>
        <p:nvSpPr>
          <p:cNvPr id="97" name="Oval 96"/>
          <p:cNvSpPr/>
          <p:nvPr/>
        </p:nvSpPr>
        <p:spPr>
          <a:xfrm>
            <a:off x="1898558" y="1703164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6192872" y="1044524"/>
            <a:ext cx="3880219" cy="2628003"/>
          </a:xfrm>
          <a:prstGeom prst="roundRect">
            <a:avLst>
              <a:gd name="adj" fmla="val 522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6516540" y="1053056"/>
            <a:ext cx="2678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Example:</a:t>
            </a:r>
            <a:endParaRPr lang="pl-PL" sz="1600" i="1" dirty="0"/>
          </a:p>
        </p:txBody>
      </p:sp>
      <p:sp>
        <p:nvSpPr>
          <p:cNvPr id="239" name="Oval 238"/>
          <p:cNvSpPr/>
          <p:nvPr/>
        </p:nvSpPr>
        <p:spPr>
          <a:xfrm>
            <a:off x="6249108" y="1085254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TextBox 240"/>
              <p:cNvSpPr txBox="1"/>
              <p:nvPr/>
            </p:nvSpPr>
            <p:spPr>
              <a:xfrm>
                <a:off x="7502625" y="1053684"/>
                <a:ext cx="6257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41" name="TextBox 2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625" y="1053684"/>
                <a:ext cx="625749" cy="276999"/>
              </a:xfrm>
              <a:prstGeom prst="rect">
                <a:avLst/>
              </a:prstGeom>
              <a:blipFill>
                <a:blip r:embed="rId12"/>
                <a:stretch>
                  <a:fillRect l="-7843" r="-882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/>
          <p:cNvSpPr/>
          <p:nvPr/>
        </p:nvSpPr>
        <p:spPr>
          <a:xfrm>
            <a:off x="1884468" y="2106308"/>
            <a:ext cx="8489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Router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2629606" y="2109684"/>
                <a:ext cx="20276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)⟷(1,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606" y="2109684"/>
                <a:ext cx="2027606" cy="276999"/>
              </a:xfrm>
              <a:prstGeom prst="rect">
                <a:avLst/>
              </a:prstGeom>
              <a:blipFill>
                <a:blip r:embed="rId4"/>
                <a:stretch>
                  <a:fillRect l="-3303" t="-2174" r="-3303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518877" y="2667008"/>
            <a:ext cx="376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2953714" y="2681013"/>
                <a:ext cx="12125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714" y="2681013"/>
                <a:ext cx="1212511" cy="276999"/>
              </a:xfrm>
              <a:prstGeom prst="rect">
                <a:avLst/>
              </a:prstGeom>
              <a:blipFill>
                <a:blip r:embed="rId5"/>
                <a:stretch>
                  <a:fillRect l="-4040" r="-151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angle 93"/>
          <p:cNvSpPr/>
          <p:nvPr/>
        </p:nvSpPr>
        <p:spPr>
          <a:xfrm>
            <a:off x="6306435" y="1534159"/>
            <a:ext cx="3568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Take Router              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7539864" y="1560180"/>
                <a:ext cx="7373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(1,0,0)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864" y="1560180"/>
                <a:ext cx="737381" cy="276999"/>
              </a:xfrm>
              <a:prstGeom prst="rect">
                <a:avLst/>
              </a:prstGeom>
              <a:blipFill>
                <a:blip r:embed="rId13"/>
                <a:stretch>
                  <a:fillRect l="-9917" t="-2222" r="-1074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Rectangle 158"/>
          <p:cNvSpPr/>
          <p:nvPr/>
        </p:nvSpPr>
        <p:spPr>
          <a:xfrm>
            <a:off x="6414591" y="3973498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(1,0,0)</a:t>
            </a:r>
            <a:endParaRPr lang="pl-PL" sz="1600" dirty="0"/>
          </a:p>
        </p:txBody>
      </p:sp>
      <p:cxnSp>
        <p:nvCxnSpPr>
          <p:cNvPr id="169" name="Straight Connector 168"/>
          <p:cNvCxnSpPr/>
          <p:nvPr/>
        </p:nvCxnSpPr>
        <p:spPr>
          <a:xfrm flipV="1">
            <a:off x="6618970" y="4268216"/>
            <a:ext cx="224706" cy="24254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Freeform 219"/>
          <p:cNvSpPr/>
          <p:nvPr/>
        </p:nvSpPr>
        <p:spPr>
          <a:xfrm>
            <a:off x="4847309" y="4406380"/>
            <a:ext cx="1567282" cy="154181"/>
          </a:xfrm>
          <a:custGeom>
            <a:avLst/>
            <a:gdLst>
              <a:gd name="connsiteX0" fmla="*/ 2737250 w 2737250"/>
              <a:gd name="connsiteY0" fmla="*/ 152442 h 165142"/>
              <a:gd name="connsiteX1" fmla="*/ 2705500 w 2737250"/>
              <a:gd name="connsiteY1" fmla="*/ 63542 h 165142"/>
              <a:gd name="connsiteX2" fmla="*/ 2553100 w 2737250"/>
              <a:gd name="connsiteY2" fmla="*/ 38142 h 165142"/>
              <a:gd name="connsiteX3" fmla="*/ 2229250 w 2737250"/>
              <a:gd name="connsiteY3" fmla="*/ 42 h 165142"/>
              <a:gd name="connsiteX4" fmla="*/ 590950 w 2737250"/>
              <a:gd name="connsiteY4" fmla="*/ 31792 h 165142"/>
              <a:gd name="connsiteX5" fmla="*/ 95650 w 2737250"/>
              <a:gd name="connsiteY5" fmla="*/ 82592 h 165142"/>
              <a:gd name="connsiteX6" fmla="*/ 400 w 2737250"/>
              <a:gd name="connsiteY6" fmla="*/ 165142 h 165142"/>
              <a:gd name="connsiteX0" fmla="*/ 2737250 w 2737250"/>
              <a:gd name="connsiteY0" fmla="*/ 153315 h 166015"/>
              <a:gd name="connsiteX1" fmla="*/ 2705500 w 2737250"/>
              <a:gd name="connsiteY1" fmla="*/ 64415 h 166015"/>
              <a:gd name="connsiteX2" fmla="*/ 2572150 w 2737250"/>
              <a:gd name="connsiteY2" fmla="*/ 13615 h 166015"/>
              <a:gd name="connsiteX3" fmla="*/ 2229250 w 2737250"/>
              <a:gd name="connsiteY3" fmla="*/ 915 h 166015"/>
              <a:gd name="connsiteX4" fmla="*/ 590950 w 2737250"/>
              <a:gd name="connsiteY4" fmla="*/ 32665 h 166015"/>
              <a:gd name="connsiteX5" fmla="*/ 95650 w 2737250"/>
              <a:gd name="connsiteY5" fmla="*/ 83465 h 166015"/>
              <a:gd name="connsiteX6" fmla="*/ 400 w 2737250"/>
              <a:gd name="connsiteY6" fmla="*/ 166015 h 16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7250" h="166015">
                <a:moveTo>
                  <a:pt x="2737250" y="153315"/>
                </a:moveTo>
                <a:cubicBezTo>
                  <a:pt x="2736721" y="118390"/>
                  <a:pt x="2733017" y="87698"/>
                  <a:pt x="2705500" y="64415"/>
                </a:cubicBezTo>
                <a:cubicBezTo>
                  <a:pt x="2677983" y="41132"/>
                  <a:pt x="2651525" y="24198"/>
                  <a:pt x="2572150" y="13615"/>
                </a:cubicBezTo>
                <a:cubicBezTo>
                  <a:pt x="2492775" y="3032"/>
                  <a:pt x="2559450" y="-2260"/>
                  <a:pt x="2229250" y="915"/>
                </a:cubicBezTo>
                <a:lnTo>
                  <a:pt x="590950" y="32665"/>
                </a:lnTo>
                <a:cubicBezTo>
                  <a:pt x="235350" y="46423"/>
                  <a:pt x="194075" y="61240"/>
                  <a:pt x="95650" y="83465"/>
                </a:cubicBezTo>
                <a:cubicBezTo>
                  <a:pt x="-2775" y="105690"/>
                  <a:pt x="-1188" y="135852"/>
                  <a:pt x="400" y="16601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/>
          <p:cNvSpPr/>
          <p:nvPr/>
        </p:nvSpPr>
        <p:spPr>
          <a:xfrm>
            <a:off x="4216377" y="4357440"/>
            <a:ext cx="2261715" cy="240431"/>
          </a:xfrm>
          <a:custGeom>
            <a:avLst/>
            <a:gdLst>
              <a:gd name="connsiteX0" fmla="*/ 3352800 w 3352800"/>
              <a:gd name="connsiteY0" fmla="*/ 205191 h 217891"/>
              <a:gd name="connsiteX1" fmla="*/ 3302000 w 3352800"/>
              <a:gd name="connsiteY1" fmla="*/ 84541 h 217891"/>
              <a:gd name="connsiteX2" fmla="*/ 3130550 w 3352800"/>
              <a:gd name="connsiteY2" fmla="*/ 8341 h 217891"/>
              <a:gd name="connsiteX3" fmla="*/ 2984500 w 3352800"/>
              <a:gd name="connsiteY3" fmla="*/ 1991 h 217891"/>
              <a:gd name="connsiteX4" fmla="*/ 615950 w 3352800"/>
              <a:gd name="connsiteY4" fmla="*/ 27391 h 217891"/>
              <a:gd name="connsiteX5" fmla="*/ 0 w 3352800"/>
              <a:gd name="connsiteY5" fmla="*/ 217891 h 21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2800" h="217891">
                <a:moveTo>
                  <a:pt x="3352800" y="205191"/>
                </a:moveTo>
                <a:cubicBezTo>
                  <a:pt x="3345921" y="161270"/>
                  <a:pt x="3339042" y="117349"/>
                  <a:pt x="3302000" y="84541"/>
                </a:cubicBezTo>
                <a:cubicBezTo>
                  <a:pt x="3264958" y="51733"/>
                  <a:pt x="3183467" y="22099"/>
                  <a:pt x="3130550" y="8341"/>
                </a:cubicBezTo>
                <a:cubicBezTo>
                  <a:pt x="3077633" y="-5417"/>
                  <a:pt x="2984500" y="1991"/>
                  <a:pt x="2984500" y="1991"/>
                </a:cubicBezTo>
                <a:lnTo>
                  <a:pt x="615950" y="27391"/>
                </a:lnTo>
                <a:cubicBezTo>
                  <a:pt x="118533" y="63374"/>
                  <a:pt x="59266" y="140632"/>
                  <a:pt x="0" y="21789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3534155" y="4312159"/>
            <a:ext cx="2994737" cy="269419"/>
          </a:xfrm>
          <a:custGeom>
            <a:avLst/>
            <a:gdLst>
              <a:gd name="connsiteX0" fmla="*/ 4013200 w 4013200"/>
              <a:gd name="connsiteY0" fmla="*/ 250942 h 250942"/>
              <a:gd name="connsiteX1" fmla="*/ 3968750 w 4013200"/>
              <a:gd name="connsiteY1" fmla="*/ 117592 h 250942"/>
              <a:gd name="connsiteX2" fmla="*/ 3873500 w 4013200"/>
              <a:gd name="connsiteY2" fmla="*/ 47742 h 250942"/>
              <a:gd name="connsiteX3" fmla="*/ 3657600 w 4013200"/>
              <a:gd name="connsiteY3" fmla="*/ 3292 h 250942"/>
              <a:gd name="connsiteX4" fmla="*/ 2374900 w 4013200"/>
              <a:gd name="connsiteY4" fmla="*/ 3292 h 250942"/>
              <a:gd name="connsiteX5" fmla="*/ 850900 w 4013200"/>
              <a:gd name="connsiteY5" fmla="*/ 28692 h 250942"/>
              <a:gd name="connsiteX6" fmla="*/ 0 w 4013200"/>
              <a:gd name="connsiteY6" fmla="*/ 244592 h 250942"/>
              <a:gd name="connsiteX0" fmla="*/ 4013200 w 4013200"/>
              <a:gd name="connsiteY0" fmla="*/ 250473 h 250473"/>
              <a:gd name="connsiteX1" fmla="*/ 3968750 w 4013200"/>
              <a:gd name="connsiteY1" fmla="*/ 117123 h 250473"/>
              <a:gd name="connsiteX2" fmla="*/ 3905250 w 4013200"/>
              <a:gd name="connsiteY2" fmla="*/ 40923 h 250473"/>
              <a:gd name="connsiteX3" fmla="*/ 3657600 w 4013200"/>
              <a:gd name="connsiteY3" fmla="*/ 2823 h 250473"/>
              <a:gd name="connsiteX4" fmla="*/ 2374900 w 4013200"/>
              <a:gd name="connsiteY4" fmla="*/ 2823 h 250473"/>
              <a:gd name="connsiteX5" fmla="*/ 850900 w 4013200"/>
              <a:gd name="connsiteY5" fmla="*/ 28223 h 250473"/>
              <a:gd name="connsiteX6" fmla="*/ 0 w 4013200"/>
              <a:gd name="connsiteY6" fmla="*/ 244123 h 25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3200" h="250473">
                <a:moveTo>
                  <a:pt x="4013200" y="250473"/>
                </a:moveTo>
                <a:cubicBezTo>
                  <a:pt x="4002616" y="200731"/>
                  <a:pt x="3986742" y="152048"/>
                  <a:pt x="3968750" y="117123"/>
                </a:cubicBezTo>
                <a:cubicBezTo>
                  <a:pt x="3950758" y="82198"/>
                  <a:pt x="3957108" y="59973"/>
                  <a:pt x="3905250" y="40923"/>
                </a:cubicBezTo>
                <a:cubicBezTo>
                  <a:pt x="3853392" y="21873"/>
                  <a:pt x="3912658" y="9173"/>
                  <a:pt x="3657600" y="2823"/>
                </a:cubicBezTo>
                <a:cubicBezTo>
                  <a:pt x="3402542" y="-3527"/>
                  <a:pt x="2374900" y="2823"/>
                  <a:pt x="2374900" y="2823"/>
                </a:cubicBezTo>
                <a:lnTo>
                  <a:pt x="850900" y="28223"/>
                </a:lnTo>
                <a:cubicBezTo>
                  <a:pt x="455083" y="68440"/>
                  <a:pt x="227541" y="156281"/>
                  <a:pt x="0" y="24412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2"/>
          <p:cNvSpPr/>
          <p:nvPr/>
        </p:nvSpPr>
        <p:spPr>
          <a:xfrm>
            <a:off x="3106366" y="4253561"/>
            <a:ext cx="3473326" cy="332449"/>
          </a:xfrm>
          <a:custGeom>
            <a:avLst/>
            <a:gdLst>
              <a:gd name="connsiteX0" fmla="*/ 4654550 w 4654550"/>
              <a:gd name="connsiteY0" fmla="*/ 309071 h 309071"/>
              <a:gd name="connsiteX1" fmla="*/ 4597400 w 4654550"/>
              <a:gd name="connsiteY1" fmla="*/ 137621 h 309071"/>
              <a:gd name="connsiteX2" fmla="*/ 4489450 w 4654550"/>
              <a:gd name="connsiteY2" fmla="*/ 29671 h 309071"/>
              <a:gd name="connsiteX3" fmla="*/ 4210050 w 4654550"/>
              <a:gd name="connsiteY3" fmla="*/ 10621 h 309071"/>
              <a:gd name="connsiteX4" fmla="*/ 1568450 w 4654550"/>
              <a:gd name="connsiteY4" fmla="*/ 10621 h 309071"/>
              <a:gd name="connsiteX5" fmla="*/ 400050 w 4654550"/>
              <a:gd name="connsiteY5" fmla="*/ 143971 h 309071"/>
              <a:gd name="connsiteX6" fmla="*/ 0 w 4654550"/>
              <a:gd name="connsiteY6" fmla="*/ 309071 h 30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4550" h="309071">
                <a:moveTo>
                  <a:pt x="4654550" y="309071"/>
                </a:moveTo>
                <a:cubicBezTo>
                  <a:pt x="4639733" y="246629"/>
                  <a:pt x="4624917" y="184188"/>
                  <a:pt x="4597400" y="137621"/>
                </a:cubicBezTo>
                <a:cubicBezTo>
                  <a:pt x="4569883" y="91054"/>
                  <a:pt x="4554008" y="50838"/>
                  <a:pt x="4489450" y="29671"/>
                </a:cubicBezTo>
                <a:cubicBezTo>
                  <a:pt x="4424892" y="8504"/>
                  <a:pt x="4210050" y="10621"/>
                  <a:pt x="4210050" y="10621"/>
                </a:cubicBezTo>
                <a:cubicBezTo>
                  <a:pt x="3723217" y="7446"/>
                  <a:pt x="2203450" y="-11604"/>
                  <a:pt x="1568450" y="10621"/>
                </a:cubicBezTo>
                <a:cubicBezTo>
                  <a:pt x="933450" y="32846"/>
                  <a:pt x="661458" y="94229"/>
                  <a:pt x="400050" y="143971"/>
                </a:cubicBezTo>
                <a:cubicBezTo>
                  <a:pt x="138642" y="193713"/>
                  <a:pt x="69321" y="251392"/>
                  <a:pt x="0" y="30907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5397022" y="4477145"/>
            <a:ext cx="941371" cy="99403"/>
          </a:xfrm>
          <a:custGeom>
            <a:avLst/>
            <a:gdLst>
              <a:gd name="connsiteX0" fmla="*/ 2356607 w 2357143"/>
              <a:gd name="connsiteY0" fmla="*/ 88900 h 101600"/>
              <a:gd name="connsiteX1" fmla="*/ 2305807 w 2357143"/>
              <a:gd name="connsiteY1" fmla="*/ 31750 h 101600"/>
              <a:gd name="connsiteX2" fmla="*/ 2032757 w 2357143"/>
              <a:gd name="connsiteY2" fmla="*/ 0 h 101600"/>
              <a:gd name="connsiteX3" fmla="*/ 299207 w 2357143"/>
              <a:gd name="connsiteY3" fmla="*/ 12700 h 101600"/>
              <a:gd name="connsiteX4" fmla="*/ 13457 w 2357143"/>
              <a:gd name="connsiteY4" fmla="*/ 10160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143" h="101600">
                <a:moveTo>
                  <a:pt x="2356607" y="88900"/>
                </a:moveTo>
                <a:cubicBezTo>
                  <a:pt x="2358194" y="67733"/>
                  <a:pt x="2359782" y="46567"/>
                  <a:pt x="2305807" y="31750"/>
                </a:cubicBezTo>
                <a:cubicBezTo>
                  <a:pt x="2251832" y="16933"/>
                  <a:pt x="2032757" y="0"/>
                  <a:pt x="2032757" y="0"/>
                </a:cubicBezTo>
                <a:lnTo>
                  <a:pt x="299207" y="12700"/>
                </a:lnTo>
                <a:cubicBezTo>
                  <a:pt x="-37343" y="29633"/>
                  <a:pt x="-11943" y="65616"/>
                  <a:pt x="13457" y="1016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TextBox 224"/>
              <p:cNvSpPr txBox="1"/>
              <p:nvPr/>
            </p:nvSpPr>
            <p:spPr>
              <a:xfrm>
                <a:off x="8621764" y="1385338"/>
                <a:ext cx="13209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25" name="TextBox 2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764" y="1385338"/>
                <a:ext cx="1320939" cy="276999"/>
              </a:xfrm>
              <a:prstGeom prst="rect">
                <a:avLst/>
              </a:prstGeom>
              <a:blipFill>
                <a:blip r:embed="rId14"/>
                <a:stretch>
                  <a:fillRect l="-1843" r="-368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7" name="TextBox 226"/>
              <p:cNvSpPr txBox="1"/>
              <p:nvPr/>
            </p:nvSpPr>
            <p:spPr>
              <a:xfrm>
                <a:off x="6437353" y="1918404"/>
                <a:ext cx="18905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(1,0,0)⟷(0,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,0)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27" name="TextBox 2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353" y="1918404"/>
                <a:ext cx="1890518" cy="276999"/>
              </a:xfrm>
              <a:prstGeom prst="rect">
                <a:avLst/>
              </a:prstGeom>
              <a:blipFill>
                <a:blip r:embed="rId15"/>
                <a:stretch>
                  <a:fillRect l="-3548" t="-4444" r="-3871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8" name="Rectangle 227"/>
          <p:cNvSpPr/>
          <p:nvPr/>
        </p:nvSpPr>
        <p:spPr>
          <a:xfrm>
            <a:off x="6306435" y="1534159"/>
            <a:ext cx="3568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Take Router              </a:t>
            </a:r>
            <a:endParaRPr lang="pl-PL" sz="1600" dirty="0"/>
          </a:p>
        </p:txBody>
      </p:sp>
      <p:sp>
        <p:nvSpPr>
          <p:cNvPr id="232" name="Rectangle 231"/>
          <p:cNvSpPr/>
          <p:nvPr/>
        </p:nvSpPr>
        <p:spPr>
          <a:xfrm>
            <a:off x="7073895" y="3989286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(1,1,0)</a:t>
            </a:r>
            <a:endParaRPr lang="pl-PL" sz="1600" dirty="0"/>
          </a:p>
        </p:txBody>
      </p:sp>
      <p:cxnSp>
        <p:nvCxnSpPr>
          <p:cNvPr id="233" name="Straight Connector 232"/>
          <p:cNvCxnSpPr/>
          <p:nvPr/>
        </p:nvCxnSpPr>
        <p:spPr>
          <a:xfrm flipV="1">
            <a:off x="7021505" y="4299674"/>
            <a:ext cx="316375" cy="19900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Freeform 233"/>
          <p:cNvSpPr/>
          <p:nvPr/>
        </p:nvSpPr>
        <p:spPr>
          <a:xfrm>
            <a:off x="3048000" y="4681804"/>
            <a:ext cx="3830620" cy="143838"/>
          </a:xfrm>
          <a:custGeom>
            <a:avLst/>
            <a:gdLst>
              <a:gd name="connsiteX0" fmla="*/ 5085530 w 5086798"/>
              <a:gd name="connsiteY0" fmla="*/ 0 h 139700"/>
              <a:gd name="connsiteX1" fmla="*/ 5047430 w 5086798"/>
              <a:gd name="connsiteY1" fmla="*/ 76200 h 139700"/>
              <a:gd name="connsiteX2" fmla="*/ 4825180 w 5086798"/>
              <a:gd name="connsiteY2" fmla="*/ 120650 h 139700"/>
              <a:gd name="connsiteX3" fmla="*/ 3459930 w 5086798"/>
              <a:gd name="connsiteY3" fmla="*/ 139700 h 139700"/>
              <a:gd name="connsiteX4" fmla="*/ 1173930 w 5086798"/>
              <a:gd name="connsiteY4" fmla="*/ 133350 h 139700"/>
              <a:gd name="connsiteX5" fmla="*/ 176980 w 5086798"/>
              <a:gd name="connsiteY5" fmla="*/ 88900 h 139700"/>
              <a:gd name="connsiteX6" fmla="*/ 5530 w 5086798"/>
              <a:gd name="connsiteY6" fmla="*/ 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86798" h="139700">
                <a:moveTo>
                  <a:pt x="5085530" y="0"/>
                </a:moveTo>
                <a:cubicBezTo>
                  <a:pt x="5088176" y="28046"/>
                  <a:pt x="5090822" y="56092"/>
                  <a:pt x="5047430" y="76200"/>
                </a:cubicBezTo>
                <a:cubicBezTo>
                  <a:pt x="5004038" y="96308"/>
                  <a:pt x="5089763" y="110067"/>
                  <a:pt x="4825180" y="120650"/>
                </a:cubicBezTo>
                <a:cubicBezTo>
                  <a:pt x="4560597" y="131233"/>
                  <a:pt x="3459930" y="139700"/>
                  <a:pt x="3459930" y="139700"/>
                </a:cubicBezTo>
                <a:lnTo>
                  <a:pt x="1173930" y="133350"/>
                </a:lnTo>
                <a:cubicBezTo>
                  <a:pt x="626772" y="124883"/>
                  <a:pt x="371713" y="111125"/>
                  <a:pt x="176980" y="88900"/>
                </a:cubicBezTo>
                <a:cubicBezTo>
                  <a:pt x="-17753" y="66675"/>
                  <a:pt x="-6112" y="33337"/>
                  <a:pt x="553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 234"/>
          <p:cNvSpPr/>
          <p:nvPr/>
        </p:nvSpPr>
        <p:spPr>
          <a:xfrm>
            <a:off x="3659447" y="4668404"/>
            <a:ext cx="3252417" cy="651472"/>
          </a:xfrm>
          <a:custGeom>
            <a:avLst/>
            <a:gdLst>
              <a:gd name="connsiteX0" fmla="*/ 4451350 w 4466812"/>
              <a:gd name="connsiteY0" fmla="*/ 0 h 592105"/>
              <a:gd name="connsiteX1" fmla="*/ 4457700 w 4466812"/>
              <a:gd name="connsiteY1" fmla="*/ 95250 h 592105"/>
              <a:gd name="connsiteX2" fmla="*/ 4343400 w 4466812"/>
              <a:gd name="connsiteY2" fmla="*/ 158750 h 592105"/>
              <a:gd name="connsiteX3" fmla="*/ 4235450 w 4466812"/>
              <a:gd name="connsiteY3" fmla="*/ 247650 h 592105"/>
              <a:gd name="connsiteX4" fmla="*/ 4203700 w 4466812"/>
              <a:gd name="connsiteY4" fmla="*/ 488950 h 592105"/>
              <a:gd name="connsiteX5" fmla="*/ 4000500 w 4466812"/>
              <a:gd name="connsiteY5" fmla="*/ 571500 h 592105"/>
              <a:gd name="connsiteX6" fmla="*/ 3143250 w 4466812"/>
              <a:gd name="connsiteY6" fmla="*/ 577850 h 592105"/>
              <a:gd name="connsiteX7" fmla="*/ 977900 w 4466812"/>
              <a:gd name="connsiteY7" fmla="*/ 584200 h 592105"/>
              <a:gd name="connsiteX8" fmla="*/ 0 w 4466812"/>
              <a:gd name="connsiteY8" fmla="*/ 457200 h 59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6812" h="592105">
                <a:moveTo>
                  <a:pt x="4451350" y="0"/>
                </a:moveTo>
                <a:cubicBezTo>
                  <a:pt x="4463521" y="34396"/>
                  <a:pt x="4475692" y="68792"/>
                  <a:pt x="4457700" y="95250"/>
                </a:cubicBezTo>
                <a:cubicBezTo>
                  <a:pt x="4439708" y="121708"/>
                  <a:pt x="4380442" y="133350"/>
                  <a:pt x="4343400" y="158750"/>
                </a:cubicBezTo>
                <a:cubicBezTo>
                  <a:pt x="4306358" y="184150"/>
                  <a:pt x="4258733" y="192617"/>
                  <a:pt x="4235450" y="247650"/>
                </a:cubicBezTo>
                <a:cubicBezTo>
                  <a:pt x="4212167" y="302683"/>
                  <a:pt x="4242858" y="434975"/>
                  <a:pt x="4203700" y="488950"/>
                </a:cubicBezTo>
                <a:cubicBezTo>
                  <a:pt x="4164542" y="542925"/>
                  <a:pt x="4177242" y="556683"/>
                  <a:pt x="4000500" y="571500"/>
                </a:cubicBezTo>
                <a:cubicBezTo>
                  <a:pt x="3823758" y="586317"/>
                  <a:pt x="3143250" y="577850"/>
                  <a:pt x="3143250" y="577850"/>
                </a:cubicBezTo>
                <a:cubicBezTo>
                  <a:pt x="2639483" y="579967"/>
                  <a:pt x="1501775" y="604308"/>
                  <a:pt x="977900" y="584200"/>
                </a:cubicBezTo>
                <a:cubicBezTo>
                  <a:pt x="454025" y="564092"/>
                  <a:pt x="227012" y="510646"/>
                  <a:pt x="0" y="4572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Freeform 239"/>
          <p:cNvSpPr/>
          <p:nvPr/>
        </p:nvSpPr>
        <p:spPr>
          <a:xfrm>
            <a:off x="4211565" y="4667131"/>
            <a:ext cx="2700299" cy="1083520"/>
          </a:xfrm>
          <a:custGeom>
            <a:avLst/>
            <a:gdLst>
              <a:gd name="connsiteX0" fmla="*/ 3920819 w 3931974"/>
              <a:gd name="connsiteY0" fmla="*/ 0 h 1063865"/>
              <a:gd name="connsiteX1" fmla="*/ 3914469 w 3931974"/>
              <a:gd name="connsiteY1" fmla="*/ 120650 h 1063865"/>
              <a:gd name="connsiteX2" fmla="*/ 3755719 w 3931974"/>
              <a:gd name="connsiteY2" fmla="*/ 196850 h 1063865"/>
              <a:gd name="connsiteX3" fmla="*/ 3704919 w 3931974"/>
              <a:gd name="connsiteY3" fmla="*/ 361950 h 1063865"/>
              <a:gd name="connsiteX4" fmla="*/ 3679519 w 3931974"/>
              <a:gd name="connsiteY4" fmla="*/ 641350 h 1063865"/>
              <a:gd name="connsiteX5" fmla="*/ 3647769 w 3931974"/>
              <a:gd name="connsiteY5" fmla="*/ 996950 h 1063865"/>
              <a:gd name="connsiteX6" fmla="*/ 3412819 w 3931974"/>
              <a:gd name="connsiteY6" fmla="*/ 1041400 h 1063865"/>
              <a:gd name="connsiteX7" fmla="*/ 2904819 w 3931974"/>
              <a:gd name="connsiteY7" fmla="*/ 1047750 h 1063865"/>
              <a:gd name="connsiteX8" fmla="*/ 466419 w 3931974"/>
              <a:gd name="connsiteY8" fmla="*/ 1054100 h 1063865"/>
              <a:gd name="connsiteX9" fmla="*/ 2869 w 3931974"/>
              <a:gd name="connsiteY9" fmla="*/ 901700 h 106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1974" h="1063865">
                <a:moveTo>
                  <a:pt x="3920819" y="0"/>
                </a:moveTo>
                <a:cubicBezTo>
                  <a:pt x="3931402" y="43921"/>
                  <a:pt x="3941986" y="87842"/>
                  <a:pt x="3914469" y="120650"/>
                </a:cubicBezTo>
                <a:cubicBezTo>
                  <a:pt x="3886952" y="153458"/>
                  <a:pt x="3790644" y="156633"/>
                  <a:pt x="3755719" y="196850"/>
                </a:cubicBezTo>
                <a:cubicBezTo>
                  <a:pt x="3720794" y="237067"/>
                  <a:pt x="3717619" y="287867"/>
                  <a:pt x="3704919" y="361950"/>
                </a:cubicBezTo>
                <a:cubicBezTo>
                  <a:pt x="3692219" y="436033"/>
                  <a:pt x="3689044" y="535517"/>
                  <a:pt x="3679519" y="641350"/>
                </a:cubicBezTo>
                <a:cubicBezTo>
                  <a:pt x="3669994" y="747183"/>
                  <a:pt x="3692219" y="930275"/>
                  <a:pt x="3647769" y="996950"/>
                </a:cubicBezTo>
                <a:cubicBezTo>
                  <a:pt x="3603319" y="1063625"/>
                  <a:pt x="3536644" y="1032933"/>
                  <a:pt x="3412819" y="1041400"/>
                </a:cubicBezTo>
                <a:cubicBezTo>
                  <a:pt x="3288994" y="1049867"/>
                  <a:pt x="2904819" y="1047750"/>
                  <a:pt x="2904819" y="1047750"/>
                </a:cubicBezTo>
                <a:cubicBezTo>
                  <a:pt x="2413752" y="1049867"/>
                  <a:pt x="950077" y="1078442"/>
                  <a:pt x="466419" y="1054100"/>
                </a:cubicBezTo>
                <a:cubicBezTo>
                  <a:pt x="-17239" y="1029758"/>
                  <a:pt x="-7185" y="965729"/>
                  <a:pt x="2869" y="9017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 241"/>
          <p:cNvSpPr/>
          <p:nvPr/>
        </p:nvSpPr>
        <p:spPr>
          <a:xfrm>
            <a:off x="4726108" y="4654478"/>
            <a:ext cx="2222989" cy="1535395"/>
          </a:xfrm>
          <a:custGeom>
            <a:avLst/>
            <a:gdLst>
              <a:gd name="connsiteX0" fmla="*/ 3359150 w 3371028"/>
              <a:gd name="connsiteY0" fmla="*/ 0 h 1491032"/>
              <a:gd name="connsiteX1" fmla="*/ 3365500 w 3371028"/>
              <a:gd name="connsiteY1" fmla="*/ 127000 h 1491032"/>
              <a:gd name="connsiteX2" fmla="*/ 3289300 w 3371028"/>
              <a:gd name="connsiteY2" fmla="*/ 184150 h 1491032"/>
              <a:gd name="connsiteX3" fmla="*/ 3194050 w 3371028"/>
              <a:gd name="connsiteY3" fmla="*/ 222250 h 1491032"/>
              <a:gd name="connsiteX4" fmla="*/ 3130550 w 3371028"/>
              <a:gd name="connsiteY4" fmla="*/ 463550 h 1491032"/>
              <a:gd name="connsiteX5" fmla="*/ 3136900 w 3371028"/>
              <a:gd name="connsiteY5" fmla="*/ 793750 h 1491032"/>
              <a:gd name="connsiteX6" fmla="*/ 3060700 w 3371028"/>
              <a:gd name="connsiteY6" fmla="*/ 1403350 h 1491032"/>
              <a:gd name="connsiteX7" fmla="*/ 2857500 w 3371028"/>
              <a:gd name="connsiteY7" fmla="*/ 1473200 h 1491032"/>
              <a:gd name="connsiteX8" fmla="*/ 2724150 w 3371028"/>
              <a:gd name="connsiteY8" fmla="*/ 1466850 h 1491032"/>
              <a:gd name="connsiteX9" fmla="*/ 476250 w 3371028"/>
              <a:gd name="connsiteY9" fmla="*/ 1485900 h 1491032"/>
              <a:gd name="connsiteX10" fmla="*/ 0 w 3371028"/>
              <a:gd name="connsiteY10" fmla="*/ 1358900 h 1491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71028" h="1491032">
                <a:moveTo>
                  <a:pt x="3359150" y="0"/>
                </a:moveTo>
                <a:cubicBezTo>
                  <a:pt x="3368146" y="48154"/>
                  <a:pt x="3377142" y="96308"/>
                  <a:pt x="3365500" y="127000"/>
                </a:cubicBezTo>
                <a:cubicBezTo>
                  <a:pt x="3353858" y="157692"/>
                  <a:pt x="3317875" y="168275"/>
                  <a:pt x="3289300" y="184150"/>
                </a:cubicBezTo>
                <a:cubicBezTo>
                  <a:pt x="3260725" y="200025"/>
                  <a:pt x="3220508" y="175683"/>
                  <a:pt x="3194050" y="222250"/>
                </a:cubicBezTo>
                <a:cubicBezTo>
                  <a:pt x="3167592" y="268817"/>
                  <a:pt x="3140075" y="368300"/>
                  <a:pt x="3130550" y="463550"/>
                </a:cubicBezTo>
                <a:cubicBezTo>
                  <a:pt x="3121025" y="558800"/>
                  <a:pt x="3148542" y="637117"/>
                  <a:pt x="3136900" y="793750"/>
                </a:cubicBezTo>
                <a:cubicBezTo>
                  <a:pt x="3125258" y="950383"/>
                  <a:pt x="3107267" y="1290108"/>
                  <a:pt x="3060700" y="1403350"/>
                </a:cubicBezTo>
                <a:cubicBezTo>
                  <a:pt x="3014133" y="1516592"/>
                  <a:pt x="2913592" y="1462617"/>
                  <a:pt x="2857500" y="1473200"/>
                </a:cubicBezTo>
                <a:cubicBezTo>
                  <a:pt x="2801408" y="1483783"/>
                  <a:pt x="2724150" y="1466850"/>
                  <a:pt x="2724150" y="1466850"/>
                </a:cubicBezTo>
                <a:cubicBezTo>
                  <a:pt x="2327275" y="1468967"/>
                  <a:pt x="930275" y="1503892"/>
                  <a:pt x="476250" y="1485900"/>
                </a:cubicBezTo>
                <a:cubicBezTo>
                  <a:pt x="22225" y="1467908"/>
                  <a:pt x="11112" y="1413404"/>
                  <a:pt x="0" y="13589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Freeform 242"/>
          <p:cNvSpPr/>
          <p:nvPr/>
        </p:nvSpPr>
        <p:spPr>
          <a:xfrm>
            <a:off x="5206309" y="4649006"/>
            <a:ext cx="1732944" cy="1970777"/>
          </a:xfrm>
          <a:custGeom>
            <a:avLst/>
            <a:gdLst>
              <a:gd name="connsiteX0" fmla="*/ 2984048 w 2998324"/>
              <a:gd name="connsiteY0" fmla="*/ 0 h 1890140"/>
              <a:gd name="connsiteX1" fmla="*/ 2996748 w 2998324"/>
              <a:gd name="connsiteY1" fmla="*/ 95250 h 1890140"/>
              <a:gd name="connsiteX2" fmla="*/ 2952298 w 2998324"/>
              <a:gd name="connsiteY2" fmla="*/ 177800 h 1890140"/>
              <a:gd name="connsiteX3" fmla="*/ 2831648 w 2998324"/>
              <a:gd name="connsiteY3" fmla="*/ 209550 h 1890140"/>
              <a:gd name="connsiteX4" fmla="*/ 2736398 w 2998324"/>
              <a:gd name="connsiteY4" fmla="*/ 247650 h 1890140"/>
              <a:gd name="connsiteX5" fmla="*/ 2736398 w 2998324"/>
              <a:gd name="connsiteY5" fmla="*/ 539750 h 1890140"/>
              <a:gd name="connsiteX6" fmla="*/ 2672898 w 2998324"/>
              <a:gd name="connsiteY6" fmla="*/ 1435100 h 1890140"/>
              <a:gd name="connsiteX7" fmla="*/ 2647498 w 2998324"/>
              <a:gd name="connsiteY7" fmla="*/ 1752600 h 1890140"/>
              <a:gd name="connsiteX8" fmla="*/ 2450648 w 2998324"/>
              <a:gd name="connsiteY8" fmla="*/ 1873250 h 1890140"/>
              <a:gd name="connsiteX9" fmla="*/ 1891848 w 2998324"/>
              <a:gd name="connsiteY9" fmla="*/ 1873250 h 1890140"/>
              <a:gd name="connsiteX10" fmla="*/ 278948 w 2998324"/>
              <a:gd name="connsiteY10" fmla="*/ 1885950 h 1890140"/>
              <a:gd name="connsiteX11" fmla="*/ 12248 w 2998324"/>
              <a:gd name="connsiteY11" fmla="*/ 1790700 h 189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98324" h="1890140">
                <a:moveTo>
                  <a:pt x="2984048" y="0"/>
                </a:moveTo>
                <a:cubicBezTo>
                  <a:pt x="2993044" y="32808"/>
                  <a:pt x="3002040" y="65617"/>
                  <a:pt x="2996748" y="95250"/>
                </a:cubicBezTo>
                <a:cubicBezTo>
                  <a:pt x="2991456" y="124883"/>
                  <a:pt x="2979815" y="158750"/>
                  <a:pt x="2952298" y="177800"/>
                </a:cubicBezTo>
                <a:cubicBezTo>
                  <a:pt x="2924781" y="196850"/>
                  <a:pt x="2867631" y="197908"/>
                  <a:pt x="2831648" y="209550"/>
                </a:cubicBezTo>
                <a:cubicBezTo>
                  <a:pt x="2795665" y="221192"/>
                  <a:pt x="2752273" y="192617"/>
                  <a:pt x="2736398" y="247650"/>
                </a:cubicBezTo>
                <a:cubicBezTo>
                  <a:pt x="2720523" y="302683"/>
                  <a:pt x="2746981" y="341842"/>
                  <a:pt x="2736398" y="539750"/>
                </a:cubicBezTo>
                <a:cubicBezTo>
                  <a:pt x="2725815" y="737658"/>
                  <a:pt x="2687715" y="1232958"/>
                  <a:pt x="2672898" y="1435100"/>
                </a:cubicBezTo>
                <a:cubicBezTo>
                  <a:pt x="2658081" y="1637242"/>
                  <a:pt x="2684540" y="1679575"/>
                  <a:pt x="2647498" y="1752600"/>
                </a:cubicBezTo>
                <a:cubicBezTo>
                  <a:pt x="2610456" y="1825625"/>
                  <a:pt x="2576590" y="1853142"/>
                  <a:pt x="2450648" y="1873250"/>
                </a:cubicBezTo>
                <a:cubicBezTo>
                  <a:pt x="2324706" y="1893358"/>
                  <a:pt x="1891848" y="1873250"/>
                  <a:pt x="1891848" y="1873250"/>
                </a:cubicBezTo>
                <a:cubicBezTo>
                  <a:pt x="1529898" y="1875367"/>
                  <a:pt x="592215" y="1899708"/>
                  <a:pt x="278948" y="1885950"/>
                </a:cubicBezTo>
                <a:cubicBezTo>
                  <a:pt x="-34319" y="1872192"/>
                  <a:pt x="-11036" y="1831446"/>
                  <a:pt x="12248" y="17907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ectangle 243"/>
          <p:cNvSpPr/>
          <p:nvPr/>
        </p:nvSpPr>
        <p:spPr>
          <a:xfrm>
            <a:off x="6306435" y="2427691"/>
            <a:ext cx="3568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Take Router              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TextBox 244"/>
              <p:cNvSpPr txBox="1"/>
              <p:nvPr/>
            </p:nvSpPr>
            <p:spPr>
              <a:xfrm>
                <a:off x="7539864" y="2453712"/>
                <a:ext cx="7373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(1,1,0)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45" name="TextBox 2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864" y="2453712"/>
                <a:ext cx="737381" cy="276999"/>
              </a:xfrm>
              <a:prstGeom prst="rect">
                <a:avLst/>
              </a:prstGeom>
              <a:blipFill>
                <a:blip r:embed="rId16"/>
                <a:stretch>
                  <a:fillRect l="-9917" t="-4444" r="-1074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TextBox 245"/>
              <p:cNvSpPr txBox="1"/>
              <p:nvPr/>
            </p:nvSpPr>
            <p:spPr>
              <a:xfrm>
                <a:off x="8534837" y="2452042"/>
                <a:ext cx="13209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46" name="TextBox 2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837" y="2452042"/>
                <a:ext cx="1320939" cy="276999"/>
              </a:xfrm>
              <a:prstGeom prst="rect">
                <a:avLst/>
              </a:prstGeom>
              <a:blipFill>
                <a:blip r:embed="rId17"/>
                <a:stretch>
                  <a:fillRect l="-1843" r="-368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7" name="TextBox 246"/>
              <p:cNvSpPr txBox="1"/>
              <p:nvPr/>
            </p:nvSpPr>
            <p:spPr>
              <a:xfrm>
                <a:off x="6437353" y="2840236"/>
                <a:ext cx="18905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(1,0,0)⟷(0,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47" name="TextBox 2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353" y="2840236"/>
                <a:ext cx="1890518" cy="276999"/>
              </a:xfrm>
              <a:prstGeom prst="rect">
                <a:avLst/>
              </a:prstGeom>
              <a:blipFill>
                <a:blip r:embed="rId18"/>
                <a:stretch>
                  <a:fillRect l="-3871" t="-2222" r="-3871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Freeform 100"/>
          <p:cNvSpPr/>
          <p:nvPr/>
        </p:nvSpPr>
        <p:spPr>
          <a:xfrm>
            <a:off x="8747555" y="4406379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1"/>
          <p:cNvSpPr/>
          <p:nvPr/>
        </p:nvSpPr>
        <p:spPr>
          <a:xfrm>
            <a:off x="8694803" y="4434781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102"/>
          <p:cNvSpPr/>
          <p:nvPr/>
        </p:nvSpPr>
        <p:spPr>
          <a:xfrm>
            <a:off x="8617532" y="4499584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 154"/>
          <p:cNvSpPr/>
          <p:nvPr/>
        </p:nvSpPr>
        <p:spPr>
          <a:xfrm>
            <a:off x="8643357" y="4466835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reeform 155"/>
          <p:cNvSpPr/>
          <p:nvPr/>
        </p:nvSpPr>
        <p:spPr>
          <a:xfrm>
            <a:off x="8784699" y="4377138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reeform 156"/>
          <p:cNvSpPr/>
          <p:nvPr/>
        </p:nvSpPr>
        <p:spPr>
          <a:xfrm>
            <a:off x="8744185" y="4866350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reeform 157"/>
          <p:cNvSpPr/>
          <p:nvPr/>
        </p:nvSpPr>
        <p:spPr>
          <a:xfrm>
            <a:off x="8691433" y="4894752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 159"/>
          <p:cNvSpPr/>
          <p:nvPr/>
        </p:nvSpPr>
        <p:spPr>
          <a:xfrm>
            <a:off x="8614162" y="4959555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Freeform 160"/>
          <p:cNvSpPr/>
          <p:nvPr/>
        </p:nvSpPr>
        <p:spPr>
          <a:xfrm>
            <a:off x="8639987" y="4926806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reeform 161"/>
          <p:cNvSpPr/>
          <p:nvPr/>
        </p:nvSpPr>
        <p:spPr>
          <a:xfrm>
            <a:off x="8781329" y="4837109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>
            <a:off x="8737593" y="5316052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Freeform 163"/>
          <p:cNvSpPr/>
          <p:nvPr/>
        </p:nvSpPr>
        <p:spPr>
          <a:xfrm>
            <a:off x="8684841" y="5344454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4"/>
          <p:cNvSpPr/>
          <p:nvPr/>
        </p:nvSpPr>
        <p:spPr>
          <a:xfrm>
            <a:off x="8607570" y="5409257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reeform 165"/>
          <p:cNvSpPr/>
          <p:nvPr/>
        </p:nvSpPr>
        <p:spPr>
          <a:xfrm>
            <a:off x="8633395" y="5376508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Freeform 166"/>
          <p:cNvSpPr/>
          <p:nvPr/>
        </p:nvSpPr>
        <p:spPr>
          <a:xfrm>
            <a:off x="8774737" y="5286811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 167"/>
          <p:cNvSpPr/>
          <p:nvPr/>
        </p:nvSpPr>
        <p:spPr>
          <a:xfrm>
            <a:off x="8743749" y="5778629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8690997" y="5807031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0"/>
          <p:cNvSpPr/>
          <p:nvPr/>
        </p:nvSpPr>
        <p:spPr>
          <a:xfrm>
            <a:off x="8613726" y="5871834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1"/>
          <p:cNvSpPr/>
          <p:nvPr/>
        </p:nvSpPr>
        <p:spPr>
          <a:xfrm>
            <a:off x="8639551" y="5839085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2"/>
          <p:cNvSpPr/>
          <p:nvPr/>
        </p:nvSpPr>
        <p:spPr>
          <a:xfrm>
            <a:off x="8780893" y="5749388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Freeform 173"/>
          <p:cNvSpPr/>
          <p:nvPr/>
        </p:nvSpPr>
        <p:spPr>
          <a:xfrm>
            <a:off x="8748912" y="6228943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 174"/>
          <p:cNvSpPr/>
          <p:nvPr/>
        </p:nvSpPr>
        <p:spPr>
          <a:xfrm>
            <a:off x="8696160" y="6257345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>
            <a:off x="8618889" y="6322148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Freeform 176"/>
          <p:cNvSpPr/>
          <p:nvPr/>
        </p:nvSpPr>
        <p:spPr>
          <a:xfrm>
            <a:off x="8644714" y="6289399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 177"/>
          <p:cNvSpPr/>
          <p:nvPr/>
        </p:nvSpPr>
        <p:spPr>
          <a:xfrm>
            <a:off x="8786056" y="6199702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 178"/>
          <p:cNvSpPr/>
          <p:nvPr/>
        </p:nvSpPr>
        <p:spPr>
          <a:xfrm>
            <a:off x="8157246" y="4411096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8104494" y="4439498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reeform 180"/>
          <p:cNvSpPr/>
          <p:nvPr/>
        </p:nvSpPr>
        <p:spPr>
          <a:xfrm>
            <a:off x="8027223" y="4504301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reeform 181"/>
          <p:cNvSpPr/>
          <p:nvPr/>
        </p:nvSpPr>
        <p:spPr>
          <a:xfrm>
            <a:off x="8053048" y="4471552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2"/>
          <p:cNvSpPr/>
          <p:nvPr/>
        </p:nvSpPr>
        <p:spPr>
          <a:xfrm>
            <a:off x="8194390" y="4381855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8153876" y="4871067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Freeform 184"/>
          <p:cNvSpPr/>
          <p:nvPr/>
        </p:nvSpPr>
        <p:spPr>
          <a:xfrm>
            <a:off x="8101124" y="4899469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Freeform 185"/>
          <p:cNvSpPr/>
          <p:nvPr/>
        </p:nvSpPr>
        <p:spPr>
          <a:xfrm>
            <a:off x="8023853" y="4964272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reeform 186"/>
          <p:cNvSpPr/>
          <p:nvPr/>
        </p:nvSpPr>
        <p:spPr>
          <a:xfrm>
            <a:off x="8049678" y="4931523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reeform 187"/>
          <p:cNvSpPr/>
          <p:nvPr/>
        </p:nvSpPr>
        <p:spPr>
          <a:xfrm>
            <a:off x="8191020" y="4841826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reeform 188"/>
          <p:cNvSpPr/>
          <p:nvPr/>
        </p:nvSpPr>
        <p:spPr>
          <a:xfrm>
            <a:off x="8147284" y="5320769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reeform 189"/>
          <p:cNvSpPr/>
          <p:nvPr/>
        </p:nvSpPr>
        <p:spPr>
          <a:xfrm>
            <a:off x="8094532" y="5349171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 190"/>
          <p:cNvSpPr/>
          <p:nvPr/>
        </p:nvSpPr>
        <p:spPr>
          <a:xfrm>
            <a:off x="8017261" y="5413974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reeform 191"/>
          <p:cNvSpPr/>
          <p:nvPr/>
        </p:nvSpPr>
        <p:spPr>
          <a:xfrm>
            <a:off x="8043086" y="5381225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192"/>
          <p:cNvSpPr/>
          <p:nvPr/>
        </p:nvSpPr>
        <p:spPr>
          <a:xfrm>
            <a:off x="8184428" y="5291528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 193"/>
          <p:cNvSpPr/>
          <p:nvPr/>
        </p:nvSpPr>
        <p:spPr>
          <a:xfrm>
            <a:off x="8153440" y="5783346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form 194"/>
          <p:cNvSpPr/>
          <p:nvPr/>
        </p:nvSpPr>
        <p:spPr>
          <a:xfrm>
            <a:off x="8100688" y="5811748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form 195"/>
          <p:cNvSpPr/>
          <p:nvPr/>
        </p:nvSpPr>
        <p:spPr>
          <a:xfrm>
            <a:off x="8023417" y="5876551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form 196"/>
          <p:cNvSpPr/>
          <p:nvPr/>
        </p:nvSpPr>
        <p:spPr>
          <a:xfrm>
            <a:off x="8049242" y="5843802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form 197"/>
          <p:cNvSpPr/>
          <p:nvPr/>
        </p:nvSpPr>
        <p:spPr>
          <a:xfrm>
            <a:off x="8190584" y="5754105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 198"/>
          <p:cNvSpPr/>
          <p:nvPr/>
        </p:nvSpPr>
        <p:spPr>
          <a:xfrm>
            <a:off x="8158603" y="6233660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form 199"/>
          <p:cNvSpPr/>
          <p:nvPr/>
        </p:nvSpPr>
        <p:spPr>
          <a:xfrm>
            <a:off x="8105851" y="6262062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reeform 200"/>
          <p:cNvSpPr/>
          <p:nvPr/>
        </p:nvSpPr>
        <p:spPr>
          <a:xfrm>
            <a:off x="8028580" y="6326865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1"/>
          <p:cNvSpPr/>
          <p:nvPr/>
        </p:nvSpPr>
        <p:spPr>
          <a:xfrm>
            <a:off x="8054405" y="6294116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reeform 202"/>
          <p:cNvSpPr/>
          <p:nvPr/>
        </p:nvSpPr>
        <p:spPr>
          <a:xfrm>
            <a:off x="8195747" y="6204419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reeform 203"/>
          <p:cNvSpPr/>
          <p:nvPr/>
        </p:nvSpPr>
        <p:spPr>
          <a:xfrm>
            <a:off x="7579042" y="4406379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reeform 204"/>
          <p:cNvSpPr/>
          <p:nvPr/>
        </p:nvSpPr>
        <p:spPr>
          <a:xfrm>
            <a:off x="7526290" y="4434781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 205"/>
          <p:cNvSpPr/>
          <p:nvPr/>
        </p:nvSpPr>
        <p:spPr>
          <a:xfrm>
            <a:off x="7449019" y="4499584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reeform 206"/>
          <p:cNvSpPr/>
          <p:nvPr/>
        </p:nvSpPr>
        <p:spPr>
          <a:xfrm>
            <a:off x="7474844" y="4466835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reeform 207"/>
          <p:cNvSpPr/>
          <p:nvPr/>
        </p:nvSpPr>
        <p:spPr>
          <a:xfrm>
            <a:off x="7616186" y="4377138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reeform 208"/>
          <p:cNvSpPr/>
          <p:nvPr/>
        </p:nvSpPr>
        <p:spPr>
          <a:xfrm>
            <a:off x="7575672" y="4866350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reeform 209"/>
          <p:cNvSpPr/>
          <p:nvPr/>
        </p:nvSpPr>
        <p:spPr>
          <a:xfrm>
            <a:off x="7522920" y="4894752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Freeform 210"/>
          <p:cNvSpPr/>
          <p:nvPr/>
        </p:nvSpPr>
        <p:spPr>
          <a:xfrm>
            <a:off x="7445649" y="4959555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/>
          <p:cNvSpPr/>
          <p:nvPr/>
        </p:nvSpPr>
        <p:spPr>
          <a:xfrm>
            <a:off x="7471474" y="4926806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reeform 212"/>
          <p:cNvSpPr/>
          <p:nvPr/>
        </p:nvSpPr>
        <p:spPr>
          <a:xfrm>
            <a:off x="7612816" y="4837109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Freeform 213"/>
          <p:cNvSpPr/>
          <p:nvPr/>
        </p:nvSpPr>
        <p:spPr>
          <a:xfrm>
            <a:off x="7569080" y="5316052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/>
          <p:cNvSpPr/>
          <p:nvPr/>
        </p:nvSpPr>
        <p:spPr>
          <a:xfrm>
            <a:off x="7516328" y="5344454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 215"/>
          <p:cNvSpPr/>
          <p:nvPr/>
        </p:nvSpPr>
        <p:spPr>
          <a:xfrm>
            <a:off x="7439057" y="5409257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Freeform 216"/>
          <p:cNvSpPr/>
          <p:nvPr/>
        </p:nvSpPr>
        <p:spPr>
          <a:xfrm>
            <a:off x="7464882" y="5376508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Freeform 217"/>
          <p:cNvSpPr/>
          <p:nvPr/>
        </p:nvSpPr>
        <p:spPr>
          <a:xfrm>
            <a:off x="7606224" y="5286811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Freeform 218"/>
          <p:cNvSpPr/>
          <p:nvPr/>
        </p:nvSpPr>
        <p:spPr>
          <a:xfrm>
            <a:off x="7575236" y="5778629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>
            <a:off x="7522484" y="5807031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0"/>
          <p:cNvSpPr/>
          <p:nvPr/>
        </p:nvSpPr>
        <p:spPr>
          <a:xfrm>
            <a:off x="7445213" y="5871834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Freeform 247"/>
          <p:cNvSpPr/>
          <p:nvPr/>
        </p:nvSpPr>
        <p:spPr>
          <a:xfrm>
            <a:off x="7471038" y="5839085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Freeform 248"/>
          <p:cNvSpPr/>
          <p:nvPr/>
        </p:nvSpPr>
        <p:spPr>
          <a:xfrm>
            <a:off x="7612380" y="5749388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Freeform 249"/>
          <p:cNvSpPr/>
          <p:nvPr/>
        </p:nvSpPr>
        <p:spPr>
          <a:xfrm>
            <a:off x="7580399" y="6228943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Freeform 250"/>
          <p:cNvSpPr/>
          <p:nvPr/>
        </p:nvSpPr>
        <p:spPr>
          <a:xfrm>
            <a:off x="7527647" y="6257345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Freeform 251"/>
          <p:cNvSpPr/>
          <p:nvPr/>
        </p:nvSpPr>
        <p:spPr>
          <a:xfrm>
            <a:off x="7450376" y="6322148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Freeform 252"/>
          <p:cNvSpPr/>
          <p:nvPr/>
        </p:nvSpPr>
        <p:spPr>
          <a:xfrm>
            <a:off x="7476201" y="6289399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Freeform 253"/>
          <p:cNvSpPr/>
          <p:nvPr/>
        </p:nvSpPr>
        <p:spPr>
          <a:xfrm>
            <a:off x="7617543" y="6199702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Freeform 254"/>
          <p:cNvSpPr/>
          <p:nvPr/>
        </p:nvSpPr>
        <p:spPr>
          <a:xfrm>
            <a:off x="6999963" y="4860335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Freeform 255"/>
          <p:cNvSpPr/>
          <p:nvPr/>
        </p:nvSpPr>
        <p:spPr>
          <a:xfrm>
            <a:off x="6947211" y="4888737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Freeform 256"/>
          <p:cNvSpPr/>
          <p:nvPr/>
        </p:nvSpPr>
        <p:spPr>
          <a:xfrm>
            <a:off x="6869940" y="4953540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Freeform 257"/>
          <p:cNvSpPr/>
          <p:nvPr/>
        </p:nvSpPr>
        <p:spPr>
          <a:xfrm>
            <a:off x="6895765" y="4920791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Freeform 258"/>
          <p:cNvSpPr/>
          <p:nvPr/>
        </p:nvSpPr>
        <p:spPr>
          <a:xfrm>
            <a:off x="7037107" y="4831094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Freeform 259"/>
          <p:cNvSpPr/>
          <p:nvPr/>
        </p:nvSpPr>
        <p:spPr>
          <a:xfrm>
            <a:off x="6996593" y="5320306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Freeform 260"/>
          <p:cNvSpPr/>
          <p:nvPr/>
        </p:nvSpPr>
        <p:spPr>
          <a:xfrm>
            <a:off x="6943841" y="5348708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Freeform 261"/>
          <p:cNvSpPr/>
          <p:nvPr/>
        </p:nvSpPr>
        <p:spPr>
          <a:xfrm>
            <a:off x="6866570" y="5413511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Freeform 262"/>
          <p:cNvSpPr/>
          <p:nvPr/>
        </p:nvSpPr>
        <p:spPr>
          <a:xfrm>
            <a:off x="6892395" y="5380762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Freeform 263"/>
          <p:cNvSpPr/>
          <p:nvPr/>
        </p:nvSpPr>
        <p:spPr>
          <a:xfrm>
            <a:off x="7033737" y="5291065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Freeform 264"/>
          <p:cNvSpPr/>
          <p:nvPr/>
        </p:nvSpPr>
        <p:spPr>
          <a:xfrm>
            <a:off x="6990001" y="5770008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Freeform 265"/>
          <p:cNvSpPr/>
          <p:nvPr/>
        </p:nvSpPr>
        <p:spPr>
          <a:xfrm>
            <a:off x="6937249" y="5798410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Freeform 266"/>
          <p:cNvSpPr/>
          <p:nvPr/>
        </p:nvSpPr>
        <p:spPr>
          <a:xfrm>
            <a:off x="6859978" y="5863213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Freeform 267"/>
          <p:cNvSpPr/>
          <p:nvPr/>
        </p:nvSpPr>
        <p:spPr>
          <a:xfrm>
            <a:off x="6885803" y="5830464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Freeform 268"/>
          <p:cNvSpPr/>
          <p:nvPr/>
        </p:nvSpPr>
        <p:spPr>
          <a:xfrm>
            <a:off x="7027145" y="5740767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Freeform 269"/>
          <p:cNvSpPr/>
          <p:nvPr/>
        </p:nvSpPr>
        <p:spPr>
          <a:xfrm>
            <a:off x="6996157" y="6232585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Freeform 270"/>
          <p:cNvSpPr/>
          <p:nvPr/>
        </p:nvSpPr>
        <p:spPr>
          <a:xfrm>
            <a:off x="6943405" y="6260987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Freeform 271"/>
          <p:cNvSpPr/>
          <p:nvPr/>
        </p:nvSpPr>
        <p:spPr>
          <a:xfrm>
            <a:off x="6866134" y="6325790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Freeform 272"/>
          <p:cNvSpPr/>
          <p:nvPr/>
        </p:nvSpPr>
        <p:spPr>
          <a:xfrm>
            <a:off x="6891959" y="6293041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Freeform 273"/>
          <p:cNvSpPr/>
          <p:nvPr/>
        </p:nvSpPr>
        <p:spPr>
          <a:xfrm>
            <a:off x="7033301" y="6203344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Freeform 279"/>
          <p:cNvSpPr/>
          <p:nvPr/>
        </p:nvSpPr>
        <p:spPr>
          <a:xfrm>
            <a:off x="6409827" y="4868000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Freeform 280"/>
          <p:cNvSpPr/>
          <p:nvPr/>
        </p:nvSpPr>
        <p:spPr>
          <a:xfrm>
            <a:off x="6357075" y="4896402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Freeform 281"/>
          <p:cNvSpPr/>
          <p:nvPr/>
        </p:nvSpPr>
        <p:spPr>
          <a:xfrm>
            <a:off x="6279804" y="4961205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Freeform 282"/>
          <p:cNvSpPr/>
          <p:nvPr/>
        </p:nvSpPr>
        <p:spPr>
          <a:xfrm>
            <a:off x="6305629" y="4928456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Freeform 283"/>
          <p:cNvSpPr/>
          <p:nvPr/>
        </p:nvSpPr>
        <p:spPr>
          <a:xfrm>
            <a:off x="6446971" y="4838759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Freeform 284"/>
          <p:cNvSpPr/>
          <p:nvPr/>
        </p:nvSpPr>
        <p:spPr>
          <a:xfrm>
            <a:off x="6406457" y="5327971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Freeform 285"/>
          <p:cNvSpPr/>
          <p:nvPr/>
        </p:nvSpPr>
        <p:spPr>
          <a:xfrm>
            <a:off x="6353705" y="5356373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Freeform 286"/>
          <p:cNvSpPr/>
          <p:nvPr/>
        </p:nvSpPr>
        <p:spPr>
          <a:xfrm>
            <a:off x="6276434" y="5421176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Freeform 287"/>
          <p:cNvSpPr/>
          <p:nvPr/>
        </p:nvSpPr>
        <p:spPr>
          <a:xfrm>
            <a:off x="6302259" y="5388427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Freeform 288"/>
          <p:cNvSpPr/>
          <p:nvPr/>
        </p:nvSpPr>
        <p:spPr>
          <a:xfrm>
            <a:off x="6443601" y="5298730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Freeform 289"/>
          <p:cNvSpPr/>
          <p:nvPr/>
        </p:nvSpPr>
        <p:spPr>
          <a:xfrm>
            <a:off x="6399865" y="5777673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Freeform 290"/>
          <p:cNvSpPr/>
          <p:nvPr/>
        </p:nvSpPr>
        <p:spPr>
          <a:xfrm>
            <a:off x="6347113" y="5806075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Freeform 291"/>
          <p:cNvSpPr/>
          <p:nvPr/>
        </p:nvSpPr>
        <p:spPr>
          <a:xfrm>
            <a:off x="6269842" y="5870878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Freeform 292"/>
          <p:cNvSpPr/>
          <p:nvPr/>
        </p:nvSpPr>
        <p:spPr>
          <a:xfrm>
            <a:off x="6295667" y="5838129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Freeform 293"/>
          <p:cNvSpPr/>
          <p:nvPr/>
        </p:nvSpPr>
        <p:spPr>
          <a:xfrm>
            <a:off x="6437009" y="5748432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Freeform 294"/>
          <p:cNvSpPr/>
          <p:nvPr/>
        </p:nvSpPr>
        <p:spPr>
          <a:xfrm>
            <a:off x="6406021" y="6240250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Freeform 295"/>
          <p:cNvSpPr/>
          <p:nvPr/>
        </p:nvSpPr>
        <p:spPr>
          <a:xfrm>
            <a:off x="6353269" y="6268652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6"/>
          <p:cNvSpPr/>
          <p:nvPr/>
        </p:nvSpPr>
        <p:spPr>
          <a:xfrm>
            <a:off x="6275998" y="6333455"/>
            <a:ext cx="115721" cy="55720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Freeform 297"/>
          <p:cNvSpPr/>
          <p:nvPr/>
        </p:nvSpPr>
        <p:spPr>
          <a:xfrm>
            <a:off x="6301823" y="6300706"/>
            <a:ext cx="157153" cy="142516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Freeform 298"/>
          <p:cNvSpPr/>
          <p:nvPr/>
        </p:nvSpPr>
        <p:spPr>
          <a:xfrm>
            <a:off x="6443165" y="6211009"/>
            <a:ext cx="141253" cy="183422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Freeform 299"/>
          <p:cNvSpPr/>
          <p:nvPr/>
        </p:nvSpPr>
        <p:spPr>
          <a:xfrm flipH="1">
            <a:off x="2879372" y="4870068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Freeform 300"/>
          <p:cNvSpPr/>
          <p:nvPr/>
        </p:nvSpPr>
        <p:spPr>
          <a:xfrm flipH="1">
            <a:off x="2915548" y="4899087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Freeform 301"/>
          <p:cNvSpPr/>
          <p:nvPr/>
        </p:nvSpPr>
        <p:spPr>
          <a:xfrm flipH="1">
            <a:off x="2983532" y="4958555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Freeform 302"/>
          <p:cNvSpPr/>
          <p:nvPr/>
        </p:nvSpPr>
        <p:spPr>
          <a:xfrm flipH="1">
            <a:off x="2955053" y="4924260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Freeform 303"/>
          <p:cNvSpPr/>
          <p:nvPr/>
        </p:nvSpPr>
        <p:spPr>
          <a:xfrm flipH="1">
            <a:off x="2843968" y="4840022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Freeform 319"/>
          <p:cNvSpPr/>
          <p:nvPr/>
        </p:nvSpPr>
        <p:spPr>
          <a:xfrm flipH="1">
            <a:off x="2876698" y="4422829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Freeform 320"/>
          <p:cNvSpPr/>
          <p:nvPr/>
        </p:nvSpPr>
        <p:spPr>
          <a:xfrm flipH="1">
            <a:off x="2912874" y="4451848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Freeform 323"/>
          <p:cNvSpPr/>
          <p:nvPr/>
        </p:nvSpPr>
        <p:spPr>
          <a:xfrm flipH="1">
            <a:off x="2841294" y="4392783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Freeform 324"/>
          <p:cNvSpPr/>
          <p:nvPr/>
        </p:nvSpPr>
        <p:spPr>
          <a:xfrm flipH="1">
            <a:off x="2870669" y="5332690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Freeform 325"/>
          <p:cNvSpPr/>
          <p:nvPr/>
        </p:nvSpPr>
        <p:spPr>
          <a:xfrm flipH="1">
            <a:off x="2906845" y="5361709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Freeform 326"/>
          <p:cNvSpPr/>
          <p:nvPr/>
        </p:nvSpPr>
        <p:spPr>
          <a:xfrm flipH="1">
            <a:off x="2974829" y="5421177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Freeform 327"/>
          <p:cNvSpPr/>
          <p:nvPr/>
        </p:nvSpPr>
        <p:spPr>
          <a:xfrm flipH="1">
            <a:off x="2946350" y="5386882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Freeform 328"/>
          <p:cNvSpPr/>
          <p:nvPr/>
        </p:nvSpPr>
        <p:spPr>
          <a:xfrm flipH="1">
            <a:off x="2835265" y="5302644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Freeform 329"/>
          <p:cNvSpPr/>
          <p:nvPr/>
        </p:nvSpPr>
        <p:spPr>
          <a:xfrm flipH="1">
            <a:off x="2875429" y="5786581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Freeform 330"/>
          <p:cNvSpPr/>
          <p:nvPr/>
        </p:nvSpPr>
        <p:spPr>
          <a:xfrm flipH="1">
            <a:off x="2911605" y="5815600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Freeform 331"/>
          <p:cNvSpPr/>
          <p:nvPr/>
        </p:nvSpPr>
        <p:spPr>
          <a:xfrm flipH="1">
            <a:off x="2979589" y="5875068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Freeform 332"/>
          <p:cNvSpPr/>
          <p:nvPr/>
        </p:nvSpPr>
        <p:spPr>
          <a:xfrm flipH="1">
            <a:off x="2951110" y="5840773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Freeform 333"/>
          <p:cNvSpPr/>
          <p:nvPr/>
        </p:nvSpPr>
        <p:spPr>
          <a:xfrm flipH="1">
            <a:off x="2840025" y="5756535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Freeform 339"/>
          <p:cNvSpPr/>
          <p:nvPr/>
        </p:nvSpPr>
        <p:spPr>
          <a:xfrm flipH="1">
            <a:off x="2872788" y="6240737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Freeform 340"/>
          <p:cNvSpPr/>
          <p:nvPr/>
        </p:nvSpPr>
        <p:spPr>
          <a:xfrm flipH="1">
            <a:off x="2908964" y="6269756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Freeform 341"/>
          <p:cNvSpPr/>
          <p:nvPr/>
        </p:nvSpPr>
        <p:spPr>
          <a:xfrm flipH="1">
            <a:off x="2976948" y="6329224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Freeform 342"/>
          <p:cNvSpPr/>
          <p:nvPr/>
        </p:nvSpPr>
        <p:spPr>
          <a:xfrm flipH="1">
            <a:off x="2948469" y="6294929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Freeform 343"/>
          <p:cNvSpPr/>
          <p:nvPr/>
        </p:nvSpPr>
        <p:spPr>
          <a:xfrm flipH="1">
            <a:off x="2837384" y="6210691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Freeform 370"/>
          <p:cNvSpPr/>
          <p:nvPr/>
        </p:nvSpPr>
        <p:spPr>
          <a:xfrm flipH="1">
            <a:off x="3469721" y="4850663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Freeform 371"/>
          <p:cNvSpPr/>
          <p:nvPr/>
        </p:nvSpPr>
        <p:spPr>
          <a:xfrm flipH="1">
            <a:off x="3505897" y="4879682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Freeform 372"/>
          <p:cNvSpPr/>
          <p:nvPr/>
        </p:nvSpPr>
        <p:spPr>
          <a:xfrm flipH="1">
            <a:off x="3573881" y="4939150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Freeform 373"/>
          <p:cNvSpPr/>
          <p:nvPr/>
        </p:nvSpPr>
        <p:spPr>
          <a:xfrm flipH="1">
            <a:off x="3545402" y="4904855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Freeform 375"/>
          <p:cNvSpPr/>
          <p:nvPr/>
        </p:nvSpPr>
        <p:spPr>
          <a:xfrm flipH="1">
            <a:off x="3467047" y="4403424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" name="Freeform 376"/>
          <p:cNvSpPr/>
          <p:nvPr/>
        </p:nvSpPr>
        <p:spPr>
          <a:xfrm flipH="1">
            <a:off x="3503223" y="4432443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" name="Freeform 378"/>
          <p:cNvSpPr/>
          <p:nvPr/>
        </p:nvSpPr>
        <p:spPr>
          <a:xfrm flipH="1">
            <a:off x="3542728" y="4457616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Freeform 379"/>
          <p:cNvSpPr/>
          <p:nvPr/>
        </p:nvSpPr>
        <p:spPr>
          <a:xfrm flipH="1">
            <a:off x="3431643" y="4373378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Freeform 380"/>
          <p:cNvSpPr/>
          <p:nvPr/>
        </p:nvSpPr>
        <p:spPr>
          <a:xfrm flipH="1">
            <a:off x="3461018" y="5313285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Freeform 381"/>
          <p:cNvSpPr/>
          <p:nvPr/>
        </p:nvSpPr>
        <p:spPr>
          <a:xfrm flipH="1">
            <a:off x="3497194" y="5342304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Freeform 382"/>
          <p:cNvSpPr/>
          <p:nvPr/>
        </p:nvSpPr>
        <p:spPr>
          <a:xfrm flipH="1">
            <a:off x="3565178" y="5401772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Freeform 383"/>
          <p:cNvSpPr/>
          <p:nvPr/>
        </p:nvSpPr>
        <p:spPr>
          <a:xfrm flipH="1">
            <a:off x="3536699" y="5367477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Freeform 384"/>
          <p:cNvSpPr/>
          <p:nvPr/>
        </p:nvSpPr>
        <p:spPr>
          <a:xfrm flipH="1">
            <a:off x="3425614" y="5283239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Freeform 385"/>
          <p:cNvSpPr/>
          <p:nvPr/>
        </p:nvSpPr>
        <p:spPr>
          <a:xfrm flipH="1">
            <a:off x="3465778" y="5767176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Freeform 386"/>
          <p:cNvSpPr/>
          <p:nvPr/>
        </p:nvSpPr>
        <p:spPr>
          <a:xfrm flipH="1">
            <a:off x="3501954" y="5796195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Freeform 387"/>
          <p:cNvSpPr/>
          <p:nvPr/>
        </p:nvSpPr>
        <p:spPr>
          <a:xfrm flipH="1">
            <a:off x="3569938" y="5855663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Freeform 388"/>
          <p:cNvSpPr/>
          <p:nvPr/>
        </p:nvSpPr>
        <p:spPr>
          <a:xfrm flipH="1">
            <a:off x="3541459" y="5821368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Freeform 389"/>
          <p:cNvSpPr/>
          <p:nvPr/>
        </p:nvSpPr>
        <p:spPr>
          <a:xfrm flipH="1">
            <a:off x="3430374" y="5737130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Freeform 390"/>
          <p:cNvSpPr/>
          <p:nvPr/>
        </p:nvSpPr>
        <p:spPr>
          <a:xfrm flipH="1">
            <a:off x="3463137" y="6221332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Freeform 391"/>
          <p:cNvSpPr/>
          <p:nvPr/>
        </p:nvSpPr>
        <p:spPr>
          <a:xfrm flipH="1">
            <a:off x="3499313" y="6250351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Freeform 392"/>
          <p:cNvSpPr/>
          <p:nvPr/>
        </p:nvSpPr>
        <p:spPr>
          <a:xfrm flipH="1">
            <a:off x="3567297" y="6309819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Freeform 393"/>
          <p:cNvSpPr/>
          <p:nvPr/>
        </p:nvSpPr>
        <p:spPr>
          <a:xfrm flipH="1">
            <a:off x="3538818" y="6275524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Freeform 394"/>
          <p:cNvSpPr/>
          <p:nvPr/>
        </p:nvSpPr>
        <p:spPr>
          <a:xfrm flipH="1">
            <a:off x="3427733" y="6191286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Freeform 395"/>
          <p:cNvSpPr/>
          <p:nvPr/>
        </p:nvSpPr>
        <p:spPr>
          <a:xfrm flipH="1">
            <a:off x="4040633" y="4857433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Freeform 396"/>
          <p:cNvSpPr/>
          <p:nvPr/>
        </p:nvSpPr>
        <p:spPr>
          <a:xfrm flipH="1">
            <a:off x="4076809" y="4886452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Freeform 397"/>
          <p:cNvSpPr/>
          <p:nvPr/>
        </p:nvSpPr>
        <p:spPr>
          <a:xfrm flipH="1">
            <a:off x="4144793" y="4945920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" name="Freeform 398"/>
          <p:cNvSpPr/>
          <p:nvPr/>
        </p:nvSpPr>
        <p:spPr>
          <a:xfrm flipH="1">
            <a:off x="4116314" y="4911625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Freeform 399"/>
          <p:cNvSpPr/>
          <p:nvPr/>
        </p:nvSpPr>
        <p:spPr>
          <a:xfrm flipH="1">
            <a:off x="4005229" y="4827387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Freeform 400"/>
          <p:cNvSpPr/>
          <p:nvPr/>
        </p:nvSpPr>
        <p:spPr>
          <a:xfrm flipH="1">
            <a:off x="4037959" y="4410194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Freeform 401"/>
          <p:cNvSpPr/>
          <p:nvPr/>
        </p:nvSpPr>
        <p:spPr>
          <a:xfrm flipH="1">
            <a:off x="4074135" y="4439213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Freeform 403"/>
          <p:cNvSpPr/>
          <p:nvPr/>
        </p:nvSpPr>
        <p:spPr>
          <a:xfrm flipH="1">
            <a:off x="4113640" y="4464386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Freeform 404"/>
          <p:cNvSpPr/>
          <p:nvPr/>
        </p:nvSpPr>
        <p:spPr>
          <a:xfrm flipH="1">
            <a:off x="4002555" y="4380148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6" name="Freeform 405"/>
          <p:cNvSpPr/>
          <p:nvPr/>
        </p:nvSpPr>
        <p:spPr>
          <a:xfrm flipH="1">
            <a:off x="4031930" y="5320055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Freeform 406"/>
          <p:cNvSpPr/>
          <p:nvPr/>
        </p:nvSpPr>
        <p:spPr>
          <a:xfrm flipH="1">
            <a:off x="4068106" y="5349074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Freeform 407"/>
          <p:cNvSpPr/>
          <p:nvPr/>
        </p:nvSpPr>
        <p:spPr>
          <a:xfrm flipH="1">
            <a:off x="4136090" y="5408542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Freeform 408"/>
          <p:cNvSpPr/>
          <p:nvPr/>
        </p:nvSpPr>
        <p:spPr>
          <a:xfrm flipH="1">
            <a:off x="4107611" y="5374247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Freeform 410"/>
          <p:cNvSpPr/>
          <p:nvPr/>
        </p:nvSpPr>
        <p:spPr>
          <a:xfrm flipH="1">
            <a:off x="4036690" y="5773946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Freeform 411"/>
          <p:cNvSpPr/>
          <p:nvPr/>
        </p:nvSpPr>
        <p:spPr>
          <a:xfrm flipH="1">
            <a:off x="4072866" y="5802965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Freeform 412"/>
          <p:cNvSpPr/>
          <p:nvPr/>
        </p:nvSpPr>
        <p:spPr>
          <a:xfrm flipH="1">
            <a:off x="4140850" y="5862433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Freeform 413"/>
          <p:cNvSpPr/>
          <p:nvPr/>
        </p:nvSpPr>
        <p:spPr>
          <a:xfrm flipH="1">
            <a:off x="4112371" y="5828138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Freeform 414"/>
          <p:cNvSpPr/>
          <p:nvPr/>
        </p:nvSpPr>
        <p:spPr>
          <a:xfrm flipH="1">
            <a:off x="4001286" y="5743900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6" name="Freeform 415"/>
          <p:cNvSpPr/>
          <p:nvPr/>
        </p:nvSpPr>
        <p:spPr>
          <a:xfrm flipH="1">
            <a:off x="4034049" y="6228102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Freeform 416"/>
          <p:cNvSpPr/>
          <p:nvPr/>
        </p:nvSpPr>
        <p:spPr>
          <a:xfrm flipH="1">
            <a:off x="4070225" y="6257121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8" name="Freeform 417"/>
          <p:cNvSpPr/>
          <p:nvPr/>
        </p:nvSpPr>
        <p:spPr>
          <a:xfrm flipH="1">
            <a:off x="4138209" y="6316589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Freeform 418"/>
          <p:cNvSpPr/>
          <p:nvPr/>
        </p:nvSpPr>
        <p:spPr>
          <a:xfrm flipH="1">
            <a:off x="4109730" y="6282294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Freeform 419"/>
          <p:cNvSpPr/>
          <p:nvPr/>
        </p:nvSpPr>
        <p:spPr>
          <a:xfrm flipH="1">
            <a:off x="3998645" y="6198056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Freeform 420"/>
          <p:cNvSpPr/>
          <p:nvPr/>
        </p:nvSpPr>
        <p:spPr>
          <a:xfrm flipH="1">
            <a:off x="4625042" y="4857433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Freeform 421"/>
          <p:cNvSpPr/>
          <p:nvPr/>
        </p:nvSpPr>
        <p:spPr>
          <a:xfrm flipH="1">
            <a:off x="4661218" y="4886452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Freeform 422"/>
          <p:cNvSpPr/>
          <p:nvPr/>
        </p:nvSpPr>
        <p:spPr>
          <a:xfrm flipH="1">
            <a:off x="4729202" y="4945920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Freeform 423"/>
          <p:cNvSpPr/>
          <p:nvPr/>
        </p:nvSpPr>
        <p:spPr>
          <a:xfrm flipH="1">
            <a:off x="4700723" y="4911625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Freeform 424"/>
          <p:cNvSpPr/>
          <p:nvPr/>
        </p:nvSpPr>
        <p:spPr>
          <a:xfrm flipH="1">
            <a:off x="4589638" y="4827387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Freeform 425"/>
          <p:cNvSpPr/>
          <p:nvPr/>
        </p:nvSpPr>
        <p:spPr>
          <a:xfrm flipH="1">
            <a:off x="4622368" y="4410194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Freeform 426"/>
          <p:cNvSpPr/>
          <p:nvPr/>
        </p:nvSpPr>
        <p:spPr>
          <a:xfrm flipH="1">
            <a:off x="4658544" y="4439213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" name="Freeform 427"/>
          <p:cNvSpPr/>
          <p:nvPr/>
        </p:nvSpPr>
        <p:spPr>
          <a:xfrm flipH="1">
            <a:off x="4888233" y="4523280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Freeform 428"/>
          <p:cNvSpPr/>
          <p:nvPr/>
        </p:nvSpPr>
        <p:spPr>
          <a:xfrm flipH="1">
            <a:off x="4698049" y="4464386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1" name="Freeform 430"/>
          <p:cNvSpPr/>
          <p:nvPr/>
        </p:nvSpPr>
        <p:spPr>
          <a:xfrm flipH="1">
            <a:off x="4616339" y="5320055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Freeform 431"/>
          <p:cNvSpPr/>
          <p:nvPr/>
        </p:nvSpPr>
        <p:spPr>
          <a:xfrm flipH="1">
            <a:off x="4652515" y="5349074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Freeform 432"/>
          <p:cNvSpPr/>
          <p:nvPr/>
        </p:nvSpPr>
        <p:spPr>
          <a:xfrm flipH="1">
            <a:off x="4720499" y="5408542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Freeform 433"/>
          <p:cNvSpPr/>
          <p:nvPr/>
        </p:nvSpPr>
        <p:spPr>
          <a:xfrm flipH="1">
            <a:off x="4692020" y="5374247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Freeform 434"/>
          <p:cNvSpPr/>
          <p:nvPr/>
        </p:nvSpPr>
        <p:spPr>
          <a:xfrm flipH="1">
            <a:off x="4580935" y="5290009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6" name="Freeform 435"/>
          <p:cNvSpPr/>
          <p:nvPr/>
        </p:nvSpPr>
        <p:spPr>
          <a:xfrm flipH="1">
            <a:off x="4621099" y="5773946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7" name="Freeform 436"/>
          <p:cNvSpPr/>
          <p:nvPr/>
        </p:nvSpPr>
        <p:spPr>
          <a:xfrm flipH="1">
            <a:off x="4657275" y="5802965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Freeform 437"/>
          <p:cNvSpPr/>
          <p:nvPr/>
        </p:nvSpPr>
        <p:spPr>
          <a:xfrm flipH="1">
            <a:off x="4725259" y="5862433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Freeform 438"/>
          <p:cNvSpPr/>
          <p:nvPr/>
        </p:nvSpPr>
        <p:spPr>
          <a:xfrm flipH="1">
            <a:off x="4696780" y="5828138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Freeform 440"/>
          <p:cNvSpPr/>
          <p:nvPr/>
        </p:nvSpPr>
        <p:spPr>
          <a:xfrm flipH="1">
            <a:off x="4618458" y="6228102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Freeform 441"/>
          <p:cNvSpPr/>
          <p:nvPr/>
        </p:nvSpPr>
        <p:spPr>
          <a:xfrm flipH="1">
            <a:off x="4654634" y="6257121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Freeform 442"/>
          <p:cNvSpPr/>
          <p:nvPr/>
        </p:nvSpPr>
        <p:spPr>
          <a:xfrm flipH="1">
            <a:off x="4722618" y="6316589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Freeform 443"/>
          <p:cNvSpPr/>
          <p:nvPr/>
        </p:nvSpPr>
        <p:spPr>
          <a:xfrm flipH="1">
            <a:off x="4694139" y="6282294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Freeform 444"/>
          <p:cNvSpPr/>
          <p:nvPr/>
        </p:nvSpPr>
        <p:spPr>
          <a:xfrm flipH="1">
            <a:off x="4583054" y="6198056"/>
            <a:ext cx="135620" cy="17624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Freeform 445"/>
          <p:cNvSpPr/>
          <p:nvPr/>
        </p:nvSpPr>
        <p:spPr>
          <a:xfrm flipH="1">
            <a:off x="5196724" y="4864559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Freeform 446"/>
          <p:cNvSpPr/>
          <p:nvPr/>
        </p:nvSpPr>
        <p:spPr>
          <a:xfrm flipH="1">
            <a:off x="5232900" y="4893578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Freeform 447"/>
          <p:cNvSpPr/>
          <p:nvPr/>
        </p:nvSpPr>
        <p:spPr>
          <a:xfrm flipH="1">
            <a:off x="5300884" y="4953046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Freeform 448"/>
          <p:cNvSpPr/>
          <p:nvPr/>
        </p:nvSpPr>
        <p:spPr>
          <a:xfrm flipH="1">
            <a:off x="5272405" y="4918751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" name="Freeform 449"/>
          <p:cNvSpPr/>
          <p:nvPr/>
        </p:nvSpPr>
        <p:spPr>
          <a:xfrm flipH="1">
            <a:off x="5161320" y="4850663"/>
            <a:ext cx="57278" cy="160095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3" name="Freeform 452"/>
          <p:cNvSpPr/>
          <p:nvPr/>
        </p:nvSpPr>
        <p:spPr>
          <a:xfrm flipH="1">
            <a:off x="5455787" y="4539058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Freeform 455"/>
          <p:cNvSpPr/>
          <p:nvPr/>
        </p:nvSpPr>
        <p:spPr>
          <a:xfrm flipH="1">
            <a:off x="5188021" y="5339165"/>
            <a:ext cx="158999" cy="130407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7" name="Freeform 456"/>
          <p:cNvSpPr/>
          <p:nvPr/>
        </p:nvSpPr>
        <p:spPr>
          <a:xfrm flipH="1">
            <a:off x="5224197" y="5356200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Freeform 457"/>
          <p:cNvSpPr/>
          <p:nvPr/>
        </p:nvSpPr>
        <p:spPr>
          <a:xfrm flipH="1">
            <a:off x="5292181" y="5415668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9" name="Freeform 458"/>
          <p:cNvSpPr/>
          <p:nvPr/>
        </p:nvSpPr>
        <p:spPr>
          <a:xfrm flipH="1">
            <a:off x="5263702" y="5381373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Freeform 459"/>
          <p:cNvSpPr/>
          <p:nvPr/>
        </p:nvSpPr>
        <p:spPr>
          <a:xfrm flipH="1">
            <a:off x="5152618" y="5348709"/>
            <a:ext cx="45719" cy="12467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Freeform 460"/>
          <p:cNvSpPr/>
          <p:nvPr/>
        </p:nvSpPr>
        <p:spPr>
          <a:xfrm flipH="1">
            <a:off x="5192781" y="5781072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Freeform 461"/>
          <p:cNvSpPr/>
          <p:nvPr/>
        </p:nvSpPr>
        <p:spPr>
          <a:xfrm flipH="1">
            <a:off x="5228957" y="5810091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Freeform 462"/>
          <p:cNvSpPr/>
          <p:nvPr/>
        </p:nvSpPr>
        <p:spPr>
          <a:xfrm flipH="1">
            <a:off x="5296941" y="5869559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Freeform 463"/>
          <p:cNvSpPr/>
          <p:nvPr/>
        </p:nvSpPr>
        <p:spPr>
          <a:xfrm flipH="1">
            <a:off x="5268462" y="5835264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Freeform 464"/>
          <p:cNvSpPr/>
          <p:nvPr/>
        </p:nvSpPr>
        <p:spPr>
          <a:xfrm flipH="1">
            <a:off x="5157378" y="5776896"/>
            <a:ext cx="45719" cy="150374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Freeform 465"/>
          <p:cNvSpPr/>
          <p:nvPr/>
        </p:nvSpPr>
        <p:spPr>
          <a:xfrm flipH="1">
            <a:off x="5190140" y="6235228"/>
            <a:ext cx="116486" cy="142391"/>
          </a:xfrm>
          <a:custGeom>
            <a:avLst/>
            <a:gdLst>
              <a:gd name="connsiteX0" fmla="*/ 447675 w 463729"/>
              <a:gd name="connsiteY0" fmla="*/ 361950 h 361950"/>
              <a:gd name="connsiteX1" fmla="*/ 457200 w 463729"/>
              <a:gd name="connsiteY1" fmla="*/ 152400 h 361950"/>
              <a:gd name="connsiteX2" fmla="*/ 361950 w 463729"/>
              <a:gd name="connsiteY2" fmla="*/ 47625 h 361950"/>
              <a:gd name="connsiteX3" fmla="*/ 0 w 463729"/>
              <a:gd name="connsiteY3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729" h="361950">
                <a:moveTo>
                  <a:pt x="447675" y="361950"/>
                </a:moveTo>
                <a:cubicBezTo>
                  <a:pt x="459581" y="283368"/>
                  <a:pt x="471487" y="204787"/>
                  <a:pt x="457200" y="152400"/>
                </a:cubicBezTo>
                <a:cubicBezTo>
                  <a:pt x="442913" y="100013"/>
                  <a:pt x="438150" y="73025"/>
                  <a:pt x="361950" y="47625"/>
                </a:cubicBezTo>
                <a:cubicBezTo>
                  <a:pt x="285750" y="22225"/>
                  <a:pt x="142875" y="11112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Freeform 466"/>
          <p:cNvSpPr/>
          <p:nvPr/>
        </p:nvSpPr>
        <p:spPr>
          <a:xfrm flipH="1">
            <a:off x="5226316" y="6264247"/>
            <a:ext cx="148586" cy="122222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Freeform 467"/>
          <p:cNvSpPr/>
          <p:nvPr/>
        </p:nvSpPr>
        <p:spPr>
          <a:xfrm flipH="1">
            <a:off x="5294300" y="6323715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Freeform 468"/>
          <p:cNvSpPr/>
          <p:nvPr/>
        </p:nvSpPr>
        <p:spPr>
          <a:xfrm flipH="1">
            <a:off x="5265821" y="6289420"/>
            <a:ext cx="137927" cy="106291"/>
          </a:xfrm>
          <a:custGeom>
            <a:avLst/>
            <a:gdLst>
              <a:gd name="connsiteX0" fmla="*/ 361950 w 378447"/>
              <a:gd name="connsiteY0" fmla="*/ 243624 h 243624"/>
              <a:gd name="connsiteX1" fmla="*/ 361950 w 378447"/>
              <a:gd name="connsiteY1" fmla="*/ 62649 h 243624"/>
              <a:gd name="connsiteX2" fmla="*/ 190500 w 378447"/>
              <a:gd name="connsiteY2" fmla="*/ 5499 h 243624"/>
              <a:gd name="connsiteX3" fmla="*/ 0 w 378447"/>
              <a:gd name="connsiteY3" fmla="*/ 5499 h 2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447" h="243624">
                <a:moveTo>
                  <a:pt x="361950" y="243624"/>
                </a:moveTo>
                <a:cubicBezTo>
                  <a:pt x="376237" y="172980"/>
                  <a:pt x="390525" y="102336"/>
                  <a:pt x="361950" y="62649"/>
                </a:cubicBezTo>
                <a:cubicBezTo>
                  <a:pt x="333375" y="22961"/>
                  <a:pt x="250825" y="15024"/>
                  <a:pt x="190500" y="5499"/>
                </a:cubicBezTo>
                <a:cubicBezTo>
                  <a:pt x="130175" y="-4026"/>
                  <a:pt x="65087" y="736"/>
                  <a:pt x="0" y="549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Freeform 470"/>
          <p:cNvSpPr/>
          <p:nvPr/>
        </p:nvSpPr>
        <p:spPr>
          <a:xfrm flipH="1">
            <a:off x="5448854" y="4581856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2" name="Freeform 471"/>
          <p:cNvSpPr/>
          <p:nvPr/>
        </p:nvSpPr>
        <p:spPr>
          <a:xfrm flipH="1">
            <a:off x="5441288" y="4634337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Freeform 472"/>
          <p:cNvSpPr/>
          <p:nvPr/>
        </p:nvSpPr>
        <p:spPr>
          <a:xfrm flipH="1">
            <a:off x="5446476" y="4682804"/>
            <a:ext cx="138887" cy="45719"/>
          </a:xfrm>
          <a:custGeom>
            <a:avLst/>
            <a:gdLst>
              <a:gd name="connsiteX0" fmla="*/ 266700 w 278673"/>
              <a:gd name="connsiteY0" fmla="*/ 95250 h 95250"/>
              <a:gd name="connsiteX1" fmla="*/ 247650 w 278673"/>
              <a:gd name="connsiteY1" fmla="*/ 19050 h 95250"/>
              <a:gd name="connsiteX2" fmla="*/ 0 w 278673"/>
              <a:gd name="connsiteY2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8673" h="95250">
                <a:moveTo>
                  <a:pt x="266700" y="95250"/>
                </a:moveTo>
                <a:cubicBezTo>
                  <a:pt x="279400" y="65087"/>
                  <a:pt x="292100" y="34925"/>
                  <a:pt x="247650" y="19050"/>
                </a:cubicBezTo>
                <a:cubicBezTo>
                  <a:pt x="203200" y="3175"/>
                  <a:pt x="101600" y="1587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2795038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382567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382566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382565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963152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963151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963150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550679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550679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550677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136691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136691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136690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795040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795040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795039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382567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963152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550679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136691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382567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963152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550678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136689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795040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8017218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17218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017218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017217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017216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6843679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6843679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6843678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6843677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7429691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7429691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429691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7429690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7429689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264653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6264653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6264652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6264651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603230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603230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8603229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8603228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264653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843679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603230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5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1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6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9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6" grpId="0"/>
      <p:bldP spid="97" grpId="0" animBg="1"/>
      <p:bldP spid="237" grpId="0" animBg="1"/>
      <p:bldP spid="238" grpId="0"/>
      <p:bldP spid="239" grpId="0" animBg="1"/>
      <p:bldP spid="241" grpId="0"/>
      <p:bldP spid="84" grpId="0"/>
      <p:bldP spid="85" grpId="0"/>
      <p:bldP spid="5" grpId="0"/>
      <p:bldP spid="87" grpId="0"/>
      <p:bldP spid="94" grpId="0"/>
      <p:bldP spid="95" grpId="0"/>
      <p:bldP spid="159" grpId="0"/>
      <p:bldP spid="159" grpId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/>
      <p:bldP spid="227" grpId="0"/>
      <p:bldP spid="228" grpId="0"/>
      <p:bldP spid="232" grpId="0"/>
      <p:bldP spid="234" grpId="0" animBg="1"/>
      <p:bldP spid="235" grpId="0" animBg="1"/>
      <p:bldP spid="240" grpId="0" animBg="1"/>
      <p:bldP spid="242" grpId="0" animBg="1"/>
      <p:bldP spid="243" grpId="0" animBg="1"/>
      <p:bldP spid="244" grpId="0"/>
      <p:bldP spid="245" grpId="0"/>
      <p:bldP spid="246" grpId="0"/>
      <p:bldP spid="247" grpId="0"/>
      <p:bldP spid="101" grpId="0" animBg="1"/>
      <p:bldP spid="102" grpId="0" animBg="1"/>
      <p:bldP spid="103" grpId="0" animBg="1"/>
      <p:bldP spid="155" grpId="0" animBg="1"/>
      <p:bldP spid="156" grpId="0" animBg="1"/>
      <p:bldP spid="157" grpId="0" animBg="1"/>
      <p:bldP spid="158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6" grpId="0" animBg="1"/>
      <p:bldP spid="231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20" grpId="0" animBg="1"/>
      <p:bldP spid="321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71" grpId="0" animBg="1"/>
      <p:bldP spid="372" grpId="0" animBg="1"/>
      <p:bldP spid="373" grpId="0" animBg="1"/>
      <p:bldP spid="374" grpId="0" animBg="1"/>
      <p:bldP spid="376" grpId="0" animBg="1"/>
      <p:bldP spid="377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3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1" grpId="0" animBg="1"/>
      <p:bldP spid="472" grpId="0" animBg="1"/>
      <p:bldP spid="47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1847849" y="1765420"/>
            <a:ext cx="8322389" cy="1662318"/>
          </a:xfrm>
          <a:prstGeom prst="round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Title 3"/>
          <p:cNvSpPr>
            <a:spLocks noGrp="1"/>
          </p:cNvSpPr>
          <p:nvPr>
            <p:ph type="title"/>
          </p:nvPr>
        </p:nvSpPr>
        <p:spPr>
          <a:xfrm>
            <a:off x="1847850" y="533400"/>
            <a:ext cx="8496300" cy="533400"/>
          </a:xfrm>
        </p:spPr>
        <p:txBody>
          <a:bodyPr/>
          <a:lstStyle/>
          <a:p>
            <a:r>
              <a:rPr lang="pl-PL" sz="3000" cap="small" dirty="0"/>
              <a:t>Designing An Efficient Network Topology</a:t>
            </a:r>
            <a:endParaRPr lang="en-US" sz="3000" dirty="0"/>
          </a:p>
        </p:txBody>
      </p:sp>
      <p:sp>
        <p:nvSpPr>
          <p:cNvPr id="2" name="Rectangle 1"/>
          <p:cNvSpPr/>
          <p:nvPr/>
        </p:nvSpPr>
        <p:spPr>
          <a:xfrm>
            <a:off x="2252687" y="1785451"/>
            <a:ext cx="7344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Get load </a:t>
            </a:r>
            <a:r>
              <a:rPr lang="pl-PL" i="1" dirty="0"/>
              <a:t>l</a:t>
            </a:r>
            <a:r>
              <a:rPr lang="pl-PL" dirty="0"/>
              <a:t> per router-router channel</a:t>
            </a:r>
            <a:r>
              <a:rPr lang="en-US" dirty="0"/>
              <a:t> (</a:t>
            </a:r>
            <a:r>
              <a:rPr lang="pl-PL" dirty="0"/>
              <a:t>average n</a:t>
            </a:r>
            <a:r>
              <a:rPr lang="en-US" dirty="0" err="1"/>
              <a:t>umbe</a:t>
            </a:r>
            <a:r>
              <a:rPr lang="pl-PL" dirty="0"/>
              <a:t>r of routes per channel)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387878" y="2377769"/>
                <a:ext cx="2935034" cy="5431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17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pl-PL" sz="17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1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𝑟𝑜𝑢𝑡𝑒𝑠</m:t>
                          </m:r>
                        </m:num>
                        <m:den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</a:rPr>
                            <m:t>𝑐h𝑎𝑛𝑛𝑒𝑙𝑠</m:t>
                          </m:r>
                        </m:den>
                      </m:f>
                    </m:oMath>
                  </m:oMathPara>
                </a14:m>
                <a:endParaRPr lang="pl-PL" sz="17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878" y="2377769"/>
                <a:ext cx="2935034" cy="5431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le 41"/>
          <p:cNvSpPr/>
          <p:nvPr/>
        </p:nvSpPr>
        <p:spPr>
          <a:xfrm>
            <a:off x="1847849" y="3923864"/>
            <a:ext cx="5042087" cy="1413956"/>
          </a:xfrm>
          <a:prstGeom prst="roundRect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Rectangle 42"/>
          <p:cNvSpPr/>
          <p:nvPr/>
        </p:nvSpPr>
        <p:spPr>
          <a:xfrm>
            <a:off x="2266934" y="3952778"/>
            <a:ext cx="3327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Make the network balanced, i.e.,: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303097" y="4779707"/>
                <a:ext cx="3808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097" y="4779707"/>
                <a:ext cx="380810" cy="276999"/>
              </a:xfrm>
              <a:prstGeom prst="rect">
                <a:avLst/>
              </a:prstGeom>
              <a:blipFill>
                <a:blip r:embed="rId4"/>
                <a:stretch>
                  <a:fillRect l="-6452" r="-1290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941834" y="4275967"/>
            <a:ext cx="3888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/>
              <a:t>each endpoint can inject at full capacity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973963" y="4774836"/>
                <a:ext cx="4329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𝑙𝑜𝑐𝑎𝑙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𝑢𝑝𝑙𝑖𝑛𝑘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𝑙𝑜𝑎𝑑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𝑒𝑛𝑑𝑝𝑜𝑖𝑛𝑡𝑠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963" y="4774836"/>
                <a:ext cx="4329134" cy="276999"/>
              </a:xfrm>
              <a:prstGeom prst="rect">
                <a:avLst/>
              </a:prstGeom>
              <a:blipFill>
                <a:blip r:embed="rId5"/>
                <a:stretch>
                  <a:fillRect l="-704" t="-2174" r="-1408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itle 3"/>
          <p:cNvSpPr txBox="1">
            <a:spLocks/>
          </p:cNvSpPr>
          <p:nvPr/>
        </p:nvSpPr>
        <p:spPr>
          <a:xfrm>
            <a:off x="1847850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cap="small" dirty="0"/>
              <a:t>Attaching </a:t>
            </a:r>
            <a:r>
              <a:rPr lang="en-US" sz="2000" cap="small" dirty="0"/>
              <a:t>endpoints: Diameter 2</a:t>
            </a:r>
            <a:endParaRPr lang="en-US" sz="2000" dirty="0"/>
          </a:p>
        </p:txBody>
      </p:sp>
      <p:sp>
        <p:nvSpPr>
          <p:cNvPr id="308" name="Oval 307"/>
          <p:cNvSpPr/>
          <p:nvPr/>
        </p:nvSpPr>
        <p:spPr>
          <a:xfrm>
            <a:off x="1973963" y="1813706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09" name="Oval 308"/>
          <p:cNvSpPr/>
          <p:nvPr/>
        </p:nvSpPr>
        <p:spPr>
          <a:xfrm>
            <a:off x="1913201" y="3959278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155" name="Straight Connector 154"/>
          <p:cNvCxnSpPr/>
          <p:nvPr/>
        </p:nvCxnSpPr>
        <p:spPr>
          <a:xfrm flipV="1">
            <a:off x="7184703" y="5449846"/>
            <a:ext cx="1027888" cy="5210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50" idx="2"/>
          </p:cNvCxnSpPr>
          <p:nvPr/>
        </p:nvCxnSpPr>
        <p:spPr>
          <a:xfrm>
            <a:off x="7847471" y="4092420"/>
            <a:ext cx="372624" cy="56926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9792342" y="5528721"/>
            <a:ext cx="0" cy="36097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Oval 157"/>
          <p:cNvSpPr/>
          <p:nvPr/>
        </p:nvSpPr>
        <p:spPr>
          <a:xfrm>
            <a:off x="9648221" y="5796811"/>
            <a:ext cx="301073" cy="3010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8441328" y="4706478"/>
            <a:ext cx="1447748" cy="8111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0" name="Straight Connector 159"/>
          <p:cNvCxnSpPr/>
          <p:nvPr/>
        </p:nvCxnSpPr>
        <p:spPr>
          <a:xfrm>
            <a:off x="8611605" y="5533375"/>
            <a:ext cx="0" cy="36097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/>
          <p:cNvSpPr/>
          <p:nvPr/>
        </p:nvSpPr>
        <p:spPr>
          <a:xfrm>
            <a:off x="8467484" y="5801465"/>
            <a:ext cx="301073" cy="3010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Connector 161"/>
          <p:cNvCxnSpPr/>
          <p:nvPr/>
        </p:nvCxnSpPr>
        <p:spPr>
          <a:xfrm>
            <a:off x="9069081" y="5528721"/>
            <a:ext cx="0" cy="36097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Oval 162"/>
          <p:cNvSpPr/>
          <p:nvPr/>
        </p:nvSpPr>
        <p:spPr>
          <a:xfrm>
            <a:off x="8924960" y="5796811"/>
            <a:ext cx="301073" cy="3010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9301664" y="5788493"/>
            <a:ext cx="46074" cy="460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9399416" y="5788493"/>
            <a:ext cx="46074" cy="460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9505983" y="5788493"/>
            <a:ext cx="46074" cy="460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9147622" y="4224971"/>
            <a:ext cx="46074" cy="460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9245374" y="4224971"/>
            <a:ext cx="46074" cy="460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9351941" y="4224971"/>
            <a:ext cx="46074" cy="460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9735536" y="3865123"/>
            <a:ext cx="434702" cy="82939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0"/>
          <p:cNvSpPr/>
          <p:nvPr/>
        </p:nvSpPr>
        <p:spPr>
          <a:xfrm>
            <a:off x="8928431" y="3720493"/>
            <a:ext cx="367735" cy="974027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1"/>
          <p:cNvSpPr/>
          <p:nvPr/>
        </p:nvSpPr>
        <p:spPr>
          <a:xfrm>
            <a:off x="8699586" y="3709509"/>
            <a:ext cx="357912" cy="996968"/>
          </a:xfrm>
          <a:custGeom>
            <a:avLst/>
            <a:gdLst>
              <a:gd name="connsiteX0" fmla="*/ 0 w 876300"/>
              <a:gd name="connsiteY0" fmla="*/ 1028700 h 1028700"/>
              <a:gd name="connsiteX1" fmla="*/ 330200 w 876300"/>
              <a:gd name="connsiteY1" fmla="*/ 381000 h 1028700"/>
              <a:gd name="connsiteX2" fmla="*/ 876300 w 876300"/>
              <a:gd name="connsiteY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028700">
                <a:moveTo>
                  <a:pt x="0" y="1028700"/>
                </a:moveTo>
                <a:cubicBezTo>
                  <a:pt x="92075" y="790575"/>
                  <a:pt x="184150" y="552450"/>
                  <a:pt x="330200" y="381000"/>
                </a:cubicBezTo>
                <a:cubicBezTo>
                  <a:pt x="476250" y="209550"/>
                  <a:pt x="676275" y="104775"/>
                  <a:pt x="87630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ounded Rectangle 172"/>
          <p:cNvSpPr/>
          <p:nvPr/>
        </p:nvSpPr>
        <p:spPr>
          <a:xfrm>
            <a:off x="8220723" y="4463222"/>
            <a:ext cx="1889023" cy="507196"/>
          </a:xfrm>
          <a:prstGeom prst="roundRect">
            <a:avLst/>
          </a:prstGeom>
          <a:solidFill>
            <a:schemeClr val="tx2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4" name="Rounded Rectangle 173"/>
          <p:cNvSpPr/>
          <p:nvPr/>
        </p:nvSpPr>
        <p:spPr>
          <a:xfrm>
            <a:off x="8220723" y="5241986"/>
            <a:ext cx="1889023" cy="498892"/>
          </a:xfrm>
          <a:prstGeom prst="roundRect">
            <a:avLst/>
          </a:prstGeom>
          <a:solidFill>
            <a:srgbClr val="C0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Rectangle 48"/>
          <p:cNvSpPr/>
          <p:nvPr/>
        </p:nvSpPr>
        <p:spPr>
          <a:xfrm>
            <a:off x="4899957" y="5972964"/>
            <a:ext cx="29479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concentration = 33% of router radix</a:t>
            </a:r>
            <a:endParaRPr lang="pl-PL" sz="1500" i="1" dirty="0"/>
          </a:p>
        </p:txBody>
      </p:sp>
      <p:sp>
        <p:nvSpPr>
          <p:cNvPr id="50" name="Rectangle 49"/>
          <p:cNvSpPr/>
          <p:nvPr/>
        </p:nvSpPr>
        <p:spPr>
          <a:xfrm>
            <a:off x="6941615" y="3538421"/>
            <a:ext cx="16830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/>
              <a:t>network radix = </a:t>
            </a:r>
            <a:br>
              <a:rPr lang="en-US" sz="1500" i="1" dirty="0"/>
            </a:br>
            <a:r>
              <a:rPr lang="en-US" sz="1500" i="1" dirty="0"/>
              <a:t>67% of router radix</a:t>
            </a:r>
            <a:endParaRPr lang="pl-PL" sz="1500" i="1" dirty="0"/>
          </a:p>
        </p:txBody>
      </p:sp>
    </p:spTree>
    <p:extLst>
      <p:ext uri="{BB962C8B-B14F-4D97-AF65-F5344CB8AC3E}">
        <p14:creationId xmlns:p14="http://schemas.microsoft.com/office/powerpoint/2010/main" val="487065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" grpId="0"/>
      <p:bldP spid="41" grpId="0"/>
      <p:bldP spid="42" grpId="0" animBg="1"/>
      <p:bldP spid="43" grpId="0"/>
      <p:bldP spid="46" grpId="0"/>
      <p:bldP spid="4" grpId="0"/>
      <p:bldP spid="47" grpId="0"/>
      <p:bldP spid="308" grpId="0" animBg="1"/>
      <p:bldP spid="309" grpId="0" animBg="1"/>
      <p:bldP spid="173" grpId="0" animBg="1"/>
      <p:bldP spid="174" grpId="0" animBg="1"/>
      <p:bldP spid="49" grpId="0"/>
      <p:bldP spid="5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847850" y="533400"/>
            <a:ext cx="8496300" cy="533400"/>
          </a:xfrm>
        </p:spPr>
        <p:txBody>
          <a:bodyPr/>
          <a:lstStyle/>
          <a:p>
            <a:r>
              <a:rPr lang="pl-PL" sz="3000" cap="small" dirty="0"/>
              <a:t>Deadlock Freedom</a:t>
            </a:r>
            <a:endParaRPr lang="en-US" sz="3000" dirty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1847850" y="1986215"/>
            <a:ext cx="8496300" cy="868131"/>
          </a:xfrm>
        </p:spPr>
        <p:txBody>
          <a:bodyPr/>
          <a:lstStyle/>
          <a:p>
            <a:r>
              <a:rPr lang="pl-PL" b="0" dirty="0" smtClean="0"/>
              <a:t>Assign two virtual channels (VC0 and VC1) to each link</a:t>
            </a:r>
          </a:p>
          <a:p>
            <a:r>
              <a:rPr lang="pl-PL" b="0" dirty="0" smtClean="0"/>
              <a:t>For a 1-hop path use VC0</a:t>
            </a:r>
          </a:p>
          <a:p>
            <a:r>
              <a:rPr lang="pl-PL" b="0" dirty="0" smtClean="0"/>
              <a:t>For a 2-hop path use VC0 (hop 1) and VC1 (hop 2)</a:t>
            </a:r>
          </a:p>
          <a:p>
            <a:r>
              <a:rPr lang="pl-PL" b="0" dirty="0"/>
              <a:t>One can also use the DFSSSP </a:t>
            </a:r>
            <a:r>
              <a:rPr lang="pl-PL" b="0" dirty="0" smtClean="0"/>
              <a:t>scheme [1]</a:t>
            </a:r>
            <a:endParaRPr lang="pl-PL" b="0" dirty="0"/>
          </a:p>
          <a:p>
            <a:endParaRPr lang="pl-PL" b="0" dirty="0" smtClean="0"/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1847850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cap="small" dirty="0"/>
              <a:t>Minimum Static Routing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524000" y="6561545"/>
            <a:ext cx="7850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[1] J. Domke, T. Hoefler, and W. Nagel. </a:t>
            </a:r>
            <a:r>
              <a:rPr lang="en-US" sz="1400" dirty="0"/>
              <a:t>Deadlock-Free Oblivious Routing for Arbitrary Topologies</a:t>
            </a:r>
            <a:r>
              <a:rPr lang="pl-PL" sz="1400" dirty="0"/>
              <a:t>. IPDPS’11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26273" y="466016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33598" y="466016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570731" y="488592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978056" y="488592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4015411" y="466016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22736" y="466016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859869" y="488592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267194" y="488592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6572741" y="466016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980066" y="466016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6417199" y="488592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824524" y="488592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7863852" y="466016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271177" y="466016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7708310" y="488592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115635" y="488592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9152990" y="466016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560315" y="466016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8997448" y="488592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404773" y="488592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209232" y="4104387"/>
            <a:ext cx="734118" cy="496188"/>
          </a:xfrm>
          <a:custGeom>
            <a:avLst/>
            <a:gdLst>
              <a:gd name="connsiteX0" fmla="*/ 693 w 734118"/>
              <a:gd name="connsiteY0" fmla="*/ 334263 h 496188"/>
              <a:gd name="connsiteX1" fmla="*/ 29268 w 734118"/>
              <a:gd name="connsiteY1" fmla="*/ 115188 h 496188"/>
              <a:gd name="connsiteX2" fmla="*/ 191193 w 734118"/>
              <a:gd name="connsiteY2" fmla="*/ 10413 h 496188"/>
              <a:gd name="connsiteX3" fmla="*/ 515043 w 734118"/>
              <a:gd name="connsiteY3" fmla="*/ 19938 h 496188"/>
              <a:gd name="connsiteX4" fmla="*/ 676968 w 734118"/>
              <a:gd name="connsiteY4" fmla="*/ 153288 h 496188"/>
              <a:gd name="connsiteX5" fmla="*/ 734118 w 734118"/>
              <a:gd name="connsiteY5" fmla="*/ 496188 h 49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118" h="496188">
                <a:moveTo>
                  <a:pt x="693" y="334263"/>
                </a:moveTo>
                <a:cubicBezTo>
                  <a:pt x="-895" y="251713"/>
                  <a:pt x="-2482" y="169163"/>
                  <a:pt x="29268" y="115188"/>
                </a:cubicBezTo>
                <a:cubicBezTo>
                  <a:pt x="61018" y="61213"/>
                  <a:pt x="110231" y="26288"/>
                  <a:pt x="191193" y="10413"/>
                </a:cubicBezTo>
                <a:cubicBezTo>
                  <a:pt x="272156" y="-5462"/>
                  <a:pt x="434081" y="-3874"/>
                  <a:pt x="515043" y="19938"/>
                </a:cubicBezTo>
                <a:cubicBezTo>
                  <a:pt x="596005" y="43750"/>
                  <a:pt x="640456" y="73913"/>
                  <a:pt x="676968" y="153288"/>
                </a:cubicBezTo>
                <a:cubicBezTo>
                  <a:pt x="713480" y="232663"/>
                  <a:pt x="723799" y="364425"/>
                  <a:pt x="734118" y="49618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091113" y="3952876"/>
            <a:ext cx="623762" cy="561975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4178961" y="4075760"/>
            <a:ext cx="487137" cy="561975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4282301" y="4218884"/>
            <a:ext cx="301930" cy="474810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 flipH="1">
            <a:off x="2398204" y="3961995"/>
            <a:ext cx="706942" cy="535897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 flipH="1">
            <a:off x="2349426" y="4075760"/>
            <a:ext cx="658958" cy="491187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 flipH="1">
            <a:off x="2339121" y="4218884"/>
            <a:ext cx="542694" cy="329362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68352" y="4372615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857490" y="4372615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7085284" y="4086814"/>
            <a:ext cx="734118" cy="496188"/>
          </a:xfrm>
          <a:custGeom>
            <a:avLst/>
            <a:gdLst>
              <a:gd name="connsiteX0" fmla="*/ 693 w 734118"/>
              <a:gd name="connsiteY0" fmla="*/ 334263 h 496188"/>
              <a:gd name="connsiteX1" fmla="*/ 29268 w 734118"/>
              <a:gd name="connsiteY1" fmla="*/ 115188 h 496188"/>
              <a:gd name="connsiteX2" fmla="*/ 191193 w 734118"/>
              <a:gd name="connsiteY2" fmla="*/ 10413 h 496188"/>
              <a:gd name="connsiteX3" fmla="*/ 515043 w 734118"/>
              <a:gd name="connsiteY3" fmla="*/ 19938 h 496188"/>
              <a:gd name="connsiteX4" fmla="*/ 676968 w 734118"/>
              <a:gd name="connsiteY4" fmla="*/ 153288 h 496188"/>
              <a:gd name="connsiteX5" fmla="*/ 734118 w 734118"/>
              <a:gd name="connsiteY5" fmla="*/ 496188 h 49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118" h="496188">
                <a:moveTo>
                  <a:pt x="693" y="334263"/>
                </a:moveTo>
                <a:cubicBezTo>
                  <a:pt x="-895" y="251713"/>
                  <a:pt x="-2482" y="169163"/>
                  <a:pt x="29268" y="115188"/>
                </a:cubicBezTo>
                <a:cubicBezTo>
                  <a:pt x="61018" y="61213"/>
                  <a:pt x="110231" y="26288"/>
                  <a:pt x="191193" y="10413"/>
                </a:cubicBezTo>
                <a:cubicBezTo>
                  <a:pt x="272156" y="-5462"/>
                  <a:pt x="434081" y="-3874"/>
                  <a:pt x="515043" y="19938"/>
                </a:cubicBezTo>
                <a:cubicBezTo>
                  <a:pt x="596005" y="43750"/>
                  <a:pt x="640456" y="73913"/>
                  <a:pt x="676968" y="153288"/>
                </a:cubicBezTo>
                <a:cubicBezTo>
                  <a:pt x="713480" y="232663"/>
                  <a:pt x="723799" y="364425"/>
                  <a:pt x="734118" y="49618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 flipH="1">
            <a:off x="6274256" y="3944422"/>
            <a:ext cx="706942" cy="535897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flipH="1">
            <a:off x="6225478" y="4058187"/>
            <a:ext cx="658958" cy="491187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flipH="1">
            <a:off x="6215173" y="4201311"/>
            <a:ext cx="542694" cy="329362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8358270" y="4093459"/>
            <a:ext cx="734118" cy="496188"/>
          </a:xfrm>
          <a:custGeom>
            <a:avLst/>
            <a:gdLst>
              <a:gd name="connsiteX0" fmla="*/ 693 w 734118"/>
              <a:gd name="connsiteY0" fmla="*/ 334263 h 496188"/>
              <a:gd name="connsiteX1" fmla="*/ 29268 w 734118"/>
              <a:gd name="connsiteY1" fmla="*/ 115188 h 496188"/>
              <a:gd name="connsiteX2" fmla="*/ 191193 w 734118"/>
              <a:gd name="connsiteY2" fmla="*/ 10413 h 496188"/>
              <a:gd name="connsiteX3" fmla="*/ 515043 w 734118"/>
              <a:gd name="connsiteY3" fmla="*/ 19938 h 496188"/>
              <a:gd name="connsiteX4" fmla="*/ 676968 w 734118"/>
              <a:gd name="connsiteY4" fmla="*/ 153288 h 496188"/>
              <a:gd name="connsiteX5" fmla="*/ 734118 w 734118"/>
              <a:gd name="connsiteY5" fmla="*/ 496188 h 49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118" h="496188">
                <a:moveTo>
                  <a:pt x="693" y="334263"/>
                </a:moveTo>
                <a:cubicBezTo>
                  <a:pt x="-895" y="251713"/>
                  <a:pt x="-2482" y="169163"/>
                  <a:pt x="29268" y="115188"/>
                </a:cubicBezTo>
                <a:cubicBezTo>
                  <a:pt x="61018" y="61213"/>
                  <a:pt x="110231" y="26288"/>
                  <a:pt x="191193" y="10413"/>
                </a:cubicBezTo>
                <a:cubicBezTo>
                  <a:pt x="272156" y="-5462"/>
                  <a:pt x="434081" y="-3874"/>
                  <a:pt x="515043" y="19938"/>
                </a:cubicBezTo>
                <a:cubicBezTo>
                  <a:pt x="596005" y="43750"/>
                  <a:pt x="640456" y="73913"/>
                  <a:pt x="676968" y="153288"/>
                </a:cubicBezTo>
                <a:cubicBezTo>
                  <a:pt x="713480" y="232663"/>
                  <a:pt x="723799" y="364425"/>
                  <a:pt x="734118" y="49618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 flipH="1">
            <a:off x="7703956" y="3604292"/>
            <a:ext cx="550226" cy="882673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 flipH="1">
            <a:off x="7686833" y="3674753"/>
            <a:ext cx="470589" cy="881267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 flipH="1">
            <a:off x="7673815" y="3783897"/>
            <a:ext cx="357036" cy="753422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9346440" y="3915491"/>
            <a:ext cx="623762" cy="561975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9434288" y="4038375"/>
            <a:ext cx="487137" cy="561975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9537628" y="4181499"/>
            <a:ext cx="301930" cy="474810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414820" y="4372615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705931" y="4372615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995069" y="4372615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154680" y="4036672"/>
            <a:ext cx="854567" cy="337208"/>
          </a:xfrm>
          <a:custGeom>
            <a:avLst/>
            <a:gdLst>
              <a:gd name="connsiteX0" fmla="*/ 0 w 819434"/>
              <a:gd name="connsiteY0" fmla="*/ 375308 h 375308"/>
              <a:gd name="connsiteX1" fmla="*/ 22860 w 819434"/>
              <a:gd name="connsiteY1" fmla="*/ 215288 h 375308"/>
              <a:gd name="connsiteX2" fmla="*/ 106680 w 819434"/>
              <a:gd name="connsiteY2" fmla="*/ 78128 h 375308"/>
              <a:gd name="connsiteX3" fmla="*/ 297180 w 819434"/>
              <a:gd name="connsiteY3" fmla="*/ 9548 h 375308"/>
              <a:gd name="connsiteX4" fmla="*/ 556260 w 819434"/>
              <a:gd name="connsiteY4" fmla="*/ 9548 h 375308"/>
              <a:gd name="connsiteX5" fmla="*/ 716280 w 819434"/>
              <a:gd name="connsiteY5" fmla="*/ 93368 h 375308"/>
              <a:gd name="connsiteX6" fmla="*/ 807720 w 819434"/>
              <a:gd name="connsiteY6" fmla="*/ 268628 h 375308"/>
              <a:gd name="connsiteX7" fmla="*/ 815340 w 819434"/>
              <a:gd name="connsiteY7" fmla="*/ 337208 h 375308"/>
              <a:gd name="connsiteX0" fmla="*/ 0 w 819434"/>
              <a:gd name="connsiteY0" fmla="*/ 321968 h 337208"/>
              <a:gd name="connsiteX1" fmla="*/ 22860 w 819434"/>
              <a:gd name="connsiteY1" fmla="*/ 215288 h 337208"/>
              <a:gd name="connsiteX2" fmla="*/ 106680 w 819434"/>
              <a:gd name="connsiteY2" fmla="*/ 78128 h 337208"/>
              <a:gd name="connsiteX3" fmla="*/ 297180 w 819434"/>
              <a:gd name="connsiteY3" fmla="*/ 9548 h 337208"/>
              <a:gd name="connsiteX4" fmla="*/ 556260 w 819434"/>
              <a:gd name="connsiteY4" fmla="*/ 9548 h 337208"/>
              <a:gd name="connsiteX5" fmla="*/ 716280 w 819434"/>
              <a:gd name="connsiteY5" fmla="*/ 93368 h 337208"/>
              <a:gd name="connsiteX6" fmla="*/ 807720 w 819434"/>
              <a:gd name="connsiteY6" fmla="*/ 268628 h 337208"/>
              <a:gd name="connsiteX7" fmla="*/ 815340 w 819434"/>
              <a:gd name="connsiteY7" fmla="*/ 337208 h 33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434" h="337208">
                <a:moveTo>
                  <a:pt x="0" y="321968"/>
                </a:moveTo>
                <a:cubicBezTo>
                  <a:pt x="2540" y="266723"/>
                  <a:pt x="5080" y="255928"/>
                  <a:pt x="22860" y="215288"/>
                </a:cubicBezTo>
                <a:cubicBezTo>
                  <a:pt x="40640" y="174648"/>
                  <a:pt x="60960" y="112418"/>
                  <a:pt x="106680" y="78128"/>
                </a:cubicBezTo>
                <a:cubicBezTo>
                  <a:pt x="152400" y="43838"/>
                  <a:pt x="222250" y="20978"/>
                  <a:pt x="297180" y="9548"/>
                </a:cubicBezTo>
                <a:cubicBezTo>
                  <a:pt x="372110" y="-1882"/>
                  <a:pt x="486410" y="-4422"/>
                  <a:pt x="556260" y="9548"/>
                </a:cubicBezTo>
                <a:cubicBezTo>
                  <a:pt x="626110" y="23518"/>
                  <a:pt x="674370" y="50188"/>
                  <a:pt x="716280" y="93368"/>
                </a:cubicBezTo>
                <a:cubicBezTo>
                  <a:pt x="758190" y="136548"/>
                  <a:pt x="791210" y="227988"/>
                  <a:pt x="807720" y="268628"/>
                </a:cubicBezTo>
                <a:cubicBezTo>
                  <a:pt x="824230" y="309268"/>
                  <a:pt x="819785" y="323238"/>
                  <a:pt x="815340" y="337208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7015031" y="4028784"/>
            <a:ext cx="854567" cy="337208"/>
          </a:xfrm>
          <a:custGeom>
            <a:avLst/>
            <a:gdLst>
              <a:gd name="connsiteX0" fmla="*/ 0 w 819434"/>
              <a:gd name="connsiteY0" fmla="*/ 375308 h 375308"/>
              <a:gd name="connsiteX1" fmla="*/ 22860 w 819434"/>
              <a:gd name="connsiteY1" fmla="*/ 215288 h 375308"/>
              <a:gd name="connsiteX2" fmla="*/ 106680 w 819434"/>
              <a:gd name="connsiteY2" fmla="*/ 78128 h 375308"/>
              <a:gd name="connsiteX3" fmla="*/ 297180 w 819434"/>
              <a:gd name="connsiteY3" fmla="*/ 9548 h 375308"/>
              <a:gd name="connsiteX4" fmla="*/ 556260 w 819434"/>
              <a:gd name="connsiteY4" fmla="*/ 9548 h 375308"/>
              <a:gd name="connsiteX5" fmla="*/ 716280 w 819434"/>
              <a:gd name="connsiteY5" fmla="*/ 93368 h 375308"/>
              <a:gd name="connsiteX6" fmla="*/ 807720 w 819434"/>
              <a:gd name="connsiteY6" fmla="*/ 268628 h 375308"/>
              <a:gd name="connsiteX7" fmla="*/ 815340 w 819434"/>
              <a:gd name="connsiteY7" fmla="*/ 337208 h 375308"/>
              <a:gd name="connsiteX0" fmla="*/ 0 w 819434"/>
              <a:gd name="connsiteY0" fmla="*/ 321968 h 337208"/>
              <a:gd name="connsiteX1" fmla="*/ 22860 w 819434"/>
              <a:gd name="connsiteY1" fmla="*/ 215288 h 337208"/>
              <a:gd name="connsiteX2" fmla="*/ 106680 w 819434"/>
              <a:gd name="connsiteY2" fmla="*/ 78128 h 337208"/>
              <a:gd name="connsiteX3" fmla="*/ 297180 w 819434"/>
              <a:gd name="connsiteY3" fmla="*/ 9548 h 337208"/>
              <a:gd name="connsiteX4" fmla="*/ 556260 w 819434"/>
              <a:gd name="connsiteY4" fmla="*/ 9548 h 337208"/>
              <a:gd name="connsiteX5" fmla="*/ 716280 w 819434"/>
              <a:gd name="connsiteY5" fmla="*/ 93368 h 337208"/>
              <a:gd name="connsiteX6" fmla="*/ 807720 w 819434"/>
              <a:gd name="connsiteY6" fmla="*/ 268628 h 337208"/>
              <a:gd name="connsiteX7" fmla="*/ 815340 w 819434"/>
              <a:gd name="connsiteY7" fmla="*/ 337208 h 33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434" h="337208">
                <a:moveTo>
                  <a:pt x="0" y="321968"/>
                </a:moveTo>
                <a:cubicBezTo>
                  <a:pt x="2540" y="266723"/>
                  <a:pt x="5080" y="255928"/>
                  <a:pt x="22860" y="215288"/>
                </a:cubicBezTo>
                <a:cubicBezTo>
                  <a:pt x="40640" y="174648"/>
                  <a:pt x="60960" y="112418"/>
                  <a:pt x="106680" y="78128"/>
                </a:cubicBezTo>
                <a:cubicBezTo>
                  <a:pt x="152400" y="43838"/>
                  <a:pt x="222250" y="20978"/>
                  <a:pt x="297180" y="9548"/>
                </a:cubicBezTo>
                <a:cubicBezTo>
                  <a:pt x="372110" y="-1882"/>
                  <a:pt x="486410" y="-4422"/>
                  <a:pt x="556260" y="9548"/>
                </a:cubicBezTo>
                <a:cubicBezTo>
                  <a:pt x="626110" y="23518"/>
                  <a:pt x="674370" y="50188"/>
                  <a:pt x="716280" y="93368"/>
                </a:cubicBezTo>
                <a:cubicBezTo>
                  <a:pt x="758190" y="136548"/>
                  <a:pt x="791210" y="227988"/>
                  <a:pt x="807720" y="268628"/>
                </a:cubicBezTo>
                <a:cubicBezTo>
                  <a:pt x="824230" y="309268"/>
                  <a:pt x="819785" y="323238"/>
                  <a:pt x="815340" y="337208"/>
                </a:cubicBezTo>
              </a:path>
            </a:pathLst>
          </a:custGeom>
          <a:noFill/>
          <a:ln w="57150">
            <a:solidFill>
              <a:schemeClr val="accent4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8292967" y="4022232"/>
            <a:ext cx="854567" cy="337208"/>
          </a:xfrm>
          <a:custGeom>
            <a:avLst/>
            <a:gdLst>
              <a:gd name="connsiteX0" fmla="*/ 0 w 819434"/>
              <a:gd name="connsiteY0" fmla="*/ 375308 h 375308"/>
              <a:gd name="connsiteX1" fmla="*/ 22860 w 819434"/>
              <a:gd name="connsiteY1" fmla="*/ 215288 h 375308"/>
              <a:gd name="connsiteX2" fmla="*/ 106680 w 819434"/>
              <a:gd name="connsiteY2" fmla="*/ 78128 h 375308"/>
              <a:gd name="connsiteX3" fmla="*/ 297180 w 819434"/>
              <a:gd name="connsiteY3" fmla="*/ 9548 h 375308"/>
              <a:gd name="connsiteX4" fmla="*/ 556260 w 819434"/>
              <a:gd name="connsiteY4" fmla="*/ 9548 h 375308"/>
              <a:gd name="connsiteX5" fmla="*/ 716280 w 819434"/>
              <a:gd name="connsiteY5" fmla="*/ 93368 h 375308"/>
              <a:gd name="connsiteX6" fmla="*/ 807720 w 819434"/>
              <a:gd name="connsiteY6" fmla="*/ 268628 h 375308"/>
              <a:gd name="connsiteX7" fmla="*/ 815340 w 819434"/>
              <a:gd name="connsiteY7" fmla="*/ 337208 h 375308"/>
              <a:gd name="connsiteX0" fmla="*/ 0 w 819434"/>
              <a:gd name="connsiteY0" fmla="*/ 321968 h 337208"/>
              <a:gd name="connsiteX1" fmla="*/ 22860 w 819434"/>
              <a:gd name="connsiteY1" fmla="*/ 215288 h 337208"/>
              <a:gd name="connsiteX2" fmla="*/ 106680 w 819434"/>
              <a:gd name="connsiteY2" fmla="*/ 78128 h 337208"/>
              <a:gd name="connsiteX3" fmla="*/ 297180 w 819434"/>
              <a:gd name="connsiteY3" fmla="*/ 9548 h 337208"/>
              <a:gd name="connsiteX4" fmla="*/ 556260 w 819434"/>
              <a:gd name="connsiteY4" fmla="*/ 9548 h 337208"/>
              <a:gd name="connsiteX5" fmla="*/ 716280 w 819434"/>
              <a:gd name="connsiteY5" fmla="*/ 93368 h 337208"/>
              <a:gd name="connsiteX6" fmla="*/ 807720 w 819434"/>
              <a:gd name="connsiteY6" fmla="*/ 268628 h 337208"/>
              <a:gd name="connsiteX7" fmla="*/ 815340 w 819434"/>
              <a:gd name="connsiteY7" fmla="*/ 337208 h 33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434" h="337208">
                <a:moveTo>
                  <a:pt x="0" y="321968"/>
                </a:moveTo>
                <a:cubicBezTo>
                  <a:pt x="2540" y="266723"/>
                  <a:pt x="5080" y="255928"/>
                  <a:pt x="22860" y="215288"/>
                </a:cubicBezTo>
                <a:cubicBezTo>
                  <a:pt x="40640" y="174648"/>
                  <a:pt x="60960" y="112418"/>
                  <a:pt x="106680" y="78128"/>
                </a:cubicBezTo>
                <a:cubicBezTo>
                  <a:pt x="152400" y="43838"/>
                  <a:pt x="222250" y="20978"/>
                  <a:pt x="297180" y="9548"/>
                </a:cubicBezTo>
                <a:cubicBezTo>
                  <a:pt x="372110" y="-1882"/>
                  <a:pt x="486410" y="-4422"/>
                  <a:pt x="556260" y="9548"/>
                </a:cubicBezTo>
                <a:cubicBezTo>
                  <a:pt x="626110" y="23518"/>
                  <a:pt x="674370" y="50188"/>
                  <a:pt x="716280" y="93368"/>
                </a:cubicBezTo>
                <a:cubicBezTo>
                  <a:pt x="758190" y="136548"/>
                  <a:pt x="791210" y="227988"/>
                  <a:pt x="807720" y="268628"/>
                </a:cubicBezTo>
                <a:cubicBezTo>
                  <a:pt x="824230" y="309268"/>
                  <a:pt x="819785" y="323238"/>
                  <a:pt x="815340" y="337208"/>
                </a:cubicBezTo>
              </a:path>
            </a:pathLst>
          </a:custGeom>
          <a:noFill/>
          <a:ln w="57150">
            <a:solidFill>
              <a:schemeClr val="accent4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228232" y="3674752"/>
            <a:ext cx="554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VC0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466636" y="3666502"/>
            <a:ext cx="554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VC1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999965" y="3648342"/>
            <a:ext cx="554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VC0</a:t>
            </a:r>
          </a:p>
        </p:txBody>
      </p:sp>
    </p:spTree>
    <p:extLst>
      <p:ext uri="{BB962C8B-B14F-4D97-AF65-F5344CB8AC3E}">
        <p14:creationId xmlns:p14="http://schemas.microsoft.com/office/powerpoint/2010/main" val="3339775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22" grpId="0" animBg="1"/>
      <p:bldP spid="23" grpId="0" animBg="1"/>
      <p:bldP spid="27" grpId="0" animBg="1"/>
      <p:bldP spid="28" grpId="0" animBg="1"/>
      <p:bldP spid="32" grpId="0" animBg="1"/>
      <p:bldP spid="33" grpId="0" animBg="1"/>
      <p:bldP spid="37" grpId="0" animBg="1"/>
      <p:bldP spid="38" grpId="0" animBg="1"/>
      <p:bldP spid="6" grpId="0" animBg="1"/>
      <p:bldP spid="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16" grpId="0" animBg="1"/>
      <p:bldP spid="21" grpId="0" animBg="1"/>
      <p:bldP spid="44" grpId="0" animBg="1"/>
      <p:bldP spid="45" grpId="0" animBg="1"/>
      <p:bldP spid="46" grpId="0" animBg="1"/>
      <p:bldP spid="47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26" grpId="0" animBg="1"/>
      <p:bldP spid="31" grpId="0" animBg="1"/>
      <p:bldP spid="36" grpId="0" animBg="1"/>
      <p:bldP spid="9" grpId="0" animBg="1"/>
      <p:bldP spid="59" grpId="0" animBg="1"/>
      <p:bldP spid="60" grpId="0" animBg="1"/>
      <p:bldP spid="61" grpId="0"/>
      <p:bldP spid="62" grpId="0"/>
      <p:bldP spid="6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847850" y="533400"/>
            <a:ext cx="8496300" cy="533400"/>
          </a:xfrm>
        </p:spPr>
        <p:txBody>
          <a:bodyPr/>
          <a:lstStyle/>
          <a:p>
            <a:r>
              <a:rPr lang="pl-PL" sz="3000" cap="small" dirty="0"/>
              <a:t>Deadlock Freedom</a:t>
            </a:r>
            <a:endParaRPr lang="en-US" sz="3000" dirty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1847850" y="1986215"/>
            <a:ext cx="8496300" cy="868131"/>
          </a:xfrm>
        </p:spPr>
        <p:txBody>
          <a:bodyPr/>
          <a:lstStyle/>
          <a:p>
            <a:r>
              <a:rPr lang="pl-PL" b="0" dirty="0" smtClean="0"/>
              <a:t>Simple generalization of the previous scheme</a:t>
            </a:r>
          </a:p>
          <a:p>
            <a:r>
              <a:rPr lang="pl-PL" b="0" dirty="0" smtClean="0"/>
              <a:t>Assign four virtual channels (VC0 – VC3) to each link</a:t>
            </a:r>
          </a:p>
          <a:p>
            <a:r>
              <a:rPr lang="pl-PL" b="0" dirty="0" smtClean="0"/>
              <a:t>For hop </a:t>
            </a:r>
            <a:r>
              <a:rPr lang="pl-PL" b="0" i="1" dirty="0" smtClean="0"/>
              <a:t>k</a:t>
            </a:r>
            <a:r>
              <a:rPr lang="pl-PL" b="0" dirty="0" smtClean="0"/>
              <a:t> path use VC</a:t>
            </a:r>
            <a:r>
              <a:rPr lang="pl-PL" b="0" i="1" dirty="0" smtClean="0"/>
              <a:t>k</a:t>
            </a:r>
            <a:r>
              <a:rPr lang="pl-PL" b="0" dirty="0" smtClean="0"/>
              <a:t>,  0 &lt;= k &lt;= 3</a:t>
            </a: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1847850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cap="small" dirty="0"/>
              <a:t>Adaptive Routing</a:t>
            </a:r>
            <a:endParaRPr lang="en-US" sz="2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372341" y="490781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79666" y="490781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216799" y="513357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624124" y="513357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4663452" y="490781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70777" y="490781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507910" y="513357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915235" y="513357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884884" y="4334464"/>
            <a:ext cx="734118" cy="496188"/>
          </a:xfrm>
          <a:custGeom>
            <a:avLst/>
            <a:gdLst>
              <a:gd name="connsiteX0" fmla="*/ 693 w 734118"/>
              <a:gd name="connsiteY0" fmla="*/ 334263 h 496188"/>
              <a:gd name="connsiteX1" fmla="*/ 29268 w 734118"/>
              <a:gd name="connsiteY1" fmla="*/ 115188 h 496188"/>
              <a:gd name="connsiteX2" fmla="*/ 191193 w 734118"/>
              <a:gd name="connsiteY2" fmla="*/ 10413 h 496188"/>
              <a:gd name="connsiteX3" fmla="*/ 515043 w 734118"/>
              <a:gd name="connsiteY3" fmla="*/ 19938 h 496188"/>
              <a:gd name="connsiteX4" fmla="*/ 676968 w 734118"/>
              <a:gd name="connsiteY4" fmla="*/ 153288 h 496188"/>
              <a:gd name="connsiteX5" fmla="*/ 734118 w 734118"/>
              <a:gd name="connsiteY5" fmla="*/ 496188 h 49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118" h="496188">
                <a:moveTo>
                  <a:pt x="693" y="334263"/>
                </a:moveTo>
                <a:cubicBezTo>
                  <a:pt x="-895" y="251713"/>
                  <a:pt x="-2482" y="169163"/>
                  <a:pt x="29268" y="115188"/>
                </a:cubicBezTo>
                <a:cubicBezTo>
                  <a:pt x="61018" y="61213"/>
                  <a:pt x="110231" y="26288"/>
                  <a:pt x="191193" y="10413"/>
                </a:cubicBezTo>
                <a:cubicBezTo>
                  <a:pt x="272156" y="-5462"/>
                  <a:pt x="434081" y="-3874"/>
                  <a:pt x="515043" y="19938"/>
                </a:cubicBezTo>
                <a:cubicBezTo>
                  <a:pt x="596005" y="43750"/>
                  <a:pt x="640456" y="73913"/>
                  <a:pt x="676968" y="153288"/>
                </a:cubicBezTo>
                <a:cubicBezTo>
                  <a:pt x="713480" y="232663"/>
                  <a:pt x="723799" y="364425"/>
                  <a:pt x="734118" y="49618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flipH="1">
            <a:off x="3073856" y="4192072"/>
            <a:ext cx="706942" cy="535897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flipH="1">
            <a:off x="3025078" y="4305837"/>
            <a:ext cx="658958" cy="491187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flipH="1">
            <a:off x="3014773" y="4448961"/>
            <a:ext cx="542694" cy="329362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5157870" y="4341109"/>
            <a:ext cx="734118" cy="496188"/>
          </a:xfrm>
          <a:custGeom>
            <a:avLst/>
            <a:gdLst>
              <a:gd name="connsiteX0" fmla="*/ 693 w 734118"/>
              <a:gd name="connsiteY0" fmla="*/ 334263 h 496188"/>
              <a:gd name="connsiteX1" fmla="*/ 29268 w 734118"/>
              <a:gd name="connsiteY1" fmla="*/ 115188 h 496188"/>
              <a:gd name="connsiteX2" fmla="*/ 191193 w 734118"/>
              <a:gd name="connsiteY2" fmla="*/ 10413 h 496188"/>
              <a:gd name="connsiteX3" fmla="*/ 515043 w 734118"/>
              <a:gd name="connsiteY3" fmla="*/ 19938 h 496188"/>
              <a:gd name="connsiteX4" fmla="*/ 676968 w 734118"/>
              <a:gd name="connsiteY4" fmla="*/ 153288 h 496188"/>
              <a:gd name="connsiteX5" fmla="*/ 734118 w 734118"/>
              <a:gd name="connsiteY5" fmla="*/ 496188 h 49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118" h="496188">
                <a:moveTo>
                  <a:pt x="693" y="334263"/>
                </a:moveTo>
                <a:cubicBezTo>
                  <a:pt x="-895" y="251713"/>
                  <a:pt x="-2482" y="169163"/>
                  <a:pt x="29268" y="115188"/>
                </a:cubicBezTo>
                <a:cubicBezTo>
                  <a:pt x="61018" y="61213"/>
                  <a:pt x="110231" y="26288"/>
                  <a:pt x="191193" y="10413"/>
                </a:cubicBezTo>
                <a:cubicBezTo>
                  <a:pt x="272156" y="-5462"/>
                  <a:pt x="434081" y="-3874"/>
                  <a:pt x="515043" y="19938"/>
                </a:cubicBezTo>
                <a:cubicBezTo>
                  <a:pt x="596005" y="43750"/>
                  <a:pt x="640456" y="73913"/>
                  <a:pt x="676968" y="153288"/>
                </a:cubicBezTo>
                <a:cubicBezTo>
                  <a:pt x="713480" y="232663"/>
                  <a:pt x="723799" y="364425"/>
                  <a:pt x="734118" y="49618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flipH="1">
            <a:off x="4503556" y="3851942"/>
            <a:ext cx="550226" cy="882673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flipH="1">
            <a:off x="4486433" y="3922403"/>
            <a:ext cx="470589" cy="881267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flipH="1">
            <a:off x="4473415" y="4031547"/>
            <a:ext cx="357036" cy="753422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214420" y="4620265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05531" y="4620265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814631" y="4276434"/>
            <a:ext cx="854567" cy="337208"/>
          </a:xfrm>
          <a:custGeom>
            <a:avLst/>
            <a:gdLst>
              <a:gd name="connsiteX0" fmla="*/ 0 w 819434"/>
              <a:gd name="connsiteY0" fmla="*/ 375308 h 375308"/>
              <a:gd name="connsiteX1" fmla="*/ 22860 w 819434"/>
              <a:gd name="connsiteY1" fmla="*/ 215288 h 375308"/>
              <a:gd name="connsiteX2" fmla="*/ 106680 w 819434"/>
              <a:gd name="connsiteY2" fmla="*/ 78128 h 375308"/>
              <a:gd name="connsiteX3" fmla="*/ 297180 w 819434"/>
              <a:gd name="connsiteY3" fmla="*/ 9548 h 375308"/>
              <a:gd name="connsiteX4" fmla="*/ 556260 w 819434"/>
              <a:gd name="connsiteY4" fmla="*/ 9548 h 375308"/>
              <a:gd name="connsiteX5" fmla="*/ 716280 w 819434"/>
              <a:gd name="connsiteY5" fmla="*/ 93368 h 375308"/>
              <a:gd name="connsiteX6" fmla="*/ 807720 w 819434"/>
              <a:gd name="connsiteY6" fmla="*/ 268628 h 375308"/>
              <a:gd name="connsiteX7" fmla="*/ 815340 w 819434"/>
              <a:gd name="connsiteY7" fmla="*/ 337208 h 375308"/>
              <a:gd name="connsiteX0" fmla="*/ 0 w 819434"/>
              <a:gd name="connsiteY0" fmla="*/ 321968 h 337208"/>
              <a:gd name="connsiteX1" fmla="*/ 22860 w 819434"/>
              <a:gd name="connsiteY1" fmla="*/ 215288 h 337208"/>
              <a:gd name="connsiteX2" fmla="*/ 106680 w 819434"/>
              <a:gd name="connsiteY2" fmla="*/ 78128 h 337208"/>
              <a:gd name="connsiteX3" fmla="*/ 297180 w 819434"/>
              <a:gd name="connsiteY3" fmla="*/ 9548 h 337208"/>
              <a:gd name="connsiteX4" fmla="*/ 556260 w 819434"/>
              <a:gd name="connsiteY4" fmla="*/ 9548 h 337208"/>
              <a:gd name="connsiteX5" fmla="*/ 716280 w 819434"/>
              <a:gd name="connsiteY5" fmla="*/ 93368 h 337208"/>
              <a:gd name="connsiteX6" fmla="*/ 807720 w 819434"/>
              <a:gd name="connsiteY6" fmla="*/ 268628 h 337208"/>
              <a:gd name="connsiteX7" fmla="*/ 815340 w 819434"/>
              <a:gd name="connsiteY7" fmla="*/ 337208 h 33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434" h="337208">
                <a:moveTo>
                  <a:pt x="0" y="321968"/>
                </a:moveTo>
                <a:cubicBezTo>
                  <a:pt x="2540" y="266723"/>
                  <a:pt x="5080" y="255928"/>
                  <a:pt x="22860" y="215288"/>
                </a:cubicBezTo>
                <a:cubicBezTo>
                  <a:pt x="40640" y="174648"/>
                  <a:pt x="60960" y="112418"/>
                  <a:pt x="106680" y="78128"/>
                </a:cubicBezTo>
                <a:cubicBezTo>
                  <a:pt x="152400" y="43838"/>
                  <a:pt x="222250" y="20978"/>
                  <a:pt x="297180" y="9548"/>
                </a:cubicBezTo>
                <a:cubicBezTo>
                  <a:pt x="372110" y="-1882"/>
                  <a:pt x="486410" y="-4422"/>
                  <a:pt x="556260" y="9548"/>
                </a:cubicBezTo>
                <a:cubicBezTo>
                  <a:pt x="626110" y="23518"/>
                  <a:pt x="674370" y="50188"/>
                  <a:pt x="716280" y="93368"/>
                </a:cubicBezTo>
                <a:cubicBezTo>
                  <a:pt x="758190" y="136548"/>
                  <a:pt x="791210" y="227988"/>
                  <a:pt x="807720" y="268628"/>
                </a:cubicBezTo>
                <a:cubicBezTo>
                  <a:pt x="824230" y="309268"/>
                  <a:pt x="819785" y="323238"/>
                  <a:pt x="815340" y="337208"/>
                </a:cubicBezTo>
              </a:path>
            </a:pathLst>
          </a:custGeom>
          <a:noFill/>
          <a:ln w="57150">
            <a:solidFill>
              <a:schemeClr val="accent4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5092567" y="4269882"/>
            <a:ext cx="854567" cy="337208"/>
          </a:xfrm>
          <a:custGeom>
            <a:avLst/>
            <a:gdLst>
              <a:gd name="connsiteX0" fmla="*/ 0 w 819434"/>
              <a:gd name="connsiteY0" fmla="*/ 375308 h 375308"/>
              <a:gd name="connsiteX1" fmla="*/ 22860 w 819434"/>
              <a:gd name="connsiteY1" fmla="*/ 215288 h 375308"/>
              <a:gd name="connsiteX2" fmla="*/ 106680 w 819434"/>
              <a:gd name="connsiteY2" fmla="*/ 78128 h 375308"/>
              <a:gd name="connsiteX3" fmla="*/ 297180 w 819434"/>
              <a:gd name="connsiteY3" fmla="*/ 9548 h 375308"/>
              <a:gd name="connsiteX4" fmla="*/ 556260 w 819434"/>
              <a:gd name="connsiteY4" fmla="*/ 9548 h 375308"/>
              <a:gd name="connsiteX5" fmla="*/ 716280 w 819434"/>
              <a:gd name="connsiteY5" fmla="*/ 93368 h 375308"/>
              <a:gd name="connsiteX6" fmla="*/ 807720 w 819434"/>
              <a:gd name="connsiteY6" fmla="*/ 268628 h 375308"/>
              <a:gd name="connsiteX7" fmla="*/ 815340 w 819434"/>
              <a:gd name="connsiteY7" fmla="*/ 337208 h 375308"/>
              <a:gd name="connsiteX0" fmla="*/ 0 w 819434"/>
              <a:gd name="connsiteY0" fmla="*/ 321968 h 337208"/>
              <a:gd name="connsiteX1" fmla="*/ 22860 w 819434"/>
              <a:gd name="connsiteY1" fmla="*/ 215288 h 337208"/>
              <a:gd name="connsiteX2" fmla="*/ 106680 w 819434"/>
              <a:gd name="connsiteY2" fmla="*/ 78128 h 337208"/>
              <a:gd name="connsiteX3" fmla="*/ 297180 w 819434"/>
              <a:gd name="connsiteY3" fmla="*/ 9548 h 337208"/>
              <a:gd name="connsiteX4" fmla="*/ 556260 w 819434"/>
              <a:gd name="connsiteY4" fmla="*/ 9548 h 337208"/>
              <a:gd name="connsiteX5" fmla="*/ 716280 w 819434"/>
              <a:gd name="connsiteY5" fmla="*/ 93368 h 337208"/>
              <a:gd name="connsiteX6" fmla="*/ 807720 w 819434"/>
              <a:gd name="connsiteY6" fmla="*/ 268628 h 337208"/>
              <a:gd name="connsiteX7" fmla="*/ 815340 w 819434"/>
              <a:gd name="connsiteY7" fmla="*/ 337208 h 33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434" h="337208">
                <a:moveTo>
                  <a:pt x="0" y="321968"/>
                </a:moveTo>
                <a:cubicBezTo>
                  <a:pt x="2540" y="266723"/>
                  <a:pt x="5080" y="255928"/>
                  <a:pt x="22860" y="215288"/>
                </a:cubicBezTo>
                <a:cubicBezTo>
                  <a:pt x="40640" y="174648"/>
                  <a:pt x="60960" y="112418"/>
                  <a:pt x="106680" y="78128"/>
                </a:cubicBezTo>
                <a:cubicBezTo>
                  <a:pt x="152400" y="43838"/>
                  <a:pt x="222250" y="20978"/>
                  <a:pt x="297180" y="9548"/>
                </a:cubicBezTo>
                <a:cubicBezTo>
                  <a:pt x="372110" y="-1882"/>
                  <a:pt x="486410" y="-4422"/>
                  <a:pt x="556260" y="9548"/>
                </a:cubicBezTo>
                <a:cubicBezTo>
                  <a:pt x="626110" y="23518"/>
                  <a:pt x="674370" y="50188"/>
                  <a:pt x="716280" y="93368"/>
                </a:cubicBezTo>
                <a:cubicBezTo>
                  <a:pt x="758190" y="136548"/>
                  <a:pt x="791210" y="227988"/>
                  <a:pt x="807720" y="268628"/>
                </a:cubicBezTo>
                <a:cubicBezTo>
                  <a:pt x="824230" y="309268"/>
                  <a:pt x="819785" y="323238"/>
                  <a:pt x="815340" y="337208"/>
                </a:cubicBezTo>
              </a:path>
            </a:pathLst>
          </a:custGeom>
          <a:noFill/>
          <a:ln w="57150">
            <a:solidFill>
              <a:schemeClr val="accent4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132644" y="3914152"/>
            <a:ext cx="554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VC1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799565" y="3895992"/>
            <a:ext cx="554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VC0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5956187" y="490781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363512" y="4907817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5800645" y="513357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207970" y="5133571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6450605" y="4341109"/>
            <a:ext cx="734118" cy="496188"/>
          </a:xfrm>
          <a:custGeom>
            <a:avLst/>
            <a:gdLst>
              <a:gd name="connsiteX0" fmla="*/ 693 w 734118"/>
              <a:gd name="connsiteY0" fmla="*/ 334263 h 496188"/>
              <a:gd name="connsiteX1" fmla="*/ 29268 w 734118"/>
              <a:gd name="connsiteY1" fmla="*/ 115188 h 496188"/>
              <a:gd name="connsiteX2" fmla="*/ 191193 w 734118"/>
              <a:gd name="connsiteY2" fmla="*/ 10413 h 496188"/>
              <a:gd name="connsiteX3" fmla="*/ 515043 w 734118"/>
              <a:gd name="connsiteY3" fmla="*/ 19938 h 496188"/>
              <a:gd name="connsiteX4" fmla="*/ 676968 w 734118"/>
              <a:gd name="connsiteY4" fmla="*/ 153288 h 496188"/>
              <a:gd name="connsiteX5" fmla="*/ 734118 w 734118"/>
              <a:gd name="connsiteY5" fmla="*/ 496188 h 49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118" h="496188">
                <a:moveTo>
                  <a:pt x="693" y="334263"/>
                </a:moveTo>
                <a:cubicBezTo>
                  <a:pt x="-895" y="251713"/>
                  <a:pt x="-2482" y="169163"/>
                  <a:pt x="29268" y="115188"/>
                </a:cubicBezTo>
                <a:cubicBezTo>
                  <a:pt x="61018" y="61213"/>
                  <a:pt x="110231" y="26288"/>
                  <a:pt x="191193" y="10413"/>
                </a:cubicBezTo>
                <a:cubicBezTo>
                  <a:pt x="272156" y="-5462"/>
                  <a:pt x="434081" y="-3874"/>
                  <a:pt x="515043" y="19938"/>
                </a:cubicBezTo>
                <a:cubicBezTo>
                  <a:pt x="596005" y="43750"/>
                  <a:pt x="640456" y="73913"/>
                  <a:pt x="676968" y="153288"/>
                </a:cubicBezTo>
                <a:cubicBezTo>
                  <a:pt x="713480" y="232663"/>
                  <a:pt x="723799" y="364425"/>
                  <a:pt x="734118" y="49618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 flipH="1">
            <a:off x="5796291" y="3851942"/>
            <a:ext cx="550226" cy="882673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 flipH="1">
            <a:off x="5779168" y="3922403"/>
            <a:ext cx="470589" cy="881267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 flipH="1">
            <a:off x="5766150" y="4031547"/>
            <a:ext cx="357036" cy="753422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798266" y="4620265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6385302" y="4269882"/>
            <a:ext cx="854567" cy="337208"/>
          </a:xfrm>
          <a:custGeom>
            <a:avLst/>
            <a:gdLst>
              <a:gd name="connsiteX0" fmla="*/ 0 w 819434"/>
              <a:gd name="connsiteY0" fmla="*/ 375308 h 375308"/>
              <a:gd name="connsiteX1" fmla="*/ 22860 w 819434"/>
              <a:gd name="connsiteY1" fmla="*/ 215288 h 375308"/>
              <a:gd name="connsiteX2" fmla="*/ 106680 w 819434"/>
              <a:gd name="connsiteY2" fmla="*/ 78128 h 375308"/>
              <a:gd name="connsiteX3" fmla="*/ 297180 w 819434"/>
              <a:gd name="connsiteY3" fmla="*/ 9548 h 375308"/>
              <a:gd name="connsiteX4" fmla="*/ 556260 w 819434"/>
              <a:gd name="connsiteY4" fmla="*/ 9548 h 375308"/>
              <a:gd name="connsiteX5" fmla="*/ 716280 w 819434"/>
              <a:gd name="connsiteY5" fmla="*/ 93368 h 375308"/>
              <a:gd name="connsiteX6" fmla="*/ 807720 w 819434"/>
              <a:gd name="connsiteY6" fmla="*/ 268628 h 375308"/>
              <a:gd name="connsiteX7" fmla="*/ 815340 w 819434"/>
              <a:gd name="connsiteY7" fmla="*/ 337208 h 375308"/>
              <a:gd name="connsiteX0" fmla="*/ 0 w 819434"/>
              <a:gd name="connsiteY0" fmla="*/ 321968 h 337208"/>
              <a:gd name="connsiteX1" fmla="*/ 22860 w 819434"/>
              <a:gd name="connsiteY1" fmla="*/ 215288 h 337208"/>
              <a:gd name="connsiteX2" fmla="*/ 106680 w 819434"/>
              <a:gd name="connsiteY2" fmla="*/ 78128 h 337208"/>
              <a:gd name="connsiteX3" fmla="*/ 297180 w 819434"/>
              <a:gd name="connsiteY3" fmla="*/ 9548 h 337208"/>
              <a:gd name="connsiteX4" fmla="*/ 556260 w 819434"/>
              <a:gd name="connsiteY4" fmla="*/ 9548 h 337208"/>
              <a:gd name="connsiteX5" fmla="*/ 716280 w 819434"/>
              <a:gd name="connsiteY5" fmla="*/ 93368 h 337208"/>
              <a:gd name="connsiteX6" fmla="*/ 807720 w 819434"/>
              <a:gd name="connsiteY6" fmla="*/ 268628 h 337208"/>
              <a:gd name="connsiteX7" fmla="*/ 815340 w 819434"/>
              <a:gd name="connsiteY7" fmla="*/ 337208 h 33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434" h="337208">
                <a:moveTo>
                  <a:pt x="0" y="321968"/>
                </a:moveTo>
                <a:cubicBezTo>
                  <a:pt x="2540" y="266723"/>
                  <a:pt x="5080" y="255928"/>
                  <a:pt x="22860" y="215288"/>
                </a:cubicBezTo>
                <a:cubicBezTo>
                  <a:pt x="40640" y="174648"/>
                  <a:pt x="60960" y="112418"/>
                  <a:pt x="106680" y="78128"/>
                </a:cubicBezTo>
                <a:cubicBezTo>
                  <a:pt x="152400" y="43838"/>
                  <a:pt x="222250" y="20978"/>
                  <a:pt x="297180" y="9548"/>
                </a:cubicBezTo>
                <a:cubicBezTo>
                  <a:pt x="372110" y="-1882"/>
                  <a:pt x="486410" y="-4422"/>
                  <a:pt x="556260" y="9548"/>
                </a:cubicBezTo>
                <a:cubicBezTo>
                  <a:pt x="626110" y="23518"/>
                  <a:pt x="674370" y="50188"/>
                  <a:pt x="716280" y="93368"/>
                </a:cubicBezTo>
                <a:cubicBezTo>
                  <a:pt x="758190" y="136548"/>
                  <a:pt x="791210" y="227988"/>
                  <a:pt x="807720" y="268628"/>
                </a:cubicBezTo>
                <a:cubicBezTo>
                  <a:pt x="824230" y="309268"/>
                  <a:pt x="819785" y="323238"/>
                  <a:pt x="815340" y="337208"/>
                </a:cubicBezTo>
              </a:path>
            </a:pathLst>
          </a:custGeom>
          <a:noFill/>
          <a:ln w="57150">
            <a:solidFill>
              <a:schemeClr val="accent4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397113" y="3923847"/>
            <a:ext cx="554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VC2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7243963" y="4917512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651288" y="4917512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7088421" y="5143266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495746" y="5143266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7738381" y="4350804"/>
            <a:ext cx="734118" cy="496188"/>
          </a:xfrm>
          <a:custGeom>
            <a:avLst/>
            <a:gdLst>
              <a:gd name="connsiteX0" fmla="*/ 693 w 734118"/>
              <a:gd name="connsiteY0" fmla="*/ 334263 h 496188"/>
              <a:gd name="connsiteX1" fmla="*/ 29268 w 734118"/>
              <a:gd name="connsiteY1" fmla="*/ 115188 h 496188"/>
              <a:gd name="connsiteX2" fmla="*/ 191193 w 734118"/>
              <a:gd name="connsiteY2" fmla="*/ 10413 h 496188"/>
              <a:gd name="connsiteX3" fmla="*/ 515043 w 734118"/>
              <a:gd name="connsiteY3" fmla="*/ 19938 h 496188"/>
              <a:gd name="connsiteX4" fmla="*/ 676968 w 734118"/>
              <a:gd name="connsiteY4" fmla="*/ 153288 h 496188"/>
              <a:gd name="connsiteX5" fmla="*/ 734118 w 734118"/>
              <a:gd name="connsiteY5" fmla="*/ 496188 h 49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118" h="496188">
                <a:moveTo>
                  <a:pt x="693" y="334263"/>
                </a:moveTo>
                <a:cubicBezTo>
                  <a:pt x="-895" y="251713"/>
                  <a:pt x="-2482" y="169163"/>
                  <a:pt x="29268" y="115188"/>
                </a:cubicBezTo>
                <a:cubicBezTo>
                  <a:pt x="61018" y="61213"/>
                  <a:pt x="110231" y="26288"/>
                  <a:pt x="191193" y="10413"/>
                </a:cubicBezTo>
                <a:cubicBezTo>
                  <a:pt x="272156" y="-5462"/>
                  <a:pt x="434081" y="-3874"/>
                  <a:pt x="515043" y="19938"/>
                </a:cubicBezTo>
                <a:cubicBezTo>
                  <a:pt x="596005" y="43750"/>
                  <a:pt x="640456" y="73913"/>
                  <a:pt x="676968" y="153288"/>
                </a:cubicBezTo>
                <a:cubicBezTo>
                  <a:pt x="713480" y="232663"/>
                  <a:pt x="723799" y="364425"/>
                  <a:pt x="734118" y="49618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flipH="1">
            <a:off x="7084067" y="3861637"/>
            <a:ext cx="550226" cy="882673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 flipH="1">
            <a:off x="7066944" y="3932098"/>
            <a:ext cx="470589" cy="881267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 flipH="1">
            <a:off x="7053926" y="4041242"/>
            <a:ext cx="357036" cy="753422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086042" y="4629960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7673078" y="4279577"/>
            <a:ext cx="854567" cy="337208"/>
          </a:xfrm>
          <a:custGeom>
            <a:avLst/>
            <a:gdLst>
              <a:gd name="connsiteX0" fmla="*/ 0 w 819434"/>
              <a:gd name="connsiteY0" fmla="*/ 375308 h 375308"/>
              <a:gd name="connsiteX1" fmla="*/ 22860 w 819434"/>
              <a:gd name="connsiteY1" fmla="*/ 215288 h 375308"/>
              <a:gd name="connsiteX2" fmla="*/ 106680 w 819434"/>
              <a:gd name="connsiteY2" fmla="*/ 78128 h 375308"/>
              <a:gd name="connsiteX3" fmla="*/ 297180 w 819434"/>
              <a:gd name="connsiteY3" fmla="*/ 9548 h 375308"/>
              <a:gd name="connsiteX4" fmla="*/ 556260 w 819434"/>
              <a:gd name="connsiteY4" fmla="*/ 9548 h 375308"/>
              <a:gd name="connsiteX5" fmla="*/ 716280 w 819434"/>
              <a:gd name="connsiteY5" fmla="*/ 93368 h 375308"/>
              <a:gd name="connsiteX6" fmla="*/ 807720 w 819434"/>
              <a:gd name="connsiteY6" fmla="*/ 268628 h 375308"/>
              <a:gd name="connsiteX7" fmla="*/ 815340 w 819434"/>
              <a:gd name="connsiteY7" fmla="*/ 337208 h 375308"/>
              <a:gd name="connsiteX0" fmla="*/ 0 w 819434"/>
              <a:gd name="connsiteY0" fmla="*/ 321968 h 337208"/>
              <a:gd name="connsiteX1" fmla="*/ 22860 w 819434"/>
              <a:gd name="connsiteY1" fmla="*/ 215288 h 337208"/>
              <a:gd name="connsiteX2" fmla="*/ 106680 w 819434"/>
              <a:gd name="connsiteY2" fmla="*/ 78128 h 337208"/>
              <a:gd name="connsiteX3" fmla="*/ 297180 w 819434"/>
              <a:gd name="connsiteY3" fmla="*/ 9548 h 337208"/>
              <a:gd name="connsiteX4" fmla="*/ 556260 w 819434"/>
              <a:gd name="connsiteY4" fmla="*/ 9548 h 337208"/>
              <a:gd name="connsiteX5" fmla="*/ 716280 w 819434"/>
              <a:gd name="connsiteY5" fmla="*/ 93368 h 337208"/>
              <a:gd name="connsiteX6" fmla="*/ 807720 w 819434"/>
              <a:gd name="connsiteY6" fmla="*/ 268628 h 337208"/>
              <a:gd name="connsiteX7" fmla="*/ 815340 w 819434"/>
              <a:gd name="connsiteY7" fmla="*/ 337208 h 33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434" h="337208">
                <a:moveTo>
                  <a:pt x="0" y="321968"/>
                </a:moveTo>
                <a:cubicBezTo>
                  <a:pt x="2540" y="266723"/>
                  <a:pt x="5080" y="255928"/>
                  <a:pt x="22860" y="215288"/>
                </a:cubicBezTo>
                <a:cubicBezTo>
                  <a:pt x="40640" y="174648"/>
                  <a:pt x="60960" y="112418"/>
                  <a:pt x="106680" y="78128"/>
                </a:cubicBezTo>
                <a:cubicBezTo>
                  <a:pt x="152400" y="43838"/>
                  <a:pt x="222250" y="20978"/>
                  <a:pt x="297180" y="9548"/>
                </a:cubicBezTo>
                <a:cubicBezTo>
                  <a:pt x="372110" y="-1882"/>
                  <a:pt x="486410" y="-4422"/>
                  <a:pt x="556260" y="9548"/>
                </a:cubicBezTo>
                <a:cubicBezTo>
                  <a:pt x="626110" y="23518"/>
                  <a:pt x="674370" y="50188"/>
                  <a:pt x="716280" y="93368"/>
                </a:cubicBezTo>
                <a:cubicBezTo>
                  <a:pt x="758190" y="136548"/>
                  <a:pt x="791210" y="227988"/>
                  <a:pt x="807720" y="268628"/>
                </a:cubicBezTo>
                <a:cubicBezTo>
                  <a:pt x="824230" y="309268"/>
                  <a:pt x="819785" y="323238"/>
                  <a:pt x="815340" y="337208"/>
                </a:cubicBezTo>
              </a:path>
            </a:pathLst>
          </a:custGeom>
          <a:noFill/>
          <a:ln w="57150">
            <a:solidFill>
              <a:schemeClr val="accent4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846747" y="3923847"/>
            <a:ext cx="554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VC3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535994" y="4917512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943319" y="4917512"/>
            <a:ext cx="0" cy="29557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8380452" y="5143266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787777" y="5143266"/>
            <a:ext cx="311085" cy="31108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8729444" y="4172836"/>
            <a:ext cx="623762" cy="561975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8817292" y="4295720"/>
            <a:ext cx="487137" cy="561975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8920632" y="4438844"/>
            <a:ext cx="301930" cy="474810"/>
          </a:xfrm>
          <a:custGeom>
            <a:avLst/>
            <a:gdLst>
              <a:gd name="connsiteX0" fmla="*/ 4637 w 623762"/>
              <a:gd name="connsiteY0" fmla="*/ 561975 h 561975"/>
              <a:gd name="connsiteX1" fmla="*/ 33212 w 623762"/>
              <a:gd name="connsiteY1" fmla="*/ 238125 h 561975"/>
              <a:gd name="connsiteX2" fmla="*/ 252287 w 623762"/>
              <a:gd name="connsiteY2" fmla="*/ 66675 h 561975"/>
              <a:gd name="connsiteX3" fmla="*/ 623762 w 623762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762" h="561975">
                <a:moveTo>
                  <a:pt x="4637" y="561975"/>
                </a:moveTo>
                <a:cubicBezTo>
                  <a:pt x="-1713" y="441325"/>
                  <a:pt x="-8063" y="320675"/>
                  <a:pt x="33212" y="238125"/>
                </a:cubicBezTo>
                <a:cubicBezTo>
                  <a:pt x="74487" y="155575"/>
                  <a:pt x="153862" y="106362"/>
                  <a:pt x="252287" y="66675"/>
                </a:cubicBezTo>
                <a:cubicBezTo>
                  <a:pt x="350712" y="26988"/>
                  <a:pt x="487237" y="13494"/>
                  <a:pt x="62376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378073" y="4629960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72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8" grpId="0" animBg="1"/>
      <p:bldP spid="39" grpId="0" animBg="1"/>
      <p:bldP spid="40" grpId="0"/>
      <p:bldP spid="41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/>
      <p:bldP spid="22" grpId="0" animBg="1"/>
      <p:bldP spid="23" grpId="0" animBg="1"/>
      <p:bldP spid="32" grpId="0" animBg="1"/>
      <p:bldP spid="33" grpId="0" animBg="1"/>
      <p:bldP spid="34" grpId="0" animBg="1"/>
      <p:bldP spid="3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847850" y="533400"/>
            <a:ext cx="8496300" cy="533400"/>
          </a:xfrm>
        </p:spPr>
        <p:txBody>
          <a:bodyPr/>
          <a:lstStyle/>
          <a:p>
            <a:r>
              <a:rPr lang="pl-PL" sz="3000" cap="small" dirty="0"/>
              <a:t>Performance</a:t>
            </a:r>
            <a:endParaRPr lang="en-US" sz="3000" dirty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1524136" y="1486058"/>
            <a:ext cx="8496300" cy="868131"/>
          </a:xfrm>
        </p:spPr>
        <p:txBody>
          <a:bodyPr/>
          <a:lstStyle/>
          <a:p>
            <a:r>
              <a:rPr lang="pl-PL" b="0" dirty="0" smtClean="0"/>
              <a:t>Bit permutation traffic</a:t>
            </a:r>
          </a:p>
          <a:p>
            <a:pPr marL="361950" lvl="1" indent="0">
              <a:buNone/>
            </a:pPr>
            <a:endParaRPr lang="pl-PL" b="0" dirty="0" smtClean="0"/>
          </a:p>
        </p:txBody>
      </p:sp>
      <p:sp>
        <p:nvSpPr>
          <p:cNvPr id="187" name="Content Placeholder 1"/>
          <p:cNvSpPr txBox="1">
            <a:spLocks/>
          </p:cNvSpPr>
          <p:nvPr/>
        </p:nvSpPr>
        <p:spPr>
          <a:xfrm>
            <a:off x="3384344" y="6030679"/>
            <a:ext cx="1119081" cy="358443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37" indent="0">
              <a:buNone/>
            </a:pPr>
            <a:r>
              <a:rPr lang="pl-PL" sz="1600" dirty="0"/>
              <a:t>01011</a:t>
            </a:r>
          </a:p>
        </p:txBody>
      </p:sp>
      <p:sp>
        <p:nvSpPr>
          <p:cNvPr id="188" name="Content Placeholder 1"/>
          <p:cNvSpPr txBox="1">
            <a:spLocks/>
          </p:cNvSpPr>
          <p:nvPr/>
        </p:nvSpPr>
        <p:spPr>
          <a:xfrm>
            <a:off x="1635746" y="4366886"/>
            <a:ext cx="1137938" cy="358443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37" indent="0">
              <a:buNone/>
            </a:pPr>
            <a:r>
              <a:rPr lang="pl-PL" sz="1600" dirty="0"/>
              <a:t>11010</a:t>
            </a:r>
          </a:p>
        </p:txBody>
      </p:sp>
      <p:pic>
        <p:nvPicPr>
          <p:cNvPr id="7170" name="Picture 2" descr="http://upload.wikimedia.org/wikipedia/commons/thumb/6/64/3D_von_Neumann_Stencil_Model.svg/220px-3D_von_Neumann_Stencil_Model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86" y="809973"/>
            <a:ext cx="1604644" cy="188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0" name="Straight Connector 189"/>
          <p:cNvCxnSpPr>
            <a:endCxn id="194" idx="0"/>
          </p:cNvCxnSpPr>
          <p:nvPr/>
        </p:nvCxnSpPr>
        <p:spPr>
          <a:xfrm>
            <a:off x="2994312" y="4000836"/>
            <a:ext cx="0" cy="15889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>
            <a:endCxn id="192" idx="0"/>
          </p:cNvCxnSpPr>
          <p:nvPr/>
        </p:nvCxnSpPr>
        <p:spPr>
          <a:xfrm>
            <a:off x="2510973" y="3995812"/>
            <a:ext cx="0" cy="15889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Oval 191"/>
          <p:cNvSpPr/>
          <p:nvPr/>
        </p:nvSpPr>
        <p:spPr>
          <a:xfrm>
            <a:off x="2452180" y="4154706"/>
            <a:ext cx="117586" cy="1175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/>
          <p:cNvSpPr/>
          <p:nvPr/>
        </p:nvSpPr>
        <p:spPr>
          <a:xfrm>
            <a:off x="2935519" y="4159730"/>
            <a:ext cx="117586" cy="11758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 flipH="1">
            <a:off x="2702236" y="413990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 flipH="1">
            <a:off x="2759448" y="413955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 flipH="1">
            <a:off x="2816130" y="413955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1" name="Straight Connector 200"/>
          <p:cNvCxnSpPr>
            <a:endCxn id="205" idx="0"/>
          </p:cNvCxnSpPr>
          <p:nvPr/>
        </p:nvCxnSpPr>
        <p:spPr>
          <a:xfrm>
            <a:off x="5354614" y="4003288"/>
            <a:ext cx="0" cy="16039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>
            <a:endCxn id="203" idx="0"/>
          </p:cNvCxnSpPr>
          <p:nvPr/>
        </p:nvCxnSpPr>
        <p:spPr>
          <a:xfrm>
            <a:off x="4839027" y="4003288"/>
            <a:ext cx="0" cy="15537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Oval 202"/>
          <p:cNvSpPr/>
          <p:nvPr/>
        </p:nvSpPr>
        <p:spPr>
          <a:xfrm>
            <a:off x="4772006" y="4158661"/>
            <a:ext cx="134043" cy="1340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5287593" y="4163685"/>
            <a:ext cx="134043" cy="1340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 flipH="1">
            <a:off x="5031682" y="4141017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 flipH="1">
            <a:off x="5088894" y="4140660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 flipH="1">
            <a:off x="5145576" y="4140660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902435" y="3467101"/>
            <a:ext cx="212241" cy="333375"/>
          </a:xfrm>
          <a:custGeom>
            <a:avLst/>
            <a:gdLst>
              <a:gd name="connsiteX0" fmla="*/ 12216 w 212241"/>
              <a:gd name="connsiteY0" fmla="*/ 333375 h 333375"/>
              <a:gd name="connsiteX1" fmla="*/ 21741 w 212241"/>
              <a:gd name="connsiteY1" fmla="*/ 95250 h 333375"/>
              <a:gd name="connsiteX2" fmla="*/ 212241 w 212241"/>
              <a:gd name="connsiteY2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241" h="333375">
                <a:moveTo>
                  <a:pt x="12216" y="333375"/>
                </a:moveTo>
                <a:cubicBezTo>
                  <a:pt x="309" y="242093"/>
                  <a:pt x="-11597" y="150812"/>
                  <a:pt x="21741" y="95250"/>
                </a:cubicBezTo>
                <a:cubicBezTo>
                  <a:pt x="55079" y="39687"/>
                  <a:pt x="133660" y="19843"/>
                  <a:pt x="21224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0" name="Freeform 209"/>
          <p:cNvSpPr/>
          <p:nvPr/>
        </p:nvSpPr>
        <p:spPr>
          <a:xfrm>
            <a:off x="2759448" y="3373811"/>
            <a:ext cx="234864" cy="426664"/>
          </a:xfrm>
          <a:custGeom>
            <a:avLst/>
            <a:gdLst>
              <a:gd name="connsiteX0" fmla="*/ 12216 w 212241"/>
              <a:gd name="connsiteY0" fmla="*/ 333375 h 333375"/>
              <a:gd name="connsiteX1" fmla="*/ 21741 w 212241"/>
              <a:gd name="connsiteY1" fmla="*/ 95250 h 333375"/>
              <a:gd name="connsiteX2" fmla="*/ 212241 w 212241"/>
              <a:gd name="connsiteY2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241" h="333375">
                <a:moveTo>
                  <a:pt x="12216" y="333375"/>
                </a:moveTo>
                <a:cubicBezTo>
                  <a:pt x="309" y="242093"/>
                  <a:pt x="-11597" y="150812"/>
                  <a:pt x="21741" y="95250"/>
                </a:cubicBezTo>
                <a:cubicBezTo>
                  <a:pt x="55079" y="39687"/>
                  <a:pt x="133660" y="19843"/>
                  <a:pt x="21224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1" name="Freeform 210"/>
          <p:cNvSpPr/>
          <p:nvPr/>
        </p:nvSpPr>
        <p:spPr>
          <a:xfrm>
            <a:off x="2598180" y="3286125"/>
            <a:ext cx="235950" cy="514350"/>
          </a:xfrm>
          <a:custGeom>
            <a:avLst/>
            <a:gdLst>
              <a:gd name="connsiteX0" fmla="*/ 12216 w 212241"/>
              <a:gd name="connsiteY0" fmla="*/ 333375 h 333375"/>
              <a:gd name="connsiteX1" fmla="*/ 21741 w 212241"/>
              <a:gd name="connsiteY1" fmla="*/ 95250 h 333375"/>
              <a:gd name="connsiteX2" fmla="*/ 212241 w 212241"/>
              <a:gd name="connsiteY2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241" h="333375">
                <a:moveTo>
                  <a:pt x="12216" y="333375"/>
                </a:moveTo>
                <a:cubicBezTo>
                  <a:pt x="309" y="242093"/>
                  <a:pt x="-11597" y="150812"/>
                  <a:pt x="21741" y="95250"/>
                </a:cubicBezTo>
                <a:cubicBezTo>
                  <a:pt x="55079" y="39687"/>
                  <a:pt x="133660" y="19843"/>
                  <a:pt x="21224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8" name="Rectangle 197"/>
          <p:cNvSpPr/>
          <p:nvPr/>
        </p:nvSpPr>
        <p:spPr>
          <a:xfrm>
            <a:off x="2397264" y="3645235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" name="Freeform 211"/>
          <p:cNvSpPr/>
          <p:nvPr/>
        </p:nvSpPr>
        <p:spPr>
          <a:xfrm>
            <a:off x="5209395" y="3502912"/>
            <a:ext cx="212241" cy="333375"/>
          </a:xfrm>
          <a:custGeom>
            <a:avLst/>
            <a:gdLst>
              <a:gd name="connsiteX0" fmla="*/ 12216 w 212241"/>
              <a:gd name="connsiteY0" fmla="*/ 333375 h 333375"/>
              <a:gd name="connsiteX1" fmla="*/ 21741 w 212241"/>
              <a:gd name="connsiteY1" fmla="*/ 95250 h 333375"/>
              <a:gd name="connsiteX2" fmla="*/ 212241 w 212241"/>
              <a:gd name="connsiteY2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241" h="333375">
                <a:moveTo>
                  <a:pt x="12216" y="333375"/>
                </a:moveTo>
                <a:cubicBezTo>
                  <a:pt x="309" y="242093"/>
                  <a:pt x="-11597" y="150812"/>
                  <a:pt x="21741" y="95250"/>
                </a:cubicBezTo>
                <a:cubicBezTo>
                  <a:pt x="55079" y="39687"/>
                  <a:pt x="133660" y="19843"/>
                  <a:pt x="21224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3" name="Freeform 212"/>
          <p:cNvSpPr/>
          <p:nvPr/>
        </p:nvSpPr>
        <p:spPr>
          <a:xfrm>
            <a:off x="5066408" y="3409622"/>
            <a:ext cx="234864" cy="426664"/>
          </a:xfrm>
          <a:custGeom>
            <a:avLst/>
            <a:gdLst>
              <a:gd name="connsiteX0" fmla="*/ 12216 w 212241"/>
              <a:gd name="connsiteY0" fmla="*/ 333375 h 333375"/>
              <a:gd name="connsiteX1" fmla="*/ 21741 w 212241"/>
              <a:gd name="connsiteY1" fmla="*/ 95250 h 333375"/>
              <a:gd name="connsiteX2" fmla="*/ 212241 w 212241"/>
              <a:gd name="connsiteY2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241" h="333375">
                <a:moveTo>
                  <a:pt x="12216" y="333375"/>
                </a:moveTo>
                <a:cubicBezTo>
                  <a:pt x="309" y="242093"/>
                  <a:pt x="-11597" y="150812"/>
                  <a:pt x="21741" y="95250"/>
                </a:cubicBezTo>
                <a:cubicBezTo>
                  <a:pt x="55079" y="39687"/>
                  <a:pt x="133660" y="19843"/>
                  <a:pt x="21224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4" name="Freeform 213"/>
          <p:cNvSpPr/>
          <p:nvPr/>
        </p:nvSpPr>
        <p:spPr>
          <a:xfrm>
            <a:off x="4905140" y="3321936"/>
            <a:ext cx="235950" cy="514350"/>
          </a:xfrm>
          <a:custGeom>
            <a:avLst/>
            <a:gdLst>
              <a:gd name="connsiteX0" fmla="*/ 12216 w 212241"/>
              <a:gd name="connsiteY0" fmla="*/ 333375 h 333375"/>
              <a:gd name="connsiteX1" fmla="*/ 21741 w 212241"/>
              <a:gd name="connsiteY1" fmla="*/ 95250 h 333375"/>
              <a:gd name="connsiteX2" fmla="*/ 212241 w 212241"/>
              <a:gd name="connsiteY2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241" h="333375">
                <a:moveTo>
                  <a:pt x="12216" y="333375"/>
                </a:moveTo>
                <a:cubicBezTo>
                  <a:pt x="309" y="242093"/>
                  <a:pt x="-11597" y="150812"/>
                  <a:pt x="21741" y="95250"/>
                </a:cubicBezTo>
                <a:cubicBezTo>
                  <a:pt x="55079" y="39687"/>
                  <a:pt x="133660" y="19843"/>
                  <a:pt x="21224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9" name="Rectangle 208"/>
          <p:cNvSpPr/>
          <p:nvPr/>
        </p:nvSpPr>
        <p:spPr>
          <a:xfrm>
            <a:off x="4738537" y="3645235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Content Placeholder 1"/>
          <p:cNvSpPr txBox="1">
            <a:spLocks/>
          </p:cNvSpPr>
          <p:nvPr/>
        </p:nvSpPr>
        <p:spPr>
          <a:xfrm>
            <a:off x="2702236" y="4373970"/>
            <a:ext cx="1137938" cy="358443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37" indent="0">
              <a:buNone/>
            </a:pPr>
            <a:r>
              <a:rPr lang="pl-PL" sz="1600" dirty="0"/>
              <a:t>11110</a:t>
            </a:r>
          </a:p>
        </p:txBody>
      </p:sp>
      <p:sp>
        <p:nvSpPr>
          <p:cNvPr id="216" name="Content Placeholder 1"/>
          <p:cNvSpPr txBox="1">
            <a:spLocks/>
          </p:cNvSpPr>
          <p:nvPr/>
        </p:nvSpPr>
        <p:spPr>
          <a:xfrm>
            <a:off x="4288698" y="4380390"/>
            <a:ext cx="1137938" cy="358443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37" indent="0">
              <a:buNone/>
            </a:pPr>
            <a:r>
              <a:rPr lang="pl-PL" sz="1600" dirty="0"/>
              <a:t>01111</a:t>
            </a:r>
          </a:p>
        </p:txBody>
      </p:sp>
      <p:cxnSp>
        <p:nvCxnSpPr>
          <p:cNvPr id="218" name="Straight Connector 217"/>
          <p:cNvCxnSpPr>
            <a:endCxn id="221" idx="0"/>
          </p:cNvCxnSpPr>
          <p:nvPr/>
        </p:nvCxnSpPr>
        <p:spPr>
          <a:xfrm>
            <a:off x="4459472" y="5664747"/>
            <a:ext cx="0" cy="16039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endCxn id="220" idx="0"/>
          </p:cNvCxnSpPr>
          <p:nvPr/>
        </p:nvCxnSpPr>
        <p:spPr>
          <a:xfrm>
            <a:off x="3943885" y="5664747"/>
            <a:ext cx="0" cy="15537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Oval 219"/>
          <p:cNvSpPr/>
          <p:nvPr/>
        </p:nvSpPr>
        <p:spPr>
          <a:xfrm>
            <a:off x="3876864" y="5820120"/>
            <a:ext cx="134043" cy="1340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4392451" y="5825144"/>
            <a:ext cx="134043" cy="1340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 flipH="1">
            <a:off x="4136540" y="580247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 flipH="1">
            <a:off x="4193752" y="580211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 flipH="1">
            <a:off x="4250434" y="580211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>
            <a:off x="4314253" y="5164371"/>
            <a:ext cx="212241" cy="333375"/>
          </a:xfrm>
          <a:custGeom>
            <a:avLst/>
            <a:gdLst>
              <a:gd name="connsiteX0" fmla="*/ 12216 w 212241"/>
              <a:gd name="connsiteY0" fmla="*/ 333375 h 333375"/>
              <a:gd name="connsiteX1" fmla="*/ 21741 w 212241"/>
              <a:gd name="connsiteY1" fmla="*/ 95250 h 333375"/>
              <a:gd name="connsiteX2" fmla="*/ 212241 w 212241"/>
              <a:gd name="connsiteY2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241" h="333375">
                <a:moveTo>
                  <a:pt x="12216" y="333375"/>
                </a:moveTo>
                <a:cubicBezTo>
                  <a:pt x="309" y="242093"/>
                  <a:pt x="-11597" y="150812"/>
                  <a:pt x="21741" y="95250"/>
                </a:cubicBezTo>
                <a:cubicBezTo>
                  <a:pt x="55079" y="39687"/>
                  <a:pt x="133660" y="19843"/>
                  <a:pt x="21224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6" name="Freeform 225"/>
          <p:cNvSpPr/>
          <p:nvPr/>
        </p:nvSpPr>
        <p:spPr>
          <a:xfrm>
            <a:off x="4171266" y="5071081"/>
            <a:ext cx="234864" cy="426664"/>
          </a:xfrm>
          <a:custGeom>
            <a:avLst/>
            <a:gdLst>
              <a:gd name="connsiteX0" fmla="*/ 12216 w 212241"/>
              <a:gd name="connsiteY0" fmla="*/ 333375 h 333375"/>
              <a:gd name="connsiteX1" fmla="*/ 21741 w 212241"/>
              <a:gd name="connsiteY1" fmla="*/ 95250 h 333375"/>
              <a:gd name="connsiteX2" fmla="*/ 212241 w 212241"/>
              <a:gd name="connsiteY2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241" h="333375">
                <a:moveTo>
                  <a:pt x="12216" y="333375"/>
                </a:moveTo>
                <a:cubicBezTo>
                  <a:pt x="309" y="242093"/>
                  <a:pt x="-11597" y="150812"/>
                  <a:pt x="21741" y="95250"/>
                </a:cubicBezTo>
                <a:cubicBezTo>
                  <a:pt x="55079" y="39687"/>
                  <a:pt x="133660" y="19843"/>
                  <a:pt x="21224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7" name="Freeform 226"/>
          <p:cNvSpPr/>
          <p:nvPr/>
        </p:nvSpPr>
        <p:spPr>
          <a:xfrm>
            <a:off x="4009998" y="4983395"/>
            <a:ext cx="235950" cy="514350"/>
          </a:xfrm>
          <a:custGeom>
            <a:avLst/>
            <a:gdLst>
              <a:gd name="connsiteX0" fmla="*/ 12216 w 212241"/>
              <a:gd name="connsiteY0" fmla="*/ 333375 h 333375"/>
              <a:gd name="connsiteX1" fmla="*/ 21741 w 212241"/>
              <a:gd name="connsiteY1" fmla="*/ 95250 h 333375"/>
              <a:gd name="connsiteX2" fmla="*/ 212241 w 212241"/>
              <a:gd name="connsiteY2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241" h="333375">
                <a:moveTo>
                  <a:pt x="12216" y="333375"/>
                </a:moveTo>
                <a:cubicBezTo>
                  <a:pt x="309" y="242093"/>
                  <a:pt x="-11597" y="150812"/>
                  <a:pt x="21741" y="95250"/>
                </a:cubicBezTo>
                <a:cubicBezTo>
                  <a:pt x="55079" y="39687"/>
                  <a:pt x="133660" y="19843"/>
                  <a:pt x="21224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8" name="Rectangle 227"/>
          <p:cNvSpPr/>
          <p:nvPr/>
        </p:nvSpPr>
        <p:spPr>
          <a:xfrm>
            <a:off x="3843395" y="5306694"/>
            <a:ext cx="716437" cy="4013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562225" y="4333876"/>
            <a:ext cx="1219200" cy="1622139"/>
          </a:xfrm>
          <a:custGeom>
            <a:avLst/>
            <a:gdLst>
              <a:gd name="connsiteX0" fmla="*/ 0 w 1219200"/>
              <a:gd name="connsiteY0" fmla="*/ 0 h 1622139"/>
              <a:gd name="connsiteX1" fmla="*/ 171450 w 1219200"/>
              <a:gd name="connsiteY1" fmla="*/ 523875 h 1622139"/>
              <a:gd name="connsiteX2" fmla="*/ 123825 w 1219200"/>
              <a:gd name="connsiteY2" fmla="*/ 1314450 h 1622139"/>
              <a:gd name="connsiteX3" fmla="*/ 752475 w 1219200"/>
              <a:gd name="connsiteY3" fmla="*/ 1600200 h 1622139"/>
              <a:gd name="connsiteX4" fmla="*/ 1219200 w 1219200"/>
              <a:gd name="connsiteY4" fmla="*/ 1581150 h 162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1622139">
                <a:moveTo>
                  <a:pt x="0" y="0"/>
                </a:moveTo>
                <a:cubicBezTo>
                  <a:pt x="75406" y="152400"/>
                  <a:pt x="150813" y="304800"/>
                  <a:pt x="171450" y="523875"/>
                </a:cubicBezTo>
                <a:cubicBezTo>
                  <a:pt x="192087" y="742950"/>
                  <a:pt x="26988" y="1135063"/>
                  <a:pt x="123825" y="1314450"/>
                </a:cubicBezTo>
                <a:cubicBezTo>
                  <a:pt x="220662" y="1493837"/>
                  <a:pt x="569913" y="1555750"/>
                  <a:pt x="752475" y="1600200"/>
                </a:cubicBezTo>
                <a:cubicBezTo>
                  <a:pt x="935038" y="1644650"/>
                  <a:pt x="1077119" y="1612900"/>
                  <a:pt x="1219200" y="1581150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Freeform 21"/>
          <p:cNvSpPr/>
          <p:nvPr/>
        </p:nvSpPr>
        <p:spPr>
          <a:xfrm>
            <a:off x="3124201" y="4105043"/>
            <a:ext cx="1609725" cy="172606"/>
          </a:xfrm>
          <a:custGeom>
            <a:avLst/>
            <a:gdLst>
              <a:gd name="connsiteX0" fmla="*/ 0 w 1609725"/>
              <a:gd name="connsiteY0" fmla="*/ 133582 h 172606"/>
              <a:gd name="connsiteX1" fmla="*/ 561975 w 1609725"/>
              <a:gd name="connsiteY1" fmla="*/ 232 h 172606"/>
              <a:gd name="connsiteX2" fmla="*/ 1095375 w 1609725"/>
              <a:gd name="connsiteY2" fmla="*/ 162157 h 172606"/>
              <a:gd name="connsiteX3" fmla="*/ 1609725 w 1609725"/>
              <a:gd name="connsiteY3" fmla="*/ 143107 h 172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725" h="172606">
                <a:moveTo>
                  <a:pt x="0" y="133582"/>
                </a:moveTo>
                <a:cubicBezTo>
                  <a:pt x="189706" y="64526"/>
                  <a:pt x="379413" y="-4530"/>
                  <a:pt x="561975" y="232"/>
                </a:cubicBezTo>
                <a:cubicBezTo>
                  <a:pt x="744537" y="4994"/>
                  <a:pt x="920750" y="138345"/>
                  <a:pt x="1095375" y="162157"/>
                </a:cubicBezTo>
                <a:cubicBezTo>
                  <a:pt x="1270000" y="185969"/>
                  <a:pt x="1439862" y="164538"/>
                  <a:pt x="1609725" y="143107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29" name="Picture 22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752" y="2968216"/>
            <a:ext cx="4067453" cy="3528392"/>
          </a:xfrm>
          <a:prstGeom prst="rect">
            <a:avLst/>
          </a:prstGeom>
        </p:spPr>
      </p:pic>
      <p:sp>
        <p:nvSpPr>
          <p:cNvPr id="230" name="Oval 229"/>
          <p:cNvSpPr/>
          <p:nvPr/>
        </p:nvSpPr>
        <p:spPr>
          <a:xfrm>
            <a:off x="9469111" y="3692862"/>
            <a:ext cx="612068" cy="50405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1" name="Oval 230"/>
          <p:cNvSpPr/>
          <p:nvPr/>
        </p:nvSpPr>
        <p:spPr>
          <a:xfrm>
            <a:off x="8443029" y="3692862"/>
            <a:ext cx="612068" cy="50405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0118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87" grpId="0"/>
      <p:bldP spid="188" grpId="0"/>
      <p:bldP spid="192" grpId="0" animBg="1"/>
      <p:bldP spid="194" grpId="0" animBg="1"/>
      <p:bldP spid="195" grpId="0" animBg="1"/>
      <p:bldP spid="196" grpId="0" animBg="1"/>
      <p:bldP spid="197" grpId="0" animBg="1"/>
      <p:bldP spid="203" grpId="0" animBg="1"/>
      <p:bldP spid="205" grpId="0" animBg="1"/>
      <p:bldP spid="206" grpId="0" animBg="1"/>
      <p:bldP spid="207" grpId="0" animBg="1"/>
      <p:bldP spid="208" grpId="0" animBg="1"/>
      <p:bldP spid="7" grpId="0" animBg="1"/>
      <p:bldP spid="210" grpId="0" animBg="1"/>
      <p:bldP spid="211" grpId="0" animBg="1"/>
      <p:bldP spid="198" grpId="0" animBg="1"/>
      <p:bldP spid="212" grpId="0" animBg="1"/>
      <p:bldP spid="213" grpId="0" animBg="1"/>
      <p:bldP spid="214" grpId="0" animBg="1"/>
      <p:bldP spid="209" grpId="0" animBg="1"/>
      <p:bldP spid="215" grpId="0"/>
      <p:bldP spid="216" grpId="0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1" grpId="0" animBg="1"/>
      <p:bldP spid="22" grpId="0" animBg="1"/>
      <p:bldP spid="230" grpId="0" animBg="1"/>
      <p:bldP spid="23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847850" y="533400"/>
            <a:ext cx="8496300" cy="533400"/>
          </a:xfrm>
        </p:spPr>
        <p:txBody>
          <a:bodyPr/>
          <a:lstStyle/>
          <a:p>
            <a:r>
              <a:rPr lang="pl-PL" sz="3000" cap="small" dirty="0"/>
              <a:t>Performance</a:t>
            </a:r>
            <a:endParaRPr lang="en-US" sz="3000" dirty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1524136" y="1486058"/>
            <a:ext cx="8496300" cy="868131"/>
          </a:xfrm>
        </p:spPr>
        <p:txBody>
          <a:bodyPr/>
          <a:lstStyle/>
          <a:p>
            <a:r>
              <a:rPr lang="pl-PL" b="0" dirty="0" smtClean="0"/>
              <a:t>Shift traffic</a:t>
            </a:r>
          </a:p>
          <a:p>
            <a:pPr marL="361950" lvl="1" indent="0">
              <a:buNone/>
            </a:pPr>
            <a:endParaRPr lang="pl-PL" b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7459237" y="1437751"/>
                <a:ext cx="160101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𝑚𝑜𝑑</m:t>
                          </m:r>
                          <m:f>
                            <m:f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pl-PL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237" y="1437751"/>
                <a:ext cx="1601016" cy="622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500667" y="2049354"/>
                <a:ext cx="949042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pl-PL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i="1"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pl-PL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667" y="2049354"/>
                <a:ext cx="949042" cy="5167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>
          <a:xfrm>
            <a:off x="6394329" y="903577"/>
            <a:ext cx="813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dest id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670410" y="758687"/>
            <a:ext cx="1035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source id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7711266" y="1091088"/>
            <a:ext cx="361291" cy="497402"/>
          </a:xfrm>
          <a:prstGeom prst="line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50" idx="2"/>
          </p:cNvCxnSpPr>
          <p:nvPr/>
        </p:nvCxnSpPr>
        <p:spPr>
          <a:xfrm>
            <a:off x="6826500" y="1272910"/>
            <a:ext cx="211315" cy="315581"/>
          </a:xfrm>
          <a:prstGeom prst="line">
            <a:avLst/>
          </a:prstGeom>
          <a:ln w="127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491043" y="323948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2444038" y="3352260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 flipH="1">
            <a:off x="2286073" y="3310543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flipH="1">
            <a:off x="2343285" y="331018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flipH="1">
            <a:off x="2399967" y="331018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2207675" y="3244251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2160670" y="3357023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>
            <a:off x="2072066" y="323994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2025061" y="3352721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>
            <a:off x="3681476" y="3091497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3634471" y="3204269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flipH="1">
            <a:off x="3476506" y="316255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flipH="1">
            <a:off x="3533718" y="316219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flipH="1">
            <a:off x="3590400" y="316219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3398108" y="3096260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3351103" y="3209032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>
            <a:off x="3262499" y="309195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3215494" y="3204730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3050828" y="4144461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3003823" y="4257233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 flipH="1">
            <a:off x="2845858" y="421551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 flipH="1">
            <a:off x="2903070" y="421515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 flipH="1">
            <a:off x="2959752" y="421515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2767460" y="4149224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2720455" y="4261996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/>
          <p:nvPr/>
        </p:nvCxnSpPr>
        <p:spPr>
          <a:xfrm>
            <a:off x="2631851" y="4144922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2584846" y="4257694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>
            <a:off x="4037886" y="4142676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3990881" y="4255448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flipH="1">
            <a:off x="3832916" y="4213731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flipH="1">
            <a:off x="3890128" y="4213374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flipH="1">
            <a:off x="3946810" y="4213374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/>
          <p:nvPr/>
        </p:nvCxnSpPr>
        <p:spPr>
          <a:xfrm>
            <a:off x="3754518" y="414743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3707513" y="4260211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/>
          <p:cNvCxnSpPr/>
          <p:nvPr/>
        </p:nvCxnSpPr>
        <p:spPr>
          <a:xfrm>
            <a:off x="3618909" y="4143137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3571904" y="4255909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/>
          <p:cNvCxnSpPr/>
          <p:nvPr/>
        </p:nvCxnSpPr>
        <p:spPr>
          <a:xfrm>
            <a:off x="4795574" y="3290582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108"/>
          <p:cNvSpPr/>
          <p:nvPr/>
        </p:nvSpPr>
        <p:spPr>
          <a:xfrm>
            <a:off x="4748569" y="3403354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flipH="1">
            <a:off x="4590604" y="3361637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flipH="1">
            <a:off x="4647816" y="3361280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flipH="1">
            <a:off x="4704498" y="3361280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4512206" y="3295345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4465201" y="3408117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>
            <a:off x="4376597" y="3291043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4329592" y="3403815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>
            <a:off x="2381570" y="2777596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5" name="Freeform 144"/>
          <p:cNvSpPr/>
          <p:nvPr/>
        </p:nvSpPr>
        <p:spPr>
          <a:xfrm>
            <a:off x="2278150" y="2668500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6" name="Freeform 145"/>
          <p:cNvSpPr/>
          <p:nvPr/>
        </p:nvSpPr>
        <p:spPr>
          <a:xfrm>
            <a:off x="2187172" y="2605232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7" name="Rectangle 146"/>
          <p:cNvSpPr/>
          <p:nvPr/>
        </p:nvSpPr>
        <p:spPr>
          <a:xfrm>
            <a:off x="2012693" y="2968216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reeform 147"/>
          <p:cNvSpPr/>
          <p:nvPr/>
        </p:nvSpPr>
        <p:spPr>
          <a:xfrm>
            <a:off x="3602413" y="2691136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9" name="Freeform 148"/>
          <p:cNvSpPr/>
          <p:nvPr/>
        </p:nvSpPr>
        <p:spPr>
          <a:xfrm>
            <a:off x="3498993" y="2582040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0" name="Freeform 149"/>
          <p:cNvSpPr/>
          <p:nvPr/>
        </p:nvSpPr>
        <p:spPr>
          <a:xfrm>
            <a:off x="3408015" y="2518772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1" name="Freeform 150"/>
          <p:cNvSpPr/>
          <p:nvPr/>
        </p:nvSpPr>
        <p:spPr>
          <a:xfrm>
            <a:off x="4727692" y="2927622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2" name="Freeform 151"/>
          <p:cNvSpPr/>
          <p:nvPr/>
        </p:nvSpPr>
        <p:spPr>
          <a:xfrm>
            <a:off x="4624272" y="2818526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3" name="Freeform 152"/>
          <p:cNvSpPr/>
          <p:nvPr/>
        </p:nvSpPr>
        <p:spPr>
          <a:xfrm>
            <a:off x="4533294" y="2755258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4" name="Freeform 153"/>
          <p:cNvSpPr/>
          <p:nvPr/>
        </p:nvSpPr>
        <p:spPr>
          <a:xfrm>
            <a:off x="3935401" y="3758633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5" name="Freeform 154"/>
          <p:cNvSpPr/>
          <p:nvPr/>
        </p:nvSpPr>
        <p:spPr>
          <a:xfrm>
            <a:off x="3831981" y="3649537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6" name="Freeform 155"/>
          <p:cNvSpPr/>
          <p:nvPr/>
        </p:nvSpPr>
        <p:spPr>
          <a:xfrm>
            <a:off x="3741003" y="3586269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7" name="Freeform 156"/>
          <p:cNvSpPr/>
          <p:nvPr/>
        </p:nvSpPr>
        <p:spPr>
          <a:xfrm>
            <a:off x="2952886" y="3744659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8" name="Freeform 157"/>
          <p:cNvSpPr/>
          <p:nvPr/>
        </p:nvSpPr>
        <p:spPr>
          <a:xfrm>
            <a:off x="2849466" y="3635563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9" name="Freeform 158"/>
          <p:cNvSpPr/>
          <p:nvPr/>
        </p:nvSpPr>
        <p:spPr>
          <a:xfrm>
            <a:off x="2758488" y="3572295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5" name="Rectangle 174"/>
          <p:cNvSpPr/>
          <p:nvPr/>
        </p:nvSpPr>
        <p:spPr>
          <a:xfrm>
            <a:off x="3203126" y="2820225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2572478" y="3873189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3559536" y="3871404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4317224" y="3019310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3" name="Straight Connector 252"/>
          <p:cNvCxnSpPr/>
          <p:nvPr/>
        </p:nvCxnSpPr>
        <p:spPr>
          <a:xfrm>
            <a:off x="2563778" y="547933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Oval 253"/>
          <p:cNvSpPr/>
          <p:nvPr/>
        </p:nvSpPr>
        <p:spPr>
          <a:xfrm>
            <a:off x="2516773" y="5592111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 flipH="1">
            <a:off x="2358808" y="5550394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 flipH="1">
            <a:off x="2416020" y="5550037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 flipH="1">
            <a:off x="2472702" y="5550037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8" name="Straight Connector 257"/>
          <p:cNvCxnSpPr/>
          <p:nvPr/>
        </p:nvCxnSpPr>
        <p:spPr>
          <a:xfrm>
            <a:off x="2280410" y="5484102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Oval 258"/>
          <p:cNvSpPr/>
          <p:nvPr/>
        </p:nvSpPr>
        <p:spPr>
          <a:xfrm>
            <a:off x="2233405" y="5596874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0" name="Straight Connector 259"/>
          <p:cNvCxnSpPr/>
          <p:nvPr/>
        </p:nvCxnSpPr>
        <p:spPr>
          <a:xfrm>
            <a:off x="2144801" y="5479800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Oval 260"/>
          <p:cNvSpPr/>
          <p:nvPr/>
        </p:nvSpPr>
        <p:spPr>
          <a:xfrm>
            <a:off x="2097796" y="5592572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2" name="Straight Connector 261"/>
          <p:cNvCxnSpPr/>
          <p:nvPr/>
        </p:nvCxnSpPr>
        <p:spPr>
          <a:xfrm>
            <a:off x="3655154" y="5376851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608149" y="5489623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 flipH="1">
            <a:off x="3450184" y="544790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 flipH="1">
            <a:off x="3507396" y="544754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 flipH="1">
            <a:off x="3564078" y="544754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7" name="Straight Connector 266"/>
          <p:cNvCxnSpPr/>
          <p:nvPr/>
        </p:nvCxnSpPr>
        <p:spPr>
          <a:xfrm>
            <a:off x="3371786" y="5381614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Oval 267"/>
          <p:cNvSpPr/>
          <p:nvPr/>
        </p:nvSpPr>
        <p:spPr>
          <a:xfrm>
            <a:off x="3324781" y="5494386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9" name="Straight Connector 268"/>
          <p:cNvCxnSpPr/>
          <p:nvPr/>
        </p:nvCxnSpPr>
        <p:spPr>
          <a:xfrm>
            <a:off x="3236177" y="5377312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Oval 269"/>
          <p:cNvSpPr/>
          <p:nvPr/>
        </p:nvSpPr>
        <p:spPr>
          <a:xfrm>
            <a:off x="3189172" y="5490084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1" name="Straight Connector 270"/>
          <p:cNvCxnSpPr/>
          <p:nvPr/>
        </p:nvCxnSpPr>
        <p:spPr>
          <a:xfrm>
            <a:off x="3024506" y="6429815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Oval 271"/>
          <p:cNvSpPr/>
          <p:nvPr/>
        </p:nvSpPr>
        <p:spPr>
          <a:xfrm>
            <a:off x="2977501" y="6542587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 flipH="1">
            <a:off x="2819536" y="6500870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 flipH="1">
            <a:off x="2876748" y="6500513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 flipH="1">
            <a:off x="2933430" y="6500513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>
            <a:off x="2741138" y="643457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Oval 276"/>
          <p:cNvSpPr/>
          <p:nvPr/>
        </p:nvSpPr>
        <p:spPr>
          <a:xfrm>
            <a:off x="2694133" y="6547350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8" name="Straight Connector 277"/>
          <p:cNvCxnSpPr/>
          <p:nvPr/>
        </p:nvCxnSpPr>
        <p:spPr>
          <a:xfrm>
            <a:off x="2605529" y="6430276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Oval 278"/>
          <p:cNvSpPr/>
          <p:nvPr/>
        </p:nvSpPr>
        <p:spPr>
          <a:xfrm>
            <a:off x="2558524" y="6543048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0" name="Straight Connector 279"/>
          <p:cNvCxnSpPr/>
          <p:nvPr/>
        </p:nvCxnSpPr>
        <p:spPr>
          <a:xfrm>
            <a:off x="4011564" y="6428030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3964559" y="6540802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 flipH="1">
            <a:off x="3806594" y="649908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Oval 282"/>
          <p:cNvSpPr/>
          <p:nvPr/>
        </p:nvSpPr>
        <p:spPr>
          <a:xfrm flipH="1">
            <a:off x="3863806" y="6498728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Oval 283"/>
          <p:cNvSpPr/>
          <p:nvPr/>
        </p:nvSpPr>
        <p:spPr>
          <a:xfrm flipH="1">
            <a:off x="3920488" y="6498728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5" name="Straight Connector 284"/>
          <p:cNvCxnSpPr/>
          <p:nvPr/>
        </p:nvCxnSpPr>
        <p:spPr>
          <a:xfrm>
            <a:off x="3728196" y="6432793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Oval 285"/>
          <p:cNvSpPr/>
          <p:nvPr/>
        </p:nvSpPr>
        <p:spPr>
          <a:xfrm>
            <a:off x="3681191" y="6545565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7" name="Straight Connector 286"/>
          <p:cNvCxnSpPr/>
          <p:nvPr/>
        </p:nvCxnSpPr>
        <p:spPr>
          <a:xfrm>
            <a:off x="3592587" y="6428491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Oval 287"/>
          <p:cNvSpPr/>
          <p:nvPr/>
        </p:nvSpPr>
        <p:spPr>
          <a:xfrm>
            <a:off x="3545582" y="6541263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9" name="Straight Connector 288"/>
          <p:cNvCxnSpPr/>
          <p:nvPr/>
        </p:nvCxnSpPr>
        <p:spPr>
          <a:xfrm>
            <a:off x="4593087" y="5477694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Oval 289"/>
          <p:cNvSpPr/>
          <p:nvPr/>
        </p:nvSpPr>
        <p:spPr>
          <a:xfrm>
            <a:off x="4546082" y="5590466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Oval 290"/>
          <p:cNvSpPr/>
          <p:nvPr/>
        </p:nvSpPr>
        <p:spPr>
          <a:xfrm flipH="1">
            <a:off x="4388117" y="554874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Oval 291"/>
          <p:cNvSpPr/>
          <p:nvPr/>
        </p:nvSpPr>
        <p:spPr>
          <a:xfrm flipH="1">
            <a:off x="4445329" y="554839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Oval 292"/>
          <p:cNvSpPr/>
          <p:nvPr/>
        </p:nvSpPr>
        <p:spPr>
          <a:xfrm flipH="1">
            <a:off x="4502011" y="554839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4" name="Straight Connector 293"/>
          <p:cNvCxnSpPr/>
          <p:nvPr/>
        </p:nvCxnSpPr>
        <p:spPr>
          <a:xfrm>
            <a:off x="4309719" y="5482457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Oval 294"/>
          <p:cNvSpPr/>
          <p:nvPr/>
        </p:nvSpPr>
        <p:spPr>
          <a:xfrm>
            <a:off x="4262714" y="5595229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6" name="Straight Connector 295"/>
          <p:cNvCxnSpPr/>
          <p:nvPr/>
        </p:nvCxnSpPr>
        <p:spPr>
          <a:xfrm>
            <a:off x="4174110" y="5478155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Oval 296"/>
          <p:cNvSpPr/>
          <p:nvPr/>
        </p:nvSpPr>
        <p:spPr>
          <a:xfrm>
            <a:off x="4127105" y="5590927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Freeform 297"/>
          <p:cNvSpPr/>
          <p:nvPr/>
        </p:nvSpPr>
        <p:spPr>
          <a:xfrm>
            <a:off x="2454305" y="5017447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9" name="Freeform 298"/>
          <p:cNvSpPr/>
          <p:nvPr/>
        </p:nvSpPr>
        <p:spPr>
          <a:xfrm>
            <a:off x="2350885" y="4908351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0" name="Freeform 299"/>
          <p:cNvSpPr/>
          <p:nvPr/>
        </p:nvSpPr>
        <p:spPr>
          <a:xfrm>
            <a:off x="2259907" y="4845083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1" name="Rectangle 300"/>
          <p:cNvSpPr/>
          <p:nvPr/>
        </p:nvSpPr>
        <p:spPr>
          <a:xfrm>
            <a:off x="2085428" y="5208067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Freeform 301"/>
          <p:cNvSpPr/>
          <p:nvPr/>
        </p:nvSpPr>
        <p:spPr>
          <a:xfrm>
            <a:off x="3576091" y="4976490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3" name="Freeform 302"/>
          <p:cNvSpPr/>
          <p:nvPr/>
        </p:nvSpPr>
        <p:spPr>
          <a:xfrm>
            <a:off x="3472671" y="4867394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4" name="Freeform 303"/>
          <p:cNvSpPr/>
          <p:nvPr/>
        </p:nvSpPr>
        <p:spPr>
          <a:xfrm>
            <a:off x="3381693" y="4804126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5" name="Freeform 304"/>
          <p:cNvSpPr/>
          <p:nvPr/>
        </p:nvSpPr>
        <p:spPr>
          <a:xfrm>
            <a:off x="4525205" y="5114734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6" name="Freeform 305"/>
          <p:cNvSpPr/>
          <p:nvPr/>
        </p:nvSpPr>
        <p:spPr>
          <a:xfrm>
            <a:off x="4421785" y="5005638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7" name="Freeform 306"/>
          <p:cNvSpPr/>
          <p:nvPr/>
        </p:nvSpPr>
        <p:spPr>
          <a:xfrm>
            <a:off x="4330807" y="4942370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8" name="Freeform 307"/>
          <p:cNvSpPr/>
          <p:nvPr/>
        </p:nvSpPr>
        <p:spPr>
          <a:xfrm>
            <a:off x="3909079" y="6043987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9" name="Freeform 308"/>
          <p:cNvSpPr/>
          <p:nvPr/>
        </p:nvSpPr>
        <p:spPr>
          <a:xfrm>
            <a:off x="3805659" y="5934891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0" name="Freeform 309"/>
          <p:cNvSpPr/>
          <p:nvPr/>
        </p:nvSpPr>
        <p:spPr>
          <a:xfrm>
            <a:off x="3714681" y="5871623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1" name="Freeform 310"/>
          <p:cNvSpPr/>
          <p:nvPr/>
        </p:nvSpPr>
        <p:spPr>
          <a:xfrm>
            <a:off x="2926564" y="6030013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2" name="Freeform 311"/>
          <p:cNvSpPr/>
          <p:nvPr/>
        </p:nvSpPr>
        <p:spPr>
          <a:xfrm>
            <a:off x="2823144" y="5920917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3" name="Freeform 312"/>
          <p:cNvSpPr/>
          <p:nvPr/>
        </p:nvSpPr>
        <p:spPr>
          <a:xfrm>
            <a:off x="2732166" y="5857649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4" name="Rectangle 313"/>
          <p:cNvSpPr/>
          <p:nvPr/>
        </p:nvSpPr>
        <p:spPr>
          <a:xfrm>
            <a:off x="3176804" y="5105579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Rectangle 314"/>
          <p:cNvSpPr/>
          <p:nvPr/>
        </p:nvSpPr>
        <p:spPr>
          <a:xfrm>
            <a:off x="2546156" y="6158543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/>
          <p:nvPr/>
        </p:nvSpPr>
        <p:spPr>
          <a:xfrm>
            <a:off x="3533214" y="6156758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Rectangle 316"/>
          <p:cNvSpPr/>
          <p:nvPr/>
        </p:nvSpPr>
        <p:spPr>
          <a:xfrm>
            <a:off x="4114737" y="5206422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928037" y="2416449"/>
            <a:ext cx="3072811" cy="2050807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8" name="Rounded Rectangle 317"/>
          <p:cNvSpPr/>
          <p:nvPr/>
        </p:nvSpPr>
        <p:spPr>
          <a:xfrm>
            <a:off x="1928037" y="4728223"/>
            <a:ext cx="3072811" cy="2050807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19" name="Picture 3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2491" y="3131134"/>
            <a:ext cx="4168552" cy="3554435"/>
          </a:xfrm>
          <a:prstGeom prst="rect">
            <a:avLst/>
          </a:prstGeom>
        </p:spPr>
      </p:pic>
      <p:sp>
        <p:nvSpPr>
          <p:cNvPr id="320" name="Oval 319"/>
          <p:cNvSpPr/>
          <p:nvPr/>
        </p:nvSpPr>
        <p:spPr>
          <a:xfrm>
            <a:off x="9453708" y="3853543"/>
            <a:ext cx="821032" cy="60723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848130" y="1559602"/>
                <a:ext cx="6263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l-PL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130" y="1559602"/>
                <a:ext cx="62638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854279" y="2148475"/>
                <a:ext cx="6263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l-PL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279" y="2148475"/>
                <a:ext cx="62638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8838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8" grpId="0"/>
      <p:bldP spid="49" grpId="0"/>
      <p:bldP spid="50" grpId="0"/>
      <p:bldP spid="51" grpId="0"/>
      <p:bldP spid="55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1" grpId="0" animBg="1"/>
      <p:bldP spid="73" grpId="0" animBg="1"/>
      <p:bldP spid="74" grpId="0" animBg="1"/>
      <p:bldP spid="75" grpId="0" animBg="1"/>
      <p:bldP spid="76" grpId="0" animBg="1"/>
      <p:bldP spid="78" grpId="0" animBg="1"/>
      <p:bldP spid="8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8" grpId="0" animBg="1"/>
      <p:bldP spid="109" grpId="0" animBg="1"/>
      <p:bldP spid="110" grpId="0" animBg="1"/>
      <p:bldP spid="111" grpId="0" animBg="1"/>
      <p:bldP spid="112" grpId="0" animBg="1"/>
      <p:bldP spid="114" grpId="0" animBg="1"/>
      <p:bldP spid="116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75" grpId="0" animBg="1"/>
      <p:bldP spid="176" grpId="0" animBg="1"/>
      <p:bldP spid="178" grpId="0" animBg="1"/>
      <p:bldP spid="180" grpId="0" animBg="1"/>
      <p:bldP spid="254" grpId="0" animBg="1"/>
      <p:bldP spid="255" grpId="0" animBg="1"/>
      <p:bldP spid="256" grpId="0" animBg="1"/>
      <p:bldP spid="257" grpId="0" animBg="1"/>
      <p:bldP spid="259" grpId="0" animBg="1"/>
      <p:bldP spid="261" grpId="0" animBg="1"/>
      <p:bldP spid="263" grpId="0" animBg="1"/>
      <p:bldP spid="264" grpId="0" animBg="1"/>
      <p:bldP spid="265" grpId="0" animBg="1"/>
      <p:bldP spid="266" grpId="0" animBg="1"/>
      <p:bldP spid="268" grpId="0" animBg="1"/>
      <p:bldP spid="270" grpId="0" animBg="1"/>
      <p:bldP spid="272" grpId="0" animBg="1"/>
      <p:bldP spid="273" grpId="0" animBg="1"/>
      <p:bldP spid="274" grpId="0" animBg="1"/>
      <p:bldP spid="275" grpId="0" animBg="1"/>
      <p:bldP spid="277" grpId="0" animBg="1"/>
      <p:bldP spid="279" grpId="0" animBg="1"/>
      <p:bldP spid="281" grpId="0" animBg="1"/>
      <p:bldP spid="282" grpId="0" animBg="1"/>
      <p:bldP spid="283" grpId="0" animBg="1"/>
      <p:bldP spid="284" grpId="0" animBg="1"/>
      <p:bldP spid="286" grpId="0" animBg="1"/>
      <p:bldP spid="288" grpId="0" animBg="1"/>
      <p:bldP spid="290" grpId="0" animBg="1"/>
      <p:bldP spid="291" grpId="0" animBg="1"/>
      <p:bldP spid="292" grpId="0" animBg="1"/>
      <p:bldP spid="293" grpId="0" animBg="1"/>
      <p:bldP spid="295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18" grpId="0" animBg="1"/>
      <p:bldP spid="318" grpId="0" animBg="1"/>
      <p:bldP spid="320" grpId="0" animBg="1"/>
      <p:bldP spid="19" grpId="0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847850" y="533400"/>
            <a:ext cx="8496300" cy="533400"/>
          </a:xfrm>
        </p:spPr>
        <p:txBody>
          <a:bodyPr/>
          <a:lstStyle/>
          <a:p>
            <a:r>
              <a:rPr lang="pl-PL" sz="3000" cap="small" dirty="0"/>
              <a:t>Performance</a:t>
            </a:r>
            <a:endParaRPr lang="en-US" sz="3000" dirty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1847850" y="1389299"/>
            <a:ext cx="8496300" cy="868131"/>
          </a:xfrm>
        </p:spPr>
        <p:txBody>
          <a:bodyPr/>
          <a:lstStyle/>
          <a:p>
            <a:r>
              <a:rPr lang="pl-PL" b="0" dirty="0" smtClean="0"/>
              <a:t>Worst-case traffic</a:t>
            </a:r>
          </a:p>
          <a:p>
            <a:pPr marL="361950" lvl="1" indent="0">
              <a:buNone/>
            </a:pPr>
            <a:endParaRPr lang="pl-PL" b="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4841" y="3267478"/>
            <a:ext cx="4135818" cy="353883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040216" y="3989888"/>
            <a:ext cx="632038" cy="5243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val 15"/>
          <p:cNvSpPr/>
          <p:nvPr/>
        </p:nvSpPr>
        <p:spPr>
          <a:xfrm>
            <a:off x="9712112" y="3929041"/>
            <a:ext cx="632038" cy="5243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1" name="Straight Connector 20"/>
          <p:cNvCxnSpPr/>
          <p:nvPr/>
        </p:nvCxnSpPr>
        <p:spPr>
          <a:xfrm>
            <a:off x="2516840" y="2963263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469835" y="3076035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2311870" y="3034318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flipH="1">
            <a:off x="2369082" y="3033961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flipH="1">
            <a:off x="2425764" y="3033961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233472" y="2968026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186467" y="3080798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2097863" y="2963724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050858" y="3076496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4620626" y="394420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573621" y="4056980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H="1">
            <a:off x="4415656" y="4015263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H="1">
            <a:off x="4472868" y="401490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H="1">
            <a:off x="4529550" y="401490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4337258" y="3948971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4290253" y="4061743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4201649" y="394466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4154644" y="4057441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2502150" y="3943826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2455145" y="4056598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flipH="1">
            <a:off x="2297180" y="4014881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flipH="1">
            <a:off x="2354392" y="4014524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flipH="1">
            <a:off x="2411074" y="4014524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2218782" y="394858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171777" y="4061361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2083173" y="3944287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2036168" y="4057059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3574687" y="3952647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3527682" y="4065419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flipH="1">
            <a:off x="3369717" y="402370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flipH="1">
            <a:off x="3426929" y="402334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flipH="1">
            <a:off x="3483611" y="402334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>
            <a:off x="3291319" y="3957410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3244314" y="4070182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3155710" y="3953108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3108705" y="4065880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5682457" y="2876731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5635452" y="2989503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flipH="1">
            <a:off x="5477487" y="2947786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flipH="1">
            <a:off x="5534699" y="294742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flipH="1">
            <a:off x="5591381" y="294742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5399089" y="2881494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5352084" y="2994266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5263480" y="2877192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5216475" y="2989964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2407367" y="2501371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Freeform 66"/>
          <p:cNvSpPr/>
          <p:nvPr/>
        </p:nvSpPr>
        <p:spPr>
          <a:xfrm>
            <a:off x="2303947" y="2392275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Freeform 67"/>
          <p:cNvSpPr/>
          <p:nvPr/>
        </p:nvSpPr>
        <p:spPr>
          <a:xfrm>
            <a:off x="2212969" y="2329007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9" name="Rectangle 68"/>
          <p:cNvSpPr/>
          <p:nvPr/>
        </p:nvSpPr>
        <p:spPr>
          <a:xfrm>
            <a:off x="2038490" y="2691991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541563" y="3543847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1" name="Freeform 70"/>
          <p:cNvSpPr/>
          <p:nvPr/>
        </p:nvSpPr>
        <p:spPr>
          <a:xfrm>
            <a:off x="4438143" y="3434751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2" name="Freeform 71"/>
          <p:cNvSpPr/>
          <p:nvPr/>
        </p:nvSpPr>
        <p:spPr>
          <a:xfrm>
            <a:off x="4347165" y="3371483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3" name="Freeform 72"/>
          <p:cNvSpPr/>
          <p:nvPr/>
        </p:nvSpPr>
        <p:spPr>
          <a:xfrm>
            <a:off x="5614575" y="2513771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4" name="Freeform 73"/>
          <p:cNvSpPr/>
          <p:nvPr/>
        </p:nvSpPr>
        <p:spPr>
          <a:xfrm>
            <a:off x="5511155" y="2404675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5" name="Freeform 74"/>
          <p:cNvSpPr/>
          <p:nvPr/>
        </p:nvSpPr>
        <p:spPr>
          <a:xfrm>
            <a:off x="5420177" y="2341407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6" name="Freeform 75"/>
          <p:cNvSpPr/>
          <p:nvPr/>
        </p:nvSpPr>
        <p:spPr>
          <a:xfrm>
            <a:off x="3472202" y="3568604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Freeform 76"/>
          <p:cNvSpPr/>
          <p:nvPr/>
        </p:nvSpPr>
        <p:spPr>
          <a:xfrm>
            <a:off x="3368782" y="3459508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8" name="Freeform 77"/>
          <p:cNvSpPr/>
          <p:nvPr/>
        </p:nvSpPr>
        <p:spPr>
          <a:xfrm>
            <a:off x="3277804" y="3396240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9" name="Freeform 78"/>
          <p:cNvSpPr/>
          <p:nvPr/>
        </p:nvSpPr>
        <p:spPr>
          <a:xfrm>
            <a:off x="2404208" y="3544024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0" name="Freeform 79"/>
          <p:cNvSpPr/>
          <p:nvPr/>
        </p:nvSpPr>
        <p:spPr>
          <a:xfrm>
            <a:off x="2300788" y="3434928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1" name="Freeform 80"/>
          <p:cNvSpPr/>
          <p:nvPr/>
        </p:nvSpPr>
        <p:spPr>
          <a:xfrm>
            <a:off x="2209810" y="3371660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2" name="Rectangle 81"/>
          <p:cNvSpPr/>
          <p:nvPr/>
        </p:nvSpPr>
        <p:spPr>
          <a:xfrm>
            <a:off x="4142276" y="3672936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2023800" y="3672554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3096337" y="3681375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204107" y="2605459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>
            <a:off x="2502150" y="5722306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2455145" y="5835078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flipH="1">
            <a:off x="2297180" y="5793361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flipH="1">
            <a:off x="2354392" y="5793004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flipH="1">
            <a:off x="2411074" y="5793004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/>
          <p:nvPr/>
        </p:nvCxnSpPr>
        <p:spPr>
          <a:xfrm>
            <a:off x="2218782" y="572706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2171777" y="5839841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/>
          <p:cNvCxnSpPr/>
          <p:nvPr/>
        </p:nvCxnSpPr>
        <p:spPr>
          <a:xfrm>
            <a:off x="2083173" y="5722767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2036168" y="5835539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/>
          <p:nvPr/>
        </p:nvCxnSpPr>
        <p:spPr>
          <a:xfrm>
            <a:off x="5732883" y="3941100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5685878" y="4053872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flipH="1">
            <a:off x="5527913" y="401215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flipH="1">
            <a:off x="5585125" y="4011798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flipH="1">
            <a:off x="5641807" y="4011798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/>
          <p:cNvCxnSpPr/>
          <p:nvPr/>
        </p:nvCxnSpPr>
        <p:spPr>
          <a:xfrm>
            <a:off x="5449515" y="3945863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5402510" y="4058635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/>
          <p:cNvCxnSpPr/>
          <p:nvPr/>
        </p:nvCxnSpPr>
        <p:spPr>
          <a:xfrm>
            <a:off x="5313906" y="3941561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5266901" y="4054333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/>
          <p:cNvCxnSpPr/>
          <p:nvPr/>
        </p:nvCxnSpPr>
        <p:spPr>
          <a:xfrm>
            <a:off x="5744687" y="5734156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/>
          <p:cNvSpPr/>
          <p:nvPr/>
        </p:nvSpPr>
        <p:spPr>
          <a:xfrm>
            <a:off x="5697682" y="5846928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 flipH="1">
            <a:off x="5539717" y="5805211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 flipH="1">
            <a:off x="5596929" y="5804854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 flipH="1">
            <a:off x="5653611" y="5804854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7" name="Straight Connector 126"/>
          <p:cNvCxnSpPr/>
          <p:nvPr/>
        </p:nvCxnSpPr>
        <p:spPr>
          <a:xfrm>
            <a:off x="5461319" y="5738919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>
            <a:off x="5414314" y="5851691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/>
          <p:cNvCxnSpPr/>
          <p:nvPr/>
        </p:nvCxnSpPr>
        <p:spPr>
          <a:xfrm>
            <a:off x="5325710" y="5734617"/>
            <a:ext cx="0" cy="1588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/>
          <p:cNvSpPr/>
          <p:nvPr/>
        </p:nvSpPr>
        <p:spPr>
          <a:xfrm>
            <a:off x="5278705" y="5847389"/>
            <a:ext cx="91548" cy="913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 130"/>
          <p:cNvSpPr/>
          <p:nvPr/>
        </p:nvSpPr>
        <p:spPr>
          <a:xfrm>
            <a:off x="2392677" y="5260414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2" name="Freeform 131"/>
          <p:cNvSpPr/>
          <p:nvPr/>
        </p:nvSpPr>
        <p:spPr>
          <a:xfrm>
            <a:off x="2289257" y="5151318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3" name="Freeform 132"/>
          <p:cNvSpPr/>
          <p:nvPr/>
        </p:nvSpPr>
        <p:spPr>
          <a:xfrm>
            <a:off x="2198279" y="5088050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4" name="Rectangle 133"/>
          <p:cNvSpPr/>
          <p:nvPr/>
        </p:nvSpPr>
        <p:spPr>
          <a:xfrm>
            <a:off x="2023800" y="5451034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 134"/>
          <p:cNvSpPr/>
          <p:nvPr/>
        </p:nvSpPr>
        <p:spPr>
          <a:xfrm>
            <a:off x="5653820" y="3540739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6" name="Freeform 135"/>
          <p:cNvSpPr/>
          <p:nvPr/>
        </p:nvSpPr>
        <p:spPr>
          <a:xfrm>
            <a:off x="5550400" y="3431643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7" name="Freeform 136"/>
          <p:cNvSpPr/>
          <p:nvPr/>
        </p:nvSpPr>
        <p:spPr>
          <a:xfrm>
            <a:off x="5459422" y="3368375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8" name="Freeform 137"/>
          <p:cNvSpPr/>
          <p:nvPr/>
        </p:nvSpPr>
        <p:spPr>
          <a:xfrm>
            <a:off x="5676805" y="5371196"/>
            <a:ext cx="165888" cy="264405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9" name="Freeform 138"/>
          <p:cNvSpPr/>
          <p:nvPr/>
        </p:nvSpPr>
        <p:spPr>
          <a:xfrm>
            <a:off x="5573385" y="5262100"/>
            <a:ext cx="233801" cy="350086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0" name="Freeform 139"/>
          <p:cNvSpPr/>
          <p:nvPr/>
        </p:nvSpPr>
        <p:spPr>
          <a:xfrm>
            <a:off x="5482407" y="5198832"/>
            <a:ext cx="256866" cy="400011"/>
          </a:xfrm>
          <a:custGeom>
            <a:avLst/>
            <a:gdLst>
              <a:gd name="connsiteX0" fmla="*/ 22669 w 165888"/>
              <a:gd name="connsiteY0" fmla="*/ 264405 h 264405"/>
              <a:gd name="connsiteX1" fmla="*/ 11652 w 165888"/>
              <a:gd name="connsiteY1" fmla="*/ 55085 h 264405"/>
              <a:gd name="connsiteX2" fmla="*/ 165888 w 165888"/>
              <a:gd name="connsiteY2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888" h="264405">
                <a:moveTo>
                  <a:pt x="22669" y="264405"/>
                </a:moveTo>
                <a:cubicBezTo>
                  <a:pt x="5225" y="181778"/>
                  <a:pt x="-12218" y="99152"/>
                  <a:pt x="11652" y="55085"/>
                </a:cubicBezTo>
                <a:cubicBezTo>
                  <a:pt x="35522" y="11017"/>
                  <a:pt x="100705" y="5508"/>
                  <a:pt x="16588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7" name="Rectangle 146"/>
          <p:cNvSpPr/>
          <p:nvPr/>
        </p:nvSpPr>
        <p:spPr>
          <a:xfrm>
            <a:off x="5254533" y="3669828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5266337" y="5462884"/>
            <a:ext cx="499259" cy="279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flipH="1">
            <a:off x="2303946" y="4452471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flipH="1">
            <a:off x="2303613" y="4567455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flipH="1">
            <a:off x="2303613" y="4657249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flipH="1">
            <a:off x="5519246" y="4448524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flipH="1">
            <a:off x="5518913" y="4563508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flipH="1">
            <a:off x="5518913" y="4653302"/>
            <a:ext cx="18000" cy="1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568973" y="2696026"/>
            <a:ext cx="1495425" cy="1056824"/>
          </a:xfrm>
          <a:custGeom>
            <a:avLst/>
            <a:gdLst>
              <a:gd name="connsiteX0" fmla="*/ 0 w 1495425"/>
              <a:gd name="connsiteY0" fmla="*/ 28124 h 1056824"/>
              <a:gd name="connsiteX1" fmla="*/ 85725 w 1495425"/>
              <a:gd name="connsiteY1" fmla="*/ 85274 h 1056824"/>
              <a:gd name="connsiteX2" fmla="*/ 180975 w 1495425"/>
              <a:gd name="connsiteY2" fmla="*/ 742499 h 1056824"/>
              <a:gd name="connsiteX3" fmla="*/ 381000 w 1495425"/>
              <a:gd name="connsiteY3" fmla="*/ 1009199 h 1056824"/>
              <a:gd name="connsiteX4" fmla="*/ 1200150 w 1495425"/>
              <a:gd name="connsiteY4" fmla="*/ 1018724 h 1056824"/>
              <a:gd name="connsiteX5" fmla="*/ 1495425 w 1495425"/>
              <a:gd name="connsiteY5" fmla="*/ 1056824 h 10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5425" h="1056824">
                <a:moveTo>
                  <a:pt x="0" y="28124"/>
                </a:moveTo>
                <a:cubicBezTo>
                  <a:pt x="27781" y="-2833"/>
                  <a:pt x="55562" y="-33789"/>
                  <a:pt x="85725" y="85274"/>
                </a:cubicBezTo>
                <a:cubicBezTo>
                  <a:pt x="115888" y="204337"/>
                  <a:pt x="131763" y="588512"/>
                  <a:pt x="180975" y="742499"/>
                </a:cubicBezTo>
                <a:cubicBezTo>
                  <a:pt x="230187" y="896486"/>
                  <a:pt x="211138" y="963162"/>
                  <a:pt x="381000" y="1009199"/>
                </a:cubicBezTo>
                <a:cubicBezTo>
                  <a:pt x="550863" y="1055237"/>
                  <a:pt x="1014413" y="1010787"/>
                  <a:pt x="1200150" y="1018724"/>
                </a:cubicBezTo>
                <a:cubicBezTo>
                  <a:pt x="1385887" y="1026661"/>
                  <a:pt x="1440656" y="1041742"/>
                  <a:pt x="1495425" y="1056824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Freeform 6"/>
          <p:cNvSpPr/>
          <p:nvPr/>
        </p:nvSpPr>
        <p:spPr>
          <a:xfrm>
            <a:off x="2578498" y="3686176"/>
            <a:ext cx="1400175" cy="45719"/>
          </a:xfrm>
          <a:custGeom>
            <a:avLst/>
            <a:gdLst>
              <a:gd name="connsiteX0" fmla="*/ 0 w 1400175"/>
              <a:gd name="connsiteY0" fmla="*/ 0 h 171090"/>
              <a:gd name="connsiteX1" fmla="*/ 266700 w 1400175"/>
              <a:gd name="connsiteY1" fmla="*/ 66675 h 171090"/>
              <a:gd name="connsiteX2" fmla="*/ 695325 w 1400175"/>
              <a:gd name="connsiteY2" fmla="*/ 161925 h 171090"/>
              <a:gd name="connsiteX3" fmla="*/ 1400175 w 1400175"/>
              <a:gd name="connsiteY3" fmla="*/ 161925 h 17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175" h="171090">
                <a:moveTo>
                  <a:pt x="0" y="0"/>
                </a:moveTo>
                <a:cubicBezTo>
                  <a:pt x="82550" y="19843"/>
                  <a:pt x="150813" y="39688"/>
                  <a:pt x="266700" y="66675"/>
                </a:cubicBezTo>
                <a:cubicBezTo>
                  <a:pt x="382588" y="93663"/>
                  <a:pt x="506413" y="146050"/>
                  <a:pt x="695325" y="161925"/>
                </a:cubicBezTo>
                <a:cubicBezTo>
                  <a:pt x="884238" y="177800"/>
                  <a:pt x="1142206" y="169862"/>
                  <a:pt x="1400175" y="161925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Freeform 12"/>
          <p:cNvSpPr/>
          <p:nvPr/>
        </p:nvSpPr>
        <p:spPr>
          <a:xfrm>
            <a:off x="2578498" y="3751125"/>
            <a:ext cx="1438275" cy="1831288"/>
          </a:xfrm>
          <a:custGeom>
            <a:avLst/>
            <a:gdLst>
              <a:gd name="connsiteX0" fmla="*/ 0 w 1438275"/>
              <a:gd name="connsiteY0" fmla="*/ 1658205 h 1658967"/>
              <a:gd name="connsiteX1" fmla="*/ 85725 w 1438275"/>
              <a:gd name="connsiteY1" fmla="*/ 1572480 h 1658967"/>
              <a:gd name="connsiteX2" fmla="*/ 95250 w 1438275"/>
              <a:gd name="connsiteY2" fmla="*/ 1115280 h 1658967"/>
              <a:gd name="connsiteX3" fmla="*/ 114300 w 1438275"/>
              <a:gd name="connsiteY3" fmla="*/ 429480 h 1658967"/>
              <a:gd name="connsiteX4" fmla="*/ 361950 w 1438275"/>
              <a:gd name="connsiteY4" fmla="*/ 67530 h 1658967"/>
              <a:gd name="connsiteX5" fmla="*/ 1438275 w 1438275"/>
              <a:gd name="connsiteY5" fmla="*/ 855 h 165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275" h="1658967">
                <a:moveTo>
                  <a:pt x="0" y="1658205"/>
                </a:moveTo>
                <a:cubicBezTo>
                  <a:pt x="34925" y="1660586"/>
                  <a:pt x="69850" y="1662967"/>
                  <a:pt x="85725" y="1572480"/>
                </a:cubicBezTo>
                <a:cubicBezTo>
                  <a:pt x="101600" y="1481993"/>
                  <a:pt x="90488" y="1305780"/>
                  <a:pt x="95250" y="1115280"/>
                </a:cubicBezTo>
                <a:cubicBezTo>
                  <a:pt x="100012" y="924780"/>
                  <a:pt x="69850" y="604105"/>
                  <a:pt x="114300" y="429480"/>
                </a:cubicBezTo>
                <a:cubicBezTo>
                  <a:pt x="158750" y="254855"/>
                  <a:pt x="141288" y="138967"/>
                  <a:pt x="361950" y="67530"/>
                </a:cubicBezTo>
                <a:cubicBezTo>
                  <a:pt x="582613" y="-3908"/>
                  <a:pt x="1010444" y="-1527"/>
                  <a:pt x="1438275" y="855"/>
                </a:cubicBezTo>
              </a:path>
            </a:pathLst>
          </a:custGeom>
          <a:noFill/>
          <a:ln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7" name="Freeform 156"/>
          <p:cNvSpPr/>
          <p:nvPr/>
        </p:nvSpPr>
        <p:spPr>
          <a:xfrm>
            <a:off x="3569349" y="2733675"/>
            <a:ext cx="1618998" cy="1207424"/>
          </a:xfrm>
          <a:custGeom>
            <a:avLst/>
            <a:gdLst>
              <a:gd name="connsiteX0" fmla="*/ 1618998 w 1618998"/>
              <a:gd name="connsiteY0" fmla="*/ 0 h 967295"/>
              <a:gd name="connsiteX1" fmla="*/ 1504698 w 1618998"/>
              <a:gd name="connsiteY1" fmla="*/ 209550 h 967295"/>
              <a:gd name="connsiteX2" fmla="*/ 1542798 w 1618998"/>
              <a:gd name="connsiteY2" fmla="*/ 876300 h 967295"/>
              <a:gd name="connsiteX3" fmla="*/ 876048 w 1618998"/>
              <a:gd name="connsiteY3" fmla="*/ 962025 h 967295"/>
              <a:gd name="connsiteX4" fmla="*/ 123573 w 1618998"/>
              <a:gd name="connsiteY4" fmla="*/ 885825 h 967295"/>
              <a:gd name="connsiteX5" fmla="*/ 9273 w 1618998"/>
              <a:gd name="connsiteY5" fmla="*/ 933450 h 96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8998" h="967295">
                <a:moveTo>
                  <a:pt x="1618998" y="0"/>
                </a:moveTo>
                <a:cubicBezTo>
                  <a:pt x="1568198" y="31750"/>
                  <a:pt x="1517398" y="63500"/>
                  <a:pt x="1504698" y="209550"/>
                </a:cubicBezTo>
                <a:cubicBezTo>
                  <a:pt x="1491998" y="355600"/>
                  <a:pt x="1647573" y="750887"/>
                  <a:pt x="1542798" y="876300"/>
                </a:cubicBezTo>
                <a:cubicBezTo>
                  <a:pt x="1438023" y="1001713"/>
                  <a:pt x="1112585" y="960438"/>
                  <a:pt x="876048" y="962025"/>
                </a:cubicBezTo>
                <a:cubicBezTo>
                  <a:pt x="639511" y="963612"/>
                  <a:pt x="268035" y="890587"/>
                  <a:pt x="123573" y="885825"/>
                </a:cubicBezTo>
                <a:cubicBezTo>
                  <a:pt x="-20889" y="881063"/>
                  <a:pt x="-5808" y="907256"/>
                  <a:pt x="9273" y="933450"/>
                </a:cubicBezTo>
              </a:path>
            </a:pathLst>
          </a:custGeom>
          <a:noFill/>
          <a:ln>
            <a:solidFill>
              <a:schemeClr val="tx2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9" name="Freeform 158"/>
          <p:cNvSpPr/>
          <p:nvPr/>
        </p:nvSpPr>
        <p:spPr>
          <a:xfrm>
            <a:off x="3607197" y="3848101"/>
            <a:ext cx="1638300" cy="119807"/>
          </a:xfrm>
          <a:custGeom>
            <a:avLst/>
            <a:gdLst>
              <a:gd name="connsiteX0" fmla="*/ 1638300 w 1638300"/>
              <a:gd name="connsiteY0" fmla="*/ 0 h 119807"/>
              <a:gd name="connsiteX1" fmla="*/ 1304925 w 1638300"/>
              <a:gd name="connsiteY1" fmla="*/ 114300 h 119807"/>
              <a:gd name="connsiteX2" fmla="*/ 742950 w 1638300"/>
              <a:gd name="connsiteY2" fmla="*/ 95250 h 119807"/>
              <a:gd name="connsiteX3" fmla="*/ 238125 w 1638300"/>
              <a:gd name="connsiteY3" fmla="*/ 38100 h 119807"/>
              <a:gd name="connsiteX4" fmla="*/ 0 w 1638300"/>
              <a:gd name="connsiteY4" fmla="*/ 57150 h 11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300" h="119807">
                <a:moveTo>
                  <a:pt x="1638300" y="0"/>
                </a:moveTo>
                <a:cubicBezTo>
                  <a:pt x="1546225" y="49212"/>
                  <a:pt x="1454150" y="98425"/>
                  <a:pt x="1304925" y="114300"/>
                </a:cubicBezTo>
                <a:cubicBezTo>
                  <a:pt x="1155700" y="130175"/>
                  <a:pt x="920750" y="107950"/>
                  <a:pt x="742950" y="95250"/>
                </a:cubicBezTo>
                <a:cubicBezTo>
                  <a:pt x="565150" y="82550"/>
                  <a:pt x="361950" y="44450"/>
                  <a:pt x="238125" y="38100"/>
                </a:cubicBezTo>
                <a:cubicBezTo>
                  <a:pt x="114300" y="31750"/>
                  <a:pt x="57150" y="44450"/>
                  <a:pt x="0" y="57150"/>
                </a:cubicBezTo>
              </a:path>
            </a:pathLst>
          </a:custGeom>
          <a:noFill/>
          <a:ln>
            <a:solidFill>
              <a:schemeClr val="tx2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0" name="Freeform 159"/>
          <p:cNvSpPr/>
          <p:nvPr/>
        </p:nvSpPr>
        <p:spPr>
          <a:xfrm>
            <a:off x="3759597" y="3943350"/>
            <a:ext cx="1466850" cy="1599290"/>
          </a:xfrm>
          <a:custGeom>
            <a:avLst/>
            <a:gdLst>
              <a:gd name="connsiteX0" fmla="*/ 1466850 w 1466850"/>
              <a:gd name="connsiteY0" fmla="*/ 1590675 h 1599290"/>
              <a:gd name="connsiteX1" fmla="*/ 1362075 w 1466850"/>
              <a:gd name="connsiteY1" fmla="*/ 1476375 h 1599290"/>
              <a:gd name="connsiteX2" fmla="*/ 1362075 w 1466850"/>
              <a:gd name="connsiteY2" fmla="*/ 733425 h 1599290"/>
              <a:gd name="connsiteX3" fmla="*/ 1200150 w 1466850"/>
              <a:gd name="connsiteY3" fmla="*/ 142875 h 1599290"/>
              <a:gd name="connsiteX4" fmla="*/ 561975 w 1466850"/>
              <a:gd name="connsiteY4" fmla="*/ 38100 h 1599290"/>
              <a:gd name="connsiteX5" fmla="*/ 0 w 1466850"/>
              <a:gd name="connsiteY5" fmla="*/ 0 h 15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6850" h="1599290">
                <a:moveTo>
                  <a:pt x="1466850" y="1590675"/>
                </a:moveTo>
                <a:cubicBezTo>
                  <a:pt x="1423193" y="1604962"/>
                  <a:pt x="1379537" y="1619250"/>
                  <a:pt x="1362075" y="1476375"/>
                </a:cubicBezTo>
                <a:cubicBezTo>
                  <a:pt x="1344613" y="1333500"/>
                  <a:pt x="1389062" y="955675"/>
                  <a:pt x="1362075" y="733425"/>
                </a:cubicBezTo>
                <a:cubicBezTo>
                  <a:pt x="1335088" y="511175"/>
                  <a:pt x="1333500" y="258762"/>
                  <a:pt x="1200150" y="142875"/>
                </a:cubicBezTo>
                <a:cubicBezTo>
                  <a:pt x="1066800" y="26988"/>
                  <a:pt x="762000" y="61912"/>
                  <a:pt x="561975" y="38100"/>
                </a:cubicBezTo>
                <a:cubicBezTo>
                  <a:pt x="361950" y="14287"/>
                  <a:pt x="180975" y="7143"/>
                  <a:pt x="0" y="0"/>
                </a:cubicBezTo>
              </a:path>
            </a:pathLst>
          </a:custGeom>
          <a:noFill/>
          <a:ln>
            <a:solidFill>
              <a:schemeClr val="tx2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5497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101" grpId="0" animBg="1"/>
      <p:bldP spid="103" grpId="0" animBg="1"/>
      <p:bldP spid="123" grpId="0" animBg="1"/>
      <p:bldP spid="124" grpId="0" animBg="1"/>
      <p:bldP spid="125" grpId="0" animBg="1"/>
      <p:bldP spid="126" grpId="0" animBg="1"/>
      <p:bldP spid="128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7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4" grpId="0" animBg="1"/>
      <p:bldP spid="7" grpId="0" animBg="1"/>
      <p:bldP spid="13" grpId="0" animBg="1"/>
      <p:bldP spid="157" grpId="0" animBg="1"/>
      <p:bldP spid="159" grpId="0" animBg="1"/>
      <p:bldP spid="16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3553" y="2995613"/>
            <a:ext cx="3099881" cy="3013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3537" y="2998291"/>
            <a:ext cx="2340964" cy="2692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34887" y="3061358"/>
            <a:ext cx="2258428" cy="26290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847850" y="533400"/>
            <a:ext cx="8496300" cy="533400"/>
          </a:xfrm>
        </p:spPr>
        <p:txBody>
          <a:bodyPr/>
          <a:lstStyle/>
          <a:p>
            <a:r>
              <a:rPr lang="pl-PL" sz="3000" cap="small" dirty="0"/>
              <a:t>Performance</a:t>
            </a:r>
            <a:endParaRPr lang="en-US" sz="3000" dirty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1847850" y="1486058"/>
            <a:ext cx="8496300" cy="868131"/>
          </a:xfrm>
        </p:spPr>
        <p:txBody>
          <a:bodyPr/>
          <a:lstStyle/>
          <a:p>
            <a:r>
              <a:rPr lang="pl-PL" b="0" dirty="0" smtClean="0"/>
              <a:t>Buffer sizes (UGAL-L, worst-case traffic)</a:t>
            </a:r>
          </a:p>
          <a:p>
            <a:r>
              <a:rPr lang="pl-PL" b="0" dirty="0" smtClean="0"/>
              <a:t>Oversubscription (64 flits)</a:t>
            </a:r>
          </a:p>
          <a:p>
            <a:pPr marL="361950" lvl="1" indent="0">
              <a:buNone/>
            </a:pPr>
            <a:endParaRPr lang="pl-PL" b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653088" y="299561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pl-PL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614904" y="4041069"/>
            <a:ext cx="353305" cy="1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9840417" y="4113076"/>
            <a:ext cx="501977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046295" y="2588779"/>
            <a:ext cx="65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p=16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472265" y="2587761"/>
            <a:ext cx="65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p=18</a:t>
            </a:r>
          </a:p>
        </p:txBody>
      </p:sp>
    </p:spTree>
    <p:extLst>
      <p:ext uri="{BB962C8B-B14F-4D97-AF65-F5344CB8AC3E}">
        <p14:creationId xmlns:p14="http://schemas.microsoft.com/office/powerpoint/2010/main" val="2103481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2" descr="Bildergebnis für chip cpu perform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463"/>
            <a:ext cx="12192000" cy="64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itle 3"/>
          <p:cNvSpPr>
            <a:spLocks noGrp="1"/>
          </p:cNvSpPr>
          <p:nvPr>
            <p:ph type="title"/>
          </p:nvPr>
        </p:nvSpPr>
        <p:spPr>
          <a:xfrm>
            <a:off x="1739516" y="5589811"/>
            <a:ext cx="4857842" cy="972108"/>
          </a:xfrm>
          <a:noFill/>
        </p:spPr>
        <p:txBody>
          <a:bodyPr/>
          <a:lstStyle/>
          <a:p>
            <a:r>
              <a:rPr lang="en-US" sz="3000" cap="small" dirty="0" smtClean="0">
                <a:solidFill>
                  <a:schemeClr val="bg1"/>
                </a:solidFill>
              </a:rPr>
              <a:t>Why not just use Slim Fly</a:t>
            </a:r>
            <a:br>
              <a:rPr lang="en-US" sz="3000" cap="small" dirty="0" smtClean="0">
                <a:solidFill>
                  <a:schemeClr val="bg1"/>
                </a:solidFill>
              </a:rPr>
            </a:br>
            <a:r>
              <a:rPr lang="en-US" sz="3000" cap="small" dirty="0" smtClean="0">
                <a:solidFill>
                  <a:schemeClr val="bg1"/>
                </a:solidFill>
              </a:rPr>
              <a:t>as an on-chip network?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620688"/>
            <a:ext cx="5056071" cy="26649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8" name="Picture 4" descr="Podobny obr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307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63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355" y="2132856"/>
            <a:ext cx="7477125" cy="43010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847850" y="533400"/>
            <a:ext cx="8496300" cy="533400"/>
          </a:xfrm>
        </p:spPr>
        <p:txBody>
          <a:bodyPr/>
          <a:lstStyle/>
          <a:p>
            <a:r>
              <a:rPr lang="pl-PL" sz="3000" cap="small" dirty="0"/>
              <a:t>Structure Analysis</a:t>
            </a:r>
            <a:endParaRPr lang="en-US" sz="3000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1847850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cap="small" dirty="0"/>
              <a:t>Average Distance</a:t>
            </a:r>
            <a:endParaRPr lang="en-US" sz="2000" dirty="0"/>
          </a:p>
        </p:txBody>
      </p:sp>
      <p:sp>
        <p:nvSpPr>
          <p:cNvPr id="5" name="Rounded Rectangle 4"/>
          <p:cNvSpPr/>
          <p:nvPr/>
        </p:nvSpPr>
        <p:spPr>
          <a:xfrm>
            <a:off x="7752184" y="2132856"/>
            <a:ext cx="432048" cy="3600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Rectangle 5"/>
          <p:cNvSpPr/>
          <p:nvPr/>
        </p:nvSpPr>
        <p:spPr>
          <a:xfrm>
            <a:off x="7482158" y="743635"/>
            <a:ext cx="2851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U</a:t>
            </a:r>
            <a:r>
              <a:rPr lang="pl-PL" dirty="0" smtClean="0"/>
              <a:t>niform</a:t>
            </a:r>
            <a:r>
              <a:rPr lang="en-US" dirty="0" smtClean="0"/>
              <a:t> random</a:t>
            </a:r>
            <a:r>
              <a:rPr lang="pl-PL" dirty="0" smtClean="0"/>
              <a:t> </a:t>
            </a:r>
            <a:r>
              <a:rPr lang="pl-PL" dirty="0"/>
              <a:t>traffic</a:t>
            </a:r>
            <a:br>
              <a:rPr lang="pl-PL" dirty="0"/>
            </a:br>
            <a:r>
              <a:rPr lang="pl-PL" dirty="0"/>
              <a:t>using minimum path routing</a:t>
            </a:r>
          </a:p>
        </p:txBody>
      </p:sp>
    </p:spTree>
    <p:extLst>
      <p:ext uri="{BB962C8B-B14F-4D97-AF65-F5344CB8AC3E}">
        <p14:creationId xmlns:p14="http://schemas.microsoft.com/office/powerpoint/2010/main" val="4016496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331" y="2000743"/>
            <a:ext cx="7629339" cy="40564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847850" y="533400"/>
            <a:ext cx="8496300" cy="533400"/>
          </a:xfrm>
        </p:spPr>
        <p:txBody>
          <a:bodyPr/>
          <a:lstStyle/>
          <a:p>
            <a:r>
              <a:rPr lang="pl-PL" sz="3000" cap="small" dirty="0"/>
              <a:t>Structure Analysis</a:t>
            </a:r>
            <a:endParaRPr lang="en-US" sz="3000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1847850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cap="small" dirty="0"/>
              <a:t>Bisection Bandwidth (BB)</a:t>
            </a:r>
            <a:endParaRPr lang="en-US" sz="2000" dirty="0"/>
          </a:p>
        </p:txBody>
      </p:sp>
      <p:sp>
        <p:nvSpPr>
          <p:cNvPr id="5" name="Rounded Rectangle 4"/>
          <p:cNvSpPr/>
          <p:nvPr/>
        </p:nvSpPr>
        <p:spPr>
          <a:xfrm>
            <a:off x="7574346" y="3085519"/>
            <a:ext cx="432048" cy="54006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9321569" y="365964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*</a:t>
            </a:r>
          </a:p>
        </p:txBody>
      </p:sp>
      <p:sp>
        <p:nvSpPr>
          <p:cNvPr id="8" name="Rectangle 7"/>
          <p:cNvSpPr/>
          <p:nvPr/>
        </p:nvSpPr>
        <p:spPr>
          <a:xfrm>
            <a:off x="7882662" y="770632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*BB approximated with</a:t>
            </a:r>
          </a:p>
          <a:p>
            <a:r>
              <a:rPr lang="pl-PL" dirty="0"/>
              <a:t>the Metis partitioner [1]</a:t>
            </a:r>
          </a:p>
        </p:txBody>
      </p:sp>
      <p:sp>
        <p:nvSpPr>
          <p:cNvPr id="9" name="Rectangle 8"/>
          <p:cNvSpPr/>
          <p:nvPr/>
        </p:nvSpPr>
        <p:spPr>
          <a:xfrm>
            <a:off x="9773452" y="342750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*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8832" y="6535192"/>
            <a:ext cx="8784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[1] G. Karypis, V. Kumar. 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A fast and high quality multilevel scheme for partitioning irregular graphs</a:t>
            </a:r>
            <a:r>
              <a:rPr lang="pl-PL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. ICPP’95</a:t>
            </a:r>
            <a:endParaRPr lang="en-US" sz="14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89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ounded Rectangle 229"/>
          <p:cNvSpPr/>
          <p:nvPr/>
        </p:nvSpPr>
        <p:spPr>
          <a:xfrm>
            <a:off x="6061494" y="4347713"/>
            <a:ext cx="3096883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ounded Rectangle 228"/>
          <p:cNvSpPr/>
          <p:nvPr/>
        </p:nvSpPr>
        <p:spPr>
          <a:xfrm>
            <a:off x="2593676" y="4347713"/>
            <a:ext cx="3096882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cap="small" dirty="0"/>
              <a:t>Designing An Efficient Network Topology</a:t>
            </a:r>
            <a:endParaRPr lang="en-US" sz="3000" dirty="0"/>
          </a:p>
        </p:txBody>
      </p:sp>
      <p:sp>
        <p:nvSpPr>
          <p:cNvPr id="46" name="Title 3"/>
          <p:cNvSpPr txBox="1">
            <a:spLocks/>
          </p:cNvSpPr>
          <p:nvPr/>
        </p:nvSpPr>
        <p:spPr>
          <a:xfrm>
            <a:off x="1847850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cap="small" dirty="0"/>
              <a:t>Connecting routers</a:t>
            </a:r>
            <a:r>
              <a:rPr lang="en-US" sz="2000" cap="small" dirty="0"/>
              <a:t>: Diameter 2</a:t>
            </a:r>
            <a:endParaRPr lang="en-US" sz="2000" dirty="0"/>
          </a:p>
        </p:txBody>
      </p:sp>
      <p:sp>
        <p:nvSpPr>
          <p:cNvPr id="92" name="Rounded Rectangle 91"/>
          <p:cNvSpPr/>
          <p:nvPr/>
        </p:nvSpPr>
        <p:spPr>
          <a:xfrm>
            <a:off x="1864821" y="1953544"/>
            <a:ext cx="3178507" cy="1672259"/>
          </a:xfrm>
          <a:prstGeom prst="roundRect">
            <a:avLst>
              <a:gd name="adj" fmla="val 522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/>
          <p:cNvSpPr/>
          <p:nvPr/>
        </p:nvSpPr>
        <p:spPr>
          <a:xfrm>
            <a:off x="1864819" y="1661164"/>
            <a:ext cx="2650054" cy="380100"/>
          </a:xfrm>
          <a:prstGeom prst="roundRect">
            <a:avLst>
              <a:gd name="adj" fmla="val 522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202918" y="1659250"/>
            <a:ext cx="2470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Intra-group connections</a:t>
            </a:r>
            <a:endParaRPr lang="pl-PL" sz="1600" i="1" dirty="0"/>
          </a:p>
        </p:txBody>
      </p:sp>
      <p:sp>
        <p:nvSpPr>
          <p:cNvPr id="97" name="Oval 96"/>
          <p:cNvSpPr/>
          <p:nvPr/>
        </p:nvSpPr>
        <p:spPr>
          <a:xfrm>
            <a:off x="1898558" y="1703164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6106958" y="1295277"/>
            <a:ext cx="1973824" cy="415905"/>
          </a:xfrm>
          <a:prstGeom prst="roundRect">
            <a:avLst>
              <a:gd name="adj" fmla="val 522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ounded Rectangle 236"/>
          <p:cNvSpPr/>
          <p:nvPr/>
        </p:nvSpPr>
        <p:spPr>
          <a:xfrm>
            <a:off x="6106959" y="1573531"/>
            <a:ext cx="3880219" cy="2341217"/>
          </a:xfrm>
          <a:prstGeom prst="roundRect">
            <a:avLst>
              <a:gd name="adj" fmla="val 522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6430627" y="1295277"/>
            <a:ext cx="2678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Example:</a:t>
            </a:r>
            <a:endParaRPr lang="pl-PL" sz="1600" i="1" dirty="0"/>
          </a:p>
        </p:txBody>
      </p:sp>
      <p:sp>
        <p:nvSpPr>
          <p:cNvPr id="239" name="Oval 238"/>
          <p:cNvSpPr/>
          <p:nvPr/>
        </p:nvSpPr>
        <p:spPr>
          <a:xfrm>
            <a:off x="6163195" y="1327475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TextBox 240"/>
              <p:cNvSpPr txBox="1"/>
              <p:nvPr/>
            </p:nvSpPr>
            <p:spPr>
              <a:xfrm>
                <a:off x="7416712" y="1295905"/>
                <a:ext cx="6257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41" name="TextBox 2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712" y="1295905"/>
                <a:ext cx="625749" cy="276999"/>
              </a:xfrm>
              <a:prstGeom prst="rect">
                <a:avLst/>
              </a:prstGeom>
              <a:blipFill>
                <a:blip r:embed="rId3"/>
                <a:stretch>
                  <a:fillRect l="-7843" r="-882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/>
          <p:cNvSpPr/>
          <p:nvPr/>
        </p:nvSpPr>
        <p:spPr>
          <a:xfrm>
            <a:off x="1884468" y="2106308"/>
            <a:ext cx="8489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Router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2629607" y="2109684"/>
                <a:ext cx="20569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)⟷(0,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607" y="2109684"/>
                <a:ext cx="2056973" cy="276999"/>
              </a:xfrm>
              <a:prstGeom prst="rect">
                <a:avLst/>
              </a:prstGeom>
              <a:blipFill>
                <a:blip r:embed="rId4"/>
                <a:stretch>
                  <a:fillRect l="-3254" t="-2174" r="-325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884468" y="2363930"/>
            <a:ext cx="376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2319304" y="2377935"/>
                <a:ext cx="11108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304" y="2377935"/>
                <a:ext cx="1110882" cy="276999"/>
              </a:xfrm>
              <a:prstGeom prst="rect">
                <a:avLst/>
              </a:prstGeom>
              <a:blipFill>
                <a:blip r:embed="rId5"/>
                <a:stretch>
                  <a:fillRect l="-4372" r="-3825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/>
          <p:cNvSpPr/>
          <p:nvPr/>
        </p:nvSpPr>
        <p:spPr>
          <a:xfrm>
            <a:off x="1899308" y="2840630"/>
            <a:ext cx="8489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Router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2644447" y="2844006"/>
                <a:ext cx="21264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)⟷(0,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447" y="2844006"/>
                <a:ext cx="2126415" cy="276999"/>
              </a:xfrm>
              <a:prstGeom prst="rect">
                <a:avLst/>
              </a:prstGeom>
              <a:blipFill>
                <a:blip r:embed="rId6"/>
                <a:stretch>
                  <a:fillRect l="-3152" t="-4444" r="-31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Rectangle 89"/>
          <p:cNvSpPr/>
          <p:nvPr/>
        </p:nvSpPr>
        <p:spPr>
          <a:xfrm>
            <a:off x="1899308" y="3098252"/>
            <a:ext cx="376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2334144" y="3112257"/>
                <a:ext cx="11197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144" y="3112257"/>
                <a:ext cx="1119794" cy="276999"/>
              </a:xfrm>
              <a:prstGeom prst="rect">
                <a:avLst/>
              </a:prstGeom>
              <a:blipFill>
                <a:blip r:embed="rId7"/>
                <a:stretch>
                  <a:fillRect l="-2174" t="-4444" r="-543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angle 93"/>
          <p:cNvSpPr/>
          <p:nvPr/>
        </p:nvSpPr>
        <p:spPr>
          <a:xfrm>
            <a:off x="6220522" y="1776380"/>
            <a:ext cx="1731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Take Routers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7541227" y="1811953"/>
                <a:ext cx="7341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(0,0,.)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1227" y="1811953"/>
                <a:ext cx="734175" cy="276999"/>
              </a:xfrm>
              <a:prstGeom prst="rect">
                <a:avLst/>
              </a:prstGeom>
              <a:blipFill>
                <a:blip r:embed="rId8"/>
                <a:stretch>
                  <a:fillRect l="-9917" t="-2174" r="-9917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Rectangle 153"/>
          <p:cNvSpPr/>
          <p:nvPr/>
        </p:nvSpPr>
        <p:spPr>
          <a:xfrm>
            <a:off x="1821882" y="4437699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(0,0,0)</a:t>
            </a:r>
            <a:endParaRPr lang="pl-PL" sz="1600" dirty="0"/>
          </a:p>
        </p:txBody>
      </p:sp>
      <p:sp>
        <p:nvSpPr>
          <p:cNvPr id="155" name="Rectangle 154"/>
          <p:cNvSpPr/>
          <p:nvPr/>
        </p:nvSpPr>
        <p:spPr>
          <a:xfrm>
            <a:off x="1810835" y="4881678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(0,0,1)</a:t>
            </a:r>
            <a:endParaRPr lang="pl-PL" sz="1600" dirty="0"/>
          </a:p>
        </p:txBody>
      </p:sp>
      <p:sp>
        <p:nvSpPr>
          <p:cNvPr id="156" name="Rectangle 155"/>
          <p:cNvSpPr/>
          <p:nvPr/>
        </p:nvSpPr>
        <p:spPr>
          <a:xfrm>
            <a:off x="1807703" y="5347067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(0,0,2)</a:t>
            </a:r>
            <a:endParaRPr lang="pl-PL" sz="1600" dirty="0"/>
          </a:p>
        </p:txBody>
      </p:sp>
      <p:sp>
        <p:nvSpPr>
          <p:cNvPr id="157" name="Rectangle 156"/>
          <p:cNvSpPr/>
          <p:nvPr/>
        </p:nvSpPr>
        <p:spPr>
          <a:xfrm>
            <a:off x="1800030" y="5816613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(0,0,3)</a:t>
            </a:r>
            <a:endParaRPr lang="pl-PL" sz="1600" dirty="0"/>
          </a:p>
        </p:txBody>
      </p:sp>
      <p:sp>
        <p:nvSpPr>
          <p:cNvPr id="158" name="Rectangle 157"/>
          <p:cNvSpPr/>
          <p:nvPr/>
        </p:nvSpPr>
        <p:spPr>
          <a:xfrm>
            <a:off x="1807703" y="6282002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(0,0,4)</a:t>
            </a:r>
            <a:endParaRPr lang="pl-PL" sz="1600" dirty="0"/>
          </a:p>
        </p:txBody>
      </p:sp>
      <p:cxnSp>
        <p:nvCxnSpPr>
          <p:cNvPr id="164" name="Straight Connector 163"/>
          <p:cNvCxnSpPr/>
          <p:nvPr/>
        </p:nvCxnSpPr>
        <p:spPr>
          <a:xfrm>
            <a:off x="2518883" y="6008288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2526628" y="6473676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2526627" y="5554644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2518883" y="5091274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2518883" y="4635613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Rectangle 173"/>
              <p:cNvSpPr/>
              <p:nvPr/>
            </p:nvSpPr>
            <p:spPr>
              <a:xfrm>
                <a:off x="8798967" y="1570480"/>
                <a:ext cx="11882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1,4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4" name="Rectangle 1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967" y="1570480"/>
                <a:ext cx="118821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Rounded Rectangle 175"/>
          <p:cNvSpPr/>
          <p:nvPr/>
        </p:nvSpPr>
        <p:spPr>
          <a:xfrm>
            <a:off x="2720225" y="4456012"/>
            <a:ext cx="493412" cy="2194954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382567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382567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382567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382566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382565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963152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963152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963152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963151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963150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550679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550679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550679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550678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550677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136691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136691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136691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136690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136689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8017218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17218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017218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017217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017216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603230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603230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603230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8603229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8603228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843679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6843679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6843679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6843678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6843677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7429691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7429691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429691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7429690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7429689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264653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264653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6264653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6264652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6264651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6216616" y="2139498"/>
            <a:ext cx="250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(0,0,0), (0,0,1):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/>
              <p:cNvSpPr txBox="1"/>
              <p:nvPr/>
            </p:nvSpPr>
            <p:spPr>
              <a:xfrm>
                <a:off x="7736026" y="2159538"/>
                <a:ext cx="15404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79" name="TextBox 1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026" y="2159538"/>
                <a:ext cx="1540486" cy="276999"/>
              </a:xfrm>
              <a:prstGeom prst="rect">
                <a:avLst/>
              </a:prstGeom>
              <a:blipFill>
                <a:blip r:embed="rId10"/>
                <a:stretch>
                  <a:fillRect l="-3162" r="-2767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://www.kaffeewiki.de/images/6/65/OK_symbo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05" y="2135465"/>
            <a:ext cx="287607" cy="2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" name="Rectangle 182"/>
          <p:cNvSpPr/>
          <p:nvPr/>
        </p:nvSpPr>
        <p:spPr>
          <a:xfrm>
            <a:off x="6210831" y="2445479"/>
            <a:ext cx="250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(0,0,0), (0,0,2):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/>
              <p:cNvSpPr txBox="1"/>
              <p:nvPr/>
            </p:nvSpPr>
            <p:spPr>
              <a:xfrm>
                <a:off x="7730241" y="2465519"/>
                <a:ext cx="15436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=2∉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84" name="TextBox 1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241" y="2465519"/>
                <a:ext cx="1543692" cy="276999"/>
              </a:xfrm>
              <a:prstGeom prst="rect">
                <a:avLst/>
              </a:prstGeom>
              <a:blipFill>
                <a:blip r:embed="rId12"/>
                <a:stretch>
                  <a:fillRect l="-3162" r="-3162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http://upload.wikimedia.org/wikipedia/commons/1/1c/No-Symbo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44" y="2489354"/>
            <a:ext cx="229327" cy="22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Rectangle 185"/>
          <p:cNvSpPr/>
          <p:nvPr/>
        </p:nvSpPr>
        <p:spPr>
          <a:xfrm>
            <a:off x="6210831" y="2721563"/>
            <a:ext cx="250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(0,0,1), (0,0,2):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/>
              <p:cNvSpPr txBox="1"/>
              <p:nvPr/>
            </p:nvSpPr>
            <p:spPr>
              <a:xfrm>
                <a:off x="7730242" y="2741603"/>
                <a:ext cx="15741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87" name="TextBox 1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242" y="2741603"/>
                <a:ext cx="1574149" cy="276999"/>
              </a:xfrm>
              <a:prstGeom prst="rect">
                <a:avLst/>
              </a:prstGeom>
              <a:blipFill>
                <a:blip r:embed="rId14"/>
                <a:stretch>
                  <a:fillRect l="-1938" r="-193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9" name="Picture 2" descr="http://www.kaffeewiki.de/images/6/65/OK_symbo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05" y="2772573"/>
            <a:ext cx="287607" cy="2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Rectangle 189"/>
          <p:cNvSpPr/>
          <p:nvPr/>
        </p:nvSpPr>
        <p:spPr>
          <a:xfrm>
            <a:off x="6210831" y="3274326"/>
            <a:ext cx="250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(0,0,0), (0,0,4):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TextBox 190"/>
              <p:cNvSpPr txBox="1"/>
              <p:nvPr/>
            </p:nvSpPr>
            <p:spPr>
              <a:xfrm>
                <a:off x="7730242" y="3294366"/>
                <a:ext cx="15741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91" name="TextBox 1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242" y="3294366"/>
                <a:ext cx="1574149" cy="276999"/>
              </a:xfrm>
              <a:prstGeom prst="rect">
                <a:avLst/>
              </a:prstGeom>
              <a:blipFill>
                <a:blip r:embed="rId15"/>
                <a:stretch>
                  <a:fillRect l="-1938" r="-1938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2" name="Picture 2" descr="http://www.kaffeewiki.de/images/6/65/OK_symbo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05" y="3325336"/>
            <a:ext cx="287607" cy="2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Rectangle 192"/>
              <p:cNvSpPr/>
              <p:nvPr/>
            </p:nvSpPr>
            <p:spPr>
              <a:xfrm>
                <a:off x="7658872" y="2963009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3" name="Rectangle 1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8872" y="2963009"/>
                <a:ext cx="42191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4" name="Straight Connector 193"/>
          <p:cNvCxnSpPr/>
          <p:nvPr/>
        </p:nvCxnSpPr>
        <p:spPr>
          <a:xfrm>
            <a:off x="2974204" y="4731786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2974204" y="5187560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>
            <a:off x="2974204" y="5643334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flipH="1">
            <a:off x="2974203" y="6099108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Arc 197"/>
          <p:cNvSpPr/>
          <p:nvPr/>
        </p:nvSpPr>
        <p:spPr>
          <a:xfrm flipH="1">
            <a:off x="2709179" y="4609077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795040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795040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795040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795039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2795038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61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6" grpId="0"/>
      <p:bldP spid="97" grpId="0" animBg="1"/>
      <p:bldP spid="236" grpId="0" animBg="1"/>
      <p:bldP spid="237" grpId="0" animBg="1"/>
      <p:bldP spid="238" grpId="0"/>
      <p:bldP spid="239" grpId="0" animBg="1"/>
      <p:bldP spid="241" grpId="0"/>
      <p:bldP spid="84" grpId="0"/>
      <p:bldP spid="85" grpId="0"/>
      <p:bldP spid="5" grpId="0"/>
      <p:bldP spid="87" grpId="0"/>
      <p:bldP spid="88" grpId="0"/>
      <p:bldP spid="89" grpId="0"/>
      <p:bldP spid="90" grpId="0"/>
      <p:bldP spid="91" grpId="0"/>
      <p:bldP spid="94" grpId="0"/>
      <p:bldP spid="95" grpId="0"/>
      <p:bldP spid="154" grpId="0"/>
      <p:bldP spid="155" grpId="0"/>
      <p:bldP spid="156" grpId="0"/>
      <p:bldP spid="157" grpId="0"/>
      <p:bldP spid="158" grpId="0"/>
      <p:bldP spid="174" grpId="0"/>
      <p:bldP spid="176" grpId="0" animBg="1"/>
      <p:bldP spid="177" grpId="0"/>
      <p:bldP spid="179" grpId="0"/>
      <p:bldP spid="183" grpId="0"/>
      <p:bldP spid="184" grpId="0"/>
      <p:bldP spid="186" grpId="0"/>
      <p:bldP spid="187" grpId="0"/>
      <p:bldP spid="190" grpId="0"/>
      <p:bldP spid="191" grpId="0"/>
      <p:bldP spid="193" grpId="0"/>
      <p:bldP spid="19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ounded Rectangle 229"/>
          <p:cNvSpPr/>
          <p:nvPr/>
        </p:nvSpPr>
        <p:spPr>
          <a:xfrm>
            <a:off x="6061494" y="4347713"/>
            <a:ext cx="3096883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ounded Rectangle 228"/>
          <p:cNvSpPr/>
          <p:nvPr/>
        </p:nvSpPr>
        <p:spPr>
          <a:xfrm>
            <a:off x="2593676" y="4347713"/>
            <a:ext cx="3096882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cap="small" dirty="0"/>
              <a:t>Designing An Efficient Network Topology</a:t>
            </a:r>
            <a:endParaRPr lang="en-US" sz="3000" dirty="0"/>
          </a:p>
        </p:txBody>
      </p:sp>
      <p:sp>
        <p:nvSpPr>
          <p:cNvPr id="46" name="Title 3"/>
          <p:cNvSpPr txBox="1">
            <a:spLocks/>
          </p:cNvSpPr>
          <p:nvPr/>
        </p:nvSpPr>
        <p:spPr>
          <a:xfrm>
            <a:off x="1847850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cap="small" dirty="0"/>
              <a:t>Connecting routers</a:t>
            </a:r>
            <a:r>
              <a:rPr lang="en-US" sz="2000" cap="small" dirty="0"/>
              <a:t>: Diameter 2</a:t>
            </a:r>
            <a:endParaRPr lang="en-US" sz="2000" dirty="0"/>
          </a:p>
        </p:txBody>
      </p:sp>
      <p:sp>
        <p:nvSpPr>
          <p:cNvPr id="92" name="Rounded Rectangle 91"/>
          <p:cNvSpPr/>
          <p:nvPr/>
        </p:nvSpPr>
        <p:spPr>
          <a:xfrm>
            <a:off x="1864821" y="1953544"/>
            <a:ext cx="3178507" cy="1672259"/>
          </a:xfrm>
          <a:prstGeom prst="roundRect">
            <a:avLst>
              <a:gd name="adj" fmla="val 522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/>
          <p:cNvSpPr/>
          <p:nvPr/>
        </p:nvSpPr>
        <p:spPr>
          <a:xfrm>
            <a:off x="1864819" y="1661164"/>
            <a:ext cx="2650054" cy="1053091"/>
          </a:xfrm>
          <a:prstGeom prst="roundRect">
            <a:avLst>
              <a:gd name="adj" fmla="val 522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202918" y="1659250"/>
            <a:ext cx="2470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Intra-group connections</a:t>
            </a:r>
            <a:endParaRPr lang="pl-PL" sz="1600" i="1" dirty="0"/>
          </a:p>
        </p:txBody>
      </p:sp>
      <p:sp>
        <p:nvSpPr>
          <p:cNvPr id="97" name="Oval 96"/>
          <p:cNvSpPr/>
          <p:nvPr/>
        </p:nvSpPr>
        <p:spPr>
          <a:xfrm>
            <a:off x="1898558" y="1703164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6106958" y="1295277"/>
            <a:ext cx="1973824" cy="2109046"/>
          </a:xfrm>
          <a:prstGeom prst="roundRect">
            <a:avLst>
              <a:gd name="adj" fmla="val 522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ounded Rectangle 236"/>
          <p:cNvSpPr/>
          <p:nvPr/>
        </p:nvSpPr>
        <p:spPr>
          <a:xfrm>
            <a:off x="6106959" y="1573531"/>
            <a:ext cx="3880219" cy="2341217"/>
          </a:xfrm>
          <a:prstGeom prst="roundRect">
            <a:avLst>
              <a:gd name="adj" fmla="val 522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6430627" y="1295277"/>
            <a:ext cx="2678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Example:</a:t>
            </a:r>
            <a:endParaRPr lang="pl-PL" sz="1600" i="1" dirty="0"/>
          </a:p>
        </p:txBody>
      </p:sp>
      <p:sp>
        <p:nvSpPr>
          <p:cNvPr id="239" name="Oval 238"/>
          <p:cNvSpPr/>
          <p:nvPr/>
        </p:nvSpPr>
        <p:spPr>
          <a:xfrm>
            <a:off x="6163195" y="1327475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TextBox 240"/>
              <p:cNvSpPr txBox="1"/>
              <p:nvPr/>
            </p:nvSpPr>
            <p:spPr>
              <a:xfrm>
                <a:off x="7416712" y="1295905"/>
                <a:ext cx="6257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41" name="TextBox 2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712" y="1295905"/>
                <a:ext cx="625749" cy="276999"/>
              </a:xfrm>
              <a:prstGeom prst="rect">
                <a:avLst/>
              </a:prstGeom>
              <a:blipFill>
                <a:blip r:embed="rId3"/>
                <a:stretch>
                  <a:fillRect l="-7843" r="-882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/>
          <p:cNvSpPr/>
          <p:nvPr/>
        </p:nvSpPr>
        <p:spPr>
          <a:xfrm>
            <a:off x="1884468" y="2106308"/>
            <a:ext cx="8489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Router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2629607" y="2109684"/>
                <a:ext cx="20569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)⟷(0,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607" y="2109684"/>
                <a:ext cx="2056973" cy="276999"/>
              </a:xfrm>
              <a:prstGeom prst="rect">
                <a:avLst/>
              </a:prstGeom>
              <a:blipFill>
                <a:blip r:embed="rId4"/>
                <a:stretch>
                  <a:fillRect l="-3254" t="-2174" r="-325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884468" y="2363930"/>
            <a:ext cx="376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2319304" y="2377935"/>
                <a:ext cx="11108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304" y="2377935"/>
                <a:ext cx="1110882" cy="276999"/>
              </a:xfrm>
              <a:prstGeom prst="rect">
                <a:avLst/>
              </a:prstGeom>
              <a:blipFill>
                <a:blip r:embed="rId5"/>
                <a:stretch>
                  <a:fillRect l="-4372" r="-3825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/>
          <p:cNvSpPr/>
          <p:nvPr/>
        </p:nvSpPr>
        <p:spPr>
          <a:xfrm>
            <a:off x="1899308" y="2840630"/>
            <a:ext cx="8489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Router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2644447" y="2844006"/>
                <a:ext cx="21264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)⟷(0,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447" y="2844006"/>
                <a:ext cx="2126415" cy="276999"/>
              </a:xfrm>
              <a:prstGeom prst="rect">
                <a:avLst/>
              </a:prstGeom>
              <a:blipFill>
                <a:blip r:embed="rId6"/>
                <a:stretch>
                  <a:fillRect l="-3152" t="-4444" r="-31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Rectangle 89"/>
          <p:cNvSpPr/>
          <p:nvPr/>
        </p:nvSpPr>
        <p:spPr>
          <a:xfrm>
            <a:off x="1899308" y="3098252"/>
            <a:ext cx="376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2334144" y="3112257"/>
                <a:ext cx="11197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144" y="3112257"/>
                <a:ext cx="1119794" cy="276999"/>
              </a:xfrm>
              <a:prstGeom prst="rect">
                <a:avLst/>
              </a:prstGeom>
              <a:blipFill>
                <a:blip r:embed="rId7"/>
                <a:stretch>
                  <a:fillRect l="-2174" t="-4444" r="-543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angle 93"/>
          <p:cNvSpPr/>
          <p:nvPr/>
        </p:nvSpPr>
        <p:spPr>
          <a:xfrm>
            <a:off x="6220522" y="1776380"/>
            <a:ext cx="1731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Take Routers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7541227" y="1811953"/>
                <a:ext cx="7341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(1,4,.)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1227" y="1811953"/>
                <a:ext cx="734175" cy="276999"/>
              </a:xfrm>
              <a:prstGeom prst="rect">
                <a:avLst/>
              </a:prstGeom>
              <a:blipFill>
                <a:blip r:embed="rId8"/>
                <a:stretch>
                  <a:fillRect l="-9917" t="-2174" r="-9917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Rectangle 153"/>
          <p:cNvSpPr/>
          <p:nvPr/>
        </p:nvSpPr>
        <p:spPr>
          <a:xfrm>
            <a:off x="1821882" y="4437699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(0,0,0)</a:t>
            </a:r>
            <a:endParaRPr lang="pl-PL" sz="1600" dirty="0"/>
          </a:p>
        </p:txBody>
      </p:sp>
      <p:sp>
        <p:nvSpPr>
          <p:cNvPr id="155" name="Rectangle 154"/>
          <p:cNvSpPr/>
          <p:nvPr/>
        </p:nvSpPr>
        <p:spPr>
          <a:xfrm>
            <a:off x="1810835" y="4881678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(0,0,1)</a:t>
            </a:r>
            <a:endParaRPr lang="pl-PL" sz="1600" dirty="0"/>
          </a:p>
        </p:txBody>
      </p:sp>
      <p:sp>
        <p:nvSpPr>
          <p:cNvPr id="156" name="Rectangle 155"/>
          <p:cNvSpPr/>
          <p:nvPr/>
        </p:nvSpPr>
        <p:spPr>
          <a:xfrm>
            <a:off x="1807703" y="5347067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(0,0,2)</a:t>
            </a:r>
            <a:endParaRPr lang="pl-PL" sz="1600" dirty="0"/>
          </a:p>
        </p:txBody>
      </p:sp>
      <p:sp>
        <p:nvSpPr>
          <p:cNvPr id="157" name="Rectangle 156"/>
          <p:cNvSpPr/>
          <p:nvPr/>
        </p:nvSpPr>
        <p:spPr>
          <a:xfrm>
            <a:off x="1800030" y="5816613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(0,0,3)</a:t>
            </a:r>
            <a:endParaRPr lang="pl-PL" sz="1600" dirty="0"/>
          </a:p>
        </p:txBody>
      </p:sp>
      <p:sp>
        <p:nvSpPr>
          <p:cNvPr id="158" name="Rectangle 157"/>
          <p:cNvSpPr/>
          <p:nvPr/>
        </p:nvSpPr>
        <p:spPr>
          <a:xfrm>
            <a:off x="1807703" y="6282002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(0,0,4)</a:t>
            </a:r>
            <a:endParaRPr lang="pl-PL" sz="1600" dirty="0"/>
          </a:p>
        </p:txBody>
      </p:sp>
      <p:sp>
        <p:nvSpPr>
          <p:cNvPr id="159" name="Rectangle 158"/>
          <p:cNvSpPr/>
          <p:nvPr/>
        </p:nvSpPr>
        <p:spPr>
          <a:xfrm>
            <a:off x="9188271" y="4427046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(1,4,0)</a:t>
            </a:r>
            <a:endParaRPr lang="pl-PL" sz="1600" dirty="0"/>
          </a:p>
        </p:txBody>
      </p:sp>
      <p:sp>
        <p:nvSpPr>
          <p:cNvPr id="160" name="Rectangle 159"/>
          <p:cNvSpPr/>
          <p:nvPr/>
        </p:nvSpPr>
        <p:spPr>
          <a:xfrm>
            <a:off x="9177224" y="4871025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(1,4,1)</a:t>
            </a:r>
            <a:endParaRPr lang="pl-PL" sz="1600" dirty="0"/>
          </a:p>
        </p:txBody>
      </p:sp>
      <p:sp>
        <p:nvSpPr>
          <p:cNvPr id="161" name="Rectangle 160"/>
          <p:cNvSpPr/>
          <p:nvPr/>
        </p:nvSpPr>
        <p:spPr>
          <a:xfrm>
            <a:off x="9174092" y="5336414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(1,4,2)</a:t>
            </a:r>
            <a:endParaRPr lang="pl-PL" sz="1600" dirty="0"/>
          </a:p>
        </p:txBody>
      </p:sp>
      <p:sp>
        <p:nvSpPr>
          <p:cNvPr id="162" name="Rectangle 161"/>
          <p:cNvSpPr/>
          <p:nvPr/>
        </p:nvSpPr>
        <p:spPr>
          <a:xfrm>
            <a:off x="9166419" y="5805960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(1,4,3)</a:t>
            </a:r>
            <a:endParaRPr lang="pl-PL" sz="1600" dirty="0"/>
          </a:p>
        </p:txBody>
      </p:sp>
      <p:sp>
        <p:nvSpPr>
          <p:cNvPr id="163" name="Rectangle 162"/>
          <p:cNvSpPr/>
          <p:nvPr/>
        </p:nvSpPr>
        <p:spPr>
          <a:xfrm>
            <a:off x="9174092" y="6271349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(1,4,4)</a:t>
            </a:r>
            <a:endParaRPr lang="pl-PL" sz="1600" dirty="0"/>
          </a:p>
        </p:txBody>
      </p:sp>
      <p:cxnSp>
        <p:nvCxnSpPr>
          <p:cNvPr id="164" name="Straight Connector 163"/>
          <p:cNvCxnSpPr/>
          <p:nvPr/>
        </p:nvCxnSpPr>
        <p:spPr>
          <a:xfrm>
            <a:off x="2518883" y="6008288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2526628" y="6473676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2526627" y="5554644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2518883" y="5091274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2518883" y="4635613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8964642" y="4642793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8969430" y="5093291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8962340" y="5552513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8962349" y="6009415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8969430" y="6462232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Rectangle 173"/>
              <p:cNvSpPr/>
              <p:nvPr/>
            </p:nvSpPr>
            <p:spPr>
              <a:xfrm>
                <a:off x="8798967" y="1570480"/>
                <a:ext cx="12418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′=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2,3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4" name="Rectangle 1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967" y="1570480"/>
                <a:ext cx="124187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Rounded Rectangle 175"/>
          <p:cNvSpPr/>
          <p:nvPr/>
        </p:nvSpPr>
        <p:spPr>
          <a:xfrm>
            <a:off x="2720225" y="4456012"/>
            <a:ext cx="493412" cy="2194954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382567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382567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382567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382566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382565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963152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963152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963152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963151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963150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550679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550679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550679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550678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550677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136691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136691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136691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136690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136689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8017218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17218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017218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017217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017216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843679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6843679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6843679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6843678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6843677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7429691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7429691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429691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7429690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7429689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264653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264653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6264653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6264652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6264651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6216616" y="2139498"/>
            <a:ext cx="250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(1,4,0), (1,4,1):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/>
              <p:cNvSpPr txBox="1"/>
              <p:nvPr/>
            </p:nvSpPr>
            <p:spPr>
              <a:xfrm>
                <a:off x="7736026" y="2159538"/>
                <a:ext cx="1597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=1∉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79" name="TextBox 1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026" y="2159538"/>
                <a:ext cx="1597360" cy="276999"/>
              </a:xfrm>
              <a:prstGeom prst="rect">
                <a:avLst/>
              </a:prstGeom>
              <a:blipFill>
                <a:blip r:embed="rId10"/>
                <a:stretch>
                  <a:fillRect l="-3053" t="-2174" r="-3817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3" name="Rectangle 182"/>
          <p:cNvSpPr/>
          <p:nvPr/>
        </p:nvSpPr>
        <p:spPr>
          <a:xfrm>
            <a:off x="6210831" y="2445479"/>
            <a:ext cx="250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(0,0,0), (0,0,2):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/>
              <p:cNvSpPr txBox="1"/>
              <p:nvPr/>
            </p:nvSpPr>
            <p:spPr>
              <a:xfrm>
                <a:off x="7730241" y="2465519"/>
                <a:ext cx="1594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84" name="TextBox 1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241" y="2465519"/>
                <a:ext cx="1594154" cy="276999"/>
              </a:xfrm>
              <a:prstGeom prst="rect">
                <a:avLst/>
              </a:prstGeom>
              <a:blipFill>
                <a:blip r:embed="rId11"/>
                <a:stretch>
                  <a:fillRect l="-3053" t="-2174" r="-3435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http://upload.wikimedia.org/wikipedia/commons/1/1c/No-Symbo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44" y="2174641"/>
            <a:ext cx="229327" cy="22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Rectangle 185"/>
          <p:cNvSpPr/>
          <p:nvPr/>
        </p:nvSpPr>
        <p:spPr>
          <a:xfrm>
            <a:off x="6210831" y="2721563"/>
            <a:ext cx="250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(0,0,1), (0,0,4):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/>
              <p:cNvSpPr txBox="1"/>
              <p:nvPr/>
            </p:nvSpPr>
            <p:spPr>
              <a:xfrm>
                <a:off x="7730241" y="2741603"/>
                <a:ext cx="1594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87" name="TextBox 1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241" y="2741603"/>
                <a:ext cx="1594154" cy="276999"/>
              </a:xfrm>
              <a:prstGeom prst="rect">
                <a:avLst/>
              </a:prstGeom>
              <a:blipFill>
                <a:blip r:embed="rId13"/>
                <a:stretch>
                  <a:fillRect l="-3053" t="-4444" r="-343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9" name="Picture 2" descr="http://www.kaffeewiki.de/images/6/65/OK_symbo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05" y="2467507"/>
            <a:ext cx="287607" cy="2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Rectangle 189"/>
          <p:cNvSpPr/>
          <p:nvPr/>
        </p:nvSpPr>
        <p:spPr>
          <a:xfrm>
            <a:off x="6210831" y="3274326"/>
            <a:ext cx="250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(0,0,0), (0,0,4):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TextBox 190"/>
              <p:cNvSpPr txBox="1"/>
              <p:nvPr/>
            </p:nvSpPr>
            <p:spPr>
              <a:xfrm>
                <a:off x="7730241" y="3294366"/>
                <a:ext cx="1594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=4∉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91" name="TextBox 1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241" y="3294366"/>
                <a:ext cx="1594154" cy="276999"/>
              </a:xfrm>
              <a:prstGeom prst="rect">
                <a:avLst/>
              </a:prstGeom>
              <a:blipFill>
                <a:blip r:embed="rId15"/>
                <a:stretch>
                  <a:fillRect l="-3053" t="-2174" r="-3435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Rectangle 192"/>
              <p:cNvSpPr/>
              <p:nvPr/>
            </p:nvSpPr>
            <p:spPr>
              <a:xfrm>
                <a:off x="7658872" y="2963009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3" name="Rectangle 1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8872" y="2963009"/>
                <a:ext cx="42191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4" name="Straight Connector 193"/>
          <p:cNvCxnSpPr/>
          <p:nvPr/>
        </p:nvCxnSpPr>
        <p:spPr>
          <a:xfrm>
            <a:off x="2974204" y="4731786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2974204" y="5187560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>
            <a:off x="2974204" y="5643334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flipH="1">
            <a:off x="2974203" y="6099108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Arc 197"/>
          <p:cNvSpPr/>
          <p:nvPr/>
        </p:nvSpPr>
        <p:spPr>
          <a:xfrm flipH="1">
            <a:off x="2709179" y="4609077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795040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795040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795040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795039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ounded Rectangle 174"/>
          <p:cNvSpPr/>
          <p:nvPr/>
        </p:nvSpPr>
        <p:spPr>
          <a:xfrm>
            <a:off x="8515350" y="4448308"/>
            <a:ext cx="525106" cy="2194954"/>
          </a:xfrm>
          <a:prstGeom prst="roundRect">
            <a:avLst>
              <a:gd name="adj" fmla="val 522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603230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603230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603230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8603229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8603228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Arc 177"/>
          <p:cNvSpPr/>
          <p:nvPr/>
        </p:nvSpPr>
        <p:spPr>
          <a:xfrm flipH="1">
            <a:off x="8553691" y="4710678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Arc 179"/>
          <p:cNvSpPr/>
          <p:nvPr/>
        </p:nvSpPr>
        <p:spPr>
          <a:xfrm flipH="1">
            <a:off x="8503560" y="4675461"/>
            <a:ext cx="199217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Arc 180"/>
          <p:cNvSpPr/>
          <p:nvPr/>
        </p:nvSpPr>
        <p:spPr>
          <a:xfrm flipH="1">
            <a:off x="8551716" y="5159438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Arc 181"/>
          <p:cNvSpPr/>
          <p:nvPr/>
        </p:nvSpPr>
        <p:spPr>
          <a:xfrm flipH="1">
            <a:off x="8549741" y="5615212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Arc 184"/>
          <p:cNvSpPr/>
          <p:nvPr/>
        </p:nvSpPr>
        <p:spPr>
          <a:xfrm flipH="1">
            <a:off x="8503560" y="5132617"/>
            <a:ext cx="199217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" name="Picture 2" descr="http://www.kaffeewiki.de/images/6/65/OK_symbo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05" y="2772463"/>
            <a:ext cx="287607" cy="2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4" descr="http://upload.wikimedia.org/wikipedia/commons/1/1c/No-Symbo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44" y="3318201"/>
            <a:ext cx="229327" cy="22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ectangle 107"/>
          <p:cNvSpPr/>
          <p:nvPr/>
        </p:nvSpPr>
        <p:spPr>
          <a:xfrm>
            <a:off x="2795038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6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ounded Rectangle 229"/>
          <p:cNvSpPr/>
          <p:nvPr/>
        </p:nvSpPr>
        <p:spPr>
          <a:xfrm>
            <a:off x="6061494" y="4347713"/>
            <a:ext cx="3096883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ounded Rectangle 228"/>
          <p:cNvSpPr/>
          <p:nvPr/>
        </p:nvSpPr>
        <p:spPr>
          <a:xfrm>
            <a:off x="2593676" y="4347713"/>
            <a:ext cx="3096882" cy="2432649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000" cap="small" dirty="0"/>
              <a:t>Designing An Efficient Network Topology</a:t>
            </a:r>
            <a:endParaRPr lang="en-US" sz="3000" dirty="0"/>
          </a:p>
        </p:txBody>
      </p:sp>
      <p:sp>
        <p:nvSpPr>
          <p:cNvPr id="46" name="Title 3"/>
          <p:cNvSpPr txBox="1">
            <a:spLocks/>
          </p:cNvSpPr>
          <p:nvPr/>
        </p:nvSpPr>
        <p:spPr>
          <a:xfrm>
            <a:off x="1847850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cap="small" dirty="0"/>
              <a:t>Connecting routers</a:t>
            </a:r>
            <a:r>
              <a:rPr lang="en-US" sz="2000" cap="small" dirty="0"/>
              <a:t>: Diameter 2</a:t>
            </a:r>
            <a:endParaRPr lang="en-US" sz="2000" dirty="0"/>
          </a:p>
        </p:txBody>
      </p:sp>
      <p:sp>
        <p:nvSpPr>
          <p:cNvPr id="92" name="Rounded Rectangle 91"/>
          <p:cNvSpPr/>
          <p:nvPr/>
        </p:nvSpPr>
        <p:spPr>
          <a:xfrm>
            <a:off x="1864821" y="1953544"/>
            <a:ext cx="3178507" cy="1672259"/>
          </a:xfrm>
          <a:prstGeom prst="roundRect">
            <a:avLst>
              <a:gd name="adj" fmla="val 522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/>
          <p:cNvSpPr/>
          <p:nvPr/>
        </p:nvSpPr>
        <p:spPr>
          <a:xfrm>
            <a:off x="1864819" y="1661164"/>
            <a:ext cx="2650054" cy="1053091"/>
          </a:xfrm>
          <a:prstGeom prst="roundRect">
            <a:avLst>
              <a:gd name="adj" fmla="val 522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202918" y="1659250"/>
            <a:ext cx="2470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Inter-group connections</a:t>
            </a:r>
            <a:endParaRPr lang="pl-PL" sz="1600" i="1" dirty="0"/>
          </a:p>
        </p:txBody>
      </p:sp>
      <p:sp>
        <p:nvSpPr>
          <p:cNvPr id="97" name="Oval 96"/>
          <p:cNvSpPr/>
          <p:nvPr/>
        </p:nvSpPr>
        <p:spPr>
          <a:xfrm>
            <a:off x="1898558" y="1703164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6106958" y="1295277"/>
            <a:ext cx="1973824" cy="2109046"/>
          </a:xfrm>
          <a:prstGeom prst="roundRect">
            <a:avLst>
              <a:gd name="adj" fmla="val 522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ounded Rectangle 236"/>
          <p:cNvSpPr/>
          <p:nvPr/>
        </p:nvSpPr>
        <p:spPr>
          <a:xfrm>
            <a:off x="6106959" y="1573531"/>
            <a:ext cx="3880219" cy="2341217"/>
          </a:xfrm>
          <a:prstGeom prst="roundRect">
            <a:avLst>
              <a:gd name="adj" fmla="val 522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6430627" y="1295277"/>
            <a:ext cx="2678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Example:</a:t>
            </a:r>
            <a:endParaRPr lang="pl-PL" sz="1600" i="1" dirty="0"/>
          </a:p>
        </p:txBody>
      </p:sp>
      <p:sp>
        <p:nvSpPr>
          <p:cNvPr id="239" name="Oval 238"/>
          <p:cNvSpPr/>
          <p:nvPr/>
        </p:nvSpPr>
        <p:spPr>
          <a:xfrm>
            <a:off x="6163195" y="1327475"/>
            <a:ext cx="299410" cy="29941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1" name="TextBox 240"/>
              <p:cNvSpPr txBox="1"/>
              <p:nvPr/>
            </p:nvSpPr>
            <p:spPr>
              <a:xfrm>
                <a:off x="7416712" y="1295905"/>
                <a:ext cx="6257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41" name="TextBox 2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712" y="1295905"/>
                <a:ext cx="625749" cy="276999"/>
              </a:xfrm>
              <a:prstGeom prst="rect">
                <a:avLst/>
              </a:prstGeom>
              <a:blipFill>
                <a:blip r:embed="rId3"/>
                <a:stretch>
                  <a:fillRect l="-7843" r="-882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/>
          <p:cNvSpPr/>
          <p:nvPr/>
        </p:nvSpPr>
        <p:spPr>
          <a:xfrm>
            <a:off x="1884468" y="2106308"/>
            <a:ext cx="8489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Router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2629606" y="2109684"/>
                <a:ext cx="20276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)⟷(1,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606" y="2109684"/>
                <a:ext cx="2027606" cy="276999"/>
              </a:xfrm>
              <a:prstGeom prst="rect">
                <a:avLst/>
              </a:prstGeom>
              <a:blipFill>
                <a:blip r:embed="rId4"/>
                <a:stretch>
                  <a:fillRect l="-3303" t="-2174" r="-3303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518877" y="2667008"/>
            <a:ext cx="376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2953714" y="2681013"/>
                <a:ext cx="12125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714" y="2681013"/>
                <a:ext cx="1212511" cy="276999"/>
              </a:xfrm>
              <a:prstGeom prst="rect">
                <a:avLst/>
              </a:prstGeom>
              <a:blipFill>
                <a:blip r:embed="rId5"/>
                <a:stretch>
                  <a:fillRect l="-4040" r="-151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angle 93"/>
          <p:cNvSpPr/>
          <p:nvPr/>
        </p:nvSpPr>
        <p:spPr>
          <a:xfrm>
            <a:off x="6220522" y="1776380"/>
            <a:ext cx="3568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Take Router              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7453951" y="1802401"/>
                <a:ext cx="7373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(1,1,0)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951" y="1802401"/>
                <a:ext cx="737381" cy="276999"/>
              </a:xfrm>
              <a:prstGeom prst="rect">
                <a:avLst/>
              </a:prstGeom>
              <a:blipFill>
                <a:blip r:embed="rId6"/>
                <a:stretch>
                  <a:fillRect l="-9917" t="-4444" r="-1074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Rectangle 153"/>
          <p:cNvSpPr/>
          <p:nvPr/>
        </p:nvSpPr>
        <p:spPr>
          <a:xfrm>
            <a:off x="1821882" y="4437699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(0,0,0)</a:t>
            </a:r>
            <a:endParaRPr lang="pl-PL" sz="1600" dirty="0"/>
          </a:p>
        </p:txBody>
      </p:sp>
      <p:sp>
        <p:nvSpPr>
          <p:cNvPr id="155" name="Rectangle 154"/>
          <p:cNvSpPr/>
          <p:nvPr/>
        </p:nvSpPr>
        <p:spPr>
          <a:xfrm>
            <a:off x="1821882" y="5234437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(0,1,1)</a:t>
            </a:r>
            <a:endParaRPr lang="pl-PL" sz="1600" dirty="0"/>
          </a:p>
        </p:txBody>
      </p:sp>
      <p:sp>
        <p:nvSpPr>
          <p:cNvPr id="159" name="Rectangle 158"/>
          <p:cNvSpPr/>
          <p:nvPr/>
        </p:nvSpPr>
        <p:spPr>
          <a:xfrm>
            <a:off x="6474307" y="3988981"/>
            <a:ext cx="798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(1,1,0)</a:t>
            </a:r>
            <a:endParaRPr lang="pl-PL" sz="1600" dirty="0"/>
          </a:p>
        </p:txBody>
      </p:sp>
      <p:cxnSp>
        <p:nvCxnSpPr>
          <p:cNvPr id="167" name="Straight Connector 166"/>
          <p:cNvCxnSpPr/>
          <p:nvPr/>
        </p:nvCxnSpPr>
        <p:spPr>
          <a:xfrm flipV="1">
            <a:off x="2529997" y="5213768"/>
            <a:ext cx="876489" cy="221479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2518883" y="4635613"/>
            <a:ext cx="254423" cy="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H="1" flipV="1">
            <a:off x="6843676" y="4268217"/>
            <a:ext cx="177828" cy="230463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2795038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382567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382566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382565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963152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963151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963150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550679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550679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550677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136691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136691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136690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8017218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17218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017218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017217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017216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6843679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6843679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6843678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6843677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7429691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7429691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7429691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7429690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7429689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264653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6264653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6264652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6264651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6216616" y="2139498"/>
            <a:ext cx="250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(0,0,0):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/>
              <p:cNvSpPr txBox="1"/>
              <p:nvPr/>
            </p:nvSpPr>
            <p:spPr>
              <a:xfrm>
                <a:off x="7031328" y="2122567"/>
                <a:ext cx="6275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79" name="TextBox 1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328" y="2122567"/>
                <a:ext cx="627544" cy="276999"/>
              </a:xfrm>
              <a:prstGeom prst="rect">
                <a:avLst/>
              </a:prstGeom>
              <a:blipFill>
                <a:blip r:embed="rId7"/>
                <a:stretch>
                  <a:fillRect l="-7767" r="-7767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3" name="Rectangle 182"/>
          <p:cNvSpPr/>
          <p:nvPr/>
        </p:nvSpPr>
        <p:spPr>
          <a:xfrm>
            <a:off x="6210831" y="2445479"/>
            <a:ext cx="250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(0,1,1):</a:t>
            </a:r>
            <a:endParaRPr lang="pl-PL" sz="1600" dirty="0"/>
          </a:p>
        </p:txBody>
      </p:sp>
      <p:sp>
        <p:nvSpPr>
          <p:cNvPr id="186" name="Rectangle 185"/>
          <p:cNvSpPr/>
          <p:nvPr/>
        </p:nvSpPr>
        <p:spPr>
          <a:xfrm>
            <a:off x="6210831" y="2721563"/>
            <a:ext cx="250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(0,2,2):</a:t>
            </a:r>
            <a:endParaRPr lang="pl-PL" sz="1600" dirty="0"/>
          </a:p>
        </p:txBody>
      </p:sp>
      <p:pic>
        <p:nvPicPr>
          <p:cNvPr id="189" name="Picture 2" descr="http://www.kaffeewiki.de/images/6/65/OK_symbo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049" y="2076792"/>
            <a:ext cx="287607" cy="2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Rectangle 189"/>
          <p:cNvSpPr/>
          <p:nvPr/>
        </p:nvSpPr>
        <p:spPr>
          <a:xfrm>
            <a:off x="6210831" y="3274326"/>
            <a:ext cx="25090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(0,4,4):</a:t>
            </a:r>
            <a:endParaRPr lang="pl-PL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Rectangle 192"/>
              <p:cNvSpPr/>
              <p:nvPr/>
            </p:nvSpPr>
            <p:spPr>
              <a:xfrm>
                <a:off x="7658872" y="2963009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3" name="Rectangle 1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8872" y="2963009"/>
                <a:ext cx="42191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Rectangle 104"/>
          <p:cNvSpPr/>
          <p:nvPr/>
        </p:nvSpPr>
        <p:spPr>
          <a:xfrm>
            <a:off x="2795040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795040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2795039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603230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603230" y="5001017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603230" y="5456791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8603229" y="5912565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8603228" y="6368339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" name="Picture 2" descr="http://www.kaffeewiki.de/images/6/65/OK_symbo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1" y="2769942"/>
            <a:ext cx="287607" cy="2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TextBox 187"/>
              <p:cNvSpPr txBox="1"/>
              <p:nvPr/>
            </p:nvSpPr>
            <p:spPr>
              <a:xfrm>
                <a:off x="7879652" y="2083788"/>
                <a:ext cx="12069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88" name="TextBox 1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652" y="2083788"/>
                <a:ext cx="1206933" cy="276999"/>
              </a:xfrm>
              <a:prstGeom prst="rect">
                <a:avLst/>
              </a:prstGeom>
              <a:blipFill>
                <a:blip r:embed="rId10"/>
                <a:stretch>
                  <a:fillRect l="-2020" r="-353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TextBox 191"/>
              <p:cNvSpPr txBox="1"/>
              <p:nvPr/>
            </p:nvSpPr>
            <p:spPr>
              <a:xfrm>
                <a:off x="7021532" y="2434476"/>
                <a:ext cx="6275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92" name="TextBox 1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532" y="2434476"/>
                <a:ext cx="627544" cy="276999"/>
              </a:xfrm>
              <a:prstGeom prst="rect">
                <a:avLst/>
              </a:prstGeom>
              <a:blipFill>
                <a:blip r:embed="rId11"/>
                <a:stretch>
                  <a:fillRect l="-7767" r="-6796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/>
              <p:cNvSpPr txBox="1"/>
              <p:nvPr/>
            </p:nvSpPr>
            <p:spPr>
              <a:xfrm>
                <a:off x="7869828" y="2417152"/>
                <a:ext cx="12069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01" name="TextBox 2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828" y="2417152"/>
                <a:ext cx="1206933" cy="276999"/>
              </a:xfrm>
              <a:prstGeom prst="rect">
                <a:avLst/>
              </a:prstGeom>
              <a:blipFill>
                <a:blip r:embed="rId12"/>
                <a:stretch>
                  <a:fillRect l="-2020" r="-353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/>
              <p:cNvSpPr txBox="1"/>
              <p:nvPr/>
            </p:nvSpPr>
            <p:spPr>
              <a:xfrm>
                <a:off x="7031328" y="2734111"/>
                <a:ext cx="6275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02" name="TextBox 2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328" y="2734111"/>
                <a:ext cx="627544" cy="276999"/>
              </a:xfrm>
              <a:prstGeom prst="rect">
                <a:avLst/>
              </a:prstGeom>
              <a:blipFill>
                <a:blip r:embed="rId13"/>
                <a:stretch>
                  <a:fillRect l="-7767" r="-77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TextBox 202"/>
              <p:cNvSpPr txBox="1"/>
              <p:nvPr/>
            </p:nvSpPr>
            <p:spPr>
              <a:xfrm>
                <a:off x="7879652" y="2742889"/>
                <a:ext cx="12069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03" name="TextBox 2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652" y="2742889"/>
                <a:ext cx="1206933" cy="276999"/>
              </a:xfrm>
              <a:prstGeom prst="rect">
                <a:avLst/>
              </a:prstGeom>
              <a:blipFill>
                <a:blip r:embed="rId14"/>
                <a:stretch>
                  <a:fillRect l="-2020" r="-353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205"/>
              <p:cNvSpPr txBox="1"/>
              <p:nvPr/>
            </p:nvSpPr>
            <p:spPr>
              <a:xfrm>
                <a:off x="7021504" y="3277027"/>
                <a:ext cx="6275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06" name="TextBox 2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504" y="3277027"/>
                <a:ext cx="627544" cy="276999"/>
              </a:xfrm>
              <a:prstGeom prst="rect">
                <a:avLst/>
              </a:prstGeom>
              <a:blipFill>
                <a:blip r:embed="rId15"/>
                <a:stretch>
                  <a:fillRect l="-7767" r="-679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TextBox 206"/>
              <p:cNvSpPr txBox="1"/>
              <p:nvPr/>
            </p:nvSpPr>
            <p:spPr>
              <a:xfrm>
                <a:off x="7869828" y="3285805"/>
                <a:ext cx="12069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07" name="TextBox 2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828" y="3285805"/>
                <a:ext cx="1206933" cy="276999"/>
              </a:xfrm>
              <a:prstGeom prst="rect">
                <a:avLst/>
              </a:prstGeom>
              <a:blipFill>
                <a:blip r:embed="rId16"/>
                <a:stretch>
                  <a:fillRect l="-2020" r="-3535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8" name="Picture 2" descr="http://www.kaffeewiki.de/images/6/65/OK_symbo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61" y="3255640"/>
            <a:ext cx="287607" cy="2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" name="Rectangle 208"/>
          <p:cNvSpPr/>
          <p:nvPr/>
        </p:nvSpPr>
        <p:spPr>
          <a:xfrm>
            <a:off x="1881418" y="5729369"/>
            <a:ext cx="8388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(0,2,2)</a:t>
            </a:r>
            <a:endParaRPr lang="pl-PL" sz="1600" dirty="0"/>
          </a:p>
        </p:txBody>
      </p:sp>
      <p:sp>
        <p:nvSpPr>
          <p:cNvPr id="210" name="Rectangle 209"/>
          <p:cNvSpPr/>
          <p:nvPr/>
        </p:nvSpPr>
        <p:spPr>
          <a:xfrm>
            <a:off x="3650073" y="6539177"/>
            <a:ext cx="796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(0,3,3)</a:t>
            </a:r>
            <a:endParaRPr lang="pl-PL" sz="1600" dirty="0"/>
          </a:p>
        </p:txBody>
      </p:sp>
      <p:sp>
        <p:nvSpPr>
          <p:cNvPr id="211" name="Rectangle 210"/>
          <p:cNvSpPr/>
          <p:nvPr/>
        </p:nvSpPr>
        <p:spPr>
          <a:xfrm>
            <a:off x="4511901" y="6568973"/>
            <a:ext cx="8295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(0,4,4)</a:t>
            </a:r>
            <a:endParaRPr lang="pl-PL" sz="1600" dirty="0"/>
          </a:p>
        </p:txBody>
      </p:sp>
      <p:cxnSp>
        <p:nvCxnSpPr>
          <p:cNvPr id="215" name="Straight Connector 214"/>
          <p:cNvCxnSpPr/>
          <p:nvPr/>
        </p:nvCxnSpPr>
        <p:spPr>
          <a:xfrm flipH="1">
            <a:off x="5041501" y="6581834"/>
            <a:ext cx="108076" cy="5368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H="1">
            <a:off x="4353193" y="6123328"/>
            <a:ext cx="208106" cy="57337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flipH="1">
            <a:off x="2567406" y="5650063"/>
            <a:ext cx="1392380" cy="20952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3382567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963152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550679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136691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264653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6" name="Picture 2" descr="http://www.kaffeewiki.de/images/6/65/OK_symbo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559" y="2409525"/>
            <a:ext cx="287607" cy="2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Freeform 156"/>
          <p:cNvSpPr/>
          <p:nvPr/>
        </p:nvSpPr>
        <p:spPr>
          <a:xfrm>
            <a:off x="3048000" y="4681804"/>
            <a:ext cx="3830620" cy="143838"/>
          </a:xfrm>
          <a:custGeom>
            <a:avLst/>
            <a:gdLst>
              <a:gd name="connsiteX0" fmla="*/ 5085530 w 5086798"/>
              <a:gd name="connsiteY0" fmla="*/ 0 h 139700"/>
              <a:gd name="connsiteX1" fmla="*/ 5047430 w 5086798"/>
              <a:gd name="connsiteY1" fmla="*/ 76200 h 139700"/>
              <a:gd name="connsiteX2" fmla="*/ 4825180 w 5086798"/>
              <a:gd name="connsiteY2" fmla="*/ 120650 h 139700"/>
              <a:gd name="connsiteX3" fmla="*/ 3459930 w 5086798"/>
              <a:gd name="connsiteY3" fmla="*/ 139700 h 139700"/>
              <a:gd name="connsiteX4" fmla="*/ 1173930 w 5086798"/>
              <a:gd name="connsiteY4" fmla="*/ 133350 h 139700"/>
              <a:gd name="connsiteX5" fmla="*/ 176980 w 5086798"/>
              <a:gd name="connsiteY5" fmla="*/ 88900 h 139700"/>
              <a:gd name="connsiteX6" fmla="*/ 5530 w 5086798"/>
              <a:gd name="connsiteY6" fmla="*/ 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86798" h="139700">
                <a:moveTo>
                  <a:pt x="5085530" y="0"/>
                </a:moveTo>
                <a:cubicBezTo>
                  <a:pt x="5088176" y="28046"/>
                  <a:pt x="5090822" y="56092"/>
                  <a:pt x="5047430" y="76200"/>
                </a:cubicBezTo>
                <a:cubicBezTo>
                  <a:pt x="5004038" y="96308"/>
                  <a:pt x="5089763" y="110067"/>
                  <a:pt x="4825180" y="120650"/>
                </a:cubicBezTo>
                <a:cubicBezTo>
                  <a:pt x="4560597" y="131233"/>
                  <a:pt x="3459930" y="139700"/>
                  <a:pt x="3459930" y="139700"/>
                </a:cubicBezTo>
                <a:lnTo>
                  <a:pt x="1173930" y="133350"/>
                </a:lnTo>
                <a:cubicBezTo>
                  <a:pt x="626772" y="124883"/>
                  <a:pt x="371713" y="111125"/>
                  <a:pt x="176980" y="88900"/>
                </a:cubicBezTo>
                <a:cubicBezTo>
                  <a:pt x="-17753" y="66675"/>
                  <a:pt x="-6112" y="33337"/>
                  <a:pt x="553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reeform 157"/>
          <p:cNvSpPr/>
          <p:nvPr/>
        </p:nvSpPr>
        <p:spPr>
          <a:xfrm>
            <a:off x="3659447" y="4668404"/>
            <a:ext cx="3252417" cy="651472"/>
          </a:xfrm>
          <a:custGeom>
            <a:avLst/>
            <a:gdLst>
              <a:gd name="connsiteX0" fmla="*/ 4451350 w 4466812"/>
              <a:gd name="connsiteY0" fmla="*/ 0 h 592105"/>
              <a:gd name="connsiteX1" fmla="*/ 4457700 w 4466812"/>
              <a:gd name="connsiteY1" fmla="*/ 95250 h 592105"/>
              <a:gd name="connsiteX2" fmla="*/ 4343400 w 4466812"/>
              <a:gd name="connsiteY2" fmla="*/ 158750 h 592105"/>
              <a:gd name="connsiteX3" fmla="*/ 4235450 w 4466812"/>
              <a:gd name="connsiteY3" fmla="*/ 247650 h 592105"/>
              <a:gd name="connsiteX4" fmla="*/ 4203700 w 4466812"/>
              <a:gd name="connsiteY4" fmla="*/ 488950 h 592105"/>
              <a:gd name="connsiteX5" fmla="*/ 4000500 w 4466812"/>
              <a:gd name="connsiteY5" fmla="*/ 571500 h 592105"/>
              <a:gd name="connsiteX6" fmla="*/ 3143250 w 4466812"/>
              <a:gd name="connsiteY6" fmla="*/ 577850 h 592105"/>
              <a:gd name="connsiteX7" fmla="*/ 977900 w 4466812"/>
              <a:gd name="connsiteY7" fmla="*/ 584200 h 592105"/>
              <a:gd name="connsiteX8" fmla="*/ 0 w 4466812"/>
              <a:gd name="connsiteY8" fmla="*/ 457200 h 59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6812" h="592105">
                <a:moveTo>
                  <a:pt x="4451350" y="0"/>
                </a:moveTo>
                <a:cubicBezTo>
                  <a:pt x="4463521" y="34396"/>
                  <a:pt x="4475692" y="68792"/>
                  <a:pt x="4457700" y="95250"/>
                </a:cubicBezTo>
                <a:cubicBezTo>
                  <a:pt x="4439708" y="121708"/>
                  <a:pt x="4380442" y="133350"/>
                  <a:pt x="4343400" y="158750"/>
                </a:cubicBezTo>
                <a:cubicBezTo>
                  <a:pt x="4306358" y="184150"/>
                  <a:pt x="4258733" y="192617"/>
                  <a:pt x="4235450" y="247650"/>
                </a:cubicBezTo>
                <a:cubicBezTo>
                  <a:pt x="4212167" y="302683"/>
                  <a:pt x="4242858" y="434975"/>
                  <a:pt x="4203700" y="488950"/>
                </a:cubicBezTo>
                <a:cubicBezTo>
                  <a:pt x="4164542" y="542925"/>
                  <a:pt x="4177242" y="556683"/>
                  <a:pt x="4000500" y="571500"/>
                </a:cubicBezTo>
                <a:cubicBezTo>
                  <a:pt x="3823758" y="586317"/>
                  <a:pt x="3143250" y="577850"/>
                  <a:pt x="3143250" y="577850"/>
                </a:cubicBezTo>
                <a:cubicBezTo>
                  <a:pt x="2639483" y="579967"/>
                  <a:pt x="1501775" y="604308"/>
                  <a:pt x="977900" y="584200"/>
                </a:cubicBezTo>
                <a:cubicBezTo>
                  <a:pt x="454025" y="564092"/>
                  <a:pt x="227012" y="510646"/>
                  <a:pt x="0" y="4572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 159"/>
          <p:cNvSpPr/>
          <p:nvPr/>
        </p:nvSpPr>
        <p:spPr>
          <a:xfrm>
            <a:off x="4211565" y="4667131"/>
            <a:ext cx="2700299" cy="1083520"/>
          </a:xfrm>
          <a:custGeom>
            <a:avLst/>
            <a:gdLst>
              <a:gd name="connsiteX0" fmla="*/ 3920819 w 3931974"/>
              <a:gd name="connsiteY0" fmla="*/ 0 h 1063865"/>
              <a:gd name="connsiteX1" fmla="*/ 3914469 w 3931974"/>
              <a:gd name="connsiteY1" fmla="*/ 120650 h 1063865"/>
              <a:gd name="connsiteX2" fmla="*/ 3755719 w 3931974"/>
              <a:gd name="connsiteY2" fmla="*/ 196850 h 1063865"/>
              <a:gd name="connsiteX3" fmla="*/ 3704919 w 3931974"/>
              <a:gd name="connsiteY3" fmla="*/ 361950 h 1063865"/>
              <a:gd name="connsiteX4" fmla="*/ 3679519 w 3931974"/>
              <a:gd name="connsiteY4" fmla="*/ 641350 h 1063865"/>
              <a:gd name="connsiteX5" fmla="*/ 3647769 w 3931974"/>
              <a:gd name="connsiteY5" fmla="*/ 996950 h 1063865"/>
              <a:gd name="connsiteX6" fmla="*/ 3412819 w 3931974"/>
              <a:gd name="connsiteY6" fmla="*/ 1041400 h 1063865"/>
              <a:gd name="connsiteX7" fmla="*/ 2904819 w 3931974"/>
              <a:gd name="connsiteY7" fmla="*/ 1047750 h 1063865"/>
              <a:gd name="connsiteX8" fmla="*/ 466419 w 3931974"/>
              <a:gd name="connsiteY8" fmla="*/ 1054100 h 1063865"/>
              <a:gd name="connsiteX9" fmla="*/ 2869 w 3931974"/>
              <a:gd name="connsiteY9" fmla="*/ 901700 h 106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1974" h="1063865">
                <a:moveTo>
                  <a:pt x="3920819" y="0"/>
                </a:moveTo>
                <a:cubicBezTo>
                  <a:pt x="3931402" y="43921"/>
                  <a:pt x="3941986" y="87842"/>
                  <a:pt x="3914469" y="120650"/>
                </a:cubicBezTo>
                <a:cubicBezTo>
                  <a:pt x="3886952" y="153458"/>
                  <a:pt x="3790644" y="156633"/>
                  <a:pt x="3755719" y="196850"/>
                </a:cubicBezTo>
                <a:cubicBezTo>
                  <a:pt x="3720794" y="237067"/>
                  <a:pt x="3717619" y="287867"/>
                  <a:pt x="3704919" y="361950"/>
                </a:cubicBezTo>
                <a:cubicBezTo>
                  <a:pt x="3692219" y="436033"/>
                  <a:pt x="3689044" y="535517"/>
                  <a:pt x="3679519" y="641350"/>
                </a:cubicBezTo>
                <a:cubicBezTo>
                  <a:pt x="3669994" y="747183"/>
                  <a:pt x="3692219" y="930275"/>
                  <a:pt x="3647769" y="996950"/>
                </a:cubicBezTo>
                <a:cubicBezTo>
                  <a:pt x="3603319" y="1063625"/>
                  <a:pt x="3536644" y="1032933"/>
                  <a:pt x="3412819" y="1041400"/>
                </a:cubicBezTo>
                <a:cubicBezTo>
                  <a:pt x="3288994" y="1049867"/>
                  <a:pt x="2904819" y="1047750"/>
                  <a:pt x="2904819" y="1047750"/>
                </a:cubicBezTo>
                <a:cubicBezTo>
                  <a:pt x="2413752" y="1049867"/>
                  <a:pt x="950077" y="1078442"/>
                  <a:pt x="466419" y="1054100"/>
                </a:cubicBezTo>
                <a:cubicBezTo>
                  <a:pt x="-17239" y="1029758"/>
                  <a:pt x="-7185" y="965729"/>
                  <a:pt x="2869" y="9017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Freeform 160"/>
          <p:cNvSpPr/>
          <p:nvPr/>
        </p:nvSpPr>
        <p:spPr>
          <a:xfrm>
            <a:off x="4726108" y="4654478"/>
            <a:ext cx="2222989" cy="1535395"/>
          </a:xfrm>
          <a:custGeom>
            <a:avLst/>
            <a:gdLst>
              <a:gd name="connsiteX0" fmla="*/ 3359150 w 3371028"/>
              <a:gd name="connsiteY0" fmla="*/ 0 h 1491032"/>
              <a:gd name="connsiteX1" fmla="*/ 3365500 w 3371028"/>
              <a:gd name="connsiteY1" fmla="*/ 127000 h 1491032"/>
              <a:gd name="connsiteX2" fmla="*/ 3289300 w 3371028"/>
              <a:gd name="connsiteY2" fmla="*/ 184150 h 1491032"/>
              <a:gd name="connsiteX3" fmla="*/ 3194050 w 3371028"/>
              <a:gd name="connsiteY3" fmla="*/ 222250 h 1491032"/>
              <a:gd name="connsiteX4" fmla="*/ 3130550 w 3371028"/>
              <a:gd name="connsiteY4" fmla="*/ 463550 h 1491032"/>
              <a:gd name="connsiteX5" fmla="*/ 3136900 w 3371028"/>
              <a:gd name="connsiteY5" fmla="*/ 793750 h 1491032"/>
              <a:gd name="connsiteX6" fmla="*/ 3060700 w 3371028"/>
              <a:gd name="connsiteY6" fmla="*/ 1403350 h 1491032"/>
              <a:gd name="connsiteX7" fmla="*/ 2857500 w 3371028"/>
              <a:gd name="connsiteY7" fmla="*/ 1473200 h 1491032"/>
              <a:gd name="connsiteX8" fmla="*/ 2724150 w 3371028"/>
              <a:gd name="connsiteY8" fmla="*/ 1466850 h 1491032"/>
              <a:gd name="connsiteX9" fmla="*/ 476250 w 3371028"/>
              <a:gd name="connsiteY9" fmla="*/ 1485900 h 1491032"/>
              <a:gd name="connsiteX10" fmla="*/ 0 w 3371028"/>
              <a:gd name="connsiteY10" fmla="*/ 1358900 h 1491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71028" h="1491032">
                <a:moveTo>
                  <a:pt x="3359150" y="0"/>
                </a:moveTo>
                <a:cubicBezTo>
                  <a:pt x="3368146" y="48154"/>
                  <a:pt x="3377142" y="96308"/>
                  <a:pt x="3365500" y="127000"/>
                </a:cubicBezTo>
                <a:cubicBezTo>
                  <a:pt x="3353858" y="157692"/>
                  <a:pt x="3317875" y="168275"/>
                  <a:pt x="3289300" y="184150"/>
                </a:cubicBezTo>
                <a:cubicBezTo>
                  <a:pt x="3260725" y="200025"/>
                  <a:pt x="3220508" y="175683"/>
                  <a:pt x="3194050" y="222250"/>
                </a:cubicBezTo>
                <a:cubicBezTo>
                  <a:pt x="3167592" y="268817"/>
                  <a:pt x="3140075" y="368300"/>
                  <a:pt x="3130550" y="463550"/>
                </a:cubicBezTo>
                <a:cubicBezTo>
                  <a:pt x="3121025" y="558800"/>
                  <a:pt x="3148542" y="637117"/>
                  <a:pt x="3136900" y="793750"/>
                </a:cubicBezTo>
                <a:cubicBezTo>
                  <a:pt x="3125258" y="950383"/>
                  <a:pt x="3107267" y="1290108"/>
                  <a:pt x="3060700" y="1403350"/>
                </a:cubicBezTo>
                <a:cubicBezTo>
                  <a:pt x="3014133" y="1516592"/>
                  <a:pt x="2913592" y="1462617"/>
                  <a:pt x="2857500" y="1473200"/>
                </a:cubicBezTo>
                <a:cubicBezTo>
                  <a:pt x="2801408" y="1483783"/>
                  <a:pt x="2724150" y="1466850"/>
                  <a:pt x="2724150" y="1466850"/>
                </a:cubicBezTo>
                <a:cubicBezTo>
                  <a:pt x="2327275" y="1468967"/>
                  <a:pt x="930275" y="1503892"/>
                  <a:pt x="476250" y="1485900"/>
                </a:cubicBezTo>
                <a:cubicBezTo>
                  <a:pt x="22225" y="1467908"/>
                  <a:pt x="11112" y="1413404"/>
                  <a:pt x="0" y="13589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reeform 161"/>
          <p:cNvSpPr/>
          <p:nvPr/>
        </p:nvSpPr>
        <p:spPr>
          <a:xfrm>
            <a:off x="5206309" y="4649006"/>
            <a:ext cx="1732944" cy="1970777"/>
          </a:xfrm>
          <a:custGeom>
            <a:avLst/>
            <a:gdLst>
              <a:gd name="connsiteX0" fmla="*/ 2984048 w 2998324"/>
              <a:gd name="connsiteY0" fmla="*/ 0 h 1890140"/>
              <a:gd name="connsiteX1" fmla="*/ 2996748 w 2998324"/>
              <a:gd name="connsiteY1" fmla="*/ 95250 h 1890140"/>
              <a:gd name="connsiteX2" fmla="*/ 2952298 w 2998324"/>
              <a:gd name="connsiteY2" fmla="*/ 177800 h 1890140"/>
              <a:gd name="connsiteX3" fmla="*/ 2831648 w 2998324"/>
              <a:gd name="connsiteY3" fmla="*/ 209550 h 1890140"/>
              <a:gd name="connsiteX4" fmla="*/ 2736398 w 2998324"/>
              <a:gd name="connsiteY4" fmla="*/ 247650 h 1890140"/>
              <a:gd name="connsiteX5" fmla="*/ 2736398 w 2998324"/>
              <a:gd name="connsiteY5" fmla="*/ 539750 h 1890140"/>
              <a:gd name="connsiteX6" fmla="*/ 2672898 w 2998324"/>
              <a:gd name="connsiteY6" fmla="*/ 1435100 h 1890140"/>
              <a:gd name="connsiteX7" fmla="*/ 2647498 w 2998324"/>
              <a:gd name="connsiteY7" fmla="*/ 1752600 h 1890140"/>
              <a:gd name="connsiteX8" fmla="*/ 2450648 w 2998324"/>
              <a:gd name="connsiteY8" fmla="*/ 1873250 h 1890140"/>
              <a:gd name="connsiteX9" fmla="*/ 1891848 w 2998324"/>
              <a:gd name="connsiteY9" fmla="*/ 1873250 h 1890140"/>
              <a:gd name="connsiteX10" fmla="*/ 278948 w 2998324"/>
              <a:gd name="connsiteY10" fmla="*/ 1885950 h 1890140"/>
              <a:gd name="connsiteX11" fmla="*/ 12248 w 2998324"/>
              <a:gd name="connsiteY11" fmla="*/ 1790700 h 189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98324" h="1890140">
                <a:moveTo>
                  <a:pt x="2984048" y="0"/>
                </a:moveTo>
                <a:cubicBezTo>
                  <a:pt x="2993044" y="32808"/>
                  <a:pt x="3002040" y="65617"/>
                  <a:pt x="2996748" y="95250"/>
                </a:cubicBezTo>
                <a:cubicBezTo>
                  <a:pt x="2991456" y="124883"/>
                  <a:pt x="2979815" y="158750"/>
                  <a:pt x="2952298" y="177800"/>
                </a:cubicBezTo>
                <a:cubicBezTo>
                  <a:pt x="2924781" y="196850"/>
                  <a:pt x="2867631" y="197908"/>
                  <a:pt x="2831648" y="209550"/>
                </a:cubicBezTo>
                <a:cubicBezTo>
                  <a:pt x="2795665" y="221192"/>
                  <a:pt x="2752273" y="192617"/>
                  <a:pt x="2736398" y="247650"/>
                </a:cubicBezTo>
                <a:cubicBezTo>
                  <a:pt x="2720523" y="302683"/>
                  <a:pt x="2746981" y="341842"/>
                  <a:pt x="2736398" y="539750"/>
                </a:cubicBezTo>
                <a:cubicBezTo>
                  <a:pt x="2725815" y="737658"/>
                  <a:pt x="2687715" y="1232958"/>
                  <a:pt x="2672898" y="1435100"/>
                </a:cubicBezTo>
                <a:cubicBezTo>
                  <a:pt x="2658081" y="1637242"/>
                  <a:pt x="2684540" y="1679575"/>
                  <a:pt x="2647498" y="1752600"/>
                </a:cubicBezTo>
                <a:cubicBezTo>
                  <a:pt x="2610456" y="1825625"/>
                  <a:pt x="2576590" y="1853142"/>
                  <a:pt x="2450648" y="1873250"/>
                </a:cubicBezTo>
                <a:cubicBezTo>
                  <a:pt x="2324706" y="1893358"/>
                  <a:pt x="1891848" y="1873250"/>
                  <a:pt x="1891848" y="1873250"/>
                </a:cubicBezTo>
                <a:cubicBezTo>
                  <a:pt x="1529898" y="1875367"/>
                  <a:pt x="592215" y="1899708"/>
                  <a:pt x="278948" y="1885950"/>
                </a:cubicBezTo>
                <a:cubicBezTo>
                  <a:pt x="-34319" y="1872192"/>
                  <a:pt x="-11036" y="1831446"/>
                  <a:pt x="12248" y="179070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382567" y="4999190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963152" y="5454964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550678" y="5910738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136689" y="6366512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6843679" y="4545243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795040" y="4543416"/>
            <a:ext cx="348233" cy="1950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72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ounded Rectangle 113"/>
          <p:cNvSpPr/>
          <p:nvPr/>
        </p:nvSpPr>
        <p:spPr>
          <a:xfrm>
            <a:off x="6928100" y="3280541"/>
            <a:ext cx="3017659" cy="2210577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ounded Rectangle 114"/>
          <p:cNvSpPr/>
          <p:nvPr/>
        </p:nvSpPr>
        <p:spPr>
          <a:xfrm>
            <a:off x="2279576" y="3288063"/>
            <a:ext cx="3017659" cy="2210577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Content Placeholder 1"/>
          <p:cNvSpPr>
            <a:spLocks noGrp="1"/>
          </p:cNvSpPr>
          <p:nvPr>
            <p:ph idx="1"/>
          </p:nvPr>
        </p:nvSpPr>
        <p:spPr>
          <a:xfrm>
            <a:off x="-1" y="1598258"/>
            <a:ext cx="9439275" cy="868131"/>
          </a:xfrm>
        </p:spPr>
        <p:txBody>
          <a:bodyPr/>
          <a:lstStyle/>
          <a:p>
            <a:r>
              <a:rPr lang="pl-PL" sz="2600" b="0" dirty="0" smtClean="0"/>
              <a:t>Example design for </a:t>
            </a:r>
            <a:r>
              <a:rPr lang="en-US" sz="2600" b="0" i="1" dirty="0" smtClean="0"/>
              <a:t>diameter</a:t>
            </a:r>
            <a:r>
              <a:rPr lang="pl-PL" sz="2600" b="0" dirty="0" smtClean="0"/>
              <a:t> = 2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6502898" y="2302724"/>
            <a:ext cx="374147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600" dirty="0" smtClean="0"/>
              <a:t>A subgraph with</a:t>
            </a:r>
          </a:p>
          <a:p>
            <a:pPr algn="ctr"/>
            <a:r>
              <a:rPr lang="pl-PL" sz="2600" dirty="0"/>
              <a:t>i</a:t>
            </a:r>
            <a:r>
              <a:rPr lang="pl-PL" sz="2600" dirty="0" smtClean="0"/>
              <a:t>dentical groups of routers</a:t>
            </a:r>
            <a:endParaRPr lang="pl-PL" sz="2600" dirty="0"/>
          </a:p>
        </p:txBody>
      </p:sp>
      <p:sp>
        <p:nvSpPr>
          <p:cNvPr id="118" name="Rectangle 117"/>
          <p:cNvSpPr/>
          <p:nvPr/>
        </p:nvSpPr>
        <p:spPr>
          <a:xfrm>
            <a:off x="1882977" y="2311811"/>
            <a:ext cx="374147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600" dirty="0" smtClean="0"/>
              <a:t>A subgraph with</a:t>
            </a:r>
          </a:p>
          <a:p>
            <a:pPr algn="ctr"/>
            <a:r>
              <a:rPr lang="pl-PL" sz="2600" dirty="0"/>
              <a:t>i</a:t>
            </a:r>
            <a:r>
              <a:rPr lang="pl-PL" sz="2600" dirty="0" smtClean="0"/>
              <a:t>dentical groups of routers</a:t>
            </a:r>
            <a:endParaRPr lang="pl-PL" sz="2600" dirty="0"/>
          </a:p>
        </p:txBody>
      </p:sp>
      <p:cxnSp>
        <p:nvCxnSpPr>
          <p:cNvPr id="119" name="Straight Connector 118"/>
          <p:cNvCxnSpPr>
            <a:stCxn id="169" idx="2"/>
            <a:endCxn id="170" idx="0"/>
          </p:cNvCxnSpPr>
          <p:nvPr/>
        </p:nvCxnSpPr>
        <p:spPr>
          <a:xfrm>
            <a:off x="2653858" y="3578662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170" idx="2"/>
            <a:endCxn id="171" idx="0"/>
          </p:cNvCxnSpPr>
          <p:nvPr/>
        </p:nvCxnSpPr>
        <p:spPr>
          <a:xfrm>
            <a:off x="2653858" y="4034436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71" idx="2"/>
            <a:endCxn id="172" idx="0"/>
          </p:cNvCxnSpPr>
          <p:nvPr/>
        </p:nvCxnSpPr>
        <p:spPr>
          <a:xfrm flipH="1">
            <a:off x="2653857" y="4490210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172" idx="2"/>
            <a:endCxn id="173" idx="0"/>
          </p:cNvCxnSpPr>
          <p:nvPr/>
        </p:nvCxnSpPr>
        <p:spPr>
          <a:xfrm flipH="1">
            <a:off x="2653856" y="4945984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Arc 122"/>
          <p:cNvSpPr/>
          <p:nvPr/>
        </p:nvSpPr>
        <p:spPr>
          <a:xfrm flipH="1">
            <a:off x="2349760" y="3455952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/>
          <p:cNvCxnSpPr>
            <a:stCxn id="174" idx="2"/>
            <a:endCxn id="175" idx="0"/>
          </p:cNvCxnSpPr>
          <p:nvPr/>
        </p:nvCxnSpPr>
        <p:spPr>
          <a:xfrm>
            <a:off x="3241385" y="3578662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stCxn id="175" idx="2"/>
            <a:endCxn id="176" idx="0"/>
          </p:cNvCxnSpPr>
          <p:nvPr/>
        </p:nvCxnSpPr>
        <p:spPr>
          <a:xfrm>
            <a:off x="3241385" y="4034436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176" idx="2"/>
            <a:endCxn id="177" idx="0"/>
          </p:cNvCxnSpPr>
          <p:nvPr/>
        </p:nvCxnSpPr>
        <p:spPr>
          <a:xfrm flipH="1">
            <a:off x="3241384" y="4490210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177" idx="2"/>
            <a:endCxn id="178" idx="0"/>
          </p:cNvCxnSpPr>
          <p:nvPr/>
        </p:nvCxnSpPr>
        <p:spPr>
          <a:xfrm flipH="1">
            <a:off x="3241383" y="4945984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Arc 127"/>
          <p:cNvSpPr/>
          <p:nvPr/>
        </p:nvSpPr>
        <p:spPr>
          <a:xfrm flipH="1">
            <a:off x="2937287" y="3455952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/>
          <p:cNvCxnSpPr>
            <a:stCxn id="179" idx="2"/>
            <a:endCxn id="180" idx="0"/>
          </p:cNvCxnSpPr>
          <p:nvPr/>
        </p:nvCxnSpPr>
        <p:spPr>
          <a:xfrm>
            <a:off x="3821970" y="3578662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180" idx="2"/>
            <a:endCxn id="181" idx="0"/>
          </p:cNvCxnSpPr>
          <p:nvPr/>
        </p:nvCxnSpPr>
        <p:spPr>
          <a:xfrm>
            <a:off x="3821970" y="4034436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181" idx="2"/>
            <a:endCxn id="182" idx="0"/>
          </p:cNvCxnSpPr>
          <p:nvPr/>
        </p:nvCxnSpPr>
        <p:spPr>
          <a:xfrm flipH="1">
            <a:off x="3821969" y="4490210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stCxn id="182" idx="2"/>
            <a:endCxn id="183" idx="0"/>
          </p:cNvCxnSpPr>
          <p:nvPr/>
        </p:nvCxnSpPr>
        <p:spPr>
          <a:xfrm flipH="1">
            <a:off x="3821968" y="4945984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Arc 132"/>
          <p:cNvSpPr/>
          <p:nvPr/>
        </p:nvSpPr>
        <p:spPr>
          <a:xfrm flipH="1">
            <a:off x="3517872" y="3455952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>
            <a:stCxn id="184" idx="2"/>
            <a:endCxn id="185" idx="0"/>
          </p:cNvCxnSpPr>
          <p:nvPr/>
        </p:nvCxnSpPr>
        <p:spPr>
          <a:xfrm>
            <a:off x="4409497" y="3578662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185" idx="2"/>
            <a:endCxn id="186" idx="0"/>
          </p:cNvCxnSpPr>
          <p:nvPr/>
        </p:nvCxnSpPr>
        <p:spPr>
          <a:xfrm>
            <a:off x="4409497" y="4034436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stCxn id="186" idx="2"/>
            <a:endCxn id="187" idx="0"/>
          </p:cNvCxnSpPr>
          <p:nvPr/>
        </p:nvCxnSpPr>
        <p:spPr>
          <a:xfrm flipH="1">
            <a:off x="4409496" y="4490210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>
            <a:stCxn id="187" idx="2"/>
            <a:endCxn id="188" idx="0"/>
          </p:cNvCxnSpPr>
          <p:nvPr/>
        </p:nvCxnSpPr>
        <p:spPr>
          <a:xfrm flipH="1">
            <a:off x="4409495" y="4945984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Arc 137"/>
          <p:cNvSpPr/>
          <p:nvPr/>
        </p:nvSpPr>
        <p:spPr>
          <a:xfrm flipH="1">
            <a:off x="4105399" y="3455952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/>
          <p:cNvCxnSpPr>
            <a:stCxn id="189" idx="2"/>
            <a:endCxn id="190" idx="0"/>
          </p:cNvCxnSpPr>
          <p:nvPr/>
        </p:nvCxnSpPr>
        <p:spPr>
          <a:xfrm>
            <a:off x="4995509" y="3578662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190" idx="2"/>
            <a:endCxn id="191" idx="0"/>
          </p:cNvCxnSpPr>
          <p:nvPr/>
        </p:nvCxnSpPr>
        <p:spPr>
          <a:xfrm>
            <a:off x="4995509" y="4034436"/>
            <a:ext cx="0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191" idx="2"/>
            <a:endCxn id="192" idx="0"/>
          </p:cNvCxnSpPr>
          <p:nvPr/>
        </p:nvCxnSpPr>
        <p:spPr>
          <a:xfrm flipH="1">
            <a:off x="4995508" y="4490210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stCxn id="192" idx="2"/>
            <a:endCxn id="193" idx="0"/>
          </p:cNvCxnSpPr>
          <p:nvPr/>
        </p:nvCxnSpPr>
        <p:spPr>
          <a:xfrm flipH="1">
            <a:off x="4995507" y="4945984"/>
            <a:ext cx="1" cy="2606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Arc 142"/>
          <p:cNvSpPr/>
          <p:nvPr/>
        </p:nvSpPr>
        <p:spPr>
          <a:xfrm flipH="1">
            <a:off x="4691411" y="3455952"/>
            <a:ext cx="380173" cy="1873419"/>
          </a:xfrm>
          <a:prstGeom prst="arc">
            <a:avLst>
              <a:gd name="adj1" fmla="val 16432039"/>
              <a:gd name="adj2" fmla="val 5157161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Arc 143"/>
          <p:cNvSpPr/>
          <p:nvPr/>
        </p:nvSpPr>
        <p:spPr>
          <a:xfrm flipH="1">
            <a:off x="8812077" y="3504936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Arc 144"/>
          <p:cNvSpPr/>
          <p:nvPr/>
        </p:nvSpPr>
        <p:spPr>
          <a:xfrm flipH="1">
            <a:off x="8761945" y="3469719"/>
            <a:ext cx="199217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Arc 145"/>
          <p:cNvSpPr/>
          <p:nvPr/>
        </p:nvSpPr>
        <p:spPr>
          <a:xfrm flipH="1">
            <a:off x="8810102" y="3953696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c 146"/>
          <p:cNvSpPr/>
          <p:nvPr/>
        </p:nvSpPr>
        <p:spPr>
          <a:xfrm flipH="1">
            <a:off x="8808127" y="4409470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Arc 147"/>
          <p:cNvSpPr/>
          <p:nvPr/>
        </p:nvSpPr>
        <p:spPr>
          <a:xfrm flipH="1">
            <a:off x="8761945" y="3926875"/>
            <a:ext cx="199217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Arc 148"/>
          <p:cNvSpPr/>
          <p:nvPr/>
        </p:nvSpPr>
        <p:spPr>
          <a:xfrm flipH="1">
            <a:off x="9398089" y="3504936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Arc 149"/>
          <p:cNvSpPr/>
          <p:nvPr/>
        </p:nvSpPr>
        <p:spPr>
          <a:xfrm flipH="1">
            <a:off x="9347957" y="3469719"/>
            <a:ext cx="199217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Arc 150"/>
          <p:cNvSpPr/>
          <p:nvPr/>
        </p:nvSpPr>
        <p:spPr>
          <a:xfrm flipH="1">
            <a:off x="9396114" y="3953696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Arc 151"/>
          <p:cNvSpPr/>
          <p:nvPr/>
        </p:nvSpPr>
        <p:spPr>
          <a:xfrm flipH="1">
            <a:off x="9394139" y="4409470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Arc 152"/>
          <p:cNvSpPr/>
          <p:nvPr/>
        </p:nvSpPr>
        <p:spPr>
          <a:xfrm flipH="1">
            <a:off x="9347957" y="3926875"/>
            <a:ext cx="199217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Arc 153"/>
          <p:cNvSpPr/>
          <p:nvPr/>
        </p:nvSpPr>
        <p:spPr>
          <a:xfrm flipH="1">
            <a:off x="7638538" y="3504936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Arc 154"/>
          <p:cNvSpPr/>
          <p:nvPr/>
        </p:nvSpPr>
        <p:spPr>
          <a:xfrm flipH="1">
            <a:off x="7588406" y="3469719"/>
            <a:ext cx="199217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Arc 155"/>
          <p:cNvSpPr/>
          <p:nvPr/>
        </p:nvSpPr>
        <p:spPr>
          <a:xfrm flipH="1">
            <a:off x="7636563" y="3953696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Arc 156"/>
          <p:cNvSpPr/>
          <p:nvPr/>
        </p:nvSpPr>
        <p:spPr>
          <a:xfrm flipH="1">
            <a:off x="7634588" y="4409470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Arc 157"/>
          <p:cNvSpPr/>
          <p:nvPr/>
        </p:nvSpPr>
        <p:spPr>
          <a:xfrm flipH="1">
            <a:off x="7588406" y="3926875"/>
            <a:ext cx="199217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Arc 158"/>
          <p:cNvSpPr/>
          <p:nvPr/>
        </p:nvSpPr>
        <p:spPr>
          <a:xfrm flipH="1">
            <a:off x="8224550" y="3504936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Arc 159"/>
          <p:cNvSpPr/>
          <p:nvPr/>
        </p:nvSpPr>
        <p:spPr>
          <a:xfrm flipH="1">
            <a:off x="8174418" y="3469719"/>
            <a:ext cx="199217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Arc 160"/>
          <p:cNvSpPr/>
          <p:nvPr/>
        </p:nvSpPr>
        <p:spPr>
          <a:xfrm flipH="1">
            <a:off x="8222575" y="3953696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Arc 161"/>
          <p:cNvSpPr/>
          <p:nvPr/>
        </p:nvSpPr>
        <p:spPr>
          <a:xfrm flipH="1">
            <a:off x="8220600" y="4409470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Arc 162"/>
          <p:cNvSpPr/>
          <p:nvPr/>
        </p:nvSpPr>
        <p:spPr>
          <a:xfrm flipH="1">
            <a:off x="8174418" y="3926875"/>
            <a:ext cx="199217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Arc 163"/>
          <p:cNvSpPr/>
          <p:nvPr/>
        </p:nvSpPr>
        <p:spPr>
          <a:xfrm flipH="1">
            <a:off x="7059512" y="3504936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Arc 164"/>
          <p:cNvSpPr/>
          <p:nvPr/>
        </p:nvSpPr>
        <p:spPr>
          <a:xfrm flipH="1">
            <a:off x="7009380" y="3469719"/>
            <a:ext cx="199217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Arc 165"/>
          <p:cNvSpPr/>
          <p:nvPr/>
        </p:nvSpPr>
        <p:spPr>
          <a:xfrm flipH="1">
            <a:off x="7057537" y="3953696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Arc 166"/>
          <p:cNvSpPr/>
          <p:nvPr/>
        </p:nvSpPr>
        <p:spPr>
          <a:xfrm flipH="1">
            <a:off x="7055562" y="4409470"/>
            <a:ext cx="153036" cy="896884"/>
          </a:xfrm>
          <a:prstGeom prst="arc">
            <a:avLst>
              <a:gd name="adj1" fmla="val 16480513"/>
              <a:gd name="adj2" fmla="val 5088243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Arc 167"/>
          <p:cNvSpPr/>
          <p:nvPr/>
        </p:nvSpPr>
        <p:spPr>
          <a:xfrm flipH="1">
            <a:off x="7009380" y="3926875"/>
            <a:ext cx="199217" cy="1408080"/>
          </a:xfrm>
          <a:prstGeom prst="arc">
            <a:avLst>
              <a:gd name="adj1" fmla="val 16275985"/>
              <a:gd name="adj2" fmla="val 5318612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2479741" y="33835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2479741" y="38393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2479741" y="42951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2479740" y="475088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2479739" y="520666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3067268" y="33835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3067268" y="38393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3067268" y="42951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3067267" y="475088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3067266" y="520666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3647853" y="33835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3647853" y="38393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3647853" y="42951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3647852" y="475088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3647851" y="520666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4235380" y="33835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4235380" y="38393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4235380" y="42951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4235379" y="475088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4235378" y="520666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4821392" y="33835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4821392" y="38393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4821392" y="429511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4821391" y="475088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4821390" y="520666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8858906" y="33853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8858906" y="38411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8858906" y="42969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8858905" y="475271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8858904" y="520848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9444918" y="33853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9444918" y="38411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/>
          <p:cNvSpPr/>
          <p:nvPr/>
        </p:nvSpPr>
        <p:spPr>
          <a:xfrm>
            <a:off x="9444918" y="42969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Rectangle 201"/>
          <p:cNvSpPr/>
          <p:nvPr/>
        </p:nvSpPr>
        <p:spPr>
          <a:xfrm>
            <a:off x="9444917" y="475271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9444916" y="520848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/>
          <p:cNvSpPr/>
          <p:nvPr/>
        </p:nvSpPr>
        <p:spPr>
          <a:xfrm>
            <a:off x="7685367" y="33853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7685367" y="38411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7685367" y="42969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7685366" y="475271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/>
        </p:nvSpPr>
        <p:spPr>
          <a:xfrm>
            <a:off x="7685365" y="520848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/>
          <p:cNvSpPr/>
          <p:nvPr/>
        </p:nvSpPr>
        <p:spPr>
          <a:xfrm>
            <a:off x="8271379" y="33853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8271379" y="38411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8271379" y="42969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8271378" y="475271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/>
          <p:cNvSpPr/>
          <p:nvPr/>
        </p:nvSpPr>
        <p:spPr>
          <a:xfrm>
            <a:off x="8271377" y="520848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ectangle 213"/>
          <p:cNvSpPr/>
          <p:nvPr/>
        </p:nvSpPr>
        <p:spPr>
          <a:xfrm>
            <a:off x="7106341" y="338539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7106341" y="384116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Rectangle 215"/>
          <p:cNvSpPr/>
          <p:nvPr/>
        </p:nvSpPr>
        <p:spPr>
          <a:xfrm>
            <a:off x="7106341" y="429693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/>
        </p:nvSpPr>
        <p:spPr>
          <a:xfrm>
            <a:off x="7106340" y="475271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ectangle 217"/>
          <p:cNvSpPr/>
          <p:nvPr/>
        </p:nvSpPr>
        <p:spPr>
          <a:xfrm>
            <a:off x="7106339" y="520848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</p:spPr>
        <p:txBody>
          <a:bodyPr/>
          <a:lstStyle/>
          <a:p>
            <a:r>
              <a:rPr lang="en-US" sz="3000" cap="small" dirty="0" smtClean="0"/>
              <a:t>Slim </a:t>
            </a:r>
            <a:r>
              <a:rPr lang="pl-PL" sz="3000" cap="small" dirty="0" smtClean="0"/>
              <a:t>Fly on Chip </a:t>
            </a:r>
            <a:r>
              <a:rPr lang="en-US" sz="3000" cap="small" dirty="0" smtClean="0"/>
              <a:t>– First Attempt</a:t>
            </a:r>
            <a:endParaRPr lang="en-US" sz="3000" dirty="0"/>
          </a:p>
        </p:txBody>
      </p:sp>
      <p:sp>
        <p:nvSpPr>
          <p:cNvPr id="113" name="Title 3"/>
          <p:cNvSpPr txBox="1">
            <a:spLocks/>
          </p:cNvSpPr>
          <p:nvPr/>
        </p:nvSpPr>
        <p:spPr>
          <a:xfrm>
            <a:off x="189394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 smtClean="0"/>
              <a:t>Structure Intuition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4740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117" grpId="0"/>
      <p:bldP spid="117" grpId="1"/>
      <p:bldP spid="118" grpId="0"/>
      <p:bldP spid="118" grpId="1"/>
      <p:bldP spid="123" grpId="0" animBg="1"/>
      <p:bldP spid="123" grpId="1" animBg="1"/>
      <p:bldP spid="128" grpId="0" animBg="1"/>
      <p:bldP spid="128" grpId="1" animBg="1"/>
      <p:bldP spid="133" grpId="0" animBg="1"/>
      <p:bldP spid="133" grpId="1" animBg="1"/>
      <p:bldP spid="138" grpId="0" animBg="1"/>
      <p:bldP spid="138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Freeform 111"/>
          <p:cNvSpPr/>
          <p:nvPr/>
        </p:nvSpPr>
        <p:spPr>
          <a:xfrm>
            <a:off x="2864257" y="2260253"/>
            <a:ext cx="4567288" cy="1910370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753 h 205303"/>
              <a:gd name="connsiteX1" fmla="*/ 19219 w 1926874"/>
              <a:gd name="connsiteY1" fmla="*/ 21153 h 205303"/>
              <a:gd name="connsiteX2" fmla="*/ 120819 w 1926874"/>
              <a:gd name="connsiteY2" fmla="*/ 2103 h 205303"/>
              <a:gd name="connsiteX3" fmla="*/ 387519 w 1926874"/>
              <a:gd name="connsiteY3" fmla="*/ 485 h 205303"/>
              <a:gd name="connsiteX4" fmla="*/ 1378119 w 1926874"/>
              <a:gd name="connsiteY4" fmla="*/ 2103 h 205303"/>
              <a:gd name="connsiteX5" fmla="*/ 1854369 w 1926874"/>
              <a:gd name="connsiteY5" fmla="*/ 21153 h 205303"/>
              <a:gd name="connsiteX6" fmla="*/ 1917869 w 1926874"/>
              <a:gd name="connsiteY6" fmla="*/ 205303 h 20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03">
                <a:moveTo>
                  <a:pt x="169" y="122753"/>
                </a:moveTo>
                <a:cubicBezTo>
                  <a:pt x="-360" y="82007"/>
                  <a:pt x="-889" y="41261"/>
                  <a:pt x="19219" y="21153"/>
                </a:cubicBezTo>
                <a:cubicBezTo>
                  <a:pt x="39327" y="1045"/>
                  <a:pt x="59436" y="5548"/>
                  <a:pt x="120819" y="2103"/>
                </a:cubicBezTo>
                <a:cubicBezTo>
                  <a:pt x="182202" y="-1342"/>
                  <a:pt x="177969" y="485"/>
                  <a:pt x="387519" y="485"/>
                </a:cubicBezTo>
                <a:lnTo>
                  <a:pt x="1378119" y="2103"/>
                </a:lnTo>
                <a:cubicBezTo>
                  <a:pt x="1622594" y="5548"/>
                  <a:pt x="1764411" y="-12714"/>
                  <a:pt x="1854369" y="21153"/>
                </a:cubicBezTo>
                <a:cubicBezTo>
                  <a:pt x="1944327" y="55020"/>
                  <a:pt x="1930040" y="128574"/>
                  <a:pt x="1917869" y="20530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112"/>
          <p:cNvSpPr/>
          <p:nvPr/>
        </p:nvSpPr>
        <p:spPr>
          <a:xfrm>
            <a:off x="2803306" y="2260253"/>
            <a:ext cx="5217594" cy="1998888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753 h 205303"/>
              <a:gd name="connsiteX1" fmla="*/ 19219 w 1926874"/>
              <a:gd name="connsiteY1" fmla="*/ 21153 h 205303"/>
              <a:gd name="connsiteX2" fmla="*/ 120819 w 1926874"/>
              <a:gd name="connsiteY2" fmla="*/ 2103 h 205303"/>
              <a:gd name="connsiteX3" fmla="*/ 390362 w 1926874"/>
              <a:gd name="connsiteY3" fmla="*/ 485 h 205303"/>
              <a:gd name="connsiteX4" fmla="*/ 1378119 w 1926874"/>
              <a:gd name="connsiteY4" fmla="*/ 2103 h 205303"/>
              <a:gd name="connsiteX5" fmla="*/ 1854369 w 1926874"/>
              <a:gd name="connsiteY5" fmla="*/ 21153 h 205303"/>
              <a:gd name="connsiteX6" fmla="*/ 1917869 w 1926874"/>
              <a:gd name="connsiteY6" fmla="*/ 205303 h 20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03">
                <a:moveTo>
                  <a:pt x="169" y="122753"/>
                </a:moveTo>
                <a:cubicBezTo>
                  <a:pt x="-360" y="82007"/>
                  <a:pt x="-889" y="41261"/>
                  <a:pt x="19219" y="21153"/>
                </a:cubicBezTo>
                <a:cubicBezTo>
                  <a:pt x="39327" y="1045"/>
                  <a:pt x="58962" y="5548"/>
                  <a:pt x="120819" y="2103"/>
                </a:cubicBezTo>
                <a:cubicBezTo>
                  <a:pt x="182676" y="-1342"/>
                  <a:pt x="180812" y="485"/>
                  <a:pt x="390362" y="485"/>
                </a:cubicBezTo>
                <a:lnTo>
                  <a:pt x="1378119" y="2103"/>
                </a:lnTo>
                <a:cubicBezTo>
                  <a:pt x="1622120" y="5548"/>
                  <a:pt x="1764411" y="-12714"/>
                  <a:pt x="1854369" y="21153"/>
                </a:cubicBezTo>
                <a:cubicBezTo>
                  <a:pt x="1944327" y="55020"/>
                  <a:pt x="1930040" y="128574"/>
                  <a:pt x="1917869" y="20530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2741492" y="2260074"/>
            <a:ext cx="5854663" cy="1967413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800 h 205350"/>
              <a:gd name="connsiteX1" fmla="*/ 19219 w 1926874"/>
              <a:gd name="connsiteY1" fmla="*/ 21200 h 205350"/>
              <a:gd name="connsiteX2" fmla="*/ 120819 w 1926874"/>
              <a:gd name="connsiteY2" fmla="*/ 2150 h 205350"/>
              <a:gd name="connsiteX3" fmla="*/ 394619 w 1926874"/>
              <a:gd name="connsiteY3" fmla="*/ 446 h 205350"/>
              <a:gd name="connsiteX4" fmla="*/ 1378119 w 1926874"/>
              <a:gd name="connsiteY4" fmla="*/ 2150 h 205350"/>
              <a:gd name="connsiteX5" fmla="*/ 1854369 w 1926874"/>
              <a:gd name="connsiteY5" fmla="*/ 21200 h 205350"/>
              <a:gd name="connsiteX6" fmla="*/ 1917869 w 1926874"/>
              <a:gd name="connsiteY6" fmla="*/ 205350 h 20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50">
                <a:moveTo>
                  <a:pt x="169" y="122800"/>
                </a:moveTo>
                <a:cubicBezTo>
                  <a:pt x="-360" y="82054"/>
                  <a:pt x="-889" y="41308"/>
                  <a:pt x="19219" y="21200"/>
                </a:cubicBezTo>
                <a:cubicBezTo>
                  <a:pt x="39327" y="1092"/>
                  <a:pt x="58252" y="5609"/>
                  <a:pt x="120819" y="2150"/>
                </a:cubicBezTo>
                <a:cubicBezTo>
                  <a:pt x="183386" y="-1309"/>
                  <a:pt x="185069" y="446"/>
                  <a:pt x="394619" y="446"/>
                </a:cubicBezTo>
                <a:lnTo>
                  <a:pt x="1378119" y="2150"/>
                </a:lnTo>
                <a:cubicBezTo>
                  <a:pt x="1621411" y="5609"/>
                  <a:pt x="1764411" y="-12667"/>
                  <a:pt x="1854369" y="21200"/>
                </a:cubicBezTo>
                <a:cubicBezTo>
                  <a:pt x="1944327" y="55067"/>
                  <a:pt x="1930040" y="128621"/>
                  <a:pt x="1917869" y="2053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/>
          <p:cNvSpPr/>
          <p:nvPr/>
        </p:nvSpPr>
        <p:spPr>
          <a:xfrm>
            <a:off x="2690886" y="2260075"/>
            <a:ext cx="6503847" cy="1902898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800 h 205350"/>
              <a:gd name="connsiteX1" fmla="*/ 19219 w 1926874"/>
              <a:gd name="connsiteY1" fmla="*/ 21200 h 205350"/>
              <a:gd name="connsiteX2" fmla="*/ 120819 w 1926874"/>
              <a:gd name="connsiteY2" fmla="*/ 2150 h 205350"/>
              <a:gd name="connsiteX3" fmla="*/ 387519 w 1926874"/>
              <a:gd name="connsiteY3" fmla="*/ 446 h 205350"/>
              <a:gd name="connsiteX4" fmla="*/ 1378119 w 1926874"/>
              <a:gd name="connsiteY4" fmla="*/ 2150 h 205350"/>
              <a:gd name="connsiteX5" fmla="*/ 1854369 w 1926874"/>
              <a:gd name="connsiteY5" fmla="*/ 21200 h 205350"/>
              <a:gd name="connsiteX6" fmla="*/ 1917869 w 1926874"/>
              <a:gd name="connsiteY6" fmla="*/ 205350 h 20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50">
                <a:moveTo>
                  <a:pt x="169" y="122800"/>
                </a:moveTo>
                <a:cubicBezTo>
                  <a:pt x="-360" y="82054"/>
                  <a:pt x="-889" y="41308"/>
                  <a:pt x="19219" y="21200"/>
                </a:cubicBezTo>
                <a:cubicBezTo>
                  <a:pt x="39327" y="1092"/>
                  <a:pt x="59436" y="5609"/>
                  <a:pt x="120819" y="2150"/>
                </a:cubicBezTo>
                <a:cubicBezTo>
                  <a:pt x="182202" y="-1309"/>
                  <a:pt x="177969" y="446"/>
                  <a:pt x="387519" y="446"/>
                </a:cubicBezTo>
                <a:lnTo>
                  <a:pt x="1378119" y="2150"/>
                </a:lnTo>
                <a:cubicBezTo>
                  <a:pt x="1622594" y="5609"/>
                  <a:pt x="1764411" y="-12667"/>
                  <a:pt x="1854369" y="21200"/>
                </a:cubicBezTo>
                <a:cubicBezTo>
                  <a:pt x="1944327" y="55067"/>
                  <a:pt x="1930040" y="128621"/>
                  <a:pt x="1917869" y="2053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Freeform 221"/>
          <p:cNvSpPr/>
          <p:nvPr/>
        </p:nvSpPr>
        <p:spPr>
          <a:xfrm>
            <a:off x="2631324" y="2260729"/>
            <a:ext cx="7133512" cy="1906803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616 h 205166"/>
              <a:gd name="connsiteX1" fmla="*/ 19219 w 1926874"/>
              <a:gd name="connsiteY1" fmla="*/ 21016 h 205166"/>
              <a:gd name="connsiteX2" fmla="*/ 120819 w 1926874"/>
              <a:gd name="connsiteY2" fmla="*/ 1966 h 205166"/>
              <a:gd name="connsiteX3" fmla="*/ 387519 w 1926874"/>
              <a:gd name="connsiteY3" fmla="*/ 1604 h 205166"/>
              <a:gd name="connsiteX4" fmla="*/ 1378119 w 1926874"/>
              <a:gd name="connsiteY4" fmla="*/ 1966 h 205166"/>
              <a:gd name="connsiteX5" fmla="*/ 1854369 w 1926874"/>
              <a:gd name="connsiteY5" fmla="*/ 21016 h 205166"/>
              <a:gd name="connsiteX6" fmla="*/ 1917869 w 1926874"/>
              <a:gd name="connsiteY6" fmla="*/ 205166 h 20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166">
                <a:moveTo>
                  <a:pt x="169" y="122616"/>
                </a:moveTo>
                <a:cubicBezTo>
                  <a:pt x="-360" y="81870"/>
                  <a:pt x="-889" y="41124"/>
                  <a:pt x="19219" y="21016"/>
                </a:cubicBezTo>
                <a:cubicBezTo>
                  <a:pt x="39327" y="908"/>
                  <a:pt x="59436" y="5201"/>
                  <a:pt x="120819" y="1966"/>
                </a:cubicBezTo>
                <a:cubicBezTo>
                  <a:pt x="182202" y="-1269"/>
                  <a:pt x="177969" y="1604"/>
                  <a:pt x="387519" y="1604"/>
                </a:cubicBezTo>
                <a:lnTo>
                  <a:pt x="1378119" y="1966"/>
                </a:lnTo>
                <a:cubicBezTo>
                  <a:pt x="1622594" y="5201"/>
                  <a:pt x="1764411" y="-12851"/>
                  <a:pt x="1854369" y="21016"/>
                </a:cubicBezTo>
                <a:cubicBezTo>
                  <a:pt x="1944327" y="54883"/>
                  <a:pt x="1930040" y="128437"/>
                  <a:pt x="1917869" y="20516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Freeform 222"/>
          <p:cNvSpPr/>
          <p:nvPr/>
        </p:nvSpPr>
        <p:spPr>
          <a:xfrm>
            <a:off x="3425399" y="2474230"/>
            <a:ext cx="3934674" cy="1570553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753 h 205303"/>
              <a:gd name="connsiteX1" fmla="*/ 19219 w 1926874"/>
              <a:gd name="connsiteY1" fmla="*/ 21153 h 205303"/>
              <a:gd name="connsiteX2" fmla="*/ 120819 w 1926874"/>
              <a:gd name="connsiteY2" fmla="*/ 2103 h 205303"/>
              <a:gd name="connsiteX3" fmla="*/ 387519 w 1926874"/>
              <a:gd name="connsiteY3" fmla="*/ 485 h 205303"/>
              <a:gd name="connsiteX4" fmla="*/ 1378119 w 1926874"/>
              <a:gd name="connsiteY4" fmla="*/ 2103 h 205303"/>
              <a:gd name="connsiteX5" fmla="*/ 1854369 w 1926874"/>
              <a:gd name="connsiteY5" fmla="*/ 21153 h 205303"/>
              <a:gd name="connsiteX6" fmla="*/ 1917869 w 1926874"/>
              <a:gd name="connsiteY6" fmla="*/ 205303 h 20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03">
                <a:moveTo>
                  <a:pt x="169" y="122753"/>
                </a:moveTo>
                <a:cubicBezTo>
                  <a:pt x="-360" y="82007"/>
                  <a:pt x="-889" y="41261"/>
                  <a:pt x="19219" y="21153"/>
                </a:cubicBezTo>
                <a:cubicBezTo>
                  <a:pt x="39327" y="1045"/>
                  <a:pt x="59436" y="5548"/>
                  <a:pt x="120819" y="2103"/>
                </a:cubicBezTo>
                <a:cubicBezTo>
                  <a:pt x="182202" y="-1342"/>
                  <a:pt x="177969" y="485"/>
                  <a:pt x="387519" y="485"/>
                </a:cubicBezTo>
                <a:lnTo>
                  <a:pt x="1378119" y="2103"/>
                </a:lnTo>
                <a:cubicBezTo>
                  <a:pt x="1622594" y="5548"/>
                  <a:pt x="1764411" y="-12714"/>
                  <a:pt x="1854369" y="21153"/>
                </a:cubicBezTo>
                <a:cubicBezTo>
                  <a:pt x="1944327" y="55020"/>
                  <a:pt x="1930040" y="128574"/>
                  <a:pt x="1917869" y="20530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/>
          <p:cNvSpPr/>
          <p:nvPr/>
        </p:nvSpPr>
        <p:spPr>
          <a:xfrm>
            <a:off x="3359597" y="2474231"/>
            <a:ext cx="4581035" cy="1638723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753 h 205303"/>
              <a:gd name="connsiteX1" fmla="*/ 19219 w 1926874"/>
              <a:gd name="connsiteY1" fmla="*/ 21153 h 205303"/>
              <a:gd name="connsiteX2" fmla="*/ 120819 w 1926874"/>
              <a:gd name="connsiteY2" fmla="*/ 2103 h 205303"/>
              <a:gd name="connsiteX3" fmla="*/ 390362 w 1926874"/>
              <a:gd name="connsiteY3" fmla="*/ 485 h 205303"/>
              <a:gd name="connsiteX4" fmla="*/ 1378119 w 1926874"/>
              <a:gd name="connsiteY4" fmla="*/ 2103 h 205303"/>
              <a:gd name="connsiteX5" fmla="*/ 1854369 w 1926874"/>
              <a:gd name="connsiteY5" fmla="*/ 21153 h 205303"/>
              <a:gd name="connsiteX6" fmla="*/ 1917869 w 1926874"/>
              <a:gd name="connsiteY6" fmla="*/ 205303 h 20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03">
                <a:moveTo>
                  <a:pt x="169" y="122753"/>
                </a:moveTo>
                <a:cubicBezTo>
                  <a:pt x="-360" y="82007"/>
                  <a:pt x="-889" y="41261"/>
                  <a:pt x="19219" y="21153"/>
                </a:cubicBezTo>
                <a:cubicBezTo>
                  <a:pt x="39327" y="1045"/>
                  <a:pt x="58962" y="5548"/>
                  <a:pt x="120819" y="2103"/>
                </a:cubicBezTo>
                <a:cubicBezTo>
                  <a:pt x="182676" y="-1342"/>
                  <a:pt x="180812" y="485"/>
                  <a:pt x="390362" y="485"/>
                </a:cubicBezTo>
                <a:lnTo>
                  <a:pt x="1378119" y="2103"/>
                </a:lnTo>
                <a:cubicBezTo>
                  <a:pt x="1622120" y="5548"/>
                  <a:pt x="1764411" y="-12714"/>
                  <a:pt x="1854369" y="21153"/>
                </a:cubicBezTo>
                <a:cubicBezTo>
                  <a:pt x="1944327" y="55020"/>
                  <a:pt x="1930040" y="128574"/>
                  <a:pt x="1917869" y="20530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Freeform 224"/>
          <p:cNvSpPr/>
          <p:nvPr/>
        </p:nvSpPr>
        <p:spPr>
          <a:xfrm>
            <a:off x="3292704" y="2474053"/>
            <a:ext cx="5213444" cy="1624858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800 h 205350"/>
              <a:gd name="connsiteX1" fmla="*/ 19219 w 1926874"/>
              <a:gd name="connsiteY1" fmla="*/ 21200 h 205350"/>
              <a:gd name="connsiteX2" fmla="*/ 120819 w 1926874"/>
              <a:gd name="connsiteY2" fmla="*/ 2150 h 205350"/>
              <a:gd name="connsiteX3" fmla="*/ 394619 w 1926874"/>
              <a:gd name="connsiteY3" fmla="*/ 446 h 205350"/>
              <a:gd name="connsiteX4" fmla="*/ 1378119 w 1926874"/>
              <a:gd name="connsiteY4" fmla="*/ 2150 h 205350"/>
              <a:gd name="connsiteX5" fmla="*/ 1854369 w 1926874"/>
              <a:gd name="connsiteY5" fmla="*/ 21200 h 205350"/>
              <a:gd name="connsiteX6" fmla="*/ 1917869 w 1926874"/>
              <a:gd name="connsiteY6" fmla="*/ 205350 h 20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50">
                <a:moveTo>
                  <a:pt x="169" y="122800"/>
                </a:moveTo>
                <a:cubicBezTo>
                  <a:pt x="-360" y="82054"/>
                  <a:pt x="-889" y="41308"/>
                  <a:pt x="19219" y="21200"/>
                </a:cubicBezTo>
                <a:cubicBezTo>
                  <a:pt x="39327" y="1092"/>
                  <a:pt x="58252" y="5609"/>
                  <a:pt x="120819" y="2150"/>
                </a:cubicBezTo>
                <a:cubicBezTo>
                  <a:pt x="183386" y="-1309"/>
                  <a:pt x="185069" y="446"/>
                  <a:pt x="394619" y="446"/>
                </a:cubicBezTo>
                <a:lnTo>
                  <a:pt x="1378119" y="2150"/>
                </a:lnTo>
                <a:cubicBezTo>
                  <a:pt x="1621411" y="5609"/>
                  <a:pt x="1764411" y="-12667"/>
                  <a:pt x="1854369" y="21200"/>
                </a:cubicBezTo>
                <a:cubicBezTo>
                  <a:pt x="1944327" y="55067"/>
                  <a:pt x="1930040" y="128621"/>
                  <a:pt x="1917869" y="2053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Freeform 225"/>
          <p:cNvSpPr/>
          <p:nvPr/>
        </p:nvSpPr>
        <p:spPr>
          <a:xfrm>
            <a:off x="3237157" y="2474052"/>
            <a:ext cx="5858345" cy="1617209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800 h 205350"/>
              <a:gd name="connsiteX1" fmla="*/ 19219 w 1926874"/>
              <a:gd name="connsiteY1" fmla="*/ 21200 h 205350"/>
              <a:gd name="connsiteX2" fmla="*/ 120819 w 1926874"/>
              <a:gd name="connsiteY2" fmla="*/ 2150 h 205350"/>
              <a:gd name="connsiteX3" fmla="*/ 387519 w 1926874"/>
              <a:gd name="connsiteY3" fmla="*/ 446 h 205350"/>
              <a:gd name="connsiteX4" fmla="*/ 1378119 w 1926874"/>
              <a:gd name="connsiteY4" fmla="*/ 2150 h 205350"/>
              <a:gd name="connsiteX5" fmla="*/ 1854369 w 1926874"/>
              <a:gd name="connsiteY5" fmla="*/ 21200 h 205350"/>
              <a:gd name="connsiteX6" fmla="*/ 1917869 w 1926874"/>
              <a:gd name="connsiteY6" fmla="*/ 205350 h 20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50">
                <a:moveTo>
                  <a:pt x="169" y="122800"/>
                </a:moveTo>
                <a:cubicBezTo>
                  <a:pt x="-360" y="82054"/>
                  <a:pt x="-889" y="41308"/>
                  <a:pt x="19219" y="21200"/>
                </a:cubicBezTo>
                <a:cubicBezTo>
                  <a:pt x="39327" y="1092"/>
                  <a:pt x="59436" y="5609"/>
                  <a:pt x="120819" y="2150"/>
                </a:cubicBezTo>
                <a:cubicBezTo>
                  <a:pt x="182202" y="-1309"/>
                  <a:pt x="177969" y="446"/>
                  <a:pt x="387519" y="446"/>
                </a:cubicBezTo>
                <a:lnTo>
                  <a:pt x="1378119" y="2150"/>
                </a:lnTo>
                <a:cubicBezTo>
                  <a:pt x="1622594" y="5609"/>
                  <a:pt x="1764411" y="-12667"/>
                  <a:pt x="1854369" y="21200"/>
                </a:cubicBezTo>
                <a:cubicBezTo>
                  <a:pt x="1944327" y="55067"/>
                  <a:pt x="1930040" y="128621"/>
                  <a:pt x="1917869" y="2053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Freeform 226"/>
          <p:cNvSpPr/>
          <p:nvPr/>
        </p:nvSpPr>
        <p:spPr>
          <a:xfrm>
            <a:off x="3172364" y="2474707"/>
            <a:ext cx="6528971" cy="1570076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616 h 205166"/>
              <a:gd name="connsiteX1" fmla="*/ 19219 w 1926874"/>
              <a:gd name="connsiteY1" fmla="*/ 21016 h 205166"/>
              <a:gd name="connsiteX2" fmla="*/ 120819 w 1926874"/>
              <a:gd name="connsiteY2" fmla="*/ 1966 h 205166"/>
              <a:gd name="connsiteX3" fmla="*/ 387519 w 1926874"/>
              <a:gd name="connsiteY3" fmla="*/ 1604 h 205166"/>
              <a:gd name="connsiteX4" fmla="*/ 1378119 w 1926874"/>
              <a:gd name="connsiteY4" fmla="*/ 1966 h 205166"/>
              <a:gd name="connsiteX5" fmla="*/ 1854369 w 1926874"/>
              <a:gd name="connsiteY5" fmla="*/ 21016 h 205166"/>
              <a:gd name="connsiteX6" fmla="*/ 1917869 w 1926874"/>
              <a:gd name="connsiteY6" fmla="*/ 205166 h 20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166">
                <a:moveTo>
                  <a:pt x="169" y="122616"/>
                </a:moveTo>
                <a:cubicBezTo>
                  <a:pt x="-360" y="81870"/>
                  <a:pt x="-889" y="41124"/>
                  <a:pt x="19219" y="21016"/>
                </a:cubicBezTo>
                <a:cubicBezTo>
                  <a:pt x="39327" y="908"/>
                  <a:pt x="59436" y="5201"/>
                  <a:pt x="120819" y="1966"/>
                </a:cubicBezTo>
                <a:cubicBezTo>
                  <a:pt x="182202" y="-1269"/>
                  <a:pt x="177969" y="1604"/>
                  <a:pt x="387519" y="1604"/>
                </a:cubicBezTo>
                <a:lnTo>
                  <a:pt x="1378119" y="1966"/>
                </a:lnTo>
                <a:cubicBezTo>
                  <a:pt x="1622594" y="5201"/>
                  <a:pt x="1764411" y="-12851"/>
                  <a:pt x="1854369" y="21016"/>
                </a:cubicBezTo>
                <a:cubicBezTo>
                  <a:pt x="1944327" y="54883"/>
                  <a:pt x="1930040" y="128437"/>
                  <a:pt x="1917869" y="20516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Freeform 227"/>
          <p:cNvSpPr/>
          <p:nvPr/>
        </p:nvSpPr>
        <p:spPr>
          <a:xfrm>
            <a:off x="3996204" y="2717409"/>
            <a:ext cx="3294787" cy="1116362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753 h 205303"/>
              <a:gd name="connsiteX1" fmla="*/ 19219 w 1926874"/>
              <a:gd name="connsiteY1" fmla="*/ 21153 h 205303"/>
              <a:gd name="connsiteX2" fmla="*/ 120819 w 1926874"/>
              <a:gd name="connsiteY2" fmla="*/ 2103 h 205303"/>
              <a:gd name="connsiteX3" fmla="*/ 387519 w 1926874"/>
              <a:gd name="connsiteY3" fmla="*/ 485 h 205303"/>
              <a:gd name="connsiteX4" fmla="*/ 1378119 w 1926874"/>
              <a:gd name="connsiteY4" fmla="*/ 2103 h 205303"/>
              <a:gd name="connsiteX5" fmla="*/ 1854369 w 1926874"/>
              <a:gd name="connsiteY5" fmla="*/ 21153 h 205303"/>
              <a:gd name="connsiteX6" fmla="*/ 1917869 w 1926874"/>
              <a:gd name="connsiteY6" fmla="*/ 205303 h 20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03">
                <a:moveTo>
                  <a:pt x="169" y="122753"/>
                </a:moveTo>
                <a:cubicBezTo>
                  <a:pt x="-360" y="82007"/>
                  <a:pt x="-889" y="41261"/>
                  <a:pt x="19219" y="21153"/>
                </a:cubicBezTo>
                <a:cubicBezTo>
                  <a:pt x="39327" y="1045"/>
                  <a:pt x="59436" y="5548"/>
                  <a:pt x="120819" y="2103"/>
                </a:cubicBezTo>
                <a:cubicBezTo>
                  <a:pt x="182202" y="-1342"/>
                  <a:pt x="177969" y="485"/>
                  <a:pt x="387519" y="485"/>
                </a:cubicBezTo>
                <a:lnTo>
                  <a:pt x="1378119" y="2103"/>
                </a:lnTo>
                <a:cubicBezTo>
                  <a:pt x="1622594" y="5548"/>
                  <a:pt x="1764411" y="-12714"/>
                  <a:pt x="1854369" y="21153"/>
                </a:cubicBezTo>
                <a:cubicBezTo>
                  <a:pt x="1944327" y="55020"/>
                  <a:pt x="1930040" y="128574"/>
                  <a:pt x="1917869" y="20530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Freeform 228"/>
          <p:cNvSpPr/>
          <p:nvPr/>
        </p:nvSpPr>
        <p:spPr>
          <a:xfrm>
            <a:off x="3934863" y="2717409"/>
            <a:ext cx="3917692" cy="1173444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753 h 205303"/>
              <a:gd name="connsiteX1" fmla="*/ 19219 w 1926874"/>
              <a:gd name="connsiteY1" fmla="*/ 21153 h 205303"/>
              <a:gd name="connsiteX2" fmla="*/ 120819 w 1926874"/>
              <a:gd name="connsiteY2" fmla="*/ 2103 h 205303"/>
              <a:gd name="connsiteX3" fmla="*/ 390362 w 1926874"/>
              <a:gd name="connsiteY3" fmla="*/ 485 h 205303"/>
              <a:gd name="connsiteX4" fmla="*/ 1378119 w 1926874"/>
              <a:gd name="connsiteY4" fmla="*/ 2103 h 205303"/>
              <a:gd name="connsiteX5" fmla="*/ 1854369 w 1926874"/>
              <a:gd name="connsiteY5" fmla="*/ 21153 h 205303"/>
              <a:gd name="connsiteX6" fmla="*/ 1917869 w 1926874"/>
              <a:gd name="connsiteY6" fmla="*/ 205303 h 20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03">
                <a:moveTo>
                  <a:pt x="169" y="122753"/>
                </a:moveTo>
                <a:cubicBezTo>
                  <a:pt x="-360" y="82007"/>
                  <a:pt x="-889" y="41261"/>
                  <a:pt x="19219" y="21153"/>
                </a:cubicBezTo>
                <a:cubicBezTo>
                  <a:pt x="39327" y="1045"/>
                  <a:pt x="58962" y="5548"/>
                  <a:pt x="120819" y="2103"/>
                </a:cubicBezTo>
                <a:cubicBezTo>
                  <a:pt x="182676" y="-1342"/>
                  <a:pt x="180812" y="485"/>
                  <a:pt x="390362" y="485"/>
                </a:cubicBezTo>
                <a:lnTo>
                  <a:pt x="1378119" y="2103"/>
                </a:lnTo>
                <a:cubicBezTo>
                  <a:pt x="1622120" y="5548"/>
                  <a:pt x="1764411" y="-12714"/>
                  <a:pt x="1854369" y="21153"/>
                </a:cubicBezTo>
                <a:cubicBezTo>
                  <a:pt x="1944327" y="55020"/>
                  <a:pt x="1930040" y="128574"/>
                  <a:pt x="1917869" y="20530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Freeform 229"/>
          <p:cNvSpPr/>
          <p:nvPr/>
        </p:nvSpPr>
        <p:spPr>
          <a:xfrm>
            <a:off x="3872639" y="2717231"/>
            <a:ext cx="4569879" cy="1149034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800 h 205350"/>
              <a:gd name="connsiteX1" fmla="*/ 19219 w 1926874"/>
              <a:gd name="connsiteY1" fmla="*/ 21200 h 205350"/>
              <a:gd name="connsiteX2" fmla="*/ 120819 w 1926874"/>
              <a:gd name="connsiteY2" fmla="*/ 2150 h 205350"/>
              <a:gd name="connsiteX3" fmla="*/ 394619 w 1926874"/>
              <a:gd name="connsiteY3" fmla="*/ 446 h 205350"/>
              <a:gd name="connsiteX4" fmla="*/ 1378119 w 1926874"/>
              <a:gd name="connsiteY4" fmla="*/ 2150 h 205350"/>
              <a:gd name="connsiteX5" fmla="*/ 1854369 w 1926874"/>
              <a:gd name="connsiteY5" fmla="*/ 21200 h 205350"/>
              <a:gd name="connsiteX6" fmla="*/ 1917869 w 1926874"/>
              <a:gd name="connsiteY6" fmla="*/ 205350 h 20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50">
                <a:moveTo>
                  <a:pt x="169" y="122800"/>
                </a:moveTo>
                <a:cubicBezTo>
                  <a:pt x="-360" y="82054"/>
                  <a:pt x="-889" y="41308"/>
                  <a:pt x="19219" y="21200"/>
                </a:cubicBezTo>
                <a:cubicBezTo>
                  <a:pt x="39327" y="1092"/>
                  <a:pt x="58252" y="5609"/>
                  <a:pt x="120819" y="2150"/>
                </a:cubicBezTo>
                <a:cubicBezTo>
                  <a:pt x="183386" y="-1309"/>
                  <a:pt x="185069" y="446"/>
                  <a:pt x="394619" y="446"/>
                </a:cubicBezTo>
                <a:lnTo>
                  <a:pt x="1378119" y="2150"/>
                </a:lnTo>
                <a:cubicBezTo>
                  <a:pt x="1621411" y="5609"/>
                  <a:pt x="1764411" y="-12667"/>
                  <a:pt x="1854369" y="21200"/>
                </a:cubicBezTo>
                <a:cubicBezTo>
                  <a:pt x="1944327" y="55067"/>
                  <a:pt x="1930040" y="128621"/>
                  <a:pt x="1917869" y="2053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Freeform 230"/>
          <p:cNvSpPr/>
          <p:nvPr/>
        </p:nvSpPr>
        <p:spPr>
          <a:xfrm>
            <a:off x="3821635" y="2717231"/>
            <a:ext cx="5204459" cy="1142020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800 h 205350"/>
              <a:gd name="connsiteX1" fmla="*/ 19219 w 1926874"/>
              <a:gd name="connsiteY1" fmla="*/ 21200 h 205350"/>
              <a:gd name="connsiteX2" fmla="*/ 120819 w 1926874"/>
              <a:gd name="connsiteY2" fmla="*/ 2150 h 205350"/>
              <a:gd name="connsiteX3" fmla="*/ 387519 w 1926874"/>
              <a:gd name="connsiteY3" fmla="*/ 446 h 205350"/>
              <a:gd name="connsiteX4" fmla="*/ 1378119 w 1926874"/>
              <a:gd name="connsiteY4" fmla="*/ 2150 h 205350"/>
              <a:gd name="connsiteX5" fmla="*/ 1854369 w 1926874"/>
              <a:gd name="connsiteY5" fmla="*/ 21200 h 205350"/>
              <a:gd name="connsiteX6" fmla="*/ 1917869 w 1926874"/>
              <a:gd name="connsiteY6" fmla="*/ 205350 h 20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50">
                <a:moveTo>
                  <a:pt x="169" y="122800"/>
                </a:moveTo>
                <a:cubicBezTo>
                  <a:pt x="-360" y="82054"/>
                  <a:pt x="-889" y="41308"/>
                  <a:pt x="19219" y="21200"/>
                </a:cubicBezTo>
                <a:cubicBezTo>
                  <a:pt x="39327" y="1092"/>
                  <a:pt x="59436" y="5609"/>
                  <a:pt x="120819" y="2150"/>
                </a:cubicBezTo>
                <a:cubicBezTo>
                  <a:pt x="182202" y="-1309"/>
                  <a:pt x="177969" y="446"/>
                  <a:pt x="387519" y="446"/>
                </a:cubicBezTo>
                <a:lnTo>
                  <a:pt x="1378119" y="2150"/>
                </a:lnTo>
                <a:cubicBezTo>
                  <a:pt x="1622594" y="5609"/>
                  <a:pt x="1764411" y="-12667"/>
                  <a:pt x="1854369" y="21200"/>
                </a:cubicBezTo>
                <a:cubicBezTo>
                  <a:pt x="1944327" y="55067"/>
                  <a:pt x="1930040" y="128621"/>
                  <a:pt x="1917869" y="2053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Freeform 231"/>
          <p:cNvSpPr/>
          <p:nvPr/>
        </p:nvSpPr>
        <p:spPr>
          <a:xfrm>
            <a:off x="3761652" y="2717885"/>
            <a:ext cx="5876183" cy="1122459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616 h 205166"/>
              <a:gd name="connsiteX1" fmla="*/ 19219 w 1926874"/>
              <a:gd name="connsiteY1" fmla="*/ 21016 h 205166"/>
              <a:gd name="connsiteX2" fmla="*/ 120819 w 1926874"/>
              <a:gd name="connsiteY2" fmla="*/ 1966 h 205166"/>
              <a:gd name="connsiteX3" fmla="*/ 387519 w 1926874"/>
              <a:gd name="connsiteY3" fmla="*/ 1604 h 205166"/>
              <a:gd name="connsiteX4" fmla="*/ 1378119 w 1926874"/>
              <a:gd name="connsiteY4" fmla="*/ 1966 h 205166"/>
              <a:gd name="connsiteX5" fmla="*/ 1854369 w 1926874"/>
              <a:gd name="connsiteY5" fmla="*/ 21016 h 205166"/>
              <a:gd name="connsiteX6" fmla="*/ 1917869 w 1926874"/>
              <a:gd name="connsiteY6" fmla="*/ 205166 h 20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166">
                <a:moveTo>
                  <a:pt x="169" y="122616"/>
                </a:moveTo>
                <a:cubicBezTo>
                  <a:pt x="-360" y="81870"/>
                  <a:pt x="-889" y="41124"/>
                  <a:pt x="19219" y="21016"/>
                </a:cubicBezTo>
                <a:cubicBezTo>
                  <a:pt x="39327" y="908"/>
                  <a:pt x="59436" y="5201"/>
                  <a:pt x="120819" y="1966"/>
                </a:cubicBezTo>
                <a:cubicBezTo>
                  <a:pt x="182202" y="-1269"/>
                  <a:pt x="177969" y="1604"/>
                  <a:pt x="387519" y="1604"/>
                </a:cubicBezTo>
                <a:lnTo>
                  <a:pt x="1378119" y="1966"/>
                </a:lnTo>
                <a:cubicBezTo>
                  <a:pt x="1622594" y="5201"/>
                  <a:pt x="1764411" y="-12851"/>
                  <a:pt x="1854369" y="21016"/>
                </a:cubicBezTo>
                <a:cubicBezTo>
                  <a:pt x="1944327" y="54883"/>
                  <a:pt x="1930040" y="128437"/>
                  <a:pt x="1917869" y="20516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/>
          <p:cNvSpPr/>
          <p:nvPr/>
        </p:nvSpPr>
        <p:spPr>
          <a:xfrm>
            <a:off x="4603840" y="2959598"/>
            <a:ext cx="2588655" cy="736208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753 h 205303"/>
              <a:gd name="connsiteX1" fmla="*/ 19219 w 1926874"/>
              <a:gd name="connsiteY1" fmla="*/ 21153 h 205303"/>
              <a:gd name="connsiteX2" fmla="*/ 120819 w 1926874"/>
              <a:gd name="connsiteY2" fmla="*/ 2103 h 205303"/>
              <a:gd name="connsiteX3" fmla="*/ 387519 w 1926874"/>
              <a:gd name="connsiteY3" fmla="*/ 485 h 205303"/>
              <a:gd name="connsiteX4" fmla="*/ 1378119 w 1926874"/>
              <a:gd name="connsiteY4" fmla="*/ 2103 h 205303"/>
              <a:gd name="connsiteX5" fmla="*/ 1854369 w 1926874"/>
              <a:gd name="connsiteY5" fmla="*/ 21153 h 205303"/>
              <a:gd name="connsiteX6" fmla="*/ 1917869 w 1926874"/>
              <a:gd name="connsiteY6" fmla="*/ 205303 h 20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03">
                <a:moveTo>
                  <a:pt x="169" y="122753"/>
                </a:moveTo>
                <a:cubicBezTo>
                  <a:pt x="-360" y="82007"/>
                  <a:pt x="-889" y="41261"/>
                  <a:pt x="19219" y="21153"/>
                </a:cubicBezTo>
                <a:cubicBezTo>
                  <a:pt x="39327" y="1045"/>
                  <a:pt x="59436" y="5548"/>
                  <a:pt x="120819" y="2103"/>
                </a:cubicBezTo>
                <a:cubicBezTo>
                  <a:pt x="182202" y="-1342"/>
                  <a:pt x="177969" y="485"/>
                  <a:pt x="387519" y="485"/>
                </a:cubicBezTo>
                <a:lnTo>
                  <a:pt x="1378119" y="2103"/>
                </a:lnTo>
                <a:cubicBezTo>
                  <a:pt x="1622594" y="5548"/>
                  <a:pt x="1764411" y="-12714"/>
                  <a:pt x="1854369" y="21153"/>
                </a:cubicBezTo>
                <a:cubicBezTo>
                  <a:pt x="1944327" y="55020"/>
                  <a:pt x="1930040" y="128574"/>
                  <a:pt x="1917869" y="20530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Freeform 233"/>
          <p:cNvSpPr/>
          <p:nvPr/>
        </p:nvSpPr>
        <p:spPr>
          <a:xfrm>
            <a:off x="4545150" y="2959598"/>
            <a:ext cx="3227904" cy="736208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753 h 205303"/>
              <a:gd name="connsiteX1" fmla="*/ 19219 w 1926874"/>
              <a:gd name="connsiteY1" fmla="*/ 21153 h 205303"/>
              <a:gd name="connsiteX2" fmla="*/ 120819 w 1926874"/>
              <a:gd name="connsiteY2" fmla="*/ 2103 h 205303"/>
              <a:gd name="connsiteX3" fmla="*/ 390362 w 1926874"/>
              <a:gd name="connsiteY3" fmla="*/ 485 h 205303"/>
              <a:gd name="connsiteX4" fmla="*/ 1378119 w 1926874"/>
              <a:gd name="connsiteY4" fmla="*/ 2103 h 205303"/>
              <a:gd name="connsiteX5" fmla="*/ 1854369 w 1926874"/>
              <a:gd name="connsiteY5" fmla="*/ 21153 h 205303"/>
              <a:gd name="connsiteX6" fmla="*/ 1917869 w 1926874"/>
              <a:gd name="connsiteY6" fmla="*/ 205303 h 20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03">
                <a:moveTo>
                  <a:pt x="169" y="122753"/>
                </a:moveTo>
                <a:cubicBezTo>
                  <a:pt x="-360" y="82007"/>
                  <a:pt x="-889" y="41261"/>
                  <a:pt x="19219" y="21153"/>
                </a:cubicBezTo>
                <a:cubicBezTo>
                  <a:pt x="39327" y="1045"/>
                  <a:pt x="58962" y="5548"/>
                  <a:pt x="120819" y="2103"/>
                </a:cubicBezTo>
                <a:cubicBezTo>
                  <a:pt x="182676" y="-1342"/>
                  <a:pt x="180812" y="485"/>
                  <a:pt x="390362" y="485"/>
                </a:cubicBezTo>
                <a:lnTo>
                  <a:pt x="1378119" y="2103"/>
                </a:lnTo>
                <a:cubicBezTo>
                  <a:pt x="1622120" y="5548"/>
                  <a:pt x="1764411" y="-12714"/>
                  <a:pt x="1854369" y="21153"/>
                </a:cubicBezTo>
                <a:cubicBezTo>
                  <a:pt x="1944327" y="55020"/>
                  <a:pt x="1930040" y="128574"/>
                  <a:pt x="1917869" y="20530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Freeform 234"/>
          <p:cNvSpPr/>
          <p:nvPr/>
        </p:nvSpPr>
        <p:spPr>
          <a:xfrm>
            <a:off x="4485620" y="2959420"/>
            <a:ext cx="3877397" cy="728561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800 h 205350"/>
              <a:gd name="connsiteX1" fmla="*/ 19219 w 1926874"/>
              <a:gd name="connsiteY1" fmla="*/ 21200 h 205350"/>
              <a:gd name="connsiteX2" fmla="*/ 120819 w 1926874"/>
              <a:gd name="connsiteY2" fmla="*/ 2150 h 205350"/>
              <a:gd name="connsiteX3" fmla="*/ 394619 w 1926874"/>
              <a:gd name="connsiteY3" fmla="*/ 446 h 205350"/>
              <a:gd name="connsiteX4" fmla="*/ 1378119 w 1926874"/>
              <a:gd name="connsiteY4" fmla="*/ 2150 h 205350"/>
              <a:gd name="connsiteX5" fmla="*/ 1854369 w 1926874"/>
              <a:gd name="connsiteY5" fmla="*/ 21200 h 205350"/>
              <a:gd name="connsiteX6" fmla="*/ 1917869 w 1926874"/>
              <a:gd name="connsiteY6" fmla="*/ 205350 h 20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50">
                <a:moveTo>
                  <a:pt x="169" y="122800"/>
                </a:moveTo>
                <a:cubicBezTo>
                  <a:pt x="-360" y="82054"/>
                  <a:pt x="-889" y="41308"/>
                  <a:pt x="19219" y="21200"/>
                </a:cubicBezTo>
                <a:cubicBezTo>
                  <a:pt x="39327" y="1092"/>
                  <a:pt x="58252" y="5609"/>
                  <a:pt x="120819" y="2150"/>
                </a:cubicBezTo>
                <a:cubicBezTo>
                  <a:pt x="183386" y="-1309"/>
                  <a:pt x="185069" y="446"/>
                  <a:pt x="394619" y="446"/>
                </a:cubicBezTo>
                <a:lnTo>
                  <a:pt x="1378119" y="2150"/>
                </a:lnTo>
                <a:cubicBezTo>
                  <a:pt x="1621411" y="5609"/>
                  <a:pt x="1764411" y="-12667"/>
                  <a:pt x="1854369" y="21200"/>
                </a:cubicBezTo>
                <a:cubicBezTo>
                  <a:pt x="1944327" y="55067"/>
                  <a:pt x="1930040" y="128621"/>
                  <a:pt x="1917869" y="2053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Freeform 235"/>
          <p:cNvSpPr/>
          <p:nvPr/>
        </p:nvSpPr>
        <p:spPr>
          <a:xfrm>
            <a:off x="4437234" y="2959420"/>
            <a:ext cx="4508452" cy="728561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800 h 205350"/>
              <a:gd name="connsiteX1" fmla="*/ 19219 w 1926874"/>
              <a:gd name="connsiteY1" fmla="*/ 21200 h 205350"/>
              <a:gd name="connsiteX2" fmla="*/ 120819 w 1926874"/>
              <a:gd name="connsiteY2" fmla="*/ 2150 h 205350"/>
              <a:gd name="connsiteX3" fmla="*/ 387519 w 1926874"/>
              <a:gd name="connsiteY3" fmla="*/ 446 h 205350"/>
              <a:gd name="connsiteX4" fmla="*/ 1378119 w 1926874"/>
              <a:gd name="connsiteY4" fmla="*/ 2150 h 205350"/>
              <a:gd name="connsiteX5" fmla="*/ 1854369 w 1926874"/>
              <a:gd name="connsiteY5" fmla="*/ 21200 h 205350"/>
              <a:gd name="connsiteX6" fmla="*/ 1917869 w 1926874"/>
              <a:gd name="connsiteY6" fmla="*/ 205350 h 20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350">
                <a:moveTo>
                  <a:pt x="169" y="122800"/>
                </a:moveTo>
                <a:cubicBezTo>
                  <a:pt x="-360" y="82054"/>
                  <a:pt x="-889" y="41308"/>
                  <a:pt x="19219" y="21200"/>
                </a:cubicBezTo>
                <a:cubicBezTo>
                  <a:pt x="39327" y="1092"/>
                  <a:pt x="59436" y="5609"/>
                  <a:pt x="120819" y="2150"/>
                </a:cubicBezTo>
                <a:cubicBezTo>
                  <a:pt x="182202" y="-1309"/>
                  <a:pt x="177969" y="446"/>
                  <a:pt x="387519" y="446"/>
                </a:cubicBezTo>
                <a:lnTo>
                  <a:pt x="1378119" y="2150"/>
                </a:lnTo>
                <a:cubicBezTo>
                  <a:pt x="1622594" y="5609"/>
                  <a:pt x="1764411" y="-12667"/>
                  <a:pt x="1854369" y="21200"/>
                </a:cubicBezTo>
                <a:cubicBezTo>
                  <a:pt x="1944327" y="55067"/>
                  <a:pt x="1930040" y="128621"/>
                  <a:pt x="1917869" y="2053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236"/>
          <p:cNvSpPr/>
          <p:nvPr/>
        </p:nvSpPr>
        <p:spPr>
          <a:xfrm>
            <a:off x="4379963" y="2960074"/>
            <a:ext cx="5162623" cy="727908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  <a:gd name="connsiteX0" fmla="*/ 169 w 1926874"/>
              <a:gd name="connsiteY0" fmla="*/ 122616 h 205166"/>
              <a:gd name="connsiteX1" fmla="*/ 19219 w 1926874"/>
              <a:gd name="connsiteY1" fmla="*/ 21016 h 205166"/>
              <a:gd name="connsiteX2" fmla="*/ 120819 w 1926874"/>
              <a:gd name="connsiteY2" fmla="*/ 1966 h 205166"/>
              <a:gd name="connsiteX3" fmla="*/ 387519 w 1926874"/>
              <a:gd name="connsiteY3" fmla="*/ 1604 h 205166"/>
              <a:gd name="connsiteX4" fmla="*/ 1378119 w 1926874"/>
              <a:gd name="connsiteY4" fmla="*/ 1966 h 205166"/>
              <a:gd name="connsiteX5" fmla="*/ 1854369 w 1926874"/>
              <a:gd name="connsiteY5" fmla="*/ 21016 h 205166"/>
              <a:gd name="connsiteX6" fmla="*/ 1917869 w 1926874"/>
              <a:gd name="connsiteY6" fmla="*/ 205166 h 20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166">
                <a:moveTo>
                  <a:pt x="169" y="122616"/>
                </a:moveTo>
                <a:cubicBezTo>
                  <a:pt x="-360" y="81870"/>
                  <a:pt x="-889" y="41124"/>
                  <a:pt x="19219" y="21016"/>
                </a:cubicBezTo>
                <a:cubicBezTo>
                  <a:pt x="39327" y="908"/>
                  <a:pt x="59436" y="5201"/>
                  <a:pt x="120819" y="1966"/>
                </a:cubicBezTo>
                <a:cubicBezTo>
                  <a:pt x="182202" y="-1269"/>
                  <a:pt x="177969" y="1604"/>
                  <a:pt x="387519" y="1604"/>
                </a:cubicBezTo>
                <a:lnTo>
                  <a:pt x="1378119" y="1966"/>
                </a:lnTo>
                <a:cubicBezTo>
                  <a:pt x="1622594" y="5201"/>
                  <a:pt x="1764411" y="-12851"/>
                  <a:pt x="1854369" y="21016"/>
                </a:cubicBezTo>
                <a:cubicBezTo>
                  <a:pt x="1944327" y="54883"/>
                  <a:pt x="1930040" y="128437"/>
                  <a:pt x="1917869" y="20516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Freeform 237"/>
          <p:cNvSpPr/>
          <p:nvPr/>
        </p:nvSpPr>
        <p:spPr>
          <a:xfrm>
            <a:off x="5186317" y="3210263"/>
            <a:ext cx="1926874" cy="205594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594">
                <a:moveTo>
                  <a:pt x="169" y="123044"/>
                </a:moveTo>
                <a:cubicBezTo>
                  <a:pt x="-360" y="82298"/>
                  <a:pt x="-889" y="41552"/>
                  <a:pt x="19219" y="21444"/>
                </a:cubicBezTo>
                <a:cubicBezTo>
                  <a:pt x="39327" y="1336"/>
                  <a:pt x="59436" y="4511"/>
                  <a:pt x="120819" y="2394"/>
                </a:cubicBezTo>
                <a:cubicBezTo>
                  <a:pt x="182202" y="277"/>
                  <a:pt x="177969" y="8744"/>
                  <a:pt x="387519" y="8744"/>
                </a:cubicBezTo>
                <a:lnTo>
                  <a:pt x="1378119" y="2394"/>
                </a:lnTo>
                <a:cubicBezTo>
                  <a:pt x="1622594" y="4511"/>
                  <a:pt x="1764411" y="-12423"/>
                  <a:pt x="1854369" y="21444"/>
                </a:cubicBezTo>
                <a:cubicBezTo>
                  <a:pt x="1944327" y="55311"/>
                  <a:pt x="1930040" y="128865"/>
                  <a:pt x="1917869" y="2055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reeform 238"/>
          <p:cNvSpPr/>
          <p:nvPr/>
        </p:nvSpPr>
        <p:spPr>
          <a:xfrm>
            <a:off x="5126514" y="3210263"/>
            <a:ext cx="2533734" cy="205594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594">
                <a:moveTo>
                  <a:pt x="169" y="123044"/>
                </a:moveTo>
                <a:cubicBezTo>
                  <a:pt x="-360" y="82298"/>
                  <a:pt x="-889" y="41552"/>
                  <a:pt x="19219" y="21444"/>
                </a:cubicBezTo>
                <a:cubicBezTo>
                  <a:pt x="39327" y="1336"/>
                  <a:pt x="59436" y="4511"/>
                  <a:pt x="120819" y="2394"/>
                </a:cubicBezTo>
                <a:cubicBezTo>
                  <a:pt x="182202" y="277"/>
                  <a:pt x="177969" y="8744"/>
                  <a:pt x="387519" y="8744"/>
                </a:cubicBezTo>
                <a:lnTo>
                  <a:pt x="1378119" y="2394"/>
                </a:lnTo>
                <a:cubicBezTo>
                  <a:pt x="1622594" y="4511"/>
                  <a:pt x="1764411" y="-12423"/>
                  <a:pt x="1854369" y="21444"/>
                </a:cubicBezTo>
                <a:cubicBezTo>
                  <a:pt x="1944327" y="55311"/>
                  <a:pt x="1930040" y="128865"/>
                  <a:pt x="1917869" y="2055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Freeform 239"/>
          <p:cNvSpPr/>
          <p:nvPr/>
        </p:nvSpPr>
        <p:spPr>
          <a:xfrm>
            <a:off x="5065767" y="3210263"/>
            <a:ext cx="3196251" cy="205594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594">
                <a:moveTo>
                  <a:pt x="169" y="123044"/>
                </a:moveTo>
                <a:cubicBezTo>
                  <a:pt x="-360" y="82298"/>
                  <a:pt x="-889" y="41552"/>
                  <a:pt x="19219" y="21444"/>
                </a:cubicBezTo>
                <a:cubicBezTo>
                  <a:pt x="39327" y="1336"/>
                  <a:pt x="59436" y="4511"/>
                  <a:pt x="120819" y="2394"/>
                </a:cubicBezTo>
                <a:cubicBezTo>
                  <a:pt x="182202" y="277"/>
                  <a:pt x="177969" y="8744"/>
                  <a:pt x="387519" y="8744"/>
                </a:cubicBezTo>
                <a:lnTo>
                  <a:pt x="1378119" y="2394"/>
                </a:lnTo>
                <a:cubicBezTo>
                  <a:pt x="1622594" y="4511"/>
                  <a:pt x="1764411" y="-12423"/>
                  <a:pt x="1854369" y="21444"/>
                </a:cubicBezTo>
                <a:cubicBezTo>
                  <a:pt x="1944327" y="55311"/>
                  <a:pt x="1930040" y="128865"/>
                  <a:pt x="1917869" y="2055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Freeform 240"/>
          <p:cNvSpPr/>
          <p:nvPr/>
        </p:nvSpPr>
        <p:spPr>
          <a:xfrm>
            <a:off x="5016211" y="3210263"/>
            <a:ext cx="3834241" cy="205594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594">
                <a:moveTo>
                  <a:pt x="169" y="123044"/>
                </a:moveTo>
                <a:cubicBezTo>
                  <a:pt x="-360" y="82298"/>
                  <a:pt x="-889" y="41552"/>
                  <a:pt x="19219" y="21444"/>
                </a:cubicBezTo>
                <a:cubicBezTo>
                  <a:pt x="39327" y="1336"/>
                  <a:pt x="59436" y="4511"/>
                  <a:pt x="120819" y="2394"/>
                </a:cubicBezTo>
                <a:cubicBezTo>
                  <a:pt x="182202" y="277"/>
                  <a:pt x="177969" y="8744"/>
                  <a:pt x="387519" y="8744"/>
                </a:cubicBezTo>
                <a:lnTo>
                  <a:pt x="1378119" y="2394"/>
                </a:lnTo>
                <a:cubicBezTo>
                  <a:pt x="1622594" y="4511"/>
                  <a:pt x="1764411" y="-12423"/>
                  <a:pt x="1854369" y="21444"/>
                </a:cubicBezTo>
                <a:cubicBezTo>
                  <a:pt x="1944327" y="55311"/>
                  <a:pt x="1930040" y="128865"/>
                  <a:pt x="1917869" y="2055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Freeform 241"/>
          <p:cNvSpPr/>
          <p:nvPr/>
        </p:nvSpPr>
        <p:spPr>
          <a:xfrm>
            <a:off x="4957757" y="3210263"/>
            <a:ext cx="4478707" cy="205594"/>
          </a:xfrm>
          <a:custGeom>
            <a:avLst/>
            <a:gdLst>
              <a:gd name="connsiteX0" fmla="*/ 169 w 1926360"/>
              <a:gd name="connsiteY0" fmla="*/ 120989 h 203539"/>
              <a:gd name="connsiteX1" fmla="*/ 19219 w 1926360"/>
              <a:gd name="connsiteY1" fmla="*/ 19389 h 203539"/>
              <a:gd name="connsiteX2" fmla="*/ 120819 w 1926360"/>
              <a:gd name="connsiteY2" fmla="*/ 339 h 203539"/>
              <a:gd name="connsiteX3" fmla="*/ 387519 w 1926360"/>
              <a:gd name="connsiteY3" fmla="*/ 6689 h 203539"/>
              <a:gd name="connsiteX4" fmla="*/ 1390819 w 1926360"/>
              <a:gd name="connsiteY4" fmla="*/ 19389 h 203539"/>
              <a:gd name="connsiteX5" fmla="*/ 1854369 w 1926360"/>
              <a:gd name="connsiteY5" fmla="*/ 19389 h 203539"/>
              <a:gd name="connsiteX6" fmla="*/ 1917869 w 1926360"/>
              <a:gd name="connsiteY6" fmla="*/ 203539 h 203539"/>
              <a:gd name="connsiteX0" fmla="*/ 169 w 1926874"/>
              <a:gd name="connsiteY0" fmla="*/ 123044 h 205594"/>
              <a:gd name="connsiteX1" fmla="*/ 19219 w 1926874"/>
              <a:gd name="connsiteY1" fmla="*/ 21444 h 205594"/>
              <a:gd name="connsiteX2" fmla="*/ 120819 w 1926874"/>
              <a:gd name="connsiteY2" fmla="*/ 2394 h 205594"/>
              <a:gd name="connsiteX3" fmla="*/ 387519 w 1926874"/>
              <a:gd name="connsiteY3" fmla="*/ 8744 h 205594"/>
              <a:gd name="connsiteX4" fmla="*/ 1378119 w 1926874"/>
              <a:gd name="connsiteY4" fmla="*/ 2394 h 205594"/>
              <a:gd name="connsiteX5" fmla="*/ 1854369 w 1926874"/>
              <a:gd name="connsiteY5" fmla="*/ 21444 h 205594"/>
              <a:gd name="connsiteX6" fmla="*/ 1917869 w 1926874"/>
              <a:gd name="connsiteY6" fmla="*/ 205594 h 20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6874" h="205594">
                <a:moveTo>
                  <a:pt x="169" y="123044"/>
                </a:moveTo>
                <a:cubicBezTo>
                  <a:pt x="-360" y="82298"/>
                  <a:pt x="-889" y="41552"/>
                  <a:pt x="19219" y="21444"/>
                </a:cubicBezTo>
                <a:cubicBezTo>
                  <a:pt x="39327" y="1336"/>
                  <a:pt x="59436" y="4511"/>
                  <a:pt x="120819" y="2394"/>
                </a:cubicBezTo>
                <a:cubicBezTo>
                  <a:pt x="182202" y="277"/>
                  <a:pt x="177969" y="8744"/>
                  <a:pt x="387519" y="8744"/>
                </a:cubicBezTo>
                <a:lnTo>
                  <a:pt x="1378119" y="2394"/>
                </a:lnTo>
                <a:cubicBezTo>
                  <a:pt x="1622594" y="4511"/>
                  <a:pt x="1764411" y="-12423"/>
                  <a:pt x="1854369" y="21444"/>
                </a:cubicBezTo>
                <a:cubicBezTo>
                  <a:pt x="1944327" y="55311"/>
                  <a:pt x="1930040" y="128865"/>
                  <a:pt x="1917869" y="2055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ounded Rectangle 242"/>
          <p:cNvSpPr/>
          <p:nvPr/>
        </p:nvSpPr>
        <p:spPr>
          <a:xfrm>
            <a:off x="9368148" y="3331523"/>
            <a:ext cx="469090" cy="2174031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Rounded Rectangle 243"/>
          <p:cNvSpPr/>
          <p:nvPr/>
        </p:nvSpPr>
        <p:spPr>
          <a:xfrm>
            <a:off x="8782830" y="3326802"/>
            <a:ext cx="469090" cy="2174031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ounded Rectangle 244"/>
          <p:cNvSpPr/>
          <p:nvPr/>
        </p:nvSpPr>
        <p:spPr>
          <a:xfrm>
            <a:off x="8195303" y="3326802"/>
            <a:ext cx="469090" cy="2174031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Rounded Rectangle 245"/>
          <p:cNvSpPr/>
          <p:nvPr/>
        </p:nvSpPr>
        <p:spPr>
          <a:xfrm>
            <a:off x="7607776" y="3326802"/>
            <a:ext cx="469090" cy="2174031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Rounded Rectangle 246"/>
          <p:cNvSpPr/>
          <p:nvPr/>
        </p:nvSpPr>
        <p:spPr>
          <a:xfrm>
            <a:off x="7018440" y="3326802"/>
            <a:ext cx="497781" cy="2174031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ounded Rectangle 247"/>
          <p:cNvSpPr/>
          <p:nvPr/>
        </p:nvSpPr>
        <p:spPr>
          <a:xfrm>
            <a:off x="4745048" y="3324659"/>
            <a:ext cx="469090" cy="2174031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ounded Rectangle 248"/>
          <p:cNvSpPr/>
          <p:nvPr/>
        </p:nvSpPr>
        <p:spPr>
          <a:xfrm>
            <a:off x="4159730" y="3319938"/>
            <a:ext cx="469090" cy="2174031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ounded Rectangle 249"/>
          <p:cNvSpPr/>
          <p:nvPr/>
        </p:nvSpPr>
        <p:spPr>
          <a:xfrm>
            <a:off x="3572203" y="3319938"/>
            <a:ext cx="469090" cy="2174031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ounded Rectangle 250"/>
          <p:cNvSpPr/>
          <p:nvPr/>
        </p:nvSpPr>
        <p:spPr>
          <a:xfrm>
            <a:off x="2984676" y="3319938"/>
            <a:ext cx="469090" cy="2174031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Rounded Rectangle 251"/>
          <p:cNvSpPr/>
          <p:nvPr/>
        </p:nvSpPr>
        <p:spPr>
          <a:xfrm>
            <a:off x="2395340" y="3319938"/>
            <a:ext cx="497781" cy="2174031"/>
          </a:xfrm>
          <a:prstGeom prst="roundRect">
            <a:avLst>
              <a:gd name="adj" fmla="val 522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Rectangle 252"/>
          <p:cNvSpPr/>
          <p:nvPr/>
        </p:nvSpPr>
        <p:spPr>
          <a:xfrm>
            <a:off x="2458206" y="338641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2458206" y="384218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/>
          <p:cNvSpPr/>
          <p:nvPr/>
        </p:nvSpPr>
        <p:spPr>
          <a:xfrm>
            <a:off x="2458206" y="429796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/>
          <p:cNvSpPr/>
          <p:nvPr/>
        </p:nvSpPr>
        <p:spPr>
          <a:xfrm>
            <a:off x="2458205" y="475373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ectangle 256"/>
          <p:cNvSpPr/>
          <p:nvPr/>
        </p:nvSpPr>
        <p:spPr>
          <a:xfrm>
            <a:off x="2458204" y="520951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3045733" y="338641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/>
          <p:cNvSpPr/>
          <p:nvPr/>
        </p:nvSpPr>
        <p:spPr>
          <a:xfrm>
            <a:off x="3045733" y="384218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 259"/>
          <p:cNvSpPr/>
          <p:nvPr/>
        </p:nvSpPr>
        <p:spPr>
          <a:xfrm>
            <a:off x="3045733" y="429796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Rectangle 260"/>
          <p:cNvSpPr/>
          <p:nvPr/>
        </p:nvSpPr>
        <p:spPr>
          <a:xfrm>
            <a:off x="3045732" y="475373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/>
          <p:cNvSpPr/>
          <p:nvPr/>
        </p:nvSpPr>
        <p:spPr>
          <a:xfrm>
            <a:off x="3045731" y="520951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/>
          <p:cNvSpPr/>
          <p:nvPr/>
        </p:nvSpPr>
        <p:spPr>
          <a:xfrm>
            <a:off x="3626318" y="338641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ectangle 263"/>
          <p:cNvSpPr/>
          <p:nvPr/>
        </p:nvSpPr>
        <p:spPr>
          <a:xfrm>
            <a:off x="3626318" y="384218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/>
          <p:cNvSpPr/>
          <p:nvPr/>
        </p:nvSpPr>
        <p:spPr>
          <a:xfrm>
            <a:off x="3626318" y="429796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3626317" y="475373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ectangle 266"/>
          <p:cNvSpPr/>
          <p:nvPr/>
        </p:nvSpPr>
        <p:spPr>
          <a:xfrm>
            <a:off x="3626316" y="520951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Rectangle 267"/>
          <p:cNvSpPr/>
          <p:nvPr/>
        </p:nvSpPr>
        <p:spPr>
          <a:xfrm>
            <a:off x="4213845" y="338641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Rectangle 268"/>
          <p:cNvSpPr/>
          <p:nvPr/>
        </p:nvSpPr>
        <p:spPr>
          <a:xfrm>
            <a:off x="4213845" y="384218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4213845" y="429796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Rectangle 270"/>
          <p:cNvSpPr/>
          <p:nvPr/>
        </p:nvSpPr>
        <p:spPr>
          <a:xfrm>
            <a:off x="4213844" y="475373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4213843" y="520951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/>
          <p:cNvSpPr/>
          <p:nvPr/>
        </p:nvSpPr>
        <p:spPr>
          <a:xfrm>
            <a:off x="4799857" y="3386415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4799857" y="3842189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Rectangle 274"/>
          <p:cNvSpPr/>
          <p:nvPr/>
        </p:nvSpPr>
        <p:spPr>
          <a:xfrm>
            <a:off x="4799857" y="4297963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4799856" y="4753737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4799855" y="5209511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8837371" y="338824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8837371" y="38440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Rectangle 279"/>
          <p:cNvSpPr/>
          <p:nvPr/>
        </p:nvSpPr>
        <p:spPr>
          <a:xfrm>
            <a:off x="8837371" y="42997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/>
          <p:cNvSpPr/>
          <p:nvPr/>
        </p:nvSpPr>
        <p:spPr>
          <a:xfrm>
            <a:off x="8837370" y="47555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Rectangle 281"/>
          <p:cNvSpPr/>
          <p:nvPr/>
        </p:nvSpPr>
        <p:spPr>
          <a:xfrm>
            <a:off x="8837369" y="52113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ectangle 282"/>
          <p:cNvSpPr/>
          <p:nvPr/>
        </p:nvSpPr>
        <p:spPr>
          <a:xfrm>
            <a:off x="9423383" y="338824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/>
          <p:cNvSpPr/>
          <p:nvPr/>
        </p:nvSpPr>
        <p:spPr>
          <a:xfrm>
            <a:off x="9423383" y="38440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ectangle 284"/>
          <p:cNvSpPr/>
          <p:nvPr/>
        </p:nvSpPr>
        <p:spPr>
          <a:xfrm>
            <a:off x="9423383" y="42997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ectangle 285"/>
          <p:cNvSpPr/>
          <p:nvPr/>
        </p:nvSpPr>
        <p:spPr>
          <a:xfrm>
            <a:off x="9423382" y="47555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9423381" y="52113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Rectangle 287"/>
          <p:cNvSpPr/>
          <p:nvPr/>
        </p:nvSpPr>
        <p:spPr>
          <a:xfrm>
            <a:off x="7663832" y="338824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/>
        </p:nvSpPr>
        <p:spPr>
          <a:xfrm>
            <a:off x="7663832" y="38440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Rectangle 289"/>
          <p:cNvSpPr/>
          <p:nvPr/>
        </p:nvSpPr>
        <p:spPr>
          <a:xfrm>
            <a:off x="7663832" y="42997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/>
          <p:cNvSpPr/>
          <p:nvPr/>
        </p:nvSpPr>
        <p:spPr>
          <a:xfrm>
            <a:off x="7663831" y="47555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7663830" y="52113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ectangle 292"/>
          <p:cNvSpPr/>
          <p:nvPr/>
        </p:nvSpPr>
        <p:spPr>
          <a:xfrm>
            <a:off x="8249844" y="338824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>
            <a:off x="8249844" y="38440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/>
        </p:nvSpPr>
        <p:spPr>
          <a:xfrm>
            <a:off x="8249844" y="42997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8249843" y="47555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ectangle 296"/>
          <p:cNvSpPr/>
          <p:nvPr/>
        </p:nvSpPr>
        <p:spPr>
          <a:xfrm>
            <a:off x="8249842" y="52113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7084806" y="3388242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7084806" y="3844016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7084806" y="4299790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ectangle 300"/>
          <p:cNvSpPr/>
          <p:nvPr/>
        </p:nvSpPr>
        <p:spPr>
          <a:xfrm>
            <a:off x="7084805" y="4755564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7084804" y="5211338"/>
            <a:ext cx="348233" cy="1950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Content Placeholder 1"/>
          <p:cNvSpPr txBox="1">
            <a:spLocks/>
          </p:cNvSpPr>
          <p:nvPr/>
        </p:nvSpPr>
        <p:spPr>
          <a:xfrm>
            <a:off x="2963467" y="5848318"/>
            <a:ext cx="6726800" cy="868131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Tx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600" b="0" dirty="0" smtClean="0"/>
              <a:t>Groups form a fully-connected bipartite graph</a:t>
            </a:r>
          </a:p>
        </p:txBody>
      </p:sp>
      <p:sp>
        <p:nvSpPr>
          <p:cNvPr id="91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</p:spPr>
        <p:txBody>
          <a:bodyPr/>
          <a:lstStyle/>
          <a:p>
            <a:r>
              <a:rPr lang="en-US" sz="3000" cap="small" dirty="0" smtClean="0"/>
              <a:t>Slim </a:t>
            </a:r>
            <a:r>
              <a:rPr lang="pl-PL" sz="3000" cap="small" dirty="0" smtClean="0"/>
              <a:t>Fly on Chip </a:t>
            </a:r>
            <a:r>
              <a:rPr lang="en-US" sz="3000" cap="small" dirty="0" smtClean="0"/>
              <a:t>– First Attempt</a:t>
            </a:r>
            <a:endParaRPr lang="en-US" sz="3000" dirty="0"/>
          </a:p>
        </p:txBody>
      </p:sp>
      <p:sp>
        <p:nvSpPr>
          <p:cNvPr id="92" name="Title 3"/>
          <p:cNvSpPr txBox="1">
            <a:spLocks/>
          </p:cNvSpPr>
          <p:nvPr/>
        </p:nvSpPr>
        <p:spPr>
          <a:xfrm>
            <a:off x="189394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 smtClean="0"/>
              <a:t>Structure Intuition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104682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/>
          <p:cNvSpPr/>
          <p:nvPr/>
        </p:nvSpPr>
        <p:spPr>
          <a:xfrm rot="19418363">
            <a:off x="275058" y="5449647"/>
            <a:ext cx="23192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variant 1, variant 2</a:t>
            </a:r>
            <a:endParaRPr lang="en-US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53" y="1416131"/>
            <a:ext cx="7006582" cy="3546378"/>
          </a:xfrm>
          <a:prstGeom prst="rect">
            <a:avLst/>
          </a:prstGeom>
        </p:spPr>
      </p:pic>
      <p:sp>
        <p:nvSpPr>
          <p:cNvPr id="99" name="Rectangle 98"/>
          <p:cNvSpPr/>
          <p:nvPr/>
        </p:nvSpPr>
        <p:spPr>
          <a:xfrm rot="19418363">
            <a:off x="53191" y="5358334"/>
            <a:ext cx="22116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Flatt. Butterfly</a:t>
            </a:r>
            <a:r>
              <a:rPr lang="pl-PL" sz="2200" dirty="0" smtClean="0"/>
              <a:t> [1]</a:t>
            </a:r>
            <a:endParaRPr lang="en-US" sz="2200" dirty="0"/>
          </a:p>
        </p:txBody>
      </p:sp>
      <p:sp>
        <p:nvSpPr>
          <p:cNvPr id="103" name="Rectangle 102"/>
          <p:cNvSpPr/>
          <p:nvPr/>
        </p:nvSpPr>
        <p:spPr>
          <a:xfrm rot="19418363">
            <a:off x="1668857" y="5191264"/>
            <a:ext cx="11613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2D torus</a:t>
            </a:r>
            <a:endParaRPr lang="en-US" sz="2200" dirty="0"/>
          </a:p>
        </p:txBody>
      </p:sp>
      <p:sp>
        <p:nvSpPr>
          <p:cNvPr id="104" name="Rectangle 103"/>
          <p:cNvSpPr/>
          <p:nvPr/>
        </p:nvSpPr>
        <p:spPr>
          <a:xfrm rot="19418363">
            <a:off x="1822505" y="5247143"/>
            <a:ext cx="15103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Conc. mesh</a:t>
            </a:r>
            <a:endParaRPr lang="en-US" sz="2200" dirty="0"/>
          </a:p>
        </p:txBody>
      </p:sp>
      <p:sp>
        <p:nvSpPr>
          <p:cNvPr id="105" name="Rectangle 104"/>
          <p:cNvSpPr/>
          <p:nvPr/>
        </p:nvSpPr>
        <p:spPr>
          <a:xfrm rot="19418363">
            <a:off x="1585431" y="5567209"/>
            <a:ext cx="19575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Slim </a:t>
            </a:r>
            <a:r>
              <a:rPr lang="pl-PL" sz="2200" dirty="0" smtClean="0"/>
              <a:t>Fly on chip</a:t>
            </a:r>
            <a:endParaRPr lang="en-US" sz="2200" dirty="0"/>
          </a:p>
        </p:txBody>
      </p:sp>
      <p:sp>
        <p:nvSpPr>
          <p:cNvPr id="106" name="Rectangle 105"/>
          <p:cNvSpPr/>
          <p:nvPr/>
        </p:nvSpPr>
        <p:spPr>
          <a:xfrm rot="19418363">
            <a:off x="1944333" y="5546690"/>
            <a:ext cx="21918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Dragonfly on chip</a:t>
            </a:r>
            <a:endParaRPr lang="en-US" sz="2200" dirty="0"/>
          </a:p>
        </p:txBody>
      </p:sp>
      <p:sp>
        <p:nvSpPr>
          <p:cNvPr id="107" name="Rectangle 106"/>
          <p:cNvSpPr/>
          <p:nvPr/>
        </p:nvSpPr>
        <p:spPr>
          <a:xfrm rot="19418363">
            <a:off x="4069792" y="5374338"/>
            <a:ext cx="23192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variant 1, variant 2</a:t>
            </a:r>
            <a:endParaRPr lang="en-US" sz="2200" dirty="0"/>
          </a:p>
        </p:txBody>
      </p:sp>
      <p:sp>
        <p:nvSpPr>
          <p:cNvPr id="108" name="Rectangle 107"/>
          <p:cNvSpPr/>
          <p:nvPr/>
        </p:nvSpPr>
        <p:spPr>
          <a:xfrm rot="19418363">
            <a:off x="3713751" y="5356330"/>
            <a:ext cx="22116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Flatt. Butterfly</a:t>
            </a:r>
            <a:r>
              <a:rPr lang="pl-PL" sz="2200" dirty="0" smtClean="0"/>
              <a:t> [1]</a:t>
            </a:r>
            <a:endParaRPr lang="en-US" sz="2200" dirty="0"/>
          </a:p>
        </p:txBody>
      </p:sp>
      <p:sp>
        <p:nvSpPr>
          <p:cNvPr id="109" name="Rectangle 108"/>
          <p:cNvSpPr/>
          <p:nvPr/>
        </p:nvSpPr>
        <p:spPr>
          <a:xfrm rot="19418363">
            <a:off x="5463591" y="5115955"/>
            <a:ext cx="11613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2D torus</a:t>
            </a:r>
            <a:endParaRPr lang="en-US" sz="2200" dirty="0"/>
          </a:p>
        </p:txBody>
      </p:sp>
      <p:sp>
        <p:nvSpPr>
          <p:cNvPr id="110" name="Rectangle 109"/>
          <p:cNvSpPr/>
          <p:nvPr/>
        </p:nvSpPr>
        <p:spPr>
          <a:xfrm rot="19418363">
            <a:off x="5617239" y="5171834"/>
            <a:ext cx="15103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Conc. mesh</a:t>
            </a:r>
            <a:endParaRPr lang="en-US" sz="2200" dirty="0"/>
          </a:p>
        </p:txBody>
      </p:sp>
      <p:sp>
        <p:nvSpPr>
          <p:cNvPr id="111" name="Rectangle 110"/>
          <p:cNvSpPr/>
          <p:nvPr/>
        </p:nvSpPr>
        <p:spPr>
          <a:xfrm rot="19418363">
            <a:off x="5326168" y="5524579"/>
            <a:ext cx="19575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Slim </a:t>
            </a:r>
            <a:r>
              <a:rPr lang="pl-PL" sz="2200" dirty="0" smtClean="0"/>
              <a:t>Fly on chip</a:t>
            </a:r>
            <a:endParaRPr lang="en-US" sz="2200" dirty="0"/>
          </a:p>
        </p:txBody>
      </p:sp>
      <p:sp>
        <p:nvSpPr>
          <p:cNvPr id="112" name="Rectangle 111"/>
          <p:cNvSpPr/>
          <p:nvPr/>
        </p:nvSpPr>
        <p:spPr>
          <a:xfrm rot="19418363">
            <a:off x="5727402" y="5494754"/>
            <a:ext cx="21918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Dragonfly on chip</a:t>
            </a:r>
            <a:endParaRPr lang="en-US" sz="2200" dirty="0"/>
          </a:p>
        </p:txBody>
      </p:sp>
      <p:sp>
        <p:nvSpPr>
          <p:cNvPr id="22" name="Rounded Rectangle 21"/>
          <p:cNvSpPr/>
          <p:nvPr/>
        </p:nvSpPr>
        <p:spPr>
          <a:xfrm>
            <a:off x="6947521" y="2269621"/>
            <a:ext cx="911522" cy="478754"/>
          </a:xfrm>
          <a:prstGeom prst="roundRect">
            <a:avLst>
              <a:gd name="adj" fmla="val 8823"/>
            </a:avLst>
          </a:prstGeom>
          <a:solidFill>
            <a:srgbClr val="C0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ounded Rectangle 22"/>
          <p:cNvSpPr/>
          <p:nvPr/>
        </p:nvSpPr>
        <p:spPr>
          <a:xfrm>
            <a:off x="3376943" y="2528441"/>
            <a:ext cx="911522" cy="478754"/>
          </a:xfrm>
          <a:prstGeom prst="roundRect">
            <a:avLst>
              <a:gd name="adj" fmla="val 8823"/>
            </a:avLst>
          </a:prstGeom>
          <a:solidFill>
            <a:srgbClr val="C00000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6" name="Title 3"/>
          <p:cNvSpPr>
            <a:spLocks noGrp="1"/>
          </p:cNvSpPr>
          <p:nvPr>
            <p:ph type="title"/>
          </p:nvPr>
        </p:nvSpPr>
        <p:spPr>
          <a:xfrm>
            <a:off x="191344" y="533400"/>
            <a:ext cx="11773308" cy="533400"/>
          </a:xfrm>
          <a:noFill/>
        </p:spPr>
        <p:txBody>
          <a:bodyPr/>
          <a:lstStyle/>
          <a:p>
            <a:r>
              <a:rPr lang="en-US" sz="3000" cap="small" dirty="0" smtClean="0"/>
              <a:t>Slim </a:t>
            </a:r>
            <a:r>
              <a:rPr lang="pl-PL" sz="3000" cap="small" dirty="0" smtClean="0"/>
              <a:t>Fly on Chip</a:t>
            </a:r>
            <a:r>
              <a:rPr lang="en-US" sz="3000" cap="small" dirty="0" smtClean="0"/>
              <a:t> – First Attempt</a:t>
            </a:r>
            <a:endParaRPr lang="en-US" sz="3000" dirty="0"/>
          </a:p>
        </p:txBody>
      </p:sp>
      <p:sp>
        <p:nvSpPr>
          <p:cNvPr id="98" name="Title 3"/>
          <p:cNvSpPr txBox="1">
            <a:spLocks/>
          </p:cNvSpPr>
          <p:nvPr/>
        </p:nvSpPr>
        <p:spPr>
          <a:xfrm>
            <a:off x="189394" y="872716"/>
            <a:ext cx="8496300" cy="533400"/>
          </a:xfrm>
          <a:prstGeom prst="rect">
            <a:avLst/>
          </a:prstGeom>
          <a:noFill/>
        </p:spPr>
        <p:txBody>
          <a:bodyPr vert="horz" lIns="140400" tIns="0" rIns="144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cap="small" dirty="0" smtClean="0"/>
              <a:t>So how does it Fare?</a:t>
            </a:r>
            <a:endParaRPr lang="en-US" sz="2600" dirty="0"/>
          </a:p>
        </p:txBody>
      </p:sp>
      <p:sp>
        <p:nvSpPr>
          <p:cNvPr id="113" name="Rounded Rectangle 112"/>
          <p:cNvSpPr/>
          <p:nvPr/>
        </p:nvSpPr>
        <p:spPr>
          <a:xfrm>
            <a:off x="8118919" y="668529"/>
            <a:ext cx="3958721" cy="2896414"/>
          </a:xfrm>
          <a:prstGeom prst="roundRect">
            <a:avLst>
              <a:gd name="adj" fmla="val 8823"/>
            </a:avLst>
          </a:prstGeom>
          <a:solidFill>
            <a:srgbClr val="C000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4" name="Rectangle 113"/>
          <p:cNvSpPr/>
          <p:nvPr/>
        </p:nvSpPr>
        <p:spPr>
          <a:xfrm>
            <a:off x="8298497" y="870241"/>
            <a:ext cx="361519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</a:rPr>
              <a:t>Bad! </a:t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en-US" sz="2600" dirty="0" smtClean="0">
                <a:solidFill>
                  <a:schemeClr val="bg1"/>
                </a:solidFill>
              </a:rPr>
              <a:t>No clear advantages</a:t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en-US" sz="2600" dirty="0" smtClean="0">
                <a:solidFill>
                  <a:schemeClr val="bg1"/>
                </a:solidFill>
              </a:rPr>
              <a:t>from a topology</a:t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en-US" sz="2600" dirty="0" smtClean="0">
                <a:solidFill>
                  <a:schemeClr val="bg1"/>
                </a:solidFill>
              </a:rPr>
              <a:t>that is close-to-optimal </a:t>
            </a:r>
            <a:br>
              <a:rPr lang="en-US" sz="2600" dirty="0" smtClean="0">
                <a:solidFill>
                  <a:schemeClr val="bg1"/>
                </a:solidFill>
              </a:rPr>
            </a:br>
            <a:r>
              <a:rPr lang="en-US" sz="2600" dirty="0" smtClean="0">
                <a:solidFill>
                  <a:schemeClr val="bg1"/>
                </a:solidFill>
              </a:rPr>
              <a:t>in the radix-size-diameter tradeoff</a:t>
            </a:r>
            <a:endParaRPr lang="pl-PL" sz="2600" dirty="0">
              <a:solidFill>
                <a:schemeClr val="bg1"/>
              </a:solidFill>
            </a:endParaRPr>
          </a:p>
        </p:txBody>
      </p:sp>
      <p:pic>
        <p:nvPicPr>
          <p:cNvPr id="115" name="Picture 16" descr="http://www.rw-designer.com/icon-image/653-256x256x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26" y="693535"/>
            <a:ext cx="748883" cy="74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Rounded Rectangle 115"/>
          <p:cNvSpPr/>
          <p:nvPr/>
        </p:nvSpPr>
        <p:spPr>
          <a:xfrm>
            <a:off x="8869324" y="3938237"/>
            <a:ext cx="3104298" cy="163554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600" dirty="0" smtClean="0"/>
              <a:t>Why?</a:t>
            </a:r>
            <a:endParaRPr lang="de-CH" sz="7600" dirty="0"/>
          </a:p>
        </p:txBody>
      </p:sp>
      <p:pic>
        <p:nvPicPr>
          <p:cNvPr id="117" name="Picture 2" descr="http://www.avonbournetrust.org/user/74/159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635" y="3795089"/>
            <a:ext cx="809107" cy="80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ight Arrow 23"/>
          <p:cNvSpPr/>
          <p:nvPr/>
        </p:nvSpPr>
        <p:spPr>
          <a:xfrm rot="20555938">
            <a:off x="6224270" y="2595873"/>
            <a:ext cx="614914" cy="31277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20555938">
            <a:off x="2672435" y="2724154"/>
            <a:ext cx="614914" cy="31277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6475198"/>
            <a:ext cx="90221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[</a:t>
            </a:r>
            <a:r>
              <a:rPr lang="pl-PL" sz="1600" dirty="0">
                <a:solidFill>
                  <a:prstClr val="black"/>
                </a:solidFill>
              </a:rPr>
              <a:t>1</a:t>
            </a:r>
            <a:r>
              <a:rPr lang="pl-PL" sz="1600" dirty="0" smtClean="0">
                <a:solidFill>
                  <a:prstClr val="black"/>
                </a:solidFill>
              </a:rPr>
              <a:t>] </a:t>
            </a:r>
            <a:r>
              <a:rPr lang="en-US" sz="1600" dirty="0">
                <a:solidFill>
                  <a:prstClr val="black"/>
                </a:solidFill>
              </a:rPr>
              <a:t>J. Kim, W. J. Dally, D. </a:t>
            </a:r>
            <a:r>
              <a:rPr lang="en-US" sz="1600" dirty="0" err="1">
                <a:solidFill>
                  <a:prstClr val="black"/>
                </a:solidFill>
              </a:rPr>
              <a:t>Abts</a:t>
            </a:r>
            <a:r>
              <a:rPr lang="en-US" sz="1600" dirty="0">
                <a:solidFill>
                  <a:prstClr val="black"/>
                </a:solidFill>
              </a:rPr>
              <a:t>. </a:t>
            </a:r>
            <a:r>
              <a:rPr lang="en-US" sz="1600" dirty="0"/>
              <a:t>Flattened butterfly: a cost-efficient topology for high-radix networks. ISCA’07</a:t>
            </a:r>
          </a:p>
        </p:txBody>
      </p:sp>
    </p:spTree>
    <p:extLst>
      <p:ext uri="{BB962C8B-B14F-4D97-AF65-F5344CB8AC3E}">
        <p14:creationId xmlns:p14="http://schemas.microsoft.com/office/powerpoint/2010/main" val="1485492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99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22" grpId="0" animBg="1"/>
      <p:bldP spid="23" grpId="0" animBg="1"/>
      <p:bldP spid="113" grpId="0" animBg="1"/>
      <p:bldP spid="114" grpId="0"/>
      <p:bldP spid="116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eth_praesentation_4zu3_ETH2">
  <a:themeElements>
    <a:clrScheme name="ETH Zuerich - ETH 2">
      <a:dk1>
        <a:sysClr val="windowText" lastClr="000000"/>
      </a:dk1>
      <a:lt1>
        <a:sysClr val="window" lastClr="FFFFFF"/>
      </a:lt1>
      <a:dk2>
        <a:srgbClr val="1269B0"/>
      </a:dk2>
      <a:lt2>
        <a:srgbClr val="485A2C"/>
      </a:lt2>
      <a:accent1>
        <a:srgbClr val="72791C"/>
      </a:accent1>
      <a:accent2>
        <a:srgbClr val="91056A"/>
      </a:accent2>
      <a:accent3>
        <a:srgbClr val="6F6F64"/>
      </a:accent3>
      <a:accent4>
        <a:srgbClr val="A8322D"/>
      </a:accent4>
      <a:accent5>
        <a:srgbClr val="007A96"/>
      </a:accent5>
      <a:accent6>
        <a:srgbClr val="956013"/>
      </a:accent6>
      <a:hlink>
        <a:srgbClr val="1269B0"/>
      </a:hlink>
      <a:folHlink>
        <a:srgbClr val="8CB63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84190</TotalTime>
  <Words>3486</Words>
  <Application>Microsoft Office PowerPoint</Application>
  <PresentationFormat>Widescreen</PresentationFormat>
  <Paragraphs>824</Paragraphs>
  <Slides>64</Slides>
  <Notes>43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Cambria Math</vt:lpstr>
      <vt:lpstr>Times New Roman</vt:lpstr>
      <vt:lpstr>Wingdings</vt:lpstr>
      <vt:lpstr>eth_praesentation_4zu3_ETH2</vt:lpstr>
      <vt:lpstr>Slim NoC: A Low-Diameter On-Chip Network Topology for High Energy Efficiency and Scalability</vt:lpstr>
      <vt:lpstr>Massively Parallel Manycores</vt:lpstr>
      <vt:lpstr>Networks in Compute Clusters</vt:lpstr>
      <vt:lpstr>Dragonfly, Slim Fly</vt:lpstr>
      <vt:lpstr>Inspiration: Diameter-2 Slim Fly</vt:lpstr>
      <vt:lpstr>Why not just use Slim Fly as an on-chip network?</vt:lpstr>
      <vt:lpstr>Slim Fly on Chip – First Attempt</vt:lpstr>
      <vt:lpstr>Slim Fly on Chip – First Attempt</vt:lpstr>
      <vt:lpstr>Slim Fly on Chip – First Attempt</vt:lpstr>
      <vt:lpstr>PowerPoint Presentation</vt:lpstr>
      <vt:lpstr>PowerPoint Presentation</vt:lpstr>
      <vt:lpstr>Problems with Simple On-Chip Slim Fly, Part 1</vt:lpstr>
      <vt:lpstr>Problems with Simple On-Chip Slim Fly, Part 2</vt:lpstr>
      <vt:lpstr>PowerPoint Presentation</vt:lpstr>
      <vt:lpstr>Solution: Slim NoC</vt:lpstr>
      <vt:lpstr>Solution: Slim NoC</vt:lpstr>
      <vt:lpstr>Solution: Slim NoC</vt:lpstr>
      <vt:lpstr>Solution: Slim NoC</vt:lpstr>
      <vt:lpstr>Solution: Slim NoC</vt:lpstr>
      <vt:lpstr>PowerPoint Presentation</vt:lpstr>
      <vt:lpstr>Solution: Slim NoC</vt:lpstr>
      <vt:lpstr>Solution: Slim NoC</vt:lpstr>
      <vt:lpstr>PowerPoint Presentation</vt:lpstr>
      <vt:lpstr>PowerPoint Presentation</vt:lpstr>
      <vt:lpstr>PowerPoint Presentation</vt:lpstr>
      <vt:lpstr>Evaluation</vt:lpstr>
      <vt:lpstr>Evaluation Methodology: Sensitivity Analyses</vt:lpstr>
      <vt:lpstr>Evaluation Methodology: Sensitivity Analyses</vt:lpstr>
      <vt:lpstr>Results: Performance</vt:lpstr>
      <vt:lpstr>Results: Area and Power Consumption</vt:lpstr>
      <vt:lpstr>Results: Throughput / Power (PARSEC/SPLASH)</vt:lpstr>
      <vt:lpstr>Results: Scalability</vt:lpstr>
      <vt:lpstr>Other results</vt:lpstr>
      <vt:lpstr>What is Slim NoC?</vt:lpstr>
      <vt:lpstr>Slim NoC: A Low-Diameter On-Chip Network Topology for High Energy Efficiency and Scalability</vt:lpstr>
      <vt:lpstr>Analysis: Diameter-2 Slim Fly</vt:lpstr>
      <vt:lpstr>Analysis: Diameter-2 Slim Fly</vt:lpstr>
      <vt:lpstr>Analysis: Diameter-2 Slim Fly</vt:lpstr>
      <vt:lpstr>Slim Fly on Chip – First Attempt</vt:lpstr>
      <vt:lpstr>Solution: Slim NoC</vt:lpstr>
      <vt:lpstr>Solution: Slim NoC</vt:lpstr>
      <vt:lpstr>Evaluation Methodology</vt:lpstr>
      <vt:lpstr>Results: Area and Power Consumption</vt:lpstr>
      <vt:lpstr>Results: Performance</vt:lpstr>
      <vt:lpstr>Evaluation</vt:lpstr>
      <vt:lpstr>Performance &amp; routing</vt:lpstr>
      <vt:lpstr>Diameter-2 Slim Fly</vt:lpstr>
      <vt:lpstr>Diameter-2 Slim Fly</vt:lpstr>
      <vt:lpstr>Diameter-2 Slim Fly</vt:lpstr>
      <vt:lpstr>Diameter-2 Slim Fly</vt:lpstr>
      <vt:lpstr>Diameter-2 Slim Fly</vt:lpstr>
      <vt:lpstr>Diameter-2 Slim Fly</vt:lpstr>
      <vt:lpstr>Designing An Efficient Network Topology</vt:lpstr>
      <vt:lpstr>Deadlock Freedom</vt:lpstr>
      <vt:lpstr>Deadlock Freedom</vt:lpstr>
      <vt:lpstr>Performance</vt:lpstr>
      <vt:lpstr>Performance</vt:lpstr>
      <vt:lpstr>Performance</vt:lpstr>
      <vt:lpstr>Performance</vt:lpstr>
      <vt:lpstr>Structure Analysis</vt:lpstr>
      <vt:lpstr>Structure Analysis</vt:lpstr>
      <vt:lpstr>Designing An Efficient Network Topology</vt:lpstr>
      <vt:lpstr>Designing An Efficient Network Topology</vt:lpstr>
      <vt:lpstr>Designing An Efficient Network Topology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SPCL Members</dc:creator>
  <cp:lastModifiedBy>Maciej Besta</cp:lastModifiedBy>
  <cp:revision>2438</cp:revision>
  <dcterms:created xsi:type="dcterms:W3CDTF">2013-07-08T20:33:37Z</dcterms:created>
  <dcterms:modified xsi:type="dcterms:W3CDTF">2018-03-27T19:14:55Z</dcterms:modified>
</cp:coreProperties>
</file>