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68" r:id="rId3"/>
    <p:sldId id="270" r:id="rId4"/>
    <p:sldId id="266" r:id="rId5"/>
    <p:sldId id="273" r:id="rId6"/>
    <p:sldId id="271" r:id="rId7"/>
    <p:sldId id="283" r:id="rId8"/>
    <p:sldId id="280" r:id="rId9"/>
    <p:sldId id="284" r:id="rId10"/>
    <p:sldId id="287" r:id="rId11"/>
    <p:sldId id="288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CC0000"/>
    <a:srgbClr val="4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85221" autoAdjust="0"/>
  </p:normalViewPr>
  <p:slideViewPr>
    <p:cSldViewPr snapToGrid="0">
      <p:cViewPr varScale="1">
        <p:scale>
          <a:sx n="81" d="100"/>
          <a:sy n="81" d="100"/>
        </p:scale>
        <p:origin x="19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E85CC-C942-4BEA-8A51-D004A285CE75}" type="datetimeFigureOut">
              <a:rPr lang="en-US" smtClean="0"/>
              <a:t>6/26/16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070261-DDF3-4A25-A57F-F361917ECC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6678B-5A7A-4B90-B104-08D81DE501A8}" type="datetime1">
              <a:rPr lang="en-US" smtClean="0"/>
              <a:t>6/26/16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98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70DDE-3A47-4319-8657-B02B4FE328D8}" type="datetime1">
              <a:rPr lang="en-US" smtClean="0"/>
              <a:t>6/26/16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33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1CC4-A03E-4285-8700-BD0558A54FBC}" type="datetime1">
              <a:rPr lang="en-US" smtClean="0"/>
              <a:t>6/26/16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490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2344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5">
                    <a:lumMod val="50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10491"/>
            <a:ext cx="7886700" cy="4966472"/>
          </a:xfr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58419-6133-49E9-B2AC-5BC3AB74657C}" type="datetime1">
              <a:rPr lang="en-US" smtClean="0"/>
              <a:t>6/26/16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15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latin typeface="Gill Sans MT" panose="020B05020201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1266-C3DB-42D6-86AE-14035E33A8BD}" type="datetime1">
              <a:rPr lang="en-US" smtClean="0"/>
              <a:t>6/26/16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0D769-23A8-4C3A-A7DA-3008081AC88D}" type="datetime1">
              <a:rPr lang="en-US" smtClean="0"/>
              <a:t>6/26/16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45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A3600-220B-4590-B408-BA8ECB6E25BB}" type="datetime1">
              <a:rPr lang="en-US" smtClean="0"/>
              <a:t>6/26/16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563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EDA88-5A0B-4296-ADE5-A67D092B0EAE}" type="datetime1">
              <a:rPr lang="en-US" smtClean="0"/>
              <a:t>6/26/16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77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AAEB-00FA-49C4-903C-825242744E6F}" type="datetime1">
              <a:rPr lang="en-US" smtClean="0"/>
              <a:t>6/26/16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54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5CC0-D307-42C4-8DD8-A1304BC2F6A7}" type="datetime1">
              <a:rPr lang="en-US" smtClean="0"/>
              <a:t>6/26/16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36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97031-1807-44C6-9E33-9D4219CB35E4}" type="datetime1">
              <a:rPr lang="en-US" smtClean="0"/>
              <a:t>6/26/16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11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30472-63BD-4F26-8322-E7B4933B0A11}" type="datetime1">
              <a:rPr lang="en-US" smtClean="0"/>
              <a:t>6/26/16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1761933-5E43-49A2-AD73-7C7EDD79F2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9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jpe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172" y="425450"/>
            <a:ext cx="8001000" cy="2570018"/>
          </a:xfrm>
        </p:spPr>
        <p:txBody>
          <a:bodyPr anchor="t">
            <a:no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Gill Sans MT" panose="020B0502020104020203" pitchFamily="34" charset="0"/>
              </a:rPr>
              <a:t>Transparent Offloading and Mapping (TOM)</a:t>
            </a:r>
            <a:br>
              <a:rPr lang="en-US" sz="3600" b="1" dirty="0">
                <a:solidFill>
                  <a:srgbClr val="0070C0"/>
                </a:solidFill>
                <a:latin typeface="Gill Sans MT" panose="020B0502020104020203" pitchFamily="34" charset="0"/>
              </a:rPr>
            </a:b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Enabling Programmer-Transparent </a:t>
            </a:r>
            <a:b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</a:b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Near-Data Processing in GPU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930642"/>
            <a:ext cx="9079345" cy="2076858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Gill Sans MT" panose="020B0502020104020203" pitchFamily="34" charset="0"/>
              </a:rPr>
              <a:t>Kevin Hsieh</a:t>
            </a:r>
          </a:p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Eiman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Ebrahimi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Gwangsun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 Kim,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Niladrish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 Chatterjee, </a:t>
            </a: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Mike O’Connor,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Nandita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Vijaykumar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, </a:t>
            </a:r>
          </a:p>
          <a:p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Onur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Mutlu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, Stephen W.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Keckler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 </a:t>
            </a:r>
          </a:p>
          <a:p>
            <a:endParaRPr lang="en-US" dirty="0"/>
          </a:p>
        </p:txBody>
      </p:sp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15" y="5621263"/>
            <a:ext cx="1300940" cy="37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324" y="5566179"/>
            <a:ext cx="1751708" cy="486585"/>
          </a:xfrm>
          <a:prstGeom prst="rect">
            <a:avLst/>
          </a:prstGeom>
        </p:spPr>
      </p:pic>
      <p:pic>
        <p:nvPicPr>
          <p:cNvPr id="8" name="Picture 2" descr="http://www.v3.co.uk/IMG/367/176367/nividia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416" y="5253631"/>
            <a:ext cx="1328652" cy="1033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Burgundy_CMU_JPG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35642" y="5411964"/>
            <a:ext cx="2201586" cy="795017"/>
          </a:xfrm>
          <a:prstGeom prst="rect">
            <a:avLst/>
          </a:prstGeom>
        </p:spPr>
      </p:pic>
      <p:pic>
        <p:nvPicPr>
          <p:cNvPr id="1026" name="Picture 2" descr="ETH Zurich short logo, black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2" t="19970" r="7940" b="18111"/>
          <a:stretch/>
        </p:blipFill>
        <p:spPr bwMode="auto">
          <a:xfrm>
            <a:off x="7056582" y="5525566"/>
            <a:ext cx="1717964" cy="489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422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Approach:  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08891"/>
            <a:ext cx="8136978" cy="4966472"/>
          </a:xfrm>
        </p:spPr>
        <p:txBody>
          <a:bodyPr>
            <a:normAutofit/>
          </a:bodyPr>
          <a:lstStyle/>
          <a:p>
            <a:pPr lvl="0"/>
            <a:r>
              <a:rPr lang="en-US" sz="2700" b="1" dirty="0">
                <a:solidFill>
                  <a:srgbClr val="4472C4"/>
                </a:solidFill>
              </a:rPr>
              <a:t>Component </a:t>
            </a:r>
            <a:r>
              <a:rPr lang="en-US" sz="2700" b="1" dirty="0">
                <a:solidFill>
                  <a:srgbClr val="4472C4"/>
                </a:solidFill>
                <a:latin typeface="Calibri" panose="020F0502020204030204"/>
              </a:rPr>
              <a:t>1</a:t>
            </a:r>
            <a:r>
              <a:rPr lang="en-US" sz="2700" b="1" dirty="0">
                <a:solidFill>
                  <a:srgbClr val="4472C4"/>
                </a:solidFill>
              </a:rPr>
              <a:t>: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>
                <a:solidFill>
                  <a:prstClr val="black"/>
                </a:solidFill>
              </a:rPr>
              <a:t>A new programmer-transparent mechanism to </a:t>
            </a:r>
            <a:r>
              <a:rPr lang="en-US" sz="2700" dirty="0">
                <a:solidFill>
                  <a:srgbClr val="FF0000"/>
                </a:solidFill>
              </a:rPr>
              <a:t>identify and decide </a:t>
            </a:r>
            <a:r>
              <a:rPr lang="en-US" sz="2700" dirty="0">
                <a:solidFill>
                  <a:srgbClr val="70AD47">
                    <a:lumMod val="75000"/>
                  </a:srgbClr>
                </a:solidFill>
              </a:rPr>
              <a:t>what code portions to offload</a:t>
            </a:r>
          </a:p>
          <a:p>
            <a:pPr lvl="1"/>
            <a:r>
              <a:rPr lang="en-US" sz="2500" dirty="0" smtClean="0"/>
              <a:t>The 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</a:rPr>
              <a:t>compiler</a:t>
            </a:r>
            <a:r>
              <a:rPr lang="en-US" sz="2500" dirty="0"/>
              <a:t> </a:t>
            </a:r>
            <a:r>
              <a:rPr lang="en-US" sz="2500" dirty="0">
                <a:solidFill>
                  <a:srgbClr val="FF0000"/>
                </a:solidFill>
              </a:rPr>
              <a:t>identifies</a:t>
            </a:r>
            <a:r>
              <a:rPr lang="en-US" sz="2500" dirty="0"/>
              <a:t> code portions to </a:t>
            </a:r>
            <a:r>
              <a:rPr lang="en-US" sz="2500" i="1" dirty="0"/>
              <a:t>potentially</a:t>
            </a:r>
            <a:r>
              <a:rPr lang="en-US" sz="2500" dirty="0"/>
              <a:t> offload based on memory profile.</a:t>
            </a:r>
          </a:p>
          <a:p>
            <a:pPr lvl="1"/>
            <a:r>
              <a:rPr lang="en-US" sz="2500" dirty="0"/>
              <a:t>The 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</a:rPr>
              <a:t>runtime system </a:t>
            </a:r>
            <a:r>
              <a:rPr lang="en-US" sz="2500" dirty="0">
                <a:solidFill>
                  <a:srgbClr val="FF0000"/>
                </a:solidFill>
              </a:rPr>
              <a:t>decides</a:t>
            </a:r>
            <a:r>
              <a:rPr lang="en-US" sz="2500" dirty="0"/>
              <a:t> whether or not to offload each code portion based on </a:t>
            </a:r>
            <a:r>
              <a:rPr lang="en-US" sz="2500" dirty="0" smtClean="0"/>
              <a:t>runtime </a:t>
            </a:r>
            <a:r>
              <a:rPr lang="en-US" sz="2500" dirty="0"/>
              <a:t>characteristics.</a:t>
            </a:r>
          </a:p>
          <a:p>
            <a:pPr lvl="1"/>
            <a:endParaRPr lang="en-US" sz="800" dirty="0"/>
          </a:p>
          <a:p>
            <a:r>
              <a:rPr lang="en-US" sz="2700" b="1" dirty="0">
                <a:solidFill>
                  <a:schemeClr val="accent5"/>
                </a:solidFill>
              </a:rPr>
              <a:t>Component 2: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/>
              <a:t>A new, simple,                 </a:t>
            </a:r>
            <a:r>
              <a:rPr lang="en-US" sz="2700" dirty="0">
                <a:solidFill>
                  <a:schemeClr val="accent6">
                    <a:lumMod val="75000"/>
                  </a:schemeClr>
                </a:solidFill>
              </a:rPr>
              <a:t>programmer-transparent data mapping</a:t>
            </a:r>
            <a:r>
              <a:rPr lang="en-US" sz="2700" dirty="0"/>
              <a:t> mechanism to maximize code/data co-location</a:t>
            </a:r>
            <a:endParaRPr lang="en-US" sz="2700" b="1" dirty="0">
              <a:solidFill>
                <a:schemeClr val="accent5"/>
              </a:solidFill>
            </a:endParaRPr>
          </a:p>
          <a:p>
            <a:pPr lvl="1"/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9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Approach:  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08891"/>
            <a:ext cx="8136978" cy="4966472"/>
          </a:xfrm>
        </p:spPr>
        <p:txBody>
          <a:bodyPr>
            <a:noAutofit/>
          </a:bodyPr>
          <a:lstStyle/>
          <a:p>
            <a:pPr lvl="0"/>
            <a:r>
              <a:rPr lang="en-US" sz="2700" b="1" dirty="0">
                <a:solidFill>
                  <a:srgbClr val="4472C4"/>
                </a:solidFill>
              </a:rPr>
              <a:t>Component </a:t>
            </a:r>
            <a:r>
              <a:rPr lang="en-US" sz="2700" b="1" dirty="0">
                <a:solidFill>
                  <a:srgbClr val="4472C4"/>
                </a:solidFill>
                <a:latin typeface="Calibri" panose="020F0502020204030204"/>
              </a:rPr>
              <a:t>1</a:t>
            </a:r>
            <a:r>
              <a:rPr lang="en-US" sz="2700" b="1" dirty="0">
                <a:solidFill>
                  <a:srgbClr val="4472C4"/>
                </a:solidFill>
              </a:rPr>
              <a:t>: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>
                <a:solidFill>
                  <a:prstClr val="black"/>
                </a:solidFill>
              </a:rPr>
              <a:t>A new programmer-transparent mechanism to </a:t>
            </a:r>
            <a:r>
              <a:rPr lang="en-US" sz="2700" dirty="0">
                <a:solidFill>
                  <a:srgbClr val="FF0000"/>
                </a:solidFill>
              </a:rPr>
              <a:t>identify and decide </a:t>
            </a:r>
            <a:r>
              <a:rPr lang="en-US" sz="2700" dirty="0">
                <a:solidFill>
                  <a:srgbClr val="70AD47">
                    <a:lumMod val="75000"/>
                  </a:srgbClr>
                </a:solidFill>
              </a:rPr>
              <a:t>what code portions to offload</a:t>
            </a:r>
          </a:p>
          <a:p>
            <a:pPr lvl="1"/>
            <a:r>
              <a:rPr lang="en-US" sz="2500" dirty="0" smtClean="0"/>
              <a:t>The 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</a:rPr>
              <a:t>compiler</a:t>
            </a:r>
            <a:r>
              <a:rPr lang="en-US" sz="2500" dirty="0"/>
              <a:t> </a:t>
            </a:r>
            <a:r>
              <a:rPr lang="en-US" sz="2500" dirty="0">
                <a:solidFill>
                  <a:srgbClr val="FF0000"/>
                </a:solidFill>
              </a:rPr>
              <a:t>identifies</a:t>
            </a:r>
            <a:r>
              <a:rPr lang="en-US" sz="2500" dirty="0"/>
              <a:t> code portions to </a:t>
            </a:r>
            <a:r>
              <a:rPr lang="en-US" sz="2500" i="1" dirty="0"/>
              <a:t>potentially</a:t>
            </a:r>
            <a:r>
              <a:rPr lang="en-US" sz="2500" dirty="0"/>
              <a:t> offload based on memory profile.</a:t>
            </a:r>
          </a:p>
          <a:p>
            <a:pPr lvl="1"/>
            <a:r>
              <a:rPr lang="en-US" sz="2500" dirty="0"/>
              <a:t>The 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</a:rPr>
              <a:t>runtime system </a:t>
            </a:r>
            <a:r>
              <a:rPr lang="en-US" sz="2500" dirty="0">
                <a:solidFill>
                  <a:srgbClr val="FF0000"/>
                </a:solidFill>
              </a:rPr>
              <a:t>decides</a:t>
            </a:r>
            <a:r>
              <a:rPr lang="en-US" sz="2500" dirty="0"/>
              <a:t> whether or not to offload each code portion based on </a:t>
            </a:r>
            <a:r>
              <a:rPr lang="en-US" sz="2500" dirty="0" smtClean="0"/>
              <a:t>runtime </a:t>
            </a:r>
            <a:r>
              <a:rPr lang="en-US" sz="2500" dirty="0"/>
              <a:t>characteristics.</a:t>
            </a:r>
          </a:p>
          <a:p>
            <a:pPr lvl="1"/>
            <a:endParaRPr lang="en-US" sz="800" dirty="0"/>
          </a:p>
          <a:p>
            <a:r>
              <a:rPr lang="en-US" sz="2700" b="1" dirty="0">
                <a:solidFill>
                  <a:schemeClr val="accent5"/>
                </a:solidFill>
              </a:rPr>
              <a:t>Component 2: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/>
              <a:t>A new, simple,                 </a:t>
            </a:r>
            <a:r>
              <a:rPr lang="en-US" sz="2700" dirty="0">
                <a:solidFill>
                  <a:schemeClr val="accent6">
                    <a:lumMod val="75000"/>
                  </a:schemeClr>
                </a:solidFill>
              </a:rPr>
              <a:t>programmer-transparent data mapping</a:t>
            </a:r>
            <a:r>
              <a:rPr lang="en-US" sz="2700" dirty="0"/>
              <a:t> mechanism to maximize code/data </a:t>
            </a:r>
            <a:r>
              <a:rPr lang="en-US" sz="2700" dirty="0" smtClean="0"/>
              <a:t>co-location</a:t>
            </a:r>
          </a:p>
          <a:p>
            <a:endParaRPr lang="en-US" sz="800" b="1" dirty="0">
              <a:solidFill>
                <a:schemeClr val="accent5"/>
              </a:solidFill>
            </a:endParaRPr>
          </a:p>
          <a:p>
            <a:r>
              <a:rPr lang="en-US" b="1" dirty="0">
                <a:solidFill>
                  <a:schemeClr val="accent5"/>
                </a:solidFill>
              </a:rPr>
              <a:t>Key Results</a:t>
            </a:r>
            <a:r>
              <a:rPr lang="en-US" dirty="0">
                <a:solidFill>
                  <a:schemeClr val="accent5"/>
                </a:solidFill>
              </a:rPr>
              <a:t>: </a:t>
            </a:r>
            <a:r>
              <a:rPr lang="en-US" dirty="0"/>
              <a:t>30% average (76% max) performance improvement in GPU </a:t>
            </a:r>
            <a:r>
              <a:rPr lang="en-US" dirty="0" smtClean="0"/>
              <a:t>workloads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8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172" y="1812501"/>
            <a:ext cx="8001000" cy="1200150"/>
          </a:xfrm>
        </p:spPr>
        <p:txBody>
          <a:bodyPr anchor="t">
            <a:no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Gill Sans MT" panose="020B0502020104020203" pitchFamily="34" charset="0"/>
              </a:rPr>
              <a:t>Transparent Offloading and Mapping (TOM)</a:t>
            </a:r>
            <a:br>
              <a:rPr lang="en-US" sz="3600" b="1" dirty="0">
                <a:solidFill>
                  <a:srgbClr val="0070C0"/>
                </a:solidFill>
                <a:latin typeface="Gill Sans MT" panose="020B0502020104020203" pitchFamily="34" charset="0"/>
              </a:rPr>
            </a:br>
            <a:endParaRPr lang="en-US" sz="36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930642"/>
            <a:ext cx="9079345" cy="2076858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Gill Sans MT" panose="020B0502020104020203" pitchFamily="34" charset="0"/>
              </a:rPr>
              <a:t>Kevin Hsieh</a:t>
            </a:r>
          </a:p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Eiman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Ebrahimi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Gwangsun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 Kim,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Niladrish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 Chatterjee, </a:t>
            </a:r>
            <a:endParaRPr lang="en-US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</a:endParaRP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Mike O’Connor,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Nandita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Vijaykumar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, </a:t>
            </a:r>
          </a:p>
          <a:p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Onur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Mutlu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, Stephen W. </a:t>
            </a:r>
            <a:r>
              <a:rPr lang="en-US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Keckler</a:t>
            </a:r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</a:rPr>
              <a:t> </a:t>
            </a:r>
          </a:p>
          <a:p>
            <a:endParaRPr lang="en-US" dirty="0"/>
          </a:p>
        </p:txBody>
      </p:sp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15" y="5621263"/>
            <a:ext cx="1300940" cy="37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324" y="5566179"/>
            <a:ext cx="1751708" cy="486585"/>
          </a:xfrm>
          <a:prstGeom prst="rect">
            <a:avLst/>
          </a:prstGeom>
        </p:spPr>
      </p:pic>
      <p:pic>
        <p:nvPicPr>
          <p:cNvPr id="8" name="Picture 2" descr="http://www.v3.co.uk/IMG/367/176367/nividia-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416" y="5253631"/>
            <a:ext cx="1328652" cy="1033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Burgundy_CMU_JPG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35642" y="5411964"/>
            <a:ext cx="2201586" cy="795017"/>
          </a:xfrm>
          <a:prstGeom prst="rect">
            <a:avLst/>
          </a:prstGeom>
        </p:spPr>
      </p:pic>
      <p:pic>
        <p:nvPicPr>
          <p:cNvPr id="1026" name="Picture 2" descr="ETH Zurich short logo, black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2" t="19970" r="7940" b="18111"/>
          <a:stretch/>
        </p:blipFill>
        <p:spPr bwMode="auto">
          <a:xfrm>
            <a:off x="7056582" y="5525566"/>
            <a:ext cx="1717964" cy="489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goal"/>
          <p:cNvSpPr/>
          <p:nvPr/>
        </p:nvSpPr>
        <p:spPr>
          <a:xfrm>
            <a:off x="0" y="379232"/>
            <a:ext cx="9144000" cy="139559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Talk at Monday 2:50pm (Session 3B)</a:t>
            </a:r>
            <a:endParaRPr lang="en-US" sz="3600" b="1" dirty="0">
              <a:solidFill>
                <a:schemeClr val="bg1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1417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6175231" y="3221261"/>
            <a:ext cx="470522" cy="587497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cxnSp>
        <p:nvCxnSpPr>
          <p:cNvPr id="103" name="Straight Connector 102"/>
          <p:cNvCxnSpPr/>
          <p:nvPr/>
        </p:nvCxnSpPr>
        <p:spPr>
          <a:xfrm>
            <a:off x="5687292" y="4335774"/>
            <a:ext cx="958461" cy="4971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sp>
        <p:nvSpPr>
          <p:cNvPr id="122" name="Rectangle 121"/>
          <p:cNvSpPr/>
          <p:nvPr/>
        </p:nvSpPr>
        <p:spPr>
          <a:xfrm>
            <a:off x="6648206" y="3197065"/>
            <a:ext cx="1867144" cy="1635809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 pitchFamily="34" charset="0"/>
              <a:ea typeface=""/>
              <a:cs typeface="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6953184" y="3235575"/>
            <a:ext cx="1257187" cy="572041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Logic layer SM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6730825" y="3887350"/>
            <a:ext cx="1696999" cy="26675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Crossbar switch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6719812" y="4252054"/>
            <a:ext cx="568770" cy="495619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Vault Ctrl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7376106" y="4255410"/>
            <a:ext cx="4326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sz="12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….</a:t>
            </a:r>
            <a:endParaRPr lang="en-US" sz="12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cxnSp>
        <p:nvCxnSpPr>
          <p:cNvPr id="127" name="Straight Connector 126"/>
          <p:cNvCxnSpPr/>
          <p:nvPr/>
        </p:nvCxnSpPr>
        <p:spPr>
          <a:xfrm flipH="1">
            <a:off x="7579325" y="3807616"/>
            <a:ext cx="2452" cy="79735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8" name="Straight Connector 127"/>
          <p:cNvCxnSpPr/>
          <p:nvPr/>
        </p:nvCxnSpPr>
        <p:spPr>
          <a:xfrm>
            <a:off x="7004197" y="4151107"/>
            <a:ext cx="0" cy="100947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9" name="Straight Connector 128"/>
          <p:cNvCxnSpPr/>
          <p:nvPr/>
        </p:nvCxnSpPr>
        <p:spPr>
          <a:xfrm>
            <a:off x="8112043" y="4155258"/>
            <a:ext cx="0" cy="8586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30" name="Rectangle 129"/>
          <p:cNvSpPr/>
          <p:nvPr/>
        </p:nvSpPr>
        <p:spPr>
          <a:xfrm>
            <a:off x="7877688" y="4252054"/>
            <a:ext cx="568770" cy="495619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Vault Ctrl</a:t>
            </a:r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2432635" y="3766190"/>
            <a:ext cx="706042" cy="27089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1" name="Straight Connector 70"/>
          <p:cNvCxnSpPr/>
          <p:nvPr/>
        </p:nvCxnSpPr>
        <p:spPr>
          <a:xfrm flipV="1">
            <a:off x="4661744" y="3059766"/>
            <a:ext cx="589727" cy="230089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2" name="Straight Connector 71"/>
          <p:cNvCxnSpPr/>
          <p:nvPr/>
        </p:nvCxnSpPr>
        <p:spPr>
          <a:xfrm flipH="1">
            <a:off x="1709972" y="3102106"/>
            <a:ext cx="506351" cy="7929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3" name="Straight Connector 72"/>
          <p:cNvCxnSpPr/>
          <p:nvPr/>
        </p:nvCxnSpPr>
        <p:spPr>
          <a:xfrm flipH="1">
            <a:off x="5251471" y="3085890"/>
            <a:ext cx="506351" cy="7929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4" name="Straight Connector 73"/>
          <p:cNvCxnSpPr/>
          <p:nvPr/>
        </p:nvCxnSpPr>
        <p:spPr>
          <a:xfrm>
            <a:off x="2334512" y="4137080"/>
            <a:ext cx="2713462" cy="7124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5" name="Straight Connector 74"/>
          <p:cNvCxnSpPr/>
          <p:nvPr/>
        </p:nvCxnSpPr>
        <p:spPr>
          <a:xfrm>
            <a:off x="3023146" y="2722575"/>
            <a:ext cx="2713462" cy="7124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6" name="Straight Connector 75"/>
          <p:cNvCxnSpPr/>
          <p:nvPr/>
        </p:nvCxnSpPr>
        <p:spPr>
          <a:xfrm>
            <a:off x="2868543" y="2885357"/>
            <a:ext cx="581884" cy="31222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7" name="Straight Connector 76"/>
          <p:cNvCxnSpPr/>
          <p:nvPr/>
        </p:nvCxnSpPr>
        <p:spPr>
          <a:xfrm>
            <a:off x="4371371" y="3627700"/>
            <a:ext cx="1081108" cy="47485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grpSp>
        <p:nvGrpSpPr>
          <p:cNvPr id="78" name="Group 77"/>
          <p:cNvGrpSpPr/>
          <p:nvPr/>
        </p:nvGrpSpPr>
        <p:grpSpPr>
          <a:xfrm>
            <a:off x="1714577" y="2219413"/>
            <a:ext cx="1386451" cy="904640"/>
            <a:chOff x="1783056" y="1197864"/>
            <a:chExt cx="1207032" cy="713232"/>
          </a:xfrm>
        </p:grpSpPr>
        <p:sp>
          <p:nvSpPr>
            <p:cNvPr id="79" name="Cube 78"/>
            <p:cNvSpPr/>
            <p:nvPr/>
          </p:nvSpPr>
          <p:spPr>
            <a:xfrm>
              <a:off x="1783056" y="1453323"/>
              <a:ext cx="1207032" cy="457773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80" name="Cube 79"/>
            <p:cNvSpPr/>
            <p:nvPr/>
          </p:nvSpPr>
          <p:spPr>
            <a:xfrm>
              <a:off x="1853464" y="1390000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81" name="Cube 80"/>
            <p:cNvSpPr/>
            <p:nvPr/>
          </p:nvSpPr>
          <p:spPr>
            <a:xfrm>
              <a:off x="1853464" y="1293932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82" name="Cube 81"/>
            <p:cNvSpPr/>
            <p:nvPr/>
          </p:nvSpPr>
          <p:spPr>
            <a:xfrm>
              <a:off x="1853464" y="1197864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217540" y="3440280"/>
            <a:ext cx="1386451" cy="904640"/>
            <a:chOff x="1783056" y="1140582"/>
            <a:chExt cx="1844298" cy="1027220"/>
          </a:xfrm>
        </p:grpSpPr>
        <p:sp>
          <p:nvSpPr>
            <p:cNvPr id="84" name="Cube 83"/>
            <p:cNvSpPr/>
            <p:nvPr/>
          </p:nvSpPr>
          <p:spPr>
            <a:xfrm>
              <a:off x="1783056" y="1508502"/>
              <a:ext cx="1844298" cy="659300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85" name="Cube 84"/>
            <p:cNvSpPr/>
            <p:nvPr/>
          </p:nvSpPr>
          <p:spPr>
            <a:xfrm>
              <a:off x="1890637" y="1417303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86" name="Cube 85"/>
            <p:cNvSpPr/>
            <p:nvPr/>
          </p:nvSpPr>
          <p:spPr>
            <a:xfrm>
              <a:off x="1890637" y="127894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87" name="Cube 86"/>
            <p:cNvSpPr/>
            <p:nvPr/>
          </p:nvSpPr>
          <p:spPr>
            <a:xfrm>
              <a:off x="1890637" y="114058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88" name="Cube 87"/>
          <p:cNvSpPr/>
          <p:nvPr/>
        </p:nvSpPr>
        <p:spPr>
          <a:xfrm>
            <a:off x="2953471" y="3044067"/>
            <a:ext cx="1906529" cy="723107"/>
          </a:xfrm>
          <a:prstGeom prst="cube">
            <a:avLst>
              <a:gd name="adj" fmla="val 93596"/>
            </a:avLst>
          </a:prstGeom>
          <a:solidFill>
            <a:srgbClr val="009C48"/>
          </a:solidFill>
          <a:ln w="3175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 prstMaterial="dkEdge"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"/>
              <a:cs typeface=""/>
            </a:endParaRPr>
          </a:p>
        </p:txBody>
      </p:sp>
      <p:sp>
        <p:nvSpPr>
          <p:cNvPr id="89" name="Cube 88"/>
          <p:cNvSpPr/>
          <p:nvPr/>
        </p:nvSpPr>
        <p:spPr>
          <a:xfrm>
            <a:off x="3061157" y="3079127"/>
            <a:ext cx="1674497" cy="614583"/>
          </a:xfrm>
          <a:prstGeom prst="cube">
            <a:avLst>
              <a:gd name="adj" fmla="val 93596"/>
            </a:avLst>
          </a:prstGeom>
          <a:solidFill>
            <a:srgbClr val="E7E6E6"/>
          </a:solidFill>
          <a:ln w="3175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 prstMaterial="dkEdge"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"/>
              <a:cs typeface="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5251471" y="2197394"/>
            <a:ext cx="1386451" cy="904640"/>
            <a:chOff x="1783056" y="1197864"/>
            <a:chExt cx="1207032" cy="713232"/>
          </a:xfrm>
        </p:grpSpPr>
        <p:sp>
          <p:nvSpPr>
            <p:cNvPr id="91" name="Cube 90"/>
            <p:cNvSpPr/>
            <p:nvPr/>
          </p:nvSpPr>
          <p:spPr>
            <a:xfrm>
              <a:off x="1783056" y="1453323"/>
              <a:ext cx="1207032" cy="457773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92" name="Cube 91"/>
            <p:cNvSpPr/>
            <p:nvPr/>
          </p:nvSpPr>
          <p:spPr>
            <a:xfrm>
              <a:off x="1853464" y="1390000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93" name="Cube 92"/>
            <p:cNvSpPr/>
            <p:nvPr/>
          </p:nvSpPr>
          <p:spPr>
            <a:xfrm>
              <a:off x="1853464" y="1293932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94" name="Cube 93"/>
            <p:cNvSpPr/>
            <p:nvPr/>
          </p:nvSpPr>
          <p:spPr>
            <a:xfrm>
              <a:off x="1853464" y="1197864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4778495" y="3437920"/>
            <a:ext cx="1386451" cy="904640"/>
            <a:chOff x="1783056" y="1140582"/>
            <a:chExt cx="1844298" cy="1027220"/>
          </a:xfrm>
        </p:grpSpPr>
        <p:sp>
          <p:nvSpPr>
            <p:cNvPr id="96" name="Cube 95"/>
            <p:cNvSpPr/>
            <p:nvPr/>
          </p:nvSpPr>
          <p:spPr>
            <a:xfrm>
              <a:off x="1783056" y="1508502"/>
              <a:ext cx="1844298" cy="659300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97" name="Cube 96"/>
            <p:cNvSpPr/>
            <p:nvPr/>
          </p:nvSpPr>
          <p:spPr>
            <a:xfrm>
              <a:off x="1890637" y="1417303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98" name="Cube 97"/>
            <p:cNvSpPr/>
            <p:nvPr/>
          </p:nvSpPr>
          <p:spPr>
            <a:xfrm>
              <a:off x="1890637" y="127894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99" name="Cube 98"/>
            <p:cNvSpPr/>
            <p:nvPr/>
          </p:nvSpPr>
          <p:spPr>
            <a:xfrm>
              <a:off x="1890637" y="114058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105" name="Rectangle 104"/>
          <p:cNvSpPr/>
          <p:nvPr/>
        </p:nvSpPr>
        <p:spPr>
          <a:xfrm>
            <a:off x="6752190" y="2644081"/>
            <a:ext cx="13598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Logic layer</a:t>
            </a:r>
            <a:endParaRPr lang="en-US" sz="16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481250" y="2806690"/>
            <a:ext cx="270940" cy="32578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ysDot"/>
            <a:miter lim="800000"/>
            <a:tailEnd type="triangle"/>
          </a:ln>
          <a:effectLst/>
        </p:spPr>
      </p:cxnSp>
      <p:grpSp>
        <p:nvGrpSpPr>
          <p:cNvPr id="108" name="Group 107"/>
          <p:cNvGrpSpPr/>
          <p:nvPr/>
        </p:nvGrpSpPr>
        <p:grpSpPr>
          <a:xfrm>
            <a:off x="3516974" y="3098334"/>
            <a:ext cx="1131475" cy="165803"/>
            <a:chOff x="3727519" y="1965605"/>
            <a:chExt cx="985052" cy="130722"/>
          </a:xfrm>
        </p:grpSpPr>
        <p:sp>
          <p:nvSpPr>
            <p:cNvPr id="109" name="Parallelogram 108"/>
            <p:cNvSpPr/>
            <p:nvPr/>
          </p:nvSpPr>
          <p:spPr>
            <a:xfrm>
              <a:off x="372751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10" name="Parallelogram 109"/>
            <p:cNvSpPr/>
            <p:nvPr/>
          </p:nvSpPr>
          <p:spPr>
            <a:xfrm>
              <a:off x="4026628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11" name="Parallelogram 110"/>
            <p:cNvSpPr/>
            <p:nvPr/>
          </p:nvSpPr>
          <p:spPr>
            <a:xfrm>
              <a:off x="431893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3344838" y="3283579"/>
            <a:ext cx="1131475" cy="165803"/>
            <a:chOff x="3727519" y="1965605"/>
            <a:chExt cx="985052" cy="130722"/>
          </a:xfrm>
        </p:grpSpPr>
        <p:sp>
          <p:nvSpPr>
            <p:cNvPr id="113" name="Parallelogram 112"/>
            <p:cNvSpPr/>
            <p:nvPr/>
          </p:nvSpPr>
          <p:spPr>
            <a:xfrm>
              <a:off x="372751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14" name="Parallelogram 113"/>
            <p:cNvSpPr/>
            <p:nvPr/>
          </p:nvSpPr>
          <p:spPr>
            <a:xfrm>
              <a:off x="4026628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15" name="Parallelogram 114"/>
            <p:cNvSpPr/>
            <p:nvPr/>
          </p:nvSpPr>
          <p:spPr>
            <a:xfrm>
              <a:off x="431893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3172702" y="3468823"/>
            <a:ext cx="1131475" cy="165803"/>
            <a:chOff x="3727519" y="1965605"/>
            <a:chExt cx="985052" cy="130722"/>
          </a:xfrm>
        </p:grpSpPr>
        <p:sp>
          <p:nvSpPr>
            <p:cNvPr id="117" name="Parallelogram 116"/>
            <p:cNvSpPr/>
            <p:nvPr/>
          </p:nvSpPr>
          <p:spPr>
            <a:xfrm>
              <a:off x="372751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18" name="Parallelogram 117"/>
            <p:cNvSpPr/>
            <p:nvPr/>
          </p:nvSpPr>
          <p:spPr>
            <a:xfrm>
              <a:off x="4026628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19" name="Parallelogram 118"/>
            <p:cNvSpPr/>
            <p:nvPr/>
          </p:nvSpPr>
          <p:spPr>
            <a:xfrm>
              <a:off x="431893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120" name="Rectangle 119"/>
          <p:cNvSpPr/>
          <p:nvPr/>
        </p:nvSpPr>
        <p:spPr>
          <a:xfrm>
            <a:off x="4140551" y="1768007"/>
            <a:ext cx="33855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SM </a:t>
            </a:r>
            <a:r>
              <a:rPr lang="en-US" sz="1600" b="1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(Streaming Multiprocessor)</a:t>
            </a:r>
            <a:endParaRPr lang="en-US" sz="16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flipH="1">
            <a:off x="4480056" y="2113900"/>
            <a:ext cx="852288" cy="98437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ysDot"/>
            <a:miter lim="800000"/>
            <a:tailEnd type="triangle"/>
          </a:ln>
          <a:effectLst/>
        </p:spPr>
      </p:cxnSp>
      <p:sp>
        <p:nvSpPr>
          <p:cNvPr id="131" name="Rectangle 130"/>
          <p:cNvSpPr/>
          <p:nvPr/>
        </p:nvSpPr>
        <p:spPr>
          <a:xfrm>
            <a:off x="2994311" y="3805319"/>
            <a:ext cx="16053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Main GPU</a:t>
            </a:r>
            <a:endParaRPr lang="en-US" sz="20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998829" y="1418712"/>
            <a:ext cx="27981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3D-stacked memory</a:t>
            </a:r>
          </a:p>
          <a:p>
            <a:r>
              <a:rPr lang="en-US" sz="20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(memory stack)</a:t>
            </a:r>
            <a:endParaRPr lang="en-US" sz="20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sp>
        <p:nvSpPr>
          <p:cNvPr id="133" name="goal"/>
          <p:cNvSpPr/>
          <p:nvPr/>
        </p:nvSpPr>
        <p:spPr>
          <a:xfrm>
            <a:off x="0" y="5222882"/>
            <a:ext cx="9144000" cy="102971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Processing data directly in 3D-stacked memories is a promising direction</a:t>
            </a:r>
            <a:endParaRPr lang="en-US" sz="3200" b="1" dirty="0">
              <a:solidFill>
                <a:schemeClr val="bg1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7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102" name="Straight Connector 101"/>
          <p:cNvCxnSpPr/>
          <p:nvPr/>
        </p:nvCxnSpPr>
        <p:spPr>
          <a:xfrm flipV="1">
            <a:off x="6175231" y="3221261"/>
            <a:ext cx="470522" cy="587497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cxnSp>
        <p:nvCxnSpPr>
          <p:cNvPr id="103" name="Straight Connector 102"/>
          <p:cNvCxnSpPr/>
          <p:nvPr/>
        </p:nvCxnSpPr>
        <p:spPr>
          <a:xfrm>
            <a:off x="5687292" y="4335774"/>
            <a:ext cx="958461" cy="4971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sp>
        <p:nvSpPr>
          <p:cNvPr id="122" name="Rectangle 121"/>
          <p:cNvSpPr/>
          <p:nvPr/>
        </p:nvSpPr>
        <p:spPr>
          <a:xfrm>
            <a:off x="6648206" y="3197065"/>
            <a:ext cx="1867144" cy="1635809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 pitchFamily="34" charset="0"/>
              <a:ea typeface=""/>
              <a:cs typeface="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6953184" y="3235575"/>
            <a:ext cx="1257187" cy="572041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Logic layer SM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6730825" y="3887350"/>
            <a:ext cx="1696999" cy="26675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Crossbar switch</a:t>
            </a:r>
          </a:p>
        </p:txBody>
      </p:sp>
      <p:sp>
        <p:nvSpPr>
          <p:cNvPr id="125" name="Rectangle 124"/>
          <p:cNvSpPr/>
          <p:nvPr/>
        </p:nvSpPr>
        <p:spPr>
          <a:xfrm>
            <a:off x="6719812" y="4252054"/>
            <a:ext cx="568770" cy="495619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Vault Ctrl</a:t>
            </a:r>
          </a:p>
        </p:txBody>
      </p:sp>
      <p:sp>
        <p:nvSpPr>
          <p:cNvPr id="126" name="Rectangle 125"/>
          <p:cNvSpPr/>
          <p:nvPr/>
        </p:nvSpPr>
        <p:spPr>
          <a:xfrm>
            <a:off x="7376106" y="4255410"/>
            <a:ext cx="4326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sz="12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….</a:t>
            </a:r>
            <a:endParaRPr lang="en-US" sz="12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cxnSp>
        <p:nvCxnSpPr>
          <p:cNvPr id="127" name="Straight Connector 126"/>
          <p:cNvCxnSpPr/>
          <p:nvPr/>
        </p:nvCxnSpPr>
        <p:spPr>
          <a:xfrm flipH="1">
            <a:off x="7579325" y="3807616"/>
            <a:ext cx="2452" cy="79735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8" name="Straight Connector 127"/>
          <p:cNvCxnSpPr/>
          <p:nvPr/>
        </p:nvCxnSpPr>
        <p:spPr>
          <a:xfrm>
            <a:off x="7004197" y="4151107"/>
            <a:ext cx="0" cy="100947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29" name="Straight Connector 128"/>
          <p:cNvCxnSpPr/>
          <p:nvPr/>
        </p:nvCxnSpPr>
        <p:spPr>
          <a:xfrm>
            <a:off x="8112043" y="4155258"/>
            <a:ext cx="0" cy="8586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30" name="Rectangle 129"/>
          <p:cNvSpPr/>
          <p:nvPr/>
        </p:nvSpPr>
        <p:spPr>
          <a:xfrm>
            <a:off x="7877688" y="4252054"/>
            <a:ext cx="568770" cy="495619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Vault Ctrl</a:t>
            </a:r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2432635" y="3766190"/>
            <a:ext cx="706042" cy="27089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1" name="Straight Connector 70"/>
          <p:cNvCxnSpPr/>
          <p:nvPr/>
        </p:nvCxnSpPr>
        <p:spPr>
          <a:xfrm flipV="1">
            <a:off x="4661744" y="3059766"/>
            <a:ext cx="589727" cy="230089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2" name="Straight Connector 71"/>
          <p:cNvCxnSpPr/>
          <p:nvPr/>
        </p:nvCxnSpPr>
        <p:spPr>
          <a:xfrm flipH="1">
            <a:off x="1709972" y="3102106"/>
            <a:ext cx="506351" cy="7929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3" name="Straight Connector 72"/>
          <p:cNvCxnSpPr/>
          <p:nvPr/>
        </p:nvCxnSpPr>
        <p:spPr>
          <a:xfrm flipH="1">
            <a:off x="5251471" y="3085890"/>
            <a:ext cx="506351" cy="7929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4" name="Straight Connector 73"/>
          <p:cNvCxnSpPr/>
          <p:nvPr/>
        </p:nvCxnSpPr>
        <p:spPr>
          <a:xfrm>
            <a:off x="2334512" y="4137080"/>
            <a:ext cx="2713462" cy="7124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5" name="Straight Connector 74"/>
          <p:cNvCxnSpPr/>
          <p:nvPr/>
        </p:nvCxnSpPr>
        <p:spPr>
          <a:xfrm>
            <a:off x="3023146" y="2722575"/>
            <a:ext cx="2713462" cy="7124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6" name="Straight Connector 75"/>
          <p:cNvCxnSpPr/>
          <p:nvPr/>
        </p:nvCxnSpPr>
        <p:spPr>
          <a:xfrm>
            <a:off x="2868543" y="2885357"/>
            <a:ext cx="581884" cy="31222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7" name="Straight Connector 76"/>
          <p:cNvCxnSpPr/>
          <p:nvPr/>
        </p:nvCxnSpPr>
        <p:spPr>
          <a:xfrm>
            <a:off x="4371371" y="3627700"/>
            <a:ext cx="1081108" cy="47485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grpSp>
        <p:nvGrpSpPr>
          <p:cNvPr id="78" name="Group 77"/>
          <p:cNvGrpSpPr/>
          <p:nvPr/>
        </p:nvGrpSpPr>
        <p:grpSpPr>
          <a:xfrm>
            <a:off x="1714577" y="2219413"/>
            <a:ext cx="1386451" cy="904640"/>
            <a:chOff x="1783056" y="1197864"/>
            <a:chExt cx="1207032" cy="713232"/>
          </a:xfrm>
        </p:grpSpPr>
        <p:sp>
          <p:nvSpPr>
            <p:cNvPr id="79" name="Cube 78"/>
            <p:cNvSpPr/>
            <p:nvPr/>
          </p:nvSpPr>
          <p:spPr>
            <a:xfrm>
              <a:off x="1783056" y="1453323"/>
              <a:ext cx="1207032" cy="457773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80" name="Cube 79"/>
            <p:cNvSpPr/>
            <p:nvPr/>
          </p:nvSpPr>
          <p:spPr>
            <a:xfrm>
              <a:off x="1853464" y="1390000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81" name="Cube 80"/>
            <p:cNvSpPr/>
            <p:nvPr/>
          </p:nvSpPr>
          <p:spPr>
            <a:xfrm>
              <a:off x="1853464" y="1293932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82" name="Cube 81"/>
            <p:cNvSpPr/>
            <p:nvPr/>
          </p:nvSpPr>
          <p:spPr>
            <a:xfrm>
              <a:off x="1853464" y="1197864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217540" y="3440280"/>
            <a:ext cx="1386451" cy="904640"/>
            <a:chOff x="1783056" y="1140582"/>
            <a:chExt cx="1844298" cy="1027220"/>
          </a:xfrm>
        </p:grpSpPr>
        <p:sp>
          <p:nvSpPr>
            <p:cNvPr id="84" name="Cube 83"/>
            <p:cNvSpPr/>
            <p:nvPr/>
          </p:nvSpPr>
          <p:spPr>
            <a:xfrm>
              <a:off x="1783056" y="1508502"/>
              <a:ext cx="1844298" cy="659300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85" name="Cube 84"/>
            <p:cNvSpPr/>
            <p:nvPr/>
          </p:nvSpPr>
          <p:spPr>
            <a:xfrm>
              <a:off x="1890637" y="1417303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86" name="Cube 85"/>
            <p:cNvSpPr/>
            <p:nvPr/>
          </p:nvSpPr>
          <p:spPr>
            <a:xfrm>
              <a:off x="1890637" y="127894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87" name="Cube 86"/>
            <p:cNvSpPr/>
            <p:nvPr/>
          </p:nvSpPr>
          <p:spPr>
            <a:xfrm>
              <a:off x="1890637" y="114058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88" name="Cube 87"/>
          <p:cNvSpPr/>
          <p:nvPr/>
        </p:nvSpPr>
        <p:spPr>
          <a:xfrm>
            <a:off x="2953471" y="3044067"/>
            <a:ext cx="1906529" cy="723107"/>
          </a:xfrm>
          <a:prstGeom prst="cube">
            <a:avLst>
              <a:gd name="adj" fmla="val 93596"/>
            </a:avLst>
          </a:prstGeom>
          <a:solidFill>
            <a:srgbClr val="009C48"/>
          </a:solidFill>
          <a:ln w="3175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 prstMaterial="dkEdge"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"/>
              <a:cs typeface=""/>
            </a:endParaRPr>
          </a:p>
        </p:txBody>
      </p:sp>
      <p:sp>
        <p:nvSpPr>
          <p:cNvPr id="89" name="Cube 88"/>
          <p:cNvSpPr/>
          <p:nvPr/>
        </p:nvSpPr>
        <p:spPr>
          <a:xfrm>
            <a:off x="3061157" y="3079127"/>
            <a:ext cx="1674497" cy="614583"/>
          </a:xfrm>
          <a:prstGeom prst="cube">
            <a:avLst>
              <a:gd name="adj" fmla="val 93596"/>
            </a:avLst>
          </a:prstGeom>
          <a:solidFill>
            <a:srgbClr val="E7E6E6"/>
          </a:solidFill>
          <a:ln w="3175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 prstMaterial="dkEdge"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"/>
              <a:cs typeface="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5251471" y="2197394"/>
            <a:ext cx="1386451" cy="904640"/>
            <a:chOff x="1783056" y="1197864"/>
            <a:chExt cx="1207032" cy="713232"/>
          </a:xfrm>
        </p:grpSpPr>
        <p:sp>
          <p:nvSpPr>
            <p:cNvPr id="91" name="Cube 90"/>
            <p:cNvSpPr/>
            <p:nvPr/>
          </p:nvSpPr>
          <p:spPr>
            <a:xfrm>
              <a:off x="1783056" y="1453323"/>
              <a:ext cx="1207032" cy="457773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92" name="Cube 91"/>
            <p:cNvSpPr/>
            <p:nvPr/>
          </p:nvSpPr>
          <p:spPr>
            <a:xfrm>
              <a:off x="1853464" y="1390000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93" name="Cube 92"/>
            <p:cNvSpPr/>
            <p:nvPr/>
          </p:nvSpPr>
          <p:spPr>
            <a:xfrm>
              <a:off x="1853464" y="1293932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94" name="Cube 93"/>
            <p:cNvSpPr/>
            <p:nvPr/>
          </p:nvSpPr>
          <p:spPr>
            <a:xfrm>
              <a:off x="1853464" y="1197864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4778495" y="3437920"/>
            <a:ext cx="1386451" cy="904640"/>
            <a:chOff x="1783056" y="1140582"/>
            <a:chExt cx="1844298" cy="1027220"/>
          </a:xfrm>
        </p:grpSpPr>
        <p:sp>
          <p:nvSpPr>
            <p:cNvPr id="96" name="Cube 95"/>
            <p:cNvSpPr/>
            <p:nvPr/>
          </p:nvSpPr>
          <p:spPr>
            <a:xfrm>
              <a:off x="1783056" y="1508502"/>
              <a:ext cx="1844298" cy="659300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97" name="Cube 96"/>
            <p:cNvSpPr/>
            <p:nvPr/>
          </p:nvSpPr>
          <p:spPr>
            <a:xfrm>
              <a:off x="1890637" y="1417303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98" name="Cube 97"/>
            <p:cNvSpPr/>
            <p:nvPr/>
          </p:nvSpPr>
          <p:spPr>
            <a:xfrm>
              <a:off x="1890637" y="127894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99" name="Cube 98"/>
            <p:cNvSpPr/>
            <p:nvPr/>
          </p:nvSpPr>
          <p:spPr>
            <a:xfrm>
              <a:off x="1890637" y="114058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105" name="Rectangle 104"/>
          <p:cNvSpPr/>
          <p:nvPr/>
        </p:nvSpPr>
        <p:spPr>
          <a:xfrm>
            <a:off x="6752190" y="2644081"/>
            <a:ext cx="13598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Logic layer</a:t>
            </a:r>
            <a:endParaRPr lang="en-US" sz="16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H="1" flipV="1">
            <a:off x="6481250" y="2806690"/>
            <a:ext cx="270940" cy="32578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ysDot"/>
            <a:miter lim="800000"/>
            <a:tailEnd type="triangle"/>
          </a:ln>
          <a:effectLst/>
        </p:spPr>
      </p:cxnSp>
      <p:grpSp>
        <p:nvGrpSpPr>
          <p:cNvPr id="108" name="Group 107"/>
          <p:cNvGrpSpPr/>
          <p:nvPr/>
        </p:nvGrpSpPr>
        <p:grpSpPr>
          <a:xfrm>
            <a:off x="3516974" y="3098334"/>
            <a:ext cx="1131475" cy="165803"/>
            <a:chOff x="3727519" y="1965605"/>
            <a:chExt cx="985052" cy="130722"/>
          </a:xfrm>
        </p:grpSpPr>
        <p:sp>
          <p:nvSpPr>
            <p:cNvPr id="109" name="Parallelogram 108"/>
            <p:cNvSpPr/>
            <p:nvPr/>
          </p:nvSpPr>
          <p:spPr>
            <a:xfrm>
              <a:off x="372751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10" name="Parallelogram 109"/>
            <p:cNvSpPr/>
            <p:nvPr/>
          </p:nvSpPr>
          <p:spPr>
            <a:xfrm>
              <a:off x="4026628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11" name="Parallelogram 110"/>
            <p:cNvSpPr/>
            <p:nvPr/>
          </p:nvSpPr>
          <p:spPr>
            <a:xfrm>
              <a:off x="431893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3344838" y="3283579"/>
            <a:ext cx="1131475" cy="165803"/>
            <a:chOff x="3727519" y="1965605"/>
            <a:chExt cx="985052" cy="130722"/>
          </a:xfrm>
        </p:grpSpPr>
        <p:sp>
          <p:nvSpPr>
            <p:cNvPr id="113" name="Parallelogram 112"/>
            <p:cNvSpPr/>
            <p:nvPr/>
          </p:nvSpPr>
          <p:spPr>
            <a:xfrm>
              <a:off x="372751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14" name="Parallelogram 113"/>
            <p:cNvSpPr/>
            <p:nvPr/>
          </p:nvSpPr>
          <p:spPr>
            <a:xfrm>
              <a:off x="4026628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15" name="Parallelogram 114"/>
            <p:cNvSpPr/>
            <p:nvPr/>
          </p:nvSpPr>
          <p:spPr>
            <a:xfrm>
              <a:off x="431893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3172702" y="3468823"/>
            <a:ext cx="1131475" cy="165803"/>
            <a:chOff x="3727519" y="1965605"/>
            <a:chExt cx="985052" cy="130722"/>
          </a:xfrm>
        </p:grpSpPr>
        <p:sp>
          <p:nvSpPr>
            <p:cNvPr id="117" name="Parallelogram 116"/>
            <p:cNvSpPr/>
            <p:nvPr/>
          </p:nvSpPr>
          <p:spPr>
            <a:xfrm>
              <a:off x="372751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18" name="Parallelogram 117"/>
            <p:cNvSpPr/>
            <p:nvPr/>
          </p:nvSpPr>
          <p:spPr>
            <a:xfrm>
              <a:off x="4026628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119" name="Parallelogram 118"/>
            <p:cNvSpPr/>
            <p:nvPr/>
          </p:nvSpPr>
          <p:spPr>
            <a:xfrm>
              <a:off x="431893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cxnSp>
        <p:nvCxnSpPr>
          <p:cNvPr id="121" name="Straight Arrow Connector 120"/>
          <p:cNvCxnSpPr/>
          <p:nvPr/>
        </p:nvCxnSpPr>
        <p:spPr>
          <a:xfrm flipH="1">
            <a:off x="4480056" y="2113900"/>
            <a:ext cx="852288" cy="98437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ysDot"/>
            <a:miter lim="800000"/>
            <a:tailEnd type="triangle"/>
          </a:ln>
          <a:effectLst/>
        </p:spPr>
      </p:cxnSp>
      <p:sp>
        <p:nvSpPr>
          <p:cNvPr id="131" name="Rectangle 130"/>
          <p:cNvSpPr/>
          <p:nvPr/>
        </p:nvSpPr>
        <p:spPr>
          <a:xfrm>
            <a:off x="2994311" y="3805319"/>
            <a:ext cx="16053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Main GPU</a:t>
            </a:r>
            <a:endParaRPr lang="en-US" sz="20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998829" y="1418712"/>
            <a:ext cx="27981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3D-stacked memory</a:t>
            </a:r>
          </a:p>
          <a:p>
            <a:r>
              <a:rPr lang="en-US" sz="20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(memory stack)</a:t>
            </a:r>
            <a:endParaRPr lang="en-US" sz="20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sp>
        <p:nvSpPr>
          <p:cNvPr id="64" name="goal"/>
          <p:cNvSpPr/>
          <p:nvPr/>
        </p:nvSpPr>
        <p:spPr>
          <a:xfrm>
            <a:off x="0" y="5217282"/>
            <a:ext cx="9144000" cy="1029716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However, it requires </a:t>
            </a: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significant programmer effort</a:t>
            </a:r>
            <a:endParaRPr lang="en-US" sz="3600" b="1" dirty="0">
              <a:solidFill>
                <a:schemeClr val="bg1"/>
              </a:solidFill>
              <a:latin typeface="Arial Rounded MT Bold" charset="0"/>
              <a:ea typeface="Arial Rounded MT Bold" charset="0"/>
              <a:cs typeface="Arial Rounded MT Bold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40551" y="1768007"/>
            <a:ext cx="33855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SM </a:t>
            </a:r>
            <a:r>
              <a:rPr lang="en-US" sz="1600" b="1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(Streaming Multiprocessor)</a:t>
            </a:r>
            <a:endParaRPr lang="en-US" sz="16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884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 </a:t>
            </a:r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6175231" y="4775741"/>
            <a:ext cx="470522" cy="587497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cxnSp>
        <p:nvCxnSpPr>
          <p:cNvPr id="6" name="Straight Connector 5"/>
          <p:cNvCxnSpPr/>
          <p:nvPr/>
        </p:nvCxnSpPr>
        <p:spPr>
          <a:xfrm>
            <a:off x="5687292" y="5890254"/>
            <a:ext cx="958461" cy="4971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sp>
        <p:nvSpPr>
          <p:cNvPr id="7" name="Rectangle 6"/>
          <p:cNvSpPr/>
          <p:nvPr/>
        </p:nvSpPr>
        <p:spPr>
          <a:xfrm>
            <a:off x="6648206" y="4751545"/>
            <a:ext cx="1867144" cy="1635809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 pitchFamily="34" charset="0"/>
              <a:ea typeface=""/>
              <a:cs typeface="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3184" y="4790055"/>
            <a:ext cx="1257187" cy="572041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Logic layer SM</a:t>
            </a:r>
          </a:p>
        </p:txBody>
      </p:sp>
      <p:sp>
        <p:nvSpPr>
          <p:cNvPr id="9" name="Rectangle 8"/>
          <p:cNvSpPr/>
          <p:nvPr/>
        </p:nvSpPr>
        <p:spPr>
          <a:xfrm>
            <a:off x="6730825" y="5441830"/>
            <a:ext cx="1696999" cy="26675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Crossbar switch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19812" y="5806534"/>
            <a:ext cx="568770" cy="495619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Vault Ctrl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76106" y="5809890"/>
            <a:ext cx="4326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sz="12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….</a:t>
            </a:r>
            <a:endParaRPr lang="en-US" sz="12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579325" y="5362096"/>
            <a:ext cx="2452" cy="79735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3" name="Straight Connector 12"/>
          <p:cNvCxnSpPr/>
          <p:nvPr/>
        </p:nvCxnSpPr>
        <p:spPr>
          <a:xfrm>
            <a:off x="7004197" y="5705587"/>
            <a:ext cx="0" cy="100947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" name="Straight Connector 13"/>
          <p:cNvCxnSpPr/>
          <p:nvPr/>
        </p:nvCxnSpPr>
        <p:spPr>
          <a:xfrm>
            <a:off x="8112043" y="5709738"/>
            <a:ext cx="0" cy="8586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5" name="Rectangle 14"/>
          <p:cNvSpPr/>
          <p:nvPr/>
        </p:nvSpPr>
        <p:spPr>
          <a:xfrm>
            <a:off x="7877688" y="5806534"/>
            <a:ext cx="568770" cy="495619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Vault Ctrl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432635" y="5320670"/>
            <a:ext cx="706042" cy="27089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7" name="Straight Connector 16"/>
          <p:cNvCxnSpPr/>
          <p:nvPr/>
        </p:nvCxnSpPr>
        <p:spPr>
          <a:xfrm flipV="1">
            <a:off x="4661744" y="4614246"/>
            <a:ext cx="589727" cy="230089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1709972" y="4656586"/>
            <a:ext cx="506351" cy="7929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9" name="Straight Connector 18"/>
          <p:cNvCxnSpPr/>
          <p:nvPr/>
        </p:nvCxnSpPr>
        <p:spPr>
          <a:xfrm flipH="1">
            <a:off x="5251471" y="4640370"/>
            <a:ext cx="506351" cy="7929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>
            <a:off x="2334512" y="5691560"/>
            <a:ext cx="2713462" cy="7124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>
            <a:off x="3023146" y="4277055"/>
            <a:ext cx="2713462" cy="7124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>
            <a:off x="2868543" y="4439837"/>
            <a:ext cx="581884" cy="31222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>
            <a:off x="4371371" y="5182180"/>
            <a:ext cx="1081108" cy="47485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1714577" y="3773893"/>
            <a:ext cx="1386451" cy="904640"/>
            <a:chOff x="1783056" y="1197864"/>
            <a:chExt cx="1207032" cy="713232"/>
          </a:xfrm>
        </p:grpSpPr>
        <p:sp>
          <p:nvSpPr>
            <p:cNvPr id="25" name="Cube 24"/>
            <p:cNvSpPr/>
            <p:nvPr/>
          </p:nvSpPr>
          <p:spPr>
            <a:xfrm>
              <a:off x="1783056" y="1453323"/>
              <a:ext cx="1207032" cy="457773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6" name="Cube 25"/>
            <p:cNvSpPr/>
            <p:nvPr/>
          </p:nvSpPr>
          <p:spPr>
            <a:xfrm>
              <a:off x="1853464" y="1390000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7" name="Cube 26"/>
            <p:cNvSpPr/>
            <p:nvPr/>
          </p:nvSpPr>
          <p:spPr>
            <a:xfrm>
              <a:off x="1853464" y="1293932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8" name="Cube 27"/>
            <p:cNvSpPr/>
            <p:nvPr/>
          </p:nvSpPr>
          <p:spPr>
            <a:xfrm>
              <a:off x="1853464" y="1197864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217540" y="4994760"/>
            <a:ext cx="1386451" cy="904640"/>
            <a:chOff x="1783056" y="1140582"/>
            <a:chExt cx="1844298" cy="1027220"/>
          </a:xfrm>
        </p:grpSpPr>
        <p:sp>
          <p:nvSpPr>
            <p:cNvPr id="30" name="Cube 29"/>
            <p:cNvSpPr/>
            <p:nvPr/>
          </p:nvSpPr>
          <p:spPr>
            <a:xfrm>
              <a:off x="1783056" y="1508502"/>
              <a:ext cx="1844298" cy="659300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31" name="Cube 30"/>
            <p:cNvSpPr/>
            <p:nvPr/>
          </p:nvSpPr>
          <p:spPr>
            <a:xfrm>
              <a:off x="1890637" y="1417303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32" name="Cube 31"/>
            <p:cNvSpPr/>
            <p:nvPr/>
          </p:nvSpPr>
          <p:spPr>
            <a:xfrm>
              <a:off x="1890637" y="127894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33" name="Cube 32"/>
            <p:cNvSpPr/>
            <p:nvPr/>
          </p:nvSpPr>
          <p:spPr>
            <a:xfrm>
              <a:off x="1890637" y="114058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34" name="Cube 33"/>
          <p:cNvSpPr/>
          <p:nvPr/>
        </p:nvSpPr>
        <p:spPr>
          <a:xfrm>
            <a:off x="2953471" y="4598547"/>
            <a:ext cx="1906529" cy="723107"/>
          </a:xfrm>
          <a:prstGeom prst="cube">
            <a:avLst>
              <a:gd name="adj" fmla="val 93596"/>
            </a:avLst>
          </a:prstGeom>
          <a:solidFill>
            <a:srgbClr val="009C48"/>
          </a:solidFill>
          <a:ln w="3175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 prstMaterial="dkEdge"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"/>
              <a:cs typeface=""/>
            </a:endParaRPr>
          </a:p>
        </p:txBody>
      </p:sp>
      <p:sp>
        <p:nvSpPr>
          <p:cNvPr id="35" name="Cube 34"/>
          <p:cNvSpPr/>
          <p:nvPr/>
        </p:nvSpPr>
        <p:spPr>
          <a:xfrm>
            <a:off x="3061157" y="4633607"/>
            <a:ext cx="1674497" cy="614583"/>
          </a:xfrm>
          <a:prstGeom prst="cube">
            <a:avLst>
              <a:gd name="adj" fmla="val 93596"/>
            </a:avLst>
          </a:prstGeom>
          <a:solidFill>
            <a:srgbClr val="E7E6E6"/>
          </a:solidFill>
          <a:ln w="3175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 prstMaterial="dkEdge"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"/>
              <a:cs typeface="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5251471" y="3751874"/>
            <a:ext cx="1386451" cy="904640"/>
            <a:chOff x="1783056" y="1197864"/>
            <a:chExt cx="1207032" cy="713232"/>
          </a:xfrm>
        </p:grpSpPr>
        <p:sp>
          <p:nvSpPr>
            <p:cNvPr id="37" name="Cube 36"/>
            <p:cNvSpPr/>
            <p:nvPr/>
          </p:nvSpPr>
          <p:spPr>
            <a:xfrm>
              <a:off x="1783056" y="1453323"/>
              <a:ext cx="1207032" cy="457773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38" name="Cube 37"/>
            <p:cNvSpPr/>
            <p:nvPr/>
          </p:nvSpPr>
          <p:spPr>
            <a:xfrm>
              <a:off x="1853464" y="1390000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39" name="Cube 38"/>
            <p:cNvSpPr/>
            <p:nvPr/>
          </p:nvSpPr>
          <p:spPr>
            <a:xfrm>
              <a:off x="1853464" y="1293932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40" name="Cube 39"/>
            <p:cNvSpPr/>
            <p:nvPr/>
          </p:nvSpPr>
          <p:spPr>
            <a:xfrm>
              <a:off x="1853464" y="1197864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778495" y="4992400"/>
            <a:ext cx="1386451" cy="904640"/>
            <a:chOff x="1783056" y="1140582"/>
            <a:chExt cx="1844298" cy="1027220"/>
          </a:xfrm>
        </p:grpSpPr>
        <p:sp>
          <p:nvSpPr>
            <p:cNvPr id="42" name="Cube 41"/>
            <p:cNvSpPr/>
            <p:nvPr/>
          </p:nvSpPr>
          <p:spPr>
            <a:xfrm>
              <a:off x="1783056" y="1508502"/>
              <a:ext cx="1844298" cy="659300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43" name="Cube 42"/>
            <p:cNvSpPr/>
            <p:nvPr/>
          </p:nvSpPr>
          <p:spPr>
            <a:xfrm>
              <a:off x="1890637" y="1417303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44" name="Cube 43"/>
            <p:cNvSpPr/>
            <p:nvPr/>
          </p:nvSpPr>
          <p:spPr>
            <a:xfrm>
              <a:off x="1890637" y="127894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45" name="Cube 44"/>
            <p:cNvSpPr/>
            <p:nvPr/>
          </p:nvSpPr>
          <p:spPr>
            <a:xfrm>
              <a:off x="1890637" y="114058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752190" y="4198561"/>
            <a:ext cx="13598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Logic layer</a:t>
            </a:r>
            <a:endParaRPr lang="en-US" sz="16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H="1" flipV="1">
            <a:off x="6481250" y="4361170"/>
            <a:ext cx="270940" cy="32578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ysDot"/>
            <a:miter lim="800000"/>
            <a:tailEnd type="triangle"/>
          </a:ln>
          <a:effectLst/>
        </p:spPr>
      </p:cxnSp>
      <p:grpSp>
        <p:nvGrpSpPr>
          <p:cNvPr id="48" name="Group 47"/>
          <p:cNvGrpSpPr/>
          <p:nvPr/>
        </p:nvGrpSpPr>
        <p:grpSpPr>
          <a:xfrm>
            <a:off x="3516974" y="4652814"/>
            <a:ext cx="1131475" cy="165803"/>
            <a:chOff x="3727519" y="1965605"/>
            <a:chExt cx="985052" cy="130722"/>
          </a:xfrm>
        </p:grpSpPr>
        <p:sp>
          <p:nvSpPr>
            <p:cNvPr id="49" name="Parallelogram 48"/>
            <p:cNvSpPr/>
            <p:nvPr/>
          </p:nvSpPr>
          <p:spPr>
            <a:xfrm>
              <a:off x="372751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0" name="Parallelogram 49"/>
            <p:cNvSpPr/>
            <p:nvPr/>
          </p:nvSpPr>
          <p:spPr>
            <a:xfrm>
              <a:off x="4026628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1" name="Parallelogram 50"/>
            <p:cNvSpPr/>
            <p:nvPr/>
          </p:nvSpPr>
          <p:spPr>
            <a:xfrm>
              <a:off x="431893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344838" y="4838059"/>
            <a:ext cx="1131475" cy="165803"/>
            <a:chOff x="3727519" y="1965605"/>
            <a:chExt cx="985052" cy="130722"/>
          </a:xfrm>
        </p:grpSpPr>
        <p:sp>
          <p:nvSpPr>
            <p:cNvPr id="53" name="Parallelogram 52"/>
            <p:cNvSpPr/>
            <p:nvPr/>
          </p:nvSpPr>
          <p:spPr>
            <a:xfrm>
              <a:off x="372751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4" name="Parallelogram 53"/>
            <p:cNvSpPr/>
            <p:nvPr/>
          </p:nvSpPr>
          <p:spPr>
            <a:xfrm>
              <a:off x="4026628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5" name="Parallelogram 54"/>
            <p:cNvSpPr/>
            <p:nvPr/>
          </p:nvSpPr>
          <p:spPr>
            <a:xfrm>
              <a:off x="431893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172702" y="5023303"/>
            <a:ext cx="1131475" cy="165803"/>
            <a:chOff x="3727519" y="1965605"/>
            <a:chExt cx="985052" cy="130722"/>
          </a:xfrm>
        </p:grpSpPr>
        <p:sp>
          <p:nvSpPr>
            <p:cNvPr id="57" name="Parallelogram 56"/>
            <p:cNvSpPr/>
            <p:nvPr/>
          </p:nvSpPr>
          <p:spPr>
            <a:xfrm>
              <a:off x="372751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8" name="Parallelogram 57"/>
            <p:cNvSpPr/>
            <p:nvPr/>
          </p:nvSpPr>
          <p:spPr>
            <a:xfrm>
              <a:off x="4026628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9" name="Parallelogram 58"/>
            <p:cNvSpPr/>
            <p:nvPr/>
          </p:nvSpPr>
          <p:spPr>
            <a:xfrm>
              <a:off x="431893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 flipH="1">
            <a:off x="4480056" y="3668380"/>
            <a:ext cx="852288" cy="98437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ysDot"/>
            <a:miter lim="800000"/>
            <a:tailEnd type="triangle"/>
          </a:ln>
          <a:effectLst/>
        </p:spPr>
      </p:cxnSp>
      <p:sp>
        <p:nvSpPr>
          <p:cNvPr id="62" name="Rectangle 61"/>
          <p:cNvSpPr/>
          <p:nvPr/>
        </p:nvSpPr>
        <p:spPr>
          <a:xfrm>
            <a:off x="2994311" y="5359799"/>
            <a:ext cx="16053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Main GPU</a:t>
            </a:r>
            <a:endParaRPr lang="en-US" sz="20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998829" y="2973192"/>
            <a:ext cx="27981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3D-stacked memory</a:t>
            </a:r>
          </a:p>
          <a:p>
            <a:r>
              <a:rPr lang="en-US" sz="20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(memory stack)</a:t>
            </a:r>
            <a:endParaRPr lang="en-US" sz="20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pic>
        <p:nvPicPr>
          <p:cNvPr id="64" name="Picture 2" descr="http://www.mathworks.com/cmsimages/76061_wl_CUDA_code2_w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238" b="31908"/>
          <a:stretch/>
        </p:blipFill>
        <p:spPr bwMode="auto">
          <a:xfrm>
            <a:off x="5757822" y="1768993"/>
            <a:ext cx="3245771" cy="165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Rectangle 67"/>
          <p:cNvSpPr/>
          <p:nvPr/>
        </p:nvSpPr>
        <p:spPr>
          <a:xfrm>
            <a:off x="4380050" y="3345588"/>
            <a:ext cx="33855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SM </a:t>
            </a:r>
            <a:r>
              <a:rPr lang="en-US" sz="1600" b="1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(Streaming Multiprocessor)</a:t>
            </a:r>
            <a:endParaRPr lang="en-US" sz="16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476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 </a:t>
            </a:r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6175231" y="4775741"/>
            <a:ext cx="470522" cy="587497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cxnSp>
        <p:nvCxnSpPr>
          <p:cNvPr id="6" name="Straight Connector 5"/>
          <p:cNvCxnSpPr/>
          <p:nvPr/>
        </p:nvCxnSpPr>
        <p:spPr>
          <a:xfrm>
            <a:off x="5687292" y="5890254"/>
            <a:ext cx="958461" cy="4971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sp>
        <p:nvSpPr>
          <p:cNvPr id="7" name="Rectangle 6"/>
          <p:cNvSpPr/>
          <p:nvPr/>
        </p:nvSpPr>
        <p:spPr>
          <a:xfrm>
            <a:off x="6648206" y="4751545"/>
            <a:ext cx="1867144" cy="1635809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 pitchFamily="34" charset="0"/>
              <a:ea typeface=""/>
              <a:cs typeface="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3184" y="4790055"/>
            <a:ext cx="1257187" cy="572041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Logic layer SM</a:t>
            </a:r>
          </a:p>
        </p:txBody>
      </p:sp>
      <p:sp>
        <p:nvSpPr>
          <p:cNvPr id="9" name="Rectangle 8"/>
          <p:cNvSpPr/>
          <p:nvPr/>
        </p:nvSpPr>
        <p:spPr>
          <a:xfrm>
            <a:off x="6730825" y="5441830"/>
            <a:ext cx="1696999" cy="26675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Crossbar switch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19812" y="5806534"/>
            <a:ext cx="568770" cy="495619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Vault Ctrl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76106" y="5809890"/>
            <a:ext cx="4326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sz="12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….</a:t>
            </a:r>
            <a:endParaRPr lang="en-US" sz="12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579325" y="5362096"/>
            <a:ext cx="2452" cy="79735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3" name="Straight Connector 12"/>
          <p:cNvCxnSpPr/>
          <p:nvPr/>
        </p:nvCxnSpPr>
        <p:spPr>
          <a:xfrm>
            <a:off x="7004197" y="5705587"/>
            <a:ext cx="0" cy="100947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" name="Straight Connector 13"/>
          <p:cNvCxnSpPr/>
          <p:nvPr/>
        </p:nvCxnSpPr>
        <p:spPr>
          <a:xfrm>
            <a:off x="8112043" y="5709738"/>
            <a:ext cx="0" cy="8586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5" name="Rectangle 14"/>
          <p:cNvSpPr/>
          <p:nvPr/>
        </p:nvSpPr>
        <p:spPr>
          <a:xfrm>
            <a:off x="7877688" y="5806534"/>
            <a:ext cx="568770" cy="495619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Vault Ctrl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432635" y="5320670"/>
            <a:ext cx="706042" cy="27089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7" name="Straight Connector 16"/>
          <p:cNvCxnSpPr/>
          <p:nvPr/>
        </p:nvCxnSpPr>
        <p:spPr>
          <a:xfrm flipV="1">
            <a:off x="4661744" y="4614246"/>
            <a:ext cx="589727" cy="230089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1709972" y="4656586"/>
            <a:ext cx="506351" cy="7929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9" name="Straight Connector 18"/>
          <p:cNvCxnSpPr/>
          <p:nvPr/>
        </p:nvCxnSpPr>
        <p:spPr>
          <a:xfrm flipH="1">
            <a:off x="5251471" y="4640370"/>
            <a:ext cx="506351" cy="7929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>
            <a:off x="2334512" y="5691560"/>
            <a:ext cx="2713462" cy="7124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>
            <a:off x="3023146" y="4277055"/>
            <a:ext cx="2713462" cy="7124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>
            <a:off x="2868543" y="4439837"/>
            <a:ext cx="581884" cy="31222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>
            <a:off x="4371371" y="5182180"/>
            <a:ext cx="1081108" cy="47485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1714577" y="3773893"/>
            <a:ext cx="1386451" cy="904640"/>
            <a:chOff x="1783056" y="1197864"/>
            <a:chExt cx="1207032" cy="713232"/>
          </a:xfrm>
        </p:grpSpPr>
        <p:sp>
          <p:nvSpPr>
            <p:cNvPr id="25" name="Cube 24"/>
            <p:cNvSpPr/>
            <p:nvPr/>
          </p:nvSpPr>
          <p:spPr>
            <a:xfrm>
              <a:off x="1783056" y="1453323"/>
              <a:ext cx="1207032" cy="457773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6" name="Cube 25"/>
            <p:cNvSpPr/>
            <p:nvPr/>
          </p:nvSpPr>
          <p:spPr>
            <a:xfrm>
              <a:off x="1853464" y="1390000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7" name="Cube 26"/>
            <p:cNvSpPr/>
            <p:nvPr/>
          </p:nvSpPr>
          <p:spPr>
            <a:xfrm>
              <a:off x="1853464" y="1293932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8" name="Cube 27"/>
            <p:cNvSpPr/>
            <p:nvPr/>
          </p:nvSpPr>
          <p:spPr>
            <a:xfrm>
              <a:off x="1853464" y="1197864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217540" y="4994760"/>
            <a:ext cx="1386451" cy="904640"/>
            <a:chOff x="1783056" y="1140582"/>
            <a:chExt cx="1844298" cy="1027220"/>
          </a:xfrm>
        </p:grpSpPr>
        <p:sp>
          <p:nvSpPr>
            <p:cNvPr id="30" name="Cube 29"/>
            <p:cNvSpPr/>
            <p:nvPr/>
          </p:nvSpPr>
          <p:spPr>
            <a:xfrm>
              <a:off x="1783056" y="1508502"/>
              <a:ext cx="1844298" cy="659300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31" name="Cube 30"/>
            <p:cNvSpPr/>
            <p:nvPr/>
          </p:nvSpPr>
          <p:spPr>
            <a:xfrm>
              <a:off x="1890637" y="1417303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32" name="Cube 31"/>
            <p:cNvSpPr/>
            <p:nvPr/>
          </p:nvSpPr>
          <p:spPr>
            <a:xfrm>
              <a:off x="1890637" y="127894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33" name="Cube 32"/>
            <p:cNvSpPr/>
            <p:nvPr/>
          </p:nvSpPr>
          <p:spPr>
            <a:xfrm>
              <a:off x="1890637" y="114058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34" name="Cube 33"/>
          <p:cNvSpPr/>
          <p:nvPr/>
        </p:nvSpPr>
        <p:spPr>
          <a:xfrm>
            <a:off x="2953471" y="4598547"/>
            <a:ext cx="1906529" cy="723107"/>
          </a:xfrm>
          <a:prstGeom prst="cube">
            <a:avLst>
              <a:gd name="adj" fmla="val 93596"/>
            </a:avLst>
          </a:prstGeom>
          <a:solidFill>
            <a:srgbClr val="009C48"/>
          </a:solidFill>
          <a:ln w="3175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 prstMaterial="dkEdge"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"/>
              <a:cs typeface=""/>
            </a:endParaRPr>
          </a:p>
        </p:txBody>
      </p:sp>
      <p:sp>
        <p:nvSpPr>
          <p:cNvPr id="35" name="Cube 34"/>
          <p:cNvSpPr/>
          <p:nvPr/>
        </p:nvSpPr>
        <p:spPr>
          <a:xfrm>
            <a:off x="3061157" y="4633607"/>
            <a:ext cx="1674497" cy="614583"/>
          </a:xfrm>
          <a:prstGeom prst="cube">
            <a:avLst>
              <a:gd name="adj" fmla="val 93596"/>
            </a:avLst>
          </a:prstGeom>
          <a:solidFill>
            <a:srgbClr val="E7E6E6"/>
          </a:solidFill>
          <a:ln w="3175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 prstMaterial="dkEdge"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"/>
              <a:cs typeface="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5251471" y="3751874"/>
            <a:ext cx="1386451" cy="904640"/>
            <a:chOff x="1783056" y="1197864"/>
            <a:chExt cx="1207032" cy="713232"/>
          </a:xfrm>
        </p:grpSpPr>
        <p:sp>
          <p:nvSpPr>
            <p:cNvPr id="37" name="Cube 36"/>
            <p:cNvSpPr/>
            <p:nvPr/>
          </p:nvSpPr>
          <p:spPr>
            <a:xfrm>
              <a:off x="1783056" y="1453323"/>
              <a:ext cx="1207032" cy="457773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38" name="Cube 37"/>
            <p:cNvSpPr/>
            <p:nvPr/>
          </p:nvSpPr>
          <p:spPr>
            <a:xfrm>
              <a:off x="1853464" y="1390000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39" name="Cube 38"/>
            <p:cNvSpPr/>
            <p:nvPr/>
          </p:nvSpPr>
          <p:spPr>
            <a:xfrm>
              <a:off x="1853464" y="1293932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40" name="Cube 39"/>
            <p:cNvSpPr/>
            <p:nvPr/>
          </p:nvSpPr>
          <p:spPr>
            <a:xfrm>
              <a:off x="1853464" y="1197864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778495" y="4992400"/>
            <a:ext cx="1386451" cy="904640"/>
            <a:chOff x="1783056" y="1140582"/>
            <a:chExt cx="1844298" cy="1027220"/>
          </a:xfrm>
        </p:grpSpPr>
        <p:sp>
          <p:nvSpPr>
            <p:cNvPr id="42" name="Cube 41"/>
            <p:cNvSpPr/>
            <p:nvPr/>
          </p:nvSpPr>
          <p:spPr>
            <a:xfrm>
              <a:off x="1783056" y="1508502"/>
              <a:ext cx="1844298" cy="659300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43" name="Cube 42"/>
            <p:cNvSpPr/>
            <p:nvPr/>
          </p:nvSpPr>
          <p:spPr>
            <a:xfrm>
              <a:off x="1890637" y="1417303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44" name="Cube 43"/>
            <p:cNvSpPr/>
            <p:nvPr/>
          </p:nvSpPr>
          <p:spPr>
            <a:xfrm>
              <a:off x="1890637" y="127894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45" name="Cube 44"/>
            <p:cNvSpPr/>
            <p:nvPr/>
          </p:nvSpPr>
          <p:spPr>
            <a:xfrm>
              <a:off x="1890637" y="114058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752190" y="4198561"/>
            <a:ext cx="13598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Logic layer</a:t>
            </a:r>
            <a:endParaRPr lang="en-US" sz="16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H="1" flipV="1">
            <a:off x="6481250" y="4361170"/>
            <a:ext cx="270940" cy="32578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ysDot"/>
            <a:miter lim="800000"/>
            <a:tailEnd type="triangle"/>
          </a:ln>
          <a:effectLst/>
        </p:spPr>
      </p:cxnSp>
      <p:grpSp>
        <p:nvGrpSpPr>
          <p:cNvPr id="48" name="Group 47"/>
          <p:cNvGrpSpPr/>
          <p:nvPr/>
        </p:nvGrpSpPr>
        <p:grpSpPr>
          <a:xfrm>
            <a:off x="3516974" y="4652814"/>
            <a:ext cx="1131475" cy="165803"/>
            <a:chOff x="3727519" y="1965605"/>
            <a:chExt cx="985052" cy="130722"/>
          </a:xfrm>
        </p:grpSpPr>
        <p:sp>
          <p:nvSpPr>
            <p:cNvPr id="49" name="Parallelogram 48"/>
            <p:cNvSpPr/>
            <p:nvPr/>
          </p:nvSpPr>
          <p:spPr>
            <a:xfrm>
              <a:off x="372751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0" name="Parallelogram 49"/>
            <p:cNvSpPr/>
            <p:nvPr/>
          </p:nvSpPr>
          <p:spPr>
            <a:xfrm>
              <a:off x="4026628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1" name="Parallelogram 50"/>
            <p:cNvSpPr/>
            <p:nvPr/>
          </p:nvSpPr>
          <p:spPr>
            <a:xfrm>
              <a:off x="431893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344838" y="4838059"/>
            <a:ext cx="1131475" cy="165803"/>
            <a:chOff x="3727519" y="1965605"/>
            <a:chExt cx="985052" cy="130722"/>
          </a:xfrm>
        </p:grpSpPr>
        <p:sp>
          <p:nvSpPr>
            <p:cNvPr id="53" name="Parallelogram 52"/>
            <p:cNvSpPr/>
            <p:nvPr/>
          </p:nvSpPr>
          <p:spPr>
            <a:xfrm>
              <a:off x="372751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4" name="Parallelogram 53"/>
            <p:cNvSpPr/>
            <p:nvPr/>
          </p:nvSpPr>
          <p:spPr>
            <a:xfrm>
              <a:off x="4026628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5" name="Parallelogram 54"/>
            <p:cNvSpPr/>
            <p:nvPr/>
          </p:nvSpPr>
          <p:spPr>
            <a:xfrm>
              <a:off x="431893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172702" y="5023303"/>
            <a:ext cx="1131475" cy="165803"/>
            <a:chOff x="3727519" y="1965605"/>
            <a:chExt cx="985052" cy="130722"/>
          </a:xfrm>
        </p:grpSpPr>
        <p:sp>
          <p:nvSpPr>
            <p:cNvPr id="57" name="Parallelogram 56"/>
            <p:cNvSpPr/>
            <p:nvPr/>
          </p:nvSpPr>
          <p:spPr>
            <a:xfrm>
              <a:off x="372751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8" name="Parallelogram 57"/>
            <p:cNvSpPr/>
            <p:nvPr/>
          </p:nvSpPr>
          <p:spPr>
            <a:xfrm>
              <a:off x="4026628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9" name="Parallelogram 58"/>
            <p:cNvSpPr/>
            <p:nvPr/>
          </p:nvSpPr>
          <p:spPr>
            <a:xfrm>
              <a:off x="431893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60" name="Rectangle 59"/>
          <p:cNvSpPr/>
          <p:nvPr/>
        </p:nvSpPr>
        <p:spPr>
          <a:xfrm>
            <a:off x="4820948" y="1813082"/>
            <a:ext cx="5301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ea typeface="Times New Roman" charset="0"/>
                <a:cs typeface="Times New Roman" charset="0"/>
              </a:rPr>
              <a:t>?</a:t>
            </a:r>
            <a:endParaRPr lang="en-US" sz="3600" b="1" dirty="0">
              <a:solidFill>
                <a:srgbClr val="C00000"/>
              </a:solidFill>
              <a:ea typeface="Times New Roman" charset="0"/>
              <a:cs typeface="Times New Roman" charset="0"/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flipH="1">
            <a:off x="4480056" y="3668380"/>
            <a:ext cx="852288" cy="98437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ysDot"/>
            <a:miter lim="800000"/>
            <a:tailEnd type="triangle"/>
          </a:ln>
          <a:effectLst/>
        </p:spPr>
      </p:cxnSp>
      <p:sp>
        <p:nvSpPr>
          <p:cNvPr id="62" name="Rectangle 61"/>
          <p:cNvSpPr/>
          <p:nvPr/>
        </p:nvSpPr>
        <p:spPr>
          <a:xfrm>
            <a:off x="2994311" y="5359799"/>
            <a:ext cx="16053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Main GPU</a:t>
            </a:r>
            <a:endParaRPr lang="en-US" sz="20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998829" y="2973192"/>
            <a:ext cx="27981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3D-stacked memory</a:t>
            </a:r>
          </a:p>
          <a:p>
            <a:r>
              <a:rPr lang="en-US" sz="20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(memory stack)</a:t>
            </a:r>
            <a:endParaRPr lang="en-US" sz="20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pic>
        <p:nvPicPr>
          <p:cNvPr id="64" name="Picture 2" descr="http://www.mathworks.com/cmsimages/76061_wl_CUDA_code2_w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238" b="31908"/>
          <a:stretch/>
        </p:blipFill>
        <p:spPr bwMode="auto">
          <a:xfrm>
            <a:off x="5757822" y="1768993"/>
            <a:ext cx="3245771" cy="165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5" name="Straight Arrow Connector 64"/>
          <p:cNvCxnSpPr/>
          <p:nvPr/>
        </p:nvCxnSpPr>
        <p:spPr>
          <a:xfrm>
            <a:off x="7910782" y="3507815"/>
            <a:ext cx="34338" cy="1338505"/>
          </a:xfrm>
          <a:prstGeom prst="straightConnector1">
            <a:avLst/>
          </a:prstGeom>
          <a:ln w="762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143"/>
          <p:cNvCxnSpPr>
            <a:endCxn id="50" idx="1"/>
          </p:cNvCxnSpPr>
          <p:nvPr/>
        </p:nvCxnSpPr>
        <p:spPr>
          <a:xfrm rot="5400000">
            <a:off x="3823168" y="2815999"/>
            <a:ext cx="2189702" cy="1483929"/>
          </a:xfrm>
          <a:prstGeom prst="bentConnector3">
            <a:avLst>
              <a:gd name="adj1" fmla="val -1039"/>
            </a:avLst>
          </a:prstGeom>
          <a:ln w="76200">
            <a:solidFill>
              <a:srgbClr val="C0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Content Placeholder 2"/>
          <p:cNvSpPr>
            <a:spLocks noGrp="1"/>
          </p:cNvSpPr>
          <p:nvPr>
            <p:ph idx="1"/>
          </p:nvPr>
        </p:nvSpPr>
        <p:spPr>
          <a:xfrm>
            <a:off x="610146" y="1123094"/>
            <a:ext cx="8300174" cy="909876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Challenge </a:t>
            </a:r>
            <a:r>
              <a:rPr lang="en-US" b="1" dirty="0" smtClean="0">
                <a:solidFill>
                  <a:srgbClr val="0070C0"/>
                </a:solidFill>
                <a:latin typeface="+mn-lt"/>
              </a:rPr>
              <a:t>1</a:t>
            </a:r>
            <a:r>
              <a:rPr lang="en-US" b="1" dirty="0" smtClean="0">
                <a:solidFill>
                  <a:srgbClr val="0070C0"/>
                </a:solidFill>
              </a:rPr>
              <a:t>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Which operations should be executed on </a:t>
            </a:r>
            <a:r>
              <a:rPr lang="en-US" dirty="0" smtClean="0">
                <a:solidFill>
                  <a:srgbClr val="0070C0"/>
                </a:solidFill>
              </a:rPr>
              <a:t>the logic layer SMs?</a:t>
            </a:r>
            <a:endParaRPr lang="en-US" dirty="0">
              <a:solidFill>
                <a:srgbClr val="0070C0"/>
              </a:solidFill>
            </a:endParaRPr>
          </a:p>
          <a:p>
            <a:pPr lvl="1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992481" y="3532975"/>
            <a:ext cx="5301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ea typeface="Times New Roman" charset="0"/>
                <a:cs typeface="Times New Roman" charset="0"/>
              </a:rPr>
              <a:t>?</a:t>
            </a:r>
            <a:endParaRPr lang="en-US" sz="3600" b="1" dirty="0">
              <a:solidFill>
                <a:srgbClr val="C00000"/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380050" y="3345588"/>
            <a:ext cx="33855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SM </a:t>
            </a:r>
            <a:r>
              <a:rPr lang="en-US" sz="1600" b="1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(Streaming Multiprocessor)</a:t>
            </a:r>
            <a:endParaRPr lang="en-US" sz="16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919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6175231" y="4775741"/>
            <a:ext cx="470522" cy="587497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cxnSp>
        <p:nvCxnSpPr>
          <p:cNvPr id="6" name="Straight Connector 5"/>
          <p:cNvCxnSpPr/>
          <p:nvPr/>
        </p:nvCxnSpPr>
        <p:spPr>
          <a:xfrm>
            <a:off x="5687292" y="5890254"/>
            <a:ext cx="958461" cy="49710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</p:cxnSp>
      <p:sp>
        <p:nvSpPr>
          <p:cNvPr id="7" name="Rectangle 6"/>
          <p:cNvSpPr/>
          <p:nvPr/>
        </p:nvSpPr>
        <p:spPr>
          <a:xfrm>
            <a:off x="6648206" y="4751545"/>
            <a:ext cx="1867144" cy="1635809"/>
          </a:xfrm>
          <a:prstGeom prst="rect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 pitchFamily="34" charset="0"/>
              <a:ea typeface=""/>
              <a:cs typeface="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3184" y="4790055"/>
            <a:ext cx="1257187" cy="572041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Logic layer SM</a:t>
            </a:r>
          </a:p>
        </p:txBody>
      </p:sp>
      <p:sp>
        <p:nvSpPr>
          <p:cNvPr id="9" name="Rectangle 8"/>
          <p:cNvSpPr/>
          <p:nvPr/>
        </p:nvSpPr>
        <p:spPr>
          <a:xfrm>
            <a:off x="6730825" y="5441830"/>
            <a:ext cx="1696999" cy="266755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Crossbar switch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19812" y="5806534"/>
            <a:ext cx="568770" cy="495619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Vault Ctrl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76106" y="5809890"/>
            <a:ext cx="43269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s-IS" sz="12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….</a:t>
            </a:r>
            <a:endParaRPr lang="en-US" sz="12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579325" y="5362096"/>
            <a:ext cx="2452" cy="79735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3" name="Straight Connector 12"/>
          <p:cNvCxnSpPr/>
          <p:nvPr/>
        </p:nvCxnSpPr>
        <p:spPr>
          <a:xfrm>
            <a:off x="7004197" y="5705587"/>
            <a:ext cx="0" cy="100947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4" name="Straight Connector 13"/>
          <p:cNvCxnSpPr/>
          <p:nvPr/>
        </p:nvCxnSpPr>
        <p:spPr>
          <a:xfrm>
            <a:off x="8112043" y="5709738"/>
            <a:ext cx="0" cy="8586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15" name="Rectangle 14"/>
          <p:cNvSpPr/>
          <p:nvPr/>
        </p:nvSpPr>
        <p:spPr>
          <a:xfrm>
            <a:off x="7877688" y="5806534"/>
            <a:ext cx="568770" cy="495619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lIns="0" r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Vault Ctrl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2432635" y="5320670"/>
            <a:ext cx="706042" cy="27089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7" name="Straight Connector 16"/>
          <p:cNvCxnSpPr/>
          <p:nvPr/>
        </p:nvCxnSpPr>
        <p:spPr>
          <a:xfrm flipV="1">
            <a:off x="4661744" y="4614246"/>
            <a:ext cx="589727" cy="230089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8" name="Straight Connector 17"/>
          <p:cNvCxnSpPr/>
          <p:nvPr/>
        </p:nvCxnSpPr>
        <p:spPr>
          <a:xfrm flipH="1">
            <a:off x="1709972" y="4656586"/>
            <a:ext cx="506351" cy="7929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19" name="Straight Connector 18"/>
          <p:cNvCxnSpPr/>
          <p:nvPr/>
        </p:nvCxnSpPr>
        <p:spPr>
          <a:xfrm flipH="1">
            <a:off x="5251471" y="4640370"/>
            <a:ext cx="506351" cy="7929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0" name="Straight Connector 19"/>
          <p:cNvCxnSpPr/>
          <p:nvPr/>
        </p:nvCxnSpPr>
        <p:spPr>
          <a:xfrm>
            <a:off x="2334512" y="5691560"/>
            <a:ext cx="2713462" cy="7124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1" name="Straight Connector 20"/>
          <p:cNvCxnSpPr/>
          <p:nvPr/>
        </p:nvCxnSpPr>
        <p:spPr>
          <a:xfrm>
            <a:off x="3023146" y="4277055"/>
            <a:ext cx="2713462" cy="7124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2" name="Straight Connector 21"/>
          <p:cNvCxnSpPr/>
          <p:nvPr/>
        </p:nvCxnSpPr>
        <p:spPr>
          <a:xfrm>
            <a:off x="2868543" y="4439837"/>
            <a:ext cx="581884" cy="31222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23" name="Straight Connector 22"/>
          <p:cNvCxnSpPr/>
          <p:nvPr/>
        </p:nvCxnSpPr>
        <p:spPr>
          <a:xfrm>
            <a:off x="4371371" y="5182180"/>
            <a:ext cx="1081108" cy="47485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1714577" y="3773893"/>
            <a:ext cx="1386451" cy="904640"/>
            <a:chOff x="1783056" y="1197864"/>
            <a:chExt cx="1207032" cy="713232"/>
          </a:xfrm>
        </p:grpSpPr>
        <p:sp>
          <p:nvSpPr>
            <p:cNvPr id="25" name="Cube 24"/>
            <p:cNvSpPr/>
            <p:nvPr/>
          </p:nvSpPr>
          <p:spPr>
            <a:xfrm>
              <a:off x="1783056" y="1453323"/>
              <a:ext cx="1207032" cy="457773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6" name="Cube 25"/>
            <p:cNvSpPr/>
            <p:nvPr/>
          </p:nvSpPr>
          <p:spPr>
            <a:xfrm>
              <a:off x="1853464" y="1390000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7" name="Cube 26"/>
            <p:cNvSpPr/>
            <p:nvPr/>
          </p:nvSpPr>
          <p:spPr>
            <a:xfrm>
              <a:off x="1853464" y="1293932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28" name="Cube 27"/>
            <p:cNvSpPr/>
            <p:nvPr/>
          </p:nvSpPr>
          <p:spPr>
            <a:xfrm>
              <a:off x="1853464" y="1197864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217540" y="4994760"/>
            <a:ext cx="1386451" cy="904640"/>
            <a:chOff x="1783056" y="1140582"/>
            <a:chExt cx="1844298" cy="1027220"/>
          </a:xfrm>
        </p:grpSpPr>
        <p:sp>
          <p:nvSpPr>
            <p:cNvPr id="30" name="Cube 29"/>
            <p:cNvSpPr/>
            <p:nvPr/>
          </p:nvSpPr>
          <p:spPr>
            <a:xfrm>
              <a:off x="1783056" y="1508502"/>
              <a:ext cx="1844298" cy="659300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31" name="Cube 30"/>
            <p:cNvSpPr/>
            <p:nvPr/>
          </p:nvSpPr>
          <p:spPr>
            <a:xfrm>
              <a:off x="1890637" y="1417303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32" name="Cube 31"/>
            <p:cNvSpPr/>
            <p:nvPr/>
          </p:nvSpPr>
          <p:spPr>
            <a:xfrm>
              <a:off x="1890637" y="127894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33" name="Cube 32"/>
            <p:cNvSpPr/>
            <p:nvPr/>
          </p:nvSpPr>
          <p:spPr>
            <a:xfrm>
              <a:off x="1890637" y="114058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34" name="Cube 33"/>
          <p:cNvSpPr/>
          <p:nvPr/>
        </p:nvSpPr>
        <p:spPr>
          <a:xfrm>
            <a:off x="2953471" y="4598547"/>
            <a:ext cx="1906529" cy="723107"/>
          </a:xfrm>
          <a:prstGeom prst="cube">
            <a:avLst>
              <a:gd name="adj" fmla="val 93596"/>
            </a:avLst>
          </a:prstGeom>
          <a:solidFill>
            <a:srgbClr val="009C48"/>
          </a:solidFill>
          <a:ln w="3175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 prstMaterial="dkEdge"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"/>
              <a:cs typeface=""/>
            </a:endParaRPr>
          </a:p>
        </p:txBody>
      </p:sp>
      <p:sp>
        <p:nvSpPr>
          <p:cNvPr id="35" name="Cube 34"/>
          <p:cNvSpPr/>
          <p:nvPr/>
        </p:nvSpPr>
        <p:spPr>
          <a:xfrm>
            <a:off x="3061157" y="4633607"/>
            <a:ext cx="1674497" cy="614583"/>
          </a:xfrm>
          <a:prstGeom prst="cube">
            <a:avLst>
              <a:gd name="adj" fmla="val 93596"/>
            </a:avLst>
          </a:prstGeom>
          <a:solidFill>
            <a:srgbClr val="E7E6E6"/>
          </a:solidFill>
          <a:ln w="3175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 prstMaterial="dkEdge"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"/>
              <a:cs typeface="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5251471" y="3751874"/>
            <a:ext cx="1386451" cy="904640"/>
            <a:chOff x="1783056" y="1197864"/>
            <a:chExt cx="1207032" cy="713232"/>
          </a:xfrm>
        </p:grpSpPr>
        <p:sp>
          <p:nvSpPr>
            <p:cNvPr id="37" name="Cube 36"/>
            <p:cNvSpPr/>
            <p:nvPr/>
          </p:nvSpPr>
          <p:spPr>
            <a:xfrm>
              <a:off x="1783056" y="1453323"/>
              <a:ext cx="1207032" cy="457773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38" name="Cube 37"/>
            <p:cNvSpPr/>
            <p:nvPr/>
          </p:nvSpPr>
          <p:spPr>
            <a:xfrm>
              <a:off x="1853464" y="1390000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39" name="Cube 38"/>
            <p:cNvSpPr/>
            <p:nvPr/>
          </p:nvSpPr>
          <p:spPr>
            <a:xfrm>
              <a:off x="1853464" y="1293932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40" name="Cube 39"/>
            <p:cNvSpPr/>
            <p:nvPr/>
          </p:nvSpPr>
          <p:spPr>
            <a:xfrm>
              <a:off x="1853464" y="1197864"/>
              <a:ext cx="1075171" cy="419678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4778495" y="4992400"/>
            <a:ext cx="1386451" cy="904640"/>
            <a:chOff x="1783056" y="1140582"/>
            <a:chExt cx="1844298" cy="1027220"/>
          </a:xfrm>
        </p:grpSpPr>
        <p:sp>
          <p:nvSpPr>
            <p:cNvPr id="42" name="Cube 41"/>
            <p:cNvSpPr/>
            <p:nvPr/>
          </p:nvSpPr>
          <p:spPr>
            <a:xfrm>
              <a:off x="1783056" y="1508502"/>
              <a:ext cx="1844298" cy="659300"/>
            </a:xfrm>
            <a:prstGeom prst="cube">
              <a:avLst>
                <a:gd name="adj" fmla="val 85440"/>
              </a:avLst>
            </a:prstGeom>
            <a:solidFill>
              <a:srgbClr val="4472C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43" name="Cube 42"/>
            <p:cNvSpPr/>
            <p:nvPr/>
          </p:nvSpPr>
          <p:spPr>
            <a:xfrm>
              <a:off x="1890637" y="1417303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44" name="Cube 43"/>
            <p:cNvSpPr/>
            <p:nvPr/>
          </p:nvSpPr>
          <p:spPr>
            <a:xfrm>
              <a:off x="1890637" y="127894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45" name="Cube 44"/>
            <p:cNvSpPr/>
            <p:nvPr/>
          </p:nvSpPr>
          <p:spPr>
            <a:xfrm>
              <a:off x="1890637" y="1140582"/>
              <a:ext cx="1642820" cy="604434"/>
            </a:xfrm>
            <a:prstGeom prst="cube">
              <a:avLst>
                <a:gd name="adj" fmla="val 85440"/>
              </a:avLst>
            </a:prstGeom>
            <a:solidFill>
              <a:srgbClr val="FFC834"/>
            </a:solidFill>
            <a:ln w="3175" cap="flat" cmpd="sng" algn="ctr">
              <a:solidFill>
                <a:sysClr val="window" lastClr="FFFFFF">
                  <a:lumMod val="50000"/>
                </a:sysClr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 prstMaterial="dkEdge"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6752190" y="4198561"/>
            <a:ext cx="135985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Logic layer</a:t>
            </a:r>
            <a:endParaRPr lang="en-US" sz="16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H="1" flipV="1">
            <a:off x="6481250" y="4361170"/>
            <a:ext cx="270940" cy="32578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ysDot"/>
            <a:miter lim="800000"/>
            <a:tailEnd type="triangle"/>
          </a:ln>
          <a:effectLst/>
        </p:spPr>
      </p:cxnSp>
      <p:grpSp>
        <p:nvGrpSpPr>
          <p:cNvPr id="48" name="Group 47"/>
          <p:cNvGrpSpPr/>
          <p:nvPr/>
        </p:nvGrpSpPr>
        <p:grpSpPr>
          <a:xfrm>
            <a:off x="3516974" y="4652814"/>
            <a:ext cx="1131475" cy="165803"/>
            <a:chOff x="3727519" y="1965605"/>
            <a:chExt cx="985052" cy="130722"/>
          </a:xfrm>
        </p:grpSpPr>
        <p:sp>
          <p:nvSpPr>
            <p:cNvPr id="49" name="Parallelogram 48"/>
            <p:cNvSpPr/>
            <p:nvPr/>
          </p:nvSpPr>
          <p:spPr>
            <a:xfrm>
              <a:off x="372751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0" name="Parallelogram 49"/>
            <p:cNvSpPr/>
            <p:nvPr/>
          </p:nvSpPr>
          <p:spPr>
            <a:xfrm>
              <a:off x="4026628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1" name="Parallelogram 50"/>
            <p:cNvSpPr/>
            <p:nvPr/>
          </p:nvSpPr>
          <p:spPr>
            <a:xfrm>
              <a:off x="431893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344838" y="4838059"/>
            <a:ext cx="1131475" cy="165803"/>
            <a:chOff x="3727519" y="1965605"/>
            <a:chExt cx="985052" cy="130722"/>
          </a:xfrm>
        </p:grpSpPr>
        <p:sp>
          <p:nvSpPr>
            <p:cNvPr id="53" name="Parallelogram 52"/>
            <p:cNvSpPr/>
            <p:nvPr/>
          </p:nvSpPr>
          <p:spPr>
            <a:xfrm>
              <a:off x="372751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4" name="Parallelogram 53"/>
            <p:cNvSpPr/>
            <p:nvPr/>
          </p:nvSpPr>
          <p:spPr>
            <a:xfrm>
              <a:off x="4026628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5" name="Parallelogram 54"/>
            <p:cNvSpPr/>
            <p:nvPr/>
          </p:nvSpPr>
          <p:spPr>
            <a:xfrm>
              <a:off x="431893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172702" y="5023303"/>
            <a:ext cx="1131475" cy="165803"/>
            <a:chOff x="3727519" y="1965605"/>
            <a:chExt cx="985052" cy="130722"/>
          </a:xfrm>
        </p:grpSpPr>
        <p:sp>
          <p:nvSpPr>
            <p:cNvPr id="57" name="Parallelogram 56"/>
            <p:cNvSpPr/>
            <p:nvPr/>
          </p:nvSpPr>
          <p:spPr>
            <a:xfrm>
              <a:off x="372751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8" name="Parallelogram 57"/>
            <p:cNvSpPr/>
            <p:nvPr/>
          </p:nvSpPr>
          <p:spPr>
            <a:xfrm>
              <a:off x="4026628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  <p:sp>
          <p:nvSpPr>
            <p:cNvPr id="59" name="Parallelogram 58"/>
            <p:cNvSpPr/>
            <p:nvPr/>
          </p:nvSpPr>
          <p:spPr>
            <a:xfrm>
              <a:off x="4318939" y="1965605"/>
              <a:ext cx="393632" cy="130722"/>
            </a:xfrm>
            <a:prstGeom prst="parallelogram">
              <a:avLst>
                <a:gd name="adj" fmla="val 107885"/>
              </a:avLst>
            </a:prstGeom>
            <a:solidFill>
              <a:srgbClr val="A5A5A5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"/>
                <a:cs typeface=""/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 flipH="1">
            <a:off x="4480056" y="3668380"/>
            <a:ext cx="852288" cy="984377"/>
          </a:xfrm>
          <a:prstGeom prst="straightConnector1">
            <a:avLst/>
          </a:prstGeom>
          <a:noFill/>
          <a:ln w="6350" cap="flat" cmpd="sng" algn="ctr">
            <a:solidFill>
              <a:sysClr val="windowText" lastClr="000000">
                <a:lumMod val="65000"/>
                <a:lumOff val="35000"/>
              </a:sysClr>
            </a:solidFill>
            <a:prstDash val="sysDot"/>
            <a:miter lim="800000"/>
            <a:tailEnd type="triangle"/>
          </a:ln>
          <a:effectLst/>
        </p:spPr>
      </p:cxnSp>
      <p:sp>
        <p:nvSpPr>
          <p:cNvPr id="62" name="Rectangle 61"/>
          <p:cNvSpPr/>
          <p:nvPr/>
        </p:nvSpPr>
        <p:spPr>
          <a:xfrm>
            <a:off x="2994311" y="5359799"/>
            <a:ext cx="16053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Main GPU</a:t>
            </a:r>
            <a:endParaRPr lang="en-US" sz="20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998829" y="2973192"/>
            <a:ext cx="27981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3D-stacked memory</a:t>
            </a:r>
          </a:p>
          <a:p>
            <a:r>
              <a:rPr lang="en-US" sz="20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(memory stack)</a:t>
            </a:r>
            <a:endParaRPr lang="en-US" sz="20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  <p:sp>
        <p:nvSpPr>
          <p:cNvPr id="69" name="Content Placeholder 2"/>
          <p:cNvSpPr txBox="1">
            <a:spLocks/>
          </p:cNvSpPr>
          <p:nvPr/>
        </p:nvSpPr>
        <p:spPr>
          <a:xfrm>
            <a:off x="700063" y="1386295"/>
            <a:ext cx="7799174" cy="1079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70C0"/>
                </a:solidFill>
              </a:rPr>
              <a:t>Challenge 2:</a:t>
            </a:r>
            <a:r>
              <a:rPr lang="en-US" dirty="0">
                <a:solidFill>
                  <a:srgbClr val="0070C0"/>
                </a:solidFill>
              </a:rPr>
              <a:t> How should data be mapped to different 3D memory stacks? 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1390900" y="3668380"/>
            <a:ext cx="1953938" cy="1169679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1054333" y="4885098"/>
            <a:ext cx="1774621" cy="1163905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4476313" y="4842578"/>
            <a:ext cx="1889711" cy="1191383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4974267" y="3668380"/>
            <a:ext cx="1870825" cy="1084829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4380050" y="3345588"/>
            <a:ext cx="33855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SM </a:t>
            </a:r>
            <a:r>
              <a:rPr lang="en-US" sz="1600" b="1" smtClean="0">
                <a:solidFill>
                  <a:prstClr val="black"/>
                </a:solidFill>
                <a:latin typeface="Gill Sans MT" panose="020B0502020104020203" pitchFamily="34" charset="0"/>
                <a:ea typeface="Times New Roman" charset="0"/>
                <a:cs typeface="Times New Roman" charset="0"/>
              </a:rPr>
              <a:t>(Streaming Multiprocessor)</a:t>
            </a:r>
            <a:endParaRPr lang="en-US" sz="1600" b="1" dirty="0">
              <a:solidFill>
                <a:prstClr val="black"/>
              </a:solidFill>
              <a:latin typeface="Gill Sans MT" panose="020B0502020104020203" pitchFamily="34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967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Approach:  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08891"/>
            <a:ext cx="7886700" cy="4966472"/>
          </a:xfrm>
        </p:spPr>
        <p:txBody>
          <a:bodyPr>
            <a:normAutofit/>
          </a:bodyPr>
          <a:lstStyle/>
          <a:p>
            <a:r>
              <a:rPr lang="en-US" sz="2700" b="1" dirty="0">
                <a:solidFill>
                  <a:schemeClr val="accent5"/>
                </a:solidFill>
              </a:rPr>
              <a:t>Component </a:t>
            </a:r>
            <a:r>
              <a:rPr lang="en-US" sz="2700" b="1" dirty="0">
                <a:solidFill>
                  <a:schemeClr val="accent5"/>
                </a:solidFill>
                <a:latin typeface="+mn-lt"/>
              </a:rPr>
              <a:t>1</a:t>
            </a:r>
            <a:r>
              <a:rPr lang="en-US" sz="2700" b="1" dirty="0">
                <a:solidFill>
                  <a:schemeClr val="accent5"/>
                </a:solidFill>
              </a:rPr>
              <a:t>: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/>
              <a:t>A new programmer-transparent mechanism to </a:t>
            </a:r>
            <a:r>
              <a:rPr lang="en-US" sz="2700" dirty="0">
                <a:solidFill>
                  <a:srgbClr val="FF0000"/>
                </a:solidFill>
              </a:rPr>
              <a:t>identify and decide </a:t>
            </a:r>
            <a:r>
              <a:rPr lang="en-US" sz="2700" dirty="0">
                <a:solidFill>
                  <a:schemeClr val="accent6">
                    <a:lumMod val="75000"/>
                  </a:schemeClr>
                </a:solidFill>
              </a:rPr>
              <a:t>what </a:t>
            </a:r>
            <a:r>
              <a:rPr lang="en-US" sz="2700" dirty="0" smtClean="0">
                <a:solidFill>
                  <a:schemeClr val="accent6">
                    <a:lumMod val="75000"/>
                  </a:schemeClr>
                </a:solidFill>
              </a:rPr>
              <a:t>code </a:t>
            </a:r>
            <a:r>
              <a:rPr lang="en-US" sz="2700" dirty="0">
                <a:solidFill>
                  <a:schemeClr val="accent6">
                    <a:lumMod val="75000"/>
                  </a:schemeClr>
                </a:solidFill>
              </a:rPr>
              <a:t>portions to offload</a:t>
            </a:r>
          </a:p>
          <a:p>
            <a:pPr lvl="1"/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37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Approach:  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08891"/>
            <a:ext cx="8073916" cy="4966472"/>
          </a:xfrm>
        </p:spPr>
        <p:txBody>
          <a:bodyPr>
            <a:normAutofit/>
          </a:bodyPr>
          <a:lstStyle/>
          <a:p>
            <a:pPr lvl="0"/>
            <a:r>
              <a:rPr lang="en-US" sz="2700" b="1" dirty="0">
                <a:solidFill>
                  <a:srgbClr val="4472C4"/>
                </a:solidFill>
              </a:rPr>
              <a:t>Component </a:t>
            </a:r>
            <a:r>
              <a:rPr lang="en-US" sz="2700" b="1" dirty="0">
                <a:solidFill>
                  <a:srgbClr val="4472C4"/>
                </a:solidFill>
                <a:latin typeface="Calibri" panose="020F0502020204030204"/>
              </a:rPr>
              <a:t>1</a:t>
            </a:r>
            <a:r>
              <a:rPr lang="en-US" sz="2700" b="1" dirty="0">
                <a:solidFill>
                  <a:srgbClr val="4472C4"/>
                </a:solidFill>
              </a:rPr>
              <a:t>: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>
                <a:solidFill>
                  <a:prstClr val="black"/>
                </a:solidFill>
              </a:rPr>
              <a:t>A new programmer-transparent mechanism to </a:t>
            </a:r>
            <a:r>
              <a:rPr lang="en-US" sz="2700" dirty="0">
                <a:solidFill>
                  <a:srgbClr val="FF0000"/>
                </a:solidFill>
              </a:rPr>
              <a:t>identify and decide </a:t>
            </a:r>
            <a:r>
              <a:rPr lang="en-US" sz="2700" dirty="0">
                <a:solidFill>
                  <a:srgbClr val="70AD47">
                    <a:lumMod val="75000"/>
                  </a:srgbClr>
                </a:solidFill>
              </a:rPr>
              <a:t>what code portions to offload</a:t>
            </a:r>
          </a:p>
          <a:p>
            <a:pPr lvl="1"/>
            <a:r>
              <a:rPr lang="en-US" sz="2500" dirty="0" smtClean="0"/>
              <a:t>The 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</a:rPr>
              <a:t>compiler</a:t>
            </a:r>
            <a:r>
              <a:rPr lang="en-US" sz="2500" dirty="0"/>
              <a:t> </a:t>
            </a:r>
            <a:r>
              <a:rPr lang="en-US" sz="2500" dirty="0">
                <a:solidFill>
                  <a:srgbClr val="FF0000"/>
                </a:solidFill>
              </a:rPr>
              <a:t>identifies</a:t>
            </a:r>
            <a:r>
              <a:rPr lang="en-US" sz="2500" dirty="0"/>
              <a:t> code portions to </a:t>
            </a:r>
            <a:r>
              <a:rPr lang="en-US" sz="2500" i="1" dirty="0"/>
              <a:t>potentially</a:t>
            </a:r>
            <a:r>
              <a:rPr lang="en-US" sz="2500" dirty="0"/>
              <a:t> offload based on memory profile.</a:t>
            </a:r>
          </a:p>
          <a:p>
            <a:pPr lvl="1"/>
            <a:endParaRPr lang="en-US" sz="2500" b="1" dirty="0">
              <a:solidFill>
                <a:schemeClr val="accent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731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Approach:  TOM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08891"/>
            <a:ext cx="8136978" cy="4966472"/>
          </a:xfrm>
        </p:spPr>
        <p:txBody>
          <a:bodyPr>
            <a:normAutofit/>
          </a:bodyPr>
          <a:lstStyle/>
          <a:p>
            <a:pPr lvl="0"/>
            <a:r>
              <a:rPr lang="en-US" sz="2700" b="1" dirty="0">
                <a:solidFill>
                  <a:srgbClr val="4472C4"/>
                </a:solidFill>
              </a:rPr>
              <a:t>Component </a:t>
            </a:r>
            <a:r>
              <a:rPr lang="en-US" sz="2700" b="1" dirty="0">
                <a:solidFill>
                  <a:srgbClr val="4472C4"/>
                </a:solidFill>
                <a:latin typeface="Calibri" panose="020F0502020204030204"/>
              </a:rPr>
              <a:t>1</a:t>
            </a:r>
            <a:r>
              <a:rPr lang="en-US" sz="2700" b="1" dirty="0">
                <a:solidFill>
                  <a:srgbClr val="4472C4"/>
                </a:solidFill>
              </a:rPr>
              <a:t>:</a:t>
            </a:r>
            <a:r>
              <a:rPr lang="en-US" sz="2700" dirty="0">
                <a:solidFill>
                  <a:srgbClr val="0070C0"/>
                </a:solidFill>
              </a:rPr>
              <a:t> </a:t>
            </a:r>
            <a:r>
              <a:rPr lang="en-US" sz="2700" dirty="0">
                <a:solidFill>
                  <a:prstClr val="black"/>
                </a:solidFill>
              </a:rPr>
              <a:t>A new programmer-transparent mechanism to </a:t>
            </a:r>
            <a:r>
              <a:rPr lang="en-US" sz="2700" dirty="0">
                <a:solidFill>
                  <a:srgbClr val="FF0000"/>
                </a:solidFill>
              </a:rPr>
              <a:t>identify and decide </a:t>
            </a:r>
            <a:r>
              <a:rPr lang="en-US" sz="2700" dirty="0">
                <a:solidFill>
                  <a:srgbClr val="70AD47">
                    <a:lumMod val="75000"/>
                  </a:srgbClr>
                </a:solidFill>
              </a:rPr>
              <a:t>what code portions to offload</a:t>
            </a:r>
          </a:p>
          <a:p>
            <a:pPr lvl="1"/>
            <a:r>
              <a:rPr lang="en-US" sz="2500" dirty="0" smtClean="0"/>
              <a:t>The 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</a:rPr>
              <a:t>compiler</a:t>
            </a:r>
            <a:r>
              <a:rPr lang="en-US" sz="2500" dirty="0"/>
              <a:t> </a:t>
            </a:r>
            <a:r>
              <a:rPr lang="en-US" sz="2500" dirty="0">
                <a:solidFill>
                  <a:srgbClr val="FF0000"/>
                </a:solidFill>
              </a:rPr>
              <a:t>identifies</a:t>
            </a:r>
            <a:r>
              <a:rPr lang="en-US" sz="2500" dirty="0"/>
              <a:t> code portions to </a:t>
            </a:r>
            <a:r>
              <a:rPr lang="en-US" sz="2500" i="1" dirty="0"/>
              <a:t>potentially</a:t>
            </a:r>
            <a:r>
              <a:rPr lang="en-US" sz="2500" dirty="0"/>
              <a:t> offload based on memory profile.</a:t>
            </a:r>
          </a:p>
          <a:p>
            <a:pPr lvl="1"/>
            <a:r>
              <a:rPr lang="en-US" sz="2500" dirty="0"/>
              <a:t>The </a:t>
            </a:r>
            <a:r>
              <a:rPr lang="en-US" sz="2500" dirty="0">
                <a:solidFill>
                  <a:schemeClr val="accent6">
                    <a:lumMod val="75000"/>
                  </a:schemeClr>
                </a:solidFill>
              </a:rPr>
              <a:t>runtime system </a:t>
            </a:r>
            <a:r>
              <a:rPr lang="en-US" sz="2500" dirty="0">
                <a:solidFill>
                  <a:srgbClr val="FF0000"/>
                </a:solidFill>
              </a:rPr>
              <a:t>decides</a:t>
            </a:r>
            <a:r>
              <a:rPr lang="en-US" sz="2500" dirty="0"/>
              <a:t> whether or not to offload each code portion based on </a:t>
            </a:r>
            <a:r>
              <a:rPr lang="en-US" sz="2500" dirty="0" smtClean="0"/>
              <a:t>runtime </a:t>
            </a:r>
            <a:r>
              <a:rPr lang="en-US" sz="2500" dirty="0"/>
              <a:t>characteristics.</a:t>
            </a:r>
          </a:p>
          <a:p>
            <a:pPr lvl="1"/>
            <a:endParaRPr lang="en-US" b="1" dirty="0">
              <a:solidFill>
                <a:schemeClr val="accent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61933-5E43-49A2-AD73-7C7EDD79F2C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0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10850</TotalTime>
  <Words>515</Words>
  <Application>Microsoft Macintosh PowerPoint</Application>
  <PresentationFormat>On-screen Show (4:3)</PresentationFormat>
  <Paragraphs>106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Rounded MT Bold</vt:lpstr>
      <vt:lpstr>Calibri</vt:lpstr>
      <vt:lpstr>Gill Sans MT</vt:lpstr>
      <vt:lpstr>Times New Roman</vt:lpstr>
      <vt:lpstr>Arial</vt:lpstr>
      <vt:lpstr>Office Theme</vt:lpstr>
      <vt:lpstr>Transparent Offloading and Mapping (TOM) Enabling Programmer-Transparent  Near-Data Processing in GPU Systems</vt:lpstr>
      <vt:lpstr>Opportunity</vt:lpstr>
      <vt:lpstr>The Problem</vt:lpstr>
      <vt:lpstr>Key Challenge 1</vt:lpstr>
      <vt:lpstr>Key Challenge 1</vt:lpstr>
      <vt:lpstr>Key Challenge 2</vt:lpstr>
      <vt:lpstr>Our Approach:  TOM</vt:lpstr>
      <vt:lpstr>Our Approach:  TOM</vt:lpstr>
      <vt:lpstr>Our Approach:  TOM</vt:lpstr>
      <vt:lpstr>Our Approach:  TOM</vt:lpstr>
      <vt:lpstr>Our Approach:  TOM</vt:lpstr>
      <vt:lpstr>Transparent Offloading and Mapping (TOM)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Transparent Offloading and Mapping (TOM): Enabling Programmer-Transparent Near-Data Processing in GPU Systems</dc:title>
  <dc:creator>Kevin Hsieh</dc:creator>
  <cp:lastModifiedBy>Microsoft Office User</cp:lastModifiedBy>
  <cp:revision>93</cp:revision>
  <cp:lastPrinted>2016-06-15T15:35:05Z</cp:lastPrinted>
  <dcterms:created xsi:type="dcterms:W3CDTF">2016-06-04T20:12:37Z</dcterms:created>
  <dcterms:modified xsi:type="dcterms:W3CDTF">2016-06-26T00:30:24Z</dcterms:modified>
</cp:coreProperties>
</file>