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9" r:id="rId3"/>
    <p:sldId id="258" r:id="rId4"/>
    <p:sldId id="260" r:id="rId5"/>
    <p:sldId id="273" r:id="rId6"/>
    <p:sldId id="272" r:id="rId7"/>
    <p:sldId id="274" r:id="rId8"/>
    <p:sldId id="265" r:id="rId9"/>
    <p:sldId id="264" r:id="rId10"/>
    <p:sldId id="267" r:id="rId11"/>
    <p:sldId id="27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7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921A-0E6F-FB40-9CA4-F7BC8BEB4CAE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3751-CEAA-FE4D-BEAD-CC1BE73C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9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48AD-2D26-CB48-BBC4-3C885F3B0AD3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07EF-CD01-7B45-B230-9FBBB8DF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1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emerging fast, byte addressable</a:t>
            </a:r>
            <a:r>
              <a:rPr lang="en-US" baseline="0" dirty="0" smtClean="0"/>
              <a:t> non-volatile memories provide a new opportunity to manipulate persistent data directly in the main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8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8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see what happens when we run an application in such a persistent memory system.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run the application as it is</a:t>
            </a:r>
            <a:r>
              <a:rPr lang="en-US" baseline="0" dirty="0" smtClean="0"/>
              <a:t>, a power crash may introduce a permanent data corruption in NVM, leading to an inconsistent memory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current solutions propose to use specific transactional interface to protect data from crashes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the</a:t>
            </a:r>
            <a:r>
              <a:rPr lang="en-US" baseline="0" dirty="0" smtClean="0"/>
              <a:t> programmers need to rewrite the code with a with clear partition between volatile and non-volatile data, which is a burden on he programmers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 we propose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ThynNVM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does not require any modification in the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still provides</a:t>
            </a:r>
            <a:r>
              <a:rPr lang="en-US" baseline="0" dirty="0" smtClean="0"/>
              <a:t> crash consistency support which is completely transparent to the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55D5-469B-CD4C-A591-812F7BD1842B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8BEB-4E8F-A34F-9162-39AB0806D2B5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EAC-67B1-B84E-86DE-B173AE65344F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377-5434-9F47-94F9-90DEECDFE6EE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7CF-6037-A442-856E-B719858D92F7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5525-EAAA-B740-928A-5C74F148D8D8}" type="datetime1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5D5B-6CA5-0049-9BE9-393EE95ADFB5}" type="datetime1">
              <a:rPr lang="en-US" smtClean="0"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79B-CFE9-5543-A5ED-935FBB6F2682}" type="datetime1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2283-D209-3E4C-8E1A-3656DDB529B6}" type="datetime1">
              <a:rPr lang="en-US" smtClean="0"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063F-0119-0141-99B8-E479A914D7DA}" type="datetime1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C6A-F539-B044-BBBE-3BE3ED2323A8}" type="datetime1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3CDB-CD70-3C4C-82E3-B130A1193E79}" type="datetime1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909-D907-8142-8B43-F10FF8A7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1451291"/>
            <a:ext cx="9144000" cy="390120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247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harter Black"/>
              </a:rPr>
              <a:t>PERSISTENT MEMORY</a:t>
            </a:r>
            <a:endParaRPr lang="en-US" b="1" dirty="0">
              <a:cs typeface="Charter Black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79289" y="1425375"/>
            <a:ext cx="7188567" cy="38493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" name="Picture 4" descr="24342616_s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06" y="265936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094840" y="3467300"/>
            <a:ext cx="127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NVM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2176" y="2911689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52176" y="3445089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BYTE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52176" y="3982596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angle 919"/>
          <p:cNvSpPr/>
          <p:nvPr/>
        </p:nvSpPr>
        <p:spPr>
          <a:xfrm>
            <a:off x="-1" y="1066800"/>
            <a:ext cx="9144000" cy="3909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 THE EXACT SAME CODE…</a:t>
            </a:r>
            <a:endParaRPr lang="en-US" b="1" dirty="0"/>
          </a:p>
        </p:txBody>
      </p:sp>
      <p:pic>
        <p:nvPicPr>
          <p:cNvPr id="760" name="Picture 759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8" y="2595976"/>
            <a:ext cx="3429000" cy="2286000"/>
          </a:xfrm>
          <a:prstGeom prst="rect">
            <a:avLst/>
          </a:prstGeom>
        </p:spPr>
      </p:pic>
      <p:sp>
        <p:nvSpPr>
          <p:cNvPr id="918" name="TextBox 917"/>
          <p:cNvSpPr txBox="1"/>
          <p:nvPr/>
        </p:nvSpPr>
        <p:spPr>
          <a:xfrm>
            <a:off x="353675" y="4322786"/>
            <a:ext cx="4597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/>
              <a:t>Persistent Memory System</a:t>
            </a:r>
            <a:endParaRPr lang="en-US" sz="2800" b="1" dirty="0"/>
          </a:p>
        </p:txBody>
      </p:sp>
      <p:pic>
        <p:nvPicPr>
          <p:cNvPr id="922" name="Picture 921" descr="6106097_s_clipped_rev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2857500" cy="1936750"/>
          </a:xfrm>
          <a:prstGeom prst="rect">
            <a:avLst/>
          </a:prstGeom>
        </p:spPr>
      </p:pic>
      <p:sp>
        <p:nvSpPr>
          <p:cNvPr id="302" name="Lightning Bolt 301"/>
          <p:cNvSpPr>
            <a:spLocks noChangeAspect="1"/>
          </p:cNvSpPr>
          <p:nvPr/>
        </p:nvSpPr>
        <p:spPr>
          <a:xfrm>
            <a:off x="1883561" y="1071599"/>
            <a:ext cx="1273340" cy="141753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5334000"/>
            <a:ext cx="9143999" cy="11588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Software transparent 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memory crash consistency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640046" y="1326358"/>
            <a:ext cx="3919892" cy="193899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v</a:t>
            </a:r>
            <a:r>
              <a:rPr lang="en-US" sz="1200" dirty="0" smtClean="0">
                <a:latin typeface="Courier New"/>
                <a:cs typeface="Courier New"/>
              </a:rPr>
              <a:t>oid </a:t>
            </a:r>
            <a:r>
              <a:rPr lang="en-US" sz="12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hashtable_t</a:t>
            </a:r>
            <a:r>
              <a:rPr lang="en-US" sz="1200" dirty="0" smtClean="0">
                <a:latin typeface="Courier New"/>
                <a:cs typeface="Courier New"/>
              </a:rPr>
              <a:t>* </a:t>
            </a:r>
            <a:r>
              <a:rPr lang="en-US" sz="1200" dirty="0" err="1" smtClean="0">
                <a:latin typeface="Courier New"/>
                <a:cs typeface="Courier New"/>
              </a:rPr>
              <a:t>ht</a:t>
            </a:r>
            <a:r>
              <a:rPr lang="en-US" sz="12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void *key, void *data){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list_t</a:t>
            </a:r>
            <a:r>
              <a:rPr lang="en-US" sz="1200" dirty="0" smtClean="0">
                <a:latin typeface="Courier New"/>
                <a:cs typeface="Courier New"/>
              </a:rPr>
              <a:t>* chain = </a:t>
            </a:r>
            <a:r>
              <a:rPr lang="en-US" sz="1200" dirty="0" err="1" smtClean="0">
                <a:latin typeface="Courier New"/>
                <a:cs typeface="Courier New"/>
              </a:rPr>
              <a:t>get_chain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ht</a:t>
            </a:r>
            <a:r>
              <a:rPr lang="en-US" sz="1200" dirty="0" smtClean="0">
                <a:latin typeface="Courier New"/>
                <a:cs typeface="Courier New"/>
              </a:rPr>
              <a:t>, key);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* pair;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updatePair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updatePair.first</a:t>
            </a:r>
            <a:r>
              <a:rPr lang="en-US" sz="1200" dirty="0" smtClean="0">
                <a:latin typeface="Courier New"/>
                <a:cs typeface="Courier New"/>
              </a:rPr>
              <a:t> = key;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 = (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*) </a:t>
            </a:r>
            <a:r>
              <a:rPr lang="en-US" sz="1200" dirty="0" err="1" smtClean="0">
                <a:latin typeface="Courier New"/>
                <a:cs typeface="Courier New"/>
              </a:rPr>
              <a:t>list_find</a:t>
            </a:r>
            <a:r>
              <a:rPr lang="en-US" sz="1200" dirty="0" smtClean="0">
                <a:latin typeface="Courier New"/>
                <a:cs typeface="Courier New"/>
              </a:rPr>
              <a:t>(chain, </a:t>
            </a:r>
          </a:p>
          <a:p>
            <a:r>
              <a:rPr lang="en-US" sz="1200" dirty="0">
                <a:latin typeface="Courier New"/>
                <a:cs typeface="Courier New"/>
              </a:rPr>
              <a:t>	</a:t>
            </a:r>
            <a:r>
              <a:rPr lang="en-US" sz="1200" dirty="0" smtClean="0">
                <a:latin typeface="Courier New"/>
                <a:cs typeface="Courier New"/>
              </a:rPr>
              <a:t>		      &amp;</a:t>
            </a:r>
            <a:r>
              <a:rPr lang="en-US" sz="1200" dirty="0" err="1" smtClean="0">
                <a:latin typeface="Courier New"/>
                <a:cs typeface="Courier New"/>
              </a:rPr>
              <a:t>updatePair</a:t>
            </a:r>
            <a:r>
              <a:rPr lang="en-US" sz="1200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pair-&gt;second = data;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84" y="2718894"/>
            <a:ext cx="1975424" cy="18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56914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err="1" smtClean="0">
                <a:cs typeface="Charter Black"/>
              </a:rPr>
              <a:t>ThyNVM</a:t>
            </a:r>
            <a:endParaRPr lang="en-US" b="1" dirty="0">
              <a:cs typeface="Charte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40" y="2424671"/>
            <a:ext cx="868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6" name="Rounded Rectangle 25"/>
          <p:cNvSpPr/>
          <p:nvPr/>
        </p:nvSpPr>
        <p:spPr>
          <a:xfrm>
            <a:off x="0" y="944219"/>
            <a:ext cx="9143999" cy="105486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A new hardware-based 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heckpointing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mechanism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2126392"/>
            <a:ext cx="9143998" cy="3052974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Checkpoints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at </a:t>
            </a:r>
            <a:r>
              <a:rPr lang="en-US" sz="3600" i="1" dirty="0">
                <a:solidFill>
                  <a:schemeClr val="tx2"/>
                </a:solidFill>
              </a:rPr>
              <a:t>multiple granularities </a:t>
            </a:r>
            <a:r>
              <a:rPr lang="en-US" sz="3600" dirty="0">
                <a:solidFill>
                  <a:srgbClr val="000000"/>
                </a:solidFill>
              </a:rPr>
              <a:t>to minimize both latency and </a:t>
            </a:r>
            <a:r>
              <a:rPr lang="en-US" sz="3600" dirty="0" smtClean="0">
                <a:solidFill>
                  <a:srgbClr val="000000"/>
                </a:solidFill>
              </a:rPr>
              <a:t>metadata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Overlaps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i="1" dirty="0" err="1" smtClean="0">
                <a:solidFill>
                  <a:schemeClr val="tx2"/>
                </a:solidFill>
              </a:rPr>
              <a:t>checkpointing</a:t>
            </a:r>
            <a:r>
              <a:rPr lang="en-US" sz="3600" dirty="0" smtClean="0">
                <a:solidFill>
                  <a:srgbClr val="000000"/>
                </a:solidFill>
              </a:rPr>
              <a:t> and </a:t>
            </a:r>
            <a:r>
              <a:rPr lang="en-US" sz="3600" i="1" dirty="0" smtClean="0">
                <a:solidFill>
                  <a:srgbClr val="1F497D"/>
                </a:solidFill>
              </a:rPr>
              <a:t>execution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Adapts</a:t>
            </a:r>
            <a:r>
              <a:rPr lang="en-US" sz="3600" dirty="0" smtClean="0">
                <a:solidFill>
                  <a:srgbClr val="000000"/>
                </a:solidFill>
              </a:rPr>
              <a:t> to </a:t>
            </a:r>
            <a:r>
              <a:rPr lang="en-US" sz="3600" i="1" dirty="0" smtClean="0">
                <a:solidFill>
                  <a:schemeClr val="tx2"/>
                </a:solidFill>
              </a:rPr>
              <a:t>DRAM and NVM </a:t>
            </a:r>
            <a:r>
              <a:rPr lang="en-US" sz="3600" dirty="0" smtClean="0">
                <a:solidFill>
                  <a:srgbClr val="000000"/>
                </a:solidFill>
              </a:rPr>
              <a:t>characteristics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0" y="5268077"/>
            <a:ext cx="9143998" cy="127332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Performs within </a:t>
            </a:r>
            <a:r>
              <a:rPr lang="en-US" sz="5400" b="1" dirty="0" smtClean="0">
                <a:solidFill>
                  <a:schemeClr val="bg1"/>
                </a:solidFill>
              </a:rPr>
              <a:t>4.9%</a:t>
            </a:r>
            <a:r>
              <a:rPr lang="en-US" sz="3600" b="1" dirty="0" smtClean="0">
                <a:solidFill>
                  <a:schemeClr val="bg1"/>
                </a:solidFill>
              </a:rPr>
              <a:t> of an </a:t>
            </a:r>
            <a:r>
              <a:rPr lang="en-US" sz="3600" b="1" i="1" dirty="0" smtClean="0">
                <a:solidFill>
                  <a:schemeClr val="bg1"/>
                </a:solidFill>
              </a:rPr>
              <a:t>idealized DRAM </a:t>
            </a:r>
            <a:r>
              <a:rPr lang="en-US" sz="3600" b="1" dirty="0" smtClean="0">
                <a:solidFill>
                  <a:schemeClr val="bg1"/>
                </a:solidFill>
              </a:rPr>
              <a:t>with zero cost consistency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2273710"/>
            <a:ext cx="9143998" cy="3390791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084859"/>
            <a:ext cx="9143999" cy="2320282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2267799"/>
            <a:ext cx="9144000" cy="103308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800" b="1" dirty="0" err="1" smtClean="0">
                <a:solidFill>
                  <a:srgbClr val="FF0000"/>
                </a:solidFill>
              </a:rPr>
              <a:t>ThyNVM</a:t>
            </a:r>
            <a:endParaRPr lang="en-US" sz="88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976110"/>
            <a:ext cx="9144000" cy="1573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/>
              <a:t>E</a:t>
            </a:r>
            <a:r>
              <a:rPr lang="en-US" sz="3600" b="1" dirty="0" smtClean="0"/>
              <a:t>nabling </a:t>
            </a:r>
            <a:r>
              <a:rPr lang="en-US" sz="3600" b="1" dirty="0"/>
              <a:t>S</a:t>
            </a:r>
            <a:r>
              <a:rPr lang="en-US" sz="3600" b="1" dirty="0" smtClean="0"/>
              <a:t>oftware-Transparent </a:t>
            </a:r>
            <a:br>
              <a:rPr lang="en-US" sz="3600" b="1" dirty="0" smtClean="0"/>
            </a:br>
            <a:r>
              <a:rPr lang="en-US" sz="3600" b="1" dirty="0" smtClean="0"/>
              <a:t>Crash </a:t>
            </a:r>
            <a:r>
              <a:rPr lang="en-US" sz="3600" b="1" dirty="0"/>
              <a:t>C</a:t>
            </a:r>
            <a:r>
              <a:rPr lang="en-US" sz="3600" b="1" dirty="0" smtClean="0"/>
              <a:t>onsistency in Persistent </a:t>
            </a:r>
            <a:r>
              <a:rPr lang="en-US" sz="3600" b="1" dirty="0"/>
              <a:t>M</a:t>
            </a:r>
            <a:r>
              <a:rPr lang="en-US" sz="3600" b="1" dirty="0" smtClean="0"/>
              <a:t>emory</a:t>
            </a:r>
            <a:endParaRPr lang="en-US" sz="4800" b="1" dirty="0">
              <a:latin typeface="Charter Black"/>
              <a:cs typeface="Charter Blac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229678"/>
            <a:ext cx="9144000" cy="12957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Jinglei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Ren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Jishen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Zhao, 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Samira Khan</a:t>
            </a:r>
            <a:r>
              <a:rPr lang="en-US" sz="2400" dirty="0" smtClean="0">
                <a:solidFill>
                  <a:srgbClr val="800000"/>
                </a:solidFill>
                <a:latin typeface="+mj-lt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Jongmoo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Choi,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Yongwei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Wu,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Onur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</a:rPr>
              <a:t>Mutlu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9144000" cy="160847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80000"/>
              </a:lnSpc>
            </a:pPr>
            <a:r>
              <a:rPr lang="en-US" sz="6600" b="1" dirty="0">
                <a:solidFill>
                  <a:srgbClr val="FFFFFF"/>
                </a:solidFill>
              </a:rPr>
              <a:t>WEDNESDAY 10:20 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85" y="5842566"/>
            <a:ext cx="806606" cy="806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20" y="5851991"/>
            <a:ext cx="1174415" cy="761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91" y="5822283"/>
            <a:ext cx="851316" cy="851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812" y="5803137"/>
            <a:ext cx="909673" cy="909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525" y="5880829"/>
            <a:ext cx="804914" cy="761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510" y="5925272"/>
            <a:ext cx="1141027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1451291"/>
            <a:ext cx="9144000" cy="390120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247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harter Black"/>
              </a:rPr>
              <a:t>PERSISTENT MEMORY</a:t>
            </a:r>
            <a:endParaRPr lang="en-US" b="1" dirty="0">
              <a:cs typeface="Charter Black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87851" y="1425375"/>
            <a:ext cx="3980005" cy="38493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" name="Picture 4" descr="24342616_s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06" y="265936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81" y="161722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5701231" y="256814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202306" y="1714700"/>
            <a:ext cx="841248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7177881" y="2946651"/>
            <a:ext cx="838200" cy="1737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PERSISTENTMEMORY</a:t>
            </a:r>
            <a:endParaRPr lang="en-US" sz="2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0" y="5257800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Provides an opportunity to manipulate persistent data directly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6555" y="2476700"/>
            <a:ext cx="120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Ld/St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4840" y="3467300"/>
            <a:ext cx="127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NVM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2176" y="2911689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52176" y="3445089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BYTE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52176" y="3982596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72676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205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cs typeface="Charter Black"/>
              </a:rPr>
              <a:t>WHAT HAPPENS WHEN </a:t>
            </a:r>
            <a:br>
              <a:rPr lang="en-US" b="1" dirty="0" smtClean="0">
                <a:solidFill>
                  <a:srgbClr val="FF0000"/>
                </a:solidFill>
                <a:cs typeface="Charter Black"/>
              </a:rPr>
            </a:br>
            <a:r>
              <a:rPr lang="en-US" b="1" dirty="0" smtClean="0">
                <a:solidFill>
                  <a:srgbClr val="FF0000"/>
                </a:solidFill>
                <a:cs typeface="Charter Black"/>
              </a:rPr>
              <a:t>WE RUN AN APPLICATION?</a:t>
            </a:r>
            <a:endParaRPr lang="en-US" b="1" dirty="0">
              <a:solidFill>
                <a:srgbClr val="FF0000"/>
              </a:solidFill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77" y="1900020"/>
            <a:ext cx="9188596" cy="3716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v</a:t>
            </a:r>
            <a:r>
              <a:rPr lang="en-US" sz="3000" dirty="0" smtClean="0">
                <a:latin typeface="Courier New"/>
                <a:cs typeface="Courier New"/>
              </a:rPr>
              <a:t>oid </a:t>
            </a:r>
            <a:r>
              <a:rPr lang="en-US" sz="30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3000" b="1" i="1" dirty="0" smtClean="0">
                <a:latin typeface="Courier New"/>
                <a:cs typeface="Courier New"/>
              </a:rPr>
              <a:t> </a:t>
            </a:r>
            <a:r>
              <a:rPr lang="en-US" sz="3000" dirty="0" smtClean="0">
                <a:latin typeface="Courier New"/>
                <a:cs typeface="Courier New"/>
              </a:rPr>
              <a:t>(</a:t>
            </a:r>
            <a:r>
              <a:rPr lang="en-US" sz="3000" dirty="0" err="1" smtClean="0">
                <a:latin typeface="Courier New"/>
                <a:cs typeface="Courier New"/>
              </a:rPr>
              <a:t>hashtable_t</a:t>
            </a:r>
            <a:r>
              <a:rPr lang="en-US" sz="3000" dirty="0" smtClean="0">
                <a:latin typeface="Courier New"/>
                <a:cs typeface="Courier New"/>
              </a:rPr>
              <a:t>* </a:t>
            </a:r>
            <a:r>
              <a:rPr lang="en-US" sz="3000" dirty="0" err="1" smtClean="0">
                <a:latin typeface="Courier New"/>
                <a:cs typeface="Courier New"/>
              </a:rPr>
              <a:t>ht</a:t>
            </a:r>
            <a:r>
              <a:rPr lang="en-US" sz="3000" dirty="0" smtClean="0">
                <a:latin typeface="Courier New"/>
                <a:cs typeface="Courier New"/>
              </a:rPr>
              <a:t>,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            void *key, void *data)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list_t</a:t>
            </a:r>
            <a:r>
              <a:rPr lang="en-US" sz="3000" dirty="0" smtClean="0">
                <a:latin typeface="Courier New"/>
                <a:cs typeface="Courier New"/>
              </a:rPr>
              <a:t>* chain = </a:t>
            </a:r>
            <a:r>
              <a:rPr lang="en-US" sz="3000" dirty="0" err="1" smtClean="0">
                <a:latin typeface="Courier New"/>
                <a:cs typeface="Courier New"/>
              </a:rPr>
              <a:t>get_chain</a:t>
            </a:r>
            <a:r>
              <a:rPr lang="en-US" sz="3000" dirty="0" smtClean="0">
                <a:latin typeface="Courier New"/>
                <a:cs typeface="Courier New"/>
              </a:rPr>
              <a:t> (</a:t>
            </a:r>
            <a:r>
              <a:rPr lang="en-US" sz="3000" dirty="0" err="1" smtClean="0">
                <a:latin typeface="Courier New"/>
                <a:cs typeface="Courier New"/>
              </a:rPr>
              <a:t>ht</a:t>
            </a:r>
            <a:r>
              <a:rPr lang="en-US" sz="3000" dirty="0" smtClean="0">
                <a:latin typeface="Courier New"/>
                <a:cs typeface="Courier New"/>
              </a:rPr>
              <a:t>, key);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 pair;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updatePair.first</a:t>
            </a:r>
            <a:r>
              <a:rPr lang="en-US" sz="3000" dirty="0" smtClean="0">
                <a:latin typeface="Courier New"/>
                <a:cs typeface="Courier New"/>
              </a:rPr>
              <a:t> = key;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 = (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*) </a:t>
            </a:r>
            <a:r>
              <a:rPr lang="en-US" sz="3000" dirty="0" err="1" smtClean="0">
                <a:latin typeface="Courier New"/>
                <a:cs typeface="Courier New"/>
              </a:rPr>
              <a:t>list_find</a:t>
            </a:r>
            <a:r>
              <a:rPr lang="en-US" sz="3000" dirty="0" smtClean="0">
                <a:latin typeface="Courier New"/>
                <a:cs typeface="Courier New"/>
              </a:rPr>
              <a:t> (chain, 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								      &amp;</a:t>
            </a:r>
            <a:r>
              <a:rPr lang="en-US" sz="3000" dirty="0" err="1" smtClean="0"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pair-&gt;second = data;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01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angle 919"/>
          <p:cNvSpPr/>
          <p:nvPr/>
        </p:nvSpPr>
        <p:spPr>
          <a:xfrm>
            <a:off x="-1" y="1066800"/>
            <a:ext cx="9144000" cy="3909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 THE CODE…</a:t>
            </a:r>
            <a:endParaRPr lang="en-US" b="1" dirty="0"/>
          </a:p>
        </p:txBody>
      </p:sp>
      <p:pic>
        <p:nvPicPr>
          <p:cNvPr id="760" name="Picture 759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3" y="2522695"/>
            <a:ext cx="3429000" cy="2286000"/>
          </a:xfrm>
          <a:prstGeom prst="rect">
            <a:avLst/>
          </a:prstGeom>
        </p:spPr>
      </p:pic>
      <p:sp>
        <p:nvSpPr>
          <p:cNvPr id="918" name="TextBox 917"/>
          <p:cNvSpPr txBox="1"/>
          <p:nvPr/>
        </p:nvSpPr>
        <p:spPr>
          <a:xfrm>
            <a:off x="353675" y="4322786"/>
            <a:ext cx="4597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/>
              <a:t>Persistent Memory System</a:t>
            </a:r>
            <a:endParaRPr lang="en-US" sz="2800" b="1" dirty="0"/>
          </a:p>
        </p:txBody>
      </p:sp>
      <p:pic>
        <p:nvPicPr>
          <p:cNvPr id="922" name="Picture 921" descr="6106097_s_clipped_rev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2857500" cy="1936750"/>
          </a:xfrm>
          <a:prstGeom prst="rect">
            <a:avLst/>
          </a:prstGeom>
        </p:spPr>
      </p:pic>
      <p:sp>
        <p:nvSpPr>
          <p:cNvPr id="302" name="Lightning Bolt 301"/>
          <p:cNvSpPr>
            <a:spLocks noChangeAspect="1"/>
          </p:cNvSpPr>
          <p:nvPr/>
        </p:nvSpPr>
        <p:spPr>
          <a:xfrm>
            <a:off x="1883561" y="1071599"/>
            <a:ext cx="1273340" cy="141753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5334000"/>
            <a:ext cx="9143999" cy="11588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System crash can result in 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permanent data corruption in NVM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640046" y="1326358"/>
            <a:ext cx="3919892" cy="193899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v</a:t>
            </a:r>
            <a:r>
              <a:rPr lang="en-US" sz="1200" dirty="0" smtClean="0">
                <a:latin typeface="Courier New"/>
                <a:cs typeface="Courier New"/>
              </a:rPr>
              <a:t>oid </a:t>
            </a:r>
            <a:r>
              <a:rPr lang="en-US" sz="12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hashtable_t</a:t>
            </a:r>
            <a:r>
              <a:rPr lang="en-US" sz="1200" dirty="0" smtClean="0">
                <a:latin typeface="Courier New"/>
                <a:cs typeface="Courier New"/>
              </a:rPr>
              <a:t>* </a:t>
            </a:r>
            <a:r>
              <a:rPr lang="en-US" sz="1200" dirty="0" err="1" smtClean="0">
                <a:latin typeface="Courier New"/>
                <a:cs typeface="Courier New"/>
              </a:rPr>
              <a:t>ht</a:t>
            </a:r>
            <a:r>
              <a:rPr lang="en-US" sz="12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void *key, void *data){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list_t</a:t>
            </a:r>
            <a:r>
              <a:rPr lang="en-US" sz="1200" dirty="0" smtClean="0">
                <a:latin typeface="Courier New"/>
                <a:cs typeface="Courier New"/>
              </a:rPr>
              <a:t>* chain = </a:t>
            </a:r>
            <a:r>
              <a:rPr lang="en-US" sz="1200" dirty="0" err="1" smtClean="0">
                <a:latin typeface="Courier New"/>
                <a:cs typeface="Courier New"/>
              </a:rPr>
              <a:t>get_chain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ht</a:t>
            </a:r>
            <a:r>
              <a:rPr lang="en-US" sz="1200" dirty="0" smtClean="0">
                <a:latin typeface="Courier New"/>
                <a:cs typeface="Courier New"/>
              </a:rPr>
              <a:t>, key);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* pair;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updatePair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updatePair.first</a:t>
            </a:r>
            <a:r>
              <a:rPr lang="en-US" sz="1200" dirty="0" smtClean="0">
                <a:latin typeface="Courier New"/>
                <a:cs typeface="Courier New"/>
              </a:rPr>
              <a:t> = key;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 = (</a:t>
            </a:r>
            <a:r>
              <a:rPr lang="en-US" sz="1200" dirty="0" err="1" smtClean="0">
                <a:latin typeface="Courier New"/>
                <a:cs typeface="Courier New"/>
              </a:rPr>
              <a:t>pair_t</a:t>
            </a:r>
            <a:r>
              <a:rPr lang="en-US" sz="1200" dirty="0" smtClean="0">
                <a:latin typeface="Courier New"/>
                <a:cs typeface="Courier New"/>
              </a:rPr>
              <a:t>*) </a:t>
            </a:r>
            <a:r>
              <a:rPr lang="en-US" sz="1200" dirty="0" err="1" smtClean="0">
                <a:latin typeface="Courier New"/>
                <a:cs typeface="Courier New"/>
              </a:rPr>
              <a:t>list_find</a:t>
            </a:r>
            <a:r>
              <a:rPr lang="en-US" sz="1200" dirty="0" smtClean="0">
                <a:latin typeface="Courier New"/>
                <a:cs typeface="Courier New"/>
              </a:rPr>
              <a:t>(chain, </a:t>
            </a:r>
          </a:p>
          <a:p>
            <a:r>
              <a:rPr lang="en-US" sz="1200" dirty="0">
                <a:latin typeface="Courier New"/>
                <a:cs typeface="Courier New"/>
              </a:rPr>
              <a:t>	</a:t>
            </a:r>
            <a:r>
              <a:rPr lang="en-US" sz="1200" dirty="0" smtClean="0">
                <a:latin typeface="Courier New"/>
                <a:cs typeface="Courier New"/>
              </a:rPr>
              <a:t>		      &amp;</a:t>
            </a:r>
            <a:r>
              <a:rPr lang="en-US" sz="1200" dirty="0" err="1" smtClean="0">
                <a:latin typeface="Courier New"/>
                <a:cs typeface="Courier New"/>
              </a:rPr>
              <a:t>updatePair</a:t>
            </a:r>
            <a:r>
              <a:rPr lang="en-US" sz="1200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pair-&gt;second = data;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162" name="Picture 161" descr="30981636_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889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66" y="2824837"/>
            <a:ext cx="1578135" cy="15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</a:t>
            </a:r>
            <a:endParaRPr lang="en-US" b="1" dirty="0"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latin typeface="Courier New"/>
                <a:cs typeface="Courier New"/>
              </a:rPr>
              <a:t>v</a:t>
            </a:r>
            <a:r>
              <a:rPr lang="en-US" sz="3000" b="1" dirty="0" smtClean="0">
                <a:latin typeface="Courier New"/>
                <a:cs typeface="Courier New"/>
              </a:rPr>
              <a:t>oid </a:t>
            </a:r>
            <a:r>
              <a:rPr lang="en-US" sz="3000" b="1" i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0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3000" b="1" i="1" dirty="0" smtClean="0">
                <a:latin typeface="Courier New"/>
                <a:cs typeface="Courier New"/>
              </a:rPr>
              <a:t> </a:t>
            </a:r>
            <a:r>
              <a:rPr lang="en-US" sz="3000" b="1" dirty="0" smtClean="0">
                <a:latin typeface="Courier New"/>
                <a:cs typeface="Courier New"/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0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>
                <a:latin typeface="Courier New"/>
                <a:cs typeface="Courier New"/>
              </a:rPr>
              <a:t>hashtable_t</a:t>
            </a:r>
            <a:r>
              <a:rPr lang="en-US" sz="3000" dirty="0" smtClean="0">
                <a:latin typeface="Courier New"/>
                <a:cs typeface="Courier New"/>
              </a:rPr>
              <a:t>* </a:t>
            </a:r>
            <a:r>
              <a:rPr lang="en-US" sz="3000" dirty="0" err="1" smtClean="0">
                <a:latin typeface="Courier New"/>
                <a:cs typeface="Courier New"/>
              </a:rPr>
              <a:t>ht</a:t>
            </a:r>
            <a:r>
              <a:rPr lang="en-US" sz="3000" dirty="0" smtClean="0">
                <a:latin typeface="Courier New"/>
                <a:cs typeface="Courier New"/>
              </a:rPr>
              <a:t>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list_t</a:t>
            </a:r>
            <a:r>
              <a:rPr lang="en-US" sz="3000" dirty="0" smtClean="0">
                <a:latin typeface="Courier New"/>
                <a:cs typeface="Courier New"/>
              </a:rPr>
              <a:t>* chain = </a:t>
            </a:r>
            <a:r>
              <a:rPr lang="en-US" sz="3000" b="1" dirty="0" err="1" smtClean="0">
                <a:latin typeface="Courier New"/>
                <a:cs typeface="Courier New"/>
              </a:rPr>
              <a:t>get_chain</a:t>
            </a:r>
            <a:r>
              <a:rPr lang="en-US" sz="3000" b="1" dirty="0" smtClean="0">
                <a:latin typeface="Courier New"/>
                <a:cs typeface="Courier New"/>
              </a:rPr>
              <a:t> (</a:t>
            </a:r>
            <a:r>
              <a:rPr lang="en-US" sz="3000" b="1" dirty="0" err="1" smtClean="0">
                <a:latin typeface="Courier New"/>
                <a:cs typeface="Courier New"/>
              </a:rPr>
              <a:t>ht</a:t>
            </a:r>
            <a:r>
              <a:rPr lang="en-US" sz="3000" b="1" dirty="0" smtClean="0">
                <a:latin typeface="Courier New"/>
                <a:cs typeface="Courier New"/>
              </a:rPr>
              <a:t>, key);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updatePair.first</a:t>
            </a:r>
            <a:r>
              <a:rPr lang="en-US" sz="3000" dirty="0" smtClean="0">
                <a:latin typeface="Courier New"/>
                <a:cs typeface="Courier New"/>
              </a:rPr>
              <a:t>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 = (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</a:t>
            </a:r>
            <a:r>
              <a:rPr lang="en-US" sz="3000" b="1" dirty="0" smtClean="0">
                <a:latin typeface="Courier New"/>
                <a:cs typeface="Courier New"/>
              </a:rPr>
              <a:t>) 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 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								      &amp;</a:t>
            </a:r>
            <a:r>
              <a:rPr lang="en-US" sz="3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  pair-&gt;second </a:t>
            </a:r>
            <a:r>
              <a:rPr lang="en-US" sz="3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 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185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</a:t>
            </a:r>
            <a:endParaRPr lang="en-US" b="1" dirty="0"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latin typeface="Courier New"/>
                <a:cs typeface="Courier New"/>
              </a:rPr>
              <a:t>v</a:t>
            </a:r>
            <a:r>
              <a:rPr lang="en-US" sz="3000" b="1" dirty="0" smtClean="0">
                <a:latin typeface="Courier New"/>
                <a:cs typeface="Courier New"/>
              </a:rPr>
              <a:t>oid </a:t>
            </a:r>
            <a:r>
              <a:rPr lang="en-US" sz="3000" b="1" i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0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3000" b="1" i="1" dirty="0" smtClean="0">
                <a:latin typeface="Courier New"/>
                <a:cs typeface="Courier New"/>
              </a:rPr>
              <a:t> </a:t>
            </a:r>
            <a:r>
              <a:rPr lang="en-US" sz="3000" b="1" dirty="0" smtClean="0">
                <a:latin typeface="Courier New"/>
                <a:cs typeface="Courier New"/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0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*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list_t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000" b="1" dirty="0" err="1" smtClean="0">
                <a:latin typeface="Courier New"/>
                <a:cs typeface="Courier New"/>
              </a:rPr>
              <a:t>get_chain</a:t>
            </a:r>
            <a:r>
              <a:rPr lang="en-US" sz="3000" b="1" dirty="0" smtClean="0">
                <a:latin typeface="Courier New"/>
                <a:cs typeface="Courier New"/>
              </a:rPr>
              <a:t> (</a:t>
            </a:r>
            <a:r>
              <a:rPr lang="en-US" sz="3000" b="1" dirty="0" err="1" smtClean="0">
                <a:latin typeface="Courier New"/>
                <a:cs typeface="Courier New"/>
              </a:rPr>
              <a:t>ht</a:t>
            </a:r>
            <a:r>
              <a:rPr lang="en-US" sz="3000" b="1" dirty="0" smtClean="0">
                <a:latin typeface="Courier New"/>
                <a:cs typeface="Courier New"/>
              </a:rPr>
              <a:t>, key);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updatePair.first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3447554" y="3299846"/>
            <a:ext cx="596010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/>
              </a:rPr>
              <a:t>Needs a new implementation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3779438" y="4754002"/>
            <a:ext cx="436990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Third party code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can be inconsistent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83161" y="2570740"/>
            <a:ext cx="460006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65638" y="4044856"/>
            <a:ext cx="3073799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59131" y="4832358"/>
            <a:ext cx="892498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8"/>
          <p:cNvSpPr txBox="1"/>
          <p:nvPr/>
        </p:nvSpPr>
        <p:spPr>
          <a:xfrm>
            <a:off x="622836" y="4691886"/>
            <a:ext cx="2801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Prohibited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Operation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07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</a:t>
            </a:r>
            <a:endParaRPr lang="en-US" b="1" dirty="0"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latin typeface="Courier New"/>
                <a:cs typeface="Courier New"/>
              </a:rPr>
              <a:t>v</a:t>
            </a:r>
            <a:r>
              <a:rPr lang="en-US" sz="3000" b="1" dirty="0" smtClean="0">
                <a:latin typeface="Courier New"/>
                <a:cs typeface="Courier New"/>
              </a:rPr>
              <a:t>oid </a:t>
            </a:r>
            <a:r>
              <a:rPr lang="en-US" sz="3000" b="1" i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0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3000" b="1" i="1" dirty="0" smtClean="0">
                <a:latin typeface="Courier New"/>
                <a:cs typeface="Courier New"/>
              </a:rPr>
              <a:t> </a:t>
            </a:r>
            <a:r>
              <a:rPr lang="en-US" sz="3000" b="1" dirty="0" smtClean="0">
                <a:latin typeface="Courier New"/>
                <a:cs typeface="Courier New"/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0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*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list_t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000" b="1" dirty="0" err="1" smtClean="0">
                <a:latin typeface="Courier New"/>
                <a:cs typeface="Courier New"/>
              </a:rPr>
              <a:t>get_chain</a:t>
            </a:r>
            <a:r>
              <a:rPr lang="en-US" sz="3000" b="1" dirty="0" smtClean="0">
                <a:latin typeface="Courier New"/>
                <a:cs typeface="Courier New"/>
              </a:rPr>
              <a:t> (</a:t>
            </a:r>
            <a:r>
              <a:rPr lang="en-US" sz="3000" b="1" dirty="0" err="1" smtClean="0">
                <a:latin typeface="Courier New"/>
                <a:cs typeface="Courier New"/>
              </a:rPr>
              <a:t>ht</a:t>
            </a:r>
            <a:r>
              <a:rPr lang="en-US" sz="3000" b="1" dirty="0" smtClean="0">
                <a:latin typeface="Courier New"/>
                <a:cs typeface="Courier New"/>
              </a:rPr>
              <a:t>, key);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updatePair.first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pair_t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</a:t>
            </a:r>
            <a:r>
              <a:rPr lang="en-US" sz="3000" dirty="0" err="1" smtClean="0">
                <a:solidFill>
                  <a:srgbClr val="BFBFBF"/>
                </a:solidFill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3447554" y="3299846"/>
            <a:ext cx="596010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/>
              </a:rPr>
              <a:t>Needs a new implementation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3779438" y="4754002"/>
            <a:ext cx="436990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Third party code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can be inconsistent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83161" y="2570740"/>
            <a:ext cx="460006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65638" y="4044856"/>
            <a:ext cx="3073799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59131" y="4832358"/>
            <a:ext cx="892498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8"/>
          <p:cNvSpPr txBox="1"/>
          <p:nvPr/>
        </p:nvSpPr>
        <p:spPr>
          <a:xfrm>
            <a:off x="622836" y="4691886"/>
            <a:ext cx="2801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Prohibited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Operation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5888980"/>
            <a:ext cx="9143999" cy="681643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Burden on the programmers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838200"/>
            <a:ext cx="9143999" cy="2743200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072972"/>
            <a:ext cx="9144000" cy="224426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Our Solution:</a:t>
            </a:r>
          </a:p>
          <a:p>
            <a:pPr algn="ctr">
              <a:lnSpc>
                <a:spcPct val="80000"/>
              </a:lnSpc>
            </a:pPr>
            <a:r>
              <a:rPr lang="en-US" sz="8800" b="1" dirty="0" err="1" smtClean="0">
                <a:solidFill>
                  <a:srgbClr val="FF0000"/>
                </a:solidFill>
              </a:rPr>
              <a:t>ThyNVM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6620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ourier New"/>
              <a:cs typeface="Courier New"/>
            </a:endParaRPr>
          </a:p>
          <a:p>
            <a:pPr algn="ctr"/>
            <a:endParaRPr lang="en-US" dirty="0">
              <a:latin typeface="Courier New"/>
              <a:cs typeface="Courier New"/>
            </a:endParaRPr>
          </a:p>
          <a:p>
            <a:pPr algn="ctr"/>
            <a:endParaRPr lang="en-US" dirty="0" smtClean="0">
              <a:latin typeface="Courier New"/>
              <a:cs typeface="Courier New"/>
            </a:endParaRPr>
          </a:p>
          <a:p>
            <a:pPr algn="ctr"/>
            <a:endParaRPr lang="en-US" dirty="0">
              <a:latin typeface="Courier New"/>
              <a:cs typeface="Courier New"/>
            </a:endParaRPr>
          </a:p>
          <a:p>
            <a:pPr algn="ctr"/>
            <a:endParaRPr lang="en-US" dirty="0" smtClean="0">
              <a:latin typeface="Courier New"/>
              <a:cs typeface="Courier New"/>
            </a:endParaRPr>
          </a:p>
          <a:p>
            <a:pPr algn="ctr"/>
            <a:endParaRPr lang="en-US" dirty="0">
              <a:latin typeface="Courier New"/>
              <a:cs typeface="Courier New"/>
            </a:endParaRPr>
          </a:p>
          <a:p>
            <a:pPr algn="ctr"/>
            <a:endParaRPr lang="en-US" dirty="0" smtClean="0">
              <a:latin typeface="Courier New"/>
              <a:cs typeface="Courier New"/>
            </a:endParaRPr>
          </a:p>
          <a:p>
            <a:pPr algn="ctr"/>
            <a:endParaRPr lang="en-US" dirty="0">
              <a:latin typeface="Courier New"/>
              <a:cs typeface="Courier New"/>
            </a:endParaRPr>
          </a:p>
          <a:p>
            <a:pPr algn="ctr"/>
            <a:endParaRPr lang="en-US" dirty="0" smtClean="0">
              <a:latin typeface="Courier New"/>
              <a:cs typeface="Courier New"/>
            </a:endParaRPr>
          </a:p>
          <a:p>
            <a:pPr algn="ctr"/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656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NO MODIFICATION IN THE CODE</a:t>
            </a:r>
            <a:endParaRPr lang="en-US" b="1" dirty="0"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77" y="1511280"/>
            <a:ext cx="9188596" cy="3716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v</a:t>
            </a:r>
            <a:r>
              <a:rPr lang="en-US" sz="3000" dirty="0" smtClean="0">
                <a:latin typeface="Courier New"/>
                <a:cs typeface="Courier New"/>
              </a:rPr>
              <a:t>oid </a:t>
            </a:r>
            <a:r>
              <a:rPr lang="en-US" sz="3000" b="1" i="1" dirty="0" err="1" smtClean="0">
                <a:latin typeface="Courier New"/>
                <a:cs typeface="Courier New"/>
              </a:rPr>
              <a:t>hashtable_update</a:t>
            </a:r>
            <a:r>
              <a:rPr lang="en-US" sz="3000" b="1" i="1" dirty="0" smtClean="0">
                <a:latin typeface="Courier New"/>
                <a:cs typeface="Courier New"/>
              </a:rPr>
              <a:t> </a:t>
            </a:r>
            <a:r>
              <a:rPr lang="en-US" sz="3000" dirty="0" smtClean="0">
                <a:latin typeface="Courier New"/>
                <a:cs typeface="Courier New"/>
              </a:rPr>
              <a:t>(</a:t>
            </a:r>
            <a:r>
              <a:rPr lang="en-US" sz="3000" dirty="0" err="1" smtClean="0">
                <a:latin typeface="Courier New"/>
                <a:cs typeface="Courier New"/>
              </a:rPr>
              <a:t>hashtable_t</a:t>
            </a:r>
            <a:r>
              <a:rPr lang="en-US" sz="3000" dirty="0" smtClean="0">
                <a:latin typeface="Courier New"/>
                <a:cs typeface="Courier New"/>
              </a:rPr>
              <a:t>* </a:t>
            </a:r>
            <a:r>
              <a:rPr lang="en-US" sz="3000" dirty="0" err="1" smtClean="0">
                <a:latin typeface="Courier New"/>
                <a:cs typeface="Courier New"/>
              </a:rPr>
              <a:t>ht</a:t>
            </a:r>
            <a:r>
              <a:rPr lang="en-US" sz="3000" dirty="0" smtClean="0">
                <a:latin typeface="Courier New"/>
                <a:cs typeface="Courier New"/>
              </a:rPr>
              <a:t>,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            void *key, void *data)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list_t</a:t>
            </a:r>
            <a:r>
              <a:rPr lang="en-US" sz="3000" dirty="0" smtClean="0">
                <a:latin typeface="Courier New"/>
                <a:cs typeface="Courier New"/>
              </a:rPr>
              <a:t>* chain = </a:t>
            </a:r>
            <a:r>
              <a:rPr lang="en-US" sz="3000" dirty="0" err="1" smtClean="0">
                <a:latin typeface="Courier New"/>
                <a:cs typeface="Courier New"/>
              </a:rPr>
              <a:t>get_chain</a:t>
            </a:r>
            <a:r>
              <a:rPr lang="en-US" sz="3000" dirty="0" smtClean="0">
                <a:latin typeface="Courier New"/>
                <a:cs typeface="Courier New"/>
              </a:rPr>
              <a:t> (</a:t>
            </a:r>
            <a:r>
              <a:rPr lang="en-US" sz="3000" dirty="0" err="1" smtClean="0">
                <a:latin typeface="Courier New"/>
                <a:cs typeface="Courier New"/>
              </a:rPr>
              <a:t>ht</a:t>
            </a:r>
            <a:r>
              <a:rPr lang="en-US" sz="3000" dirty="0" smtClean="0">
                <a:latin typeface="Courier New"/>
                <a:cs typeface="Courier New"/>
              </a:rPr>
              <a:t>, key);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 pair;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</a:t>
            </a:r>
            <a:r>
              <a:rPr lang="en-US" sz="3000" dirty="0" err="1" smtClean="0">
                <a:latin typeface="Courier New"/>
                <a:cs typeface="Courier New"/>
              </a:rPr>
              <a:t>updatePair.first</a:t>
            </a:r>
            <a:r>
              <a:rPr lang="en-US" sz="3000" dirty="0" smtClean="0">
                <a:latin typeface="Courier New"/>
                <a:cs typeface="Courier New"/>
              </a:rPr>
              <a:t> = key;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 = (</a:t>
            </a:r>
            <a:r>
              <a:rPr lang="en-US" sz="3000" dirty="0" err="1" smtClean="0">
                <a:latin typeface="Courier New"/>
                <a:cs typeface="Courier New"/>
              </a:rPr>
              <a:t>pair_t</a:t>
            </a:r>
            <a:r>
              <a:rPr lang="en-US" sz="3000" dirty="0" smtClean="0">
                <a:latin typeface="Courier New"/>
                <a:cs typeface="Courier New"/>
              </a:rPr>
              <a:t>*) </a:t>
            </a:r>
            <a:r>
              <a:rPr lang="en-US" sz="3000" dirty="0" err="1" smtClean="0">
                <a:latin typeface="Courier New"/>
                <a:cs typeface="Courier New"/>
              </a:rPr>
              <a:t>list_find</a:t>
            </a:r>
            <a:r>
              <a:rPr lang="en-US" sz="3000" dirty="0" smtClean="0">
                <a:latin typeface="Courier New"/>
                <a:cs typeface="Courier New"/>
              </a:rPr>
              <a:t> (chain, 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								      &amp;</a:t>
            </a:r>
            <a:r>
              <a:rPr lang="en-US" sz="3000" dirty="0" err="1" smtClean="0">
                <a:latin typeface="Courier New"/>
                <a:cs typeface="Courier New"/>
              </a:rPr>
              <a:t>updatePair</a:t>
            </a:r>
            <a:r>
              <a:rPr lang="en-US" sz="3000" dirty="0" smtClean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pair-&gt;second = data;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766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712</Words>
  <Application>Microsoft Macintosh PowerPoint</Application>
  <PresentationFormat>On-screen Show (4:3)</PresentationFormat>
  <Paragraphs>225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PERSISTENT MEMORY</vt:lpstr>
      <vt:lpstr>PERSISTENT MEMORY</vt:lpstr>
      <vt:lpstr>WHAT HAPPENS WHEN  WE RUN AN APPLICATION?</vt:lpstr>
      <vt:lpstr>RUN THE CODE…</vt:lpstr>
      <vt:lpstr>CURRENT SOLUTION</vt:lpstr>
      <vt:lpstr>CURRENT SOLUTION</vt:lpstr>
      <vt:lpstr>CURRENT SOLUTION</vt:lpstr>
      <vt:lpstr>PowerPoint Presentation</vt:lpstr>
      <vt:lpstr>NO MODIFICATION IN THE CODE</vt:lpstr>
      <vt:lpstr>RUN THE EXACT SAME CODE…</vt:lpstr>
      <vt:lpstr>ThyNVM</vt:lpstr>
      <vt:lpstr>Enabling Software-Transparent  Crash Consistency in Persistent Memory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 Khan</dc:creator>
  <cp:lastModifiedBy>Samira Khan</cp:lastModifiedBy>
  <cp:revision>178</cp:revision>
  <cp:lastPrinted>2015-12-07T07:24:07Z</cp:lastPrinted>
  <dcterms:created xsi:type="dcterms:W3CDTF">2015-12-05T04:07:15Z</dcterms:created>
  <dcterms:modified xsi:type="dcterms:W3CDTF">2015-12-07T18:42:49Z</dcterms:modified>
</cp:coreProperties>
</file>