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32904113" cy="43883263"/>
  <p:notesSz cx="6858000" cy="9144000"/>
  <p:defaultTextStyle>
    <a:defPPr>
      <a:defRPr lang="zh-CN"/>
    </a:defPPr>
    <a:lvl1pPr marL="0" algn="l" defTabSz="2193692" rtl="0" eaLnBrk="1" latinLnBrk="0" hangingPunct="1">
      <a:defRPr sz="8596" kern="1200">
        <a:solidFill>
          <a:schemeClr val="tx1"/>
        </a:solidFill>
        <a:latin typeface="+mn-lt"/>
        <a:ea typeface="+mn-ea"/>
        <a:cs typeface="+mn-cs"/>
      </a:defRPr>
    </a:lvl1pPr>
    <a:lvl2pPr marL="2193692" algn="l" defTabSz="2193692" rtl="0" eaLnBrk="1" latinLnBrk="0" hangingPunct="1">
      <a:defRPr sz="8596" kern="1200">
        <a:solidFill>
          <a:schemeClr val="tx1"/>
        </a:solidFill>
        <a:latin typeface="+mn-lt"/>
        <a:ea typeface="+mn-ea"/>
        <a:cs typeface="+mn-cs"/>
      </a:defRPr>
    </a:lvl2pPr>
    <a:lvl3pPr marL="4387382" algn="l" defTabSz="2193692" rtl="0" eaLnBrk="1" latinLnBrk="0" hangingPunct="1">
      <a:defRPr sz="8596" kern="1200">
        <a:solidFill>
          <a:schemeClr val="tx1"/>
        </a:solidFill>
        <a:latin typeface="+mn-lt"/>
        <a:ea typeface="+mn-ea"/>
        <a:cs typeface="+mn-cs"/>
      </a:defRPr>
    </a:lvl3pPr>
    <a:lvl4pPr marL="6581074" algn="l" defTabSz="2193692" rtl="0" eaLnBrk="1" latinLnBrk="0" hangingPunct="1">
      <a:defRPr sz="8596" kern="1200">
        <a:solidFill>
          <a:schemeClr val="tx1"/>
        </a:solidFill>
        <a:latin typeface="+mn-lt"/>
        <a:ea typeface="+mn-ea"/>
        <a:cs typeface="+mn-cs"/>
      </a:defRPr>
    </a:lvl4pPr>
    <a:lvl5pPr marL="8774764" algn="l" defTabSz="2193692" rtl="0" eaLnBrk="1" latinLnBrk="0" hangingPunct="1">
      <a:defRPr sz="8596" kern="1200">
        <a:solidFill>
          <a:schemeClr val="tx1"/>
        </a:solidFill>
        <a:latin typeface="+mn-lt"/>
        <a:ea typeface="+mn-ea"/>
        <a:cs typeface="+mn-cs"/>
      </a:defRPr>
    </a:lvl5pPr>
    <a:lvl6pPr marL="10968456" algn="l" defTabSz="2193692" rtl="0" eaLnBrk="1" latinLnBrk="0" hangingPunct="1">
      <a:defRPr sz="8596" kern="1200">
        <a:solidFill>
          <a:schemeClr val="tx1"/>
        </a:solidFill>
        <a:latin typeface="+mn-lt"/>
        <a:ea typeface="+mn-ea"/>
        <a:cs typeface="+mn-cs"/>
      </a:defRPr>
    </a:lvl6pPr>
    <a:lvl7pPr marL="13162148" algn="l" defTabSz="2193692" rtl="0" eaLnBrk="1" latinLnBrk="0" hangingPunct="1">
      <a:defRPr sz="8596" kern="1200">
        <a:solidFill>
          <a:schemeClr val="tx1"/>
        </a:solidFill>
        <a:latin typeface="+mn-lt"/>
        <a:ea typeface="+mn-ea"/>
        <a:cs typeface="+mn-cs"/>
      </a:defRPr>
    </a:lvl7pPr>
    <a:lvl8pPr marL="15355838" algn="l" defTabSz="2193692" rtl="0" eaLnBrk="1" latinLnBrk="0" hangingPunct="1">
      <a:defRPr sz="8596" kern="1200">
        <a:solidFill>
          <a:schemeClr val="tx1"/>
        </a:solidFill>
        <a:latin typeface="+mn-lt"/>
        <a:ea typeface="+mn-ea"/>
        <a:cs typeface="+mn-cs"/>
      </a:defRPr>
    </a:lvl8pPr>
    <a:lvl9pPr marL="17549530" algn="l" defTabSz="2193692" rtl="0" eaLnBrk="1" latinLnBrk="0" hangingPunct="1">
      <a:defRPr sz="859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3822" userDrawn="1">
          <p15:clr>
            <a:srgbClr val="A4A3A4"/>
          </p15:clr>
        </p15:guide>
        <p15:guide id="2" pos="103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>
        <p:scale>
          <a:sx n="23" d="100"/>
          <a:sy n="23" d="100"/>
        </p:scale>
        <p:origin x="-1280" y="3312"/>
      </p:cViewPr>
      <p:guideLst>
        <p:guide orient="horz" pos="13822"/>
        <p:guide pos="1036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6896626774547"/>
          <c:y val="0.0682618470840734"/>
          <c:w val="0.658509404058575"/>
          <c:h val="0.7112557206632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800000"/>
              </a:solidFill>
              <a:ln>
                <a:noFill/>
              </a:ln>
              <a:effectLst/>
            </c:spPr>
          </c:dPt>
          <c:cat>
            <c:strRef>
              <c:f>Sheet1!$A$2:$A$4</c:f>
              <c:strCache>
                <c:ptCount val="3"/>
                <c:pt idx="0">
                  <c:v>Journal</c:v>
                </c:pt>
                <c:pt idx="1">
                  <c:v>Shadow</c:v>
                </c:pt>
                <c:pt idx="2">
                  <c:v>ThyNVM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1.0</c:v>
                </c:pt>
                <c:pt idx="1">
                  <c:v>3.705719958020545</c:v>
                </c:pt>
                <c:pt idx="2">
                  <c:v>1.122106417460977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1961033704"/>
        <c:axId val="2125205784"/>
      </c:barChart>
      <c:catAx>
        <c:axId val="-19610337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2125205784"/>
        <c:crosses val="autoZero"/>
        <c:auto val="1"/>
        <c:lblAlgn val="ctr"/>
        <c:lblOffset val="100"/>
        <c:noMultiLvlLbl val="0"/>
      </c:catAx>
      <c:valAx>
        <c:axId val="2125205784"/>
        <c:scaling>
          <c:orientation val="minMax"/>
          <c:max val="3.0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lnSpc>
                    <a:spcPct val="80000"/>
                  </a:lnSpc>
                  <a:defRPr sz="2000"/>
                </a:pPr>
                <a:r>
                  <a:rPr lang="en-US" sz="2000" dirty="0" smtClean="0"/>
                  <a:t>Normalized</a:t>
                </a:r>
                <a:r>
                  <a:rPr lang="en-US" sz="2000" baseline="0" dirty="0" smtClean="0"/>
                  <a:t> </a:t>
                </a:r>
                <a:r>
                  <a:rPr lang="en-US" sz="2000" dirty="0" smtClean="0"/>
                  <a:t>Write</a:t>
                </a:r>
              </a:p>
              <a:p>
                <a:pPr>
                  <a:lnSpc>
                    <a:spcPct val="80000"/>
                  </a:lnSpc>
                  <a:defRPr sz="2000"/>
                </a:pPr>
                <a:r>
                  <a:rPr lang="en-US" sz="2000" dirty="0" smtClean="0"/>
                  <a:t> Traffic To NVM</a:t>
                </a:r>
                <a:endParaRPr lang="en-US" sz="20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-1961033704"/>
        <c:crosses val="autoZero"/>
        <c:crossBetween val="between"/>
        <c:majorUnit val="1.0"/>
      </c:valAx>
      <c:spPr>
        <a:solidFill>
          <a:schemeClr val="bg1"/>
        </a:solidFill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6896626774547"/>
          <c:y val="0.0682618470840734"/>
          <c:w val="0.658509404058575"/>
          <c:h val="0.7112557206632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800000"/>
              </a:solidFill>
              <a:ln>
                <a:noFill/>
              </a:ln>
              <a:effectLst/>
            </c:spPr>
          </c:dPt>
          <c:cat>
            <c:strRef>
              <c:f>Sheet1!$A$2:$A$4</c:f>
              <c:strCache>
                <c:ptCount val="3"/>
                <c:pt idx="0">
                  <c:v>Journal</c:v>
                </c:pt>
                <c:pt idx="1">
                  <c:v>Shadow</c:v>
                </c:pt>
                <c:pt idx="2">
                  <c:v>ThyNVM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1.0</c:v>
                </c:pt>
                <c:pt idx="1">
                  <c:v>0.395464752070111</c:v>
                </c:pt>
                <c:pt idx="2">
                  <c:v>0.668699081482244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1957518184"/>
        <c:axId val="-2146066888"/>
      </c:barChart>
      <c:catAx>
        <c:axId val="-19575181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-2146066888"/>
        <c:crosses val="autoZero"/>
        <c:auto val="1"/>
        <c:lblAlgn val="ctr"/>
        <c:lblOffset val="100"/>
        <c:noMultiLvlLbl val="0"/>
      </c:catAx>
      <c:valAx>
        <c:axId val="-2146066888"/>
        <c:scaling>
          <c:orientation val="minMax"/>
          <c:max val="3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lnSpc>
                    <a:spcPct val="80000"/>
                  </a:lnSpc>
                  <a:defRPr sz="2000"/>
                </a:pPr>
                <a:r>
                  <a:rPr lang="en-US" sz="2000" dirty="0" smtClean="0"/>
                  <a:t>Normalized Write</a:t>
                </a:r>
              </a:p>
              <a:p>
                <a:pPr>
                  <a:lnSpc>
                    <a:spcPct val="80000"/>
                  </a:lnSpc>
                  <a:defRPr sz="2000"/>
                </a:pPr>
                <a:r>
                  <a:rPr lang="en-US" sz="2000" dirty="0" smtClean="0"/>
                  <a:t> Traffic To NVM</a:t>
                </a:r>
                <a:endParaRPr lang="en-US" sz="20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-1957518184"/>
        <c:crosses val="autoZero"/>
        <c:crossBetween val="between"/>
        <c:majorUnit val="1.0"/>
      </c:valAx>
      <c:spPr>
        <a:solidFill>
          <a:srgbClr val="FFFFFF"/>
        </a:solidFill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1124298847193"/>
          <c:y val="0.214586035244243"/>
          <c:w val="0.828875701152807"/>
          <c:h val="0.5649315351777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Ideal DRAM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gcc</c:v>
                </c:pt>
                <c:pt idx="1">
                  <c:v>bwaves</c:v>
                </c:pt>
                <c:pt idx="2">
                  <c:v>milc</c:v>
                </c:pt>
                <c:pt idx="3">
                  <c:v>leslie.</c:v>
                </c:pt>
                <c:pt idx="4">
                  <c:v>soplex</c:v>
                </c:pt>
                <c:pt idx="5">
                  <c:v>Gems</c:v>
                </c:pt>
                <c:pt idx="6">
                  <c:v>lbm</c:v>
                </c:pt>
                <c:pt idx="7">
                  <c:v>omnet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Ideal NVM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cat>
            <c:strRef>
              <c:f>Sheet1!$A$2:$A$9</c:f>
              <c:strCache>
                <c:ptCount val="8"/>
                <c:pt idx="0">
                  <c:v>gcc</c:v>
                </c:pt>
                <c:pt idx="1">
                  <c:v>bwaves</c:v>
                </c:pt>
                <c:pt idx="2">
                  <c:v>milc</c:v>
                </c:pt>
                <c:pt idx="3">
                  <c:v>leslie.</c:v>
                </c:pt>
                <c:pt idx="4">
                  <c:v>soplex</c:v>
                </c:pt>
                <c:pt idx="5">
                  <c:v>Gems</c:v>
                </c:pt>
                <c:pt idx="6">
                  <c:v>lbm</c:v>
                </c:pt>
                <c:pt idx="7">
                  <c:v>omnet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0.9762069881</c:v>
                </c:pt>
                <c:pt idx="1">
                  <c:v>0.8819921145</c:v>
                </c:pt>
                <c:pt idx="2">
                  <c:v>0.9349313074</c:v>
                </c:pt>
                <c:pt idx="3">
                  <c:v>0.8920996154</c:v>
                </c:pt>
                <c:pt idx="4">
                  <c:v>0.9890812038</c:v>
                </c:pt>
                <c:pt idx="5">
                  <c:v>0.9999918773</c:v>
                </c:pt>
                <c:pt idx="6">
                  <c:v>0.8703784336</c:v>
                </c:pt>
                <c:pt idx="7">
                  <c:v>0.9944790282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ThyNVM</c:v>
                </c:pt>
              </c:strCache>
            </c:strRef>
          </c:tx>
          <c:spPr>
            <a:solidFill>
              <a:srgbClr val="800000"/>
            </a:solidFill>
          </c:spPr>
          <c:invertIfNegative val="0"/>
          <c:cat>
            <c:strRef>
              <c:f>Sheet1!$A$2:$A$9</c:f>
              <c:strCache>
                <c:ptCount val="8"/>
                <c:pt idx="0">
                  <c:v>gcc</c:v>
                </c:pt>
                <c:pt idx="1">
                  <c:v>bwaves</c:v>
                </c:pt>
                <c:pt idx="2">
                  <c:v>milc</c:v>
                </c:pt>
                <c:pt idx="3">
                  <c:v>leslie.</c:v>
                </c:pt>
                <c:pt idx="4">
                  <c:v>soplex</c:v>
                </c:pt>
                <c:pt idx="5">
                  <c:v>Gems</c:v>
                </c:pt>
                <c:pt idx="6">
                  <c:v>lbm</c:v>
                </c:pt>
                <c:pt idx="7">
                  <c:v>omnet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0.9846857687</c:v>
                </c:pt>
                <c:pt idx="1">
                  <c:v>0.9234252089</c:v>
                </c:pt>
                <c:pt idx="2">
                  <c:v>0.9622661163</c:v>
                </c:pt>
                <c:pt idx="3">
                  <c:v>0.9434397715</c:v>
                </c:pt>
                <c:pt idx="4">
                  <c:v>0.9925327578</c:v>
                </c:pt>
                <c:pt idx="5">
                  <c:v>0.9999437286</c:v>
                </c:pt>
                <c:pt idx="6">
                  <c:v>0.928620835</c:v>
                </c:pt>
                <c:pt idx="7">
                  <c:v>0.9993487455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1957589000"/>
        <c:axId val="-2146177224"/>
      </c:barChart>
      <c:catAx>
        <c:axId val="-19575890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-2146177224"/>
        <c:crosses val="autoZero"/>
        <c:auto val="1"/>
        <c:lblAlgn val="ctr"/>
        <c:lblOffset val="100"/>
        <c:noMultiLvlLbl val="0"/>
      </c:catAx>
      <c:valAx>
        <c:axId val="-2146177224"/>
        <c:scaling>
          <c:orientation val="minMax"/>
          <c:max val="1.0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 dirty="0" smtClean="0"/>
                  <a:t>Normalized</a:t>
                </a:r>
                <a:r>
                  <a:rPr lang="en-US" sz="2400" baseline="0" dirty="0" smtClean="0"/>
                  <a:t> IPC</a:t>
                </a:r>
                <a:endParaRPr lang="en-US" sz="24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-1957589000"/>
        <c:crosses val="autoZero"/>
        <c:crossBetween val="between"/>
      </c:valAx>
      <c:spPr>
        <a:solidFill>
          <a:schemeClr val="bg1"/>
        </a:solidFill>
        <a:ln>
          <a:solidFill>
            <a:schemeClr val="tx1"/>
          </a:solidFill>
        </a:ln>
      </c:spPr>
    </c:plotArea>
    <c:legend>
      <c:legendPos val="t"/>
      <c:layout/>
      <c:overlay val="0"/>
      <c:txPr>
        <a:bodyPr/>
        <a:lstStyle/>
        <a:p>
          <a:pPr>
            <a:defRPr sz="28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6896626774547"/>
          <c:y val="0.0682618470840734"/>
          <c:w val="0.658509404058575"/>
          <c:h val="0.7112557206632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800000"/>
              </a:solidFill>
              <a:ln>
                <a:noFill/>
              </a:ln>
              <a:effectLst/>
            </c:spPr>
          </c:dPt>
          <c:cat>
            <c:strRef>
              <c:f>Sheet1!$A$2:$A$4</c:f>
              <c:strCache>
                <c:ptCount val="3"/>
                <c:pt idx="0">
                  <c:v>Journal</c:v>
                </c:pt>
                <c:pt idx="1">
                  <c:v>Shadow</c:v>
                </c:pt>
                <c:pt idx="2">
                  <c:v>ThyNVM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12.82207639</c:v>
                </c:pt>
                <c:pt idx="1">
                  <c:v>45.21619589</c:v>
                </c:pt>
                <c:pt idx="2">
                  <c:v>2.466234009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071621048"/>
        <c:axId val="-1960385944"/>
      </c:barChart>
      <c:catAx>
        <c:axId val="-20716210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-1960385944"/>
        <c:crosses val="autoZero"/>
        <c:auto val="1"/>
        <c:lblAlgn val="ctr"/>
        <c:lblOffset val="100"/>
        <c:noMultiLvlLbl val="0"/>
      </c:catAx>
      <c:valAx>
        <c:axId val="-1960385944"/>
        <c:scaling>
          <c:orientation val="minMax"/>
          <c:max val="6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lnSpc>
                    <a:spcPct val="80000"/>
                  </a:lnSpc>
                  <a:defRPr sz="2000"/>
                </a:pPr>
                <a:r>
                  <a:rPr lang="en-US" sz="2000" dirty="0" smtClean="0"/>
                  <a:t>Percentage</a:t>
                </a:r>
                <a:r>
                  <a:rPr lang="en-US" sz="2000" baseline="0" dirty="0" smtClean="0"/>
                  <a:t> of</a:t>
                </a:r>
              </a:p>
              <a:p>
                <a:pPr>
                  <a:lnSpc>
                    <a:spcPct val="80000"/>
                  </a:lnSpc>
                  <a:defRPr sz="2000"/>
                </a:pPr>
                <a:r>
                  <a:rPr lang="en-US" sz="2000" dirty="0" smtClean="0"/>
                  <a:t>Execution</a:t>
                </a:r>
                <a:r>
                  <a:rPr lang="en-US" sz="2000" baseline="0" dirty="0" smtClean="0"/>
                  <a:t> Time </a:t>
                </a:r>
                <a:r>
                  <a:rPr lang="en-US" sz="2000" dirty="0" smtClean="0"/>
                  <a:t> </a:t>
                </a:r>
                <a:endParaRPr lang="en-US" sz="20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-2071621048"/>
        <c:crosses val="autoZero"/>
        <c:crossBetween val="between"/>
        <c:majorUnit val="20.0"/>
      </c:valAx>
      <c:spPr>
        <a:solidFill>
          <a:schemeClr val="bg1"/>
        </a:solidFill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6896626774547"/>
          <c:y val="0.0682618470840734"/>
          <c:w val="0.658509404058575"/>
          <c:h val="0.7112557206632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800000"/>
              </a:solidFill>
              <a:ln>
                <a:noFill/>
              </a:ln>
              <a:effectLst/>
            </c:spPr>
          </c:dPt>
          <c:cat>
            <c:strRef>
              <c:f>Sheet1!$A$2:$A$4</c:f>
              <c:strCache>
                <c:ptCount val="3"/>
                <c:pt idx="0">
                  <c:v>Journal</c:v>
                </c:pt>
                <c:pt idx="1">
                  <c:v>Shadow</c:v>
                </c:pt>
                <c:pt idx="2">
                  <c:v>ThyNVM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35.25518391</c:v>
                </c:pt>
                <c:pt idx="1">
                  <c:v>9.610337271</c:v>
                </c:pt>
                <c:pt idx="2">
                  <c:v>5.613081016999995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030758616"/>
        <c:axId val="-2085790632"/>
      </c:barChart>
      <c:catAx>
        <c:axId val="-20307586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-2085790632"/>
        <c:crosses val="autoZero"/>
        <c:auto val="1"/>
        <c:lblAlgn val="ctr"/>
        <c:lblOffset val="100"/>
        <c:noMultiLvlLbl val="0"/>
      </c:catAx>
      <c:valAx>
        <c:axId val="-2085790632"/>
        <c:scaling>
          <c:orientation val="minMax"/>
          <c:max val="6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1800" b="1" i="0" baseline="0" dirty="0" smtClean="0">
                    <a:effectLst/>
                  </a:rPr>
                  <a:t>Percentage of</a:t>
                </a:r>
                <a:endParaRPr lang="en-US" sz="2000" dirty="0" smtClean="0">
                  <a:effectLst/>
                </a:endParaRPr>
              </a:p>
              <a:p>
                <a:pPr>
                  <a:defRPr sz="2000"/>
                </a:pPr>
                <a:r>
                  <a:rPr lang="en-US" sz="1800" b="1" i="0" baseline="0" dirty="0" smtClean="0">
                    <a:effectLst/>
                  </a:rPr>
                  <a:t>Execution Time </a:t>
                </a:r>
                <a:endParaRPr lang="en-US" sz="2000" dirty="0">
                  <a:effectLst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-2030758616"/>
        <c:crosses val="autoZero"/>
        <c:crossBetween val="between"/>
        <c:majorUnit val="20.0"/>
      </c:valAx>
      <c:spPr>
        <a:solidFill>
          <a:srgbClr val="FFFFFF"/>
        </a:solidFill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467809" y="13632257"/>
            <a:ext cx="27968496" cy="9406459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935617" y="24867183"/>
            <a:ext cx="23032879" cy="112146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39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7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1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5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69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3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57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1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6BA8-EF4F-1B45-B456-447A7FA21A42}" type="datetimeFigureOut">
              <a:rPr kumimoji="1" lang="zh-CN" altLang="en-US" smtClean="0"/>
              <a:t>12/11/15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0B77-91B1-6C4A-A6B7-A6ED77EE3FB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64676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6BA8-EF4F-1B45-B456-447A7FA21A42}" type="datetimeFigureOut">
              <a:rPr kumimoji="1" lang="zh-CN" altLang="en-US" smtClean="0"/>
              <a:t>12/11/15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0B77-91B1-6C4A-A6B7-A6ED77EE3FB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66362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5882020" y="11245089"/>
            <a:ext cx="26648906" cy="239692008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5923887" y="11245089"/>
            <a:ext cx="79409733" cy="239692008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6BA8-EF4F-1B45-B456-447A7FA21A42}" type="datetimeFigureOut">
              <a:rPr kumimoji="1" lang="zh-CN" altLang="en-US" smtClean="0"/>
              <a:t>12/11/15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0B77-91B1-6C4A-A6B7-A6ED77EE3FB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47162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6BA8-EF4F-1B45-B456-447A7FA21A42}" type="datetimeFigureOut">
              <a:rPr kumimoji="1" lang="zh-CN" altLang="en-US" smtClean="0"/>
              <a:t>12/11/15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0B77-91B1-6C4A-A6B7-A6ED77EE3FB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66651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99198" y="28199063"/>
            <a:ext cx="27968496" cy="8715704"/>
          </a:xfrm>
        </p:spPr>
        <p:txBody>
          <a:bodyPr anchor="t"/>
          <a:lstStyle>
            <a:lvl1pPr algn="l">
              <a:defRPr sz="19192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99198" y="18599603"/>
            <a:ext cx="27968496" cy="9599460"/>
          </a:xfrm>
        </p:spPr>
        <p:txBody>
          <a:bodyPr anchor="b"/>
          <a:lstStyle>
            <a:lvl1pPr marL="0" indent="0">
              <a:buNone/>
              <a:defRPr sz="9596">
                <a:solidFill>
                  <a:schemeClr val="tx1">
                    <a:tint val="75000"/>
                  </a:schemeClr>
                </a:solidFill>
              </a:defRPr>
            </a:lvl1pPr>
            <a:lvl2pPr marL="2193911" indent="0">
              <a:buNone/>
              <a:defRPr sz="8597">
                <a:solidFill>
                  <a:schemeClr val="tx1">
                    <a:tint val="75000"/>
                  </a:schemeClr>
                </a:solidFill>
              </a:defRPr>
            </a:lvl2pPr>
            <a:lvl3pPr marL="4387821" indent="0">
              <a:buNone/>
              <a:defRPr sz="7697">
                <a:solidFill>
                  <a:schemeClr val="tx1">
                    <a:tint val="75000"/>
                  </a:schemeClr>
                </a:solidFill>
              </a:defRPr>
            </a:lvl3pPr>
            <a:lvl4pPr marL="6581732" indent="0">
              <a:buNone/>
              <a:defRPr sz="6697">
                <a:solidFill>
                  <a:schemeClr val="tx1">
                    <a:tint val="75000"/>
                  </a:schemeClr>
                </a:solidFill>
              </a:defRPr>
            </a:lvl4pPr>
            <a:lvl5pPr marL="8775642" indent="0">
              <a:buNone/>
              <a:defRPr sz="6697">
                <a:solidFill>
                  <a:schemeClr val="tx1">
                    <a:tint val="75000"/>
                  </a:schemeClr>
                </a:solidFill>
              </a:defRPr>
            </a:lvl5pPr>
            <a:lvl6pPr marL="10969553" indent="0">
              <a:buNone/>
              <a:defRPr sz="6697">
                <a:solidFill>
                  <a:schemeClr val="tx1">
                    <a:tint val="75000"/>
                  </a:schemeClr>
                </a:solidFill>
              </a:defRPr>
            </a:lvl6pPr>
            <a:lvl7pPr marL="13163465" indent="0">
              <a:buNone/>
              <a:defRPr sz="6697">
                <a:solidFill>
                  <a:schemeClr val="tx1">
                    <a:tint val="75000"/>
                  </a:schemeClr>
                </a:solidFill>
              </a:defRPr>
            </a:lvl7pPr>
            <a:lvl8pPr marL="15357375" indent="0">
              <a:buNone/>
              <a:defRPr sz="6697">
                <a:solidFill>
                  <a:schemeClr val="tx1">
                    <a:tint val="75000"/>
                  </a:schemeClr>
                </a:solidFill>
              </a:defRPr>
            </a:lvl8pPr>
            <a:lvl9pPr marL="17551286" indent="0">
              <a:buNone/>
              <a:defRPr sz="66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6BA8-EF4F-1B45-B456-447A7FA21A42}" type="datetimeFigureOut">
              <a:rPr kumimoji="1" lang="zh-CN" altLang="en-US" smtClean="0"/>
              <a:t>12/11/15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0B77-91B1-6C4A-A6B7-A6ED77EE3FB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25614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923885" y="65550631"/>
            <a:ext cx="53029318" cy="185386470"/>
          </a:xfrm>
        </p:spPr>
        <p:txBody>
          <a:bodyPr/>
          <a:lstStyle>
            <a:lvl1pPr>
              <a:defRPr sz="13395"/>
            </a:lvl1pPr>
            <a:lvl2pPr>
              <a:defRPr sz="11495"/>
            </a:lvl2pPr>
            <a:lvl3pPr>
              <a:defRPr sz="9596"/>
            </a:lvl3pPr>
            <a:lvl4pPr>
              <a:defRPr sz="8597"/>
            </a:lvl4pPr>
            <a:lvl5pPr>
              <a:defRPr sz="8597"/>
            </a:lvl5pPr>
            <a:lvl6pPr>
              <a:defRPr sz="8597"/>
            </a:lvl6pPr>
            <a:lvl7pPr>
              <a:defRPr sz="8597"/>
            </a:lvl7pPr>
            <a:lvl8pPr>
              <a:defRPr sz="8597"/>
            </a:lvl8pPr>
            <a:lvl9pPr>
              <a:defRPr sz="8597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501607" y="65550631"/>
            <a:ext cx="53029322" cy="185386470"/>
          </a:xfrm>
        </p:spPr>
        <p:txBody>
          <a:bodyPr/>
          <a:lstStyle>
            <a:lvl1pPr>
              <a:defRPr sz="13395"/>
            </a:lvl1pPr>
            <a:lvl2pPr>
              <a:defRPr sz="11495"/>
            </a:lvl2pPr>
            <a:lvl3pPr>
              <a:defRPr sz="9596"/>
            </a:lvl3pPr>
            <a:lvl4pPr>
              <a:defRPr sz="8597"/>
            </a:lvl4pPr>
            <a:lvl5pPr>
              <a:defRPr sz="8597"/>
            </a:lvl5pPr>
            <a:lvl6pPr>
              <a:defRPr sz="8597"/>
            </a:lvl6pPr>
            <a:lvl7pPr>
              <a:defRPr sz="8597"/>
            </a:lvl7pPr>
            <a:lvl8pPr>
              <a:defRPr sz="8597"/>
            </a:lvl8pPr>
            <a:lvl9pPr>
              <a:defRPr sz="8597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6BA8-EF4F-1B45-B456-447A7FA21A42}" type="datetimeFigureOut">
              <a:rPr kumimoji="1" lang="zh-CN" altLang="en-US" smtClean="0"/>
              <a:t>12/11/15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0B77-91B1-6C4A-A6B7-A6ED77EE3FB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4961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45206" y="1757365"/>
            <a:ext cx="29613702" cy="7313878"/>
          </a:xfrm>
        </p:spPr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645206" y="9822947"/>
            <a:ext cx="14538364" cy="4093736"/>
          </a:xfrm>
        </p:spPr>
        <p:txBody>
          <a:bodyPr anchor="b"/>
          <a:lstStyle>
            <a:lvl1pPr marL="0" indent="0">
              <a:buNone/>
              <a:defRPr sz="11495" b="1"/>
            </a:lvl1pPr>
            <a:lvl2pPr marL="2193911" indent="0">
              <a:buNone/>
              <a:defRPr sz="9596" b="1"/>
            </a:lvl2pPr>
            <a:lvl3pPr marL="4387821" indent="0">
              <a:buNone/>
              <a:defRPr sz="8597" b="1"/>
            </a:lvl3pPr>
            <a:lvl4pPr marL="6581732" indent="0">
              <a:buNone/>
              <a:defRPr sz="7697" b="1"/>
            </a:lvl4pPr>
            <a:lvl5pPr marL="8775642" indent="0">
              <a:buNone/>
              <a:defRPr sz="7697" b="1"/>
            </a:lvl5pPr>
            <a:lvl6pPr marL="10969553" indent="0">
              <a:buNone/>
              <a:defRPr sz="7697" b="1"/>
            </a:lvl6pPr>
            <a:lvl7pPr marL="13163465" indent="0">
              <a:buNone/>
              <a:defRPr sz="7697" b="1"/>
            </a:lvl7pPr>
            <a:lvl8pPr marL="15357375" indent="0">
              <a:buNone/>
              <a:defRPr sz="7697" b="1"/>
            </a:lvl8pPr>
            <a:lvl9pPr marL="17551286" indent="0">
              <a:buNone/>
              <a:defRPr sz="7697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645206" y="13916684"/>
            <a:ext cx="14538364" cy="25283670"/>
          </a:xfrm>
        </p:spPr>
        <p:txBody>
          <a:bodyPr/>
          <a:lstStyle>
            <a:lvl1pPr>
              <a:defRPr sz="11495"/>
            </a:lvl1pPr>
            <a:lvl2pPr>
              <a:defRPr sz="9596"/>
            </a:lvl2pPr>
            <a:lvl3pPr>
              <a:defRPr sz="8597"/>
            </a:lvl3pPr>
            <a:lvl4pPr>
              <a:defRPr sz="7697"/>
            </a:lvl4pPr>
            <a:lvl5pPr>
              <a:defRPr sz="7697"/>
            </a:lvl5pPr>
            <a:lvl6pPr>
              <a:defRPr sz="7697"/>
            </a:lvl6pPr>
            <a:lvl7pPr>
              <a:defRPr sz="7697"/>
            </a:lvl7pPr>
            <a:lvl8pPr>
              <a:defRPr sz="7697"/>
            </a:lvl8pPr>
            <a:lvl9pPr>
              <a:defRPr sz="7697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6714834" y="9822947"/>
            <a:ext cx="14544075" cy="4093736"/>
          </a:xfrm>
        </p:spPr>
        <p:txBody>
          <a:bodyPr anchor="b"/>
          <a:lstStyle>
            <a:lvl1pPr marL="0" indent="0">
              <a:buNone/>
              <a:defRPr sz="11495" b="1"/>
            </a:lvl1pPr>
            <a:lvl2pPr marL="2193911" indent="0">
              <a:buNone/>
              <a:defRPr sz="9596" b="1"/>
            </a:lvl2pPr>
            <a:lvl3pPr marL="4387821" indent="0">
              <a:buNone/>
              <a:defRPr sz="8597" b="1"/>
            </a:lvl3pPr>
            <a:lvl4pPr marL="6581732" indent="0">
              <a:buNone/>
              <a:defRPr sz="7697" b="1"/>
            </a:lvl4pPr>
            <a:lvl5pPr marL="8775642" indent="0">
              <a:buNone/>
              <a:defRPr sz="7697" b="1"/>
            </a:lvl5pPr>
            <a:lvl6pPr marL="10969553" indent="0">
              <a:buNone/>
              <a:defRPr sz="7697" b="1"/>
            </a:lvl6pPr>
            <a:lvl7pPr marL="13163465" indent="0">
              <a:buNone/>
              <a:defRPr sz="7697" b="1"/>
            </a:lvl7pPr>
            <a:lvl8pPr marL="15357375" indent="0">
              <a:buNone/>
              <a:defRPr sz="7697" b="1"/>
            </a:lvl8pPr>
            <a:lvl9pPr marL="17551286" indent="0">
              <a:buNone/>
              <a:defRPr sz="7697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6714834" y="13916684"/>
            <a:ext cx="14544075" cy="25283670"/>
          </a:xfrm>
        </p:spPr>
        <p:txBody>
          <a:bodyPr/>
          <a:lstStyle>
            <a:lvl1pPr>
              <a:defRPr sz="11495"/>
            </a:lvl1pPr>
            <a:lvl2pPr>
              <a:defRPr sz="9596"/>
            </a:lvl2pPr>
            <a:lvl3pPr>
              <a:defRPr sz="8597"/>
            </a:lvl3pPr>
            <a:lvl4pPr>
              <a:defRPr sz="7697"/>
            </a:lvl4pPr>
            <a:lvl5pPr>
              <a:defRPr sz="7697"/>
            </a:lvl5pPr>
            <a:lvl6pPr>
              <a:defRPr sz="7697"/>
            </a:lvl6pPr>
            <a:lvl7pPr>
              <a:defRPr sz="7697"/>
            </a:lvl7pPr>
            <a:lvl8pPr>
              <a:defRPr sz="7697"/>
            </a:lvl8pPr>
            <a:lvl9pPr>
              <a:defRPr sz="7697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6BA8-EF4F-1B45-B456-447A7FA21A42}" type="datetimeFigureOut">
              <a:rPr kumimoji="1" lang="zh-CN" altLang="en-US" smtClean="0"/>
              <a:t>12/11/15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0B77-91B1-6C4A-A6B7-A6ED77EE3FB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3900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6BA8-EF4F-1B45-B456-447A7FA21A42}" type="datetimeFigureOut">
              <a:rPr kumimoji="1" lang="zh-CN" altLang="en-US" smtClean="0"/>
              <a:t>12/11/15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0B77-91B1-6C4A-A6B7-A6ED77EE3FB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02937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6BA8-EF4F-1B45-B456-447A7FA21A42}" type="datetimeFigureOut">
              <a:rPr kumimoji="1" lang="zh-CN" altLang="en-US" smtClean="0"/>
              <a:t>12/11/15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0B77-91B1-6C4A-A6B7-A6ED77EE3FB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11007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45208" y="1747204"/>
            <a:ext cx="10825227" cy="7435775"/>
          </a:xfrm>
        </p:spPr>
        <p:txBody>
          <a:bodyPr anchor="b"/>
          <a:lstStyle>
            <a:lvl1pPr algn="l">
              <a:defRPr sz="9596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864594" y="1747207"/>
            <a:ext cx="18394313" cy="37453150"/>
          </a:xfrm>
        </p:spPr>
        <p:txBody>
          <a:bodyPr/>
          <a:lstStyle>
            <a:lvl1pPr>
              <a:defRPr sz="15394"/>
            </a:lvl1pPr>
            <a:lvl2pPr>
              <a:defRPr sz="13395"/>
            </a:lvl2pPr>
            <a:lvl3pPr>
              <a:defRPr sz="11495"/>
            </a:lvl3pPr>
            <a:lvl4pPr>
              <a:defRPr sz="9596"/>
            </a:lvl4pPr>
            <a:lvl5pPr>
              <a:defRPr sz="9596"/>
            </a:lvl5pPr>
            <a:lvl6pPr>
              <a:defRPr sz="9596"/>
            </a:lvl6pPr>
            <a:lvl7pPr>
              <a:defRPr sz="9596"/>
            </a:lvl7pPr>
            <a:lvl8pPr>
              <a:defRPr sz="9596"/>
            </a:lvl8pPr>
            <a:lvl9pPr>
              <a:defRPr sz="9596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645208" y="9182982"/>
            <a:ext cx="10825227" cy="30017375"/>
          </a:xfrm>
        </p:spPr>
        <p:txBody>
          <a:bodyPr/>
          <a:lstStyle>
            <a:lvl1pPr marL="0" indent="0">
              <a:buNone/>
              <a:defRPr sz="6697"/>
            </a:lvl1pPr>
            <a:lvl2pPr marL="2193911" indent="0">
              <a:buNone/>
              <a:defRPr sz="5798"/>
            </a:lvl2pPr>
            <a:lvl3pPr marL="4387821" indent="0">
              <a:buNone/>
              <a:defRPr sz="4798"/>
            </a:lvl3pPr>
            <a:lvl4pPr marL="6581732" indent="0">
              <a:buNone/>
              <a:defRPr sz="4298"/>
            </a:lvl4pPr>
            <a:lvl5pPr marL="8775642" indent="0">
              <a:buNone/>
              <a:defRPr sz="4298"/>
            </a:lvl5pPr>
            <a:lvl6pPr marL="10969553" indent="0">
              <a:buNone/>
              <a:defRPr sz="4298"/>
            </a:lvl6pPr>
            <a:lvl7pPr marL="13163465" indent="0">
              <a:buNone/>
              <a:defRPr sz="4298"/>
            </a:lvl7pPr>
            <a:lvl8pPr marL="15357375" indent="0">
              <a:buNone/>
              <a:defRPr sz="4298"/>
            </a:lvl8pPr>
            <a:lvl9pPr marL="17551286" indent="0">
              <a:buNone/>
              <a:defRPr sz="4298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6BA8-EF4F-1B45-B456-447A7FA21A42}" type="datetimeFigureOut">
              <a:rPr kumimoji="1" lang="zh-CN" altLang="en-US" smtClean="0"/>
              <a:t>12/11/15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0B77-91B1-6C4A-A6B7-A6ED77EE3FB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82185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49437" y="30718285"/>
            <a:ext cx="19742468" cy="3626467"/>
          </a:xfrm>
        </p:spPr>
        <p:txBody>
          <a:bodyPr anchor="b"/>
          <a:lstStyle>
            <a:lvl1pPr algn="l">
              <a:defRPr sz="9596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449437" y="3921051"/>
            <a:ext cx="19742468" cy="26329958"/>
          </a:xfrm>
        </p:spPr>
        <p:txBody>
          <a:bodyPr/>
          <a:lstStyle>
            <a:lvl1pPr marL="0" indent="0">
              <a:buNone/>
              <a:defRPr sz="15394"/>
            </a:lvl1pPr>
            <a:lvl2pPr marL="2193911" indent="0">
              <a:buNone/>
              <a:defRPr sz="13395"/>
            </a:lvl2pPr>
            <a:lvl3pPr marL="4387821" indent="0">
              <a:buNone/>
              <a:defRPr sz="11495"/>
            </a:lvl3pPr>
            <a:lvl4pPr marL="6581732" indent="0">
              <a:buNone/>
              <a:defRPr sz="9596"/>
            </a:lvl4pPr>
            <a:lvl5pPr marL="8775642" indent="0">
              <a:buNone/>
              <a:defRPr sz="9596"/>
            </a:lvl5pPr>
            <a:lvl6pPr marL="10969553" indent="0">
              <a:buNone/>
              <a:defRPr sz="9596"/>
            </a:lvl6pPr>
            <a:lvl7pPr marL="13163465" indent="0">
              <a:buNone/>
              <a:defRPr sz="9596"/>
            </a:lvl7pPr>
            <a:lvl8pPr marL="15357375" indent="0">
              <a:buNone/>
              <a:defRPr sz="9596"/>
            </a:lvl8pPr>
            <a:lvl9pPr marL="17551286" indent="0">
              <a:buNone/>
              <a:defRPr sz="9596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449437" y="34344752"/>
            <a:ext cx="19742468" cy="5150186"/>
          </a:xfrm>
        </p:spPr>
        <p:txBody>
          <a:bodyPr/>
          <a:lstStyle>
            <a:lvl1pPr marL="0" indent="0">
              <a:buNone/>
              <a:defRPr sz="6697"/>
            </a:lvl1pPr>
            <a:lvl2pPr marL="2193911" indent="0">
              <a:buNone/>
              <a:defRPr sz="5798"/>
            </a:lvl2pPr>
            <a:lvl3pPr marL="4387821" indent="0">
              <a:buNone/>
              <a:defRPr sz="4798"/>
            </a:lvl3pPr>
            <a:lvl4pPr marL="6581732" indent="0">
              <a:buNone/>
              <a:defRPr sz="4298"/>
            </a:lvl4pPr>
            <a:lvl5pPr marL="8775642" indent="0">
              <a:buNone/>
              <a:defRPr sz="4298"/>
            </a:lvl5pPr>
            <a:lvl6pPr marL="10969553" indent="0">
              <a:buNone/>
              <a:defRPr sz="4298"/>
            </a:lvl6pPr>
            <a:lvl7pPr marL="13163465" indent="0">
              <a:buNone/>
              <a:defRPr sz="4298"/>
            </a:lvl7pPr>
            <a:lvl8pPr marL="15357375" indent="0">
              <a:buNone/>
              <a:defRPr sz="4298"/>
            </a:lvl8pPr>
            <a:lvl9pPr marL="17551286" indent="0">
              <a:buNone/>
              <a:defRPr sz="4298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6BA8-EF4F-1B45-B456-447A7FA21A42}" type="datetimeFigureOut">
              <a:rPr kumimoji="1" lang="zh-CN" altLang="en-US" smtClean="0"/>
              <a:t>12/11/15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0B77-91B1-6C4A-A6B7-A6ED77EE3FB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12757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645206" y="1757365"/>
            <a:ext cx="29613702" cy="7313878"/>
          </a:xfrm>
          <a:prstGeom prst="rect">
            <a:avLst/>
          </a:prstGeom>
        </p:spPr>
        <p:txBody>
          <a:bodyPr vert="horz" lIns="438958" tIns="219479" rIns="438958" bIns="219479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645206" y="10239432"/>
            <a:ext cx="29613702" cy="28960925"/>
          </a:xfrm>
          <a:prstGeom prst="rect">
            <a:avLst/>
          </a:prstGeom>
        </p:spPr>
        <p:txBody>
          <a:bodyPr vert="horz" lIns="438958" tIns="219479" rIns="438958" bIns="219479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645206" y="40673288"/>
            <a:ext cx="7677626" cy="2336377"/>
          </a:xfrm>
          <a:prstGeom prst="rect">
            <a:avLst/>
          </a:prstGeom>
        </p:spPr>
        <p:txBody>
          <a:bodyPr vert="horz" lIns="438958" tIns="219479" rIns="438958" bIns="219479" rtlCol="0" anchor="ctr"/>
          <a:lstStyle>
            <a:lvl1pPr algn="l">
              <a:defRPr sz="57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66BA8-EF4F-1B45-B456-447A7FA21A42}" type="datetimeFigureOut">
              <a:rPr kumimoji="1" lang="zh-CN" altLang="en-US" smtClean="0"/>
              <a:t>12/11/15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1242239" y="40673288"/>
            <a:ext cx="10419636" cy="2336377"/>
          </a:xfrm>
          <a:prstGeom prst="rect">
            <a:avLst/>
          </a:prstGeom>
        </p:spPr>
        <p:txBody>
          <a:bodyPr vert="horz" lIns="438958" tIns="219479" rIns="438958" bIns="219479" rtlCol="0" anchor="ctr"/>
          <a:lstStyle>
            <a:lvl1pPr algn="ctr">
              <a:defRPr sz="57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3581281" y="40673288"/>
            <a:ext cx="7677626" cy="2336377"/>
          </a:xfrm>
          <a:prstGeom prst="rect">
            <a:avLst/>
          </a:prstGeom>
        </p:spPr>
        <p:txBody>
          <a:bodyPr vert="horz" lIns="438958" tIns="219479" rIns="438958" bIns="219479" rtlCol="0" anchor="ctr"/>
          <a:lstStyle>
            <a:lvl1pPr algn="r">
              <a:defRPr sz="57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70B77-91B1-6C4A-A6B7-A6ED77EE3FB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98054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3911" rtl="0" eaLnBrk="1" latinLnBrk="0" hangingPunct="1">
        <a:spcBef>
          <a:spcPct val="0"/>
        </a:spcBef>
        <a:buNone/>
        <a:defRPr sz="210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433" indent="-1645433" algn="l" defTabSz="2193911" rtl="0" eaLnBrk="1" latinLnBrk="0" hangingPunct="1">
        <a:spcBef>
          <a:spcPct val="20000"/>
        </a:spcBef>
        <a:buFont typeface="Arial"/>
        <a:buChar char="•"/>
        <a:defRPr sz="15394" kern="1200">
          <a:solidFill>
            <a:schemeClr val="tx1"/>
          </a:solidFill>
          <a:latin typeface="+mn-lt"/>
          <a:ea typeface="+mn-ea"/>
          <a:cs typeface="+mn-cs"/>
        </a:defRPr>
      </a:lvl1pPr>
      <a:lvl2pPr marL="3565104" indent="-1371194" algn="l" defTabSz="2193911" rtl="0" eaLnBrk="1" latinLnBrk="0" hangingPunct="1">
        <a:spcBef>
          <a:spcPct val="20000"/>
        </a:spcBef>
        <a:buFont typeface="Arial"/>
        <a:buChar char="–"/>
        <a:defRPr sz="13395" kern="1200">
          <a:solidFill>
            <a:schemeClr val="tx1"/>
          </a:solidFill>
          <a:latin typeface="+mn-lt"/>
          <a:ea typeface="+mn-ea"/>
          <a:cs typeface="+mn-cs"/>
        </a:defRPr>
      </a:lvl2pPr>
      <a:lvl3pPr marL="5484777" indent="-1096955" algn="l" defTabSz="2193911" rtl="0" eaLnBrk="1" latinLnBrk="0" hangingPunct="1">
        <a:spcBef>
          <a:spcPct val="20000"/>
        </a:spcBef>
        <a:buFont typeface="Arial"/>
        <a:buChar char="•"/>
        <a:defRPr sz="11495" kern="1200">
          <a:solidFill>
            <a:schemeClr val="tx1"/>
          </a:solidFill>
          <a:latin typeface="+mn-lt"/>
          <a:ea typeface="+mn-ea"/>
          <a:cs typeface="+mn-cs"/>
        </a:defRPr>
      </a:lvl3pPr>
      <a:lvl4pPr marL="7678687" indent="-1096955" algn="l" defTabSz="2193911" rtl="0" eaLnBrk="1" latinLnBrk="0" hangingPunct="1">
        <a:spcBef>
          <a:spcPct val="20000"/>
        </a:spcBef>
        <a:buFont typeface="Arial"/>
        <a:buChar char="–"/>
        <a:defRPr sz="9596" kern="1200">
          <a:solidFill>
            <a:schemeClr val="tx1"/>
          </a:solidFill>
          <a:latin typeface="+mn-lt"/>
          <a:ea typeface="+mn-ea"/>
          <a:cs typeface="+mn-cs"/>
        </a:defRPr>
      </a:lvl4pPr>
      <a:lvl5pPr marL="9872598" indent="-1096955" algn="l" defTabSz="2193911" rtl="0" eaLnBrk="1" latinLnBrk="0" hangingPunct="1">
        <a:spcBef>
          <a:spcPct val="20000"/>
        </a:spcBef>
        <a:buFont typeface="Arial"/>
        <a:buChar char="»"/>
        <a:defRPr sz="9596" kern="1200">
          <a:solidFill>
            <a:schemeClr val="tx1"/>
          </a:solidFill>
          <a:latin typeface="+mn-lt"/>
          <a:ea typeface="+mn-ea"/>
          <a:cs typeface="+mn-cs"/>
        </a:defRPr>
      </a:lvl5pPr>
      <a:lvl6pPr marL="12066508" indent="-1096955" algn="l" defTabSz="2193911" rtl="0" eaLnBrk="1" latinLnBrk="0" hangingPunct="1">
        <a:spcBef>
          <a:spcPct val="20000"/>
        </a:spcBef>
        <a:buFont typeface="Arial"/>
        <a:buChar char="•"/>
        <a:defRPr sz="9596" kern="1200">
          <a:solidFill>
            <a:schemeClr val="tx1"/>
          </a:solidFill>
          <a:latin typeface="+mn-lt"/>
          <a:ea typeface="+mn-ea"/>
          <a:cs typeface="+mn-cs"/>
        </a:defRPr>
      </a:lvl6pPr>
      <a:lvl7pPr marL="14260420" indent="-1096955" algn="l" defTabSz="2193911" rtl="0" eaLnBrk="1" latinLnBrk="0" hangingPunct="1">
        <a:spcBef>
          <a:spcPct val="20000"/>
        </a:spcBef>
        <a:buFont typeface="Arial"/>
        <a:buChar char="•"/>
        <a:defRPr sz="9596" kern="1200">
          <a:solidFill>
            <a:schemeClr val="tx1"/>
          </a:solidFill>
          <a:latin typeface="+mn-lt"/>
          <a:ea typeface="+mn-ea"/>
          <a:cs typeface="+mn-cs"/>
        </a:defRPr>
      </a:lvl7pPr>
      <a:lvl8pPr marL="16454331" indent="-1096955" algn="l" defTabSz="2193911" rtl="0" eaLnBrk="1" latinLnBrk="0" hangingPunct="1">
        <a:spcBef>
          <a:spcPct val="20000"/>
        </a:spcBef>
        <a:buFont typeface="Arial"/>
        <a:buChar char="•"/>
        <a:defRPr sz="9596" kern="1200">
          <a:solidFill>
            <a:schemeClr val="tx1"/>
          </a:solidFill>
          <a:latin typeface="+mn-lt"/>
          <a:ea typeface="+mn-ea"/>
          <a:cs typeface="+mn-cs"/>
        </a:defRPr>
      </a:lvl8pPr>
      <a:lvl9pPr marL="18648241" indent="-1096955" algn="l" defTabSz="2193911" rtl="0" eaLnBrk="1" latinLnBrk="0" hangingPunct="1">
        <a:spcBef>
          <a:spcPct val="20000"/>
        </a:spcBef>
        <a:buFont typeface="Arial"/>
        <a:buChar char="•"/>
        <a:defRPr sz="95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2193911" rtl="0" eaLnBrk="1" latinLnBrk="0" hangingPunct="1">
        <a:defRPr sz="8597" kern="1200">
          <a:solidFill>
            <a:schemeClr val="tx1"/>
          </a:solidFill>
          <a:latin typeface="+mn-lt"/>
          <a:ea typeface="+mn-ea"/>
          <a:cs typeface="+mn-cs"/>
        </a:defRPr>
      </a:lvl1pPr>
      <a:lvl2pPr marL="2193911" algn="l" defTabSz="2193911" rtl="0" eaLnBrk="1" latinLnBrk="0" hangingPunct="1">
        <a:defRPr sz="8597" kern="1200">
          <a:solidFill>
            <a:schemeClr val="tx1"/>
          </a:solidFill>
          <a:latin typeface="+mn-lt"/>
          <a:ea typeface="+mn-ea"/>
          <a:cs typeface="+mn-cs"/>
        </a:defRPr>
      </a:lvl2pPr>
      <a:lvl3pPr marL="4387821" algn="l" defTabSz="2193911" rtl="0" eaLnBrk="1" latinLnBrk="0" hangingPunct="1">
        <a:defRPr sz="8597" kern="1200">
          <a:solidFill>
            <a:schemeClr val="tx1"/>
          </a:solidFill>
          <a:latin typeface="+mn-lt"/>
          <a:ea typeface="+mn-ea"/>
          <a:cs typeface="+mn-cs"/>
        </a:defRPr>
      </a:lvl3pPr>
      <a:lvl4pPr marL="6581732" algn="l" defTabSz="2193911" rtl="0" eaLnBrk="1" latinLnBrk="0" hangingPunct="1">
        <a:defRPr sz="8597" kern="1200">
          <a:solidFill>
            <a:schemeClr val="tx1"/>
          </a:solidFill>
          <a:latin typeface="+mn-lt"/>
          <a:ea typeface="+mn-ea"/>
          <a:cs typeface="+mn-cs"/>
        </a:defRPr>
      </a:lvl4pPr>
      <a:lvl5pPr marL="8775642" algn="l" defTabSz="2193911" rtl="0" eaLnBrk="1" latinLnBrk="0" hangingPunct="1">
        <a:defRPr sz="8597" kern="1200">
          <a:solidFill>
            <a:schemeClr val="tx1"/>
          </a:solidFill>
          <a:latin typeface="+mn-lt"/>
          <a:ea typeface="+mn-ea"/>
          <a:cs typeface="+mn-cs"/>
        </a:defRPr>
      </a:lvl5pPr>
      <a:lvl6pPr marL="10969553" algn="l" defTabSz="2193911" rtl="0" eaLnBrk="1" latinLnBrk="0" hangingPunct="1">
        <a:defRPr sz="8597" kern="1200">
          <a:solidFill>
            <a:schemeClr val="tx1"/>
          </a:solidFill>
          <a:latin typeface="+mn-lt"/>
          <a:ea typeface="+mn-ea"/>
          <a:cs typeface="+mn-cs"/>
        </a:defRPr>
      </a:lvl6pPr>
      <a:lvl7pPr marL="13163465" algn="l" defTabSz="2193911" rtl="0" eaLnBrk="1" latinLnBrk="0" hangingPunct="1">
        <a:defRPr sz="8597" kern="1200">
          <a:solidFill>
            <a:schemeClr val="tx1"/>
          </a:solidFill>
          <a:latin typeface="+mn-lt"/>
          <a:ea typeface="+mn-ea"/>
          <a:cs typeface="+mn-cs"/>
        </a:defRPr>
      </a:lvl7pPr>
      <a:lvl8pPr marL="15357375" algn="l" defTabSz="2193911" rtl="0" eaLnBrk="1" latinLnBrk="0" hangingPunct="1">
        <a:defRPr sz="8597" kern="1200">
          <a:solidFill>
            <a:schemeClr val="tx1"/>
          </a:solidFill>
          <a:latin typeface="+mn-lt"/>
          <a:ea typeface="+mn-ea"/>
          <a:cs typeface="+mn-cs"/>
        </a:defRPr>
      </a:lvl8pPr>
      <a:lvl9pPr marL="17551286" algn="l" defTabSz="2193911" rtl="0" eaLnBrk="1" latinLnBrk="0" hangingPunct="1">
        <a:defRPr sz="85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chart" Target="../charts/chart1.xml"/><Relationship Id="rId5" Type="http://schemas.openxmlformats.org/officeDocument/2006/relationships/chart" Target="../charts/chart2.xml"/><Relationship Id="rId6" Type="http://schemas.openxmlformats.org/officeDocument/2006/relationships/chart" Target="../charts/chart3.xml"/><Relationship Id="rId7" Type="http://schemas.openxmlformats.org/officeDocument/2006/relationships/chart" Target="../charts/chart4.xml"/><Relationship Id="rId8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Rectangle 252"/>
          <p:cNvSpPr/>
          <p:nvPr/>
        </p:nvSpPr>
        <p:spPr>
          <a:xfrm>
            <a:off x="1871701" y="9194613"/>
            <a:ext cx="9144000" cy="4747557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0655" y="-1"/>
            <a:ext cx="32883457" cy="5849131"/>
          </a:xfrm>
          <a:prstGeom prst="rect">
            <a:avLst/>
          </a:prstGeom>
        </p:spPr>
        <p:txBody>
          <a:bodyPr vert="horz" lIns="438767" tIns="219384" rIns="438767" bIns="219384" rtlCol="0" anchor="ctr">
            <a:normAutofit fontScale="97500"/>
          </a:bodyPr>
          <a:lstStyle>
            <a:lvl1pPr algn="ctr" defTabSz="2194789" rtl="0" eaLnBrk="1" latinLnBrk="0" hangingPunct="1">
              <a:spcBef>
                <a:spcPct val="0"/>
              </a:spcBef>
              <a:buNone/>
              <a:defRPr sz="21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Bef>
                <a:spcPts val="1200"/>
              </a:spcBef>
            </a:pPr>
            <a:r>
              <a:rPr kumimoji="1" lang="en-US" altLang="zh-CN" sz="9800" b="1" dirty="0" smtClean="0">
                <a:solidFill>
                  <a:srgbClr val="800000"/>
                </a:solidFill>
              </a:rPr>
              <a:t>ThyNVM</a:t>
            </a:r>
            <a:r>
              <a:rPr kumimoji="1" lang="en-US" altLang="zh-CN" sz="9800" b="1" dirty="0">
                <a:solidFill>
                  <a:srgbClr val="800000"/>
                </a:solidFill>
              </a:rPr>
              <a:t>: Enabling Software-Transparent Crash Consistency</a:t>
            </a:r>
            <a:br>
              <a:rPr kumimoji="1" lang="en-US" altLang="zh-CN" sz="9800" b="1" dirty="0">
                <a:solidFill>
                  <a:srgbClr val="800000"/>
                </a:solidFill>
              </a:rPr>
            </a:br>
            <a:r>
              <a:rPr kumimoji="1" lang="en-US" altLang="zh-CN" sz="9800" b="1" dirty="0">
                <a:solidFill>
                  <a:srgbClr val="800000"/>
                </a:solidFill>
              </a:rPr>
              <a:t>in Persistent Memory </a:t>
            </a:r>
            <a:r>
              <a:rPr kumimoji="1" lang="en-US" altLang="zh-CN" sz="9800" b="1" dirty="0" smtClean="0">
                <a:solidFill>
                  <a:srgbClr val="800000"/>
                </a:solidFill>
              </a:rPr>
              <a:t>Systems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kumimoji="1" lang="en-US" altLang="zh-CN" sz="5500" b="1" dirty="0" smtClean="0"/>
              <a:t>Jinglei </a:t>
            </a:r>
            <a:r>
              <a:rPr kumimoji="1" lang="en-US" altLang="zh-CN" sz="5500" b="1" dirty="0"/>
              <a:t>Ren</a:t>
            </a:r>
            <a:r>
              <a:rPr kumimoji="1" lang="en-US" altLang="zh-CN" sz="5500" dirty="0"/>
              <a:t> (</a:t>
            </a:r>
            <a:r>
              <a:rPr kumimoji="1" lang="en-US" altLang="zh-CN" sz="5500" dirty="0" smtClean="0"/>
              <a:t>Tsinghua University) </a:t>
            </a:r>
            <a:r>
              <a:rPr kumimoji="1" lang="en-US" altLang="zh-CN" sz="5500" b="1" dirty="0" smtClean="0"/>
              <a:t>Jishen Zhao </a:t>
            </a:r>
            <a:r>
              <a:rPr kumimoji="1" lang="en-US" altLang="zh-CN" sz="5500" dirty="0"/>
              <a:t>(UC, Santa Cruz) </a:t>
            </a:r>
            <a:r>
              <a:rPr kumimoji="1" lang="en-US" altLang="zh-CN" sz="5500" b="1" dirty="0" smtClean="0"/>
              <a:t>Samira Khan</a:t>
            </a:r>
            <a:r>
              <a:rPr kumimoji="1" lang="en-US" altLang="zh-CN" sz="5500" dirty="0" smtClean="0"/>
              <a:t> (University of Virginia)</a:t>
            </a:r>
            <a:br>
              <a:rPr kumimoji="1" lang="en-US" altLang="zh-CN" sz="5500" dirty="0" smtClean="0"/>
            </a:br>
            <a:r>
              <a:rPr kumimoji="1" lang="en-US" altLang="zh-CN" sz="5500" b="1" dirty="0" smtClean="0"/>
              <a:t>Jongmoo </a:t>
            </a:r>
            <a:r>
              <a:rPr kumimoji="1" lang="en-US" altLang="zh-CN" sz="5500" b="1" dirty="0"/>
              <a:t>Choi </a:t>
            </a:r>
            <a:r>
              <a:rPr kumimoji="1" lang="en-US" altLang="zh-CN" sz="5500" dirty="0"/>
              <a:t>(</a:t>
            </a:r>
            <a:r>
              <a:rPr kumimoji="1" lang="en-US" altLang="zh-CN" sz="5500" dirty="0" smtClean="0"/>
              <a:t>Dankook University) </a:t>
            </a:r>
            <a:r>
              <a:rPr kumimoji="1" lang="en-US" altLang="zh-CN" sz="5500" b="1" dirty="0" smtClean="0"/>
              <a:t>Yongwei Wu </a:t>
            </a:r>
            <a:r>
              <a:rPr kumimoji="1" lang="en-US" altLang="zh-CN" sz="5500" dirty="0" smtClean="0"/>
              <a:t>(Tsinghua University) </a:t>
            </a:r>
            <a:r>
              <a:rPr kumimoji="1" lang="en-US" altLang="zh-CN" sz="5500" b="1" dirty="0" smtClean="0"/>
              <a:t>Onur </a:t>
            </a:r>
            <a:r>
              <a:rPr kumimoji="1" lang="en-US" altLang="zh-CN" sz="5500" b="1" dirty="0"/>
              <a:t>Mutlu </a:t>
            </a:r>
            <a:r>
              <a:rPr kumimoji="1" lang="en-US" altLang="zh-CN" sz="5500" dirty="0"/>
              <a:t>(</a:t>
            </a:r>
            <a:r>
              <a:rPr kumimoji="1" lang="en-US" altLang="zh-CN" sz="5500" dirty="0" smtClean="0"/>
              <a:t>CMU)</a:t>
            </a:r>
            <a:endParaRPr kumimoji="1" lang="zh-CN" altLang="en-US" sz="5500" dirty="0"/>
          </a:p>
        </p:txBody>
      </p:sp>
      <p:sp>
        <p:nvSpPr>
          <p:cNvPr id="7" name="矩形 6"/>
          <p:cNvSpPr/>
          <p:nvPr/>
        </p:nvSpPr>
        <p:spPr>
          <a:xfrm>
            <a:off x="1705701" y="5280515"/>
            <a:ext cx="2994053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 smtClean="0">
                <a:solidFill>
                  <a:srgbClr val="000000"/>
                </a:solidFill>
                <a:latin typeface="+mj-lt"/>
              </a:rPr>
              <a:t>NVM provides </a:t>
            </a:r>
            <a:r>
              <a:rPr lang="en-US" sz="6000" b="1" dirty="0">
                <a:solidFill>
                  <a:srgbClr val="000000"/>
                </a:solidFill>
                <a:latin typeface="+mj-lt"/>
              </a:rPr>
              <a:t>an opportunity to manipulate persistent data </a:t>
            </a:r>
            <a:r>
              <a:rPr lang="en-US" sz="6000" b="1" dirty="0" smtClean="0">
                <a:solidFill>
                  <a:srgbClr val="000000"/>
                </a:solidFill>
                <a:latin typeface="+mj-lt"/>
              </a:rPr>
              <a:t>directly</a:t>
            </a:r>
          </a:p>
          <a:p>
            <a:r>
              <a:rPr kumimoji="1" lang="en-US" altLang="zh-CN" sz="6000" b="1" dirty="0" smtClean="0">
                <a:solidFill>
                  <a:srgbClr val="800000"/>
                </a:solidFill>
                <a:latin typeface="+mj-lt"/>
              </a:rPr>
              <a:t>Problem</a:t>
            </a:r>
            <a:r>
              <a:rPr kumimoji="1" lang="en-US" altLang="zh-CN" sz="6000" dirty="0" smtClean="0">
                <a:solidFill>
                  <a:srgbClr val="800000"/>
                </a:solidFill>
                <a:latin typeface="+mj-lt"/>
              </a:rPr>
              <a:t>: </a:t>
            </a:r>
            <a:r>
              <a:rPr lang="en-US" sz="6000" b="1" dirty="0">
                <a:solidFill>
                  <a:srgbClr val="800000"/>
                </a:solidFill>
                <a:latin typeface="+mj-lt"/>
              </a:rPr>
              <a:t>System crash can result in </a:t>
            </a:r>
            <a:r>
              <a:rPr lang="en-US" sz="6000" b="1" dirty="0" smtClean="0">
                <a:solidFill>
                  <a:srgbClr val="800000"/>
                </a:solidFill>
                <a:latin typeface="+mj-lt"/>
              </a:rPr>
              <a:t>permanent </a:t>
            </a:r>
            <a:r>
              <a:rPr lang="en-US" sz="6000" b="1" dirty="0">
                <a:solidFill>
                  <a:srgbClr val="800000"/>
                </a:solidFill>
                <a:latin typeface="+mj-lt"/>
              </a:rPr>
              <a:t>data corruption in NVM</a:t>
            </a:r>
          </a:p>
          <a:p>
            <a:r>
              <a:rPr kumimoji="1" lang="en-US" altLang="zh-CN" sz="6000" b="1" dirty="0" smtClean="0">
                <a:solidFill>
                  <a:srgbClr val="000000"/>
                </a:solidFill>
                <a:latin typeface="+mj-lt"/>
              </a:rPr>
              <a:t>Current Solution</a:t>
            </a:r>
            <a:r>
              <a:rPr kumimoji="1" lang="en-US" altLang="zh-CN" sz="6000" dirty="0" smtClean="0">
                <a:solidFill>
                  <a:srgbClr val="000000"/>
                </a:solidFill>
                <a:latin typeface="+mj-lt"/>
              </a:rPr>
              <a:t>: </a:t>
            </a:r>
            <a:r>
              <a:rPr lang="en-US" sz="6000" b="1" dirty="0">
                <a:solidFill>
                  <a:srgbClr val="000000"/>
                </a:solidFill>
                <a:latin typeface="+mj-lt"/>
              </a:rPr>
              <a:t>Explicit interfaces to manage </a:t>
            </a:r>
            <a:r>
              <a:rPr lang="en-US" sz="6000" b="1" dirty="0" smtClean="0">
                <a:solidFill>
                  <a:srgbClr val="000000"/>
                </a:solidFill>
                <a:latin typeface="+mj-lt"/>
              </a:rPr>
              <a:t>consistency NV</a:t>
            </a:r>
            <a:r>
              <a:rPr lang="en-US" sz="6000" b="1" dirty="0">
                <a:solidFill>
                  <a:srgbClr val="000000"/>
                </a:solidFill>
                <a:latin typeface="+mj-lt"/>
              </a:rPr>
              <a:t>-Heaps </a:t>
            </a:r>
            <a:r>
              <a:rPr lang="en-US" sz="3600" b="1" dirty="0">
                <a:solidFill>
                  <a:srgbClr val="000000"/>
                </a:solidFill>
                <a:latin typeface="+mj-lt"/>
              </a:rPr>
              <a:t>[ASPLOS’11]</a:t>
            </a:r>
            <a:r>
              <a:rPr lang="en-US" sz="6000" b="1" dirty="0">
                <a:solidFill>
                  <a:srgbClr val="000000"/>
                </a:solidFill>
                <a:latin typeface="+mj-lt"/>
              </a:rPr>
              <a:t>, BPFS </a:t>
            </a:r>
            <a:r>
              <a:rPr lang="en-US" sz="3600" b="1" dirty="0">
                <a:solidFill>
                  <a:srgbClr val="000000"/>
                </a:solidFill>
                <a:latin typeface="+mj-lt"/>
              </a:rPr>
              <a:t>[SOSP’09]</a:t>
            </a:r>
            <a:r>
              <a:rPr lang="en-US" sz="6000" b="1" dirty="0">
                <a:solidFill>
                  <a:srgbClr val="000000"/>
                </a:solidFill>
                <a:latin typeface="+mj-lt"/>
              </a:rPr>
              <a:t>, Mnemosyne </a:t>
            </a:r>
            <a:r>
              <a:rPr lang="en-US" sz="3600" b="1" dirty="0">
                <a:solidFill>
                  <a:srgbClr val="000000"/>
                </a:solidFill>
                <a:latin typeface="+mj-lt"/>
              </a:rPr>
              <a:t>[ASPLOS’11</a:t>
            </a:r>
            <a:r>
              <a:rPr lang="en-US" sz="3600" b="1" dirty="0" smtClean="0">
                <a:solidFill>
                  <a:srgbClr val="000000"/>
                </a:solidFill>
                <a:latin typeface="+mj-lt"/>
              </a:rPr>
              <a:t>]</a:t>
            </a:r>
            <a:endParaRPr kumimoji="1" lang="en-US" altLang="zh-CN" sz="3600" dirty="0" smtClean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1278530" y="5214396"/>
            <a:ext cx="30367706" cy="8774898"/>
          </a:xfrm>
          <a:prstGeom prst="roundRect">
            <a:avLst>
              <a:gd name="adj" fmla="val 4805"/>
            </a:avLst>
          </a:prstGeom>
          <a:noFill/>
          <a:ln w="152400" cmpd="sng">
            <a:solidFill>
              <a:srgbClr val="8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8593"/>
          </a:p>
        </p:txBody>
      </p:sp>
      <p:sp>
        <p:nvSpPr>
          <p:cNvPr id="16" name="圆角矩形 15"/>
          <p:cNvSpPr/>
          <p:nvPr/>
        </p:nvSpPr>
        <p:spPr>
          <a:xfrm>
            <a:off x="1278528" y="17078109"/>
            <a:ext cx="30367707" cy="15392448"/>
          </a:xfrm>
          <a:prstGeom prst="roundRect">
            <a:avLst>
              <a:gd name="adj" fmla="val 2751"/>
            </a:avLst>
          </a:prstGeom>
          <a:noFill/>
          <a:ln w="152400" cmpd="sng">
            <a:solidFill>
              <a:srgbClr val="8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8593"/>
          </a:p>
        </p:txBody>
      </p:sp>
      <p:sp>
        <p:nvSpPr>
          <p:cNvPr id="19" name="圆角矩形 18"/>
          <p:cNvSpPr/>
          <p:nvPr/>
        </p:nvSpPr>
        <p:spPr>
          <a:xfrm>
            <a:off x="1278528" y="32788045"/>
            <a:ext cx="30367707" cy="10451141"/>
          </a:xfrm>
          <a:prstGeom prst="roundRect">
            <a:avLst>
              <a:gd name="adj" fmla="val 2751"/>
            </a:avLst>
          </a:prstGeom>
          <a:noFill/>
          <a:ln w="152400" cmpd="sng">
            <a:solidFill>
              <a:srgbClr val="8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8593"/>
          </a:p>
        </p:txBody>
      </p:sp>
      <p:sp>
        <p:nvSpPr>
          <p:cNvPr id="23" name="矩形 22"/>
          <p:cNvSpPr/>
          <p:nvPr/>
        </p:nvSpPr>
        <p:spPr>
          <a:xfrm>
            <a:off x="1705700" y="18595356"/>
            <a:ext cx="2953872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6000" b="1" dirty="0" smtClean="0">
                <a:latin typeface="+mj-lt"/>
              </a:rPr>
              <a:t>Idea</a:t>
            </a:r>
            <a:r>
              <a:rPr kumimoji="1" lang="en-US" altLang="zh-CN" sz="6000" dirty="0" smtClean="0">
                <a:latin typeface="+mj-lt"/>
              </a:rPr>
              <a:t>: </a:t>
            </a:r>
            <a:r>
              <a:rPr lang="en-US" sz="6000" b="1" dirty="0">
                <a:solidFill>
                  <a:srgbClr val="FF0000"/>
                </a:solidFill>
                <a:latin typeface="+mj-lt"/>
              </a:rPr>
              <a:t>Periodic checkpointing of data </a:t>
            </a:r>
            <a:r>
              <a:rPr lang="en-US" sz="6000" b="1" dirty="0" smtClean="0">
                <a:solidFill>
                  <a:srgbClr val="FF0000"/>
                </a:solidFill>
                <a:latin typeface="+mj-lt"/>
              </a:rPr>
              <a:t>managed </a:t>
            </a:r>
            <a:r>
              <a:rPr lang="en-US" sz="6000" b="1" dirty="0">
                <a:solidFill>
                  <a:srgbClr val="FF0000"/>
                </a:solidFill>
                <a:latin typeface="+mj-lt"/>
              </a:rPr>
              <a:t>by hardware</a:t>
            </a:r>
          </a:p>
          <a:p>
            <a:r>
              <a:rPr kumimoji="1" lang="en-US" altLang="zh-CN" sz="6000" b="1" dirty="0" smtClean="0">
                <a:latin typeface="+mj-lt"/>
              </a:rPr>
              <a:t>Insight</a:t>
            </a:r>
            <a:r>
              <a:rPr kumimoji="1" lang="en-US" altLang="zh-CN" sz="6000" dirty="0" smtClean="0">
                <a:latin typeface="+mj-lt"/>
              </a:rPr>
              <a:t>: </a:t>
            </a:r>
            <a:r>
              <a:rPr lang="en-US" altLang="zh-CN" sz="6000" dirty="0">
                <a:latin typeface="+mj-lt"/>
              </a:rPr>
              <a:t>A </a:t>
            </a:r>
            <a:r>
              <a:rPr lang="en-US" altLang="zh-CN" sz="6000" i="1" dirty="0">
                <a:solidFill>
                  <a:schemeClr val="tx2"/>
                </a:solidFill>
                <a:latin typeface="+mj-lt"/>
              </a:rPr>
              <a:t>tradeoff</a:t>
            </a:r>
            <a:r>
              <a:rPr lang="en-US" altLang="zh-CN" sz="6000" i="1" dirty="0">
                <a:latin typeface="+mj-lt"/>
              </a:rPr>
              <a:t> </a:t>
            </a:r>
            <a:r>
              <a:rPr lang="en-US" altLang="zh-CN" sz="6000" dirty="0">
                <a:latin typeface="+mj-lt"/>
              </a:rPr>
              <a:t>between</a:t>
            </a:r>
            <a:r>
              <a:rPr lang="en-US" altLang="zh-CN" sz="6000" i="1" dirty="0">
                <a:latin typeface="+mj-lt"/>
              </a:rPr>
              <a:t> </a:t>
            </a:r>
            <a:r>
              <a:rPr lang="en-US" altLang="zh-CN" sz="6000" i="1" dirty="0" smtClean="0">
                <a:solidFill>
                  <a:srgbClr val="FF0000"/>
                </a:solidFill>
                <a:latin typeface="+mj-lt"/>
              </a:rPr>
              <a:t>checkpointing</a:t>
            </a:r>
            <a:r>
              <a:rPr lang="zh-CN" altLang="en-US" sz="6000" i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altLang="zh-CN" sz="6000" i="1" dirty="0" smtClean="0">
                <a:solidFill>
                  <a:srgbClr val="FF0000"/>
                </a:solidFill>
                <a:latin typeface="+mj-lt"/>
              </a:rPr>
              <a:t>latency</a:t>
            </a:r>
            <a:r>
              <a:rPr lang="zh-CN" altLang="en-US" sz="6000" i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altLang="zh-CN" sz="6000" dirty="0" smtClean="0">
                <a:latin typeface="+mj-lt"/>
              </a:rPr>
              <a:t>and</a:t>
            </a:r>
            <a:r>
              <a:rPr lang="en-US" altLang="zh-CN" sz="6000" i="1" dirty="0" smtClean="0">
                <a:latin typeface="+mj-lt"/>
              </a:rPr>
              <a:t> </a:t>
            </a:r>
            <a:r>
              <a:rPr lang="en-US" altLang="zh-CN" sz="6000" i="1" dirty="0">
                <a:solidFill>
                  <a:srgbClr val="FF0000"/>
                </a:solidFill>
                <a:latin typeface="+mj-lt"/>
              </a:rPr>
              <a:t>metadata storage </a:t>
            </a:r>
            <a:r>
              <a:rPr lang="en-US" altLang="zh-CN" sz="6000" i="1" dirty="0" smtClean="0">
                <a:solidFill>
                  <a:srgbClr val="FF0000"/>
                </a:solidFill>
                <a:latin typeface="+mj-lt"/>
              </a:rPr>
              <a:t>overhead</a:t>
            </a:r>
            <a:endParaRPr lang="en-US" altLang="zh-CN" sz="6000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455904" y="9471414"/>
            <a:ext cx="9248877" cy="371640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r>
              <a:rPr lang="en-US" sz="3000" dirty="0">
                <a:latin typeface="Courier New"/>
                <a:cs typeface="Courier New"/>
              </a:rPr>
              <a:t>v</a:t>
            </a:r>
            <a:r>
              <a:rPr lang="en-US" sz="3000" dirty="0" smtClean="0">
                <a:latin typeface="Courier New"/>
                <a:cs typeface="Courier New"/>
              </a:rPr>
              <a:t>oid </a:t>
            </a:r>
            <a:r>
              <a:rPr lang="en-US" sz="3000" b="1" i="1" dirty="0" smtClean="0">
                <a:latin typeface="Courier New"/>
                <a:cs typeface="Courier New"/>
              </a:rPr>
              <a:t>hashtable_update</a:t>
            </a:r>
            <a:r>
              <a:rPr lang="en-US" sz="3000" dirty="0" smtClean="0">
                <a:latin typeface="Courier New"/>
                <a:cs typeface="Courier New"/>
              </a:rPr>
              <a:t>(hashtable_t* ht,</a:t>
            </a:r>
          </a:p>
          <a:p>
            <a:pPr>
              <a:lnSpc>
                <a:spcPct val="70000"/>
              </a:lnSpc>
            </a:pPr>
            <a:r>
              <a:rPr lang="en-US" sz="3000" dirty="0" smtClean="0">
                <a:latin typeface="Courier New"/>
                <a:cs typeface="Courier New"/>
              </a:rPr>
              <a:t>               void *key, void *data)</a:t>
            </a:r>
          </a:p>
          <a:p>
            <a:pPr>
              <a:lnSpc>
                <a:spcPct val="70000"/>
              </a:lnSpc>
            </a:pPr>
            <a:r>
              <a:rPr lang="en-US" sz="3000" dirty="0" smtClean="0">
                <a:latin typeface="Courier New"/>
                <a:cs typeface="Courier New"/>
              </a:rPr>
              <a:t>{</a:t>
            </a:r>
          </a:p>
          <a:p>
            <a:pPr>
              <a:lnSpc>
                <a:spcPct val="80000"/>
              </a:lnSpc>
            </a:pPr>
            <a:r>
              <a:rPr lang="en-US" sz="3000" dirty="0" smtClean="0">
                <a:latin typeface="Courier New"/>
                <a:cs typeface="Courier New"/>
              </a:rPr>
              <a:t>   list_t* chain = get_chain(ht, key);</a:t>
            </a:r>
          </a:p>
          <a:p>
            <a:pPr>
              <a:lnSpc>
                <a:spcPct val="70000"/>
              </a:lnSpc>
            </a:pPr>
            <a:r>
              <a:rPr lang="en-US" sz="3000" dirty="0" smtClean="0">
                <a:latin typeface="Courier New"/>
                <a:cs typeface="Courier New"/>
              </a:rPr>
              <a:t>   pair_t* pair;</a:t>
            </a:r>
          </a:p>
          <a:p>
            <a:pPr>
              <a:lnSpc>
                <a:spcPct val="70000"/>
              </a:lnSpc>
            </a:pPr>
            <a:r>
              <a:rPr lang="en-US" sz="3000" dirty="0" smtClean="0">
                <a:latin typeface="Courier New"/>
                <a:cs typeface="Courier New"/>
              </a:rPr>
              <a:t>   pair_t updatePair;</a:t>
            </a:r>
          </a:p>
          <a:p>
            <a:pPr>
              <a:lnSpc>
                <a:spcPct val="70000"/>
              </a:lnSpc>
            </a:pPr>
            <a:r>
              <a:rPr lang="en-US" sz="3000" dirty="0" smtClean="0">
                <a:latin typeface="Courier New"/>
                <a:cs typeface="Courier New"/>
              </a:rPr>
              <a:t>   updatePair.first = key;</a:t>
            </a:r>
          </a:p>
          <a:p>
            <a:pPr>
              <a:lnSpc>
                <a:spcPct val="70000"/>
              </a:lnSpc>
            </a:pPr>
            <a:r>
              <a:rPr lang="en-US" sz="3000" dirty="0" smtClean="0">
                <a:latin typeface="Courier New"/>
                <a:cs typeface="Courier New"/>
              </a:rPr>
              <a:t>   pair = (pair_t*) list_find(chain, </a:t>
            </a:r>
          </a:p>
          <a:p>
            <a:pPr>
              <a:lnSpc>
                <a:spcPct val="70000"/>
              </a:lnSpc>
            </a:pPr>
            <a:r>
              <a:rPr lang="en-US" sz="3000" dirty="0">
                <a:latin typeface="Courier New"/>
                <a:cs typeface="Courier New"/>
              </a:rPr>
              <a:t>	</a:t>
            </a:r>
            <a:r>
              <a:rPr lang="en-US" sz="3000" dirty="0" smtClean="0">
                <a:latin typeface="Courier New"/>
                <a:cs typeface="Courier New"/>
              </a:rPr>
              <a:t>&amp;updatePair);</a:t>
            </a:r>
          </a:p>
          <a:p>
            <a:pPr>
              <a:lnSpc>
                <a:spcPct val="70000"/>
              </a:lnSpc>
            </a:pPr>
            <a:r>
              <a:rPr lang="en-US" sz="3000" dirty="0" smtClean="0">
                <a:latin typeface="Courier New"/>
                <a:cs typeface="Courier New"/>
              </a:rPr>
              <a:t>   pair-&gt;second = data;</a:t>
            </a:r>
          </a:p>
          <a:p>
            <a:pPr>
              <a:lnSpc>
                <a:spcPct val="70000"/>
              </a:lnSpc>
            </a:pPr>
            <a:r>
              <a:rPr lang="en-US" sz="3000" dirty="0" smtClean="0">
                <a:latin typeface="Courier New"/>
                <a:cs typeface="Courier New"/>
              </a:rPr>
              <a:t>}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1269292" y="8446306"/>
            <a:ext cx="9364005" cy="5068865"/>
            <a:chOff x="1" y="3115885"/>
            <a:chExt cx="9364005" cy="5068865"/>
          </a:xfrm>
        </p:grpSpPr>
        <p:sp>
          <p:nvSpPr>
            <p:cNvPr id="26" name="Rectangle 25"/>
            <p:cNvSpPr/>
            <p:nvPr/>
          </p:nvSpPr>
          <p:spPr>
            <a:xfrm>
              <a:off x="1" y="3115885"/>
              <a:ext cx="9144000" cy="4807704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endParaRPr lang="en-US" dirty="0" smtClean="0"/>
            </a:p>
            <a:p>
              <a:pPr algn="ctr">
                <a:lnSpc>
                  <a:spcPct val="80000"/>
                </a:lnSpc>
              </a:pPr>
              <a:endParaRPr lang="en-US" dirty="0"/>
            </a:p>
            <a:p>
              <a:pPr algn="ctr">
                <a:lnSpc>
                  <a:spcPct val="80000"/>
                </a:lnSpc>
              </a:pPr>
              <a:endParaRPr lang="en-US" dirty="0" smtClean="0"/>
            </a:p>
            <a:p>
              <a:pPr algn="ctr">
                <a:lnSpc>
                  <a:spcPct val="80000"/>
                </a:lnSpc>
              </a:pPr>
              <a:endParaRPr lang="en-US" dirty="0"/>
            </a:p>
            <a:p>
              <a:pPr algn="ctr">
                <a:lnSpc>
                  <a:spcPct val="80000"/>
                </a:lnSpc>
              </a:pPr>
              <a:endParaRPr lang="en-US" dirty="0" smtClean="0"/>
            </a:p>
            <a:p>
              <a:pPr algn="ctr">
                <a:lnSpc>
                  <a:spcPct val="80000"/>
                </a:lnSpc>
              </a:pPr>
              <a:endParaRPr lang="en-US" dirty="0"/>
            </a:p>
            <a:p>
              <a:pPr algn="ctr">
                <a:lnSpc>
                  <a:spcPct val="80000"/>
                </a:lnSpc>
              </a:pPr>
              <a:endParaRPr lang="en-US" dirty="0" smtClean="0"/>
            </a:p>
            <a:p>
              <a:pPr algn="ctr">
                <a:lnSpc>
                  <a:spcPct val="80000"/>
                </a:lnSpc>
              </a:pPr>
              <a:endParaRPr lang="en-US" dirty="0"/>
            </a:p>
            <a:p>
              <a:pPr algn="ctr">
                <a:lnSpc>
                  <a:spcPct val="80000"/>
                </a:lnSpc>
              </a:pPr>
              <a:endParaRPr lang="en-US" dirty="0" smtClean="0"/>
            </a:p>
            <a:p>
              <a:pPr algn="ctr">
                <a:lnSpc>
                  <a:spcPct val="80000"/>
                </a:lnSpc>
              </a:pP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37677" y="3418720"/>
              <a:ext cx="9006323" cy="42196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3200" b="1" dirty="0">
                  <a:latin typeface="Courier New"/>
                  <a:cs typeface="Courier New"/>
                </a:rPr>
                <a:t>v</a:t>
              </a:r>
              <a:r>
                <a:rPr lang="en-US" sz="3200" b="1" dirty="0" smtClean="0">
                  <a:latin typeface="Courier New"/>
                  <a:cs typeface="Courier New"/>
                </a:rPr>
                <a:t>oid </a:t>
              </a:r>
              <a:r>
                <a:rPr lang="en-US" sz="3200" b="1" i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TM</a:t>
              </a:r>
              <a:r>
                <a:rPr lang="en-US" sz="3200" b="1" i="1" dirty="0" smtClean="0">
                  <a:latin typeface="Courier New"/>
                  <a:cs typeface="Courier New"/>
                </a:rPr>
                <a:t>hashtable_update</a:t>
              </a:r>
              <a:r>
                <a:rPr lang="en-US" sz="3200" b="1" dirty="0" smtClean="0">
                  <a:latin typeface="Courier New"/>
                  <a:cs typeface="Courier New"/>
                </a:rPr>
                <a:t>(</a:t>
              </a:r>
              <a:r>
                <a:rPr lang="en-US" sz="32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TMARCGDECL</a:t>
              </a:r>
              <a:r>
                <a:rPr lang="en-US" sz="3200" b="1" dirty="0" smtClean="0">
                  <a:latin typeface="Courier New"/>
                  <a:cs typeface="Courier New"/>
                </a:rPr>
                <a:t> </a:t>
              </a:r>
            </a:p>
            <a:p>
              <a:pPr>
                <a:lnSpc>
                  <a:spcPct val="80000"/>
                </a:lnSpc>
              </a:pPr>
              <a:r>
                <a:rPr lang="en-US" sz="3000" dirty="0" smtClean="0">
                  <a:solidFill>
                    <a:schemeClr val="bg1">
                      <a:lumMod val="75000"/>
                    </a:schemeClr>
                  </a:solidFill>
                  <a:latin typeface="Courier New"/>
                  <a:cs typeface="Courier New"/>
                </a:rPr>
                <a:t>hashtable_t* ht, void *key, void*data){</a:t>
              </a:r>
            </a:p>
            <a:p>
              <a:pPr>
                <a:lnSpc>
                  <a:spcPct val="80000"/>
                </a:lnSpc>
              </a:pPr>
              <a:r>
                <a:rPr lang="en-US" sz="3000" dirty="0" smtClean="0">
                  <a:solidFill>
                    <a:schemeClr val="bg1">
                      <a:lumMod val="75000"/>
                    </a:schemeClr>
                  </a:solidFill>
                  <a:latin typeface="Courier New"/>
                  <a:cs typeface="Courier New"/>
                </a:rPr>
                <a:t>  list_t* chain =</a:t>
              </a:r>
              <a:r>
                <a:rPr lang="en-US" sz="3000" dirty="0" smtClean="0">
                  <a:solidFill>
                    <a:schemeClr val="bg1">
                      <a:lumMod val="85000"/>
                    </a:schemeClr>
                  </a:solidFill>
                  <a:latin typeface="Courier New"/>
                  <a:cs typeface="Courier New"/>
                </a:rPr>
                <a:t> </a:t>
              </a:r>
              <a:r>
                <a:rPr lang="en-US" sz="3200" b="1" dirty="0" smtClean="0">
                  <a:latin typeface="Courier New"/>
                  <a:cs typeface="Courier New"/>
                </a:rPr>
                <a:t>get_chain(ht, key)</a:t>
              </a:r>
              <a:r>
                <a:rPr lang="en-US" sz="3200" b="1" dirty="0" smtClean="0">
                  <a:solidFill>
                    <a:schemeClr val="bg1">
                      <a:lumMod val="75000"/>
                    </a:schemeClr>
                  </a:solidFill>
                  <a:latin typeface="Courier New"/>
                  <a:cs typeface="Courier New"/>
                </a:rPr>
                <a:t>;</a:t>
              </a:r>
            </a:p>
            <a:p>
              <a:pPr>
                <a:lnSpc>
                  <a:spcPct val="80000"/>
                </a:lnSpc>
              </a:pPr>
              <a:r>
                <a:rPr lang="en-US" sz="3000" dirty="0" smtClean="0">
                  <a:solidFill>
                    <a:srgbClr val="BFBFBF"/>
                  </a:solidFill>
                  <a:latin typeface="Courier New"/>
                  <a:cs typeface="Courier New"/>
                </a:rPr>
                <a:t>  pair_t* pair;</a:t>
              </a:r>
            </a:p>
            <a:p>
              <a:pPr>
                <a:lnSpc>
                  <a:spcPct val="80000"/>
                </a:lnSpc>
              </a:pPr>
              <a:r>
                <a:rPr lang="en-US" sz="3000" dirty="0" smtClean="0">
                  <a:solidFill>
                    <a:srgbClr val="BFBFBF"/>
                  </a:solidFill>
                  <a:latin typeface="Courier New"/>
                  <a:cs typeface="Courier New"/>
                </a:rPr>
                <a:t>  pair_t updatePair;</a:t>
              </a:r>
            </a:p>
            <a:p>
              <a:pPr>
                <a:lnSpc>
                  <a:spcPct val="80000"/>
                </a:lnSpc>
              </a:pPr>
              <a:r>
                <a:rPr lang="en-US" sz="3000" dirty="0" smtClean="0">
                  <a:solidFill>
                    <a:srgbClr val="BFBFBF"/>
                  </a:solidFill>
                  <a:latin typeface="Courier New"/>
                  <a:cs typeface="Courier New"/>
                </a:rPr>
                <a:t>  updatePair.first = key;</a:t>
              </a:r>
            </a:p>
            <a:p>
              <a:pPr>
                <a:lnSpc>
                  <a:spcPct val="80000"/>
                </a:lnSpc>
              </a:pPr>
              <a:r>
                <a:rPr lang="en-US" sz="3000" dirty="0" smtClean="0">
                  <a:solidFill>
                    <a:srgbClr val="BFBFBF"/>
                  </a:solidFill>
                  <a:latin typeface="Courier New"/>
                  <a:cs typeface="Courier New"/>
                </a:rPr>
                <a:t>  pair = (pair_t*</a:t>
              </a:r>
              <a:r>
                <a:rPr lang="en-US" sz="3000" b="1" dirty="0" smtClean="0">
                  <a:solidFill>
                    <a:srgbClr val="BFBFBF"/>
                  </a:solidFill>
                  <a:latin typeface="Courier New"/>
                  <a:cs typeface="Courier New"/>
                </a:rPr>
                <a:t>)</a:t>
              </a:r>
              <a:r>
                <a:rPr lang="en-US" sz="3000" b="1" dirty="0" smtClean="0">
                  <a:solidFill>
                    <a:srgbClr val="D9D9D9"/>
                  </a:solidFill>
                  <a:latin typeface="Courier New"/>
                  <a:cs typeface="Courier New"/>
                </a:rPr>
                <a:t> </a:t>
              </a:r>
              <a:r>
                <a:rPr lang="en-US" sz="32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TMLIST_FIND</a:t>
              </a:r>
              <a:r>
                <a:rPr lang="en-US" sz="3000" dirty="0" smtClean="0">
                  <a:solidFill>
                    <a:srgbClr val="BFBFBF"/>
                  </a:solidFill>
                  <a:latin typeface="Courier New"/>
                  <a:cs typeface="Courier New"/>
                </a:rPr>
                <a:t>(chain, </a:t>
              </a:r>
            </a:p>
            <a:p>
              <a:pPr>
                <a:lnSpc>
                  <a:spcPct val="80000"/>
                </a:lnSpc>
              </a:pPr>
              <a:r>
                <a:rPr lang="en-US" sz="3000" dirty="0">
                  <a:solidFill>
                    <a:srgbClr val="BFBFBF"/>
                  </a:solidFill>
                  <a:latin typeface="Courier New"/>
                  <a:cs typeface="Courier New"/>
                </a:rPr>
                <a:t>	</a:t>
              </a:r>
              <a:r>
                <a:rPr lang="en-US" sz="3000" dirty="0" smtClean="0">
                  <a:solidFill>
                    <a:srgbClr val="BFBFBF"/>
                  </a:solidFill>
                  <a:latin typeface="Courier New"/>
                  <a:cs typeface="Courier New"/>
                </a:rPr>
                <a:t>								      &amp;updatePair);</a:t>
              </a:r>
            </a:p>
            <a:p>
              <a:pPr>
                <a:lnSpc>
                  <a:spcPct val="80000"/>
                </a:lnSpc>
              </a:pPr>
              <a:r>
                <a:rPr lang="en-US" sz="3000" dirty="0" smtClean="0">
                  <a:solidFill>
                    <a:srgbClr val="BFBFBF"/>
                  </a:solidFill>
                  <a:latin typeface="Courier New"/>
                  <a:cs typeface="Courier New"/>
                </a:rPr>
                <a:t>  pair-&gt;second</a:t>
              </a:r>
              <a:r>
                <a:rPr lang="en-US" sz="3000" dirty="0" smtClean="0">
                  <a:solidFill>
                    <a:srgbClr val="7F7F7F"/>
                  </a:solidFill>
                  <a:latin typeface="Courier New"/>
                  <a:cs typeface="Courier New"/>
                </a:rPr>
                <a:t> </a:t>
              </a:r>
              <a:r>
                <a:rPr lang="en-US" sz="3000" b="1" dirty="0" smtClean="0">
                  <a:solidFill>
                    <a:srgbClr val="800000"/>
                  </a:solidFill>
                  <a:latin typeface="Courier New"/>
                  <a:cs typeface="Courier New"/>
                </a:rPr>
                <a:t>=</a:t>
              </a:r>
              <a:r>
                <a:rPr lang="en-US" sz="3000" dirty="0" smtClean="0">
                  <a:solidFill>
                    <a:srgbClr val="7F7F7F"/>
                  </a:solidFill>
                  <a:latin typeface="Courier New"/>
                  <a:cs typeface="Courier New"/>
                </a:rPr>
                <a:t> </a:t>
              </a:r>
              <a:r>
                <a:rPr lang="en-US" sz="3000" dirty="0" smtClean="0">
                  <a:solidFill>
                    <a:srgbClr val="BFBFBF"/>
                  </a:solidFill>
                  <a:latin typeface="Courier New"/>
                  <a:cs typeface="Courier New"/>
                </a:rPr>
                <a:t>data;</a:t>
              </a:r>
            </a:p>
            <a:p>
              <a:pPr>
                <a:lnSpc>
                  <a:spcPct val="80000"/>
                </a:lnSpc>
              </a:pPr>
              <a:r>
                <a:rPr lang="en-US" sz="3000" dirty="0" smtClean="0">
                  <a:solidFill>
                    <a:srgbClr val="BFBFBF"/>
                  </a:solidFill>
                  <a:latin typeface="Courier New"/>
                  <a:cs typeface="Courier New"/>
                </a:rPr>
                <a:t>}</a:t>
              </a:r>
            </a:p>
          </p:txBody>
        </p:sp>
        <p:sp>
          <p:nvSpPr>
            <p:cNvPr id="28" name="TextBox 38"/>
            <p:cNvSpPr txBox="1"/>
            <p:nvPr/>
          </p:nvSpPr>
          <p:spPr>
            <a:xfrm>
              <a:off x="3403897" y="5077706"/>
              <a:ext cx="5960109" cy="5539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altLang="zh-CN" sz="3600" b="1" dirty="0" smtClean="0">
                  <a:solidFill>
                    <a:srgbClr val="FF0000"/>
                  </a:solidFill>
                  <a:cs typeface="Times New Roman"/>
                </a:rPr>
                <a:t>Need a new implementation</a:t>
              </a:r>
              <a:endParaRPr lang="en-US" sz="3600" b="1" dirty="0">
                <a:solidFill>
                  <a:srgbClr val="FF0000"/>
                </a:solidFill>
                <a:cs typeface="Times New Roman"/>
              </a:endParaRPr>
            </a:p>
          </p:txBody>
        </p:sp>
        <p:sp>
          <p:nvSpPr>
            <p:cNvPr id="29" name="TextBox 38"/>
            <p:cNvSpPr txBox="1"/>
            <p:nvPr/>
          </p:nvSpPr>
          <p:spPr>
            <a:xfrm>
              <a:off x="3856745" y="6531862"/>
              <a:ext cx="4369901" cy="997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3600" b="1" dirty="0" smtClean="0">
                  <a:solidFill>
                    <a:srgbClr val="FF0000"/>
                  </a:solidFill>
                  <a:cs typeface="Times New Roman"/>
                </a:rPr>
                <a:t>Third party code </a:t>
              </a:r>
            </a:p>
            <a:p>
              <a:pPr algn="ctr">
                <a:lnSpc>
                  <a:spcPct val="80000"/>
                </a:lnSpc>
              </a:pPr>
              <a:r>
                <a:rPr lang="en-US" sz="3600" b="1" dirty="0" smtClean="0">
                  <a:solidFill>
                    <a:srgbClr val="FF0000"/>
                  </a:solidFill>
                  <a:cs typeface="Times New Roman"/>
                </a:rPr>
                <a:t>can be inconsistent</a:t>
              </a:r>
              <a:endParaRPr lang="en-US" sz="3600" b="1" dirty="0">
                <a:solidFill>
                  <a:srgbClr val="FF0000"/>
                </a:solidFill>
                <a:cs typeface="Times New Roman"/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189521" y="3289140"/>
              <a:ext cx="8798947" cy="691573"/>
            </a:xfrm>
            <a:prstGeom prst="roundRect">
              <a:avLst/>
            </a:prstGeom>
            <a:noFill/>
            <a:ln w="762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4139504" y="4348600"/>
              <a:ext cx="4600067" cy="691573"/>
            </a:xfrm>
            <a:prstGeom prst="roundRect">
              <a:avLst/>
            </a:prstGeom>
            <a:noFill/>
            <a:ln w="762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4442945" y="5822716"/>
              <a:ext cx="3073799" cy="691573"/>
            </a:xfrm>
            <a:prstGeom prst="roundRect">
              <a:avLst/>
            </a:prstGeom>
            <a:noFill/>
            <a:ln w="762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3235631" y="7328026"/>
              <a:ext cx="892498" cy="691573"/>
            </a:xfrm>
            <a:prstGeom prst="roundRect">
              <a:avLst/>
            </a:prstGeom>
            <a:noFill/>
            <a:ln w="762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extBox 38"/>
            <p:cNvSpPr txBox="1"/>
            <p:nvPr/>
          </p:nvSpPr>
          <p:spPr>
            <a:xfrm>
              <a:off x="629577" y="7187554"/>
              <a:ext cx="2801453" cy="997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3600" b="1" dirty="0" smtClean="0">
                  <a:solidFill>
                    <a:srgbClr val="FF0000"/>
                  </a:solidFill>
                  <a:cs typeface="Times New Roman"/>
                </a:rPr>
                <a:t>Prohibited</a:t>
              </a:r>
            </a:p>
            <a:p>
              <a:pPr algn="ctr">
                <a:lnSpc>
                  <a:spcPct val="80000"/>
                </a:lnSpc>
              </a:pPr>
              <a:r>
                <a:rPr lang="en-US" sz="3600" b="1" dirty="0" smtClean="0">
                  <a:solidFill>
                    <a:srgbClr val="FF0000"/>
                  </a:solidFill>
                  <a:cs typeface="Times New Roman"/>
                </a:rPr>
                <a:t>Operation</a:t>
              </a:r>
              <a:endParaRPr lang="en-US" sz="3600" b="1" dirty="0">
                <a:solidFill>
                  <a:srgbClr val="FF0000"/>
                </a:solidFill>
                <a:cs typeface="Times New Roman"/>
              </a:endParaRPr>
            </a:p>
          </p:txBody>
        </p:sp>
      </p:grpSp>
      <p:sp>
        <p:nvSpPr>
          <p:cNvPr id="46" name="Rounded Rectangle 45"/>
          <p:cNvSpPr/>
          <p:nvPr/>
        </p:nvSpPr>
        <p:spPr>
          <a:xfrm>
            <a:off x="1278530" y="14295671"/>
            <a:ext cx="30367704" cy="1777329"/>
          </a:xfrm>
          <a:prstGeom prst="round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sz="7200" b="1" dirty="0" smtClean="0">
                <a:solidFill>
                  <a:srgbClr val="FFFFFF"/>
                </a:solidFill>
                <a:latin typeface="+mj-lt"/>
              </a:rPr>
              <a:t>GOAL: Software </a:t>
            </a:r>
            <a:r>
              <a:rPr lang="en-US" sz="7200" b="1" dirty="0">
                <a:solidFill>
                  <a:srgbClr val="FFFFFF"/>
                </a:solidFill>
                <a:latin typeface="+mj-lt"/>
              </a:rPr>
              <a:t>transparent </a:t>
            </a:r>
            <a:r>
              <a:rPr lang="en-US" sz="7200" b="1" dirty="0" smtClean="0">
                <a:solidFill>
                  <a:srgbClr val="FFFFFF"/>
                </a:solidFill>
                <a:latin typeface="+mj-lt"/>
              </a:rPr>
              <a:t>consistency in persistent memory </a:t>
            </a:r>
            <a:r>
              <a:rPr lang="en-US" sz="7200" b="1" dirty="0">
                <a:solidFill>
                  <a:srgbClr val="FFFFFF"/>
                </a:solidFill>
                <a:latin typeface="+mj-lt"/>
              </a:rPr>
              <a:t>systems</a:t>
            </a:r>
          </a:p>
        </p:txBody>
      </p:sp>
      <p:sp>
        <p:nvSpPr>
          <p:cNvPr id="47" name="Rectangle 46"/>
          <p:cNvSpPr/>
          <p:nvPr/>
        </p:nvSpPr>
        <p:spPr>
          <a:xfrm>
            <a:off x="1278527" y="15653669"/>
            <a:ext cx="30367704" cy="109400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>
              <a:lnSpc>
                <a:spcPct val="140000"/>
              </a:lnSpc>
            </a:pPr>
            <a:r>
              <a:rPr lang="en-US" sz="5400" b="1" dirty="0">
                <a:solidFill>
                  <a:srgbClr val="FF0000"/>
                </a:solidFill>
              </a:rPr>
              <a:t>E</a:t>
            </a:r>
            <a:r>
              <a:rPr lang="en-US" sz="5400" b="1" dirty="0" smtClean="0">
                <a:solidFill>
                  <a:srgbClr val="FF0000"/>
                </a:solidFill>
              </a:rPr>
              <a:t>xecute</a:t>
            </a:r>
            <a:r>
              <a:rPr lang="en-US" sz="5400" dirty="0" smtClean="0">
                <a:solidFill>
                  <a:srgbClr val="000000"/>
                </a:solidFill>
              </a:rPr>
              <a:t> </a:t>
            </a:r>
            <a:r>
              <a:rPr lang="en-US" sz="5400" i="1" dirty="0" smtClean="0">
                <a:solidFill>
                  <a:schemeClr val="tx2"/>
                </a:solidFill>
              </a:rPr>
              <a:t>legacy apps, </a:t>
            </a:r>
            <a:r>
              <a:rPr lang="en-US" sz="5400" b="1" dirty="0" smtClean="0">
                <a:solidFill>
                  <a:srgbClr val="FF0000"/>
                </a:solidFill>
              </a:rPr>
              <a:t>No </a:t>
            </a:r>
            <a:r>
              <a:rPr lang="en-US" sz="5400" b="1" dirty="0">
                <a:solidFill>
                  <a:srgbClr val="FF0000"/>
                </a:solidFill>
              </a:rPr>
              <a:t>burden </a:t>
            </a:r>
            <a:r>
              <a:rPr lang="en-US" sz="5400" i="1" dirty="0">
                <a:solidFill>
                  <a:srgbClr val="1F497D"/>
                </a:solidFill>
              </a:rPr>
              <a:t>on </a:t>
            </a:r>
            <a:r>
              <a:rPr lang="en-US" sz="5400" i="1" dirty="0" smtClean="0">
                <a:solidFill>
                  <a:srgbClr val="1F497D"/>
                </a:solidFill>
              </a:rPr>
              <a:t>programmers, </a:t>
            </a:r>
            <a:r>
              <a:rPr lang="en-US" sz="5400" b="1" dirty="0" smtClean="0">
                <a:solidFill>
                  <a:srgbClr val="FF0000"/>
                </a:solidFill>
              </a:rPr>
              <a:t>Enable</a:t>
            </a:r>
            <a:r>
              <a:rPr lang="en-US" sz="5400" dirty="0" smtClean="0">
                <a:solidFill>
                  <a:srgbClr val="000000"/>
                </a:solidFill>
              </a:rPr>
              <a:t> </a:t>
            </a:r>
            <a:r>
              <a:rPr lang="en-US" sz="5400" i="1" dirty="0" smtClean="0">
                <a:solidFill>
                  <a:schemeClr val="tx2"/>
                </a:solidFill>
              </a:rPr>
              <a:t>easier integration </a:t>
            </a:r>
            <a:r>
              <a:rPr lang="en-US" sz="5400" i="1" dirty="0" smtClean="0">
                <a:solidFill>
                  <a:srgbClr val="1F497D"/>
                </a:solidFill>
              </a:rPr>
              <a:t>of NVM</a:t>
            </a:r>
            <a:endParaRPr lang="en-US" sz="5400" b="1" i="1" dirty="0">
              <a:solidFill>
                <a:srgbClr val="1F497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928049" y="9369474"/>
            <a:ext cx="9663556" cy="3948140"/>
            <a:chOff x="114036" y="1872311"/>
            <a:chExt cx="9663556" cy="3948140"/>
          </a:xfrm>
        </p:grpSpPr>
        <p:cxnSp>
          <p:nvCxnSpPr>
            <p:cNvPr id="50" name="Straight Arrow Connector 49"/>
            <p:cNvCxnSpPr>
              <a:stCxn id="52" idx="7"/>
              <a:endCxn id="56" idx="3"/>
            </p:cNvCxnSpPr>
            <p:nvPr/>
          </p:nvCxnSpPr>
          <p:spPr>
            <a:xfrm flipV="1">
              <a:off x="4176057" y="2612470"/>
              <a:ext cx="232991" cy="437712"/>
            </a:xfrm>
            <a:prstGeom prst="straightConnector1">
              <a:avLst/>
            </a:prstGeom>
            <a:ln w="76200" cmpd="sng">
              <a:solidFill>
                <a:srgbClr val="800000"/>
              </a:solidFill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1" name="Oval 50"/>
            <p:cNvSpPr/>
            <p:nvPr/>
          </p:nvSpPr>
          <p:spPr>
            <a:xfrm>
              <a:off x="2372886" y="2951022"/>
              <a:ext cx="677101" cy="67710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52" name="Oval 51"/>
            <p:cNvSpPr/>
            <p:nvPr/>
          </p:nvSpPr>
          <p:spPr>
            <a:xfrm>
              <a:off x="3598115" y="2951022"/>
              <a:ext cx="677101" cy="67710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54" name="Oval 53"/>
            <p:cNvSpPr/>
            <p:nvPr/>
          </p:nvSpPr>
          <p:spPr>
            <a:xfrm>
              <a:off x="5016800" y="2951022"/>
              <a:ext cx="677101" cy="67710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55" name="Oval 54"/>
            <p:cNvSpPr/>
            <p:nvPr/>
          </p:nvSpPr>
          <p:spPr>
            <a:xfrm>
              <a:off x="6242032" y="2951022"/>
              <a:ext cx="677101" cy="67710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56" name="Oval 55"/>
            <p:cNvSpPr/>
            <p:nvPr/>
          </p:nvSpPr>
          <p:spPr>
            <a:xfrm>
              <a:off x="4309889" y="2034526"/>
              <a:ext cx="677101" cy="677104"/>
            </a:xfrm>
            <a:prstGeom prst="ellipse">
              <a:avLst/>
            </a:prstGeom>
            <a:solidFill>
              <a:srgbClr val="632523"/>
            </a:solidFill>
            <a:ln>
              <a:solidFill>
                <a:srgbClr val="80000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rgbClr val="0070C0"/>
                </a:solidFill>
              </a:endParaRPr>
            </a:p>
          </p:txBody>
        </p:sp>
        <p:cxnSp>
          <p:nvCxnSpPr>
            <p:cNvPr id="57" name="Straight Arrow Connector 56"/>
            <p:cNvCxnSpPr/>
            <p:nvPr/>
          </p:nvCxnSpPr>
          <p:spPr>
            <a:xfrm>
              <a:off x="3049987" y="3289574"/>
              <a:ext cx="548128" cy="0"/>
            </a:xfrm>
            <a:prstGeom prst="straightConnector1">
              <a:avLst/>
            </a:prstGeom>
            <a:ln w="76200" cmpd="sng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>
              <a:off x="5693904" y="3289574"/>
              <a:ext cx="548128" cy="0"/>
            </a:xfrm>
            <a:prstGeom prst="straightConnector1">
              <a:avLst/>
            </a:prstGeom>
            <a:ln w="76200" cmpd="sng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56" idx="5"/>
              <a:endCxn id="54" idx="1"/>
            </p:cNvCxnSpPr>
            <p:nvPr/>
          </p:nvCxnSpPr>
          <p:spPr>
            <a:xfrm>
              <a:off x="4887831" y="2612471"/>
              <a:ext cx="228130" cy="437713"/>
            </a:xfrm>
            <a:prstGeom prst="straightConnector1">
              <a:avLst/>
            </a:prstGeom>
            <a:ln w="76200" cmpd="sng">
              <a:solidFill>
                <a:srgbClr val="800000"/>
              </a:solidFill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0" name="Lightning Bolt 59"/>
            <p:cNvSpPr>
              <a:spLocks noChangeAspect="1"/>
            </p:cNvSpPr>
            <p:nvPr/>
          </p:nvSpPr>
          <p:spPr>
            <a:xfrm>
              <a:off x="7031357" y="2567884"/>
              <a:ext cx="1273340" cy="1417538"/>
            </a:xfrm>
            <a:prstGeom prst="lightningBol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1" name="Straight Arrow Connector 60"/>
            <p:cNvCxnSpPr>
              <a:stCxn id="52" idx="6"/>
            </p:cNvCxnSpPr>
            <p:nvPr/>
          </p:nvCxnSpPr>
          <p:spPr>
            <a:xfrm>
              <a:off x="4275216" y="3289574"/>
              <a:ext cx="764545" cy="0"/>
            </a:xfrm>
            <a:prstGeom prst="straightConnector1">
              <a:avLst/>
            </a:prstGeom>
            <a:ln w="76200" cmpd="sng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5422797" y="1872312"/>
              <a:ext cx="435479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i="1" dirty="0" smtClean="0"/>
                <a:t>1. Link to next</a:t>
              </a:r>
              <a:endParaRPr lang="en-US" sz="4400" b="1" i="1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14036" y="1872311"/>
              <a:ext cx="361985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b="1" i="1" dirty="0"/>
                <a:t>2</a:t>
              </a:r>
              <a:r>
                <a:rPr lang="en-US" sz="4400" b="1" i="1" dirty="0" smtClean="0"/>
                <a:t>. Link to prev</a:t>
              </a:r>
              <a:endParaRPr lang="en-US" sz="4400" b="1" i="1" dirty="0"/>
            </a:p>
          </p:txBody>
        </p:sp>
        <p:grpSp>
          <p:nvGrpSpPr>
            <p:cNvPr id="64" name="Group 63"/>
            <p:cNvGrpSpPr/>
            <p:nvPr/>
          </p:nvGrpSpPr>
          <p:grpSpPr>
            <a:xfrm>
              <a:off x="2296686" y="4015726"/>
              <a:ext cx="4546247" cy="1593600"/>
              <a:chOff x="2296686" y="4168126"/>
              <a:chExt cx="4546247" cy="1593600"/>
            </a:xfrm>
          </p:grpSpPr>
          <p:cxnSp>
            <p:nvCxnSpPr>
              <p:cNvPr id="65" name="Straight Arrow Connector 64"/>
              <p:cNvCxnSpPr>
                <a:stCxn id="67" idx="7"/>
                <a:endCxn id="70" idx="3"/>
              </p:cNvCxnSpPr>
              <p:nvPr/>
            </p:nvCxnSpPr>
            <p:spPr>
              <a:xfrm flipV="1">
                <a:off x="4099857" y="4746070"/>
                <a:ext cx="232991" cy="437712"/>
              </a:xfrm>
              <a:prstGeom prst="straightConnector1">
                <a:avLst/>
              </a:prstGeom>
              <a:ln w="76200" cmpd="sng">
                <a:solidFill>
                  <a:srgbClr val="800000"/>
                </a:solidFill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6" name="Oval 65"/>
              <p:cNvSpPr/>
              <p:nvPr/>
            </p:nvSpPr>
            <p:spPr>
              <a:xfrm>
                <a:off x="2296686" y="5084622"/>
                <a:ext cx="677101" cy="67710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3521915" y="5084622"/>
                <a:ext cx="677101" cy="67710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4940600" y="5084622"/>
                <a:ext cx="677101" cy="67710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rgbClr val="7F7F7F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6165832" y="5084622"/>
                <a:ext cx="677101" cy="677104"/>
              </a:xfrm>
              <a:prstGeom prst="ellipse">
                <a:avLst/>
              </a:prstGeom>
              <a:solidFill>
                <a:srgbClr val="7F7F7F"/>
              </a:solidFill>
              <a:ln>
                <a:solidFill>
                  <a:srgbClr val="7F7F7F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4233689" y="4168126"/>
                <a:ext cx="677101" cy="677104"/>
              </a:xfrm>
              <a:prstGeom prst="ellipse">
                <a:avLst/>
              </a:prstGeom>
              <a:solidFill>
                <a:srgbClr val="632523"/>
              </a:solidFill>
              <a:ln>
                <a:solidFill>
                  <a:srgbClr val="80000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>
                  <a:solidFill>
                    <a:srgbClr val="0070C0"/>
                  </a:solidFill>
                </a:endParaRPr>
              </a:p>
            </p:txBody>
          </p:sp>
          <p:cxnSp>
            <p:nvCxnSpPr>
              <p:cNvPr id="71" name="Straight Arrow Connector 70"/>
              <p:cNvCxnSpPr/>
              <p:nvPr/>
            </p:nvCxnSpPr>
            <p:spPr>
              <a:xfrm>
                <a:off x="2973787" y="5423174"/>
                <a:ext cx="548128" cy="0"/>
              </a:xfrm>
              <a:prstGeom prst="straightConnector1">
                <a:avLst/>
              </a:prstGeom>
              <a:ln w="76200" cmpd="sng"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/>
              <p:cNvCxnSpPr/>
              <p:nvPr/>
            </p:nvCxnSpPr>
            <p:spPr>
              <a:xfrm>
                <a:off x="5617704" y="5423174"/>
                <a:ext cx="548128" cy="0"/>
              </a:xfrm>
              <a:prstGeom prst="straightConnector1">
                <a:avLst/>
              </a:prstGeom>
              <a:ln w="76200" cmpd="sng">
                <a:solidFill>
                  <a:srgbClr val="7F7F7F"/>
                </a:solidFill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3" name="Straight Arrow Connector 72"/>
              <p:cNvCxnSpPr>
                <a:stCxn id="70" idx="5"/>
                <a:endCxn id="68" idx="1"/>
              </p:cNvCxnSpPr>
              <p:nvPr/>
            </p:nvCxnSpPr>
            <p:spPr>
              <a:xfrm>
                <a:off x="4811631" y="4746071"/>
                <a:ext cx="228130" cy="437713"/>
              </a:xfrm>
              <a:prstGeom prst="straightConnector1">
                <a:avLst/>
              </a:prstGeom>
              <a:ln w="76200" cmpd="sng">
                <a:solidFill>
                  <a:schemeClr val="bg1">
                    <a:lumMod val="50000"/>
                  </a:schemeClr>
                </a:solidFill>
                <a:prstDash val="sysDash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pic>
          <p:nvPicPr>
            <p:cNvPr id="74" name="Picture 73" descr="30981636_s.jpg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6889" r="94222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24066" y="4242316"/>
              <a:ext cx="1578135" cy="1578135"/>
            </a:xfrm>
            <a:prstGeom prst="rect">
              <a:avLst/>
            </a:prstGeom>
          </p:spPr>
        </p:pic>
      </p:grpSp>
      <p:sp>
        <p:nvSpPr>
          <p:cNvPr id="12" name="Rectangle 11"/>
          <p:cNvSpPr/>
          <p:nvPr/>
        </p:nvSpPr>
        <p:spPr>
          <a:xfrm>
            <a:off x="1434536" y="20891522"/>
            <a:ext cx="10496709" cy="1889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4800" b="1" dirty="0"/>
              <a:t>Checkpointing granularity</a:t>
            </a:r>
          </a:p>
          <a:p>
            <a:pPr marL="1200150" lvl="1" indent="-742950">
              <a:lnSpc>
                <a:spcPct val="80000"/>
              </a:lnSpc>
              <a:buFont typeface="Arial"/>
              <a:buChar char="•"/>
            </a:pPr>
            <a:r>
              <a:rPr lang="en-US" sz="4800" i="1" dirty="0">
                <a:solidFill>
                  <a:schemeClr val="tx2"/>
                </a:solidFill>
              </a:rPr>
              <a:t>Small granularity: </a:t>
            </a:r>
            <a:r>
              <a:rPr lang="en-US" sz="4800" i="1" dirty="0">
                <a:solidFill>
                  <a:srgbClr val="FF0000"/>
                </a:solidFill>
              </a:rPr>
              <a:t>large metadata</a:t>
            </a:r>
          </a:p>
          <a:p>
            <a:pPr marL="1200150" lvl="1" indent="-742950">
              <a:lnSpc>
                <a:spcPct val="80000"/>
              </a:lnSpc>
              <a:buFont typeface="Arial"/>
              <a:buChar char="•"/>
            </a:pPr>
            <a:r>
              <a:rPr lang="en-US" sz="4800" i="1" dirty="0">
                <a:solidFill>
                  <a:schemeClr val="tx2"/>
                </a:solidFill>
              </a:rPr>
              <a:t>Large granularity:</a:t>
            </a:r>
            <a:r>
              <a:rPr lang="en-US" sz="4800" i="1" dirty="0">
                <a:solidFill>
                  <a:srgbClr val="FF0000"/>
                </a:solidFill>
              </a:rPr>
              <a:t> small metadata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232729" y="20931404"/>
            <a:ext cx="11142944" cy="1889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4800" b="1" dirty="0"/>
              <a:t>Latency and location</a:t>
            </a:r>
          </a:p>
          <a:p>
            <a:pPr marL="1028700" lvl="1" indent="-571500">
              <a:lnSpc>
                <a:spcPct val="80000"/>
              </a:lnSpc>
              <a:buFont typeface="Arial"/>
              <a:buChar char="•"/>
            </a:pPr>
            <a:r>
              <a:rPr lang="en-US" sz="4800" i="1" dirty="0">
                <a:solidFill>
                  <a:schemeClr val="tx2"/>
                </a:solidFill>
              </a:rPr>
              <a:t>Writeback from DRAM:</a:t>
            </a:r>
            <a:r>
              <a:rPr lang="en-US" sz="4800" i="1" dirty="0">
                <a:solidFill>
                  <a:srgbClr val="FF0000"/>
                </a:solidFill>
              </a:rPr>
              <a:t> long latency</a:t>
            </a:r>
          </a:p>
          <a:p>
            <a:pPr marL="1028700" lvl="1" indent="-571500">
              <a:lnSpc>
                <a:spcPct val="80000"/>
              </a:lnSpc>
              <a:buFont typeface="Arial"/>
              <a:buChar char="•"/>
            </a:pPr>
            <a:r>
              <a:rPr lang="en-US" sz="4800" i="1" dirty="0">
                <a:solidFill>
                  <a:schemeClr val="tx2"/>
                </a:solidFill>
              </a:rPr>
              <a:t>Remap in NVM: </a:t>
            </a:r>
            <a:r>
              <a:rPr lang="en-US" sz="4800" i="1" dirty="0">
                <a:solidFill>
                  <a:srgbClr val="FF0000"/>
                </a:solidFill>
              </a:rPr>
              <a:t>short latency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22066198" y="21807134"/>
            <a:ext cx="9144001" cy="5248289"/>
            <a:chOff x="0" y="871537"/>
            <a:chExt cx="9144001" cy="5248289"/>
          </a:xfrm>
        </p:grpSpPr>
        <p:sp>
          <p:nvSpPr>
            <p:cNvPr id="79" name="Rectangle 78"/>
            <p:cNvSpPr/>
            <p:nvPr/>
          </p:nvSpPr>
          <p:spPr>
            <a:xfrm>
              <a:off x="1" y="871537"/>
              <a:ext cx="9144000" cy="4429125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</p:txBody>
        </p:sp>
        <p:sp>
          <p:nvSpPr>
            <p:cNvPr id="80" name="Rounded Rectangle 79"/>
            <p:cNvSpPr/>
            <p:nvPr/>
          </p:nvSpPr>
          <p:spPr>
            <a:xfrm>
              <a:off x="304800" y="2193897"/>
              <a:ext cx="4191000" cy="1600200"/>
            </a:xfrm>
            <a:prstGeom prst="roundRect">
              <a:avLst/>
            </a:prstGeom>
            <a:solidFill>
              <a:schemeClr val="tx2">
                <a:lumMod val="50000"/>
              </a:schemeClr>
            </a:solidFill>
            <a:ln w="38100" cmpd="sng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r>
                <a:rPr lang="en-US" sz="3600" b="1" dirty="0" smtClean="0">
                  <a:solidFill>
                    <a:srgbClr val="FFFFFF"/>
                  </a:solidFill>
                </a:rPr>
                <a:t>DRAM</a:t>
              </a:r>
              <a:endParaRPr lang="en-US" sz="3600" b="1" dirty="0">
                <a:solidFill>
                  <a:srgbClr val="FFFFFF"/>
                </a:solidFill>
              </a:endParaRPr>
            </a:p>
          </p:txBody>
        </p:sp>
        <p:sp>
          <p:nvSpPr>
            <p:cNvPr id="81" name="Rounded Rectangle 80"/>
            <p:cNvSpPr/>
            <p:nvPr/>
          </p:nvSpPr>
          <p:spPr>
            <a:xfrm>
              <a:off x="4495800" y="2193897"/>
              <a:ext cx="4191000" cy="1600200"/>
            </a:xfrm>
            <a:prstGeom prst="roundRect">
              <a:avLst/>
            </a:prstGeom>
            <a:solidFill>
              <a:schemeClr val="accent1"/>
            </a:solidFill>
            <a:ln w="38100" cmpd="sng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>
                <a:lnSpc>
                  <a:spcPct val="80000"/>
                </a:lnSpc>
              </a:pPr>
              <a:r>
                <a:rPr lang="en-US" sz="3600" b="1" dirty="0" smtClean="0">
                  <a:solidFill>
                    <a:srgbClr val="FFFFFF"/>
                  </a:solidFill>
                </a:rPr>
                <a:t>NVM</a:t>
              </a:r>
              <a:endParaRPr lang="en-US" sz="3600" b="1" dirty="0">
                <a:solidFill>
                  <a:srgbClr val="FFFFFF"/>
                </a:solidFill>
              </a:endParaRPr>
            </a:p>
          </p:txBody>
        </p:sp>
        <p:grpSp>
          <p:nvGrpSpPr>
            <p:cNvPr id="82" name="Group 81"/>
            <p:cNvGrpSpPr/>
            <p:nvPr/>
          </p:nvGrpSpPr>
          <p:grpSpPr>
            <a:xfrm>
              <a:off x="2590800" y="2193897"/>
              <a:ext cx="1600200" cy="1600200"/>
              <a:chOff x="2057400" y="2133600"/>
              <a:chExt cx="1600200" cy="1600200"/>
            </a:xfrm>
          </p:grpSpPr>
          <p:sp>
            <p:nvSpPr>
              <p:cNvPr id="83" name="Rectangle 82"/>
              <p:cNvSpPr/>
              <p:nvPr/>
            </p:nvSpPr>
            <p:spPr>
              <a:xfrm>
                <a:off x="2057400" y="2133600"/>
                <a:ext cx="1600200" cy="16002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rgbClr val="FFFFFF"/>
                </a:solidFill>
              </a:ln>
              <a:scene3d>
                <a:camera prst="obliqueTopLeft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2057400" y="2667000"/>
                <a:ext cx="533400" cy="533400"/>
              </a:xfrm>
              <a:prstGeom prst="rect">
                <a:avLst/>
              </a:prstGeom>
              <a:solidFill>
                <a:srgbClr val="FF0000"/>
              </a:solidFill>
              <a:ln w="28575" cmpd="sng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2590800" y="2667000"/>
                <a:ext cx="533400" cy="533400"/>
              </a:xfrm>
              <a:prstGeom prst="rect">
                <a:avLst/>
              </a:prstGeom>
              <a:solidFill>
                <a:srgbClr val="FF0000"/>
              </a:solidFill>
              <a:ln w="28575" cmpd="sng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3124200" y="2667000"/>
                <a:ext cx="533400" cy="533400"/>
              </a:xfrm>
              <a:prstGeom prst="rect">
                <a:avLst/>
              </a:prstGeom>
              <a:solidFill>
                <a:srgbClr val="FF0000"/>
              </a:solidFill>
              <a:ln w="28575" cmpd="sng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2590800" y="3200400"/>
                <a:ext cx="533400" cy="533400"/>
              </a:xfrm>
              <a:prstGeom prst="rect">
                <a:avLst/>
              </a:prstGeom>
              <a:solidFill>
                <a:srgbClr val="FF0000"/>
              </a:solidFill>
              <a:ln w="28575" cmpd="sng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3124200" y="3200400"/>
                <a:ext cx="533400" cy="533400"/>
              </a:xfrm>
              <a:prstGeom prst="rect">
                <a:avLst/>
              </a:prstGeom>
              <a:solidFill>
                <a:srgbClr val="FF0000"/>
              </a:solidFill>
              <a:ln w="28575" cmpd="sng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2590800" y="2133600"/>
                <a:ext cx="533400" cy="533400"/>
              </a:xfrm>
              <a:prstGeom prst="rect">
                <a:avLst/>
              </a:prstGeom>
              <a:solidFill>
                <a:srgbClr val="FF0000"/>
              </a:solidFill>
              <a:ln w="28575" cmpd="sng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90" name="Group 89"/>
            <p:cNvGrpSpPr/>
            <p:nvPr/>
          </p:nvGrpSpPr>
          <p:grpSpPr>
            <a:xfrm>
              <a:off x="6781800" y="2193897"/>
              <a:ext cx="1600200" cy="1600200"/>
              <a:chOff x="2057400" y="2133600"/>
              <a:chExt cx="1600200" cy="1600200"/>
            </a:xfrm>
          </p:grpSpPr>
          <p:sp>
            <p:nvSpPr>
              <p:cNvPr id="91" name="Rectangle 90"/>
              <p:cNvSpPr/>
              <p:nvPr/>
            </p:nvSpPr>
            <p:spPr>
              <a:xfrm>
                <a:off x="2057400" y="2133600"/>
                <a:ext cx="1600200" cy="16002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rgbClr val="FFFFFF"/>
                </a:solidFill>
              </a:ln>
              <a:scene3d>
                <a:camera prst="obliqueTopLeft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3124200" y="3200400"/>
                <a:ext cx="533400" cy="533400"/>
              </a:xfrm>
              <a:prstGeom prst="rect">
                <a:avLst/>
              </a:prstGeom>
              <a:solidFill>
                <a:srgbClr val="FF0000"/>
              </a:solidFill>
              <a:ln w="28575" cmpd="sng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93" name="Rounded Rectangle 92"/>
            <p:cNvSpPr/>
            <p:nvPr/>
          </p:nvSpPr>
          <p:spPr>
            <a:xfrm>
              <a:off x="0" y="5037151"/>
              <a:ext cx="9143999" cy="1082675"/>
            </a:xfrm>
            <a:prstGeom prst="roundRect">
              <a:avLst/>
            </a:prstGeom>
            <a:solidFill>
              <a:srgbClr val="8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sz="3600" b="1" dirty="0">
                  <a:solidFill>
                    <a:srgbClr val="FFFFFF"/>
                  </a:solidFill>
                </a:rPr>
                <a:t>High </a:t>
              </a:r>
              <a:r>
                <a:rPr lang="en-US" sz="3600" b="1" dirty="0" smtClean="0">
                  <a:solidFill>
                    <a:srgbClr val="FFFFFF"/>
                  </a:solidFill>
                </a:rPr>
                <a:t>write </a:t>
              </a:r>
              <a:r>
                <a:rPr lang="en-US" sz="3600" b="1" dirty="0">
                  <a:solidFill>
                    <a:srgbClr val="FFFFFF"/>
                  </a:solidFill>
                </a:rPr>
                <a:t>locality pages in DRAM, </a:t>
              </a:r>
              <a:endParaRPr lang="en-US" sz="3600" b="1" dirty="0" smtClean="0">
                <a:solidFill>
                  <a:srgbClr val="FFFFFF"/>
                </a:solidFill>
              </a:endParaRPr>
            </a:p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sz="3600" b="1" dirty="0" smtClean="0">
                  <a:solidFill>
                    <a:srgbClr val="FFFFFF"/>
                  </a:solidFill>
                </a:rPr>
                <a:t>low </a:t>
              </a:r>
              <a:r>
                <a:rPr lang="en-US" sz="3600" b="1" dirty="0">
                  <a:solidFill>
                    <a:srgbClr val="FFFFFF"/>
                  </a:solidFill>
                </a:rPr>
                <a:t>write locality pages in NVM</a:t>
              </a:r>
            </a:p>
          </p:txBody>
        </p:sp>
        <p:sp>
          <p:nvSpPr>
            <p:cNvPr id="94" name="Rounded Rectangle 93"/>
            <p:cNvSpPr/>
            <p:nvPr/>
          </p:nvSpPr>
          <p:spPr>
            <a:xfrm>
              <a:off x="533401" y="1127097"/>
              <a:ext cx="3886199" cy="914400"/>
            </a:xfrm>
            <a:prstGeom prst="roundRect">
              <a:avLst/>
            </a:prstGeom>
            <a:solidFill>
              <a:schemeClr val="bg2"/>
            </a:solidFill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FF0000"/>
                  </a:solidFill>
                </a:rPr>
                <a:t>Page Writeback </a:t>
              </a:r>
            </a:p>
            <a:p>
              <a:pPr algn="ctr"/>
              <a:r>
                <a:rPr lang="en-US" sz="2800" b="1" dirty="0">
                  <a:solidFill>
                    <a:srgbClr val="FF0000"/>
                  </a:solidFill>
                </a:rPr>
                <a:t>i</a:t>
              </a:r>
              <a:r>
                <a:rPr lang="en-US" sz="2800" b="1" dirty="0" smtClean="0">
                  <a:solidFill>
                    <a:srgbClr val="FF0000"/>
                  </a:solidFill>
                </a:rPr>
                <a:t>n DRAM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4419600" y="1127097"/>
              <a:ext cx="3886199" cy="914400"/>
            </a:xfrm>
            <a:prstGeom prst="roundRect">
              <a:avLst/>
            </a:prstGeom>
            <a:solidFill>
              <a:schemeClr val="bg2"/>
            </a:solidFill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FF0000"/>
                  </a:solidFill>
                </a:rPr>
                <a:t>Block Remapping</a:t>
              </a:r>
            </a:p>
            <a:p>
              <a:pPr algn="ctr"/>
              <a:r>
                <a:rPr lang="en-US" sz="2800" b="1" dirty="0">
                  <a:solidFill>
                    <a:srgbClr val="FF0000"/>
                  </a:solidFill>
                </a:rPr>
                <a:t>i</a:t>
              </a:r>
              <a:r>
                <a:rPr lang="en-US" sz="2800" b="1" dirty="0" smtClean="0">
                  <a:solidFill>
                    <a:srgbClr val="FF0000"/>
                  </a:solidFill>
                </a:rPr>
                <a:t>n NVM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96" name="Rounded Rectangle 95"/>
            <p:cNvSpPr/>
            <p:nvPr/>
          </p:nvSpPr>
          <p:spPr>
            <a:xfrm>
              <a:off x="574810" y="3933234"/>
              <a:ext cx="3886199" cy="914400"/>
            </a:xfrm>
            <a:prstGeom prst="roundRect">
              <a:avLst/>
            </a:prstGeom>
            <a:solidFill>
              <a:schemeClr val="bg2"/>
            </a:solidFill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FF0000"/>
                  </a:solidFill>
                </a:rPr>
                <a:t>GOOD FOR </a:t>
              </a:r>
            </a:p>
            <a:p>
              <a:pPr algn="ctr"/>
              <a:r>
                <a:rPr lang="en-US" sz="2800" b="1" dirty="0" smtClean="0">
                  <a:solidFill>
                    <a:srgbClr val="FF0000"/>
                  </a:solidFill>
                </a:rPr>
                <a:t>STREAMING WRITES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97" name="Rounded Rectangle 96"/>
            <p:cNvSpPr/>
            <p:nvPr/>
          </p:nvSpPr>
          <p:spPr>
            <a:xfrm>
              <a:off x="4507068" y="3933234"/>
              <a:ext cx="3886199" cy="914400"/>
            </a:xfrm>
            <a:prstGeom prst="roundRect">
              <a:avLst/>
            </a:prstGeom>
            <a:solidFill>
              <a:schemeClr val="bg2"/>
            </a:solidFill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FF0000"/>
                  </a:solidFill>
                </a:rPr>
                <a:t>GOOD FOR </a:t>
              </a:r>
            </a:p>
            <a:p>
              <a:pPr algn="ctr"/>
              <a:r>
                <a:rPr lang="en-US" sz="2800" b="1" dirty="0" smtClean="0">
                  <a:solidFill>
                    <a:srgbClr val="FF0000"/>
                  </a:solidFill>
                </a:rPr>
                <a:t>RANDOM WRITES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2188955" y="28380489"/>
            <a:ext cx="9161462" cy="3551154"/>
            <a:chOff x="-17463" y="3186691"/>
            <a:chExt cx="9161462" cy="3551154"/>
          </a:xfrm>
        </p:grpSpPr>
        <p:grpSp>
          <p:nvGrpSpPr>
            <p:cNvPr id="99" name="Group 98"/>
            <p:cNvGrpSpPr/>
            <p:nvPr/>
          </p:nvGrpSpPr>
          <p:grpSpPr>
            <a:xfrm>
              <a:off x="-17463" y="3186691"/>
              <a:ext cx="9097963" cy="2700818"/>
              <a:chOff x="-17463" y="3186691"/>
              <a:chExt cx="9097963" cy="2700818"/>
            </a:xfrm>
          </p:grpSpPr>
          <p:cxnSp>
            <p:nvCxnSpPr>
              <p:cNvPr id="100" name="直线箭头连接符 31"/>
              <p:cNvCxnSpPr>
                <a:cxnSpLocks noChangeShapeType="1"/>
              </p:cNvCxnSpPr>
              <p:nvPr/>
            </p:nvCxnSpPr>
            <p:spPr bwMode="auto">
              <a:xfrm>
                <a:off x="-17463" y="3699453"/>
                <a:ext cx="9097963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01" name="文本框 32"/>
              <p:cNvSpPr txBox="1">
                <a:spLocks noChangeArrowheads="1"/>
              </p:cNvSpPr>
              <p:nvPr/>
            </p:nvSpPr>
            <p:spPr bwMode="auto">
              <a:xfrm>
                <a:off x="8231188" y="3186691"/>
                <a:ext cx="777875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kumimoji="1" lang="en-US" altLang="zh-CN" sz="1800" i="1" dirty="0">
                    <a:solidFill>
                      <a:srgbClr val="000000"/>
                    </a:solidFill>
                    <a:latin typeface="Tahoma" charset="0"/>
                  </a:rPr>
                  <a:t>time</a:t>
                </a:r>
                <a:endParaRPr kumimoji="1" lang="zh-CN" altLang="en-US" sz="1800" i="1">
                  <a:solidFill>
                    <a:srgbClr val="000000"/>
                  </a:solidFill>
                  <a:latin typeface="Tahoma" charset="0"/>
                </a:endParaRPr>
              </a:p>
            </p:txBody>
          </p:sp>
          <p:cxnSp>
            <p:nvCxnSpPr>
              <p:cNvPr id="102" name="Straight Connector 101"/>
              <p:cNvCxnSpPr/>
              <p:nvPr/>
            </p:nvCxnSpPr>
            <p:spPr>
              <a:xfrm>
                <a:off x="218650" y="4406001"/>
                <a:ext cx="0" cy="671512"/>
              </a:xfrm>
              <a:prstGeom prst="line">
                <a:avLst/>
              </a:prstGeom>
              <a:ln w="57150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>
                <a:off x="4220737" y="4400537"/>
                <a:ext cx="0" cy="671513"/>
              </a:xfrm>
              <a:prstGeom prst="line">
                <a:avLst/>
              </a:prstGeom>
              <a:ln w="57150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Arrow Connector 103"/>
              <p:cNvCxnSpPr/>
              <p:nvPr/>
            </p:nvCxnSpPr>
            <p:spPr>
              <a:xfrm>
                <a:off x="218650" y="4789585"/>
                <a:ext cx="4019550" cy="0"/>
              </a:xfrm>
              <a:prstGeom prst="straightConnector1">
                <a:avLst/>
              </a:prstGeom>
              <a:ln w="57150" cmpd="sng">
                <a:solidFill>
                  <a:srgbClr val="000000"/>
                </a:solidFill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2603926" y="4763078"/>
                <a:ext cx="0" cy="673100"/>
              </a:xfrm>
              <a:prstGeom prst="line">
                <a:avLst/>
              </a:prstGeom>
              <a:ln w="57150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6606013" y="4645493"/>
                <a:ext cx="0" cy="673100"/>
              </a:xfrm>
              <a:prstGeom prst="line">
                <a:avLst/>
              </a:prstGeom>
              <a:ln w="57150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Arrow Connector 106"/>
              <p:cNvCxnSpPr/>
              <p:nvPr/>
            </p:nvCxnSpPr>
            <p:spPr>
              <a:xfrm>
                <a:off x="2603926" y="5121853"/>
                <a:ext cx="4025900" cy="0"/>
              </a:xfrm>
              <a:prstGeom prst="straightConnector1">
                <a:avLst/>
              </a:prstGeom>
              <a:ln w="57150" cmpd="sng">
                <a:solidFill>
                  <a:srgbClr val="000000"/>
                </a:solidFill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4913157" y="5149432"/>
                <a:ext cx="0" cy="671512"/>
              </a:xfrm>
              <a:prstGeom prst="line">
                <a:avLst/>
              </a:prstGeom>
              <a:ln w="57150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8878732" y="5125915"/>
                <a:ext cx="0" cy="671512"/>
              </a:xfrm>
              <a:prstGeom prst="line">
                <a:avLst/>
              </a:prstGeom>
              <a:ln w="57150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Arrow Connector 109"/>
              <p:cNvCxnSpPr/>
              <p:nvPr/>
            </p:nvCxnSpPr>
            <p:spPr>
              <a:xfrm flipV="1">
                <a:off x="4913157" y="5473577"/>
                <a:ext cx="3986213" cy="0"/>
              </a:xfrm>
              <a:prstGeom prst="straightConnector1">
                <a:avLst/>
              </a:prstGeom>
              <a:ln w="57150" cmpd="sng">
                <a:solidFill>
                  <a:srgbClr val="000000"/>
                </a:solidFill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1" name="文本框 27"/>
              <p:cNvSpPr txBox="1">
                <a:spLocks noChangeArrowheads="1"/>
              </p:cNvSpPr>
              <p:nvPr/>
            </p:nvSpPr>
            <p:spPr bwMode="auto">
              <a:xfrm>
                <a:off x="1014413" y="4859730"/>
                <a:ext cx="1098550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kumimoji="1" lang="en-US" altLang="zh-CN" sz="1800" dirty="0">
                    <a:solidFill>
                      <a:srgbClr val="000000"/>
                    </a:solidFill>
                    <a:latin typeface="Tahoma" charset="0"/>
                  </a:rPr>
                  <a:t>Epoch 0</a:t>
                </a:r>
                <a:endParaRPr kumimoji="1" lang="zh-CN" altLang="en-US" sz="1800" dirty="0">
                  <a:solidFill>
                    <a:srgbClr val="000000"/>
                  </a:solidFill>
                  <a:latin typeface="Tahoma" charset="0"/>
                </a:endParaRPr>
              </a:p>
            </p:txBody>
          </p:sp>
          <p:sp>
            <p:nvSpPr>
              <p:cNvPr id="112" name="文本框 27"/>
              <p:cNvSpPr txBox="1">
                <a:spLocks noChangeArrowheads="1"/>
              </p:cNvSpPr>
              <p:nvPr/>
            </p:nvSpPr>
            <p:spPr bwMode="auto">
              <a:xfrm>
                <a:off x="3443288" y="5240916"/>
                <a:ext cx="1098550" cy="369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kumimoji="1" lang="en-US" altLang="zh-CN" sz="1800" dirty="0">
                    <a:solidFill>
                      <a:srgbClr val="000000"/>
                    </a:solidFill>
                    <a:latin typeface="Tahoma" charset="0"/>
                  </a:rPr>
                  <a:t>Epoch 1</a:t>
                </a:r>
                <a:endParaRPr kumimoji="1" lang="zh-CN" altLang="en-US" sz="1800" dirty="0">
                  <a:solidFill>
                    <a:srgbClr val="000000"/>
                  </a:solidFill>
                  <a:latin typeface="Tahoma" charset="0"/>
                </a:endParaRPr>
              </a:p>
            </p:txBody>
          </p:sp>
          <p:sp>
            <p:nvSpPr>
              <p:cNvPr id="113" name="文本框 27"/>
              <p:cNvSpPr txBox="1">
                <a:spLocks noChangeArrowheads="1"/>
              </p:cNvSpPr>
              <p:nvPr/>
            </p:nvSpPr>
            <p:spPr bwMode="auto">
              <a:xfrm>
                <a:off x="6415088" y="5519209"/>
                <a:ext cx="1098550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kumimoji="1" lang="en-US" altLang="zh-CN" sz="1800" dirty="0">
                    <a:solidFill>
                      <a:srgbClr val="000000"/>
                    </a:solidFill>
                    <a:latin typeface="Tahoma" charset="0"/>
                  </a:rPr>
                  <a:t>Epoch 2</a:t>
                </a:r>
                <a:endParaRPr kumimoji="1" lang="zh-CN" altLang="en-US" sz="1800" dirty="0">
                  <a:solidFill>
                    <a:srgbClr val="000000"/>
                  </a:solidFill>
                  <a:latin typeface="Tahoma" charset="0"/>
                </a:endParaRPr>
              </a:p>
            </p:txBody>
          </p:sp>
          <p:sp>
            <p:nvSpPr>
              <p:cNvPr id="114" name="文本框 27"/>
              <p:cNvSpPr txBox="1">
                <a:spLocks noChangeArrowheads="1"/>
              </p:cNvSpPr>
              <p:nvPr/>
            </p:nvSpPr>
            <p:spPr bwMode="auto">
              <a:xfrm>
                <a:off x="1792288" y="3258691"/>
                <a:ext cx="1098550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kumimoji="1" lang="en-US" altLang="zh-CN" sz="1800" dirty="0">
                    <a:solidFill>
                      <a:srgbClr val="000000"/>
                    </a:solidFill>
                    <a:latin typeface="Tahoma" charset="0"/>
                  </a:rPr>
                  <a:t>Epoch 0</a:t>
                </a:r>
                <a:endParaRPr kumimoji="1" lang="zh-CN" altLang="en-US" sz="1800" dirty="0">
                  <a:solidFill>
                    <a:srgbClr val="000000"/>
                  </a:solidFill>
                  <a:latin typeface="Tahoma" charset="0"/>
                </a:endParaRPr>
              </a:p>
            </p:txBody>
          </p:sp>
          <p:sp>
            <p:nvSpPr>
              <p:cNvPr id="115" name="文本框 28"/>
              <p:cNvSpPr txBox="1">
                <a:spLocks noChangeArrowheads="1"/>
              </p:cNvSpPr>
              <p:nvPr/>
            </p:nvSpPr>
            <p:spPr bwMode="auto">
              <a:xfrm>
                <a:off x="6103938" y="3269804"/>
                <a:ext cx="1344612" cy="369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kumimoji="1" lang="en-US" altLang="zh-CN" sz="1800" dirty="0">
                    <a:solidFill>
                      <a:srgbClr val="000000"/>
                    </a:solidFill>
                    <a:latin typeface="Tahoma" charset="0"/>
                  </a:rPr>
                  <a:t>Epoch 1</a:t>
                </a:r>
                <a:endParaRPr kumimoji="1" lang="zh-CN" altLang="en-US" sz="1800">
                  <a:solidFill>
                    <a:srgbClr val="000000"/>
                  </a:solidFill>
                  <a:latin typeface="Tahoma" charset="0"/>
                </a:endParaRPr>
              </a:p>
            </p:txBody>
          </p:sp>
          <p:sp>
            <p:nvSpPr>
              <p:cNvPr id="116" name="矩形 16"/>
              <p:cNvSpPr>
                <a:spLocks noChangeArrowheads="1"/>
              </p:cNvSpPr>
              <p:nvPr/>
            </p:nvSpPr>
            <p:spPr bwMode="auto">
              <a:xfrm>
                <a:off x="247245" y="3312955"/>
                <a:ext cx="2220913" cy="640080"/>
              </a:xfrm>
              <a:prstGeom prst="rect">
                <a:avLst/>
              </a:prstGeom>
              <a:solidFill>
                <a:schemeClr val="tx2"/>
              </a:solidFill>
              <a:ln w="5715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r>
                  <a:rPr kumimoji="1" lang="en-US" altLang="zh-CN" sz="2400" b="1" dirty="0">
                    <a:solidFill>
                      <a:schemeClr val="bg1"/>
                    </a:solidFill>
                    <a:latin typeface="Calibri" charset="0"/>
                    <a:ea typeface="宋体" charset="0"/>
                    <a:cs typeface="宋体" charset="0"/>
                  </a:rPr>
                  <a:t>Running</a:t>
                </a:r>
                <a:endParaRPr kumimoji="1" lang="zh-CN" altLang="en-US" sz="2400" b="1" dirty="0">
                  <a:solidFill>
                    <a:schemeClr val="bg1"/>
                  </a:solidFill>
                  <a:latin typeface="Calibri" charset="0"/>
                  <a:ea typeface="宋体" charset="0"/>
                  <a:cs typeface="宋体" charset="0"/>
                </a:endParaRPr>
              </a:p>
            </p:txBody>
          </p:sp>
          <p:sp>
            <p:nvSpPr>
              <p:cNvPr id="117" name="矩形 16"/>
              <p:cNvSpPr>
                <a:spLocks noChangeArrowheads="1"/>
              </p:cNvSpPr>
              <p:nvPr/>
            </p:nvSpPr>
            <p:spPr bwMode="auto">
              <a:xfrm>
                <a:off x="2499908" y="3308192"/>
                <a:ext cx="1738312" cy="640080"/>
              </a:xfrm>
              <a:prstGeom prst="rect">
                <a:avLst/>
              </a:prstGeom>
              <a:solidFill>
                <a:schemeClr val="accent2"/>
              </a:solidFill>
              <a:ln w="5715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r>
                  <a:rPr kumimoji="1" lang="en-US" altLang="zh-CN" sz="2000" b="1" dirty="0">
                    <a:solidFill>
                      <a:schemeClr val="bg1"/>
                    </a:solidFill>
                    <a:latin typeface="Calibri" charset="0"/>
                    <a:ea typeface="宋体" charset="0"/>
                    <a:cs typeface="宋体" charset="0"/>
                  </a:rPr>
                  <a:t>Checkpointing</a:t>
                </a:r>
                <a:endParaRPr kumimoji="1" lang="zh-CN" altLang="en-US" sz="2000" b="1" dirty="0">
                  <a:solidFill>
                    <a:schemeClr val="bg1"/>
                  </a:solidFill>
                  <a:latin typeface="Calibri" charset="0"/>
                  <a:ea typeface="宋体" charset="0"/>
                  <a:cs typeface="宋体" charset="0"/>
                </a:endParaRPr>
              </a:p>
            </p:txBody>
          </p:sp>
          <p:sp>
            <p:nvSpPr>
              <p:cNvPr id="118" name="矩形 16"/>
              <p:cNvSpPr>
                <a:spLocks noChangeArrowheads="1"/>
              </p:cNvSpPr>
              <p:nvPr/>
            </p:nvSpPr>
            <p:spPr bwMode="auto">
              <a:xfrm>
                <a:off x="4907949" y="3287850"/>
                <a:ext cx="2222500" cy="640080"/>
              </a:xfrm>
              <a:prstGeom prst="rect">
                <a:avLst/>
              </a:prstGeom>
              <a:solidFill>
                <a:schemeClr val="tx2"/>
              </a:solidFill>
              <a:ln w="5715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kumimoji="1" lang="en-US" altLang="zh-CN" sz="2400" b="1" dirty="0">
                    <a:solidFill>
                      <a:srgbClr val="FFFFFF"/>
                    </a:solidFill>
                    <a:latin typeface="Calibri" charset="0"/>
                    <a:ea typeface="宋体" charset="0"/>
                    <a:cs typeface="宋体" charset="0"/>
                  </a:rPr>
                  <a:t>Running</a:t>
                </a:r>
                <a:endParaRPr kumimoji="1" lang="zh-CN" altLang="en-US" sz="2400" b="1" dirty="0">
                  <a:solidFill>
                    <a:srgbClr val="FFFFFF"/>
                  </a:solidFill>
                  <a:latin typeface="Calibri" charset="0"/>
                  <a:ea typeface="宋体" charset="0"/>
                  <a:cs typeface="宋体" charset="0"/>
                </a:endParaRPr>
              </a:p>
            </p:txBody>
          </p:sp>
          <p:sp>
            <p:nvSpPr>
              <p:cNvPr id="119" name="矩形 16"/>
              <p:cNvSpPr>
                <a:spLocks noChangeArrowheads="1"/>
              </p:cNvSpPr>
              <p:nvPr/>
            </p:nvSpPr>
            <p:spPr bwMode="auto">
              <a:xfrm>
                <a:off x="7120924" y="3286263"/>
                <a:ext cx="1738312" cy="640080"/>
              </a:xfrm>
              <a:prstGeom prst="rect">
                <a:avLst/>
              </a:prstGeom>
              <a:solidFill>
                <a:schemeClr val="accent2"/>
              </a:solidFill>
              <a:ln w="5715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kumimoji="1" lang="en-US" altLang="zh-CN" sz="2000" b="1" dirty="0">
                    <a:solidFill>
                      <a:schemeClr val="bg1"/>
                    </a:solidFill>
                    <a:latin typeface="Calibri" charset="0"/>
                    <a:ea typeface="宋体" charset="0"/>
                    <a:cs typeface="宋体" charset="0"/>
                  </a:rPr>
                  <a:t>Checkpointing</a:t>
                </a:r>
                <a:endParaRPr kumimoji="1" lang="zh-CN" altLang="en-US" sz="2000" b="1" dirty="0">
                  <a:solidFill>
                    <a:schemeClr val="bg1"/>
                  </a:solidFill>
                  <a:latin typeface="Calibri" charset="0"/>
                  <a:ea typeface="宋体" charset="0"/>
                  <a:cs typeface="宋体" charset="0"/>
                </a:endParaRPr>
              </a:p>
            </p:txBody>
          </p:sp>
          <p:sp>
            <p:nvSpPr>
              <p:cNvPr id="120" name="矩形 16"/>
              <p:cNvSpPr>
                <a:spLocks noChangeArrowheads="1"/>
              </p:cNvSpPr>
              <p:nvPr/>
            </p:nvSpPr>
            <p:spPr bwMode="auto">
              <a:xfrm>
                <a:off x="2540147" y="3935695"/>
                <a:ext cx="2220913" cy="640080"/>
              </a:xfrm>
              <a:prstGeom prst="rect">
                <a:avLst/>
              </a:prstGeom>
              <a:solidFill>
                <a:schemeClr val="tx2"/>
              </a:solidFill>
              <a:ln w="5715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r>
                  <a:rPr kumimoji="1" lang="en-US" altLang="zh-CN" sz="2400" b="1" dirty="0">
                    <a:solidFill>
                      <a:schemeClr val="bg1"/>
                    </a:solidFill>
                    <a:latin typeface="Calibri" charset="0"/>
                    <a:ea typeface="宋体" charset="0"/>
                    <a:cs typeface="宋体" charset="0"/>
                  </a:rPr>
                  <a:t>Running</a:t>
                </a:r>
                <a:endParaRPr kumimoji="1" lang="zh-CN" altLang="en-US" sz="2400" b="1" dirty="0">
                  <a:solidFill>
                    <a:schemeClr val="bg1"/>
                  </a:solidFill>
                  <a:latin typeface="Calibri" charset="0"/>
                  <a:ea typeface="宋体" charset="0"/>
                  <a:cs typeface="宋体" charset="0"/>
                </a:endParaRPr>
              </a:p>
            </p:txBody>
          </p:sp>
          <p:sp>
            <p:nvSpPr>
              <p:cNvPr id="121" name="矩形 16"/>
              <p:cNvSpPr>
                <a:spLocks noChangeArrowheads="1"/>
              </p:cNvSpPr>
              <p:nvPr/>
            </p:nvSpPr>
            <p:spPr bwMode="auto">
              <a:xfrm>
                <a:off x="4792810" y="3930932"/>
                <a:ext cx="1738312" cy="640080"/>
              </a:xfrm>
              <a:prstGeom prst="rect">
                <a:avLst/>
              </a:prstGeom>
              <a:solidFill>
                <a:schemeClr val="accent2"/>
              </a:solidFill>
              <a:ln w="5715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r>
                  <a:rPr kumimoji="1" lang="en-US" altLang="zh-CN" sz="2000" b="1" dirty="0">
                    <a:solidFill>
                      <a:schemeClr val="bg1"/>
                    </a:solidFill>
                    <a:latin typeface="Calibri" charset="0"/>
                    <a:ea typeface="宋体" charset="0"/>
                    <a:cs typeface="宋体" charset="0"/>
                  </a:rPr>
                  <a:t>Checkpointing</a:t>
                </a:r>
                <a:endParaRPr kumimoji="1" lang="zh-CN" altLang="en-US" sz="2000" b="1" dirty="0">
                  <a:solidFill>
                    <a:schemeClr val="bg1"/>
                  </a:solidFill>
                  <a:latin typeface="Calibri" charset="0"/>
                  <a:ea typeface="宋体" charset="0"/>
                  <a:cs typeface="宋体" charset="0"/>
                </a:endParaRPr>
              </a:p>
            </p:txBody>
          </p:sp>
        </p:grpSp>
        <p:sp>
          <p:nvSpPr>
            <p:cNvPr id="122" name="Rounded Rectangle 121"/>
            <p:cNvSpPr/>
            <p:nvPr/>
          </p:nvSpPr>
          <p:spPr>
            <a:xfrm>
              <a:off x="0" y="5967907"/>
              <a:ext cx="9143999" cy="769938"/>
            </a:xfrm>
            <a:prstGeom prst="roundRect">
              <a:avLst/>
            </a:prstGeom>
            <a:solidFill>
              <a:srgbClr val="8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  <a:defRPr/>
              </a:pPr>
              <a:r>
                <a:rPr lang="en-US" sz="4000" b="1" dirty="0" smtClean="0">
                  <a:solidFill>
                    <a:schemeClr val="bg2"/>
                  </a:solidFill>
                </a:rPr>
                <a:t>Hides the long latency of Page Writeback </a:t>
              </a:r>
              <a:endParaRPr lang="en-US" sz="4000" b="1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507480" y="22847125"/>
            <a:ext cx="9144000" cy="5822683"/>
            <a:chOff x="1" y="871537"/>
            <a:chExt cx="9144000" cy="5822683"/>
          </a:xfrm>
        </p:grpSpPr>
        <p:sp>
          <p:nvSpPr>
            <p:cNvPr id="124" name="Rectangle 123"/>
            <p:cNvSpPr/>
            <p:nvPr/>
          </p:nvSpPr>
          <p:spPr>
            <a:xfrm>
              <a:off x="1" y="871537"/>
              <a:ext cx="9144000" cy="4429125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</p:txBody>
        </p:sp>
        <p:grpSp>
          <p:nvGrpSpPr>
            <p:cNvPr id="125" name="Group 124"/>
            <p:cNvGrpSpPr/>
            <p:nvPr/>
          </p:nvGrpSpPr>
          <p:grpSpPr>
            <a:xfrm>
              <a:off x="1346200" y="2802371"/>
              <a:ext cx="1600200" cy="1600200"/>
              <a:chOff x="2057400" y="2133600"/>
              <a:chExt cx="1600200" cy="1600200"/>
            </a:xfrm>
          </p:grpSpPr>
          <p:sp>
            <p:nvSpPr>
              <p:cNvPr id="126" name="Rectangle 125"/>
              <p:cNvSpPr/>
              <p:nvPr/>
            </p:nvSpPr>
            <p:spPr>
              <a:xfrm>
                <a:off x="2057400" y="2133600"/>
                <a:ext cx="1600200" cy="16002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rgbClr val="FFFFFF"/>
                </a:solidFill>
              </a:ln>
              <a:scene3d>
                <a:camera prst="obliqueTopLeft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2057400" y="2667000"/>
                <a:ext cx="533400" cy="533400"/>
              </a:xfrm>
              <a:prstGeom prst="rect">
                <a:avLst/>
              </a:prstGeom>
              <a:solidFill>
                <a:srgbClr val="FF0000"/>
              </a:solidFill>
              <a:ln w="28575" cmpd="sng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2590800" y="2667000"/>
                <a:ext cx="533400" cy="533400"/>
              </a:xfrm>
              <a:prstGeom prst="rect">
                <a:avLst/>
              </a:prstGeom>
              <a:solidFill>
                <a:srgbClr val="FF0000"/>
              </a:solidFill>
              <a:ln w="28575" cmpd="sng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3124200" y="2667000"/>
                <a:ext cx="533400" cy="533400"/>
              </a:xfrm>
              <a:prstGeom prst="rect">
                <a:avLst/>
              </a:prstGeom>
              <a:solidFill>
                <a:srgbClr val="FF0000"/>
              </a:solidFill>
              <a:ln w="28575" cmpd="sng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2590800" y="3200400"/>
                <a:ext cx="533400" cy="533400"/>
              </a:xfrm>
              <a:prstGeom prst="rect">
                <a:avLst/>
              </a:prstGeom>
              <a:solidFill>
                <a:srgbClr val="FF0000"/>
              </a:solidFill>
              <a:ln w="28575" cmpd="sng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3124200" y="3200400"/>
                <a:ext cx="533400" cy="533400"/>
              </a:xfrm>
              <a:prstGeom prst="rect">
                <a:avLst/>
              </a:prstGeom>
              <a:solidFill>
                <a:srgbClr val="FF0000"/>
              </a:solidFill>
              <a:ln w="28575" cmpd="sng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2590800" y="2133600"/>
                <a:ext cx="533400" cy="533400"/>
              </a:xfrm>
              <a:prstGeom prst="rect">
                <a:avLst/>
              </a:prstGeom>
              <a:solidFill>
                <a:srgbClr val="FF0000"/>
              </a:solidFill>
              <a:ln w="28575" cmpd="sng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33" name="Rectangle 132"/>
            <p:cNvSpPr/>
            <p:nvPr/>
          </p:nvSpPr>
          <p:spPr>
            <a:xfrm>
              <a:off x="4546600" y="3335771"/>
              <a:ext cx="533400" cy="533400"/>
            </a:xfrm>
            <a:prstGeom prst="rect">
              <a:avLst/>
            </a:prstGeom>
            <a:solidFill>
              <a:srgbClr val="FF0000"/>
            </a:solidFill>
            <a:ln w="28575" cmpd="sng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3098800" y="3267991"/>
              <a:ext cx="1229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/>
                <a:t>PAGE</a:t>
              </a:r>
              <a:endParaRPr lang="en-US" sz="3600" b="1" dirty="0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5274349" y="3343318"/>
              <a:ext cx="303144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3600" b="1" dirty="0" smtClean="0"/>
                <a:t>CACHE BLOCK</a:t>
              </a:r>
              <a:endParaRPr lang="en-US" sz="3600" b="1" dirty="0"/>
            </a:p>
          </p:txBody>
        </p:sp>
        <p:sp>
          <p:nvSpPr>
            <p:cNvPr id="136" name="Rounded Rectangle 135"/>
            <p:cNvSpPr/>
            <p:nvPr/>
          </p:nvSpPr>
          <p:spPr>
            <a:xfrm>
              <a:off x="533401" y="5525820"/>
              <a:ext cx="3886199" cy="1168400"/>
            </a:xfrm>
            <a:prstGeom prst="roundRect">
              <a:avLst/>
            </a:prstGeom>
            <a:solidFill>
              <a:schemeClr val="bg2"/>
            </a:solidFill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FF0000"/>
                  </a:solidFill>
                </a:rPr>
                <a:t>One Entry Per Page</a:t>
              </a:r>
            </a:p>
            <a:p>
              <a:pPr algn="ctr"/>
              <a:r>
                <a:rPr lang="en-US" sz="2800" b="1" dirty="0" smtClean="0">
                  <a:solidFill>
                    <a:srgbClr val="FF0000"/>
                  </a:solidFill>
                </a:rPr>
                <a:t>Small Metadata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4419600" y="5525820"/>
              <a:ext cx="3886199" cy="1168400"/>
            </a:xfrm>
            <a:prstGeom prst="roundRect">
              <a:avLst/>
            </a:prstGeom>
            <a:solidFill>
              <a:schemeClr val="bg2"/>
            </a:solidFill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FF0000"/>
                  </a:solidFill>
                </a:rPr>
                <a:t>One Entry Per Block</a:t>
              </a:r>
            </a:p>
            <a:p>
              <a:pPr algn="ctr"/>
              <a:r>
                <a:rPr lang="en-US" sz="2800" b="1" dirty="0" smtClean="0">
                  <a:solidFill>
                    <a:srgbClr val="FF0000"/>
                  </a:solidFill>
                </a:rPr>
                <a:t>Huge Metadata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38" name="Rounded Rectangle 137"/>
            <p:cNvSpPr/>
            <p:nvPr/>
          </p:nvSpPr>
          <p:spPr>
            <a:xfrm>
              <a:off x="533401" y="4417745"/>
              <a:ext cx="3911600" cy="1082675"/>
            </a:xfrm>
            <a:prstGeom prst="roundRect">
              <a:avLst/>
            </a:prstGeom>
            <a:solidFill>
              <a:srgbClr val="8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sz="3600" b="1" dirty="0" smtClean="0">
                  <a:solidFill>
                    <a:srgbClr val="FFFFFF"/>
                  </a:solidFill>
                </a:rPr>
                <a:t>PAGE GRANULARITY</a:t>
              </a:r>
              <a:endParaRPr lang="en-US" sz="3600" b="1" dirty="0">
                <a:solidFill>
                  <a:srgbClr val="FFFFFF"/>
                </a:solidFill>
              </a:endParaRPr>
            </a:p>
          </p:txBody>
        </p:sp>
        <p:sp>
          <p:nvSpPr>
            <p:cNvPr id="139" name="Rounded Rectangle 138"/>
            <p:cNvSpPr/>
            <p:nvPr/>
          </p:nvSpPr>
          <p:spPr>
            <a:xfrm>
              <a:off x="4419601" y="4417745"/>
              <a:ext cx="3911600" cy="1082675"/>
            </a:xfrm>
            <a:prstGeom prst="roundRect">
              <a:avLst/>
            </a:prstGeom>
            <a:solidFill>
              <a:srgbClr val="8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sz="3600" b="1" dirty="0" smtClean="0">
                  <a:solidFill>
                    <a:srgbClr val="FFFFFF"/>
                  </a:solidFill>
                </a:rPr>
                <a:t>BLOCK GRANULARITY</a:t>
              </a:r>
              <a:endParaRPr lang="en-US" sz="3600" b="1" dirty="0">
                <a:solidFill>
                  <a:srgbClr val="FFFFFF"/>
                </a:solidFill>
              </a:endParaRPr>
            </a:p>
          </p:txBody>
        </p:sp>
        <p:grpSp>
          <p:nvGrpSpPr>
            <p:cNvPr id="140" name="Group 139"/>
            <p:cNvGrpSpPr/>
            <p:nvPr/>
          </p:nvGrpSpPr>
          <p:grpSpPr>
            <a:xfrm>
              <a:off x="1379112" y="1280933"/>
              <a:ext cx="6000750" cy="1379538"/>
              <a:chOff x="1473200" y="5199062"/>
              <a:chExt cx="6000750" cy="1379538"/>
            </a:xfrm>
          </p:grpSpPr>
          <p:sp>
            <p:nvSpPr>
              <p:cNvPr id="141" name="Rounded Rectangle 140"/>
              <p:cNvSpPr/>
              <p:nvPr/>
            </p:nvSpPr>
            <p:spPr>
              <a:xfrm>
                <a:off x="1473200" y="5199062"/>
                <a:ext cx="3008313" cy="465138"/>
              </a:xfrm>
              <a:prstGeom prst="roundRect">
                <a:avLst/>
              </a:prstGeom>
              <a:solidFill>
                <a:schemeClr val="tx2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rgbClr val="FFFFFF"/>
                    </a:solidFill>
                  </a:rPr>
                  <a:t>Working location</a:t>
                </a:r>
                <a:endParaRPr lang="en-US" sz="2400" b="1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2" name="Rounded Rectangle 141"/>
              <p:cNvSpPr/>
              <p:nvPr/>
            </p:nvSpPr>
            <p:spPr>
              <a:xfrm>
                <a:off x="4495800" y="5199062"/>
                <a:ext cx="2978150" cy="457200"/>
              </a:xfrm>
              <a:prstGeom prst="roundRect">
                <a:avLst/>
              </a:prstGeom>
              <a:solidFill>
                <a:schemeClr val="accent2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rgbClr val="FFFFFF"/>
                    </a:solidFill>
                  </a:rPr>
                  <a:t>Checkpoint location</a:t>
                </a:r>
                <a:endParaRPr lang="en-US" sz="2400" b="1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3" name="Rounded Rectangle 142"/>
              <p:cNvSpPr/>
              <p:nvPr/>
            </p:nvSpPr>
            <p:spPr>
              <a:xfrm>
                <a:off x="1473200" y="5656262"/>
                <a:ext cx="3008313" cy="465138"/>
              </a:xfrm>
              <a:prstGeom prst="roundRect">
                <a:avLst/>
              </a:prstGeom>
              <a:solidFill>
                <a:schemeClr val="tx2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rgbClr val="FFFFFF"/>
                    </a:solidFill>
                  </a:rPr>
                  <a:t>X</a:t>
                </a:r>
              </a:p>
            </p:txBody>
          </p:sp>
          <p:sp>
            <p:nvSpPr>
              <p:cNvPr id="144" name="Rounded Rectangle 143"/>
              <p:cNvSpPr/>
              <p:nvPr/>
            </p:nvSpPr>
            <p:spPr>
              <a:xfrm>
                <a:off x="4495800" y="5656262"/>
                <a:ext cx="2978150" cy="457200"/>
              </a:xfrm>
              <a:prstGeom prst="roundRect">
                <a:avLst/>
              </a:prstGeom>
              <a:solidFill>
                <a:srgbClr val="C0504D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rgbClr val="FFFFFF"/>
                    </a:solidFill>
                  </a:rPr>
                  <a:t>X’</a:t>
                </a:r>
                <a:endParaRPr lang="en-US" sz="2400" b="1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5" name="Rounded Rectangle 144"/>
              <p:cNvSpPr/>
              <p:nvPr/>
            </p:nvSpPr>
            <p:spPr>
              <a:xfrm>
                <a:off x="1473200" y="6113462"/>
                <a:ext cx="3008313" cy="465138"/>
              </a:xfrm>
              <a:prstGeom prst="roundRect">
                <a:avLst/>
              </a:prstGeom>
              <a:solidFill>
                <a:schemeClr val="tx2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rgbClr val="FFFFFF"/>
                    </a:solidFill>
                  </a:rPr>
                  <a:t>Y</a:t>
                </a:r>
                <a:endParaRPr lang="en-US" sz="2400" b="1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6" name="Rounded Rectangle 145"/>
              <p:cNvSpPr/>
              <p:nvPr/>
            </p:nvSpPr>
            <p:spPr>
              <a:xfrm>
                <a:off x="4495800" y="6113462"/>
                <a:ext cx="2978150" cy="457200"/>
              </a:xfrm>
              <a:prstGeom prst="roundRect">
                <a:avLst/>
              </a:prstGeom>
              <a:solidFill>
                <a:srgbClr val="C0504D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rgbClr val="FFFFFF"/>
                    </a:solidFill>
                  </a:rPr>
                  <a:t>Y’</a:t>
                </a:r>
                <a:endParaRPr lang="en-US" sz="2400" b="1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21" name="Group 20"/>
          <p:cNvGrpSpPr/>
          <p:nvPr/>
        </p:nvGrpSpPr>
        <p:grpSpPr>
          <a:xfrm>
            <a:off x="11125969" y="22809988"/>
            <a:ext cx="9220201" cy="4442141"/>
            <a:chOff x="-76200" y="1379537"/>
            <a:chExt cx="9220201" cy="4442141"/>
          </a:xfrm>
        </p:grpSpPr>
        <p:sp>
          <p:nvSpPr>
            <p:cNvPr id="148" name="Rectangle 147"/>
            <p:cNvSpPr/>
            <p:nvPr/>
          </p:nvSpPr>
          <p:spPr>
            <a:xfrm>
              <a:off x="1" y="1379537"/>
              <a:ext cx="9144000" cy="4429125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r>
                <a:rPr lang="en-US" dirty="0" smtClean="0"/>
                <a:t>W</a:t>
              </a:r>
              <a:endParaRPr lang="en-US" dirty="0"/>
            </a:p>
          </p:txBody>
        </p:sp>
        <p:sp>
          <p:nvSpPr>
            <p:cNvPr id="149" name="Rounded Rectangle 148"/>
            <p:cNvSpPr/>
            <p:nvPr/>
          </p:nvSpPr>
          <p:spPr>
            <a:xfrm>
              <a:off x="-76200" y="5110478"/>
              <a:ext cx="9143999" cy="711200"/>
            </a:xfrm>
            <a:prstGeom prst="roundRect">
              <a:avLst/>
            </a:prstGeom>
            <a:solidFill>
              <a:srgbClr val="8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sz="3600" b="1" dirty="0" smtClean="0">
                  <a:solidFill>
                    <a:srgbClr val="FFFFFF"/>
                  </a:solidFill>
                </a:rPr>
                <a:t>Long latency of writing back data to NVM</a:t>
              </a:r>
              <a:endParaRPr lang="en-US" sz="3600" b="1" dirty="0">
                <a:solidFill>
                  <a:srgbClr val="FFFFFF"/>
                </a:solidFill>
              </a:endParaRPr>
            </a:p>
          </p:txBody>
        </p:sp>
        <p:sp>
          <p:nvSpPr>
            <p:cNvPr id="150" name="Rounded Rectangle 149"/>
            <p:cNvSpPr/>
            <p:nvPr/>
          </p:nvSpPr>
          <p:spPr>
            <a:xfrm>
              <a:off x="304800" y="3402530"/>
              <a:ext cx="4191000" cy="1600200"/>
            </a:xfrm>
            <a:prstGeom prst="roundRect">
              <a:avLst/>
            </a:prstGeom>
            <a:solidFill>
              <a:schemeClr val="tx2">
                <a:lumMod val="50000"/>
              </a:schemeClr>
            </a:solidFill>
            <a:ln w="38100" cmpd="sng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r>
                <a:rPr lang="en-US" sz="3600" b="1" dirty="0" smtClean="0">
                  <a:solidFill>
                    <a:srgbClr val="FFFFFF"/>
                  </a:solidFill>
                </a:rPr>
                <a:t>DRAM</a:t>
              </a:r>
              <a:endParaRPr lang="en-US" sz="3600" b="1" dirty="0">
                <a:solidFill>
                  <a:srgbClr val="FFFFFF"/>
                </a:solidFill>
              </a:endParaRPr>
            </a:p>
          </p:txBody>
        </p:sp>
        <p:sp>
          <p:nvSpPr>
            <p:cNvPr id="151" name="Rounded Rectangle 150"/>
            <p:cNvSpPr/>
            <p:nvPr/>
          </p:nvSpPr>
          <p:spPr>
            <a:xfrm>
              <a:off x="4495800" y="3402530"/>
              <a:ext cx="4191000" cy="1600200"/>
            </a:xfrm>
            <a:prstGeom prst="roundRect">
              <a:avLst/>
            </a:prstGeom>
            <a:solidFill>
              <a:schemeClr val="accent1"/>
            </a:solidFill>
            <a:ln w="38100" cmpd="sng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>
                <a:lnSpc>
                  <a:spcPct val="80000"/>
                </a:lnSpc>
              </a:pPr>
              <a:r>
                <a:rPr lang="en-US" sz="3600" b="1" dirty="0" smtClean="0">
                  <a:solidFill>
                    <a:srgbClr val="FFFFFF"/>
                  </a:solidFill>
                </a:rPr>
                <a:t>NVM</a:t>
              </a:r>
              <a:endParaRPr lang="en-US" sz="3600" b="1" dirty="0">
                <a:solidFill>
                  <a:srgbClr val="FFFFFF"/>
                </a:solidFill>
              </a:endParaRPr>
            </a:p>
          </p:txBody>
        </p:sp>
        <p:grpSp>
          <p:nvGrpSpPr>
            <p:cNvPr id="160" name="Group 159"/>
            <p:cNvGrpSpPr/>
            <p:nvPr/>
          </p:nvGrpSpPr>
          <p:grpSpPr>
            <a:xfrm>
              <a:off x="6601693" y="3402530"/>
              <a:ext cx="1600200" cy="1600200"/>
              <a:chOff x="6050590" y="1404966"/>
              <a:chExt cx="1600200" cy="1600200"/>
            </a:xfrm>
          </p:grpSpPr>
          <p:sp>
            <p:nvSpPr>
              <p:cNvPr id="161" name="Rectangle 160"/>
              <p:cNvSpPr/>
              <p:nvPr/>
            </p:nvSpPr>
            <p:spPr>
              <a:xfrm>
                <a:off x="6050590" y="1404966"/>
                <a:ext cx="1600200" cy="16002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rgbClr val="FFFFFF"/>
                </a:solidFill>
              </a:ln>
              <a:scene3d>
                <a:camera prst="obliqueTopLeft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2" name="Rectangle 161"/>
              <p:cNvSpPr/>
              <p:nvPr/>
            </p:nvSpPr>
            <p:spPr>
              <a:xfrm>
                <a:off x="6050590" y="1938366"/>
                <a:ext cx="533400" cy="533400"/>
              </a:xfrm>
              <a:prstGeom prst="rect">
                <a:avLst/>
              </a:prstGeom>
              <a:solidFill>
                <a:srgbClr val="FF0000"/>
              </a:solidFill>
              <a:ln w="28575" cmpd="sng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6583990" y="1938366"/>
                <a:ext cx="533400" cy="533400"/>
              </a:xfrm>
              <a:prstGeom prst="rect">
                <a:avLst/>
              </a:prstGeom>
              <a:solidFill>
                <a:srgbClr val="FF0000"/>
              </a:solidFill>
              <a:ln w="28575" cmpd="sng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4" name="Rectangle 163"/>
              <p:cNvSpPr/>
              <p:nvPr/>
            </p:nvSpPr>
            <p:spPr>
              <a:xfrm>
                <a:off x="7117390" y="1938366"/>
                <a:ext cx="533400" cy="533400"/>
              </a:xfrm>
              <a:prstGeom prst="rect">
                <a:avLst/>
              </a:prstGeom>
              <a:solidFill>
                <a:srgbClr val="FF0000"/>
              </a:solidFill>
              <a:ln w="28575" cmpd="sng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5" name="Rectangle 164"/>
              <p:cNvSpPr/>
              <p:nvPr/>
            </p:nvSpPr>
            <p:spPr>
              <a:xfrm>
                <a:off x="6583990" y="2471766"/>
                <a:ext cx="533400" cy="533400"/>
              </a:xfrm>
              <a:prstGeom prst="rect">
                <a:avLst/>
              </a:prstGeom>
              <a:solidFill>
                <a:srgbClr val="FF0000"/>
              </a:solidFill>
              <a:ln w="28575" cmpd="sng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6" name="Rectangle 165"/>
              <p:cNvSpPr/>
              <p:nvPr/>
            </p:nvSpPr>
            <p:spPr>
              <a:xfrm>
                <a:off x="7117390" y="2471766"/>
                <a:ext cx="533400" cy="533400"/>
              </a:xfrm>
              <a:prstGeom prst="rect">
                <a:avLst/>
              </a:prstGeom>
              <a:solidFill>
                <a:srgbClr val="FF0000"/>
              </a:solidFill>
              <a:ln w="28575" cmpd="sng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7" name="Rectangle 166"/>
              <p:cNvSpPr/>
              <p:nvPr/>
            </p:nvSpPr>
            <p:spPr>
              <a:xfrm>
                <a:off x="6583990" y="1404966"/>
                <a:ext cx="533400" cy="533400"/>
              </a:xfrm>
              <a:prstGeom prst="rect">
                <a:avLst/>
              </a:prstGeom>
              <a:solidFill>
                <a:srgbClr val="FF0000"/>
              </a:solidFill>
              <a:ln w="28575" cmpd="sng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176" name="Rounded Rectangle 175"/>
          <p:cNvSpPr/>
          <p:nvPr/>
        </p:nvSpPr>
        <p:spPr>
          <a:xfrm>
            <a:off x="11205399" y="22826740"/>
            <a:ext cx="9143999" cy="606158"/>
          </a:xfrm>
          <a:prstGeom prst="roundRect">
            <a:avLst/>
          </a:prstGeom>
          <a:solidFill>
            <a:schemeClr val="bg2"/>
          </a:solidFill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DRAM-BASED WRITEBACK</a:t>
            </a:r>
            <a:endParaRPr lang="en-US" sz="4000" b="1" dirty="0">
              <a:solidFill>
                <a:srgbClr val="FF0000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1229944" y="27476107"/>
            <a:ext cx="9144001" cy="4385674"/>
            <a:chOff x="0" y="2132642"/>
            <a:chExt cx="9144001" cy="4385674"/>
          </a:xfrm>
        </p:grpSpPr>
        <p:sp>
          <p:nvSpPr>
            <p:cNvPr id="177" name="Rectangle 176"/>
            <p:cNvSpPr/>
            <p:nvPr/>
          </p:nvSpPr>
          <p:spPr>
            <a:xfrm>
              <a:off x="1" y="2132642"/>
              <a:ext cx="9144000" cy="379507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</p:txBody>
        </p:sp>
        <p:sp>
          <p:nvSpPr>
            <p:cNvPr id="178" name="Rounded Rectangle 177"/>
            <p:cNvSpPr/>
            <p:nvPr/>
          </p:nvSpPr>
          <p:spPr>
            <a:xfrm>
              <a:off x="1" y="2146264"/>
              <a:ext cx="9143999" cy="606158"/>
            </a:xfrm>
            <a:prstGeom prst="roundRect">
              <a:avLst/>
            </a:prstGeom>
            <a:solidFill>
              <a:schemeClr val="bg2"/>
            </a:solidFill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 smtClean="0">
                  <a:solidFill>
                    <a:srgbClr val="FF0000"/>
                  </a:solidFill>
                </a:rPr>
                <a:t>NVM-BASED REMAPPING</a:t>
              </a:r>
              <a:endParaRPr lang="en-US" sz="4000" b="1" dirty="0">
                <a:solidFill>
                  <a:srgbClr val="FF0000"/>
                </a:solidFill>
              </a:endParaRPr>
            </a:p>
          </p:txBody>
        </p:sp>
        <p:sp>
          <p:nvSpPr>
            <p:cNvPr id="179" name="Rounded Rectangle 178"/>
            <p:cNvSpPr/>
            <p:nvPr/>
          </p:nvSpPr>
          <p:spPr>
            <a:xfrm>
              <a:off x="0" y="5807116"/>
              <a:ext cx="9143999" cy="711200"/>
            </a:xfrm>
            <a:prstGeom prst="roundRect">
              <a:avLst/>
            </a:prstGeom>
            <a:solidFill>
              <a:srgbClr val="8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sz="3600" b="1" dirty="0" smtClean="0">
                  <a:solidFill>
                    <a:srgbClr val="FFFFFF"/>
                  </a:solidFill>
                </a:rPr>
                <a:t>Short latency in NVM-based remapping</a:t>
              </a:r>
              <a:endParaRPr lang="en-US" sz="3600" b="1" dirty="0">
                <a:solidFill>
                  <a:srgbClr val="FFFFFF"/>
                </a:solidFill>
              </a:endParaRPr>
            </a:p>
          </p:txBody>
        </p:sp>
        <p:sp>
          <p:nvSpPr>
            <p:cNvPr id="180" name="Rounded Rectangle 179"/>
            <p:cNvSpPr/>
            <p:nvPr/>
          </p:nvSpPr>
          <p:spPr>
            <a:xfrm>
              <a:off x="304800" y="3962848"/>
              <a:ext cx="4191000" cy="1600200"/>
            </a:xfrm>
            <a:prstGeom prst="roundRect">
              <a:avLst/>
            </a:prstGeom>
            <a:solidFill>
              <a:schemeClr val="tx2">
                <a:lumMod val="50000"/>
              </a:schemeClr>
            </a:solidFill>
            <a:ln w="38100" cmpd="sng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r>
                <a:rPr lang="en-US" sz="3600" b="1" dirty="0" smtClean="0">
                  <a:solidFill>
                    <a:srgbClr val="FFFFFF"/>
                  </a:solidFill>
                </a:rPr>
                <a:t>DRAM</a:t>
              </a:r>
              <a:endParaRPr lang="en-US" sz="3600" b="1" dirty="0">
                <a:solidFill>
                  <a:srgbClr val="FFFFFF"/>
                </a:solidFill>
              </a:endParaRPr>
            </a:p>
          </p:txBody>
        </p:sp>
        <p:sp>
          <p:nvSpPr>
            <p:cNvPr id="181" name="Rounded Rectangle 180"/>
            <p:cNvSpPr/>
            <p:nvPr/>
          </p:nvSpPr>
          <p:spPr>
            <a:xfrm>
              <a:off x="4495800" y="3962848"/>
              <a:ext cx="4191000" cy="1600200"/>
            </a:xfrm>
            <a:prstGeom prst="roundRect">
              <a:avLst/>
            </a:prstGeom>
            <a:solidFill>
              <a:schemeClr val="accent1"/>
            </a:solidFill>
            <a:ln w="38100" cmpd="sng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>
                <a:lnSpc>
                  <a:spcPct val="80000"/>
                </a:lnSpc>
              </a:pPr>
              <a:r>
                <a:rPr lang="en-US" sz="3600" b="1" dirty="0" smtClean="0">
                  <a:solidFill>
                    <a:srgbClr val="FFFFFF"/>
                  </a:solidFill>
                </a:rPr>
                <a:t>NVM</a:t>
              </a:r>
              <a:endParaRPr lang="en-US" sz="3600" b="1" dirty="0">
                <a:solidFill>
                  <a:srgbClr val="FFFFFF"/>
                </a:solidFill>
              </a:endParaRPr>
            </a:p>
          </p:txBody>
        </p:sp>
        <p:grpSp>
          <p:nvGrpSpPr>
            <p:cNvPr id="187" name="Group 186"/>
            <p:cNvGrpSpPr/>
            <p:nvPr/>
          </p:nvGrpSpPr>
          <p:grpSpPr>
            <a:xfrm>
              <a:off x="6807200" y="3972227"/>
              <a:ext cx="1600200" cy="1600200"/>
              <a:chOff x="2057400" y="2133600"/>
              <a:chExt cx="1600200" cy="1600200"/>
            </a:xfrm>
          </p:grpSpPr>
          <p:sp>
            <p:nvSpPr>
              <p:cNvPr id="188" name="Rectangle 187"/>
              <p:cNvSpPr/>
              <p:nvPr/>
            </p:nvSpPr>
            <p:spPr>
              <a:xfrm>
                <a:off x="2057400" y="2133600"/>
                <a:ext cx="1600200" cy="16002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rgbClr val="FFFFFF"/>
                </a:solidFill>
              </a:ln>
              <a:scene3d>
                <a:camera prst="obliqueTopLeft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9" name="Rectangle 188"/>
              <p:cNvSpPr/>
              <p:nvPr/>
            </p:nvSpPr>
            <p:spPr>
              <a:xfrm>
                <a:off x="3124200" y="3200400"/>
                <a:ext cx="533400" cy="533400"/>
              </a:xfrm>
              <a:prstGeom prst="rect">
                <a:avLst/>
              </a:prstGeom>
              <a:solidFill>
                <a:srgbClr val="FF0000"/>
              </a:solidFill>
              <a:ln w="28575" cmpd="sng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90" name="Rectangle 189"/>
            <p:cNvSpPr/>
            <p:nvPr/>
          </p:nvSpPr>
          <p:spPr>
            <a:xfrm>
              <a:off x="6045200" y="5039027"/>
              <a:ext cx="533400" cy="533400"/>
            </a:xfrm>
            <a:prstGeom prst="rect">
              <a:avLst/>
            </a:prstGeom>
            <a:solidFill>
              <a:srgbClr val="FF0000"/>
            </a:solidFill>
            <a:ln w="28575" cmpd="sng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3" name="Round Same Side Corner Rectangle 192"/>
            <p:cNvSpPr/>
            <p:nvPr/>
          </p:nvSpPr>
          <p:spPr>
            <a:xfrm>
              <a:off x="2786" y="2971163"/>
              <a:ext cx="9113440" cy="805513"/>
            </a:xfrm>
            <a:prstGeom prst="round2SameRect">
              <a:avLst/>
            </a:prstGeom>
            <a:solidFill>
              <a:schemeClr val="bg1"/>
            </a:solidFill>
            <a:ln w="571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60000"/>
                </a:lnSpc>
              </a:pPr>
              <a:r>
                <a:rPr lang="en-US" sz="3600" dirty="0" smtClean="0">
                  <a:solidFill>
                    <a:srgbClr val="1F497D"/>
                  </a:solidFill>
                </a:rPr>
                <a:t>No Copy during checkpointing, </a:t>
              </a:r>
            </a:p>
            <a:p>
              <a:pPr algn="ctr">
                <a:lnSpc>
                  <a:spcPct val="60000"/>
                </a:lnSpc>
              </a:pPr>
              <a:r>
                <a:rPr lang="en-US" sz="3600" dirty="0" smtClean="0">
                  <a:solidFill>
                    <a:srgbClr val="1F497D"/>
                  </a:solidFill>
                </a:rPr>
                <a:t>remap in a new location during a write </a:t>
              </a:r>
            </a:p>
          </p:txBody>
        </p:sp>
        <p:cxnSp>
          <p:nvCxnSpPr>
            <p:cNvPr id="194" name="Straight Arrow Connector 193"/>
            <p:cNvCxnSpPr/>
            <p:nvPr/>
          </p:nvCxnSpPr>
          <p:spPr>
            <a:xfrm>
              <a:off x="4680462" y="3681522"/>
              <a:ext cx="1530102" cy="1357505"/>
            </a:xfrm>
            <a:prstGeom prst="straightConnector1">
              <a:avLst/>
            </a:prstGeom>
            <a:ln w="7620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6" name="Title 1"/>
          <p:cNvSpPr txBox="1">
            <a:spLocks/>
          </p:cNvSpPr>
          <p:nvPr/>
        </p:nvSpPr>
        <p:spPr>
          <a:xfrm>
            <a:off x="20810478" y="20783192"/>
            <a:ext cx="11232603" cy="1143000"/>
          </a:xfrm>
          <a:prstGeom prst="rect">
            <a:avLst/>
          </a:prstGeom>
        </p:spPr>
        <p:txBody>
          <a:bodyPr vert="horz" lIns="438958" tIns="219479" rIns="438958" bIns="219479" rtlCol="0" anchor="ctr">
            <a:noAutofit/>
          </a:bodyPr>
          <a:lstStyle>
            <a:lvl1pPr algn="ctr" defTabSz="2193911" rtl="0" eaLnBrk="1" latinLnBrk="0" hangingPunct="1">
              <a:spcBef>
                <a:spcPct val="0"/>
              </a:spcBef>
              <a:buNone/>
              <a:defRPr sz="2109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70000"/>
              </a:lnSpc>
            </a:pPr>
            <a:r>
              <a:rPr lang="en-US" sz="5400" b="1" dirty="0" smtClean="0">
                <a:cs typeface="Charter Black"/>
              </a:rPr>
              <a:t>1. DUAL GRANULARITY CHECKPOINTING</a:t>
            </a:r>
            <a:endParaRPr lang="en-US" sz="5400" b="1" dirty="0">
              <a:cs typeface="Charter Black"/>
            </a:endParaRPr>
          </a:p>
        </p:txBody>
      </p:sp>
      <p:sp>
        <p:nvSpPr>
          <p:cNvPr id="197" name="Title 1"/>
          <p:cNvSpPr txBox="1">
            <a:spLocks/>
          </p:cNvSpPr>
          <p:nvPr/>
        </p:nvSpPr>
        <p:spPr>
          <a:xfrm>
            <a:off x="21458812" y="27293425"/>
            <a:ext cx="10623514" cy="1143000"/>
          </a:xfrm>
          <a:prstGeom prst="rect">
            <a:avLst/>
          </a:prstGeom>
        </p:spPr>
        <p:txBody>
          <a:bodyPr vert="horz" lIns="438958" tIns="219479" rIns="438958" bIns="219479" rtlCol="0" anchor="ctr">
            <a:normAutofit fontScale="25000" lnSpcReduction="20000"/>
          </a:bodyPr>
          <a:lstStyle>
            <a:lvl1pPr algn="ctr" defTabSz="2193911" rtl="0" eaLnBrk="1" latinLnBrk="0" hangingPunct="1">
              <a:spcBef>
                <a:spcPct val="0"/>
              </a:spcBef>
              <a:buNone/>
              <a:defRPr sz="2109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en-US" b="1" dirty="0" smtClean="0">
                <a:cs typeface="Charter Black"/>
              </a:rPr>
              <a:t>2. OVERLAPPING </a:t>
            </a:r>
            <a:br>
              <a:rPr lang="en-US" b="1" dirty="0" smtClean="0">
                <a:cs typeface="Charter Black"/>
              </a:rPr>
            </a:br>
            <a:r>
              <a:rPr lang="en-US" b="1" dirty="0" smtClean="0">
                <a:cs typeface="Charter Black"/>
              </a:rPr>
              <a:t>CHECKOINTING AND EXECUTION</a:t>
            </a:r>
            <a:endParaRPr lang="en-US" b="1" dirty="0">
              <a:cs typeface="Charter Black"/>
            </a:endParaRPr>
          </a:p>
        </p:txBody>
      </p:sp>
      <p:grpSp>
        <p:nvGrpSpPr>
          <p:cNvPr id="448" name="Group 447"/>
          <p:cNvGrpSpPr/>
          <p:nvPr/>
        </p:nvGrpSpPr>
        <p:grpSpPr>
          <a:xfrm>
            <a:off x="1871699" y="36091103"/>
            <a:ext cx="9144002" cy="6877317"/>
            <a:chOff x="-1" y="-155842"/>
            <a:chExt cx="9144002" cy="6877317"/>
          </a:xfrm>
        </p:grpSpPr>
        <p:sp>
          <p:nvSpPr>
            <p:cNvPr id="198" name="Rectangle 197"/>
            <p:cNvSpPr/>
            <p:nvPr/>
          </p:nvSpPr>
          <p:spPr>
            <a:xfrm>
              <a:off x="1" y="871537"/>
              <a:ext cx="9144000" cy="584993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-1" y="1431774"/>
              <a:ext cx="9143999" cy="315395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b="1" dirty="0">
                <a:solidFill>
                  <a:srgbClr val="FF0000"/>
                </a:solidFill>
              </a:endParaRPr>
            </a:p>
          </p:txBody>
        </p:sp>
        <p:sp>
          <p:nvSpPr>
            <p:cNvPr id="200" name="Title 1"/>
            <p:cNvSpPr txBox="1">
              <a:spLocks/>
            </p:cNvSpPr>
            <p:nvPr/>
          </p:nvSpPr>
          <p:spPr>
            <a:xfrm>
              <a:off x="0" y="-155842"/>
              <a:ext cx="9144000" cy="1143000"/>
            </a:xfrm>
            <a:prstGeom prst="rect">
              <a:avLst/>
            </a:prstGeom>
          </p:spPr>
          <p:txBody>
            <a:bodyPr vert="horz" lIns="438958" tIns="219479" rIns="438958" bIns="219479" rtlCol="0" anchor="ctr">
              <a:normAutofit fontScale="25000" lnSpcReduction="20000"/>
            </a:bodyPr>
            <a:lstStyle>
              <a:lvl1pPr algn="ctr" defTabSz="2193911" rtl="0" eaLnBrk="1" latinLnBrk="0" hangingPunct="1">
                <a:spcBef>
                  <a:spcPct val="0"/>
                </a:spcBef>
                <a:buNone/>
                <a:defRPr sz="21092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b="1" dirty="0" smtClean="0">
                  <a:cs typeface="Charter Black"/>
                </a:rPr>
                <a:t>ADAPTIVITY TO ACCESS PATTERN</a:t>
              </a:r>
              <a:endParaRPr lang="en-US" b="1" dirty="0">
                <a:cs typeface="Charter Black"/>
              </a:endParaRPr>
            </a:p>
          </p:txBody>
        </p:sp>
        <p:graphicFrame>
          <p:nvGraphicFramePr>
            <p:cNvPr id="201" name="Chart 200"/>
            <p:cNvGraphicFramePr/>
            <p:nvPr>
              <p:extLst>
                <p:ext uri="{D42A27DB-BD31-4B8C-83A1-F6EECF244321}">
                  <p14:modId xmlns:p14="http://schemas.microsoft.com/office/powerpoint/2010/main" val="214191436"/>
                </p:ext>
              </p:extLst>
            </p:nvPr>
          </p:nvGraphicFramePr>
          <p:xfrm>
            <a:off x="305781" y="1552094"/>
            <a:ext cx="4233877" cy="293956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202" name="Chart 201"/>
            <p:cNvGraphicFramePr/>
            <p:nvPr>
              <p:extLst>
                <p:ext uri="{D42A27DB-BD31-4B8C-83A1-F6EECF244321}">
                  <p14:modId xmlns:p14="http://schemas.microsoft.com/office/powerpoint/2010/main" val="4186412698"/>
                </p:ext>
              </p:extLst>
            </p:nvPr>
          </p:nvGraphicFramePr>
          <p:xfrm>
            <a:off x="4539658" y="1575610"/>
            <a:ext cx="4233877" cy="293956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203" name="Rounded Rectangle 202"/>
            <p:cNvSpPr/>
            <p:nvPr/>
          </p:nvSpPr>
          <p:spPr>
            <a:xfrm>
              <a:off x="1" y="911596"/>
              <a:ext cx="9143999" cy="606158"/>
            </a:xfrm>
            <a:prstGeom prst="roundRect">
              <a:avLst/>
            </a:prstGeom>
            <a:solidFill>
              <a:schemeClr val="bg2"/>
            </a:solidFill>
            <a:ln w="381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4000" b="1" dirty="0" smtClean="0">
                  <a:solidFill>
                    <a:srgbClr val="FF0000"/>
                  </a:solidFill>
                </a:rPr>
                <a:t>               RANDOM                 SEQUENTIAL</a:t>
              </a:r>
              <a:endParaRPr lang="en-US" sz="4000" b="1" dirty="0">
                <a:solidFill>
                  <a:srgbClr val="FF0000"/>
                </a:solidFill>
              </a:endParaRPr>
            </a:p>
          </p:txBody>
        </p:sp>
        <p:sp>
          <p:nvSpPr>
            <p:cNvPr id="204" name="Rounded Rectangle 203"/>
            <p:cNvSpPr/>
            <p:nvPr/>
          </p:nvSpPr>
          <p:spPr>
            <a:xfrm>
              <a:off x="0" y="5479341"/>
              <a:ext cx="9143999" cy="786006"/>
            </a:xfrm>
            <a:prstGeom prst="roundRect">
              <a:avLst/>
            </a:prstGeom>
            <a:solidFill>
              <a:srgbClr val="8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sz="3600" b="1" dirty="0" smtClean="0">
                  <a:solidFill>
                    <a:srgbClr val="FFFFFF"/>
                  </a:solidFill>
                </a:rPr>
                <a:t>ThyNVM adapts to both access patterns</a:t>
              </a:r>
              <a:endParaRPr lang="en-US" sz="3600" b="1" dirty="0">
                <a:solidFill>
                  <a:srgbClr val="FFFFFF"/>
                </a:solidFill>
              </a:endParaRPr>
            </a:p>
          </p:txBody>
        </p:sp>
        <p:sp>
          <p:nvSpPr>
            <p:cNvPr id="205" name="Rounded Rectangle 204"/>
            <p:cNvSpPr/>
            <p:nvPr/>
          </p:nvSpPr>
          <p:spPr>
            <a:xfrm>
              <a:off x="1" y="4421112"/>
              <a:ext cx="9143999" cy="1071015"/>
            </a:xfrm>
            <a:prstGeom prst="roundRect">
              <a:avLst/>
            </a:prstGeom>
            <a:solidFill>
              <a:schemeClr val="bg2"/>
            </a:solidFill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en-US" sz="4000" b="1" dirty="0" smtClean="0">
                  <a:solidFill>
                    <a:srgbClr val="FF0000"/>
                  </a:solidFill>
                </a:rPr>
                <a:t>Journaling is better for Random and</a:t>
              </a:r>
            </a:p>
            <a:p>
              <a:pPr algn="ctr">
                <a:lnSpc>
                  <a:spcPct val="80000"/>
                </a:lnSpc>
              </a:pPr>
              <a:r>
                <a:rPr lang="en-US" sz="4000" b="1" dirty="0" smtClean="0">
                  <a:solidFill>
                    <a:srgbClr val="FF0000"/>
                  </a:solidFill>
                </a:rPr>
                <a:t>Shadow paging is better for Sequential</a:t>
              </a:r>
              <a:endParaRPr lang="en-US" sz="4000" b="1" dirty="0">
                <a:solidFill>
                  <a:srgbClr val="FF0000"/>
                </a:solidFill>
              </a:endParaRPr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1573246" y="2404006"/>
              <a:ext cx="904740" cy="523220"/>
            </a:xfrm>
            <a:prstGeom prst="rect">
              <a:avLst/>
            </a:prstGeom>
            <a:noFill/>
            <a:scene3d>
              <a:camera prst="orthographicFront">
                <a:rot lat="0" lon="0" rev="5400000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LOW</a:t>
              </a:r>
              <a:endParaRPr lang="en-US" sz="2800" b="1" dirty="0"/>
            </a:p>
          </p:txBody>
        </p:sp>
        <p:sp>
          <p:nvSpPr>
            <p:cNvPr id="207" name="TextBox 206"/>
            <p:cNvSpPr txBox="1"/>
            <p:nvPr/>
          </p:nvSpPr>
          <p:spPr>
            <a:xfrm>
              <a:off x="6705600" y="2905702"/>
              <a:ext cx="904740" cy="523220"/>
            </a:xfrm>
            <a:prstGeom prst="rect">
              <a:avLst/>
            </a:prstGeom>
            <a:noFill/>
            <a:scene3d>
              <a:camera prst="orthographicFront">
                <a:rot lat="0" lon="0" rev="5400000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LOW</a:t>
              </a:r>
              <a:endParaRPr lang="en-US" sz="2800" b="1" dirty="0"/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3383302" y="2384214"/>
              <a:ext cx="904740" cy="523220"/>
            </a:xfrm>
            <a:prstGeom prst="rect">
              <a:avLst/>
            </a:prstGeom>
            <a:noFill/>
            <a:scene3d>
              <a:camera prst="orthographicFront">
                <a:rot lat="0" lon="0" rev="5400000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LOW</a:t>
              </a:r>
              <a:endParaRPr lang="en-US" sz="2800" b="1" dirty="0"/>
            </a:p>
          </p:txBody>
        </p:sp>
        <p:sp>
          <p:nvSpPr>
            <p:cNvPr id="209" name="TextBox 208"/>
            <p:cNvSpPr txBox="1"/>
            <p:nvPr/>
          </p:nvSpPr>
          <p:spPr>
            <a:xfrm>
              <a:off x="7647550" y="2708806"/>
              <a:ext cx="904740" cy="523220"/>
            </a:xfrm>
            <a:prstGeom prst="rect">
              <a:avLst/>
            </a:prstGeom>
            <a:noFill/>
            <a:scene3d>
              <a:camera prst="orthographicFront">
                <a:rot lat="0" lon="0" rev="5400000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LOW</a:t>
              </a:r>
              <a:endParaRPr lang="en-US" sz="2800" b="1" dirty="0"/>
            </a:p>
          </p:txBody>
        </p:sp>
      </p:grpSp>
      <p:grpSp>
        <p:nvGrpSpPr>
          <p:cNvPr id="450" name="Group 449"/>
          <p:cNvGrpSpPr/>
          <p:nvPr/>
        </p:nvGrpSpPr>
        <p:grpSpPr>
          <a:xfrm>
            <a:off x="22188955" y="36318114"/>
            <a:ext cx="9144002" cy="6877317"/>
            <a:chOff x="-1" y="-155842"/>
            <a:chExt cx="9144002" cy="6877317"/>
          </a:xfrm>
        </p:grpSpPr>
        <p:sp>
          <p:nvSpPr>
            <p:cNvPr id="223" name="Rectangle 222"/>
            <p:cNvSpPr/>
            <p:nvPr/>
          </p:nvSpPr>
          <p:spPr>
            <a:xfrm>
              <a:off x="1" y="871537"/>
              <a:ext cx="9144000" cy="584993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-1" y="984951"/>
              <a:ext cx="9143999" cy="315395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b="1" dirty="0">
                <a:solidFill>
                  <a:srgbClr val="FF0000"/>
                </a:solidFill>
              </a:endParaRPr>
            </a:p>
          </p:txBody>
        </p:sp>
        <p:sp>
          <p:nvSpPr>
            <p:cNvPr id="225" name="Title 1"/>
            <p:cNvSpPr txBox="1">
              <a:spLocks/>
            </p:cNvSpPr>
            <p:nvPr/>
          </p:nvSpPr>
          <p:spPr>
            <a:xfrm>
              <a:off x="0" y="-155842"/>
              <a:ext cx="9144000" cy="1143000"/>
            </a:xfrm>
            <a:prstGeom prst="rect">
              <a:avLst/>
            </a:prstGeom>
          </p:spPr>
          <p:txBody>
            <a:bodyPr vert="horz" lIns="438958" tIns="219479" rIns="438958" bIns="219479" rtlCol="0" anchor="ctr">
              <a:normAutofit fontScale="25000" lnSpcReduction="20000"/>
            </a:bodyPr>
            <a:lstStyle>
              <a:lvl1pPr algn="ctr" defTabSz="2193911" rtl="0" eaLnBrk="1" latinLnBrk="0" hangingPunct="1">
                <a:spcBef>
                  <a:spcPct val="0"/>
                </a:spcBef>
                <a:buNone/>
                <a:defRPr sz="21092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ct val="80000"/>
                </a:lnSpc>
              </a:pPr>
              <a:r>
                <a:rPr lang="en-US" b="1" dirty="0" smtClean="0">
                  <a:cs typeface="Charter Black"/>
                </a:rPr>
                <a:t>PERFORMANCE OF </a:t>
              </a:r>
            </a:p>
            <a:p>
              <a:pPr>
                <a:lnSpc>
                  <a:spcPct val="80000"/>
                </a:lnSpc>
              </a:pPr>
              <a:r>
                <a:rPr lang="en-US" b="1" dirty="0" smtClean="0">
                  <a:cs typeface="Charter Black"/>
                </a:rPr>
                <a:t>LEGACY CODE</a:t>
              </a:r>
              <a:endParaRPr lang="en-US" b="1" dirty="0">
                <a:cs typeface="Charter Black"/>
              </a:endParaRPr>
            </a:p>
          </p:txBody>
        </p:sp>
        <p:graphicFrame>
          <p:nvGraphicFramePr>
            <p:cNvPr id="226" name="Chart 225"/>
            <p:cNvGraphicFramePr/>
            <p:nvPr>
              <p:extLst>
                <p:ext uri="{D42A27DB-BD31-4B8C-83A1-F6EECF244321}">
                  <p14:modId xmlns:p14="http://schemas.microsoft.com/office/powerpoint/2010/main" val="2401617224"/>
                </p:ext>
              </p:extLst>
            </p:nvPr>
          </p:nvGraphicFramePr>
          <p:xfrm>
            <a:off x="564517" y="871538"/>
            <a:ext cx="8122283" cy="33849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227" name="Rounded Rectangle 226"/>
            <p:cNvSpPr/>
            <p:nvPr/>
          </p:nvSpPr>
          <p:spPr>
            <a:xfrm>
              <a:off x="0" y="5241925"/>
              <a:ext cx="9143999" cy="1082675"/>
            </a:xfrm>
            <a:prstGeom prst="roundRect">
              <a:avLst/>
            </a:prstGeom>
            <a:solidFill>
              <a:srgbClr val="8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70000"/>
                </a:lnSpc>
                <a:spcBef>
                  <a:spcPct val="20000"/>
                </a:spcBef>
              </a:pPr>
              <a:r>
                <a:rPr lang="en-US" sz="4000" b="1" dirty="0" smtClean="0">
                  <a:solidFill>
                    <a:srgbClr val="FFFFFF"/>
                  </a:solidFill>
                </a:rPr>
                <a:t>Provides consistency without </a:t>
              </a:r>
            </a:p>
            <a:p>
              <a:pPr algn="ctr">
                <a:lnSpc>
                  <a:spcPct val="70000"/>
                </a:lnSpc>
                <a:spcBef>
                  <a:spcPct val="20000"/>
                </a:spcBef>
              </a:pPr>
              <a:r>
                <a:rPr lang="en-US" sz="4000" b="1" dirty="0" smtClean="0">
                  <a:solidFill>
                    <a:srgbClr val="FFFFFF"/>
                  </a:solidFill>
                </a:rPr>
                <a:t>significant performance overhead</a:t>
              </a:r>
              <a:endParaRPr lang="en-US" sz="4000" b="1" dirty="0">
                <a:solidFill>
                  <a:srgbClr val="FFFFFF"/>
                </a:solidFill>
              </a:endParaRPr>
            </a:p>
          </p:txBody>
        </p:sp>
        <p:sp>
          <p:nvSpPr>
            <p:cNvPr id="228" name="Rounded Rectangle 227"/>
            <p:cNvSpPr/>
            <p:nvPr/>
          </p:nvSpPr>
          <p:spPr>
            <a:xfrm>
              <a:off x="1" y="4185942"/>
              <a:ext cx="9143999" cy="1071015"/>
            </a:xfrm>
            <a:prstGeom prst="roundRect">
              <a:avLst/>
            </a:prstGeom>
            <a:solidFill>
              <a:schemeClr val="bg2"/>
            </a:solidFill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en-US" sz="4000" b="1" dirty="0" smtClean="0">
                  <a:solidFill>
                    <a:srgbClr val="FF0000"/>
                  </a:solidFill>
                </a:rPr>
                <a:t>Within -4.9%/+2.7% of an </a:t>
              </a:r>
            </a:p>
            <a:p>
              <a:pPr algn="ctr">
                <a:lnSpc>
                  <a:spcPct val="80000"/>
                </a:lnSpc>
              </a:pPr>
              <a:r>
                <a:rPr lang="en-US" sz="4000" b="1" dirty="0" smtClean="0">
                  <a:solidFill>
                    <a:srgbClr val="FF0000"/>
                  </a:solidFill>
                </a:rPr>
                <a:t>idealized DRAM/NVM system</a:t>
              </a:r>
              <a:endParaRPr lang="en-US" sz="4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54" name="Group 453"/>
          <p:cNvGrpSpPr/>
          <p:nvPr/>
        </p:nvGrpSpPr>
        <p:grpSpPr>
          <a:xfrm>
            <a:off x="1514535" y="32986476"/>
            <a:ext cx="29774535" cy="2908718"/>
            <a:chOff x="1871700" y="32430872"/>
            <a:chExt cx="29774535" cy="2908718"/>
          </a:xfrm>
        </p:grpSpPr>
        <p:sp>
          <p:nvSpPr>
            <p:cNvPr id="230" name="Rectangle 229"/>
            <p:cNvSpPr/>
            <p:nvPr/>
          </p:nvSpPr>
          <p:spPr>
            <a:xfrm>
              <a:off x="1871700" y="32545740"/>
              <a:ext cx="29774535" cy="2487419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 smtClean="0"/>
            </a:p>
            <a:p>
              <a:pPr algn="ctr"/>
              <a:endParaRPr lang="en-US" sz="4000" dirty="0"/>
            </a:p>
            <a:p>
              <a:pPr algn="ctr"/>
              <a:endParaRPr lang="en-US" sz="4000" dirty="0" smtClean="0"/>
            </a:p>
            <a:p>
              <a:pPr algn="ctr"/>
              <a:endParaRPr lang="en-US" sz="4000" dirty="0"/>
            </a:p>
            <a:p>
              <a:pPr algn="ctr"/>
              <a:endParaRPr lang="en-US" sz="4000" dirty="0" smtClean="0"/>
            </a:p>
            <a:p>
              <a:pPr algn="ctr"/>
              <a:endParaRPr lang="en-US" sz="4000" dirty="0"/>
            </a:p>
            <a:p>
              <a:pPr algn="ctr"/>
              <a:endParaRPr lang="en-US" sz="4000" dirty="0" smtClean="0"/>
            </a:p>
            <a:p>
              <a:pPr algn="ctr"/>
              <a:endParaRPr lang="en-US" sz="4000" dirty="0"/>
            </a:p>
            <a:p>
              <a:pPr algn="ctr"/>
              <a:endParaRPr lang="en-US" sz="4000" dirty="0" smtClean="0"/>
            </a:p>
            <a:p>
              <a:pPr algn="ctr"/>
              <a:endParaRPr lang="en-US" sz="4000" dirty="0"/>
            </a:p>
          </p:txBody>
        </p:sp>
        <p:sp>
          <p:nvSpPr>
            <p:cNvPr id="231" name="Content Placeholder 2"/>
            <p:cNvSpPr txBox="1">
              <a:spLocks/>
            </p:cNvSpPr>
            <p:nvPr/>
          </p:nvSpPr>
          <p:spPr>
            <a:xfrm>
              <a:off x="2101990" y="32430872"/>
              <a:ext cx="15139694" cy="2501594"/>
            </a:xfrm>
            <a:prstGeom prst="rect">
              <a:avLst/>
            </a:prstGeom>
          </p:spPr>
          <p:txBody>
            <a:bodyPr vert="horz" lIns="438958" tIns="219479" rIns="438958" bIns="219479" rtlCol="0">
              <a:noAutofit/>
            </a:bodyPr>
            <a:lstStyle>
              <a:lvl1pPr marL="0" indent="0" algn="ctr" defTabSz="2193911" rtl="0" eaLnBrk="1" latinLnBrk="0" hangingPunct="1">
                <a:spcBef>
                  <a:spcPct val="20000"/>
                </a:spcBef>
                <a:buFont typeface="Arial"/>
                <a:buNone/>
                <a:defRPr sz="15394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2193911" indent="0" algn="ctr" defTabSz="2193911" rtl="0" eaLnBrk="1" latinLnBrk="0" hangingPunct="1">
                <a:spcBef>
                  <a:spcPct val="20000"/>
                </a:spcBef>
                <a:buFont typeface="Arial"/>
                <a:buNone/>
                <a:defRPr sz="13395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4387821" indent="0" algn="ctr" defTabSz="2193911" rtl="0" eaLnBrk="1" latinLnBrk="0" hangingPunct="1">
                <a:spcBef>
                  <a:spcPct val="20000"/>
                </a:spcBef>
                <a:buFont typeface="Arial"/>
                <a:buNone/>
                <a:defRPr sz="11495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6581732" indent="0" algn="ctr" defTabSz="2193911" rtl="0" eaLnBrk="1" latinLnBrk="0" hangingPunct="1">
                <a:spcBef>
                  <a:spcPct val="20000"/>
                </a:spcBef>
                <a:buFont typeface="Arial"/>
                <a:buNone/>
                <a:defRPr sz="9596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8775642" indent="0" algn="ctr" defTabSz="2193911" rtl="0" eaLnBrk="1" latinLnBrk="0" hangingPunct="1">
                <a:spcBef>
                  <a:spcPct val="20000"/>
                </a:spcBef>
                <a:buFont typeface="Arial"/>
                <a:buNone/>
                <a:defRPr sz="9596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10969553" indent="0" algn="ctr" defTabSz="2193911" rtl="0" eaLnBrk="1" latinLnBrk="0" hangingPunct="1">
                <a:spcBef>
                  <a:spcPct val="20000"/>
                </a:spcBef>
                <a:buFont typeface="Arial"/>
                <a:buNone/>
                <a:defRPr sz="9596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13163465" indent="0" algn="ctr" defTabSz="2193911" rtl="0" eaLnBrk="1" latinLnBrk="0" hangingPunct="1">
                <a:spcBef>
                  <a:spcPct val="20000"/>
                </a:spcBef>
                <a:buFont typeface="Arial"/>
                <a:buNone/>
                <a:defRPr sz="9596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15357375" indent="0" algn="ctr" defTabSz="2193911" rtl="0" eaLnBrk="1" latinLnBrk="0" hangingPunct="1">
                <a:spcBef>
                  <a:spcPct val="20000"/>
                </a:spcBef>
                <a:buFont typeface="Arial"/>
                <a:buNone/>
                <a:defRPr sz="9596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17551286" indent="0" algn="ctr" defTabSz="2193911" rtl="0" eaLnBrk="1" latinLnBrk="0" hangingPunct="1">
                <a:spcBef>
                  <a:spcPct val="20000"/>
                </a:spcBef>
                <a:buFont typeface="Arial"/>
                <a:buNone/>
                <a:defRPr sz="9596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70000"/>
                </a:lnSpc>
              </a:pPr>
              <a:r>
                <a:rPr lang="en-US" sz="4000" b="1" dirty="0" smtClean="0">
                  <a:solidFill>
                    <a:srgbClr val="FF0000"/>
                  </a:solidFill>
                </a:rPr>
                <a:t>Ideal DRAM</a:t>
              </a:r>
              <a:r>
                <a:rPr lang="en-US" sz="4000" dirty="0" smtClean="0">
                  <a:solidFill>
                    <a:srgbClr val="FF0000"/>
                  </a:solidFill>
                </a:rPr>
                <a:t>:</a:t>
              </a:r>
              <a:r>
                <a:rPr lang="en-US" sz="4000" dirty="0" smtClean="0"/>
                <a:t> </a:t>
              </a:r>
              <a:r>
                <a:rPr lang="en-US" sz="4000" dirty="0" smtClean="0">
                  <a:solidFill>
                    <a:schemeClr val="tx1"/>
                  </a:solidFill>
                </a:rPr>
                <a:t>DRAM-based, no cost for consistency, </a:t>
              </a:r>
            </a:p>
            <a:p>
              <a:pPr algn="l">
                <a:lnSpc>
                  <a:spcPct val="70000"/>
                </a:lnSpc>
              </a:pPr>
              <a:r>
                <a:rPr lang="en-US" sz="4000" dirty="0" smtClean="0">
                  <a:solidFill>
                    <a:schemeClr val="tx1"/>
                  </a:solidFill>
                </a:rPr>
                <a:t>Lowest latency system </a:t>
              </a:r>
              <a:endParaRPr lang="en-US" sz="4000" dirty="0">
                <a:solidFill>
                  <a:schemeClr val="tx1"/>
                </a:solidFill>
              </a:endParaRPr>
            </a:p>
            <a:p>
              <a:pPr algn="l">
                <a:lnSpc>
                  <a:spcPct val="70000"/>
                </a:lnSpc>
              </a:pPr>
              <a:r>
                <a:rPr lang="en-US" sz="4000" b="1" dirty="0" smtClean="0">
                  <a:solidFill>
                    <a:srgbClr val="FF0000"/>
                  </a:solidFill>
                </a:rPr>
                <a:t>Ideal NVM: </a:t>
              </a:r>
              <a:r>
                <a:rPr lang="en-US" sz="4000" dirty="0" smtClean="0">
                  <a:solidFill>
                    <a:srgbClr val="000000"/>
                  </a:solidFill>
                </a:rPr>
                <a:t>NVM-based, no cost for consistency, NVM has higher latency than DRAM </a:t>
              </a:r>
            </a:p>
          </p:txBody>
        </p:sp>
        <p:sp>
          <p:nvSpPr>
            <p:cNvPr id="452" name="TextBox 451"/>
            <p:cNvSpPr txBox="1"/>
            <p:nvPr/>
          </p:nvSpPr>
          <p:spPr>
            <a:xfrm>
              <a:off x="17241684" y="32661934"/>
              <a:ext cx="13554003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70000"/>
                </a:lnSpc>
              </a:pPr>
              <a:r>
                <a:rPr lang="en-US" sz="4000" b="1" dirty="0">
                  <a:solidFill>
                    <a:srgbClr val="FF0000"/>
                  </a:solidFill>
                </a:rPr>
                <a:t>Journaling: </a:t>
              </a:r>
              <a:r>
                <a:rPr lang="en-US" sz="4000" dirty="0"/>
                <a:t>Hybrid, commit dirty </a:t>
              </a:r>
              <a:r>
                <a:rPr lang="en-US" sz="4000" dirty="0">
                  <a:solidFill>
                    <a:srgbClr val="FF0000"/>
                  </a:solidFill>
                </a:rPr>
                <a:t>cache blocks, </a:t>
              </a:r>
              <a:r>
                <a:rPr lang="en-US" sz="4000" dirty="0"/>
                <a:t>Leverages DRAM to buffer dirty </a:t>
              </a:r>
              <a:r>
                <a:rPr lang="en-US" sz="4000" dirty="0" smtClean="0"/>
                <a:t>blocks </a:t>
              </a:r>
              <a:endParaRPr lang="en-US" sz="4000" dirty="0"/>
            </a:p>
            <a:p>
              <a:pPr>
                <a:lnSpc>
                  <a:spcPct val="90000"/>
                </a:lnSpc>
              </a:pPr>
              <a:r>
                <a:rPr lang="en-US" sz="4000" b="1" dirty="0">
                  <a:solidFill>
                    <a:srgbClr val="FF0000"/>
                  </a:solidFill>
                </a:rPr>
                <a:t>Shadow Paging: </a:t>
              </a:r>
              <a:r>
                <a:rPr lang="en-US" sz="4000" dirty="0"/>
                <a:t>Hybrid, copy-on-write </a:t>
              </a:r>
              <a:r>
                <a:rPr lang="en-US" sz="4000" dirty="0">
                  <a:solidFill>
                    <a:srgbClr val="FF0000"/>
                  </a:solidFill>
                </a:rPr>
                <a:t>pages, </a:t>
              </a:r>
              <a:r>
                <a:rPr lang="en-US" sz="4000" dirty="0"/>
                <a:t>Leverages DRAM to buffer dirty pages</a:t>
              </a:r>
            </a:p>
            <a:p>
              <a:endParaRPr lang="en-US" sz="4000" dirty="0"/>
            </a:p>
          </p:txBody>
        </p:sp>
      </p:grpSp>
      <p:grpSp>
        <p:nvGrpSpPr>
          <p:cNvPr id="449" name="Group 448"/>
          <p:cNvGrpSpPr/>
          <p:nvPr/>
        </p:nvGrpSpPr>
        <p:grpSpPr>
          <a:xfrm>
            <a:off x="11931245" y="35884929"/>
            <a:ext cx="9145705" cy="7161843"/>
            <a:chOff x="-1" y="-160556"/>
            <a:chExt cx="9145705" cy="7161843"/>
          </a:xfrm>
        </p:grpSpPr>
        <p:sp>
          <p:nvSpPr>
            <p:cNvPr id="211" name="Rectangle 210"/>
            <p:cNvSpPr/>
            <p:nvPr/>
          </p:nvSpPr>
          <p:spPr>
            <a:xfrm>
              <a:off x="1" y="1151349"/>
              <a:ext cx="9144000" cy="584993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-1" y="1178667"/>
              <a:ext cx="9143999" cy="315395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b="1" dirty="0">
                <a:solidFill>
                  <a:srgbClr val="FF0000"/>
                </a:solidFill>
              </a:endParaRPr>
            </a:p>
          </p:txBody>
        </p:sp>
        <p:sp>
          <p:nvSpPr>
            <p:cNvPr id="215" name="Rounded Rectangle 214"/>
            <p:cNvSpPr/>
            <p:nvPr/>
          </p:nvSpPr>
          <p:spPr>
            <a:xfrm>
              <a:off x="1" y="1105312"/>
              <a:ext cx="9143999" cy="606158"/>
            </a:xfrm>
            <a:prstGeom prst="roundRect">
              <a:avLst/>
            </a:prstGeom>
            <a:solidFill>
              <a:schemeClr val="bg2"/>
            </a:solidFill>
            <a:ln w="381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4000" b="1" dirty="0" smtClean="0">
                  <a:solidFill>
                    <a:srgbClr val="FF0000"/>
                  </a:solidFill>
                </a:rPr>
                <a:t>               RANDOM                 SEQUENTIAL</a:t>
              </a:r>
              <a:endParaRPr lang="en-US" sz="4000" b="1" dirty="0">
                <a:solidFill>
                  <a:srgbClr val="FF0000"/>
                </a:solidFill>
              </a:endParaRPr>
            </a:p>
          </p:txBody>
        </p:sp>
        <p:graphicFrame>
          <p:nvGraphicFramePr>
            <p:cNvPr id="216" name="Chart 215"/>
            <p:cNvGraphicFramePr/>
            <p:nvPr>
              <p:extLst>
                <p:ext uri="{D42A27DB-BD31-4B8C-83A1-F6EECF244321}">
                  <p14:modId xmlns:p14="http://schemas.microsoft.com/office/powerpoint/2010/main" val="1710733503"/>
                </p:ext>
              </p:extLst>
            </p:nvPr>
          </p:nvGraphicFramePr>
          <p:xfrm>
            <a:off x="305781" y="1510640"/>
            <a:ext cx="4233877" cy="293956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  <p:graphicFrame>
          <p:nvGraphicFramePr>
            <p:cNvPr id="217" name="Chart 216"/>
            <p:cNvGraphicFramePr/>
            <p:nvPr>
              <p:extLst>
                <p:ext uri="{D42A27DB-BD31-4B8C-83A1-F6EECF244321}">
                  <p14:modId xmlns:p14="http://schemas.microsoft.com/office/powerpoint/2010/main" val="1801576258"/>
                </p:ext>
              </p:extLst>
            </p:nvPr>
          </p:nvGraphicFramePr>
          <p:xfrm>
            <a:off x="4539658" y="1534156"/>
            <a:ext cx="4233877" cy="293956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  <p:sp>
          <p:nvSpPr>
            <p:cNvPr id="218" name="Rounded Rectangle 217"/>
            <p:cNvSpPr/>
            <p:nvPr/>
          </p:nvSpPr>
          <p:spPr>
            <a:xfrm>
              <a:off x="0" y="5588041"/>
              <a:ext cx="9143999" cy="1082675"/>
            </a:xfrm>
            <a:prstGeom prst="roundRect">
              <a:avLst/>
            </a:prstGeom>
            <a:solidFill>
              <a:srgbClr val="8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sz="3600" b="1" dirty="0" smtClean="0">
                  <a:solidFill>
                    <a:srgbClr val="FFFFFF"/>
                  </a:solidFill>
                </a:rPr>
                <a:t>Stalls the application for a negligible time</a:t>
              </a:r>
              <a:endParaRPr lang="en-US" sz="3600" b="1" dirty="0">
                <a:solidFill>
                  <a:srgbClr val="FFFFFF"/>
                </a:solidFill>
              </a:endParaRPr>
            </a:p>
          </p:txBody>
        </p:sp>
        <p:sp>
          <p:nvSpPr>
            <p:cNvPr id="219" name="Rounded Rectangle 218"/>
            <p:cNvSpPr/>
            <p:nvPr/>
          </p:nvSpPr>
          <p:spPr>
            <a:xfrm>
              <a:off x="1" y="4614828"/>
              <a:ext cx="9143999" cy="1071015"/>
            </a:xfrm>
            <a:prstGeom prst="roundRect">
              <a:avLst/>
            </a:prstGeom>
            <a:solidFill>
              <a:schemeClr val="bg2"/>
            </a:solidFill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en-US" sz="4000" b="1" dirty="0" smtClean="0">
                  <a:solidFill>
                    <a:srgbClr val="FF0000"/>
                  </a:solidFill>
                </a:rPr>
                <a:t>ThyNVM spends only 2.4%/5.5% of the execution time on checkpointing </a:t>
              </a:r>
              <a:endParaRPr lang="en-US" sz="4000" b="1" dirty="0">
                <a:solidFill>
                  <a:srgbClr val="FF0000"/>
                </a:solidFill>
              </a:endParaRPr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2455894" y="2597722"/>
              <a:ext cx="899806" cy="584776"/>
            </a:xfrm>
            <a:prstGeom prst="rect">
              <a:avLst/>
            </a:prstGeom>
            <a:noFill/>
            <a:scene3d>
              <a:camera prst="orthographicFront">
                <a:rot lat="0" lon="0" rev="5400000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solidFill>
                    <a:srgbClr val="FFFFFF"/>
                  </a:solidFill>
                </a:rPr>
                <a:t>45%</a:t>
              </a:r>
              <a:endParaRPr lang="en-US" sz="3200" b="1" dirty="0">
                <a:solidFill>
                  <a:srgbClr val="FFFFFF"/>
                </a:solidFill>
              </a:endParaRPr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5772910" y="2900790"/>
              <a:ext cx="899806" cy="584776"/>
            </a:xfrm>
            <a:prstGeom prst="rect">
              <a:avLst/>
            </a:prstGeom>
            <a:noFill/>
            <a:scene3d>
              <a:camera prst="orthographicFront">
                <a:rot lat="0" lon="0" rev="5400000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solidFill>
                    <a:srgbClr val="FFFFFF"/>
                  </a:solidFill>
                </a:rPr>
                <a:t>35%</a:t>
              </a:r>
              <a:endParaRPr lang="en-US" sz="3200" b="1" dirty="0">
                <a:solidFill>
                  <a:srgbClr val="FFFFFF"/>
                </a:solidFill>
              </a:endParaRPr>
            </a:p>
          </p:txBody>
        </p:sp>
        <p:sp>
          <p:nvSpPr>
            <p:cNvPr id="222" name="Rounded Rectangle 221"/>
            <p:cNvSpPr/>
            <p:nvPr/>
          </p:nvSpPr>
          <p:spPr>
            <a:xfrm>
              <a:off x="1705" y="4616560"/>
              <a:ext cx="9143999" cy="1071015"/>
            </a:xfrm>
            <a:prstGeom prst="roundRect">
              <a:avLst/>
            </a:prstGeom>
            <a:solidFill>
              <a:schemeClr val="bg2"/>
            </a:solidFill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en-US" sz="4000" b="1" dirty="0" smtClean="0">
                  <a:solidFill>
                    <a:srgbClr val="FF0000"/>
                  </a:solidFill>
                </a:rPr>
                <a:t>Can spend 35-45% of the execution </a:t>
              </a:r>
            </a:p>
            <a:p>
              <a:pPr algn="ctr">
                <a:lnSpc>
                  <a:spcPct val="80000"/>
                </a:lnSpc>
              </a:pPr>
              <a:r>
                <a:rPr lang="en-US" sz="4000" b="1" dirty="0" smtClean="0">
                  <a:solidFill>
                    <a:srgbClr val="FF0000"/>
                  </a:solidFill>
                </a:rPr>
                <a:t>on checkpointing</a:t>
              </a:r>
              <a:endParaRPr lang="en-US" sz="4000" b="1" dirty="0">
                <a:solidFill>
                  <a:srgbClr val="FF0000"/>
                </a:solidFill>
              </a:endParaRPr>
            </a:p>
          </p:txBody>
        </p:sp>
        <p:sp>
          <p:nvSpPr>
            <p:cNvPr id="214" name="Title 1"/>
            <p:cNvSpPr txBox="1">
              <a:spLocks/>
            </p:cNvSpPr>
            <p:nvPr/>
          </p:nvSpPr>
          <p:spPr>
            <a:xfrm>
              <a:off x="0" y="-160556"/>
              <a:ext cx="9144000" cy="1143000"/>
            </a:xfrm>
            <a:prstGeom prst="rect">
              <a:avLst/>
            </a:prstGeom>
          </p:spPr>
          <p:txBody>
            <a:bodyPr vert="horz" lIns="438958" tIns="219479" rIns="438958" bIns="219479" rtlCol="0" anchor="ctr">
              <a:normAutofit fontScale="25000" lnSpcReduction="20000"/>
            </a:bodyPr>
            <a:lstStyle>
              <a:lvl1pPr algn="ctr" defTabSz="2193911" rtl="0" eaLnBrk="1" latinLnBrk="0" hangingPunct="1">
                <a:spcBef>
                  <a:spcPct val="0"/>
                </a:spcBef>
                <a:buNone/>
                <a:defRPr sz="21092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ct val="80000"/>
                </a:lnSpc>
              </a:pPr>
              <a:r>
                <a:rPr lang="en-US" b="1" dirty="0" smtClean="0">
                  <a:cs typeface="Charter Black"/>
                </a:rPr>
                <a:t>OVERLAPPING </a:t>
              </a:r>
              <a:br>
                <a:rPr lang="en-US" b="1" dirty="0" smtClean="0">
                  <a:cs typeface="Charter Black"/>
                </a:rPr>
              </a:br>
              <a:r>
                <a:rPr lang="en-US" b="1" dirty="0" smtClean="0">
                  <a:cs typeface="Charter Black"/>
                </a:rPr>
                <a:t>CHECKPOINTING AND EXECUTION</a:t>
              </a:r>
              <a:endParaRPr lang="en-US" b="1" dirty="0">
                <a:cs typeface="Charter Black"/>
              </a:endParaRPr>
            </a:p>
          </p:txBody>
        </p:sp>
      </p:grpSp>
      <p:sp>
        <p:nvSpPr>
          <p:cNvPr id="234" name="圆角矩形 8"/>
          <p:cNvSpPr/>
          <p:nvPr/>
        </p:nvSpPr>
        <p:spPr>
          <a:xfrm>
            <a:off x="1272190" y="14335358"/>
            <a:ext cx="30367706" cy="2451998"/>
          </a:xfrm>
          <a:prstGeom prst="roundRect">
            <a:avLst>
              <a:gd name="adj" fmla="val 4805"/>
            </a:avLst>
          </a:prstGeom>
          <a:noFill/>
          <a:ln w="152400" cmpd="sng">
            <a:solidFill>
              <a:srgbClr val="8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8593"/>
          </a:p>
        </p:txBody>
      </p:sp>
      <p:grpSp>
        <p:nvGrpSpPr>
          <p:cNvPr id="453" name="Group 452"/>
          <p:cNvGrpSpPr/>
          <p:nvPr/>
        </p:nvGrpSpPr>
        <p:grpSpPr>
          <a:xfrm>
            <a:off x="1355166" y="17201480"/>
            <a:ext cx="30211700" cy="1609874"/>
            <a:chOff x="0" y="1563292"/>
            <a:chExt cx="9144000" cy="1609874"/>
          </a:xfrm>
        </p:grpSpPr>
        <p:sp>
          <p:nvSpPr>
            <p:cNvPr id="235" name="Rounded Rectangle 234"/>
            <p:cNvSpPr/>
            <p:nvPr/>
          </p:nvSpPr>
          <p:spPr>
            <a:xfrm>
              <a:off x="0" y="1563292"/>
              <a:ext cx="9143999" cy="1609874"/>
            </a:xfrm>
            <a:prstGeom prst="roundRect">
              <a:avLst/>
            </a:prstGeom>
            <a:solidFill>
              <a:schemeClr val="bg1">
                <a:lumMod val="85000"/>
                <a:alpha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0" dirty="0"/>
            </a:p>
          </p:txBody>
        </p:sp>
        <p:sp>
          <p:nvSpPr>
            <p:cNvPr id="236" name="Rounded Rectangle 235"/>
            <p:cNvSpPr/>
            <p:nvPr/>
          </p:nvSpPr>
          <p:spPr>
            <a:xfrm>
              <a:off x="0" y="1666860"/>
              <a:ext cx="9144000" cy="1033085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 w="762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en-US" sz="8800" b="1" dirty="0" smtClean="0">
                  <a:solidFill>
                    <a:srgbClr val="FF0000"/>
                  </a:solidFill>
                </a:rPr>
                <a:t>ThyNVM</a:t>
              </a:r>
              <a:endParaRPr lang="en-US" sz="8800" dirty="0"/>
            </a:p>
          </p:txBody>
        </p:sp>
      </p:grpSp>
      <p:sp>
        <p:nvSpPr>
          <p:cNvPr id="241" name="Rectangle 240"/>
          <p:cNvSpPr/>
          <p:nvPr/>
        </p:nvSpPr>
        <p:spPr>
          <a:xfrm>
            <a:off x="13686746" y="24868831"/>
            <a:ext cx="1600200" cy="1600200"/>
          </a:xfrm>
          <a:prstGeom prst="rect">
            <a:avLst/>
          </a:prstGeom>
          <a:solidFill>
            <a:schemeClr val="bg2"/>
          </a:solidFill>
          <a:ln>
            <a:solidFill>
              <a:srgbClr val="FFFFFF"/>
            </a:solidFill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2" name="Rectangle 241"/>
          <p:cNvSpPr/>
          <p:nvPr/>
        </p:nvSpPr>
        <p:spPr>
          <a:xfrm>
            <a:off x="13686746" y="25402231"/>
            <a:ext cx="533400" cy="533400"/>
          </a:xfrm>
          <a:prstGeom prst="rect">
            <a:avLst/>
          </a:prstGeom>
          <a:solidFill>
            <a:srgbClr val="FF0000"/>
          </a:solidFill>
          <a:ln w="28575" cmpd="sng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3" name="Rectangle 242"/>
          <p:cNvSpPr/>
          <p:nvPr/>
        </p:nvSpPr>
        <p:spPr>
          <a:xfrm>
            <a:off x="14220146" y="25402231"/>
            <a:ext cx="533400" cy="533400"/>
          </a:xfrm>
          <a:prstGeom prst="rect">
            <a:avLst/>
          </a:prstGeom>
          <a:solidFill>
            <a:srgbClr val="FF0000"/>
          </a:solidFill>
          <a:ln w="28575" cmpd="sng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4" name="Rectangle 243"/>
          <p:cNvSpPr/>
          <p:nvPr/>
        </p:nvSpPr>
        <p:spPr>
          <a:xfrm>
            <a:off x="14753546" y="25402231"/>
            <a:ext cx="533400" cy="533400"/>
          </a:xfrm>
          <a:prstGeom prst="rect">
            <a:avLst/>
          </a:prstGeom>
          <a:solidFill>
            <a:srgbClr val="FF0000"/>
          </a:solidFill>
          <a:ln w="28575" cmpd="sng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5" name="Rectangle 244"/>
          <p:cNvSpPr/>
          <p:nvPr/>
        </p:nvSpPr>
        <p:spPr>
          <a:xfrm>
            <a:off x="14220146" y="25935631"/>
            <a:ext cx="533400" cy="533400"/>
          </a:xfrm>
          <a:prstGeom prst="rect">
            <a:avLst/>
          </a:prstGeom>
          <a:solidFill>
            <a:srgbClr val="FF0000"/>
          </a:solidFill>
          <a:ln w="28575" cmpd="sng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6" name="Rectangle 245"/>
          <p:cNvSpPr/>
          <p:nvPr/>
        </p:nvSpPr>
        <p:spPr>
          <a:xfrm>
            <a:off x="14753546" y="25935631"/>
            <a:ext cx="533400" cy="533400"/>
          </a:xfrm>
          <a:prstGeom prst="rect">
            <a:avLst/>
          </a:prstGeom>
          <a:solidFill>
            <a:srgbClr val="FF0000"/>
          </a:solidFill>
          <a:ln w="28575" cmpd="sng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7" name="Rectangle 246"/>
          <p:cNvSpPr/>
          <p:nvPr/>
        </p:nvSpPr>
        <p:spPr>
          <a:xfrm>
            <a:off x="14220146" y="24868831"/>
            <a:ext cx="533400" cy="533400"/>
          </a:xfrm>
          <a:prstGeom prst="rect">
            <a:avLst/>
          </a:prstGeom>
          <a:solidFill>
            <a:srgbClr val="FF0000"/>
          </a:solidFill>
          <a:ln w="28575" cmpd="sng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1" name="Round Same Side Corner Rectangle 250"/>
          <p:cNvSpPr/>
          <p:nvPr/>
        </p:nvSpPr>
        <p:spPr>
          <a:xfrm>
            <a:off x="11232729" y="23744338"/>
            <a:ext cx="9037239" cy="710359"/>
          </a:xfrm>
          <a:prstGeom prst="round2SameRect">
            <a:avLst/>
          </a:prstGeom>
          <a:solidFill>
            <a:schemeClr val="bg1"/>
          </a:solidFill>
          <a:ln w="571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sz="3600" dirty="0" smtClean="0">
                <a:solidFill>
                  <a:srgbClr val="1F497D"/>
                </a:solidFill>
              </a:rPr>
              <a:t>Writeback data in NVM during checkpointing</a:t>
            </a:r>
          </a:p>
        </p:txBody>
      </p:sp>
      <p:cxnSp>
        <p:nvCxnSpPr>
          <p:cNvPr id="254" name="Straight Arrow Connector 253"/>
          <p:cNvCxnSpPr/>
          <p:nvPr/>
        </p:nvCxnSpPr>
        <p:spPr>
          <a:xfrm>
            <a:off x="15465041" y="25626355"/>
            <a:ext cx="2183895" cy="0"/>
          </a:xfrm>
          <a:prstGeom prst="straightConnector1">
            <a:avLst/>
          </a:prstGeom>
          <a:ln w="762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3287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1506</TotalTime>
  <Words>581</Words>
  <Application>Microsoft Macintosh PowerPoint</Application>
  <PresentationFormat>Custom</PresentationFormat>
  <Paragraphs>215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主题</vt:lpstr>
      <vt:lpstr>PowerPoint Presentation</vt:lpstr>
    </vt:vector>
  </TitlesOfParts>
  <Company>Tsinghua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Jinglei Ren</dc:creator>
  <cp:lastModifiedBy>Samira Khan</cp:lastModifiedBy>
  <cp:revision>110</cp:revision>
  <cp:lastPrinted>2015-12-08T17:22:15Z</cp:lastPrinted>
  <dcterms:created xsi:type="dcterms:W3CDTF">2014-03-30T17:34:01Z</dcterms:created>
  <dcterms:modified xsi:type="dcterms:W3CDTF">2015-12-11T06:13:00Z</dcterms:modified>
</cp:coreProperties>
</file>