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</p:sldMasterIdLst>
  <p:notesMasterIdLst>
    <p:notesMasterId r:id="rId37"/>
  </p:notesMasterIdLst>
  <p:handoutMasterIdLst>
    <p:handoutMasterId r:id="rId38"/>
  </p:handoutMasterIdLst>
  <p:sldIdLst>
    <p:sldId id="7366" r:id="rId7"/>
    <p:sldId id="282" r:id="rId8"/>
    <p:sldId id="6759" r:id="rId9"/>
    <p:sldId id="6735" r:id="rId10"/>
    <p:sldId id="6747" r:id="rId11"/>
    <p:sldId id="7338" r:id="rId12"/>
    <p:sldId id="7339" r:id="rId13"/>
    <p:sldId id="7354" r:id="rId14"/>
    <p:sldId id="7341" r:id="rId15"/>
    <p:sldId id="7342" r:id="rId16"/>
    <p:sldId id="7343" r:id="rId17"/>
    <p:sldId id="7344" r:id="rId18"/>
    <p:sldId id="7362" r:id="rId19"/>
    <p:sldId id="7355" r:id="rId20"/>
    <p:sldId id="7349" r:id="rId21"/>
    <p:sldId id="7346" r:id="rId22"/>
    <p:sldId id="7356" r:id="rId23"/>
    <p:sldId id="7367" r:id="rId24"/>
    <p:sldId id="7351" r:id="rId25"/>
    <p:sldId id="7368" r:id="rId26"/>
    <p:sldId id="7350" r:id="rId27"/>
    <p:sldId id="7360" r:id="rId28"/>
    <p:sldId id="7361" r:id="rId29"/>
    <p:sldId id="7352" r:id="rId30"/>
    <p:sldId id="7370" r:id="rId31"/>
    <p:sldId id="7324" r:id="rId32"/>
    <p:sldId id="7364" r:id="rId33"/>
    <p:sldId id="7365" r:id="rId34"/>
    <p:sldId id="7276" r:id="rId35"/>
    <p:sldId id="734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7BF"/>
    <a:srgbClr val="FFFFFF"/>
    <a:srgbClr val="11B5C6"/>
    <a:srgbClr val="BABD33"/>
    <a:srgbClr val="F4EA4C"/>
    <a:srgbClr val="929000"/>
    <a:srgbClr val="FF7E79"/>
    <a:srgbClr val="006600"/>
    <a:srgbClr val="FBE5D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/>
    <p:restoredTop sz="88774"/>
  </p:normalViewPr>
  <p:slideViewPr>
    <p:cSldViewPr snapToGrid="0" snapToObjects="1">
      <p:cViewPr varScale="1">
        <p:scale>
          <a:sx n="111" d="100"/>
          <a:sy n="111" d="100"/>
        </p:scale>
        <p:origin x="1664" y="208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Transcendental functions are functions that do not satisfy a polynomial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67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88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Transcendental functions are functions that do not satisfy a polynomial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880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avoid methods that require multiplication, which is costly in the target architecture.</a:t>
            </a:r>
          </a:p>
          <a:p>
            <a:r>
              <a:rPr lang="en-US" i="0" dirty="0"/>
              <a:t>Interpolation: </a:t>
            </a:r>
            <a:r>
              <a:rPr lang="en-US" i="0" dirty="0" err="1"/>
              <a:t>Δ</a:t>
            </a:r>
            <a:r>
              <a:rPr lang="en-US" i="0" dirty="0"/>
              <a:t> represents where the input resides between two lookup table entries.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36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defines what input value x corresponds to address 0 of the LUT.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0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00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measure the maximum absolute error to be around 1e-7. Intuitively, this is due to the precision of floating-point values being limited.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10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04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CORDIC methods are recommended for applications where not much memory is available for the LUTs.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8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6892" y="5915493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1794" y="5887318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034AA-5AFD-D84F-A8ED-6411CC9349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90" y="5282773"/>
            <a:ext cx="1234714" cy="12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6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9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3934-0A53-7542-9744-302D1805942A}" type="datetime1">
              <a:rPr lang="de-CH" smtClean="0"/>
              <a:t>24.04.23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transpimlib" TargetMode="External"/><Relationship Id="rId2" Type="http://schemas.openxmlformats.org/officeDocument/2006/relationships/hyperlink" Target="https://arxiv.org/pdf/2304.01951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ang@ethz.ch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transpimli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04.0195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transpimli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transpimli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5Q2soXY2Zi-841fUYYUK9EsXKhQKRPy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events.safari.ethz.ch/isca-pim-tutorial/doku.php?id=star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transpimlib" TargetMode="External"/><Relationship Id="rId2" Type="http://schemas.openxmlformats.org/officeDocument/2006/relationships/hyperlink" Target="https://arxiv.org/pdf/2304.01951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ang@ethz.c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transpimlib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79252"/>
            <a:ext cx="9144000" cy="8189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0" dirty="0">
                <a:latin typeface="Candara" panose="020E0502030303020204" pitchFamily="34" charset="0"/>
              </a:rPr>
              <a:t>Maurus Item, </a:t>
            </a:r>
            <a:r>
              <a:rPr lang="en-US" sz="2200" b="0" u="sng" dirty="0">
                <a:latin typeface="Candara" panose="020E0502030303020204" pitchFamily="34" charset="0"/>
              </a:rPr>
              <a:t>Juan Gómez Luna</a:t>
            </a:r>
            <a:r>
              <a:rPr lang="en-US" sz="2200" b="0" dirty="0">
                <a:latin typeface="Candara" panose="020E0502030303020204" pitchFamily="34" charset="0"/>
              </a:rPr>
              <a:t>, </a:t>
            </a:r>
            <a:r>
              <a:rPr lang="en-US" sz="2200" b="0" dirty="0" err="1">
                <a:latin typeface="Candara" panose="020E0502030303020204" pitchFamily="34" charset="0"/>
              </a:rPr>
              <a:t>Yuxin</a:t>
            </a:r>
            <a:r>
              <a:rPr lang="en-US" sz="2200" b="0" dirty="0">
                <a:latin typeface="Candara" panose="020E0502030303020204" pitchFamily="34" charset="0"/>
              </a:rPr>
              <a:t> Guo, </a:t>
            </a:r>
          </a:p>
          <a:p>
            <a:pPr>
              <a:spcBef>
                <a:spcPts val="600"/>
              </a:spcBef>
            </a:pPr>
            <a:r>
              <a:rPr lang="en-US" sz="2200" b="0" dirty="0">
                <a:latin typeface="Candara" panose="020E0502030303020204" pitchFamily="34" charset="0"/>
              </a:rPr>
              <a:t>Geraldo F. Oliveira, Mohammad </a:t>
            </a:r>
            <a:r>
              <a:rPr lang="en-US" sz="2200" b="0" dirty="0" err="1">
                <a:latin typeface="Candara" panose="020E0502030303020204" pitchFamily="34" charset="0"/>
              </a:rPr>
              <a:t>Sadrosadati</a:t>
            </a:r>
            <a:r>
              <a:rPr lang="en-US" sz="2200" b="0" dirty="0">
                <a:latin typeface="Candara" panose="020E0502030303020204" pitchFamily="34" charset="0"/>
              </a:rPr>
              <a:t>, </a:t>
            </a:r>
            <a:r>
              <a:rPr lang="en-US" sz="2200" b="0" dirty="0" err="1">
                <a:latin typeface="Candara" panose="020E0502030303020204" pitchFamily="34" charset="0"/>
              </a:rPr>
              <a:t>Onur</a:t>
            </a:r>
            <a:r>
              <a:rPr lang="en-US" sz="2200" b="0" dirty="0">
                <a:latin typeface="Candara" panose="020E0502030303020204" pitchFamily="34" charset="0"/>
              </a:rPr>
              <a:t> </a:t>
            </a:r>
            <a:r>
              <a:rPr lang="en-US" sz="2200" b="0" dirty="0" err="1">
                <a:latin typeface="Candara" panose="020E0502030303020204" pitchFamily="34" charset="0"/>
              </a:rPr>
              <a:t>Mutlu</a:t>
            </a:r>
            <a:endParaRPr lang="en-US" sz="22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50256"/>
            <a:ext cx="9144000" cy="2142034"/>
          </a:xfrm>
        </p:spPr>
        <p:txBody>
          <a:bodyPr>
            <a:normAutofit lnSpcReduction="10000"/>
          </a:bodyPr>
          <a:lstStyle/>
          <a:p>
            <a:r>
              <a:rPr lang="en-US" sz="5900" dirty="0" err="1">
                <a:solidFill>
                  <a:srgbClr val="002060"/>
                </a:solidFill>
              </a:rPr>
              <a:t>TransPimLib</a:t>
            </a:r>
            <a:r>
              <a:rPr lang="en-US" sz="5900" dirty="0">
                <a:solidFill>
                  <a:srgbClr val="002060"/>
                </a:solidFill>
              </a:rPr>
              <a:t>:</a:t>
            </a:r>
            <a:endParaRPr lang="en-US" sz="5900" dirty="0">
              <a:solidFill>
                <a:srgbClr val="0070C0"/>
              </a:solidFill>
            </a:endParaRPr>
          </a:p>
          <a:p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Efficient Transcendental Functions for Processing-in-Memory Systems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29876"/>
            <a:ext cx="6858000" cy="103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https://arxiv.org/pdf/2304.01951.pdf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1800" b="0" dirty="0">
                <a:solidFill>
                  <a:prstClr val="black"/>
                </a:solidFill>
                <a:latin typeface="Calibri Light" panose="020F0302020204030204"/>
                <a:hlinkClick r:id="rId3"/>
              </a:rPr>
              <a:t>://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github.com/CMU-SAFARI/transpimlib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/>
              </a:rPr>
              <a:t>juang@ethz.ch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402AC-A0A1-4645-AE77-E96CEDE64C46}"/>
              </a:ext>
            </a:extLst>
          </p:cNvPr>
          <p:cNvSpPr txBox="1"/>
          <p:nvPr/>
        </p:nvSpPr>
        <p:spPr>
          <a:xfrm>
            <a:off x="760706" y="11572"/>
            <a:ext cx="762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2023 IEEE International Symposium on Performance Analysis of Systems and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07187-6FC3-6A45-9D7C-D829F5405EE0}"/>
              </a:ext>
            </a:extLst>
          </p:cNvPr>
          <p:cNvSpPr txBox="1"/>
          <p:nvPr/>
        </p:nvSpPr>
        <p:spPr>
          <a:xfrm>
            <a:off x="3628764" y="6538933"/>
            <a:ext cx="1886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Tuesday, April 25, 2023</a:t>
            </a:r>
          </a:p>
        </p:txBody>
      </p:sp>
    </p:spTree>
    <p:extLst>
      <p:ext uri="{BB962C8B-B14F-4D97-AF65-F5344CB8AC3E}">
        <p14:creationId xmlns:p14="http://schemas.microsoft.com/office/powerpoint/2010/main" val="173531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5853-8226-9E4B-A065-4D724087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TransPimLib</a:t>
            </a:r>
            <a:r>
              <a:rPr lang="en-US" dirty="0"/>
              <a:t>: CORDIC-based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0529B-E96A-9147-A34E-88D323C9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402989" cy="55308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/>
              <a:t>TransPimLib</a:t>
            </a:r>
            <a:r>
              <a:rPr lang="en-US" dirty="0"/>
              <a:t> contains </a:t>
            </a:r>
            <a:r>
              <a:rPr lang="en-US" dirty="0">
                <a:solidFill>
                  <a:srgbClr val="0070C0"/>
                </a:solidFill>
              </a:rPr>
              <a:t>CORDIC implementations</a:t>
            </a:r>
            <a:r>
              <a:rPr lang="en-US" dirty="0"/>
              <a:t> of trigonometric (sin, cos, tan) and hyperbolic (</a:t>
            </a:r>
            <a:r>
              <a:rPr lang="en-US" dirty="0" err="1"/>
              <a:t>sinh</a:t>
            </a:r>
            <a:r>
              <a:rPr lang="en-US" dirty="0"/>
              <a:t>, </a:t>
            </a:r>
            <a:r>
              <a:rPr lang="en-US" dirty="0" err="1"/>
              <a:t>cosh</a:t>
            </a:r>
            <a:r>
              <a:rPr lang="en-US" dirty="0"/>
              <a:t>, tanh) functions, exponentiation, logarithm, and square root</a:t>
            </a:r>
          </a:p>
          <a:p>
            <a:pPr>
              <a:lnSpc>
                <a:spcPct val="100000"/>
              </a:lnSpc>
            </a:pPr>
            <a:r>
              <a:rPr lang="en-US" dirty="0"/>
              <a:t>Example: </a:t>
            </a:r>
            <a:r>
              <a:rPr lang="en-US" dirty="0">
                <a:solidFill>
                  <a:srgbClr val="00B050"/>
                </a:solidFill>
              </a:rPr>
              <a:t>Sine</a:t>
            </a:r>
            <a:r>
              <a:rPr lang="en-US" dirty="0"/>
              <a:t> function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C56FA-4800-3646-B703-0E7975BC7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381" y="1307234"/>
            <a:ext cx="1800000" cy="1311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7F509A-C03E-DC47-8717-3A3225868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381" y="2575935"/>
            <a:ext cx="1800000" cy="666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A00AE4-AFE0-054B-B1A3-B20766530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381" y="3200582"/>
            <a:ext cx="1800000" cy="666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73ABF-0926-1943-BCE8-8CB84DA8A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381" y="3811045"/>
            <a:ext cx="1800000" cy="688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82AC02-4F55-9540-95E6-7A83FE1B1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381" y="5068377"/>
            <a:ext cx="1800000" cy="888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BD1CF5-6E3B-E345-BD86-200236FF1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9381" y="4442780"/>
            <a:ext cx="1800000" cy="666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2910D8-3916-014B-AAFA-CE8258D7010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005"/>
          <a:stretch/>
        </p:blipFill>
        <p:spPr>
          <a:xfrm>
            <a:off x="7309381" y="3149044"/>
            <a:ext cx="937017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7E6D-F1CF-C44D-A625-A63EB36C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TransPimLib</a:t>
            </a:r>
            <a:r>
              <a:rPr lang="en-US" dirty="0"/>
              <a:t>: LUT-based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B1787-00E3-A642-ADFD-8E621AA1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0" y="936172"/>
            <a:ext cx="5953493" cy="55308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Multiplication-based LUT (</a:t>
            </a:r>
            <a:r>
              <a:rPr lang="en-US" dirty="0">
                <a:solidFill>
                  <a:srgbClr val="00B050"/>
                </a:solidFill>
              </a:rPr>
              <a:t>M-LUT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Regular spacing between table entries</a:t>
            </a:r>
          </a:p>
          <a:p>
            <a:pPr lvl="1">
              <a:lnSpc>
                <a:spcPct val="110000"/>
              </a:lnSpc>
            </a:pPr>
            <a:r>
              <a:rPr lang="en-US" i="1" dirty="0"/>
              <a:t>a(x) = round((x - p) · k)</a:t>
            </a:r>
            <a:r>
              <a:rPr lang="en-US" dirty="0"/>
              <a:t>, where </a:t>
            </a:r>
            <a:r>
              <a:rPr lang="en-US" i="1" dirty="0"/>
              <a:t>k</a:t>
            </a:r>
            <a:r>
              <a:rPr lang="en-US" dirty="0"/>
              <a:t> represents the LUT density</a:t>
            </a:r>
          </a:p>
          <a:p>
            <a:pPr>
              <a:lnSpc>
                <a:spcPct val="110000"/>
              </a:lnSpc>
            </a:pPr>
            <a:r>
              <a:rPr lang="en-US" dirty="0"/>
              <a:t>LDEXP-based LUT (</a:t>
            </a:r>
            <a:r>
              <a:rPr lang="en-US" dirty="0">
                <a:solidFill>
                  <a:srgbClr val="C00000"/>
                </a:solidFill>
              </a:rPr>
              <a:t>L-LUT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Multiplication is cheaper if we multiply by </a:t>
            </a:r>
            <a:r>
              <a:rPr lang="en-US" i="1" dirty="0"/>
              <a:t>2</a:t>
            </a:r>
            <a:r>
              <a:rPr lang="en-US" i="1" baseline="30000" dirty="0"/>
              <a:t>n</a:t>
            </a:r>
          </a:p>
          <a:p>
            <a:pPr lvl="1">
              <a:lnSpc>
                <a:spcPct val="110000"/>
              </a:lnSpc>
            </a:pPr>
            <a:r>
              <a:rPr lang="en-US" i="1" dirty="0" err="1"/>
              <a:t>ldexp</a:t>
            </a:r>
            <a:r>
              <a:rPr lang="en-US" i="1" dirty="0"/>
              <a:t>(</a:t>
            </a:r>
            <a:r>
              <a:rPr lang="en-US" i="1" dirty="0" err="1"/>
              <a:t>arg</a:t>
            </a:r>
            <a:r>
              <a:rPr lang="en-US" i="1" dirty="0"/>
              <a:t>, exp)</a:t>
            </a:r>
            <a:r>
              <a:rPr lang="en-US" dirty="0"/>
              <a:t> to perform </a:t>
            </a:r>
            <a:r>
              <a:rPr lang="en-US" dirty="0" err="1"/>
              <a:t>arg</a:t>
            </a:r>
            <a:r>
              <a:rPr lang="en-US" dirty="0"/>
              <a:t> · </a:t>
            </a:r>
            <a:r>
              <a:rPr lang="en-US" i="1" dirty="0"/>
              <a:t>2</a:t>
            </a:r>
            <a:r>
              <a:rPr lang="en-US" i="1" baseline="30000" dirty="0"/>
              <a:t>exp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i="1" dirty="0"/>
              <a:t>a(x) = round((x - p) · 2</a:t>
            </a:r>
            <a:r>
              <a:rPr lang="en-US" i="1" baseline="30000" dirty="0"/>
              <a:t>n</a:t>
            </a:r>
            <a:r>
              <a:rPr lang="en-US" i="1" dirty="0"/>
              <a:t>)</a:t>
            </a:r>
          </a:p>
          <a:p>
            <a:pPr lvl="2">
              <a:lnSpc>
                <a:spcPct val="110000"/>
              </a:lnSpc>
            </a:pPr>
            <a:r>
              <a:rPr lang="en-US" i="1" dirty="0"/>
              <a:t>k</a:t>
            </a:r>
            <a:r>
              <a:rPr lang="en-US" dirty="0"/>
              <a:t> is a power-of-two, which results in less precision but avoids multiplication</a:t>
            </a:r>
          </a:p>
          <a:p>
            <a:pPr>
              <a:lnSpc>
                <a:spcPct val="110000"/>
              </a:lnSpc>
            </a:pPr>
            <a:r>
              <a:rPr lang="en-US" dirty="0"/>
              <a:t>Direct Float Conversion-based LUT (</a:t>
            </a:r>
            <a:r>
              <a:rPr lang="en-US" dirty="0">
                <a:solidFill>
                  <a:srgbClr val="7030A0"/>
                </a:solidFill>
              </a:rPr>
              <a:t>D-LUT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i="1" dirty="0"/>
              <a:t>a(x)</a:t>
            </a:r>
            <a:r>
              <a:rPr lang="en-US" dirty="0"/>
              <a:t> uses the last </a:t>
            </a:r>
            <a:r>
              <a:rPr lang="en-US" i="1" dirty="0"/>
              <a:t>n</a:t>
            </a:r>
            <a:r>
              <a:rPr lang="en-US" dirty="0"/>
              <a:t> bits of the exponent and </a:t>
            </a:r>
            <a:r>
              <a:rPr lang="en-US" i="1" dirty="0"/>
              <a:t>p</a:t>
            </a:r>
            <a:r>
              <a:rPr lang="en-US" dirty="0"/>
              <a:t> bits of the mantissa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Piece-wise linear density: </a:t>
            </a:r>
            <a:r>
              <a:rPr lang="en-US" i="1" dirty="0"/>
              <a:t>2</a:t>
            </a:r>
            <a:r>
              <a:rPr lang="en-US" i="1" baseline="30000" dirty="0"/>
              <a:t>n</a:t>
            </a:r>
            <a:r>
              <a:rPr lang="en-US" dirty="0"/>
              <a:t> steps of </a:t>
            </a:r>
            <a:r>
              <a:rPr lang="en-US" i="1" dirty="0"/>
              <a:t>2</a:t>
            </a:r>
            <a:r>
              <a:rPr lang="en-US" i="1" baseline="30000" dirty="0"/>
              <a:t>p</a:t>
            </a:r>
            <a:r>
              <a:rPr lang="en-US" dirty="0"/>
              <a:t> addresses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2BBFA-B475-5B47-9D18-E76126C22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10" y="1150102"/>
            <a:ext cx="2395637" cy="1512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9AF546-9135-6B45-92BD-BE1CC8EC416A}"/>
              </a:ext>
            </a:extLst>
          </p:cNvPr>
          <p:cNvGrpSpPr>
            <a:grpSpLocks noChangeAspect="1"/>
          </p:cNvGrpSpPr>
          <p:nvPr/>
        </p:nvGrpSpPr>
        <p:grpSpPr>
          <a:xfrm>
            <a:off x="6345828" y="2972037"/>
            <a:ext cx="2397600" cy="1512027"/>
            <a:chOff x="9395516" y="1840800"/>
            <a:chExt cx="1550642" cy="9779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E966CA-F8B9-6845-93E9-902F8F963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3758" y="1840800"/>
              <a:ext cx="1422400" cy="9779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7ED05E-42A3-5546-8982-3CF14858A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9469"/>
            <a:stretch/>
          </p:blipFill>
          <p:spPr>
            <a:xfrm>
              <a:off x="9395516" y="1840800"/>
              <a:ext cx="163167" cy="9779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031875-7ED1-B04E-8335-586DE4B4E083}"/>
              </a:ext>
            </a:extLst>
          </p:cNvPr>
          <p:cNvGrpSpPr>
            <a:grpSpLocks noChangeAspect="1"/>
          </p:cNvGrpSpPr>
          <p:nvPr/>
        </p:nvGrpSpPr>
        <p:grpSpPr>
          <a:xfrm>
            <a:off x="6345828" y="4793999"/>
            <a:ext cx="2397600" cy="1505861"/>
            <a:chOff x="9389166" y="2969134"/>
            <a:chExt cx="1556992" cy="9779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AE5189-F3C6-7649-AA9A-439CB7272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23758" y="2969134"/>
              <a:ext cx="1422400" cy="9779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C0589B-0FAE-D44A-BD84-2496D182B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9469"/>
            <a:stretch/>
          </p:blipFill>
          <p:spPr>
            <a:xfrm>
              <a:off x="9389166" y="2969134"/>
              <a:ext cx="163167" cy="9779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4A7A6CC-9A0E-5040-96BB-AEDC23A402D8}"/>
              </a:ext>
            </a:extLst>
          </p:cNvPr>
          <p:cNvSpPr txBox="1"/>
          <p:nvPr/>
        </p:nvSpPr>
        <p:spPr>
          <a:xfrm>
            <a:off x="5428525" y="856008"/>
            <a:ext cx="3691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</a:rPr>
              <a:t>Map interval [0, 5] to a 12-entry LUT</a:t>
            </a:r>
          </a:p>
        </p:txBody>
      </p:sp>
    </p:spTree>
    <p:extLst>
      <p:ext uri="{BB962C8B-B14F-4D97-AF65-F5344CB8AC3E}">
        <p14:creationId xmlns:p14="http://schemas.microsoft.com/office/powerpoint/2010/main" val="9425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57E6D-F1CF-C44D-A625-A63EB36C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TransPimLib</a:t>
            </a:r>
            <a:r>
              <a:rPr lang="en-US" dirty="0"/>
              <a:t>: Combined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B1787-00E3-A642-ADFD-8E621AA1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945433" cy="333102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Direct Float Conversion + LDEXP-based LUT (</a:t>
            </a:r>
            <a:r>
              <a:rPr lang="en-US" dirty="0">
                <a:solidFill>
                  <a:srgbClr val="7030A0"/>
                </a:solidFill>
              </a:rPr>
              <a:t>D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>
                <a:solidFill>
                  <a:srgbClr val="7030A0"/>
                </a:solidFill>
              </a:rPr>
              <a:t>-LUT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Uses an </a:t>
            </a:r>
            <a:r>
              <a:rPr lang="en-US" dirty="0">
                <a:solidFill>
                  <a:srgbClr val="C00000"/>
                </a:solidFill>
              </a:rPr>
              <a:t>L-LUT</a:t>
            </a:r>
            <a:r>
              <a:rPr lang="en-US" dirty="0"/>
              <a:t> between 0 and the smallest exponent and a </a:t>
            </a:r>
            <a:r>
              <a:rPr lang="en-US" dirty="0">
                <a:solidFill>
                  <a:srgbClr val="7030A0"/>
                </a:solidFill>
              </a:rPr>
              <a:t>D-LUT</a:t>
            </a:r>
            <a:r>
              <a:rPr lang="en-US" dirty="0"/>
              <a:t> for larger inputs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F8EF7D-6CD9-E041-9E8C-1891B95AB60A}"/>
              </a:ext>
            </a:extLst>
          </p:cNvPr>
          <p:cNvGrpSpPr>
            <a:grpSpLocks noChangeAspect="1"/>
          </p:cNvGrpSpPr>
          <p:nvPr/>
        </p:nvGrpSpPr>
        <p:grpSpPr>
          <a:xfrm>
            <a:off x="4351878" y="2064947"/>
            <a:ext cx="2397600" cy="1507150"/>
            <a:chOff x="9416774" y="4142950"/>
            <a:chExt cx="1555662" cy="9779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A794433-263D-4246-836B-EF6EADE96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50036" y="4142950"/>
              <a:ext cx="1422400" cy="9779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2A4569-A080-D34F-8024-BC5C9372F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89469"/>
            <a:stretch/>
          </p:blipFill>
          <p:spPr>
            <a:xfrm>
              <a:off x="9416774" y="4142950"/>
              <a:ext cx="163167" cy="977900"/>
            </a:xfrm>
            <a:prstGeom prst="rect">
              <a:avLst/>
            </a:prstGeom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F7A50BD-D404-AB4B-956C-8171482BAC38}"/>
              </a:ext>
            </a:extLst>
          </p:cNvPr>
          <p:cNvSpPr txBox="1">
            <a:spLocks/>
          </p:cNvSpPr>
          <p:nvPr/>
        </p:nvSpPr>
        <p:spPr>
          <a:xfrm>
            <a:off x="162386" y="4447426"/>
            <a:ext cx="8812604" cy="201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Cambria" panose="02040503050406030204" pitchFamily="18" charset="0"/>
              <a:buChar char="-"/>
              <a:defRPr sz="24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CORDIC+L-LUT (</a:t>
            </a:r>
            <a:r>
              <a:rPr lang="en-US" dirty="0">
                <a:solidFill>
                  <a:srgbClr val="0070C0"/>
                </a:solidFill>
              </a:rPr>
              <a:t>CORDIC+LUT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Replaces the first few iterations of CORDIC with a LUT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Flexible tradeoff between computing cost, table size, and precision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EF25E6-7A0A-2740-ADE0-6C91CADC9566}"/>
              </a:ext>
            </a:extLst>
          </p:cNvPr>
          <p:cNvGrpSpPr/>
          <p:nvPr/>
        </p:nvGrpSpPr>
        <p:grpSpPr>
          <a:xfrm>
            <a:off x="7203849" y="1041053"/>
            <a:ext cx="1682201" cy="3593571"/>
            <a:chOff x="7203849" y="1041053"/>
            <a:chExt cx="1682201" cy="359357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A81DCF3-8BD1-DD4E-BED1-5F20CDD309F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03849" y="1106624"/>
              <a:ext cx="1620704" cy="3528000"/>
              <a:chOff x="6345828" y="1022777"/>
              <a:chExt cx="2397600" cy="521920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6D2BBFA-B475-5B47-9D18-E76126C22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6810" y="1022777"/>
                <a:ext cx="2395637" cy="151200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C9AF546-9135-6B45-92BD-BE1CC8EC416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45828" y="2879437"/>
                <a:ext cx="2397600" cy="1512027"/>
                <a:chOff x="9395516" y="1840800"/>
                <a:chExt cx="1550642" cy="977900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F4E966CA-F8B9-6845-93E9-902F8F963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23758" y="1840800"/>
                  <a:ext cx="1422400" cy="977900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EA7ED05E-42A3-5546-8982-3CF14858AE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89469"/>
                <a:stretch/>
              </p:blipFill>
              <p:spPr>
                <a:xfrm>
                  <a:off x="9395516" y="1840800"/>
                  <a:ext cx="163167" cy="977900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F031875-7ED1-B04E-8335-586DE4B4E0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45828" y="4736124"/>
                <a:ext cx="2397600" cy="1505861"/>
                <a:chOff x="9389166" y="2969134"/>
                <a:chExt cx="1556992" cy="977900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74AE5189-F3C6-7649-AA9A-439CB72721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23758" y="2969134"/>
                  <a:ext cx="1422400" cy="977900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29C0589B-0FAE-D44A-BD84-2496D182B2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89469"/>
                <a:stretch/>
              </p:blipFill>
              <p:spPr>
                <a:xfrm>
                  <a:off x="9389166" y="2969134"/>
                  <a:ext cx="163167" cy="977900"/>
                </a:xfrm>
                <a:prstGeom prst="rect">
                  <a:avLst/>
                </a:prstGeom>
              </p:spPr>
            </p:pic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69D89F-EC97-024B-9477-B60E25FF6747}"/>
                </a:ext>
              </a:extLst>
            </p:cNvPr>
            <p:cNvSpPr txBox="1"/>
            <p:nvPr/>
          </p:nvSpPr>
          <p:spPr>
            <a:xfrm>
              <a:off x="8201247" y="1041053"/>
              <a:ext cx="6848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  <a:latin typeface="Candara" panose="020E0502030303020204" pitchFamily="34" charset="0"/>
                </a:rPr>
                <a:t>M-LUT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AC0347-FC7E-6445-B2FD-807DB7A55DD4}"/>
                </a:ext>
              </a:extLst>
            </p:cNvPr>
            <p:cNvSpPr txBox="1"/>
            <p:nvPr/>
          </p:nvSpPr>
          <p:spPr>
            <a:xfrm>
              <a:off x="8266970" y="2290973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  <a:latin typeface="Candara" panose="020E0502030303020204" pitchFamily="34" charset="0"/>
                </a:rPr>
                <a:t>L-LUT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C9BEBB-FFA7-A247-BAF9-E80BA653489D}"/>
                </a:ext>
              </a:extLst>
            </p:cNvPr>
            <p:cNvSpPr txBox="1"/>
            <p:nvPr/>
          </p:nvSpPr>
          <p:spPr>
            <a:xfrm>
              <a:off x="8239719" y="3543414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7030A0"/>
                  </a:solidFill>
                  <a:latin typeface="Candara" panose="020E0502030303020204" pitchFamily="34" charset="0"/>
                </a:rPr>
                <a:t>D-LUT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62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0F4C-8150-5A44-99E8-4C1C4267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TransPimLib</a:t>
            </a:r>
            <a:r>
              <a:rPr lang="en-US" dirty="0"/>
              <a:t>: Supported Functions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BA7A6AC-FF13-F442-8506-8A119FC09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343743"/>
              </p:ext>
            </p:extLst>
          </p:nvPr>
        </p:nvGraphicFramePr>
        <p:xfrm>
          <a:off x="176245" y="1652243"/>
          <a:ext cx="8791511" cy="39776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799031">
                  <a:extLst>
                    <a:ext uri="{9D8B030D-6E8A-4147-A177-3AD203B41FA5}">
                      <a16:colId xmlns:a16="http://schemas.microsoft.com/office/drawing/2014/main" val="576999739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3766776551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1962045198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3957537670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1712989795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921530369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2942231465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4109879378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2733240120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4109170370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4087915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Supported Functions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>
                    <a:solidFill>
                      <a:srgbClr val="E6C7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523495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Implementation Method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>
                    <a:solidFill>
                      <a:srgbClr val="E6C7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sin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cos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tan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sinh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cosh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tanh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exp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log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sqrt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GELU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 marL="83127" marR="83127" anchor="ctr"/>
                </a:tc>
                <a:extLst>
                  <a:ext uri="{0D108BD9-81ED-4DB2-BD59-A6C34878D82A}">
                    <a16:rowId xmlns:a16="http://schemas.microsoft.com/office/drawing/2014/main" val="215952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CORDIC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313265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M-LUT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✔️</a:t>
                      </a: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712752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M-LUT+Interp</a:t>
                      </a:r>
                      <a:r>
                        <a:rPr lang="en-US" dirty="0"/>
                        <a:t>.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420895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L-LUT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4171138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L-LUT+Interp</a:t>
                      </a:r>
                      <a:r>
                        <a:rPr lang="en-US" dirty="0"/>
                        <a:t>.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42290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D-LUT+Interp</a:t>
                      </a:r>
                      <a:r>
                        <a:rPr lang="en-US" dirty="0"/>
                        <a:t>.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080158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DL-LUT+Interp</a:t>
                      </a:r>
                      <a:r>
                        <a:rPr lang="en-US" dirty="0"/>
                        <a:t>.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2771657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CORDIC+LUT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  <a:latin typeface="Candara" panose="020E0502030303020204" pitchFamily="34" charset="0"/>
                        </a:rPr>
                        <a:t>✔️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 marL="83127" marR="83127"/>
                </a:tc>
                <a:extLst>
                  <a:ext uri="{0D108BD9-81ED-4DB2-BD59-A6C34878D82A}">
                    <a16:rowId xmlns:a16="http://schemas.microsoft.com/office/drawing/2014/main" val="140300622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7675ED-BE0F-F840-A0FD-F21A1DA2EBF1}"/>
              </a:ext>
            </a:extLst>
          </p:cNvPr>
          <p:cNvSpPr txBox="1"/>
          <p:nvPr/>
        </p:nvSpPr>
        <p:spPr>
          <a:xfrm>
            <a:off x="176244" y="5768783"/>
            <a:ext cx="8791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our preliminary analysis, we provide the most suitable methods for each of the supported functions (other than sine).</a:t>
            </a:r>
          </a:p>
        </p:txBody>
      </p:sp>
    </p:spTree>
    <p:extLst>
      <p:ext uri="{BB962C8B-B14F-4D97-AF65-F5344CB8AC3E}">
        <p14:creationId xmlns:p14="http://schemas.microsoft.com/office/powerpoint/2010/main" val="1449413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>
            <a:spLocks/>
          </p:cNvSpPr>
          <p:nvPr/>
        </p:nvSpPr>
        <p:spPr>
          <a:xfrm>
            <a:off x="178200" y="1148661"/>
            <a:ext cx="8787600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transcendental functions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>
            <a:spLocks/>
          </p:cNvSpPr>
          <p:nvPr/>
        </p:nvSpPr>
        <p:spPr>
          <a:xfrm>
            <a:off x="169011" y="2696922"/>
            <a:ext cx="8787600" cy="1944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TransPimLib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 library for transcendental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other hard-to-calculate functions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>
            <a:spLocks/>
          </p:cNvSpPr>
          <p:nvPr/>
        </p:nvSpPr>
        <p:spPr>
          <a:xfrm>
            <a:off x="169010" y="4821184"/>
            <a:ext cx="8796789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3526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Evaluated systems</a:t>
            </a:r>
          </a:p>
          <a:p>
            <a:pPr lvl="1"/>
            <a:r>
              <a:rPr lang="en-US" dirty="0"/>
              <a:t>UPMEM PIM system with 2,545 PIM cores @ 350 MHz and 159 GB of DRAM</a:t>
            </a:r>
          </a:p>
          <a:p>
            <a:pPr lvl="1"/>
            <a:r>
              <a:rPr lang="en-US" dirty="0"/>
              <a:t>2-socket Intel Xeon CPU (32 cores)</a:t>
            </a:r>
          </a:p>
          <a:p>
            <a:r>
              <a:rPr lang="en-US" dirty="0"/>
              <a:t>Microbenchmarks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Performance </a:t>
            </a:r>
            <a:r>
              <a:rPr lang="en-US" dirty="0"/>
              <a:t>evaluation</a:t>
            </a:r>
          </a:p>
          <a:p>
            <a:pPr lvl="2"/>
            <a:r>
              <a:rPr lang="en-US" dirty="0"/>
              <a:t>We measure execution cycles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Accuracy</a:t>
            </a:r>
            <a:r>
              <a:rPr lang="en-US" dirty="0"/>
              <a:t> evaluation</a:t>
            </a:r>
          </a:p>
          <a:p>
            <a:pPr lvl="2"/>
            <a:r>
              <a:rPr lang="en-US" dirty="0"/>
              <a:t>Root-mean-square absolute error (RMSE) with respect to the CPU with the standard math library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Setup time</a:t>
            </a:r>
          </a:p>
          <a:p>
            <a:pPr lvl="2"/>
            <a:r>
              <a:rPr lang="en-US" dirty="0"/>
              <a:t>Generation on the host CPU and transfers to the PIM side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Memory consumption</a:t>
            </a:r>
          </a:p>
          <a:p>
            <a:pPr lvl="2"/>
            <a:r>
              <a:rPr lang="en-US" dirty="0"/>
              <a:t>All tables and variables allocated in the DRAM bank of a PIM core</a:t>
            </a:r>
          </a:p>
          <a:p>
            <a:pPr lvl="1"/>
            <a:r>
              <a:rPr lang="en-US" dirty="0"/>
              <a:t>We use sine, as a representative function</a:t>
            </a:r>
          </a:p>
          <a:p>
            <a:r>
              <a:rPr lang="en-US" dirty="0"/>
              <a:t>Real-world Benchmarks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Blackscholes</a:t>
            </a:r>
            <a:r>
              <a:rPr lang="en-US" dirty="0"/>
              <a:t>: exp, log, sqrt, cumulative normal distribution (CNDF)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Sigmoid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Softmax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286C-382F-FF47-A231-9F9714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Microbenchmark Results: Performance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C900-5AF8-FE48-82FF-F3F09521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56660"/>
            <a:ext cx="8894602" cy="5293805"/>
          </a:xfrm>
        </p:spPr>
        <p:txBody>
          <a:bodyPr>
            <a:normAutofit/>
          </a:bodyPr>
          <a:lstStyle/>
          <a:p>
            <a:r>
              <a:rPr lang="en-US" sz="2400" dirty="0"/>
              <a:t>We measure the </a:t>
            </a:r>
            <a:r>
              <a:rPr lang="en-US" sz="2400" dirty="0">
                <a:solidFill>
                  <a:srgbClr val="0070C0"/>
                </a:solidFill>
              </a:rPr>
              <a:t>execution cycles </a:t>
            </a:r>
            <a:r>
              <a:rPr lang="en-US" sz="2400" dirty="0"/>
              <a:t>for an accuracy range between 10</a:t>
            </a:r>
            <a:r>
              <a:rPr lang="en-US" sz="2400" baseline="30000" dirty="0"/>
              <a:t>-4</a:t>
            </a:r>
            <a:r>
              <a:rPr lang="en-US" sz="2400" dirty="0"/>
              <a:t> and 10</a:t>
            </a:r>
            <a:r>
              <a:rPr lang="en-US" sz="2400" baseline="30000" dirty="0"/>
              <a:t>-9</a:t>
            </a:r>
          </a:p>
          <a:p>
            <a:r>
              <a:rPr lang="en-US" sz="2400" dirty="0"/>
              <a:t>LUT-based versions place the LUT in either the PIM core’s DRAM bank (MRAM) or the scratchpad (WRAM)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7A87F-9188-514C-8755-C94521856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134" y="2579757"/>
            <a:ext cx="6324600" cy="23876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40B6302-00BB-AD4D-AC53-EA69CB2C4A31}"/>
              </a:ext>
            </a:extLst>
          </p:cNvPr>
          <p:cNvSpPr/>
          <p:nvPr/>
        </p:nvSpPr>
        <p:spPr>
          <a:xfrm>
            <a:off x="129256" y="5233580"/>
            <a:ext cx="5304136" cy="10351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Execution cycles depend on the </a:t>
            </a:r>
            <a:r>
              <a:rPr lang="en-US" sz="1500" dirty="0">
                <a:solidFill>
                  <a:srgbClr val="C00000"/>
                </a:solidFill>
                <a:latin typeface="Candara" panose="020E0502030303020204" pitchFamily="34" charset="0"/>
              </a:rPr>
              <a:t>number of multiplications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BABD33"/>
                </a:solidFill>
                <a:latin typeface="Candara" panose="020E0502030303020204" pitchFamily="34" charset="0"/>
              </a:rPr>
              <a:t>Interp. M-LUT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: 2 FP multiplications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7030A0"/>
                </a:solidFill>
                <a:latin typeface="Candara" panose="020E0502030303020204" pitchFamily="34" charset="0"/>
              </a:rPr>
              <a:t>Non-interp. M-LUT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 and </a:t>
            </a:r>
            <a:r>
              <a:rPr lang="en-US" sz="1500" b="1" dirty="0">
                <a:solidFill>
                  <a:srgbClr val="00B050"/>
                </a:solidFill>
                <a:latin typeface="Candara" panose="020E0502030303020204" pitchFamily="34" charset="0"/>
              </a:rPr>
              <a:t>inter. L-LUT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: 1 FP multiplication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11B5C6"/>
                </a:solidFill>
                <a:latin typeface="Candara" panose="020E0502030303020204" pitchFamily="34" charset="0"/>
              </a:rPr>
              <a:t>Non-interp. L-LUT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: No FP multiplication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9D5604C-A3AF-2942-8B5A-1F0F582FF8CE}"/>
              </a:ext>
            </a:extLst>
          </p:cNvPr>
          <p:cNvSpPr/>
          <p:nvPr/>
        </p:nvSpPr>
        <p:spPr>
          <a:xfrm>
            <a:off x="5565911" y="5233580"/>
            <a:ext cx="3387587" cy="10351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Fixed-point version of the L-LUT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2"/>
                </a:solidFill>
                <a:latin typeface="Candara" panose="020E0502030303020204" pitchFamily="34" charset="0"/>
              </a:rPr>
              <a:t>Interp. Fix. L-LUT 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doubles the performance of </a:t>
            </a:r>
            <a:r>
              <a:rPr lang="en-US" sz="1500" b="1" dirty="0">
                <a:solidFill>
                  <a:srgbClr val="00B050"/>
                </a:solidFill>
                <a:latin typeface="Candara" panose="020E0502030303020204" pitchFamily="34" charset="0"/>
              </a:rPr>
              <a:t>inter. L-LUT 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due to faster fixed-point multiplication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C8F64F-84E2-4D49-B1BA-555DC4F29272}"/>
              </a:ext>
            </a:extLst>
          </p:cNvPr>
          <p:cNvGrpSpPr/>
          <p:nvPr/>
        </p:nvGrpSpPr>
        <p:grpSpPr>
          <a:xfrm>
            <a:off x="283266" y="2903223"/>
            <a:ext cx="5560943" cy="1740668"/>
            <a:chOff x="283266" y="2903223"/>
            <a:chExt cx="5560943" cy="174066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CB08473-B2C1-FD4B-810B-12B31902C090}"/>
                </a:ext>
              </a:extLst>
            </p:cNvPr>
            <p:cNvSpPr/>
            <p:nvPr/>
          </p:nvSpPr>
          <p:spPr>
            <a:xfrm>
              <a:off x="283266" y="2903223"/>
              <a:ext cx="2044101" cy="17406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Performance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 of LUT-based methods is </a:t>
              </a:r>
              <a:r>
                <a:rPr lang="en-US" dirty="0">
                  <a:solidFill>
                    <a:srgbClr val="00B050"/>
                  </a:solidFill>
                  <a:latin typeface="Candara" panose="020E0502030303020204" pitchFamily="34" charset="0"/>
                </a:rPr>
                <a:t>independent of the accuracy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8C9F120-833E-3744-96D5-1E441E38DC3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2327367" y="3503562"/>
              <a:ext cx="1741050" cy="26999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FCB2F61-0D25-564B-B98A-57D43AA5073F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327367" y="3773557"/>
              <a:ext cx="1619345" cy="11824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4AA9DB5-1B19-F543-BF09-F183C1EEB1AB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327367" y="3773557"/>
              <a:ext cx="1741050" cy="46713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72295E1-512A-D045-AC35-FF6B964770E0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327367" y="3773557"/>
              <a:ext cx="3516842" cy="73336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398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286C-382F-FF47-A231-9F9714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Microbenchmark Results: Performance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C900-5AF8-FE48-82FF-F3F09521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56660"/>
            <a:ext cx="8894602" cy="5293805"/>
          </a:xfrm>
        </p:spPr>
        <p:txBody>
          <a:bodyPr>
            <a:normAutofit/>
          </a:bodyPr>
          <a:lstStyle/>
          <a:p>
            <a:r>
              <a:rPr lang="en-US" sz="2400" dirty="0"/>
              <a:t>We measure the </a:t>
            </a:r>
            <a:r>
              <a:rPr lang="en-US" sz="2400" dirty="0">
                <a:solidFill>
                  <a:srgbClr val="0070C0"/>
                </a:solidFill>
              </a:rPr>
              <a:t>execution cycles </a:t>
            </a:r>
            <a:r>
              <a:rPr lang="en-US" sz="2400" dirty="0"/>
              <a:t>for an accuracy range between 10</a:t>
            </a:r>
            <a:r>
              <a:rPr lang="en-US" sz="2400" baseline="30000" dirty="0"/>
              <a:t>-4</a:t>
            </a:r>
            <a:r>
              <a:rPr lang="en-US" sz="2400" dirty="0"/>
              <a:t> and 10</a:t>
            </a:r>
            <a:r>
              <a:rPr lang="en-US" sz="2400" baseline="30000" dirty="0"/>
              <a:t>-9</a:t>
            </a:r>
          </a:p>
          <a:p>
            <a:r>
              <a:rPr lang="en-US" sz="2400" dirty="0"/>
              <a:t>CORDIC-based methods take more execution cycles to provide higher accuracy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7A87F-9188-514C-8755-C94521856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134" y="2579757"/>
            <a:ext cx="6324600" cy="23876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40B6302-00BB-AD4D-AC53-EA69CB2C4A31}"/>
              </a:ext>
            </a:extLst>
          </p:cNvPr>
          <p:cNvSpPr/>
          <p:nvPr/>
        </p:nvSpPr>
        <p:spPr>
          <a:xfrm>
            <a:off x="275027" y="5233580"/>
            <a:ext cx="2700000" cy="10351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rgbClr val="FF0000"/>
                </a:solidFill>
                <a:latin typeface="Candara" panose="020E0502030303020204" pitchFamily="34" charset="0"/>
              </a:rPr>
              <a:t>CORDIC+LUT 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runs faster than </a:t>
            </a:r>
            <a:r>
              <a:rPr lang="en-US" sz="1500" b="1" dirty="0">
                <a:solidFill>
                  <a:srgbClr val="0070C0"/>
                </a:solidFill>
                <a:latin typeface="Candara" panose="020E0502030303020204" pitchFamily="34" charset="0"/>
              </a:rPr>
              <a:t>CORDIC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, as it replaces the initial iterations with an </a:t>
            </a:r>
          </a:p>
          <a:p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L-LUT query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C8F64F-84E2-4D49-B1BA-555DC4F29272}"/>
              </a:ext>
            </a:extLst>
          </p:cNvPr>
          <p:cNvGrpSpPr/>
          <p:nvPr/>
        </p:nvGrpSpPr>
        <p:grpSpPr>
          <a:xfrm>
            <a:off x="283266" y="2903223"/>
            <a:ext cx="3599621" cy="1740668"/>
            <a:chOff x="283266" y="2903223"/>
            <a:chExt cx="3599621" cy="174066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CB08473-B2C1-FD4B-810B-12B31902C090}"/>
                </a:ext>
              </a:extLst>
            </p:cNvPr>
            <p:cNvSpPr/>
            <p:nvPr/>
          </p:nvSpPr>
          <p:spPr>
            <a:xfrm>
              <a:off x="283266" y="2903223"/>
              <a:ext cx="2044101" cy="17406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CORDIC </a:t>
              </a:r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accuracy increases with each iteration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 of the CORDIC algorithm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8C9F120-833E-3744-96D5-1E441E38DC3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2327367" y="3084443"/>
              <a:ext cx="1038685" cy="68911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FCB2F61-0D25-564B-B98A-57D43AA5073F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2327367" y="3617843"/>
              <a:ext cx="1555520" cy="15571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EADDBD6-7337-FD40-A671-27A608731CE8}"/>
              </a:ext>
            </a:extLst>
          </p:cNvPr>
          <p:cNvSpPr/>
          <p:nvPr/>
        </p:nvSpPr>
        <p:spPr>
          <a:xfrm>
            <a:off x="6166069" y="5233580"/>
            <a:ext cx="2700000" cy="10351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Little benefit from </a:t>
            </a:r>
            <a:r>
              <a:rPr lang="en-US" sz="1500" dirty="0">
                <a:solidFill>
                  <a:srgbClr val="7030A0"/>
                </a:solidFill>
                <a:latin typeface="Candara" panose="020E0502030303020204" pitchFamily="34" charset="0"/>
              </a:rPr>
              <a:t>placing LUTs 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in the scratchpad (WRAM) instead of the DRAM bank (MRAM)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4DE6E4D-708F-634F-92A1-A30675B15382}"/>
              </a:ext>
            </a:extLst>
          </p:cNvPr>
          <p:cNvSpPr/>
          <p:nvPr/>
        </p:nvSpPr>
        <p:spPr>
          <a:xfrm>
            <a:off x="3220548" y="5233580"/>
            <a:ext cx="2700000" cy="10351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At some point (~10</a:t>
            </a:r>
            <a:r>
              <a:rPr lang="en-US" sz="1500" baseline="30000" dirty="0">
                <a:solidFill>
                  <a:schemeClr val="tx1"/>
                </a:solidFill>
                <a:latin typeface="Candara" panose="020E0502030303020204" pitchFamily="34" charset="0"/>
              </a:rPr>
              <a:t>-9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), </a:t>
            </a:r>
            <a:r>
              <a:rPr lang="en-US" sz="1500" dirty="0">
                <a:solidFill>
                  <a:srgbClr val="C00000"/>
                </a:solidFill>
                <a:latin typeface="Candara" panose="020E0502030303020204" pitchFamily="34" charset="0"/>
              </a:rPr>
              <a:t>further increasing the LUT size or CORDIC iterations 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does not improve accuracy</a:t>
            </a:r>
          </a:p>
        </p:txBody>
      </p:sp>
    </p:spTree>
    <p:extLst>
      <p:ext uri="{BB962C8B-B14F-4D97-AF65-F5344CB8AC3E}">
        <p14:creationId xmlns:p14="http://schemas.microsoft.com/office/powerpoint/2010/main" val="28663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286C-382F-FF47-A231-9F9714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Microbenchmark Results: Performance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C900-5AF8-FE48-82FF-F3F09521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56660"/>
            <a:ext cx="8894602" cy="5293805"/>
          </a:xfrm>
        </p:spPr>
        <p:txBody>
          <a:bodyPr>
            <a:normAutofit/>
          </a:bodyPr>
          <a:lstStyle/>
          <a:p>
            <a:r>
              <a:rPr lang="en-US" sz="2400" dirty="0"/>
              <a:t>We measure the </a:t>
            </a:r>
            <a:r>
              <a:rPr lang="en-US" sz="2400" dirty="0">
                <a:solidFill>
                  <a:srgbClr val="0070C0"/>
                </a:solidFill>
              </a:rPr>
              <a:t>execution cycles </a:t>
            </a:r>
            <a:r>
              <a:rPr lang="en-US" sz="2400" dirty="0"/>
              <a:t>for an accuracy range between 10</a:t>
            </a:r>
            <a:r>
              <a:rPr lang="en-US" sz="2400" baseline="30000" dirty="0"/>
              <a:t>-4</a:t>
            </a:r>
            <a:r>
              <a:rPr lang="en-US" sz="2400" dirty="0"/>
              <a:t> and 10</a:t>
            </a:r>
            <a:r>
              <a:rPr lang="en-US" sz="2400" baseline="30000" dirty="0"/>
              <a:t>-9</a:t>
            </a:r>
          </a:p>
          <a:p>
            <a:r>
              <a:rPr lang="en-US" sz="2400" dirty="0"/>
              <a:t>CORDIC-based methods take more execution cycles to provide higher accuracy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7A87F-9188-514C-8755-C94521856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134" y="2579757"/>
            <a:ext cx="6324600" cy="23876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40B6302-00BB-AD4D-AC53-EA69CB2C4A31}"/>
              </a:ext>
            </a:extLst>
          </p:cNvPr>
          <p:cNvSpPr/>
          <p:nvPr/>
        </p:nvSpPr>
        <p:spPr>
          <a:xfrm>
            <a:off x="275027" y="5233580"/>
            <a:ext cx="2700000" cy="10351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rgbClr val="FF0000"/>
                </a:solidFill>
                <a:latin typeface="Candara" panose="020E0502030303020204" pitchFamily="34" charset="0"/>
              </a:rPr>
              <a:t>CORDIC+LUT 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runs faster than </a:t>
            </a:r>
            <a:r>
              <a:rPr lang="en-US" sz="1500" b="1" dirty="0">
                <a:solidFill>
                  <a:srgbClr val="0070C0"/>
                </a:solidFill>
                <a:latin typeface="Candara" panose="020E0502030303020204" pitchFamily="34" charset="0"/>
              </a:rPr>
              <a:t>CORDIC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, as it replaces the initial iterations with an </a:t>
            </a:r>
          </a:p>
          <a:p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L-LUT query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C8F64F-84E2-4D49-B1BA-555DC4F29272}"/>
              </a:ext>
            </a:extLst>
          </p:cNvPr>
          <p:cNvGrpSpPr/>
          <p:nvPr/>
        </p:nvGrpSpPr>
        <p:grpSpPr>
          <a:xfrm>
            <a:off x="283266" y="2903223"/>
            <a:ext cx="3599621" cy="1740668"/>
            <a:chOff x="283266" y="2903223"/>
            <a:chExt cx="3599621" cy="1740668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CB08473-B2C1-FD4B-810B-12B31902C090}"/>
                </a:ext>
              </a:extLst>
            </p:cNvPr>
            <p:cNvSpPr/>
            <p:nvPr/>
          </p:nvSpPr>
          <p:spPr>
            <a:xfrm>
              <a:off x="283266" y="2903223"/>
              <a:ext cx="2044101" cy="17406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CORDIC </a:t>
              </a:r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accuracy increases with each iteration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 of the CORDIC algorithm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8C9F120-833E-3744-96D5-1E441E38DC3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2327367" y="3084443"/>
              <a:ext cx="1038685" cy="68911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FCB2F61-0D25-564B-B98A-57D43AA5073F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2327367" y="3617843"/>
              <a:ext cx="1555520" cy="15571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EADDBD6-7337-FD40-A671-27A608731CE8}"/>
              </a:ext>
            </a:extLst>
          </p:cNvPr>
          <p:cNvSpPr/>
          <p:nvPr/>
        </p:nvSpPr>
        <p:spPr>
          <a:xfrm>
            <a:off x="6166069" y="5233580"/>
            <a:ext cx="2700000" cy="10351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Little benefit from </a:t>
            </a:r>
            <a:r>
              <a:rPr lang="en-US" sz="1500" dirty="0">
                <a:solidFill>
                  <a:srgbClr val="7030A0"/>
                </a:solidFill>
                <a:latin typeface="Candara" panose="020E0502030303020204" pitchFamily="34" charset="0"/>
              </a:rPr>
              <a:t>placing LUTs 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in the scratchpad (WRAM) instead of the DRAM bank (MRAM)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4DE6E4D-708F-634F-92A1-A30675B15382}"/>
              </a:ext>
            </a:extLst>
          </p:cNvPr>
          <p:cNvSpPr/>
          <p:nvPr/>
        </p:nvSpPr>
        <p:spPr>
          <a:xfrm>
            <a:off x="3220548" y="5233580"/>
            <a:ext cx="2700000" cy="10351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At some point (~10</a:t>
            </a:r>
            <a:r>
              <a:rPr lang="en-US" sz="1500" baseline="30000" dirty="0">
                <a:solidFill>
                  <a:schemeClr val="tx1"/>
                </a:solidFill>
                <a:latin typeface="Candara" panose="020E0502030303020204" pitchFamily="34" charset="0"/>
              </a:rPr>
              <a:t>-9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), </a:t>
            </a:r>
            <a:r>
              <a:rPr lang="en-US" sz="1500" dirty="0">
                <a:solidFill>
                  <a:srgbClr val="C00000"/>
                </a:solidFill>
                <a:latin typeface="Candara" panose="020E0502030303020204" pitchFamily="34" charset="0"/>
              </a:rPr>
              <a:t>further increasing the LUT size or CORDIC iterations </a:t>
            </a:r>
            <a:r>
              <a:rPr lang="en-US" sz="1500" dirty="0">
                <a:solidFill>
                  <a:schemeClr val="tx1"/>
                </a:solidFill>
                <a:latin typeface="Candara" panose="020E0502030303020204" pitchFamily="34" charset="0"/>
              </a:rPr>
              <a:t>does not improve accuracy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E7B1C4-681F-F54D-B2D6-78C76B4527E2}"/>
              </a:ext>
            </a:extLst>
          </p:cNvPr>
          <p:cNvSpPr/>
          <p:nvPr/>
        </p:nvSpPr>
        <p:spPr>
          <a:xfrm>
            <a:off x="169011" y="856660"/>
            <a:ext cx="8789459" cy="55441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95B56C4-807A-A54F-AC77-A082DAE52A44}"/>
              </a:ext>
            </a:extLst>
          </p:cNvPr>
          <p:cNvSpPr/>
          <p:nvPr/>
        </p:nvSpPr>
        <p:spPr>
          <a:xfrm>
            <a:off x="80388" y="2070650"/>
            <a:ext cx="8956722" cy="3087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 Takeaway 1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Interpolated L-LUT methods</a:t>
            </a:r>
            <a:r>
              <a:rPr lang="en-US" sz="36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(lookup table with LDEXP operation)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offer the </a:t>
            </a:r>
            <a:r>
              <a:rPr lang="en-US" sz="36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best tradeoff </a:t>
            </a:r>
            <a:r>
              <a:rPr lang="en-US" sz="36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in terms of </a:t>
            </a:r>
            <a:r>
              <a:rPr lang="en-US" sz="3600" dirty="0">
                <a:solidFill>
                  <a:srgbClr val="0070C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performance</a:t>
            </a:r>
            <a:r>
              <a:rPr lang="en-US" sz="36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and </a:t>
            </a:r>
            <a:r>
              <a:rPr lang="en-US" sz="3600" dirty="0">
                <a:solidFill>
                  <a:srgbClr val="00B05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accuracy</a:t>
            </a:r>
          </a:p>
        </p:txBody>
      </p:sp>
    </p:spTree>
    <p:extLst>
      <p:ext uri="{BB962C8B-B14F-4D97-AF65-F5344CB8AC3E}">
        <p14:creationId xmlns:p14="http://schemas.microsoft.com/office/powerpoint/2010/main" val="196472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1114C91-03C4-0844-AAA0-DFEC4400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45" y="1892300"/>
            <a:ext cx="6311900" cy="307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A1286C-382F-FF47-A231-9F9714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Microbenchmark Results: Setup Time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C900-5AF8-FE48-82FF-F3F09521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setup time can also impact the decision of what method to use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A26F55-0A1B-844A-970A-D6093A4F72B9}"/>
              </a:ext>
            </a:extLst>
          </p:cNvPr>
          <p:cNvGrpSpPr/>
          <p:nvPr/>
        </p:nvGrpSpPr>
        <p:grpSpPr>
          <a:xfrm>
            <a:off x="283266" y="3196422"/>
            <a:ext cx="4720534" cy="1669982"/>
            <a:chOff x="283266" y="2251180"/>
            <a:chExt cx="4720534" cy="239271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0E7ECD5-65AC-6F4F-9BA3-DB05B74785F9}"/>
                </a:ext>
              </a:extLst>
            </p:cNvPr>
            <p:cNvSpPr/>
            <p:nvPr/>
          </p:nvSpPr>
          <p:spPr>
            <a:xfrm>
              <a:off x="283266" y="2903223"/>
              <a:ext cx="2044101" cy="17406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CORDIC methods have </a:t>
              </a:r>
              <a:r>
                <a:rPr lang="en-US" dirty="0">
                  <a:solidFill>
                    <a:srgbClr val="00B050"/>
                  </a:solidFill>
                  <a:latin typeface="Candara" panose="020E0502030303020204" pitchFamily="34" charset="0"/>
                </a:rPr>
                <a:t>flat setup times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A1142D-E235-3F44-AF61-1BFC6B220F67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2327367" y="2251180"/>
              <a:ext cx="2676433" cy="152237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21D1E23-76E5-124F-BA1C-0624DFB47384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2327367" y="2584412"/>
              <a:ext cx="2676433" cy="118914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7B37B1-D95F-F241-9B3E-D3AD747A9852}"/>
              </a:ext>
            </a:extLst>
          </p:cNvPr>
          <p:cNvGrpSpPr/>
          <p:nvPr/>
        </p:nvGrpSpPr>
        <p:grpSpPr>
          <a:xfrm>
            <a:off x="283266" y="2156088"/>
            <a:ext cx="6130786" cy="1214891"/>
            <a:chOff x="283266" y="2903223"/>
            <a:chExt cx="6130786" cy="174066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1EDBC0A-F05A-D344-93AA-6BDA914E9D26}"/>
                </a:ext>
              </a:extLst>
            </p:cNvPr>
            <p:cNvSpPr/>
            <p:nvPr/>
          </p:nvSpPr>
          <p:spPr>
            <a:xfrm>
              <a:off x="283266" y="2903223"/>
              <a:ext cx="2044101" cy="17406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For LUT-based methods, setup times </a:t>
              </a:r>
              <a:r>
                <a:rPr lang="en-US" dirty="0">
                  <a:solidFill>
                    <a:srgbClr val="C00000"/>
                  </a:solidFill>
                  <a:latin typeface="Candara" panose="020E0502030303020204" pitchFamily="34" charset="0"/>
                </a:rPr>
                <a:t>increase with LUT size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AF675F1-8C51-0B4D-AF4E-6A5507D3B563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2327367" y="3773558"/>
              <a:ext cx="4086685" cy="19871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15A36C9-EF07-9740-B782-6D455E1FF4CB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2327367" y="3773558"/>
              <a:ext cx="2045850" cy="38858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D9FCBF-8AE3-B641-9493-7E658E55F4E0}"/>
              </a:ext>
            </a:extLst>
          </p:cNvPr>
          <p:cNvSpPr/>
          <p:nvPr/>
        </p:nvSpPr>
        <p:spPr>
          <a:xfrm>
            <a:off x="508576" y="5140815"/>
            <a:ext cx="8126848" cy="10891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CORDIC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methods can provide higher overall performance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(i.e., setup time + PIM kernel time) than LUT-based methods 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when the total number of transcendental functions in a workload is low.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For example, we estimate ~40 sine operations (see paper)</a:t>
            </a:r>
          </a:p>
        </p:txBody>
      </p:sp>
    </p:spTree>
    <p:extLst>
      <p:ext uri="{BB962C8B-B14F-4D97-AF65-F5344CB8AC3E}">
        <p14:creationId xmlns:p14="http://schemas.microsoft.com/office/powerpoint/2010/main" val="329450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00B050"/>
                </a:solidFill>
              </a:rPr>
              <a:t>Processing-in-Memory</a:t>
            </a:r>
            <a:r>
              <a:rPr lang="en-US" sz="2700" dirty="0"/>
              <a:t> (PIM) promises to alleviate the </a:t>
            </a:r>
            <a:r>
              <a:rPr lang="en-US" sz="2700" i="1" dirty="0">
                <a:solidFill>
                  <a:srgbClr val="C00000"/>
                </a:solidFill>
              </a:rPr>
              <a:t>data movement bottleneck</a:t>
            </a:r>
            <a:endParaRPr lang="en-US" sz="2700" i="1" dirty="0"/>
          </a:p>
          <a:p>
            <a:pPr>
              <a:lnSpc>
                <a:spcPct val="100000"/>
              </a:lnSpc>
            </a:pPr>
            <a:r>
              <a:rPr lang="en-US" sz="2700" dirty="0"/>
              <a:t>However, current real-world PIM systems have </a:t>
            </a:r>
            <a:r>
              <a:rPr lang="en-US" sz="2700" dirty="0">
                <a:solidFill>
                  <a:srgbClr val="7030A0"/>
                </a:solidFill>
              </a:rPr>
              <a:t>very constrained hardware</a:t>
            </a:r>
            <a:r>
              <a:rPr lang="en-US" sz="2700" dirty="0"/>
              <a:t>, which results in limited instruction sets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Difficulty/impossibility of computing complex operations, such as </a:t>
            </a:r>
            <a:r>
              <a:rPr lang="en-US" sz="2500" dirty="0">
                <a:solidFill>
                  <a:srgbClr val="0070C0"/>
                </a:solidFill>
              </a:rPr>
              <a:t>transcendental functions </a:t>
            </a:r>
            <a:r>
              <a:rPr lang="en-US" sz="2500" dirty="0"/>
              <a:t>(e.g., trigonometric, exp, log) and </a:t>
            </a:r>
            <a:r>
              <a:rPr lang="en-US" sz="2500" dirty="0">
                <a:solidFill>
                  <a:srgbClr val="0070C0"/>
                </a:solidFill>
              </a:rPr>
              <a:t>other hard-to-calculate functions </a:t>
            </a:r>
            <a:r>
              <a:rPr lang="en-US" sz="2500" dirty="0"/>
              <a:t>(e.g., square root)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These functions are important for modern workloads, e.g., </a:t>
            </a:r>
            <a:r>
              <a:rPr lang="en-US" sz="2500" dirty="0">
                <a:solidFill>
                  <a:srgbClr val="0070C0"/>
                </a:solidFill>
              </a:rPr>
              <a:t>activation functions in machine learning applications</a:t>
            </a:r>
          </a:p>
          <a:p>
            <a:pPr>
              <a:lnSpc>
                <a:spcPct val="100000"/>
              </a:lnSpc>
            </a:pPr>
            <a:r>
              <a:rPr lang="en-US" sz="2700" dirty="0" err="1">
                <a:solidFill>
                  <a:srgbClr val="00B050"/>
                </a:solidFill>
              </a:rPr>
              <a:t>TransPimLib</a:t>
            </a:r>
            <a:r>
              <a:rPr lang="en-US" sz="2700" dirty="0"/>
              <a:t> is the first library for transcendental and other hard-to-calculate functions on general-purpose PIM systems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CORDIC-based and LUT-based methods for trigonometric functions, hyperbolic functions, exponentiation, logarithm, square root, etc.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Source code: </a:t>
            </a:r>
            <a:r>
              <a:rPr lang="en-US" sz="2500" u="sng" dirty="0">
                <a:cs typeface="Calibri" panose="020F0502020204030204" pitchFamily="34" charset="0"/>
                <a:hlinkClick r:id="rId3"/>
              </a:rPr>
              <a:t>https://github.com/CMU-SAFARI/transpimlib</a:t>
            </a:r>
            <a:endParaRPr lang="en-US" sz="2500" dirty="0"/>
          </a:p>
          <a:p>
            <a:pPr>
              <a:lnSpc>
                <a:spcPct val="100000"/>
              </a:lnSpc>
            </a:pPr>
            <a:r>
              <a:rPr lang="en-US" sz="2700" dirty="0"/>
              <a:t>We implement </a:t>
            </a:r>
            <a:r>
              <a:rPr lang="en-US" sz="2700" dirty="0" err="1"/>
              <a:t>TransPimLib</a:t>
            </a:r>
            <a:r>
              <a:rPr lang="en-US" sz="2700" dirty="0"/>
              <a:t> for the UPMEM PIM architecture and evaluate its methods in terms of </a:t>
            </a:r>
            <a:r>
              <a:rPr lang="en-US" sz="2700" dirty="0">
                <a:solidFill>
                  <a:srgbClr val="7030A0"/>
                </a:solidFill>
              </a:rPr>
              <a:t>performance, accuracy, memory requirements, and setup time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Three real workloads (</a:t>
            </a:r>
            <a:r>
              <a:rPr lang="en-US" sz="2500" dirty="0" err="1"/>
              <a:t>Blackscholes</a:t>
            </a:r>
            <a:r>
              <a:rPr lang="en-US" sz="2500" dirty="0"/>
              <a:t>, Sigmoid, </a:t>
            </a:r>
            <a:r>
              <a:rPr lang="en-US" sz="2500" dirty="0" err="1"/>
              <a:t>Softmax</a:t>
            </a:r>
            <a:r>
              <a:rPr lang="en-US" sz="2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16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1114C91-03C4-0844-AAA0-DFEC4400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745" y="1892300"/>
            <a:ext cx="6311900" cy="3073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A1286C-382F-FF47-A231-9F9714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Microbenchmark Results: Setup Time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C900-5AF8-FE48-82FF-F3F09521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setup time can also impact the decision of what method to use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A26F55-0A1B-844A-970A-D6093A4F72B9}"/>
              </a:ext>
            </a:extLst>
          </p:cNvPr>
          <p:cNvGrpSpPr/>
          <p:nvPr/>
        </p:nvGrpSpPr>
        <p:grpSpPr>
          <a:xfrm>
            <a:off x="283266" y="3196422"/>
            <a:ext cx="4720534" cy="1669982"/>
            <a:chOff x="283266" y="2251180"/>
            <a:chExt cx="4720534" cy="239271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0E7ECD5-65AC-6F4F-9BA3-DB05B74785F9}"/>
                </a:ext>
              </a:extLst>
            </p:cNvPr>
            <p:cNvSpPr/>
            <p:nvPr/>
          </p:nvSpPr>
          <p:spPr>
            <a:xfrm>
              <a:off x="283266" y="2903223"/>
              <a:ext cx="2044101" cy="17406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CORDIC methods have </a:t>
              </a:r>
              <a:r>
                <a:rPr lang="en-US" dirty="0">
                  <a:solidFill>
                    <a:srgbClr val="00B050"/>
                  </a:solidFill>
                  <a:latin typeface="Candara" panose="020E0502030303020204" pitchFamily="34" charset="0"/>
                </a:rPr>
                <a:t>flat setup times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A1142D-E235-3F44-AF61-1BFC6B220F67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2327367" y="2251180"/>
              <a:ext cx="2676433" cy="152237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21D1E23-76E5-124F-BA1C-0624DFB47384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2327367" y="2584412"/>
              <a:ext cx="2676433" cy="118914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7B37B1-D95F-F241-9B3E-D3AD747A9852}"/>
              </a:ext>
            </a:extLst>
          </p:cNvPr>
          <p:cNvGrpSpPr/>
          <p:nvPr/>
        </p:nvGrpSpPr>
        <p:grpSpPr>
          <a:xfrm>
            <a:off x="283266" y="2156088"/>
            <a:ext cx="6130786" cy="1214891"/>
            <a:chOff x="283266" y="2903223"/>
            <a:chExt cx="6130786" cy="1740668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1EDBC0A-F05A-D344-93AA-6BDA914E9D26}"/>
                </a:ext>
              </a:extLst>
            </p:cNvPr>
            <p:cNvSpPr/>
            <p:nvPr/>
          </p:nvSpPr>
          <p:spPr>
            <a:xfrm>
              <a:off x="283266" y="2903223"/>
              <a:ext cx="2044101" cy="17406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For LUT-based methods, setup times </a:t>
              </a:r>
              <a:r>
                <a:rPr lang="en-US" dirty="0">
                  <a:solidFill>
                    <a:srgbClr val="C00000"/>
                  </a:solidFill>
                  <a:latin typeface="Candara" panose="020E0502030303020204" pitchFamily="34" charset="0"/>
                </a:rPr>
                <a:t>increase with LUT size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AF675F1-8C51-0B4D-AF4E-6A5507D3B563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2327367" y="3773558"/>
              <a:ext cx="4086685" cy="19871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15A36C9-EF07-9740-B782-6D455E1FF4CB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>
              <a:off x="2327367" y="3773558"/>
              <a:ext cx="2045850" cy="388589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8D9FCBF-8AE3-B641-9493-7E658E55F4E0}"/>
              </a:ext>
            </a:extLst>
          </p:cNvPr>
          <p:cNvSpPr/>
          <p:nvPr/>
        </p:nvSpPr>
        <p:spPr>
          <a:xfrm>
            <a:off x="508576" y="5140815"/>
            <a:ext cx="8126848" cy="10891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CORDIC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 methods can provide higher overall performance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(i.e., setup time + PIM kernel time) than LUT-based methods 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Candara" panose="020E0502030303020204" pitchFamily="34" charset="0"/>
              </a:rPr>
              <a:t>when the total number of transcendental functions in a workload is low.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</a:rPr>
              <a:t>For example, we estimate ~40 sine operations (see paper)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C716A8-E979-BA42-BD2C-B00B2A33B4E9}"/>
              </a:ext>
            </a:extLst>
          </p:cNvPr>
          <p:cNvSpPr/>
          <p:nvPr/>
        </p:nvSpPr>
        <p:spPr>
          <a:xfrm>
            <a:off x="169011" y="856660"/>
            <a:ext cx="8789459" cy="55441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B5FE78E-F7C2-2647-8E40-69C3AAA91BBC}"/>
              </a:ext>
            </a:extLst>
          </p:cNvPr>
          <p:cNvSpPr/>
          <p:nvPr/>
        </p:nvSpPr>
        <p:spPr>
          <a:xfrm>
            <a:off x="80388" y="2070650"/>
            <a:ext cx="8956722" cy="3087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 Takeaway 2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CORDIC-based methods</a:t>
            </a:r>
            <a:r>
              <a:rPr lang="en-US" sz="36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are preferable when a PIM kernel needs to execute </a:t>
            </a:r>
            <a:r>
              <a:rPr lang="en-US" sz="36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just a few transcendental functions</a:t>
            </a:r>
            <a:r>
              <a:rPr lang="en-US" sz="36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due to their </a:t>
            </a:r>
            <a:r>
              <a:rPr lang="en-US" sz="3600" dirty="0">
                <a:solidFill>
                  <a:srgbClr val="00B05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low setup time </a:t>
            </a:r>
            <a:r>
              <a:rPr lang="en-US" sz="36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in the host CPU</a:t>
            </a:r>
            <a:endParaRPr lang="en-US" sz="3600" dirty="0">
              <a:solidFill>
                <a:srgbClr val="00B050"/>
              </a:solidFill>
              <a:latin typeface="Candara" panose="020E0502030303020204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28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286C-382F-FF47-A231-9F9714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Microbenchmark Results: Memory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C900-5AF8-FE48-82FF-F3F09521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also obtain the memory consumption (in bytes) in the DRAM bank of a PIM core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03634-A417-4149-BA58-3C517E67C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24" y="2235200"/>
            <a:ext cx="6311900" cy="2387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C3ABCB-0B44-DC4A-929D-676D36BFE4C8}"/>
              </a:ext>
            </a:extLst>
          </p:cNvPr>
          <p:cNvGrpSpPr/>
          <p:nvPr/>
        </p:nvGrpSpPr>
        <p:grpSpPr>
          <a:xfrm>
            <a:off x="283266" y="1957308"/>
            <a:ext cx="4964595" cy="1528016"/>
            <a:chOff x="283266" y="2903223"/>
            <a:chExt cx="4964595" cy="218930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E747638-1D67-6349-A76A-2367D0ABDF49}"/>
                </a:ext>
              </a:extLst>
            </p:cNvPr>
            <p:cNvSpPr/>
            <p:nvPr/>
          </p:nvSpPr>
          <p:spPr>
            <a:xfrm>
              <a:off x="283266" y="2903223"/>
              <a:ext cx="2044101" cy="21893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Accuracy of non-interp. LUT methods is </a:t>
              </a:r>
              <a:r>
                <a:rPr lang="en-US" dirty="0">
                  <a:solidFill>
                    <a:srgbClr val="7030A0"/>
                  </a:solidFill>
                  <a:latin typeface="Candara" panose="020E0502030303020204" pitchFamily="34" charset="0"/>
                </a:rPr>
                <a:t>limited by the available memory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F29941-0188-3244-B261-AC78244FF793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327367" y="3997876"/>
              <a:ext cx="2920494" cy="18325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1B96EA-B0F2-004C-B6B7-80A9BC099BE3}"/>
              </a:ext>
            </a:extLst>
          </p:cNvPr>
          <p:cNvGrpSpPr/>
          <p:nvPr/>
        </p:nvGrpSpPr>
        <p:grpSpPr>
          <a:xfrm>
            <a:off x="283266" y="3651513"/>
            <a:ext cx="5136873" cy="1528016"/>
            <a:chOff x="283266" y="2903223"/>
            <a:chExt cx="5136873" cy="218930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4194E60-AEA9-E24E-A019-3B6E4025DA10}"/>
                </a:ext>
              </a:extLst>
            </p:cNvPr>
            <p:cNvSpPr/>
            <p:nvPr/>
          </p:nvSpPr>
          <p:spPr>
            <a:xfrm>
              <a:off x="283266" y="2903223"/>
              <a:ext cx="2044101" cy="21893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Memory consumption of CORDIC methods </a:t>
              </a:r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does </a:t>
              </a:r>
              <a:r>
                <a:rPr lang="en-US" i="1" dirty="0">
                  <a:solidFill>
                    <a:srgbClr val="0070C0"/>
                  </a:solidFill>
                  <a:latin typeface="Candara" panose="020E0502030303020204" pitchFamily="34" charset="0"/>
                </a:rPr>
                <a:t>not</a:t>
              </a:r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 increase exponentially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8F9049-1401-EC44-AC28-0E087101DF53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2327367" y="2903226"/>
              <a:ext cx="3092772" cy="109465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42B18E-78E7-CF49-BDA1-899FBBB2040A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2327367" y="3538528"/>
              <a:ext cx="2676433" cy="45934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45BD23-D6A7-5540-B0BC-9EFFC61E4314}"/>
              </a:ext>
            </a:extLst>
          </p:cNvPr>
          <p:cNvGrpSpPr/>
          <p:nvPr/>
        </p:nvGrpSpPr>
        <p:grpSpPr>
          <a:xfrm>
            <a:off x="2597426" y="3885876"/>
            <a:ext cx="6037998" cy="2198326"/>
            <a:chOff x="2597426" y="3885876"/>
            <a:chExt cx="6037998" cy="2198326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56ABCAA-A382-E449-8BD8-8CFE1025EFDA}"/>
                </a:ext>
              </a:extLst>
            </p:cNvPr>
            <p:cNvSpPr/>
            <p:nvPr/>
          </p:nvSpPr>
          <p:spPr>
            <a:xfrm>
              <a:off x="2597426" y="5199944"/>
              <a:ext cx="6037998" cy="88425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Interpolation is </a:t>
              </a:r>
              <a:r>
                <a:rPr lang="en-US" dirty="0">
                  <a:solidFill>
                    <a:srgbClr val="00B050"/>
                  </a:solidFill>
                  <a:latin typeface="Candara" panose="020E0502030303020204" pitchFamily="34" charset="0"/>
                </a:rPr>
                <a:t>an effective way of increasing accuracy 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without increasing LUT size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8260452-7C89-CC4E-81DA-59E39718BDB1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5616425" y="3885876"/>
              <a:ext cx="0" cy="131406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563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286C-382F-FF47-A231-9F9714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Microbenchmark Results: Memory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C900-5AF8-FE48-82FF-F3F09521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also obtain the memory consumption (in bytes) in the DRAM bank of a PIM core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03634-A417-4149-BA58-3C517E67C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24" y="2235200"/>
            <a:ext cx="6311900" cy="2387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AC3ABCB-0B44-DC4A-929D-676D36BFE4C8}"/>
              </a:ext>
            </a:extLst>
          </p:cNvPr>
          <p:cNvGrpSpPr/>
          <p:nvPr/>
        </p:nvGrpSpPr>
        <p:grpSpPr>
          <a:xfrm>
            <a:off x="283266" y="1957308"/>
            <a:ext cx="4964595" cy="1528016"/>
            <a:chOff x="283266" y="2903223"/>
            <a:chExt cx="4964595" cy="218930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E747638-1D67-6349-A76A-2367D0ABDF49}"/>
                </a:ext>
              </a:extLst>
            </p:cNvPr>
            <p:cNvSpPr/>
            <p:nvPr/>
          </p:nvSpPr>
          <p:spPr>
            <a:xfrm>
              <a:off x="283266" y="2903223"/>
              <a:ext cx="2044101" cy="21893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Accuracy of non-interp. LUT methods is </a:t>
              </a:r>
              <a:r>
                <a:rPr lang="en-US" dirty="0">
                  <a:solidFill>
                    <a:srgbClr val="7030A0"/>
                  </a:solidFill>
                  <a:latin typeface="Candara" panose="020E0502030303020204" pitchFamily="34" charset="0"/>
                </a:rPr>
                <a:t>limited by the available memory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0F29941-0188-3244-B261-AC78244FF793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2327367" y="3997876"/>
              <a:ext cx="2920494" cy="18325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1B96EA-B0F2-004C-B6B7-80A9BC099BE3}"/>
              </a:ext>
            </a:extLst>
          </p:cNvPr>
          <p:cNvGrpSpPr/>
          <p:nvPr/>
        </p:nvGrpSpPr>
        <p:grpSpPr>
          <a:xfrm>
            <a:off x="283266" y="3651513"/>
            <a:ext cx="5136873" cy="1528016"/>
            <a:chOff x="283266" y="2903223"/>
            <a:chExt cx="5136873" cy="218930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4194E60-AEA9-E24E-A019-3B6E4025DA10}"/>
                </a:ext>
              </a:extLst>
            </p:cNvPr>
            <p:cNvSpPr/>
            <p:nvPr/>
          </p:nvSpPr>
          <p:spPr>
            <a:xfrm>
              <a:off x="283266" y="2903223"/>
              <a:ext cx="2044101" cy="21893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Memory consumption of CORDIC methods </a:t>
              </a:r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does </a:t>
              </a:r>
              <a:r>
                <a:rPr lang="en-US" i="1" dirty="0">
                  <a:solidFill>
                    <a:srgbClr val="0070C0"/>
                  </a:solidFill>
                  <a:latin typeface="Candara" panose="020E0502030303020204" pitchFamily="34" charset="0"/>
                </a:rPr>
                <a:t>not</a:t>
              </a:r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 increase exponentially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8F9049-1401-EC44-AC28-0E087101DF53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2327367" y="2903226"/>
              <a:ext cx="3092772" cy="109465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D42B18E-78E7-CF49-BDA1-899FBBB2040A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V="1">
              <a:off x="2327367" y="3538528"/>
              <a:ext cx="2676433" cy="45934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45BD23-D6A7-5540-B0BC-9EFFC61E4314}"/>
              </a:ext>
            </a:extLst>
          </p:cNvPr>
          <p:cNvGrpSpPr/>
          <p:nvPr/>
        </p:nvGrpSpPr>
        <p:grpSpPr>
          <a:xfrm>
            <a:off x="2597426" y="3885876"/>
            <a:ext cx="6037998" cy="2198326"/>
            <a:chOff x="2597426" y="3885876"/>
            <a:chExt cx="6037998" cy="2198326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A56ABCAA-A382-E449-8BD8-8CFE1025EFDA}"/>
                </a:ext>
              </a:extLst>
            </p:cNvPr>
            <p:cNvSpPr/>
            <p:nvPr/>
          </p:nvSpPr>
          <p:spPr>
            <a:xfrm>
              <a:off x="2597426" y="5199944"/>
              <a:ext cx="6037998" cy="88425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Interpolation is </a:t>
              </a:r>
              <a:r>
                <a:rPr lang="en-US" dirty="0">
                  <a:solidFill>
                    <a:srgbClr val="00B050"/>
                  </a:solidFill>
                  <a:latin typeface="Candara" panose="020E0502030303020204" pitchFamily="34" charset="0"/>
                </a:rPr>
                <a:t>an effective way of increasing accuracy 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without increasing LUT size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8260452-7C89-CC4E-81DA-59E39718BDB1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5616425" y="3885876"/>
              <a:ext cx="0" cy="131406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659D00E-3236-2E48-B2F6-0A4449AB1EEF}"/>
              </a:ext>
            </a:extLst>
          </p:cNvPr>
          <p:cNvSpPr/>
          <p:nvPr/>
        </p:nvSpPr>
        <p:spPr>
          <a:xfrm>
            <a:off x="169011" y="856660"/>
            <a:ext cx="8789459" cy="55441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AE99FA8-53FE-7B41-8AD7-E85D5D70BC28}"/>
              </a:ext>
            </a:extLst>
          </p:cNvPr>
          <p:cNvSpPr/>
          <p:nvPr/>
        </p:nvSpPr>
        <p:spPr>
          <a:xfrm>
            <a:off x="80388" y="1166191"/>
            <a:ext cx="8956722" cy="49577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 Takeaway 3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Interpolated L-LUT methods</a:t>
            </a:r>
            <a:r>
              <a:rPr lang="en-US" sz="32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offer a good tradeoff in terms of accuracy, execution cycles, and memory consumption. 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ndara" panose="020E0502030303020204" pitchFamily="34" charset="0"/>
              <a:ea typeface="Segoe UI Symbol" panose="020B0502040204020203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However, </a:t>
            </a:r>
            <a:r>
              <a:rPr lang="en-US" sz="32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CORDIC and CORDIC+LUT methods </a:t>
            </a:r>
            <a:r>
              <a:rPr lang="en-US" sz="32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are recommended for applications that require high accuracy, where the available memory is limited (e.g., needed for large datasets)</a:t>
            </a:r>
            <a:endParaRPr lang="en-US" sz="3200" dirty="0">
              <a:solidFill>
                <a:srgbClr val="00B050"/>
              </a:solidFill>
              <a:latin typeface="Candara" panose="020E0502030303020204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286C-382F-FF47-A231-9F9714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C900-5AF8-FE48-82FF-F3F09521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126850" cy="52938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Analysis of other supported functions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Evaluation of range reduction/extension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Discussion and takeaway about D-LUT and DL-LUT methods</a:t>
            </a:r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FC9C0-A17C-944D-8135-14866432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71" y="3703899"/>
            <a:ext cx="8500659" cy="20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28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286C-382F-FF47-A231-9F9714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Real-world Benchmark Results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C900-5AF8-FE48-82FF-F3F09521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263840" cy="5293805"/>
          </a:xfrm>
        </p:spPr>
        <p:txBody>
          <a:bodyPr/>
          <a:lstStyle/>
          <a:p>
            <a:r>
              <a:rPr lang="en-US" dirty="0"/>
              <a:t>1 &amp; 32 </a:t>
            </a:r>
            <a:r>
              <a:rPr lang="en-US" dirty="0">
                <a:solidFill>
                  <a:srgbClr val="C00000"/>
                </a:solidFill>
              </a:rPr>
              <a:t>CPU cores</a:t>
            </a:r>
          </a:p>
          <a:p>
            <a:r>
              <a:rPr lang="en-US" dirty="0"/>
              <a:t>PIM baseline: </a:t>
            </a:r>
            <a:r>
              <a:rPr lang="en-US" dirty="0">
                <a:solidFill>
                  <a:srgbClr val="0070C0"/>
                </a:solidFill>
              </a:rPr>
              <a:t>Polynomial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E5FD6-16A4-6148-9254-F29399BB7865}"/>
              </a:ext>
            </a:extLst>
          </p:cNvPr>
          <p:cNvGrpSpPr/>
          <p:nvPr/>
        </p:nvGrpSpPr>
        <p:grpSpPr>
          <a:xfrm>
            <a:off x="4432851" y="974880"/>
            <a:ext cx="4572000" cy="1676400"/>
            <a:chOff x="4432851" y="974880"/>
            <a:chExt cx="4572000" cy="1676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D2FD30-D3C8-6C46-8790-7C1B17EE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2851" y="974880"/>
              <a:ext cx="4572000" cy="1676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15B288-D6AA-C74A-ADB0-CC0D6A4A4526}"/>
                </a:ext>
              </a:extLst>
            </p:cNvPr>
            <p:cNvSpPr txBox="1"/>
            <p:nvPr/>
          </p:nvSpPr>
          <p:spPr>
            <a:xfrm>
              <a:off x="7581063" y="1649226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ndara" panose="020E0502030303020204" pitchFamily="34" charset="0"/>
                </a:rPr>
                <a:t>Blackscholes</a:t>
              </a:r>
              <a:endParaRPr lang="en-US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F229B8-8603-9541-9C2E-24664CF7240F}"/>
              </a:ext>
            </a:extLst>
          </p:cNvPr>
          <p:cNvGrpSpPr/>
          <p:nvPr/>
        </p:nvGrpSpPr>
        <p:grpSpPr>
          <a:xfrm>
            <a:off x="4432851" y="2803471"/>
            <a:ext cx="4572000" cy="1676400"/>
            <a:chOff x="4432851" y="2803471"/>
            <a:chExt cx="4572000" cy="1676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59C4DF-5EB9-0C40-9661-44ADC142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2851" y="2803471"/>
              <a:ext cx="4572000" cy="1676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AEC3A6-146C-DA40-9F6A-5C3E161D0538}"/>
                </a:ext>
              </a:extLst>
            </p:cNvPr>
            <p:cNvSpPr txBox="1"/>
            <p:nvPr/>
          </p:nvSpPr>
          <p:spPr>
            <a:xfrm>
              <a:off x="7807086" y="3299758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Sigmoid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F7D81-B7BE-4E4E-9212-CC8A11C109A5}"/>
              </a:ext>
            </a:extLst>
          </p:cNvPr>
          <p:cNvGrpSpPr/>
          <p:nvPr/>
        </p:nvGrpSpPr>
        <p:grpSpPr>
          <a:xfrm>
            <a:off x="4432851" y="4632062"/>
            <a:ext cx="4572000" cy="1676400"/>
            <a:chOff x="4432851" y="4632062"/>
            <a:chExt cx="4572000" cy="1676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6534C8-944F-6543-9BA5-F3190E684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2851" y="4632062"/>
              <a:ext cx="4572000" cy="1676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FC5C43-7B34-5446-89AB-5A7AFABBC674}"/>
                </a:ext>
              </a:extLst>
            </p:cNvPr>
            <p:cNvSpPr txBox="1"/>
            <p:nvPr/>
          </p:nvSpPr>
          <p:spPr>
            <a:xfrm>
              <a:off x="7786246" y="5148436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ndara" panose="020E0502030303020204" pitchFamily="34" charset="0"/>
                </a:rPr>
                <a:t>Softmax</a:t>
              </a:r>
              <a:endParaRPr lang="en-US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C90758-0577-E946-BAD7-68050B33D2D1}"/>
              </a:ext>
            </a:extLst>
          </p:cNvPr>
          <p:cNvGrpSpPr/>
          <p:nvPr/>
        </p:nvGrpSpPr>
        <p:grpSpPr>
          <a:xfrm>
            <a:off x="283266" y="1957307"/>
            <a:ext cx="6793395" cy="1273609"/>
            <a:chOff x="283266" y="2903223"/>
            <a:chExt cx="6793395" cy="1824798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3040EB9-D37A-0448-8F4C-A517FB9233AC}"/>
                </a:ext>
              </a:extLst>
            </p:cNvPr>
            <p:cNvSpPr/>
            <p:nvPr/>
          </p:nvSpPr>
          <p:spPr>
            <a:xfrm>
              <a:off x="283266" y="2903223"/>
              <a:ext cx="2044101" cy="182479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For </a:t>
              </a:r>
              <a:r>
                <a:rPr lang="en-US" dirty="0" err="1">
                  <a:solidFill>
                    <a:schemeClr val="tx1"/>
                  </a:solidFill>
                  <a:latin typeface="Candara" panose="020E0502030303020204" pitchFamily="34" charset="0"/>
                </a:rPr>
                <a:t>Blackscholes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Candara" panose="020E0502030303020204" pitchFamily="34" charset="0"/>
                </a:rPr>
                <a:t>TransPimLib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 is 5-12x </a:t>
              </a:r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faster than the PIM baseline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48A796-A346-7F4F-A2ED-BE1535C78765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V="1">
              <a:off x="2327367" y="3288111"/>
              <a:ext cx="4749294" cy="52751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2DEC76-7693-1041-9FA9-B20AB24BFD8D}"/>
              </a:ext>
            </a:extLst>
          </p:cNvPr>
          <p:cNvGrpSpPr/>
          <p:nvPr/>
        </p:nvGrpSpPr>
        <p:grpSpPr>
          <a:xfrm>
            <a:off x="1714501" y="2356880"/>
            <a:ext cx="6682361" cy="2307885"/>
            <a:chOff x="283266" y="1444067"/>
            <a:chExt cx="6682361" cy="330668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C44AD81-F4F1-144A-B911-483582B1C207}"/>
                </a:ext>
              </a:extLst>
            </p:cNvPr>
            <p:cNvSpPr/>
            <p:nvPr/>
          </p:nvSpPr>
          <p:spPr>
            <a:xfrm>
              <a:off x="283266" y="2903223"/>
              <a:ext cx="2044101" cy="184752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Fixed-point L-LUT is 92% </a:t>
              </a:r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faster than the 32-thread CPU baseline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4757F5-CADB-2348-BB7E-CCB12A235B1F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2327367" y="1444067"/>
              <a:ext cx="4638260" cy="238292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82EC4-1A7D-8843-979A-1DC4C505DB9B}"/>
              </a:ext>
            </a:extLst>
          </p:cNvPr>
          <p:cNvGrpSpPr/>
          <p:nvPr/>
        </p:nvGrpSpPr>
        <p:grpSpPr>
          <a:xfrm>
            <a:off x="283265" y="4161792"/>
            <a:ext cx="6793396" cy="2172752"/>
            <a:chOff x="283265" y="4161792"/>
            <a:chExt cx="6793396" cy="2172752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EB4B674-6140-BA43-AB65-8B35FC3C4B5C}"/>
                </a:ext>
              </a:extLst>
            </p:cNvPr>
            <p:cNvSpPr/>
            <p:nvPr/>
          </p:nvSpPr>
          <p:spPr>
            <a:xfrm>
              <a:off x="283265" y="4806528"/>
              <a:ext cx="3944399" cy="15280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For Sigmoid and </a:t>
              </a:r>
              <a:r>
                <a:rPr lang="en-US" dirty="0" err="1">
                  <a:solidFill>
                    <a:schemeClr val="tx1"/>
                  </a:solidFill>
                  <a:latin typeface="Candara" panose="020E0502030303020204" pitchFamily="34" charset="0"/>
                </a:rPr>
                <a:t>Softmax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Candara" panose="020E0502030303020204" pitchFamily="34" charset="0"/>
                </a:rPr>
                <a:t>TransPimLib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 outperforms the PIM baseline and shows that it </a:t>
              </a:r>
              <a:r>
                <a:rPr lang="en-US" dirty="0">
                  <a:solidFill>
                    <a:srgbClr val="00B050"/>
                  </a:solidFill>
                  <a:latin typeface="Candara" panose="020E0502030303020204" pitchFamily="34" charset="0"/>
                </a:rPr>
                <a:t>can save data movement 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from executing activation functions in the host CPU</a:t>
              </a:r>
              <a:endParaRPr lang="en-US" dirty="0">
                <a:solidFill>
                  <a:srgbClr val="7030A0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1B15B7D-F29B-4949-8807-DABF134526CB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V="1">
              <a:off x="4227664" y="4161792"/>
              <a:ext cx="2848997" cy="140874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EEF2887-1371-5B46-9DE2-DB4724785121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4227664" y="5570536"/>
              <a:ext cx="2848997" cy="40680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020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286C-382F-FF47-A231-9F97148E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Real-world Benchmark Results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6C900-5AF8-FE48-82FF-F3F09521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4263840" cy="5293805"/>
          </a:xfrm>
        </p:spPr>
        <p:txBody>
          <a:bodyPr/>
          <a:lstStyle/>
          <a:p>
            <a:r>
              <a:rPr lang="en-US" dirty="0"/>
              <a:t>1 &amp; 32 </a:t>
            </a:r>
            <a:r>
              <a:rPr lang="en-US" dirty="0">
                <a:solidFill>
                  <a:srgbClr val="C00000"/>
                </a:solidFill>
              </a:rPr>
              <a:t>CPU cores</a:t>
            </a:r>
          </a:p>
          <a:p>
            <a:r>
              <a:rPr lang="en-US" dirty="0"/>
              <a:t>PIM baseline: </a:t>
            </a:r>
            <a:r>
              <a:rPr lang="en-US" dirty="0">
                <a:solidFill>
                  <a:srgbClr val="0070C0"/>
                </a:solidFill>
              </a:rPr>
              <a:t>Polynomial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EE5FD6-16A4-6148-9254-F29399BB7865}"/>
              </a:ext>
            </a:extLst>
          </p:cNvPr>
          <p:cNvGrpSpPr/>
          <p:nvPr/>
        </p:nvGrpSpPr>
        <p:grpSpPr>
          <a:xfrm>
            <a:off x="4432851" y="974880"/>
            <a:ext cx="4572000" cy="1676400"/>
            <a:chOff x="4432851" y="974880"/>
            <a:chExt cx="4572000" cy="16764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D2FD30-D3C8-6C46-8790-7C1B17EEE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2851" y="974880"/>
              <a:ext cx="4572000" cy="1676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15B288-D6AA-C74A-ADB0-CC0D6A4A4526}"/>
                </a:ext>
              </a:extLst>
            </p:cNvPr>
            <p:cNvSpPr txBox="1"/>
            <p:nvPr/>
          </p:nvSpPr>
          <p:spPr>
            <a:xfrm>
              <a:off x="7581063" y="1649226"/>
              <a:ext cx="1423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ndara" panose="020E0502030303020204" pitchFamily="34" charset="0"/>
                </a:rPr>
                <a:t>Blackscholes</a:t>
              </a:r>
              <a:endParaRPr lang="en-US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F229B8-8603-9541-9C2E-24664CF7240F}"/>
              </a:ext>
            </a:extLst>
          </p:cNvPr>
          <p:cNvGrpSpPr/>
          <p:nvPr/>
        </p:nvGrpSpPr>
        <p:grpSpPr>
          <a:xfrm>
            <a:off x="4432851" y="2803471"/>
            <a:ext cx="4572000" cy="1676400"/>
            <a:chOff x="4432851" y="2803471"/>
            <a:chExt cx="4572000" cy="1676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59C4DF-5EB9-0C40-9661-44ADC142A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2851" y="2803471"/>
              <a:ext cx="4572000" cy="1676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AEC3A6-146C-DA40-9F6A-5C3E161D0538}"/>
                </a:ext>
              </a:extLst>
            </p:cNvPr>
            <p:cNvSpPr txBox="1"/>
            <p:nvPr/>
          </p:nvSpPr>
          <p:spPr>
            <a:xfrm>
              <a:off x="7807086" y="3299758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ndara" panose="020E0502030303020204" pitchFamily="34" charset="0"/>
                </a:rPr>
                <a:t>Sigmoid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9F7D81-B7BE-4E4E-9212-CC8A11C109A5}"/>
              </a:ext>
            </a:extLst>
          </p:cNvPr>
          <p:cNvGrpSpPr/>
          <p:nvPr/>
        </p:nvGrpSpPr>
        <p:grpSpPr>
          <a:xfrm>
            <a:off x="4432851" y="4632062"/>
            <a:ext cx="4572000" cy="1676400"/>
            <a:chOff x="4432851" y="4632062"/>
            <a:chExt cx="4572000" cy="16764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6534C8-944F-6543-9BA5-F3190E684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2851" y="4632062"/>
              <a:ext cx="4572000" cy="1676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FC5C43-7B34-5446-89AB-5A7AFABBC674}"/>
                </a:ext>
              </a:extLst>
            </p:cNvPr>
            <p:cNvSpPr txBox="1"/>
            <p:nvPr/>
          </p:nvSpPr>
          <p:spPr>
            <a:xfrm>
              <a:off x="7786246" y="5148436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andara" panose="020E0502030303020204" pitchFamily="34" charset="0"/>
                </a:rPr>
                <a:t>Softmax</a:t>
              </a:r>
              <a:endParaRPr lang="en-US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C90758-0577-E946-BAD7-68050B33D2D1}"/>
              </a:ext>
            </a:extLst>
          </p:cNvPr>
          <p:cNvGrpSpPr/>
          <p:nvPr/>
        </p:nvGrpSpPr>
        <p:grpSpPr>
          <a:xfrm>
            <a:off x="283266" y="1957307"/>
            <a:ext cx="6793395" cy="1273609"/>
            <a:chOff x="283266" y="2903223"/>
            <a:chExt cx="6793395" cy="1824798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3040EB9-D37A-0448-8F4C-A517FB9233AC}"/>
                </a:ext>
              </a:extLst>
            </p:cNvPr>
            <p:cNvSpPr/>
            <p:nvPr/>
          </p:nvSpPr>
          <p:spPr>
            <a:xfrm>
              <a:off x="283266" y="2903223"/>
              <a:ext cx="2044101" cy="182479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For </a:t>
              </a:r>
              <a:r>
                <a:rPr lang="en-US" dirty="0" err="1">
                  <a:solidFill>
                    <a:schemeClr val="tx1"/>
                  </a:solidFill>
                  <a:latin typeface="Candara" panose="020E0502030303020204" pitchFamily="34" charset="0"/>
                </a:rPr>
                <a:t>Blackscholes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Candara" panose="020E0502030303020204" pitchFamily="34" charset="0"/>
                </a:rPr>
                <a:t>TransPimLib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 is 5-12x </a:t>
              </a:r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faster than the PIM baseline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48A796-A346-7F4F-A2ED-BE1535C78765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V="1">
              <a:off x="2327367" y="3288111"/>
              <a:ext cx="4749294" cy="52751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2DEC76-7693-1041-9FA9-B20AB24BFD8D}"/>
              </a:ext>
            </a:extLst>
          </p:cNvPr>
          <p:cNvGrpSpPr/>
          <p:nvPr/>
        </p:nvGrpSpPr>
        <p:grpSpPr>
          <a:xfrm>
            <a:off x="1714501" y="2356880"/>
            <a:ext cx="6682361" cy="2307885"/>
            <a:chOff x="283266" y="1444067"/>
            <a:chExt cx="6682361" cy="3306685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C44AD81-F4F1-144A-B911-483582B1C207}"/>
                </a:ext>
              </a:extLst>
            </p:cNvPr>
            <p:cNvSpPr/>
            <p:nvPr/>
          </p:nvSpPr>
          <p:spPr>
            <a:xfrm>
              <a:off x="283266" y="2903223"/>
              <a:ext cx="2044101" cy="184752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Fixed-point L-LUT is 92% </a:t>
              </a:r>
              <a:r>
                <a:rPr lang="en-US" dirty="0">
                  <a:solidFill>
                    <a:srgbClr val="0070C0"/>
                  </a:solidFill>
                  <a:latin typeface="Candara" panose="020E0502030303020204" pitchFamily="34" charset="0"/>
                </a:rPr>
                <a:t>faster than the 32-thread CPU baseline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4757F5-CADB-2348-BB7E-CCB12A235B1F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2327367" y="1444067"/>
              <a:ext cx="4638260" cy="238292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6F82EC4-1A7D-8843-979A-1DC4C505DB9B}"/>
              </a:ext>
            </a:extLst>
          </p:cNvPr>
          <p:cNvGrpSpPr/>
          <p:nvPr/>
        </p:nvGrpSpPr>
        <p:grpSpPr>
          <a:xfrm>
            <a:off x="283265" y="4161792"/>
            <a:ext cx="6793396" cy="2172752"/>
            <a:chOff x="283265" y="4161792"/>
            <a:chExt cx="6793396" cy="2172752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EB4B674-6140-BA43-AB65-8B35FC3C4B5C}"/>
                </a:ext>
              </a:extLst>
            </p:cNvPr>
            <p:cNvSpPr/>
            <p:nvPr/>
          </p:nvSpPr>
          <p:spPr>
            <a:xfrm>
              <a:off x="283265" y="4806528"/>
              <a:ext cx="3944399" cy="152801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For Sigmoid and </a:t>
              </a:r>
              <a:r>
                <a:rPr lang="en-US" dirty="0" err="1">
                  <a:solidFill>
                    <a:schemeClr val="tx1"/>
                  </a:solidFill>
                  <a:latin typeface="Candara" panose="020E0502030303020204" pitchFamily="34" charset="0"/>
                </a:rPr>
                <a:t>Softmax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Candara" panose="020E0502030303020204" pitchFamily="34" charset="0"/>
                </a:rPr>
                <a:t>TransPimLib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 outperforms the PIM baseline and shows that it </a:t>
              </a:r>
              <a:r>
                <a:rPr lang="en-US" dirty="0">
                  <a:solidFill>
                    <a:srgbClr val="00B050"/>
                  </a:solidFill>
                  <a:latin typeface="Candara" panose="020E0502030303020204" pitchFamily="34" charset="0"/>
                </a:rPr>
                <a:t>can save data movement </a:t>
              </a: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from executing activation functions in the host CPU</a:t>
              </a:r>
              <a:endParaRPr lang="en-US" dirty="0">
                <a:solidFill>
                  <a:srgbClr val="7030A0"/>
                </a:solidFill>
                <a:latin typeface="Candara" panose="020E0502030303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1B15B7D-F29B-4949-8807-DABF134526CB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 flipV="1">
              <a:off x="4227664" y="4161792"/>
              <a:ext cx="2848997" cy="140874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EEF2887-1371-5B46-9DE2-DB4724785121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4227664" y="5570536"/>
              <a:ext cx="2848997" cy="406804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5C123171-C9DE-BF40-8378-3B8BBBDFD855}"/>
              </a:ext>
            </a:extLst>
          </p:cNvPr>
          <p:cNvSpPr/>
          <p:nvPr/>
        </p:nvSpPr>
        <p:spPr>
          <a:xfrm>
            <a:off x="169011" y="856660"/>
            <a:ext cx="8894602" cy="55441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377410-09D1-E24E-8D7C-B3B81C5B3B8B}"/>
              </a:ext>
            </a:extLst>
          </p:cNvPr>
          <p:cNvGrpSpPr/>
          <p:nvPr/>
        </p:nvGrpSpPr>
        <p:grpSpPr>
          <a:xfrm>
            <a:off x="254716" y="1089501"/>
            <a:ext cx="3077305" cy="5126927"/>
            <a:chOff x="4213184" y="1308382"/>
            <a:chExt cx="3077305" cy="512692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530D6CB-6AEE-FA4B-A240-A16C48FD4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401"/>
            <a:stretch/>
          </p:blipFill>
          <p:spPr>
            <a:xfrm>
              <a:off x="4213184" y="1308382"/>
              <a:ext cx="3077305" cy="51269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7ADF9B6-62AD-8A41-9CF8-3B0A77ABA398}"/>
                </a:ext>
              </a:extLst>
            </p:cNvPr>
            <p:cNvSpPr/>
            <p:nvPr/>
          </p:nvSpPr>
          <p:spPr>
            <a:xfrm>
              <a:off x="4218705" y="1331089"/>
              <a:ext cx="219919" cy="266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2638A08-9C6C-3942-8E42-2287FB8B3B31}"/>
              </a:ext>
            </a:extLst>
          </p:cNvPr>
          <p:cNvSpPr/>
          <p:nvPr/>
        </p:nvSpPr>
        <p:spPr>
          <a:xfrm>
            <a:off x="3537208" y="924598"/>
            <a:ext cx="5418876" cy="5464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Key Takeaway 4</a:t>
            </a:r>
          </a:p>
          <a:p>
            <a:pPr algn="ctr"/>
            <a:r>
              <a:rPr lang="en-US" sz="3000" dirty="0" err="1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TransPimLib</a:t>
            </a:r>
            <a:r>
              <a:rPr lang="en-US" sz="30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can </a:t>
            </a:r>
            <a:r>
              <a:rPr lang="en-US" sz="3000" b="1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reduce data movement from PIM cores to the CPU</a:t>
            </a:r>
            <a:r>
              <a:rPr lang="en-US" sz="30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(Fig. (b)) for applications running on the PIM cores. </a:t>
            </a:r>
          </a:p>
          <a:p>
            <a:pPr algn="ctr"/>
            <a:endParaRPr lang="en-US" sz="3000" dirty="0">
              <a:solidFill>
                <a:srgbClr val="002060"/>
              </a:solidFill>
              <a:latin typeface="Candara" panose="020E0502030303020204" pitchFamily="34" charset="0"/>
              <a:ea typeface="Segoe UI Symbol" panose="020B0502040204020203" pitchFamily="34" charset="0"/>
            </a:endParaRPr>
          </a:p>
          <a:p>
            <a:pPr algn="ctr"/>
            <a:r>
              <a:rPr lang="en-US" sz="3000" dirty="0">
                <a:solidFill>
                  <a:srgbClr val="00206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As a result, the execution of transcendental functions in the PIM cores (Fig. (c)) could be 6−8× faster than the execution in the host CPU.</a:t>
            </a:r>
            <a:endParaRPr lang="en-US" sz="3000" dirty="0">
              <a:solidFill>
                <a:srgbClr val="00B050"/>
              </a:solidFill>
              <a:latin typeface="Candara" panose="020E0502030303020204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1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TransPimLib</a:t>
            </a:r>
            <a:r>
              <a:rPr lang="en-US" sz="3600" dirty="0"/>
              <a:t>: </a:t>
            </a:r>
            <a:r>
              <a:rPr lang="en-US" sz="3600" dirty="0" err="1"/>
              <a:t>arXiv</a:t>
            </a:r>
            <a:r>
              <a:rPr lang="en-US" sz="3600" dirty="0"/>
              <a:t> Version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43000" y="4996067"/>
            <a:ext cx="6858000" cy="967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https://arxiv.org/pdf/2304.01951.pdf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AACF8-6EA3-6744-A1C2-8124C8FA9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1" y="2235810"/>
            <a:ext cx="8772939" cy="17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39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DB263-411C-9D4D-A4EB-EEB61DD5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407566" cy="55747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https://github.com/CMU-SAFARI/transpimlib</a:t>
            </a:r>
            <a:endParaRPr lang="en-US" sz="2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Source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4C4DF-40ED-EF4F-BDA9-7EA7D5D78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562" y="502726"/>
            <a:ext cx="5582051" cy="59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15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747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00B050"/>
                </a:solidFill>
              </a:rPr>
              <a:t>Processing-in-Memory</a:t>
            </a:r>
            <a:r>
              <a:rPr lang="en-US" sz="2700" dirty="0"/>
              <a:t> (PIM) promises to alleviate the </a:t>
            </a:r>
            <a:r>
              <a:rPr lang="en-US" sz="2700" i="1" dirty="0">
                <a:solidFill>
                  <a:srgbClr val="C00000"/>
                </a:solidFill>
              </a:rPr>
              <a:t>data movement bottleneck</a:t>
            </a:r>
            <a:endParaRPr lang="en-US" sz="2700" i="1" dirty="0"/>
          </a:p>
          <a:p>
            <a:pPr>
              <a:lnSpc>
                <a:spcPct val="100000"/>
              </a:lnSpc>
            </a:pPr>
            <a:r>
              <a:rPr lang="en-US" sz="2700" dirty="0"/>
              <a:t>However, current real-world PIM systems have </a:t>
            </a:r>
            <a:r>
              <a:rPr lang="en-US" sz="2700" dirty="0">
                <a:solidFill>
                  <a:srgbClr val="7030A0"/>
                </a:solidFill>
              </a:rPr>
              <a:t>very constrained hardware</a:t>
            </a:r>
            <a:r>
              <a:rPr lang="en-US" sz="2700" dirty="0"/>
              <a:t>, which results in limited instruction sets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Difficulty/impossibility of computing complex operations, such as </a:t>
            </a:r>
            <a:r>
              <a:rPr lang="en-US" sz="2500" dirty="0">
                <a:solidFill>
                  <a:srgbClr val="0070C0"/>
                </a:solidFill>
              </a:rPr>
              <a:t>transcendental functions </a:t>
            </a:r>
            <a:r>
              <a:rPr lang="en-US" sz="2500" dirty="0"/>
              <a:t>(e.g., trigonometric, exp, log) and </a:t>
            </a:r>
            <a:r>
              <a:rPr lang="en-US" sz="2500" dirty="0">
                <a:solidFill>
                  <a:srgbClr val="0070C0"/>
                </a:solidFill>
              </a:rPr>
              <a:t>other hard-to-calculate functions </a:t>
            </a:r>
            <a:r>
              <a:rPr lang="en-US" sz="2500" dirty="0"/>
              <a:t>(e.g., square root)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These functions are important for modern workloads, e.g., </a:t>
            </a:r>
            <a:r>
              <a:rPr lang="en-US" sz="2500" dirty="0">
                <a:solidFill>
                  <a:srgbClr val="0070C0"/>
                </a:solidFill>
              </a:rPr>
              <a:t>activation functions in machine learning applications</a:t>
            </a:r>
          </a:p>
          <a:p>
            <a:pPr>
              <a:lnSpc>
                <a:spcPct val="100000"/>
              </a:lnSpc>
            </a:pPr>
            <a:r>
              <a:rPr lang="en-US" sz="2700" dirty="0" err="1">
                <a:solidFill>
                  <a:srgbClr val="00B050"/>
                </a:solidFill>
              </a:rPr>
              <a:t>TransPimLib</a:t>
            </a:r>
            <a:r>
              <a:rPr lang="en-US" sz="2700" dirty="0"/>
              <a:t> is the first library for transcendental and other hard-to-calculate functions on general-purpose PIM systems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CORDIC-based and LUT-based methods for trigonometric functions, hyperbolic functions, exponentiation, logarithm, square root, etc.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Source code: </a:t>
            </a:r>
            <a:r>
              <a:rPr lang="en-US" sz="2500" u="sng" dirty="0">
                <a:cs typeface="Calibri" panose="020F0502020204030204" pitchFamily="34" charset="0"/>
                <a:hlinkClick r:id="rId3"/>
              </a:rPr>
              <a:t>https://github.com/CMU-SAFARI/transpimlib</a:t>
            </a:r>
            <a:endParaRPr lang="en-US" sz="2500" dirty="0"/>
          </a:p>
          <a:p>
            <a:pPr>
              <a:lnSpc>
                <a:spcPct val="100000"/>
              </a:lnSpc>
            </a:pPr>
            <a:r>
              <a:rPr lang="en-US" sz="2700" dirty="0"/>
              <a:t>We implement </a:t>
            </a:r>
            <a:r>
              <a:rPr lang="en-US" sz="2700" dirty="0" err="1"/>
              <a:t>TransPimLib</a:t>
            </a:r>
            <a:r>
              <a:rPr lang="en-US" sz="2700" dirty="0"/>
              <a:t> for the UPMEM PIM architecture and evaluate its methods in terms of </a:t>
            </a:r>
            <a:r>
              <a:rPr lang="en-US" sz="2700" dirty="0">
                <a:solidFill>
                  <a:srgbClr val="7030A0"/>
                </a:solidFill>
              </a:rPr>
              <a:t>performance, accuracy, memory requirements, and setup time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Three real workloads (</a:t>
            </a:r>
            <a:r>
              <a:rPr lang="en-US" sz="2500" dirty="0" err="1"/>
              <a:t>Blackscholes</a:t>
            </a:r>
            <a:r>
              <a:rPr lang="en-US" sz="2500" dirty="0"/>
              <a:t>, Sigmoid, </a:t>
            </a:r>
            <a:r>
              <a:rPr lang="en-US" sz="2500" dirty="0" err="1"/>
              <a:t>Softmax</a:t>
            </a:r>
            <a:r>
              <a:rPr lang="en-US" sz="2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30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C24F-E3C0-6340-9A7F-5212D7E1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</p:spPr>
        <p:txBody>
          <a:bodyPr>
            <a:noAutofit/>
          </a:bodyPr>
          <a:lstStyle/>
          <a:p>
            <a:r>
              <a:rPr lang="en-US" sz="3600" dirty="0"/>
              <a:t>Real PIM Tutorial (ISCA 2023)</a:t>
            </a: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80BF6774-805A-F446-B196-F40F5ED51380}"/>
              </a:ext>
            </a:extLst>
          </p:cNvPr>
          <p:cNvSpPr/>
          <p:nvPr/>
        </p:nvSpPr>
        <p:spPr>
          <a:xfrm>
            <a:off x="1635583" y="6510969"/>
            <a:ext cx="5872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432FF"/>
                </a:solidFill>
                <a:ea typeface="ＭＳ Ｐゴシック" panose="020B0600070205080204" pitchFamily="34" charset="-128"/>
                <a:hlinkClick r:id="rId4"/>
              </a:rPr>
              <a:t>https://events.safari.ethz.ch/isca-pim-tutorial/doku.php?id=start</a:t>
            </a:r>
            <a:endParaRPr lang="en-US" sz="1600" dirty="0">
              <a:solidFill>
                <a:srgbClr val="0432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43B7B2-0E26-1843-96D5-E844119B5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878297"/>
            <a:ext cx="8894602" cy="5574797"/>
          </a:xfrm>
        </p:spPr>
        <p:txBody>
          <a:bodyPr>
            <a:normAutofit/>
          </a:bodyPr>
          <a:lstStyle/>
          <a:p>
            <a:r>
              <a:rPr lang="en-US" dirty="0"/>
              <a:t>June 18</a:t>
            </a:r>
            <a:r>
              <a:rPr lang="en-US" baseline="30000" dirty="0"/>
              <a:t>th</a:t>
            </a:r>
            <a:r>
              <a:rPr lang="en-US" dirty="0"/>
              <a:t>: Lectures + Hands-on labs + Invited lectures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AFF47-6F98-D341-8864-056FB1E13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037" y="1340063"/>
            <a:ext cx="6269927" cy="509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>
            <a:spLocks/>
          </p:cNvSpPr>
          <p:nvPr/>
        </p:nvSpPr>
        <p:spPr>
          <a:xfrm>
            <a:off x="178200" y="1148661"/>
            <a:ext cx="8787600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transcendental functions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>
            <a:spLocks/>
          </p:cNvSpPr>
          <p:nvPr/>
        </p:nvSpPr>
        <p:spPr>
          <a:xfrm>
            <a:off x="169011" y="2696922"/>
            <a:ext cx="8787600" cy="1944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TransPimLib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 library for transcendental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other hard-to-calculate functions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>
            <a:spLocks/>
          </p:cNvSpPr>
          <p:nvPr/>
        </p:nvSpPr>
        <p:spPr>
          <a:xfrm>
            <a:off x="169010" y="4821184"/>
            <a:ext cx="8796789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4576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79252"/>
            <a:ext cx="9144000" cy="81895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0" dirty="0">
                <a:latin typeface="Candara" panose="020E0502030303020204" pitchFamily="34" charset="0"/>
              </a:rPr>
              <a:t>Maurus Item, </a:t>
            </a:r>
            <a:r>
              <a:rPr lang="en-US" sz="2200" b="0" u="sng" dirty="0">
                <a:latin typeface="Candara" panose="020E0502030303020204" pitchFamily="34" charset="0"/>
              </a:rPr>
              <a:t>Juan Gómez Luna</a:t>
            </a:r>
            <a:r>
              <a:rPr lang="en-US" sz="2200" b="0" dirty="0">
                <a:latin typeface="Candara" panose="020E0502030303020204" pitchFamily="34" charset="0"/>
              </a:rPr>
              <a:t>, </a:t>
            </a:r>
            <a:r>
              <a:rPr lang="en-US" sz="2200" b="0" dirty="0" err="1">
                <a:latin typeface="Candara" panose="020E0502030303020204" pitchFamily="34" charset="0"/>
              </a:rPr>
              <a:t>Yuxin</a:t>
            </a:r>
            <a:r>
              <a:rPr lang="en-US" sz="2200" b="0" dirty="0">
                <a:latin typeface="Candara" panose="020E0502030303020204" pitchFamily="34" charset="0"/>
              </a:rPr>
              <a:t> Guo, </a:t>
            </a:r>
          </a:p>
          <a:p>
            <a:pPr>
              <a:spcBef>
                <a:spcPts val="600"/>
              </a:spcBef>
            </a:pPr>
            <a:r>
              <a:rPr lang="en-US" sz="2200" b="0" dirty="0">
                <a:latin typeface="Candara" panose="020E0502030303020204" pitchFamily="34" charset="0"/>
              </a:rPr>
              <a:t>Geraldo F. Oliveira, Mohammad </a:t>
            </a:r>
            <a:r>
              <a:rPr lang="en-US" sz="2200" b="0" dirty="0" err="1">
                <a:latin typeface="Candara" panose="020E0502030303020204" pitchFamily="34" charset="0"/>
              </a:rPr>
              <a:t>Sadrosadati</a:t>
            </a:r>
            <a:r>
              <a:rPr lang="en-US" sz="2200" b="0" dirty="0">
                <a:latin typeface="Candara" panose="020E0502030303020204" pitchFamily="34" charset="0"/>
              </a:rPr>
              <a:t>, </a:t>
            </a:r>
            <a:r>
              <a:rPr lang="en-US" sz="2200" b="0" dirty="0" err="1">
                <a:latin typeface="Candara" panose="020E0502030303020204" pitchFamily="34" charset="0"/>
              </a:rPr>
              <a:t>Onur</a:t>
            </a:r>
            <a:r>
              <a:rPr lang="en-US" sz="2200" b="0" dirty="0">
                <a:latin typeface="Candara" panose="020E0502030303020204" pitchFamily="34" charset="0"/>
              </a:rPr>
              <a:t> </a:t>
            </a:r>
            <a:r>
              <a:rPr lang="en-US" sz="2200" b="0" dirty="0" err="1">
                <a:latin typeface="Candara" panose="020E0502030303020204" pitchFamily="34" charset="0"/>
              </a:rPr>
              <a:t>Mutlu</a:t>
            </a:r>
            <a:endParaRPr lang="en-US" sz="22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50256"/>
            <a:ext cx="9144000" cy="2142034"/>
          </a:xfrm>
        </p:spPr>
        <p:txBody>
          <a:bodyPr>
            <a:normAutofit lnSpcReduction="10000"/>
          </a:bodyPr>
          <a:lstStyle/>
          <a:p>
            <a:r>
              <a:rPr lang="en-US" sz="5900" dirty="0" err="1">
                <a:solidFill>
                  <a:srgbClr val="002060"/>
                </a:solidFill>
              </a:rPr>
              <a:t>TransPimLib</a:t>
            </a:r>
            <a:r>
              <a:rPr lang="en-US" sz="5900" dirty="0">
                <a:solidFill>
                  <a:srgbClr val="002060"/>
                </a:solidFill>
              </a:rPr>
              <a:t>:</a:t>
            </a:r>
            <a:endParaRPr lang="en-US" sz="5900" dirty="0">
              <a:solidFill>
                <a:srgbClr val="0070C0"/>
              </a:solidFill>
            </a:endParaRPr>
          </a:p>
          <a:p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Efficient Transcendental Functions for Processing-in-Memory Systems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29876"/>
            <a:ext cx="6858000" cy="103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https://arxiv.org/pdf/2304.01951.pdf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1800" b="0" dirty="0">
                <a:solidFill>
                  <a:prstClr val="black"/>
                </a:solidFill>
                <a:latin typeface="Calibri Light" panose="020F0302020204030204"/>
                <a:hlinkClick r:id="rId3"/>
              </a:rPr>
              <a:t>://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github.com/CMU-SAFARI/transpimlib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/>
              </a:rPr>
              <a:t>juang@ethz.ch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402AC-A0A1-4645-AE77-E96CEDE64C46}"/>
              </a:ext>
            </a:extLst>
          </p:cNvPr>
          <p:cNvSpPr txBox="1"/>
          <p:nvPr/>
        </p:nvSpPr>
        <p:spPr>
          <a:xfrm>
            <a:off x="760706" y="11572"/>
            <a:ext cx="7622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2023 IEEE International Symposium on Performance Analysis of Systems and Software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07187-6FC3-6A45-9D7C-D829F5405EE0}"/>
              </a:ext>
            </a:extLst>
          </p:cNvPr>
          <p:cNvSpPr txBox="1"/>
          <p:nvPr/>
        </p:nvSpPr>
        <p:spPr>
          <a:xfrm>
            <a:off x="3628764" y="6538933"/>
            <a:ext cx="1886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Tuesday, April 25, 2023</a:t>
            </a:r>
          </a:p>
        </p:txBody>
      </p:sp>
    </p:spTree>
    <p:extLst>
      <p:ext uri="{BB962C8B-B14F-4D97-AF65-F5344CB8AC3E}">
        <p14:creationId xmlns:p14="http://schemas.microsoft.com/office/powerpoint/2010/main" val="326841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Processing-in-Memory (PIM)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PIM is a computing paradigm that advocates for memory-centric computing systems, where </a:t>
            </a:r>
            <a:r>
              <a:rPr lang="en-US" dirty="0">
                <a:solidFill>
                  <a:srgbClr val="00B050"/>
                </a:solidFill>
              </a:rPr>
              <a:t>processing elements are placed near or inside the memory arrays</a:t>
            </a:r>
          </a:p>
          <a:p>
            <a:r>
              <a:rPr lang="en-US" dirty="0">
                <a:solidFill>
                  <a:srgbClr val="0070C0"/>
                </a:solidFill>
              </a:rPr>
              <a:t>Real-world PIM architectures</a:t>
            </a:r>
            <a:r>
              <a:rPr lang="en-US" dirty="0"/>
              <a:t> are becoming a reality</a:t>
            </a:r>
          </a:p>
          <a:p>
            <a:pPr lvl="1"/>
            <a:r>
              <a:rPr lang="en-US" dirty="0"/>
              <a:t>UPMEM PIM, Samsung HBM-PIM, Samsung </a:t>
            </a:r>
            <a:r>
              <a:rPr lang="en-US" dirty="0" err="1"/>
              <a:t>AxDIMM</a:t>
            </a:r>
            <a:r>
              <a:rPr lang="en-US" dirty="0"/>
              <a:t>, SK Hynix </a:t>
            </a:r>
            <a:r>
              <a:rPr lang="en-US" dirty="0" err="1"/>
              <a:t>AiM</a:t>
            </a:r>
            <a:r>
              <a:rPr lang="en-US" dirty="0"/>
              <a:t>, Alibaba HB-PNM</a:t>
            </a:r>
          </a:p>
          <a:p>
            <a:r>
              <a:rPr lang="en-US" dirty="0"/>
              <a:t>These PIM systems have </a:t>
            </a:r>
            <a:r>
              <a:rPr lang="en-US" dirty="0">
                <a:solidFill>
                  <a:srgbClr val="7030A0"/>
                </a:solidFill>
              </a:rPr>
              <a:t>some common characteristics</a:t>
            </a:r>
            <a:r>
              <a:rPr lang="en-US" dirty="0"/>
              <a:t>: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There is a </a:t>
            </a:r>
            <a:r>
              <a:rPr lang="en-US" dirty="0">
                <a:solidFill>
                  <a:srgbClr val="0070C0"/>
                </a:solidFill>
              </a:rPr>
              <a:t>host processor </a:t>
            </a:r>
            <a:r>
              <a:rPr lang="en-US" dirty="0"/>
              <a:t>(CPU or GPU) with access to (1) standard main memory, and (2) PIM-enabled memory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PIM-enabled memory contains </a:t>
            </a:r>
            <a:r>
              <a:rPr lang="en-US" dirty="0">
                <a:solidFill>
                  <a:srgbClr val="00B050"/>
                </a:solidFill>
              </a:rPr>
              <a:t>multiple PIM processing elements</a:t>
            </a:r>
            <a:r>
              <a:rPr lang="en-US" dirty="0"/>
              <a:t> (PEs) with high bandwidth and low latency memory access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 PEs run only at </a:t>
            </a:r>
            <a:r>
              <a:rPr lang="en-US" dirty="0">
                <a:solidFill>
                  <a:srgbClr val="7030A0"/>
                </a:solidFill>
              </a:rPr>
              <a:t>a few hundred MHz and have a small number of registers and small (or no) cache/scratchpad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 PEs may need to </a:t>
            </a:r>
            <a:r>
              <a:rPr lang="en-US" dirty="0">
                <a:solidFill>
                  <a:srgbClr val="C00000"/>
                </a:solidFill>
              </a:rPr>
              <a:t>communicate via the host processor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State-of-the-Art PIM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4048460"/>
            <a:ext cx="8894602" cy="236176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 our work, we use the UPMEM PIM architecture</a:t>
            </a: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General-purpose processing cores</a:t>
            </a:r>
            <a:r>
              <a:rPr lang="en-US" dirty="0"/>
              <a:t> called </a:t>
            </a:r>
            <a:r>
              <a:rPr lang="en-US" i="1" dirty="0"/>
              <a:t>DRAM Processing Units</a:t>
            </a:r>
            <a:r>
              <a:rPr lang="en-US" dirty="0"/>
              <a:t> (</a:t>
            </a:r>
            <a:r>
              <a:rPr lang="en-US" i="1" dirty="0"/>
              <a:t>DPUs</a:t>
            </a:r>
            <a:r>
              <a:rPr lang="en-US" dirty="0"/>
              <a:t>)</a:t>
            </a:r>
          </a:p>
          <a:p>
            <a:pPr lvl="2"/>
            <a:r>
              <a:rPr lang="en-US" sz="2200" dirty="0"/>
              <a:t>Up to 24 PIM threads, called </a:t>
            </a:r>
            <a:r>
              <a:rPr lang="en-US" sz="2200" i="1" dirty="0" err="1"/>
              <a:t>tasklets</a:t>
            </a:r>
            <a:endParaRPr lang="en-US" sz="2200" i="1" dirty="0"/>
          </a:p>
          <a:p>
            <a:pPr lvl="2"/>
            <a:r>
              <a:rPr lang="en-US" sz="2200" dirty="0">
                <a:solidFill>
                  <a:srgbClr val="0070C0"/>
                </a:solidFill>
              </a:rPr>
              <a:t>32-bit integer arithmetic</a:t>
            </a:r>
            <a:r>
              <a:rPr lang="en-US" sz="2200" dirty="0"/>
              <a:t>, but </a:t>
            </a:r>
            <a:r>
              <a:rPr lang="en-US" sz="2200" dirty="0">
                <a:solidFill>
                  <a:srgbClr val="C00000"/>
                </a:solidFill>
              </a:rPr>
              <a:t>multiplication/division are emulated*, as well as floating-point operations</a:t>
            </a:r>
          </a:p>
          <a:p>
            <a:pPr lvl="1"/>
            <a:r>
              <a:rPr lang="en-US" dirty="0"/>
              <a:t>64-MB DRAM bank (</a:t>
            </a:r>
            <a:r>
              <a:rPr lang="en-US" i="1" dirty="0"/>
              <a:t>MRAM</a:t>
            </a:r>
            <a:r>
              <a:rPr lang="en-US" dirty="0"/>
              <a:t>), 64-KB scratchpad (</a:t>
            </a:r>
            <a:r>
              <a:rPr lang="en-US" i="1" dirty="0"/>
              <a:t>WRAM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6CC11-4F7D-0442-B69B-F2955B7B9A27}"/>
              </a:ext>
            </a:extLst>
          </p:cNvPr>
          <p:cNvSpPr txBox="1"/>
          <p:nvPr/>
        </p:nvSpPr>
        <p:spPr>
          <a:xfrm>
            <a:off x="2657405" y="6516545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* 8-bit integer multiplication is natively supported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C2F85-8EA8-D949-BAB2-7A548E412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0" y="864680"/>
            <a:ext cx="8596800" cy="31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FE00-E5EE-CE4E-AECD-7D7CC054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to Calculate Transcendental Functions </a:t>
            </a:r>
            <a:br>
              <a:rPr lang="en-US" sz="3200" dirty="0"/>
            </a:br>
            <a:r>
              <a:rPr lang="en-US" sz="3200" dirty="0"/>
              <a:t>in a PIM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0B7E6-9D61-D64D-ABEE-AD6AFCB3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possible alternatives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E5253-1850-B443-B53A-DB352935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1" y="1308382"/>
            <a:ext cx="5436979" cy="51269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2893A4-52FA-494C-A85D-4E56C8A97706}"/>
              </a:ext>
            </a:extLst>
          </p:cNvPr>
          <p:cNvSpPr/>
          <p:nvPr/>
        </p:nvSpPr>
        <p:spPr>
          <a:xfrm>
            <a:off x="5613192" y="1308382"/>
            <a:ext cx="2046564" cy="5126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E4C30B-8FFB-AC45-9F25-F3A11B26509F}"/>
              </a:ext>
            </a:extLst>
          </p:cNvPr>
          <p:cNvGrpSpPr/>
          <p:nvPr/>
        </p:nvGrpSpPr>
        <p:grpSpPr>
          <a:xfrm>
            <a:off x="4197787" y="1308382"/>
            <a:ext cx="1407883" cy="5126927"/>
            <a:chOff x="4197787" y="1308382"/>
            <a:chExt cx="1407883" cy="51269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39330C-845D-DD4E-8B37-5B4770D8370C}"/>
                </a:ext>
              </a:extLst>
            </p:cNvPr>
            <p:cNvSpPr/>
            <p:nvPr/>
          </p:nvSpPr>
          <p:spPr>
            <a:xfrm>
              <a:off x="4333461" y="1308382"/>
              <a:ext cx="1272209" cy="51269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AC8640-F073-C147-AA14-47CEC4468F53}"/>
                </a:ext>
              </a:extLst>
            </p:cNvPr>
            <p:cNvSpPr/>
            <p:nvPr/>
          </p:nvSpPr>
          <p:spPr>
            <a:xfrm>
              <a:off x="4197787" y="2778541"/>
              <a:ext cx="987286" cy="2186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0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FE00-E5EE-CE4E-AECD-7D7CC054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to Calculate Transcendental Functions </a:t>
            </a:r>
            <a:br>
              <a:rPr lang="en-US" sz="3200" dirty="0"/>
            </a:br>
            <a:r>
              <a:rPr lang="en-US" sz="3200" dirty="0"/>
              <a:t>in a PIM System?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E5253-1850-B443-B53A-DB352935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1" y="1308382"/>
            <a:ext cx="5436979" cy="512692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D22BB9-44C1-8544-AFB6-1842233DC4BC}"/>
              </a:ext>
            </a:extLst>
          </p:cNvPr>
          <p:cNvSpPr/>
          <p:nvPr/>
        </p:nvSpPr>
        <p:spPr>
          <a:xfrm>
            <a:off x="5764696" y="2070650"/>
            <a:ext cx="3272413" cy="30877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TransPimLib</a:t>
            </a:r>
            <a:r>
              <a:rPr lang="en-US" sz="1600" b="1" dirty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An open-source library with CORDIC- and LUT-based methods for trigonometric functions, hyperbolic functions, exponentiation, logarithm…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AA5EBF-8688-E84C-9F86-7AC57C30E684}"/>
              </a:ext>
            </a:extLst>
          </p:cNvPr>
          <p:cNvSpPr txBox="1"/>
          <p:nvPr/>
        </p:nvSpPr>
        <p:spPr>
          <a:xfrm>
            <a:off x="2574947" y="6516545"/>
            <a:ext cx="399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  <a:hlinkClick r:id="rId3"/>
              </a:rPr>
              <a:t>https://github.com/CMU-SAFARI/transpimlib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0B7E6-9D61-D64D-ABEE-AD6AFCB37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possible alternatives</a:t>
            </a:r>
          </a:p>
        </p:txBody>
      </p:sp>
    </p:spTree>
    <p:extLst>
      <p:ext uri="{BB962C8B-B14F-4D97-AF65-F5344CB8AC3E}">
        <p14:creationId xmlns:p14="http://schemas.microsoft.com/office/powerpoint/2010/main" val="319525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8264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>
            <a:spLocks/>
          </p:cNvSpPr>
          <p:nvPr/>
        </p:nvSpPr>
        <p:spPr>
          <a:xfrm>
            <a:off x="178200" y="1148661"/>
            <a:ext cx="8787600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transcendental functions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>
            <a:spLocks/>
          </p:cNvSpPr>
          <p:nvPr/>
        </p:nvSpPr>
        <p:spPr>
          <a:xfrm>
            <a:off x="169011" y="2696922"/>
            <a:ext cx="8787600" cy="1944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TransPimLib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 library for transcendental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other hard-to-calculate functions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>
            <a:spLocks/>
          </p:cNvSpPr>
          <p:nvPr/>
        </p:nvSpPr>
        <p:spPr>
          <a:xfrm>
            <a:off x="169010" y="4821184"/>
            <a:ext cx="8796789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8863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D5853-8226-9E4B-A065-4D724087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TransPimLib</a:t>
            </a:r>
            <a:r>
              <a:rPr lang="en-US" dirty="0"/>
              <a:t>: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0529B-E96A-9147-A34E-88D323C9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5308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Various methods to calculate transcendental functions: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Taylor approximation, minimax polynomials, </a:t>
            </a:r>
            <a:r>
              <a:rPr lang="en-US" dirty="0">
                <a:solidFill>
                  <a:srgbClr val="0070C0"/>
                </a:solidFill>
              </a:rPr>
              <a:t>CORDIC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LUTs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CORDIC</a:t>
            </a:r>
            <a:r>
              <a:rPr lang="en-US" dirty="0"/>
              <a:t> is an iterative method that uses bit-shifts, additions, and table lookups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 rotation mode, CORDIC computes the function value for an input </a:t>
            </a:r>
            <a:r>
              <a:rPr lang="en-US" dirty="0" err="1"/>
              <a:t>θ</a:t>
            </a:r>
            <a:r>
              <a:rPr lang="en-US" dirty="0"/>
              <a:t> by rotating a vector [1, 0] iteratively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rotation is done by multiplying the vector and a matrix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matrix represents the rotation angle, which decreases in each iteration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Fuzzy Lookup Tables</a:t>
            </a:r>
            <a:r>
              <a:rPr lang="en-US" dirty="0"/>
              <a:t> (LUTs) return an (approximate) output </a:t>
            </a:r>
            <a:r>
              <a:rPr lang="en-US" i="1" dirty="0"/>
              <a:t>f(x)</a:t>
            </a:r>
            <a:r>
              <a:rPr lang="en-US" dirty="0"/>
              <a:t> for each input </a:t>
            </a:r>
            <a:r>
              <a:rPr lang="en-US" i="1" dirty="0"/>
              <a:t>x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function </a:t>
            </a:r>
            <a:r>
              <a:rPr lang="en-US" i="1" dirty="0"/>
              <a:t>a(x)</a:t>
            </a:r>
            <a:r>
              <a:rPr lang="en-US" dirty="0"/>
              <a:t> returns an address to access the LUT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table returns </a:t>
            </a:r>
            <a:r>
              <a:rPr lang="en-US" i="1" dirty="0"/>
              <a:t>LUT(a(x)) </a:t>
            </a:r>
            <a:r>
              <a:rPr lang="en-US" dirty="0"/>
              <a:t>≃</a:t>
            </a:r>
            <a:r>
              <a:rPr lang="en-US" i="1" dirty="0"/>
              <a:t> f(x)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To generate the LUT, we need a helper function </a:t>
            </a:r>
            <a:r>
              <a:rPr lang="en-US" i="1" dirty="0"/>
              <a:t>a</a:t>
            </a:r>
            <a:r>
              <a:rPr lang="en-US" i="1" baseline="30000" dirty="0"/>
              <a:t>-1</a:t>
            </a:r>
            <a:r>
              <a:rPr lang="en-US" i="1" dirty="0"/>
              <a:t>()</a:t>
            </a:r>
            <a:r>
              <a:rPr lang="en-US" dirty="0"/>
              <a:t>, such that </a:t>
            </a:r>
            <a:r>
              <a:rPr lang="en-US" i="1" dirty="0"/>
              <a:t>x = a(a</a:t>
            </a:r>
            <a:r>
              <a:rPr lang="en-US" i="1" baseline="30000" dirty="0"/>
              <a:t>-1</a:t>
            </a:r>
            <a:r>
              <a:rPr lang="en-US" i="1" dirty="0"/>
              <a:t>(x))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LUTs’ accuracy improves with </a:t>
            </a:r>
            <a:r>
              <a:rPr lang="en-US" dirty="0">
                <a:solidFill>
                  <a:srgbClr val="0070C0"/>
                </a:solidFill>
              </a:rPr>
              <a:t>interpolation</a:t>
            </a:r>
            <a:r>
              <a:rPr lang="en-US" dirty="0"/>
              <a:t>: </a:t>
            </a:r>
          </a:p>
          <a:p>
            <a:pPr marL="457177" lvl="1" indent="0">
              <a:lnSpc>
                <a:spcPct val="100000"/>
              </a:lnSpc>
              <a:buNone/>
            </a:pPr>
            <a:r>
              <a:rPr lang="en-US" i="1" dirty="0"/>
              <a:t>	f(x) </a:t>
            </a:r>
            <a:r>
              <a:rPr lang="en-US" dirty="0"/>
              <a:t>≃ </a:t>
            </a:r>
            <a:r>
              <a:rPr lang="en-US" i="1" dirty="0"/>
              <a:t>LUT(a(x)) + LUT(a(x)+1) - LUT(a(x))·</a:t>
            </a:r>
            <a:r>
              <a:rPr lang="en-US" dirty="0" err="1"/>
              <a:t>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16971</TotalTime>
  <Words>2495</Words>
  <Application>Microsoft Macintosh PowerPoint</Application>
  <PresentationFormat>On-screen Show (4:3)</PresentationFormat>
  <Paragraphs>320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Arial</vt:lpstr>
      <vt:lpstr>Calibri</vt:lpstr>
      <vt:lpstr>Calibri Light</vt:lpstr>
      <vt:lpstr>Cambria</vt:lpstr>
      <vt:lpstr>Candara</vt:lpstr>
      <vt:lpstr>Garamond</vt:lpstr>
      <vt:lpstr>Segoe UI</vt:lpstr>
      <vt:lpstr>Segoe UI Symbol</vt:lpstr>
      <vt:lpstr>Tahoma</vt:lpstr>
      <vt:lpstr>Wingdings</vt:lpstr>
      <vt:lpstr>Office Theme</vt:lpstr>
      <vt:lpstr>Edge</vt:lpstr>
      <vt:lpstr>3_Edge</vt:lpstr>
      <vt:lpstr>4_Edge</vt:lpstr>
      <vt:lpstr>2_Edge</vt:lpstr>
      <vt:lpstr>1_Office Theme</vt:lpstr>
      <vt:lpstr>PowerPoint Presentation</vt:lpstr>
      <vt:lpstr>Executive Summary</vt:lpstr>
      <vt:lpstr>Outline</vt:lpstr>
      <vt:lpstr>Processing-in-Memory (PIM)</vt:lpstr>
      <vt:lpstr>A State-of-the-Art PIM System</vt:lpstr>
      <vt:lpstr>How to Calculate Transcendental Functions  in a PIM System?</vt:lpstr>
      <vt:lpstr>How to Calculate Transcendental Functions  in a PIM System?</vt:lpstr>
      <vt:lpstr>Outline</vt:lpstr>
      <vt:lpstr>TransPimLib: Implementation</vt:lpstr>
      <vt:lpstr>TransPimLib: CORDIC-based Methods</vt:lpstr>
      <vt:lpstr>TransPimLib: LUT-based Methods</vt:lpstr>
      <vt:lpstr>TransPimLib: Combined Methods</vt:lpstr>
      <vt:lpstr>TransPimLib: Supported Functions</vt:lpstr>
      <vt:lpstr>Outline</vt:lpstr>
      <vt:lpstr>Evaluation Methodology</vt:lpstr>
      <vt:lpstr>Microbenchmark Results: Performance (I)</vt:lpstr>
      <vt:lpstr>Microbenchmark Results: Performance (II)</vt:lpstr>
      <vt:lpstr>Microbenchmark Results: Performance (III)</vt:lpstr>
      <vt:lpstr>Microbenchmark Results: Setup Time (I)</vt:lpstr>
      <vt:lpstr>Microbenchmark Results: Setup Time (II)</vt:lpstr>
      <vt:lpstr>Microbenchmark Results: Memory (I)</vt:lpstr>
      <vt:lpstr>Microbenchmark Results: Memory (II)</vt:lpstr>
      <vt:lpstr>More in the Paper</vt:lpstr>
      <vt:lpstr>Real-world Benchmark Results (I)</vt:lpstr>
      <vt:lpstr>Real-world Benchmark Results (II)</vt:lpstr>
      <vt:lpstr>TransPimLib: arXiv Version</vt:lpstr>
      <vt:lpstr>Source Code</vt:lpstr>
      <vt:lpstr>Executive Summary</vt:lpstr>
      <vt:lpstr>Real PIM Tutorial (ISCA 2023)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Gomez Luna  Juan</cp:lastModifiedBy>
  <cp:revision>889</cp:revision>
  <dcterms:created xsi:type="dcterms:W3CDTF">2020-09-04T14:15:51Z</dcterms:created>
  <dcterms:modified xsi:type="dcterms:W3CDTF">2023-04-25T09:38:11Z</dcterms:modified>
</cp:coreProperties>
</file>