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823" r:id="rId2"/>
    <p:sldId id="1168" r:id="rId3"/>
    <p:sldId id="1172" r:id="rId4"/>
    <p:sldId id="1178" r:id="rId5"/>
    <p:sldId id="1173" r:id="rId6"/>
    <p:sldId id="1174" r:id="rId7"/>
    <p:sldId id="1179" r:id="rId8"/>
    <p:sldId id="1175" r:id="rId9"/>
    <p:sldId id="1180" r:id="rId10"/>
    <p:sldId id="1177" r:id="rId1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91C9F7"/>
    <a:srgbClr val="0066FF"/>
    <a:srgbClr val="FEECEC"/>
    <a:srgbClr val="E6E6E6"/>
    <a:srgbClr val="EEA0A2"/>
    <a:srgbClr val="EF7171"/>
    <a:srgbClr val="FFCDCD"/>
    <a:srgbClr val="FEDAD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2931" autoAdjust="0"/>
  </p:normalViewPr>
  <p:slideViewPr>
    <p:cSldViewPr showGuides="1">
      <p:cViewPr varScale="1">
        <p:scale>
          <a:sx n="84" d="100"/>
          <a:sy n="84" d="100"/>
        </p:scale>
        <p:origin x="23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notesViewPr>
    <p:cSldViewPr>
      <p:cViewPr>
        <p:scale>
          <a:sx n="125" d="100"/>
          <a:sy n="125" d="100"/>
        </p:scale>
        <p:origin x="2028" y="-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20F2-0222-4F9A-9B4B-23861EA014DD}" type="datetime1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36F2-AAAA-4996-B2C9-0909AC54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9DEF-4668-4BDD-8B02-8E33D3A0F21C}" type="datetime1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79D3-8C36-4CB5-B03B-F440DA7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4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Hi, my name is Hasan.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 presenting our work on uncovering the operation of in-DRAM RowHammer Protection mechanisms.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 for your time. I invite you to listen to our full talk and read our paper for more details.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The RowHammer vulnerability of modern DRAM is a critical reliability and security threat.</a:t>
            </a:r>
          </a:p>
          <a:p>
            <a:r>
              <a:rPr lang="en-US" b="0" dirty="0"/>
              <a:t>[CLICK] When a DRAM row is repeatedly activated and precharged many times, nearby rows may experience RowHammer bit flips.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To protect their DRAM chips against RowHammer, DRAM vendors currently implement RowHammer mitigation mechanisms typically called Target Row Refresh or (TRR)</a:t>
            </a:r>
          </a:p>
          <a:p>
            <a:endParaRPr lang="en-US" dirty="0"/>
          </a:p>
          <a:p>
            <a:r>
              <a:rPr lang="en-US" dirty="0"/>
              <a:t>[CLICK] The key idea of TRR is to refresh nearby rows upon detecting an aggressor 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different vendors implement TRR differently and the exact operation of these TRR mechanisms is unknown. Therefore, TRR is obscure, undocumented, and proprietary</a:t>
            </a:r>
          </a:p>
          <a:p>
            <a:endParaRPr lang="en-US" dirty="0"/>
          </a:p>
          <a:p>
            <a:r>
              <a:rPr lang="en-US" dirty="0"/>
              <a:t>[CLICK] Because of this, today, we cannot easily study the security properties of TRR and make sure it is fully secure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goal is to study in-DRAM TRR mechanisms to [CLICK] understand how they operate, [CLICK] asses their security, [CLICK] and enable fully-secure DRAM against RowHammer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end, we propose U-TRR, a new methodology to uncover the inner workings of TRR.</a:t>
            </a:r>
          </a:p>
          <a:p>
            <a:endParaRPr lang="en-US" dirty="0"/>
          </a:p>
          <a:p>
            <a:r>
              <a:rPr lang="en-US" dirty="0"/>
              <a:t>[CLICK] The key idea of U-TRR is to use data retention failures in DRAM as a side channel to detect when a certain row is refreshed by TRR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implement U-TRR using SoftMC, an FPGA-based infrastructure with precise temperature control which we enhanced for DDR4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U-TRR, [CLICK] we analyze 45 DDR4 modules from three major DRAM vendors. [CLICK] Based on the understanding we develop from our analysis, we craft new RowHammer access patterns that circumvent the TRR mechanisms implemented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we find that all 45 modules we test are vulnerable to our new RowHammer access patterns</a:t>
            </a:r>
          </a:p>
          <a:p>
            <a:r>
              <a:rPr lang="en-US" dirty="0"/>
              <a:t>[CLICK] almost all rows in a DRAM bank experience at least one RowHammer bit flip</a:t>
            </a:r>
          </a:p>
          <a:p>
            <a:r>
              <a:rPr lang="en-US" dirty="0"/>
              <a:t>[CLICK] a single 8-byte </a:t>
            </a:r>
            <a:r>
              <a:rPr lang="en-US" dirty="0" err="1"/>
              <a:t>dataword</a:t>
            </a:r>
            <a:r>
              <a:rPr lang="en-US" dirty="0"/>
              <a:t> experiences up to 7 Rowhammer bit flips, making ECC ineffective against our RowHammer access patterns.</a:t>
            </a:r>
            <a:endParaRPr lang="en-CH" dirty="0"/>
          </a:p>
          <a:p>
            <a:r>
              <a:rPr lang="en-US" dirty="0"/>
              <a:t>[CLICK]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paper has detailed descriptions and analyses of each of the 45 modules and we encourage you to read it and attend our full talk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B56874-CBEE-477D-88E2-7C335B4AD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8" y="6606468"/>
            <a:ext cx="861689" cy="2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861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 b="1">
                <a:solidFill>
                  <a:srgbClr val="91C9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3330"/>
            <a:ext cx="8839200" cy="4842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51F504-DFD3-4983-A334-FD154A78D5BD}"/>
              </a:ext>
            </a:extLst>
          </p:cNvPr>
          <p:cNvSpPr txBox="1">
            <a:spLocks/>
          </p:cNvSpPr>
          <p:nvPr userDrawn="1"/>
        </p:nvSpPr>
        <p:spPr>
          <a:xfrm>
            <a:off x="8229600" y="6355717"/>
            <a:ext cx="685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1500" smtClean="0"/>
              <a:pPr/>
              <a:t>‹#›</a:t>
            </a:fld>
            <a:endParaRPr lang="en-US" sz="15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AB07A6-6F80-47FF-97DF-29D1F7AD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8" y="6606468"/>
            <a:ext cx="861689" cy="2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0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89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859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19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895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7.sv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audio" Target="../media/media6.m4a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emf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audio" Target="../media/media8.m4a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microsoft.com/office/2007/relationships/media" Target="../media/media8.m4a"/><Relationship Id="rId16" Type="http://schemas.openxmlformats.org/officeDocument/2006/relationships/image" Target="../media/image5.png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5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64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Yahya Can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Tugrul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Jeremie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S. Kim      Victor van der Veen      </a:t>
            </a:r>
            <a:b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Kaveh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Razavi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		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Onur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616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950" b="1" dirty="0">
                <a:solidFill>
                  <a:srgbClr val="91C9F7"/>
                </a:solidFill>
              </a:rPr>
              <a:t>U-TRR</a:t>
            </a:r>
            <a:br>
              <a:rPr lang="tr-TR" sz="495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Uncovering in-DRAM RowHammer Protection Mechanisms: 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A New Methodology, Custom RowHammer Patterns, and Implications</a:t>
            </a:r>
            <a:endParaRPr lang="en-US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" y="5114405"/>
            <a:ext cx="3274909" cy="1210195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0" name="Picture 4" descr="TOBB ETÜ">
            <a:extLst>
              <a:ext uri="{FF2B5EF4-FFF2-40B4-BE49-F238E27FC236}">
                <a16:creationId xmlns:a16="http://schemas.microsoft.com/office/drawing/2014/main" id="{A55B448E-4633-4E1D-8104-9A89FA77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2" y="5451946"/>
            <a:ext cx="2458198" cy="6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843919-8F94-4569-99A9-0DC97889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26" y="5194963"/>
            <a:ext cx="2112674" cy="10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C75051-3FBF-4339-A5BC-CF9A4729FDE7}"/>
              </a:ext>
            </a:extLst>
          </p:cNvPr>
          <p:cNvSpPr txBox="1"/>
          <p:nvPr/>
        </p:nvSpPr>
        <p:spPr>
          <a:xfrm>
            <a:off x="0" y="30135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mbria" panose="02040503050406030204" pitchFamily="18" charset="0"/>
              </a:rPr>
              <a:t>Hasan Hassan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C6CB565-F84F-4D12-9BC7-CE804C40E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"/>
    </mc:Choice>
    <mc:Fallback xmlns="">
      <p:transition spd="slow" advTm="6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64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Yahya Can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Tugrul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Jeremie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S. Kim      Victor van der Veen      </a:t>
            </a:r>
            <a:b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Kaveh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Razavi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		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Onur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616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950" b="1" dirty="0">
                <a:solidFill>
                  <a:srgbClr val="91C9F7"/>
                </a:solidFill>
              </a:rPr>
              <a:t>U-TRR</a:t>
            </a:r>
            <a:br>
              <a:rPr lang="tr-TR" sz="495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Uncovering in-DRAM RowHammer Protection Mechanisms: 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A New Methodology, Custom RowHammer Patterns, and Implications</a:t>
            </a:r>
            <a:endParaRPr lang="en-US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" y="5114405"/>
            <a:ext cx="3274909" cy="1210195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0" name="Picture 4" descr="TOBB ETÜ">
            <a:extLst>
              <a:ext uri="{FF2B5EF4-FFF2-40B4-BE49-F238E27FC236}">
                <a16:creationId xmlns:a16="http://schemas.microsoft.com/office/drawing/2014/main" id="{A55B448E-4633-4E1D-8104-9A89FA77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2" y="5451946"/>
            <a:ext cx="2458198" cy="6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843919-8F94-4569-99A9-0DC97889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26" y="5194963"/>
            <a:ext cx="2112674" cy="10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C75051-3FBF-4339-A5BC-CF9A4729FDE7}"/>
              </a:ext>
            </a:extLst>
          </p:cNvPr>
          <p:cNvSpPr txBox="1"/>
          <p:nvPr/>
        </p:nvSpPr>
        <p:spPr>
          <a:xfrm>
            <a:off x="0" y="30135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mbria" panose="02040503050406030204" pitchFamily="18" charset="0"/>
              </a:rPr>
              <a:t>Hasan Hassan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70D3E4-23A6-4F92-A713-51BB6C58B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3"/>
    </mc:Choice>
    <mc:Fallback xmlns="">
      <p:transition spd="slow" advTm="4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DA37-0826-4BB8-BD3D-1777C08E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RowHammer Vulnerability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B29492-04C2-4675-89CE-F5E35EC66A6A}"/>
              </a:ext>
            </a:extLst>
          </p:cNvPr>
          <p:cNvSpPr txBox="1">
            <a:spLocks/>
          </p:cNvSpPr>
          <p:nvPr/>
        </p:nvSpPr>
        <p:spPr>
          <a:xfrm>
            <a:off x="1203133" y="1295400"/>
            <a:ext cx="6740717" cy="4190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A8AF9C-F9A6-44E7-92D7-AA459E3968A7}"/>
              </a:ext>
            </a:extLst>
          </p:cNvPr>
          <p:cNvSpPr/>
          <p:nvPr/>
        </p:nvSpPr>
        <p:spPr>
          <a:xfrm>
            <a:off x="1581060" y="1447800"/>
            <a:ext cx="5988161" cy="32385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67B835-2538-449E-A333-A72848DA99FA}"/>
              </a:ext>
            </a:extLst>
          </p:cNvPr>
          <p:cNvCxnSpPr>
            <a:cxnSpLocks/>
          </p:cNvCxnSpPr>
          <p:nvPr/>
        </p:nvCxnSpPr>
        <p:spPr>
          <a:xfrm>
            <a:off x="1914888" y="2270776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CD157D-9597-4594-83EC-E88175028C9C}"/>
              </a:ext>
            </a:extLst>
          </p:cNvPr>
          <p:cNvCxnSpPr>
            <a:cxnSpLocks/>
          </p:cNvCxnSpPr>
          <p:nvPr/>
        </p:nvCxnSpPr>
        <p:spPr>
          <a:xfrm>
            <a:off x="1914888" y="2785126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95C866-8624-46C4-B074-A6E3DFA4FCFA}"/>
              </a:ext>
            </a:extLst>
          </p:cNvPr>
          <p:cNvCxnSpPr>
            <a:cxnSpLocks/>
          </p:cNvCxnSpPr>
          <p:nvPr/>
        </p:nvCxnSpPr>
        <p:spPr>
          <a:xfrm>
            <a:off x="1914888" y="3296632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2DD9B3-4A0F-43D9-AD43-DBC8C6E09C53}"/>
              </a:ext>
            </a:extLst>
          </p:cNvPr>
          <p:cNvCxnSpPr>
            <a:cxnSpLocks/>
          </p:cNvCxnSpPr>
          <p:nvPr/>
        </p:nvCxnSpPr>
        <p:spPr>
          <a:xfrm>
            <a:off x="1914888" y="3802396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4AAD4-D955-4539-A0A8-B6247F2F3CB6}"/>
              </a:ext>
            </a:extLst>
          </p:cNvPr>
          <p:cNvCxnSpPr>
            <a:cxnSpLocks/>
          </p:cNvCxnSpPr>
          <p:nvPr/>
        </p:nvCxnSpPr>
        <p:spPr>
          <a:xfrm>
            <a:off x="1914888" y="4282808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1A494-EFB8-41BE-A422-5FEE04E25D7F}"/>
              </a:ext>
            </a:extLst>
          </p:cNvPr>
          <p:cNvSpPr/>
          <p:nvPr/>
        </p:nvSpPr>
        <p:spPr>
          <a:xfrm>
            <a:off x="2223498" y="2020738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052C1-9850-4D9E-BBEF-8C5004BFBA62}"/>
              </a:ext>
            </a:extLst>
          </p:cNvPr>
          <p:cNvSpPr/>
          <p:nvPr/>
        </p:nvSpPr>
        <p:spPr>
          <a:xfrm>
            <a:off x="2223498" y="4052002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D5428-FB07-4D50-B901-ADA475BEC9CC}"/>
              </a:ext>
            </a:extLst>
          </p:cNvPr>
          <p:cNvSpPr/>
          <p:nvPr/>
        </p:nvSpPr>
        <p:spPr>
          <a:xfrm>
            <a:off x="2223498" y="2526472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1BEF5F-EC30-4623-A72F-B4B39620B502}"/>
              </a:ext>
            </a:extLst>
          </p:cNvPr>
          <p:cNvSpPr/>
          <p:nvPr/>
        </p:nvSpPr>
        <p:spPr>
          <a:xfrm>
            <a:off x="2223498" y="3025783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28E490-00C2-4FBC-A47C-10A5C65E4AF3}"/>
              </a:ext>
            </a:extLst>
          </p:cNvPr>
          <p:cNvSpPr/>
          <p:nvPr/>
        </p:nvSpPr>
        <p:spPr>
          <a:xfrm>
            <a:off x="2223498" y="3530758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9674F2-250B-4405-A9BF-6DF1A2651630}"/>
              </a:ext>
            </a:extLst>
          </p:cNvPr>
          <p:cNvSpPr/>
          <p:nvPr/>
        </p:nvSpPr>
        <p:spPr>
          <a:xfrm>
            <a:off x="2223498" y="4039196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Row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A46096-BDF2-470B-9492-4A744AED2672}"/>
              </a:ext>
            </a:extLst>
          </p:cNvPr>
          <p:cNvSpPr txBox="1">
            <a:spLocks/>
          </p:cNvSpPr>
          <p:nvPr/>
        </p:nvSpPr>
        <p:spPr>
          <a:xfrm>
            <a:off x="457200" y="5257800"/>
            <a:ext cx="8229600" cy="793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Repeatedly </a:t>
            </a:r>
            <a:r>
              <a:rPr lang="en-US" sz="2400" b="1" dirty="0"/>
              <a:t>opening</a:t>
            </a:r>
            <a:r>
              <a:rPr lang="en-US" sz="2400" dirty="0"/>
              <a:t> (activating)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/>
              <a:t>closing</a:t>
            </a:r>
            <a:r>
              <a:rPr lang="en-US" sz="2400" dirty="0"/>
              <a:t> (</a:t>
            </a:r>
            <a:r>
              <a:rPr lang="en-US" sz="2400" dirty="0" err="1"/>
              <a:t>precharging</a:t>
            </a:r>
            <a:r>
              <a:rPr lang="en-US" sz="2400" dirty="0"/>
              <a:t>) </a:t>
            </a:r>
          </a:p>
          <a:p>
            <a:pPr marL="0" indent="0" algn="ctr">
              <a:buNone/>
            </a:pPr>
            <a:r>
              <a:rPr lang="en-US" sz="2400" dirty="0"/>
              <a:t>a DRAM row causes </a:t>
            </a:r>
            <a:r>
              <a:rPr lang="en-US" sz="2400" b="1" dirty="0" err="1">
                <a:solidFill>
                  <a:srgbClr val="C00000"/>
                </a:solidFill>
              </a:rPr>
              <a:t>RowHammer</a:t>
            </a:r>
            <a:r>
              <a:rPr lang="en-US" sz="2400" b="1" dirty="0">
                <a:solidFill>
                  <a:srgbClr val="C00000"/>
                </a:solidFill>
              </a:rPr>
              <a:t> bit flips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in nearby cells</a:t>
            </a:r>
            <a:endParaRPr lang="en-US" sz="2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8B8401-78FA-4B64-B6B8-0712CEDF7FA9}"/>
              </a:ext>
            </a:extLst>
          </p:cNvPr>
          <p:cNvGrpSpPr/>
          <p:nvPr/>
        </p:nvGrpSpPr>
        <p:grpSpPr>
          <a:xfrm>
            <a:off x="2219166" y="2524989"/>
            <a:ext cx="4715035" cy="1492993"/>
            <a:chOff x="1428644" y="1937227"/>
            <a:chExt cx="6286713" cy="19906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BA2E44-A3C5-4B6A-8411-B1E1251353A5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1ADF9AA8-9740-4AE9-B87D-CB41FF785B4A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584D25-492A-4825-AD7E-97C6FC8037C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119B40-56A4-4CFF-8530-F343C20754EE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064C3C-B15C-4853-BF71-ADEFFF4907E8}"/>
              </a:ext>
            </a:extLst>
          </p:cNvPr>
          <p:cNvGrpSpPr/>
          <p:nvPr/>
        </p:nvGrpSpPr>
        <p:grpSpPr>
          <a:xfrm>
            <a:off x="2226742" y="3025042"/>
            <a:ext cx="4709160" cy="487224"/>
            <a:chOff x="8271133" y="2603964"/>
            <a:chExt cx="6278880" cy="6496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7E3500-B675-45FD-B614-3A22E66CA611}"/>
                </a:ext>
              </a:extLst>
            </p:cNvPr>
            <p:cNvSpPr/>
            <p:nvPr/>
          </p:nvSpPr>
          <p:spPr>
            <a:xfrm>
              <a:off x="8271133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388734E-DCDA-4AE9-AC45-1FB0E0C6A229}"/>
                </a:ext>
              </a:extLst>
            </p:cNvPr>
            <p:cNvSpPr txBox="1">
              <a:spLocks/>
            </p:cNvSpPr>
            <p:nvPr/>
          </p:nvSpPr>
          <p:spPr>
            <a:xfrm>
              <a:off x="8407290" y="2645717"/>
              <a:ext cx="1390654" cy="59149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5D4FB7-027B-491D-96A0-20F7214BF4C2}"/>
              </a:ext>
            </a:extLst>
          </p:cNvPr>
          <p:cNvGrpSpPr/>
          <p:nvPr/>
        </p:nvGrpSpPr>
        <p:grpSpPr>
          <a:xfrm>
            <a:off x="2219166" y="2020739"/>
            <a:ext cx="4715035" cy="2508388"/>
            <a:chOff x="1428644" y="1260576"/>
            <a:chExt cx="6286713" cy="334451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DDCDD8-AE4B-42CA-9507-968A9384EA0E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AD7118B-4C48-46EC-9428-B750217075A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A3FCC5-4772-492E-807C-F8EC88150616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C24A40-0F33-4950-839B-D99BDDC34C3D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55443A-DECF-4F7F-BF38-13C5821FCB73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12443F-DA1C-4669-BA62-B3C8BE69AB8A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98FF75-346C-4E76-9BED-D5FFF894181A}"/>
              </a:ext>
            </a:extLst>
          </p:cNvPr>
          <p:cNvGrpSpPr/>
          <p:nvPr/>
        </p:nvGrpSpPr>
        <p:grpSpPr>
          <a:xfrm>
            <a:off x="2219369" y="3035974"/>
            <a:ext cx="4715035" cy="487224"/>
            <a:chOff x="1428644" y="2604952"/>
            <a:chExt cx="6286713" cy="6496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EF3EB6-6F85-4967-B216-CC265BA477EB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D31FA4BB-9B74-490B-A2B2-CCEF0A3D9A68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open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F35E38-D36B-428D-A7DB-7DA9CD546305}"/>
              </a:ext>
            </a:extLst>
          </p:cNvPr>
          <p:cNvGrpSpPr/>
          <p:nvPr/>
        </p:nvGrpSpPr>
        <p:grpSpPr>
          <a:xfrm>
            <a:off x="2228284" y="3027020"/>
            <a:ext cx="4709160" cy="487224"/>
            <a:chOff x="-3925255" y="4700899"/>
            <a:chExt cx="6278880" cy="6496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8A4797-C3BD-4D58-B382-058F47E49D6F}"/>
                </a:ext>
              </a:extLst>
            </p:cNvPr>
            <p:cNvSpPr/>
            <p:nvPr/>
          </p:nvSpPr>
          <p:spPr>
            <a:xfrm>
              <a:off x="-3925255" y="4700899"/>
              <a:ext cx="6278880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AE86DB72-8806-4767-BFBA-ECEAC821C08E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00E6673-8D47-4C90-A01B-B3BE1826522C}"/>
              </a:ext>
            </a:extLst>
          </p:cNvPr>
          <p:cNvSpPr/>
          <p:nvPr/>
        </p:nvSpPr>
        <p:spPr>
          <a:xfrm>
            <a:off x="3778459" y="1476535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DRAM Chip</a:t>
            </a:r>
            <a:endParaRPr lang="en-US" sz="2400" dirty="0"/>
          </a:p>
        </p:txBody>
      </p:sp>
      <p:sp>
        <p:nvSpPr>
          <p:cNvPr id="50" name="Multiply 70">
            <a:extLst>
              <a:ext uri="{FF2B5EF4-FFF2-40B4-BE49-F238E27FC236}">
                <a16:creationId xmlns:a16="http://schemas.microsoft.com/office/drawing/2014/main" id="{A6687B54-D921-4E5F-9FEA-D455F2CC935B}"/>
              </a:ext>
            </a:extLst>
          </p:cNvPr>
          <p:cNvSpPr/>
          <p:nvPr/>
        </p:nvSpPr>
        <p:spPr>
          <a:xfrm>
            <a:off x="5250701" y="2511318"/>
            <a:ext cx="520687" cy="5206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Multiply 71">
            <a:extLst>
              <a:ext uri="{FF2B5EF4-FFF2-40B4-BE49-F238E27FC236}">
                <a16:creationId xmlns:a16="http://schemas.microsoft.com/office/drawing/2014/main" id="{22E4944C-C782-40DC-87C2-314F07EBA656}"/>
              </a:ext>
            </a:extLst>
          </p:cNvPr>
          <p:cNvSpPr/>
          <p:nvPr/>
        </p:nvSpPr>
        <p:spPr>
          <a:xfrm>
            <a:off x="3332450" y="3507871"/>
            <a:ext cx="520687" cy="5206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3BE4FB-0422-4AB6-AD3E-716BBFADC98B}"/>
              </a:ext>
            </a:extLst>
          </p:cNvPr>
          <p:cNvGrpSpPr/>
          <p:nvPr/>
        </p:nvGrpSpPr>
        <p:grpSpPr>
          <a:xfrm>
            <a:off x="2268492" y="2010331"/>
            <a:ext cx="3182343" cy="2539633"/>
            <a:chOff x="1746836" y="1682309"/>
            <a:chExt cx="4243124" cy="3386177"/>
          </a:xfrm>
        </p:grpSpPr>
        <p:sp>
          <p:nvSpPr>
            <p:cNvPr id="53" name="Multiply 13">
              <a:extLst>
                <a:ext uri="{FF2B5EF4-FFF2-40B4-BE49-F238E27FC236}">
                  <a16:creationId xmlns:a16="http://schemas.microsoft.com/office/drawing/2014/main" id="{79845BE5-9B65-48DE-89B6-7532BCB66897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Multiply 69">
              <a:extLst>
                <a:ext uri="{FF2B5EF4-FFF2-40B4-BE49-F238E27FC236}">
                  <a16:creationId xmlns:a16="http://schemas.microsoft.com/office/drawing/2014/main" id="{73BFD837-2C87-4451-9089-47B833B438A5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Multiply 72">
              <a:extLst>
                <a:ext uri="{FF2B5EF4-FFF2-40B4-BE49-F238E27FC236}">
                  <a16:creationId xmlns:a16="http://schemas.microsoft.com/office/drawing/2014/main" id="{35BB7AE4-293E-449D-9E06-C1DD2A71E797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Multiply 73">
              <a:extLst>
                <a:ext uri="{FF2B5EF4-FFF2-40B4-BE49-F238E27FC236}">
                  <a16:creationId xmlns:a16="http://schemas.microsoft.com/office/drawing/2014/main" id="{317CA1E5-AF81-4995-B59A-0721B00BB5BF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38C9F218-47A8-4D1E-915F-F761328293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586740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8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6"/>
    </mc:Choice>
    <mc:Fallback xmlns="">
      <p:transition spd="slow" advTm="10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917D-6A17-42AA-AC97-7547D3BA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Current RowHammer Protection Mechanisms</a:t>
            </a:r>
            <a:endParaRPr lang="en-CH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968677-8CA7-4BD1-965C-EF28EED53606}"/>
              </a:ext>
            </a:extLst>
          </p:cNvPr>
          <p:cNvSpPr txBox="1">
            <a:spLocks/>
          </p:cNvSpPr>
          <p:nvPr/>
        </p:nvSpPr>
        <p:spPr>
          <a:xfrm>
            <a:off x="0" y="1219200"/>
            <a:ext cx="9144000" cy="837319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DRAM vendors implement in-DRAM 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Target Row Refresh (TRR)</a:t>
            </a:r>
            <a:endParaRPr lang="en-US" sz="2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252124-8D25-4062-ADFB-E6CCA6D439CB}"/>
              </a:ext>
            </a:extLst>
          </p:cNvPr>
          <p:cNvSpPr txBox="1">
            <a:spLocks/>
          </p:cNvSpPr>
          <p:nvPr/>
        </p:nvSpPr>
        <p:spPr>
          <a:xfrm>
            <a:off x="0" y="2387894"/>
            <a:ext cx="9149715" cy="837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Idea:</a:t>
            </a:r>
            <a:r>
              <a:rPr lang="en-US" sz="22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TRR refreshes nearby rows upon detecting an aggressor row</a:t>
            </a:r>
            <a:endParaRPr lang="en-US" sz="225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F711F3CC-85BC-42F5-82FE-8792E976E2AF}"/>
              </a:ext>
            </a:extLst>
          </p:cNvPr>
          <p:cNvSpPr/>
          <p:nvPr/>
        </p:nvSpPr>
        <p:spPr>
          <a:xfrm>
            <a:off x="4039812" y="3799007"/>
            <a:ext cx="4877824" cy="21771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240567-CBDE-4889-9F17-67CB10F92571}"/>
              </a:ext>
            </a:extLst>
          </p:cNvPr>
          <p:cNvCxnSpPr>
            <a:cxnSpLocks/>
          </p:cNvCxnSpPr>
          <p:nvPr/>
        </p:nvCxnSpPr>
        <p:spPr>
          <a:xfrm>
            <a:off x="4248140" y="4042410"/>
            <a:ext cx="4338752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C64114-B597-4896-A1DD-20A034147A21}"/>
              </a:ext>
            </a:extLst>
          </p:cNvPr>
          <p:cNvCxnSpPr>
            <a:cxnSpLocks/>
          </p:cNvCxnSpPr>
          <p:nvPr/>
        </p:nvCxnSpPr>
        <p:spPr>
          <a:xfrm>
            <a:off x="4248140" y="4472940"/>
            <a:ext cx="4338752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D83067-7DEE-4CA0-B3F5-1DD91E233743}"/>
              </a:ext>
            </a:extLst>
          </p:cNvPr>
          <p:cNvCxnSpPr>
            <a:cxnSpLocks/>
          </p:cNvCxnSpPr>
          <p:nvPr/>
        </p:nvCxnSpPr>
        <p:spPr>
          <a:xfrm>
            <a:off x="4248140" y="4876800"/>
            <a:ext cx="4338752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C62737-BDD5-4718-A9C2-92F7EE48D478}"/>
              </a:ext>
            </a:extLst>
          </p:cNvPr>
          <p:cNvCxnSpPr>
            <a:cxnSpLocks/>
          </p:cNvCxnSpPr>
          <p:nvPr/>
        </p:nvCxnSpPr>
        <p:spPr>
          <a:xfrm>
            <a:off x="4248140" y="5299710"/>
            <a:ext cx="4338752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4900-4BAB-4047-AD08-ADA53447C86B}"/>
              </a:ext>
            </a:extLst>
          </p:cNvPr>
          <p:cNvCxnSpPr>
            <a:cxnSpLocks/>
          </p:cNvCxnSpPr>
          <p:nvPr/>
        </p:nvCxnSpPr>
        <p:spPr>
          <a:xfrm>
            <a:off x="4248140" y="5715000"/>
            <a:ext cx="4338752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9F6E25-6DBC-4C87-BD22-574A93ED01EB}"/>
              </a:ext>
            </a:extLst>
          </p:cNvPr>
          <p:cNvSpPr/>
          <p:nvPr/>
        </p:nvSpPr>
        <p:spPr>
          <a:xfrm>
            <a:off x="4559364" y="3896425"/>
            <a:ext cx="3835978" cy="294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Row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0AB81B-6F86-4C79-890F-D5D96F86C1FB}"/>
              </a:ext>
            </a:extLst>
          </p:cNvPr>
          <p:cNvSpPr/>
          <p:nvPr/>
        </p:nvSpPr>
        <p:spPr>
          <a:xfrm>
            <a:off x="4559368" y="4315525"/>
            <a:ext cx="3835978" cy="294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Row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6BFEDA-119D-471C-A1C8-577854C2AAE0}"/>
              </a:ext>
            </a:extLst>
          </p:cNvPr>
          <p:cNvSpPr/>
          <p:nvPr/>
        </p:nvSpPr>
        <p:spPr>
          <a:xfrm>
            <a:off x="4551499" y="4734625"/>
            <a:ext cx="3835978" cy="294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Row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BA841-D6BF-490D-B5E1-8689ABE3F6EA}"/>
              </a:ext>
            </a:extLst>
          </p:cNvPr>
          <p:cNvSpPr/>
          <p:nvPr/>
        </p:nvSpPr>
        <p:spPr>
          <a:xfrm>
            <a:off x="4547546" y="5153725"/>
            <a:ext cx="3835978" cy="294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Row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5940B-29AF-4C60-9B03-FD3525C18C92}"/>
              </a:ext>
            </a:extLst>
          </p:cNvPr>
          <p:cNvSpPr/>
          <p:nvPr/>
        </p:nvSpPr>
        <p:spPr>
          <a:xfrm>
            <a:off x="4551499" y="5572825"/>
            <a:ext cx="3835978" cy="294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Row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6EB6BC-C425-4BDE-9123-FFAE35AE9767}"/>
              </a:ext>
            </a:extLst>
          </p:cNvPr>
          <p:cNvSpPr/>
          <p:nvPr/>
        </p:nvSpPr>
        <p:spPr>
          <a:xfrm>
            <a:off x="5438385" y="3325475"/>
            <a:ext cx="2077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DRAM Chip</a:t>
            </a: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538074-64D9-4C3D-A802-8C3F1F452504}"/>
              </a:ext>
            </a:extLst>
          </p:cNvPr>
          <p:cNvSpPr/>
          <p:nvPr/>
        </p:nvSpPr>
        <p:spPr>
          <a:xfrm>
            <a:off x="383300" y="3958337"/>
            <a:ext cx="1672032" cy="84802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TRR</a:t>
            </a:r>
            <a:endParaRPr lang="en-CH" sz="4000" dirty="0">
              <a:solidFill>
                <a:schemeClr val="bg1"/>
              </a:solidFill>
            </a:endParaRPr>
          </a:p>
        </p:txBody>
      </p:sp>
      <p:pic>
        <p:nvPicPr>
          <p:cNvPr id="28" name="Graphic 27" descr="Warning with solid fill">
            <a:extLst>
              <a:ext uri="{FF2B5EF4-FFF2-40B4-BE49-F238E27FC236}">
                <a16:creationId xmlns:a16="http://schemas.microsoft.com/office/drawing/2014/main" id="{C26BE570-F67C-4839-8F74-0D0F7F7B7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984" y="5312519"/>
            <a:ext cx="455821" cy="4558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ED4478-08F8-46EF-9E10-0B0F97B86C44}"/>
              </a:ext>
            </a:extLst>
          </p:cNvPr>
          <p:cNvSpPr txBox="1"/>
          <p:nvPr/>
        </p:nvSpPr>
        <p:spPr>
          <a:xfrm>
            <a:off x="691184" y="5348611"/>
            <a:ext cx="317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Aggressor detected: </a:t>
            </a:r>
            <a:r>
              <a:rPr lang="en-US" sz="2000" b="1" dirty="0"/>
              <a:t>Row 2</a:t>
            </a:r>
            <a:endParaRPr lang="en-CH" sz="2000" b="1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FA4C8C-3C19-4832-900E-C25B9468BFBF}"/>
              </a:ext>
            </a:extLst>
          </p:cNvPr>
          <p:cNvSpPr txBox="1">
            <a:spLocks/>
          </p:cNvSpPr>
          <p:nvPr/>
        </p:nvSpPr>
        <p:spPr>
          <a:xfrm>
            <a:off x="4514450" y="4688069"/>
            <a:ext cx="1256694" cy="40488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9BD48D1-0D37-4A32-B745-1C989348CB7A}"/>
              </a:ext>
            </a:extLst>
          </p:cNvPr>
          <p:cNvSpPr txBox="1">
            <a:spLocks/>
          </p:cNvSpPr>
          <p:nvPr/>
        </p:nvSpPr>
        <p:spPr>
          <a:xfrm>
            <a:off x="4569712" y="4664643"/>
            <a:ext cx="1035123" cy="40488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03D3FB-3285-4CFA-A50C-572DAF6F7B0B}"/>
              </a:ext>
            </a:extLst>
          </p:cNvPr>
          <p:cNvSpPr txBox="1"/>
          <p:nvPr/>
        </p:nvSpPr>
        <p:spPr>
          <a:xfrm>
            <a:off x="720452" y="5826927"/>
            <a:ext cx="317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Refresh</a:t>
            </a:r>
            <a:r>
              <a:rPr lang="en-US" sz="2000" dirty="0"/>
              <a:t> neighbor rows</a:t>
            </a:r>
            <a:endParaRPr lang="en-CH" sz="20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A09355-2898-4751-9FC5-BF07D5D5D0CC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2055332" y="4382351"/>
            <a:ext cx="2129250" cy="90589"/>
          </a:xfrm>
          <a:prstGeom prst="straightConnector1">
            <a:avLst/>
          </a:prstGeom>
          <a:ln w="28575">
            <a:solidFill>
              <a:srgbClr val="0070C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3AD53B5-471B-42B0-9138-B01597689BCB}"/>
              </a:ext>
            </a:extLst>
          </p:cNvPr>
          <p:cNvSpPr txBox="1"/>
          <p:nvPr/>
        </p:nvSpPr>
        <p:spPr>
          <a:xfrm rot="154001">
            <a:off x="1744216" y="4038547"/>
            <a:ext cx="256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FF"/>
                </a:solidFill>
              </a:rPr>
              <a:t>TRR-induced REF</a:t>
            </a:r>
            <a:endParaRPr lang="en-CH" sz="2000" dirty="0">
              <a:solidFill>
                <a:srgbClr val="0066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7D16A4-86BE-428F-9744-70A1C0A646BE}"/>
              </a:ext>
            </a:extLst>
          </p:cNvPr>
          <p:cNvSpPr txBox="1"/>
          <p:nvPr/>
        </p:nvSpPr>
        <p:spPr>
          <a:xfrm rot="1289150">
            <a:off x="1948292" y="4867702"/>
            <a:ext cx="256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TRR-induced REF</a:t>
            </a:r>
            <a:endParaRPr lang="en-CH" sz="2000" dirty="0">
              <a:solidFill>
                <a:srgbClr val="0066FF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919A60-8A6E-4AC8-8DFE-C4E1234B624C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2055332" y="4382351"/>
            <a:ext cx="2129250" cy="917359"/>
          </a:xfrm>
          <a:prstGeom prst="straightConnector1">
            <a:avLst/>
          </a:prstGeom>
          <a:ln w="28575">
            <a:solidFill>
              <a:srgbClr val="0070C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 descr="Repeat with solid fill">
            <a:extLst>
              <a:ext uri="{FF2B5EF4-FFF2-40B4-BE49-F238E27FC236}">
                <a16:creationId xmlns:a16="http://schemas.microsoft.com/office/drawing/2014/main" id="{B29A7B43-4151-442D-B3CB-0645808E73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885" y="5796930"/>
            <a:ext cx="504810" cy="504810"/>
          </a:xfrm>
          <a:prstGeom prst="rect">
            <a:avLst/>
          </a:prstGeom>
        </p:spPr>
      </p:pic>
      <p:pic>
        <p:nvPicPr>
          <p:cNvPr id="53" name="Audio 52">
            <a:hlinkClick r:id="" action="ppaction://media"/>
            <a:extLst>
              <a:ext uri="{FF2B5EF4-FFF2-40B4-BE49-F238E27FC236}">
                <a16:creationId xmlns:a16="http://schemas.microsoft.com/office/drawing/2014/main" id="{517872D7-BB01-42CD-AE55-88259BC5F5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5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4"/>
    </mc:Choice>
    <mc:Fallback xmlns="">
      <p:transition spd="slow" advTm="1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9F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9F7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6" grpId="0" uiExpand="1" build="p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9" grpId="0"/>
      <p:bldP spid="30" grpId="0"/>
      <p:bldP spid="30" grpId="1"/>
      <p:bldP spid="30" grpId="2"/>
      <p:bldP spid="31" grpId="0"/>
      <p:bldP spid="31" grpId="1"/>
      <p:bldP spid="31" grpId="2"/>
      <p:bldP spid="31" grpId="3"/>
      <p:bldP spid="3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E4B-9950-4E2F-A89C-E20B6CCC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9E9EE2-CA4E-49AA-9651-9CD75BD90A60}"/>
              </a:ext>
            </a:extLst>
          </p:cNvPr>
          <p:cNvSpPr txBox="1">
            <a:spLocks/>
          </p:cNvSpPr>
          <p:nvPr/>
        </p:nvSpPr>
        <p:spPr>
          <a:xfrm>
            <a:off x="0" y="2210681"/>
            <a:ext cx="9144000" cy="837319"/>
          </a:xfrm>
          <a:prstGeom prst="rect">
            <a:avLst/>
          </a:prstGeom>
          <a:solidFill>
            <a:srgbClr val="FEECEC"/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TRR is </a:t>
            </a:r>
            <a:r>
              <a:rPr lang="en-US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obscure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undocumented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proprietary 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B5CE9D-9E0F-4B9C-9605-4BD01D40573B}"/>
              </a:ext>
            </a:extLst>
          </p:cNvPr>
          <p:cNvSpPr txBox="1">
            <a:spLocks/>
          </p:cNvSpPr>
          <p:nvPr/>
        </p:nvSpPr>
        <p:spPr>
          <a:xfrm>
            <a:off x="0" y="3734681"/>
            <a:ext cx="9144000" cy="837319"/>
          </a:xfrm>
          <a:prstGeom prst="rect">
            <a:avLst/>
          </a:prstGeom>
          <a:solidFill>
            <a:srgbClr val="FEECEC"/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cannot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easily study the </a:t>
            </a:r>
            <a:r>
              <a:rPr lang="en-US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security properties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of TRR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02D7D3-A8C8-406E-9EF9-7EF84016AF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5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8"/>
    </mc:Choice>
    <mc:Fallback xmlns="">
      <p:transition spd="slow" advTm="13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94BF-3736-4842-BD6A-8980E93C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  <a:endParaRPr lang="en-C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96726-45C8-44F5-B456-232B43CE852D}"/>
              </a:ext>
            </a:extLst>
          </p:cNvPr>
          <p:cNvSpPr txBox="1"/>
          <p:nvPr/>
        </p:nvSpPr>
        <p:spPr>
          <a:xfrm>
            <a:off x="1524000" y="1368806"/>
            <a:ext cx="670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Tahoma" panose="020B0604030504040204" pitchFamily="34" charset="0"/>
                <a:cs typeface="Tahoma" panose="020B0604030504040204" pitchFamily="34" charset="0"/>
              </a:rPr>
              <a:t> Study in-DRAM TRR mechanisms to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664408-18E0-40AD-A16A-16301F18309B}"/>
              </a:ext>
            </a:extLst>
          </p:cNvPr>
          <p:cNvGrpSpPr/>
          <p:nvPr/>
        </p:nvGrpSpPr>
        <p:grpSpPr>
          <a:xfrm>
            <a:off x="0" y="2666527"/>
            <a:ext cx="9138284" cy="553998"/>
            <a:chOff x="0" y="2285527"/>
            <a:chExt cx="9138284" cy="55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1CD639-CECC-48AF-99CE-A33761E97B61}"/>
                </a:ext>
              </a:extLst>
            </p:cNvPr>
            <p:cNvSpPr txBox="1"/>
            <p:nvPr/>
          </p:nvSpPr>
          <p:spPr>
            <a:xfrm>
              <a:off x="0" y="2285527"/>
              <a:ext cx="9138284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	  </a:t>
              </a:r>
              <a:r>
                <a:rPr lang="en-US" sz="3000" b="1" dirty="0">
                  <a:solidFill>
                    <a:srgbClr val="0099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understand</a:t>
              </a:r>
              <a:r>
                <a:rPr lang="en-US" sz="3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how they operate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A3AB0E-B0B3-4B2E-A56E-F66DE7F04F5E}"/>
                </a:ext>
              </a:extLst>
            </p:cNvPr>
            <p:cNvSpPr/>
            <p:nvPr/>
          </p:nvSpPr>
          <p:spPr>
            <a:xfrm>
              <a:off x="76200" y="2358206"/>
              <a:ext cx="457200" cy="40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en-CH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F54959-C033-424C-8B92-06F56344682A}"/>
              </a:ext>
            </a:extLst>
          </p:cNvPr>
          <p:cNvGrpSpPr/>
          <p:nvPr/>
        </p:nvGrpSpPr>
        <p:grpSpPr>
          <a:xfrm>
            <a:off x="1" y="3781563"/>
            <a:ext cx="9138284" cy="553998"/>
            <a:chOff x="1" y="3400563"/>
            <a:chExt cx="9138284" cy="5539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AA4AC2-7612-4649-B2BA-78512E689EBF}"/>
                </a:ext>
              </a:extLst>
            </p:cNvPr>
            <p:cNvSpPr txBox="1"/>
            <p:nvPr/>
          </p:nvSpPr>
          <p:spPr>
            <a:xfrm>
              <a:off x="1" y="3400563"/>
              <a:ext cx="9138284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	  </a:t>
              </a:r>
              <a:r>
                <a:rPr lang="en-US" sz="3000" b="1" dirty="0">
                  <a:solidFill>
                    <a:srgbClr val="0099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assess</a:t>
              </a:r>
              <a:r>
                <a:rPr lang="en-US" sz="3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their security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582ADE-28DB-4254-8153-4382641045E4}"/>
                </a:ext>
              </a:extLst>
            </p:cNvPr>
            <p:cNvSpPr/>
            <p:nvPr/>
          </p:nvSpPr>
          <p:spPr>
            <a:xfrm>
              <a:off x="76200" y="3489384"/>
              <a:ext cx="457200" cy="40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en-CH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72FD51-4DE2-40B5-B68C-833A01E278E9}"/>
              </a:ext>
            </a:extLst>
          </p:cNvPr>
          <p:cNvGrpSpPr/>
          <p:nvPr/>
        </p:nvGrpSpPr>
        <p:grpSpPr>
          <a:xfrm>
            <a:off x="0" y="4856202"/>
            <a:ext cx="9138284" cy="553998"/>
            <a:chOff x="0" y="4475202"/>
            <a:chExt cx="9138284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BF44D8-EC89-47CA-AC6F-9F2DFC3F00CF}"/>
                </a:ext>
              </a:extLst>
            </p:cNvPr>
            <p:cNvSpPr txBox="1"/>
            <p:nvPr/>
          </p:nvSpPr>
          <p:spPr>
            <a:xfrm>
              <a:off x="0" y="4475202"/>
              <a:ext cx="9138284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	  </a:t>
              </a:r>
              <a:r>
                <a:rPr lang="en-US" sz="3000" b="1" dirty="0">
                  <a:solidFill>
                    <a:srgbClr val="0099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secure</a:t>
              </a:r>
              <a:r>
                <a:rPr lang="en-US" sz="3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DRAM completely against RowHammer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B9828D-F594-41EF-9987-BA84E152A06B}"/>
                </a:ext>
              </a:extLst>
            </p:cNvPr>
            <p:cNvSpPr/>
            <p:nvPr/>
          </p:nvSpPr>
          <p:spPr>
            <a:xfrm>
              <a:off x="76200" y="4564232"/>
              <a:ext cx="457200" cy="40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  <a:endParaRPr lang="en-CH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8F55BCC8-950C-4D20-B8AF-9813BBB130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2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"/>
    </mc:Choice>
    <mc:Fallback xmlns="">
      <p:transition spd="slow" advTm="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9FE4-5071-4522-8D21-0C4A07DD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U-TRR (Uncovering TRR)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6BDCA-C284-4AB1-9887-58FE29394A58}"/>
              </a:ext>
            </a:extLst>
          </p:cNvPr>
          <p:cNvSpPr txBox="1"/>
          <p:nvPr/>
        </p:nvSpPr>
        <p:spPr>
          <a:xfrm>
            <a:off x="-8573" y="1143000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U-TRR: </a:t>
            </a:r>
            <a:r>
              <a:rPr lang="en-US" sz="3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new methodology to</a:t>
            </a:r>
          </a:p>
          <a:p>
            <a:pPr algn="ctr"/>
            <a:r>
              <a:rPr lang="en-US" sz="3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uncover</a:t>
            </a:r>
            <a:r>
              <a:rPr lang="en-US" sz="3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the inner workings of TRR</a:t>
            </a:r>
            <a:endParaRPr lang="en-US" sz="3000" dirty="0">
              <a:solidFill>
                <a:srgbClr val="0099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0694F-49B1-483C-9AB3-83D417AFDE47}"/>
              </a:ext>
            </a:extLst>
          </p:cNvPr>
          <p:cNvSpPr txBox="1"/>
          <p:nvPr/>
        </p:nvSpPr>
        <p:spPr>
          <a:xfrm>
            <a:off x="0" y="2286000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idea:</a:t>
            </a:r>
            <a:r>
              <a:rPr 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data retention failures </a:t>
            </a:r>
            <a:r>
              <a:rPr 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 a side channel </a:t>
            </a:r>
          </a:p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800" dirty="0">
                <a:solidFill>
                  <a:srgbClr val="009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detect</a:t>
            </a:r>
            <a:r>
              <a:rPr 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9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when a row is refreshed </a:t>
            </a:r>
            <a:r>
              <a:rPr 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by TRR</a:t>
            </a:r>
            <a:endParaRPr lang="en-US" sz="2800" dirty="0">
              <a:solidFill>
                <a:srgbClr val="0099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009647-7690-4C11-AD8E-58849513D958}"/>
              </a:ext>
            </a:extLst>
          </p:cNvPr>
          <p:cNvGrpSpPr/>
          <p:nvPr/>
        </p:nvGrpSpPr>
        <p:grpSpPr>
          <a:xfrm>
            <a:off x="311126" y="3796291"/>
            <a:ext cx="8534353" cy="2750027"/>
            <a:chOff x="311126" y="3796291"/>
            <a:chExt cx="8534353" cy="27500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6A3130-BB81-424D-8643-AFE1084C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4926" y="5879180"/>
              <a:ext cx="2336800" cy="6671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59B5EC-C482-4EEC-A255-5BFA4B2CF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3679" y="5433222"/>
              <a:ext cx="2971800" cy="10555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22A454-C726-45A4-BB64-E89B0EE8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4793" y="3796291"/>
              <a:ext cx="2099733" cy="7515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EF3F2F-A12F-4B60-A683-A7D89229D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1126" y="3818694"/>
              <a:ext cx="2252133" cy="21111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4A768F-7EC3-4236-9BFF-C23589A3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8526" y="4511363"/>
              <a:ext cx="999067" cy="14947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DCC1C13-1812-4EFE-A532-3BC5B7FA9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6592" y="4846300"/>
              <a:ext cx="2269067" cy="8613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A748E7-788A-4E66-A85B-3F565D359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82367" y="5154544"/>
              <a:ext cx="482600" cy="2786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3F1D25-8534-4265-A0F2-1D256C53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76800" y="3886200"/>
              <a:ext cx="3810000" cy="1739627"/>
            </a:xfrm>
            <a:prstGeom prst="rect">
              <a:avLst/>
            </a:prstGeom>
          </p:spPr>
        </p:pic>
      </p:grp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1E61176B-4237-42E6-98DE-036E71EB25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8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7"/>
    </mc:Choice>
    <mc:Fallback xmlns="">
      <p:transition spd="slow" advTm="1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A3D9-EC17-41D9-8B96-EE62BE34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U-TRR: Experimental Setup</a:t>
            </a:r>
            <a:endParaRPr lang="en-CH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48B492A-05CC-4587-B391-DD570B1C5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622" y="1659451"/>
            <a:ext cx="9060657" cy="376218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0ABECD0-ECDA-4FF8-90DE-54564CF71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0CD0-3F62-4A8C-A3EC-6EAFC6DD8CE6}"/>
              </a:ext>
            </a:extLst>
          </p:cNvPr>
          <p:cNvSpPr txBox="1"/>
          <p:nvPr/>
        </p:nvSpPr>
        <p:spPr>
          <a:xfrm>
            <a:off x="152400" y="542163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SoftMC [Hassan+, HPCA’17] enhanced for DDR4</a:t>
            </a:r>
            <a:endParaRPr lang="en-CH" i="1" dirty="0"/>
          </a:p>
        </p:txBody>
      </p:sp>
    </p:spTree>
    <p:extLst>
      <p:ext uri="{BB962C8B-B14F-4D97-AF65-F5344CB8AC3E}">
        <p14:creationId xmlns:p14="http://schemas.microsoft.com/office/powerpoint/2010/main" val="25034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"/>
    </mc:Choice>
    <mc:Fallback xmlns="">
      <p:transition spd="slow" advTm="4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5C6-EF71-49F7-8384-80B53B81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U-TRR Analysis Summary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F947F-C08C-4422-A5E0-A713B749D331}"/>
              </a:ext>
            </a:extLst>
          </p:cNvPr>
          <p:cNvSpPr txBox="1"/>
          <p:nvPr/>
        </p:nvSpPr>
        <p:spPr>
          <a:xfrm>
            <a:off x="733573" y="1298293"/>
            <a:ext cx="260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15x Vendor A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DDR4 DRAM modules</a:t>
            </a:r>
            <a:endParaRPr lang="en-CH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Graphic 4" descr="Research with solid fill">
            <a:extLst>
              <a:ext uri="{FF2B5EF4-FFF2-40B4-BE49-F238E27FC236}">
                <a16:creationId xmlns:a16="http://schemas.microsoft.com/office/drawing/2014/main" id="{B0FDEEB9-8215-4470-AE14-A8E4729EE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1297" y="1453663"/>
            <a:ext cx="1486012" cy="1486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E20500-B767-4F56-9839-942BF29AEB92}"/>
              </a:ext>
            </a:extLst>
          </p:cNvPr>
          <p:cNvSpPr/>
          <p:nvPr/>
        </p:nvSpPr>
        <p:spPr>
          <a:xfrm>
            <a:off x="5511196" y="3117363"/>
            <a:ext cx="1727804" cy="425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66FF"/>
                </a:solidFill>
              </a:rPr>
              <a:t>U-TRR</a:t>
            </a:r>
            <a:endParaRPr lang="en-CH" sz="4000" b="1" dirty="0">
              <a:solidFill>
                <a:srgbClr val="0066FF"/>
              </a:solidFill>
            </a:endParaRPr>
          </a:p>
        </p:txBody>
      </p:sp>
      <p:pic>
        <p:nvPicPr>
          <p:cNvPr id="7" name="Graphic 6" descr="Hammer1 with solid fill">
            <a:extLst>
              <a:ext uri="{FF2B5EF4-FFF2-40B4-BE49-F238E27FC236}">
                <a16:creationId xmlns:a16="http://schemas.microsoft.com/office/drawing/2014/main" id="{16B7649C-EDDC-435E-9FDD-6C638114A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4316" y="5181600"/>
            <a:ext cx="1169368" cy="1169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A4192B-9055-430F-8C96-4FDDFEDA93E6}"/>
              </a:ext>
            </a:extLst>
          </p:cNvPr>
          <p:cNvSpPr txBox="1"/>
          <p:nvPr/>
        </p:nvSpPr>
        <p:spPr>
          <a:xfrm>
            <a:off x="1048613" y="5309084"/>
            <a:ext cx="5943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900"/>
                </a:solidFill>
              </a:rPr>
              <a:t>new</a:t>
            </a:r>
            <a:r>
              <a:rPr lang="en-US" sz="2800" b="1" dirty="0"/>
              <a:t> RowHammer access patterns</a:t>
            </a:r>
          </a:p>
          <a:p>
            <a:pPr algn="ctr"/>
            <a:r>
              <a:rPr lang="en-US" sz="2800" b="1" dirty="0"/>
              <a:t>that </a:t>
            </a:r>
            <a:r>
              <a:rPr lang="en-US" sz="2800" b="1" dirty="0">
                <a:solidFill>
                  <a:srgbClr val="C00000"/>
                </a:solidFill>
              </a:rPr>
              <a:t>circumvent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TRR</a:t>
            </a:r>
            <a:endParaRPr lang="en-CH" sz="2800" b="1" dirty="0">
              <a:solidFill>
                <a:srgbClr val="C00000"/>
              </a:solidFill>
            </a:endParaRPr>
          </a:p>
        </p:txBody>
      </p:sp>
      <p:pic>
        <p:nvPicPr>
          <p:cNvPr id="10" name="Graphic 9" descr="Processor with solid fill">
            <a:extLst>
              <a:ext uri="{FF2B5EF4-FFF2-40B4-BE49-F238E27FC236}">
                <a16:creationId xmlns:a16="http://schemas.microsoft.com/office/drawing/2014/main" id="{B9811BA9-E723-43A2-8267-264627D47F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39481" y="1219200"/>
            <a:ext cx="823745" cy="823745"/>
          </a:xfrm>
          <a:prstGeom prst="rect">
            <a:avLst/>
          </a:prstGeom>
        </p:spPr>
      </p:pic>
      <p:pic>
        <p:nvPicPr>
          <p:cNvPr id="11" name="Graphic 10" descr="Processor with solid fill">
            <a:extLst>
              <a:ext uri="{FF2B5EF4-FFF2-40B4-BE49-F238E27FC236}">
                <a16:creationId xmlns:a16="http://schemas.microsoft.com/office/drawing/2014/main" id="{F4ABC3DC-6622-404A-B1F3-2AD813BD92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8666" y="2080204"/>
            <a:ext cx="775478" cy="775478"/>
          </a:xfrm>
          <a:prstGeom prst="rect">
            <a:avLst/>
          </a:prstGeom>
        </p:spPr>
      </p:pic>
      <p:pic>
        <p:nvPicPr>
          <p:cNvPr id="12" name="Graphic 11" descr="Processor with solid fill">
            <a:extLst>
              <a:ext uri="{FF2B5EF4-FFF2-40B4-BE49-F238E27FC236}">
                <a16:creationId xmlns:a16="http://schemas.microsoft.com/office/drawing/2014/main" id="{F84D53A6-A82A-4166-B853-5A39401E49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9481" y="2948078"/>
            <a:ext cx="781084" cy="7810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F6D485-6CBE-41B4-80D2-C7695CD4839F}"/>
              </a:ext>
            </a:extLst>
          </p:cNvPr>
          <p:cNvSpPr txBox="1"/>
          <p:nvPr/>
        </p:nvSpPr>
        <p:spPr>
          <a:xfrm>
            <a:off x="609601" y="2130023"/>
            <a:ext cx="278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15x Vendor B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DDR4 DRAM modules</a:t>
            </a:r>
            <a:endParaRPr lang="en-CH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AD392-EDFA-4D52-91DE-6493DF997B29}"/>
              </a:ext>
            </a:extLst>
          </p:cNvPr>
          <p:cNvSpPr txBox="1"/>
          <p:nvPr/>
        </p:nvSpPr>
        <p:spPr>
          <a:xfrm>
            <a:off x="733574" y="3036019"/>
            <a:ext cx="250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15x Vendor C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DDR4 DRAM modules</a:t>
            </a:r>
            <a:endParaRPr lang="en-CH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370E96-26AD-468B-8A46-70BC747971F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63226" y="1631073"/>
            <a:ext cx="1368071" cy="37798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431AB1-66F2-4826-A844-7CF9A8A520B3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4034144" y="2196669"/>
            <a:ext cx="1397153" cy="27127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09A828-FA86-4521-BD20-909FABEE7644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020565" y="2467943"/>
            <a:ext cx="1490631" cy="87067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row: Down 47">
            <a:extLst>
              <a:ext uri="{FF2B5EF4-FFF2-40B4-BE49-F238E27FC236}">
                <a16:creationId xmlns:a16="http://schemas.microsoft.com/office/drawing/2014/main" id="{4B30A9C0-2A75-4AE1-9D05-900E3D3BB85F}"/>
              </a:ext>
            </a:extLst>
          </p:cNvPr>
          <p:cNvSpPr/>
          <p:nvPr/>
        </p:nvSpPr>
        <p:spPr>
          <a:xfrm>
            <a:off x="4020564" y="3979516"/>
            <a:ext cx="1102873" cy="1059191"/>
          </a:xfrm>
          <a:prstGeom prst="downArrow">
            <a:avLst>
              <a:gd name="adj1" fmla="val 39636"/>
              <a:gd name="adj2" fmla="val 3652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9" name="Audio 48">
            <a:hlinkClick r:id="" action="ppaction://media"/>
            <a:extLst>
              <a:ext uri="{FF2B5EF4-FFF2-40B4-BE49-F238E27FC236}">
                <a16:creationId xmlns:a16="http://schemas.microsoft.com/office/drawing/2014/main" id="{A0C3A01F-9BC0-4B3C-8E75-693E778D64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6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5"/>
    </mc:Choice>
    <mc:Fallback xmlns="">
      <p:transition spd="slow" advTm="10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4" grpId="0"/>
      <p:bldP spid="6" grpId="0"/>
      <p:bldP spid="9" grpId="0"/>
      <p:bldP spid="13" grpId="0"/>
      <p:bldP spid="14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3E39-5AC9-4559-ACD8-DE347D21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D36ED-DEE6-4879-9C76-D4EFD343EC39}"/>
              </a:ext>
            </a:extLst>
          </p:cNvPr>
          <p:cNvSpPr txBox="1"/>
          <p:nvPr/>
        </p:nvSpPr>
        <p:spPr>
          <a:xfrm>
            <a:off x="0" y="94869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45 </a:t>
            </a:r>
            <a:r>
              <a:rPr lang="en-US" sz="2400" dirty="0"/>
              <a:t>modules we test are </a:t>
            </a:r>
            <a:r>
              <a:rPr lang="en-US" sz="2400" b="1" dirty="0">
                <a:solidFill>
                  <a:srgbClr val="C00000"/>
                </a:solidFill>
              </a:rPr>
              <a:t>vulnerable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A0E1A-B463-418F-B5FA-DB44F53E7DB0}"/>
              </a:ext>
            </a:extLst>
          </p:cNvPr>
          <p:cNvSpPr txBox="1"/>
          <p:nvPr/>
        </p:nvSpPr>
        <p:spPr>
          <a:xfrm>
            <a:off x="0" y="1510784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99.9% of rows </a:t>
            </a:r>
            <a:r>
              <a:rPr lang="en-US" sz="2400" dirty="0"/>
              <a:t>in a DRAM bank </a:t>
            </a:r>
            <a:br>
              <a:rPr lang="en-US" sz="2400" dirty="0"/>
            </a:br>
            <a:r>
              <a:rPr lang="en-US" sz="2400" dirty="0"/>
              <a:t>experience </a:t>
            </a:r>
            <a:r>
              <a:rPr lang="en-US" sz="2400" b="1" dirty="0">
                <a:solidFill>
                  <a:srgbClr val="C00000"/>
                </a:solidFill>
              </a:rPr>
              <a:t>at least one RowHammer bit flip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99039-18EE-4499-A2E8-27F35F0345B7}"/>
              </a:ext>
            </a:extLst>
          </p:cNvPr>
          <p:cNvSpPr txBox="1"/>
          <p:nvPr/>
        </p:nvSpPr>
        <p:spPr>
          <a:xfrm>
            <a:off x="0" y="2442210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 to </a:t>
            </a:r>
            <a:r>
              <a:rPr lang="en-US" sz="2400" dirty="0">
                <a:solidFill>
                  <a:srgbClr val="C00000"/>
                </a:solidFill>
              </a:rPr>
              <a:t>7 RowHammer bit flips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/>
              <a:t>in an 8-byte </a:t>
            </a:r>
            <a:r>
              <a:rPr lang="en-US" sz="2400" dirty="0" err="1"/>
              <a:t>dataword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making ECC ineffective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641CA-DA6B-4C3F-A9BA-53289C212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" y="3398520"/>
            <a:ext cx="9144000" cy="3053907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2376063-9F8F-43F7-B25C-4FAFC9B79A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0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6"/>
    </mc:Choice>
    <mc:Fallback xmlns="">
      <p:transition spd="slow" advTm="20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4|6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688</Words>
  <Application>Microsoft Office PowerPoint</Application>
  <PresentationFormat>On-screen Show (4:3)</PresentationFormat>
  <Paragraphs>107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Tahoma</vt:lpstr>
      <vt:lpstr>Office Theme</vt:lpstr>
      <vt:lpstr>PowerPoint Presentation</vt:lpstr>
      <vt:lpstr>The RowHammer Vulnerability</vt:lpstr>
      <vt:lpstr>Current RowHammer Protection Mechanisms</vt:lpstr>
      <vt:lpstr>Problem</vt:lpstr>
      <vt:lpstr>Goal</vt:lpstr>
      <vt:lpstr>U-TRR (Uncovering TRR)</vt:lpstr>
      <vt:lpstr>U-TRR: Experimental Setup</vt:lpstr>
      <vt:lpstr>U-TRR Analysis Summary</vt:lpstr>
      <vt:lpstr>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Hassan</dc:creator>
  <cp:lastModifiedBy>Hasan Hassan</cp:lastModifiedBy>
  <cp:revision>5579</cp:revision>
  <cp:lastPrinted>2014-06-12T23:10:00Z</cp:lastPrinted>
  <dcterms:created xsi:type="dcterms:W3CDTF">2014-06-05T00:32:34Z</dcterms:created>
  <dcterms:modified xsi:type="dcterms:W3CDTF">2021-10-01T11:42:57Z</dcterms:modified>
</cp:coreProperties>
</file>