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9"/>
  </p:notesMasterIdLst>
  <p:handoutMasterIdLst>
    <p:handoutMasterId r:id="rId40"/>
  </p:handoutMasterIdLst>
  <p:sldIdLst>
    <p:sldId id="1195" r:id="rId2"/>
    <p:sldId id="1094" r:id="rId3"/>
    <p:sldId id="1199" r:id="rId4"/>
    <p:sldId id="261" r:id="rId5"/>
    <p:sldId id="1128" r:id="rId6"/>
    <p:sldId id="348" r:id="rId7"/>
    <p:sldId id="1158" r:id="rId8"/>
    <p:sldId id="1210" r:id="rId9"/>
    <p:sldId id="1168" r:id="rId10"/>
    <p:sldId id="1169" r:id="rId11"/>
    <p:sldId id="1209" r:id="rId12"/>
    <p:sldId id="1204" r:id="rId13"/>
    <p:sldId id="1211" r:id="rId14"/>
    <p:sldId id="1173" r:id="rId15"/>
    <p:sldId id="1174" r:id="rId16"/>
    <p:sldId id="1175" r:id="rId17"/>
    <p:sldId id="1181" r:id="rId18"/>
    <p:sldId id="1176" r:id="rId19"/>
    <p:sldId id="1182" r:id="rId20"/>
    <p:sldId id="1212" r:id="rId21"/>
    <p:sldId id="1177" r:id="rId22"/>
    <p:sldId id="1215" r:id="rId23"/>
    <p:sldId id="1192" r:id="rId24"/>
    <p:sldId id="1179" r:id="rId25"/>
    <p:sldId id="1193" r:id="rId26"/>
    <p:sldId id="1180" r:id="rId27"/>
    <p:sldId id="1194" r:id="rId28"/>
    <p:sldId id="1213" r:id="rId29"/>
    <p:sldId id="1216" r:id="rId30"/>
    <p:sldId id="1206" r:id="rId31"/>
    <p:sldId id="1219" r:id="rId32"/>
    <p:sldId id="1217" r:id="rId33"/>
    <p:sldId id="1190" r:id="rId34"/>
    <p:sldId id="1218" r:id="rId35"/>
    <p:sldId id="1214" r:id="rId36"/>
    <p:sldId id="1208" r:id="rId37"/>
    <p:sldId id="1207" r:id="rId3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9900"/>
    <a:srgbClr val="E4ECF5"/>
    <a:srgbClr val="FF9F9F"/>
    <a:srgbClr val="F54537"/>
    <a:srgbClr val="FF1919"/>
    <a:srgbClr val="FFFFFF"/>
    <a:srgbClr val="C5E0B4"/>
    <a:srgbClr val="FF5D5D"/>
    <a:srgbClr val="91C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8747" autoAdjust="0"/>
  </p:normalViewPr>
  <p:slideViewPr>
    <p:cSldViewPr showGuides="1">
      <p:cViewPr varScale="1">
        <p:scale>
          <a:sx n="90" d="100"/>
          <a:sy n="90" d="100"/>
        </p:scale>
        <p:origin x="2172" y="9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3114"/>
    </p:cViewPr>
  </p:sorterViewPr>
  <p:notesViewPr>
    <p:cSldViewPr>
      <p:cViewPr>
        <p:scale>
          <a:sx n="125" d="100"/>
          <a:sy n="125" d="100"/>
        </p:scale>
        <p:origin x="2028" y="-1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3A320F2-0222-4F9A-9B4B-23861EA014DD}" type="datetime1">
              <a:rPr lang="en-US" smtClean="0"/>
              <a:t>10/13/2021</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73636F2-AAAA-4996-B2C9-0909AC5494D8}" type="slidenum">
              <a:rPr lang="en-US" smtClean="0"/>
              <a:t>‹#›</a:t>
            </a:fld>
            <a:endParaRPr lang="en-US"/>
          </a:p>
        </p:txBody>
      </p:sp>
    </p:spTree>
    <p:extLst>
      <p:ext uri="{BB962C8B-B14F-4D97-AF65-F5344CB8AC3E}">
        <p14:creationId xmlns:p14="http://schemas.microsoft.com/office/powerpoint/2010/main" val="20086301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4F69DEF-4668-4BDD-8B02-8E33D3A0F21C}" type="datetime1">
              <a:rPr lang="en-US" smtClean="0"/>
              <a:t>10/13/2021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F7F79D3-8C36-4CB5-B03B-F440DA7B71AF}" type="slidenum">
              <a:rPr lang="en-US" smtClean="0"/>
              <a:t>‹#›</a:t>
            </a:fld>
            <a:endParaRPr lang="en-US"/>
          </a:p>
        </p:txBody>
      </p:sp>
    </p:spTree>
    <p:extLst>
      <p:ext uri="{BB962C8B-B14F-4D97-AF65-F5344CB8AC3E}">
        <p14:creationId xmlns:p14="http://schemas.microsoft.com/office/powerpoint/2010/main" val="15848749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 my name is Hasan.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will be presenting our work on uncovering the operation of in-DRAM RowHammer Protection mechanisms.</a:t>
            </a:r>
          </a:p>
        </p:txBody>
      </p:sp>
      <p:sp>
        <p:nvSpPr>
          <p:cNvPr id="4" name="Slide Number Placeholder 3"/>
          <p:cNvSpPr>
            <a:spLocks noGrp="1"/>
          </p:cNvSpPr>
          <p:nvPr>
            <p:ph type="sldNum" sz="quarter" idx="10"/>
          </p:nvPr>
        </p:nvSpPr>
        <p:spPr/>
        <p:txBody>
          <a:bodyPr/>
          <a:lstStyle/>
          <a:p>
            <a:fld id="{EF7F79D3-8C36-4CB5-B03B-F440DA7B71AF}" type="slidenum">
              <a:rPr lang="en-US" smtClean="0"/>
              <a:t>1</a:t>
            </a:fld>
            <a:endParaRPr lang="en-US"/>
          </a:p>
        </p:txBody>
      </p:sp>
    </p:spTree>
    <p:extLst>
      <p:ext uri="{BB962C8B-B14F-4D97-AF65-F5344CB8AC3E}">
        <p14:creationId xmlns:p14="http://schemas.microsoft.com/office/powerpoint/2010/main" val="2531069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protect their DRAM chips against RowHammer, DRAM vendors currently implement proprietary RowHammer mitigation mechanisms typically called Target Row Refresh or (TRR)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 key idea of TRR is to refresh nearby rows upon detecting an aggressor row</a:t>
            </a:r>
          </a:p>
          <a:p>
            <a:endParaRPr lang="en-US" dirty="0"/>
          </a:p>
          <a:p>
            <a:r>
              <a:rPr lang="en-US" dirty="0"/>
              <a:t>[CLICK] We demonstrate how TRR operates at a high-level.</a:t>
            </a:r>
          </a:p>
          <a:p>
            <a:r>
              <a:rPr lang="en-US" dirty="0"/>
              <a:t>[CLICK] The TRR mechanism detects [CLICK] an aggressor row as a result of [CLICK] repeatedly activating and precharging the same row. [CLICK]</a:t>
            </a:r>
          </a:p>
          <a:p>
            <a:r>
              <a:rPr lang="en-US" dirty="0"/>
              <a:t>[CLICK] To protect the neighbor victim rows from experiencing RowHammer bit flips, [CLICK] TRR refreshes the victim rows by performing TRR-induced refresh operations. TRR refreshes victim rows by piggybacking TRR-induced refreshes to the REFRESH commands that the memory controller periodically issues.</a:t>
            </a:r>
          </a:p>
          <a:p>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10</a:t>
            </a:fld>
            <a:endParaRPr lang="en-US"/>
          </a:p>
        </p:txBody>
      </p:sp>
    </p:spTree>
    <p:extLst>
      <p:ext uri="{BB962C8B-B14F-4D97-AF65-F5344CB8AC3E}">
        <p14:creationId xmlns:p14="http://schemas.microsoft.com/office/powerpoint/2010/main" val="3284307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this is how TRR operates at a high level, different vendors implement TRR differently and the exact operation of these TRR mechanisms is unknown. Therefore, TRR is obscure, undocumented, and proprietary</a:t>
            </a:r>
          </a:p>
          <a:p>
            <a:endParaRPr lang="en-US" dirty="0"/>
          </a:p>
          <a:p>
            <a:r>
              <a:rPr lang="en-US" dirty="0"/>
              <a:t>[CLICK] Because of this, today, we cannot easily study the security properties of TRR and make sure it is fully secure</a:t>
            </a:r>
            <a:endParaRPr lang="en-CH" dirty="0"/>
          </a:p>
          <a:p>
            <a:endParaRPr lang="en-CH" dirty="0"/>
          </a:p>
          <a:p>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11</a:t>
            </a:fld>
            <a:endParaRPr lang="en-US"/>
          </a:p>
        </p:txBody>
      </p:sp>
    </p:spTree>
    <p:extLst>
      <p:ext uri="{BB962C8B-B14F-4D97-AF65-F5344CB8AC3E}">
        <p14:creationId xmlns:p14="http://schemas.microsoft.com/office/powerpoint/2010/main" val="203576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Our goal is to study in-DRAM TRR mechanisms to [CLICK] understand how they operate, [CLICK] asses their security, [CLICK] and secure DRAM completely against RowHammer</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12</a:t>
            </a:fld>
            <a:endParaRPr lang="en-US"/>
          </a:p>
        </p:txBody>
      </p:sp>
    </p:spTree>
    <p:extLst>
      <p:ext uri="{BB962C8B-B14F-4D97-AF65-F5344CB8AC3E}">
        <p14:creationId xmlns:p14="http://schemas.microsoft.com/office/powerpoint/2010/main" val="3983799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I will now present our methodology for uncovering the TRR operation.</a:t>
            </a:r>
          </a:p>
        </p:txBody>
      </p:sp>
      <p:sp>
        <p:nvSpPr>
          <p:cNvPr id="4" name="Slide Number Placeholder 3"/>
          <p:cNvSpPr>
            <a:spLocks noGrp="1"/>
          </p:cNvSpPr>
          <p:nvPr>
            <p:ph type="sldNum" sz="quarter" idx="5"/>
          </p:nvPr>
        </p:nvSpPr>
        <p:spPr/>
        <p:txBody>
          <a:bodyPr/>
          <a:lstStyle/>
          <a:p>
            <a:fld id="{EF7F79D3-8C36-4CB5-B03B-F440DA7B71AF}" type="slidenum">
              <a:rPr lang="en-US" smtClean="0"/>
              <a:t>13</a:t>
            </a:fld>
            <a:endParaRPr lang="en-US"/>
          </a:p>
        </p:txBody>
      </p:sp>
    </p:spTree>
    <p:extLst>
      <p:ext uri="{BB962C8B-B14F-4D97-AF65-F5344CB8AC3E}">
        <p14:creationId xmlns:p14="http://schemas.microsoft.com/office/powerpoint/2010/main" val="414822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U-TRR, a new methodology to uncover the inner workings of TRR.</a:t>
            </a:r>
          </a:p>
          <a:p>
            <a:endParaRPr lang="en-US" dirty="0"/>
          </a:p>
          <a:p>
            <a:r>
              <a:rPr lang="en-US" dirty="0"/>
              <a:t>[CLICK] The key idea of U-TRR is to use data retention failures in DRAM as a side channel to detect when a certain row is refreshed by TRR</a:t>
            </a:r>
          </a:p>
          <a:p>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14</a:t>
            </a:fld>
            <a:endParaRPr lang="en-US"/>
          </a:p>
        </p:txBody>
      </p:sp>
    </p:spTree>
    <p:extLst>
      <p:ext uri="{BB962C8B-B14F-4D97-AF65-F5344CB8AC3E}">
        <p14:creationId xmlns:p14="http://schemas.microsoft.com/office/powerpoint/2010/main" val="3734607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U-TRR consists of two main components: Row Scout and TRR Analyzer.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t>
            </a:r>
            <a:r>
              <a:rPr lang="en-US" sz="1200" b="1" dirty="0">
                <a:solidFill>
                  <a:srgbClr val="0070C0"/>
                </a:solidFill>
              </a:rPr>
              <a:t>Row Scout</a:t>
            </a:r>
            <a:r>
              <a:rPr lang="en-US" sz="1200" dirty="0"/>
              <a:t> finds a set of DRAM rows that meet certain requirements [CLICK], as needed by TRR Analyzer, and identifies [CLICK] the data retention times of these rows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[CLICK] </a:t>
            </a:r>
            <a:r>
              <a:rPr lang="en-US" sz="1200" b="1" dirty="0">
                <a:solidFill>
                  <a:srgbClr val="0070C0"/>
                </a:solidFill>
              </a:rPr>
              <a:t>TRR Analyzer </a:t>
            </a:r>
            <a:r>
              <a:rPr lang="en-US" sz="1200" dirty="0"/>
              <a:t>uses the rows that Row Scout provides [CLICK] to distinguish between TRR-induced and regular refreshes, and [CLICK] thus builds an understanding of the underlying TRR mechanism</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15</a:t>
            </a:fld>
            <a:endParaRPr lang="en-US"/>
          </a:p>
        </p:txBody>
      </p:sp>
    </p:spTree>
    <p:extLst>
      <p:ext uri="{BB962C8B-B14F-4D97-AF65-F5344CB8AC3E}">
        <p14:creationId xmlns:p14="http://schemas.microsoft.com/office/powerpoint/2010/main" val="2591503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describe the two components of U-TRR in more detail.</a:t>
            </a:r>
          </a:p>
          <a:p>
            <a:endParaRPr lang="en-US" dirty="0"/>
          </a:p>
          <a:p>
            <a:r>
              <a:rPr lang="en-US" dirty="0"/>
              <a:t>[CLICK] The goal of Row Scout is to identify a list of DRAM rows, which must be useful for TRR Analyzer, and the retention times of these rows</a:t>
            </a:r>
          </a:p>
          <a:p>
            <a:endParaRPr lang="en-US" dirty="0"/>
          </a:p>
          <a:p>
            <a:r>
              <a:rPr lang="en-US" dirty="0"/>
              <a:t>[CLICK] Row Scout must find [CLICK] rows with consistent retention times. This is critical for U-TRR to correctly infer whether or not a row has been refreshed by a TRR-induced refresh operation. Row Scout must find DRAM rows whose retention time do not change over time due to Variable Retention Time (VRT) effects</a:t>
            </a:r>
          </a:p>
          <a:p>
            <a:r>
              <a:rPr lang="en-US" dirty="0"/>
              <a:t>[CLICK] Row Scout must also find multiple rows, or a row group, that are located at certain configurable distances and have the same retention time.</a:t>
            </a:r>
          </a:p>
          <a:p>
            <a:r>
              <a:rPr lang="en-US" dirty="0"/>
              <a:t>This is required so U-TRR can observe whether or not a TRR mechanism can refresh multiple potentially victim rows at the same time</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16</a:t>
            </a:fld>
            <a:endParaRPr lang="en-US"/>
          </a:p>
        </p:txBody>
      </p:sp>
    </p:spTree>
    <p:extLst>
      <p:ext uri="{BB962C8B-B14F-4D97-AF65-F5344CB8AC3E}">
        <p14:creationId xmlns:p14="http://schemas.microsoft.com/office/powerpoint/2010/main" val="1461469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explain the Row Scout operation using a flow chart.</a:t>
            </a:r>
          </a:p>
          <a:p>
            <a:r>
              <a:rPr lang="en-US" dirty="0"/>
              <a:t>[CLICK] First, Row Scout searches for DRAM rows that have retention time 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Row Scout profiles the retention time of a DRAM row by simply initializing a row with known data pattern (such as all ones) and measuring for how long the row correctly retains its data without being refreshed for time interval T.</a:t>
            </a:r>
          </a:p>
          <a:p>
            <a:endParaRPr lang="en-US" dirty="0"/>
          </a:p>
          <a:p>
            <a:r>
              <a:rPr lang="en-US" dirty="0"/>
              <a:t>Step 1 outputs addresses of rows with retention time T, which is initially set to a small value, for example 100 </a:t>
            </a:r>
            <a:r>
              <a:rPr lang="en-US" dirty="0" err="1"/>
              <a:t>ms</a:t>
            </a:r>
            <a:r>
              <a:rPr lang="en-US" dirty="0"/>
              <a:t>, with the aim to minimize how long U-TRR experiments take. This is because the time that U-TRR experiments take largely depends on the retention times of the rows that Row Scout finds. </a:t>
            </a:r>
          </a:p>
          <a:p>
            <a:endParaRPr lang="en-US" dirty="0"/>
          </a:p>
          <a:p>
            <a:endParaRPr lang="en-US" dirty="0"/>
          </a:p>
          <a:p>
            <a:r>
              <a:rPr lang="en-US" dirty="0"/>
              <a:t>[CLICK] Second, Row Scout puts together rows that have certain row address distances among them, as indicated [CLICK] by the configuration parameter we call row group layout. Here is an example of a row group that has three rows indicated by V that are one row address apart. Depending on how many rows are found in step 1 and how many of them can be combined to match the row group layout, step 2 outputs a set of candidate row groups.</a:t>
            </a:r>
          </a:p>
          <a:p>
            <a:endParaRPr lang="en-US" dirty="0"/>
          </a:p>
          <a:p>
            <a:r>
              <a:rPr lang="en-US" dirty="0"/>
              <a:t>[CLICK] Next, if the candidate row groups are fewer than needed, [CLICK] Row Scout increases T by a certain amount and returns to step 1. If the candidate row groups are enough, [CLICK] Row Scout repeatedly profiles the retention times of the rows in the candidate row groups for many iterations. This is to verify that all rows in a row group have consistent retention times and do not experience Variable Retention Time effects. Candidate row groups that have consistent retention times are output as row groups and the rest of the candidate row groups are discarded.</a:t>
            </a:r>
          </a:p>
          <a:p>
            <a:endParaRPr lang="en-US" dirty="0"/>
          </a:p>
          <a:p>
            <a:r>
              <a:rPr lang="en-US" dirty="0"/>
              <a:t>[CLICK] If the number of retention time verified rows is not enough, [CLICK] Row Scout returns to step 1 to find rows with increased retention time T.</a:t>
            </a:r>
          </a:p>
          <a:p>
            <a:r>
              <a:rPr lang="en-US" dirty="0"/>
              <a:t>[CLICK] These steps repeat as I explained until Row Scout finds a sufficient number of row groups and finally Row Scout outputs a list of the retention profiled rows to be used by the TRR Analyzer</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17</a:t>
            </a:fld>
            <a:endParaRPr lang="en-US"/>
          </a:p>
        </p:txBody>
      </p:sp>
    </p:spTree>
    <p:extLst>
      <p:ext uri="{BB962C8B-B14F-4D97-AF65-F5344CB8AC3E}">
        <p14:creationId xmlns:p14="http://schemas.microsoft.com/office/powerpoint/2010/main" val="29242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describe the operation of TRR Analyzer</a:t>
            </a:r>
          </a:p>
          <a:p>
            <a:r>
              <a:rPr lang="en-US" dirty="0"/>
              <a:t>[CLICK] The goal of TRR Analyzer is to use Row Scout provided rows to determine when TRR refreshes a victim row</a:t>
            </a:r>
          </a:p>
          <a:p>
            <a:r>
              <a:rPr lang="en-US" dirty="0"/>
              <a:t>[CLICK] At a high-level, TRR Analyzer operates in three steps. It runs a certain DRAM access pattern or we can call it a RowHammer attack. [CLICK] Second, TRR Analyzer monitors the retention failures that Row Scout-provided rows experience to determine when TRR refreshes any of these rows. </a:t>
            </a:r>
          </a:p>
          <a:p>
            <a:r>
              <a:rPr lang="en-US" dirty="0"/>
              <a:t>[CLICK] Third, based on when and which of the Row Scout provided rows are refreshed by TRR, the user develops an understanding of the underlying TRR operation. </a:t>
            </a:r>
          </a:p>
        </p:txBody>
      </p:sp>
      <p:sp>
        <p:nvSpPr>
          <p:cNvPr id="4" name="Slide Number Placeholder 3"/>
          <p:cNvSpPr>
            <a:spLocks noGrp="1"/>
          </p:cNvSpPr>
          <p:nvPr>
            <p:ph type="sldNum" sz="quarter" idx="5"/>
          </p:nvPr>
        </p:nvSpPr>
        <p:spPr/>
        <p:txBody>
          <a:bodyPr/>
          <a:lstStyle/>
          <a:p>
            <a:fld id="{EF7F79D3-8C36-4CB5-B03B-F440DA7B71AF}" type="slidenum">
              <a:rPr lang="en-US" smtClean="0"/>
              <a:t>18</a:t>
            </a:fld>
            <a:endParaRPr lang="en-US"/>
          </a:p>
        </p:txBody>
      </p:sp>
    </p:spTree>
    <p:extLst>
      <p:ext uri="{BB962C8B-B14F-4D97-AF65-F5344CB8AC3E}">
        <p14:creationId xmlns:p14="http://schemas.microsoft.com/office/powerpoint/2010/main" val="1603942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describe a general TRR Analyzer experiment.</a:t>
            </a:r>
          </a:p>
          <a:p>
            <a:endParaRPr lang="en-US" dirty="0"/>
          </a:p>
          <a:p>
            <a:r>
              <a:rPr lang="en-US" dirty="0"/>
              <a:t>[CLICK] As the first step, TRR Analyzer initializes the retention profiled rows with known data. In this step, TRR Analyzer also initializes the aggressor rows that the user can specify to hammer in later steps of the experiment. </a:t>
            </a:r>
          </a:p>
          <a:p>
            <a:endParaRPr lang="en-US" dirty="0"/>
          </a:p>
          <a:p>
            <a:r>
              <a:rPr lang="en-US" dirty="0"/>
              <a:t>The user specifies aggressor rows in locations relative to the retention profiled rows. For example, [CLICK] assume a row group with three retention profiled rows denoted as victim rows using V, where the victim rows are one row apart. [CLICK] The user may specify an aggressor row between the first two victim rows. Hammering the aggressor row would mostly disturb the two victim rows immediately adjacent to the aggressor row. This is called single-sided RowHammer. Or, [CLICK] the user can specify two aggressor rows, to perform double-sided rowhammer as shown, and hammering both aggressor rows would disturb all three victim rows while having the greatest effect on the middle victim row.</a:t>
            </a:r>
          </a:p>
          <a:p>
            <a:endParaRPr lang="en-US" dirty="0"/>
          </a:p>
          <a:p>
            <a:r>
              <a:rPr lang="en-US" dirty="0"/>
              <a:t>[CLICK] Second, TRR Analyzer performs a set of operations to reset the internal state of the TRR mechanism so that it isolates the experiment about to be run from the prior experiments that could have potentially changed TRR mechanism’s state. This step is optional and we provide more details in the paper on why this step is sometimes needed and how we reset TRR’s internal state.</a:t>
            </a:r>
          </a:p>
          <a:p>
            <a:endParaRPr lang="en-US" dirty="0"/>
          </a:p>
          <a:p>
            <a:r>
              <a:rPr lang="en-US" dirty="0"/>
              <a:t>[CLICK] If TRR Analyzer does not activate any of the victim rows for their profiled retention time T, [CLICK] we expect to see bit flips due to retention failures in these rows once we read their data back.</a:t>
            </a:r>
          </a:p>
          <a:p>
            <a:endParaRPr lang="en-US" dirty="0"/>
          </a:p>
          <a:p>
            <a:r>
              <a:rPr lang="en-US" dirty="0"/>
              <a:t>[CLICK] In order to make TRR perform a TRR-induced refresh operation, the DRAM has to receive a REFRESH command. TRR Analyzer issues REFRESH commands when the victim rows [CLICK] are not refreshed for half of T. This is to ensure that [CLICK] a victim row retains its data correctly until it is potentially refreshed by a TRR-induced refresh and similarly [CLICK] it correctly retains its data after a TRR-induced refresh until TRR Analyzer reads row’s data.</a:t>
            </a:r>
          </a:p>
          <a:p>
            <a:endParaRPr lang="en-US" dirty="0"/>
          </a:p>
          <a:p>
            <a:r>
              <a:rPr lang="en-US" dirty="0"/>
              <a:t>[CLICK] To analyze how accessing the aggressor rows affect the rows that TRR detects as aggressors, TRR Analyzer activates and </a:t>
            </a:r>
            <a:r>
              <a:rPr lang="en-US" dirty="0" err="1"/>
              <a:t>precharges</a:t>
            </a:r>
            <a:r>
              <a:rPr lang="en-US" dirty="0"/>
              <a:t> (or simply hammers) the aggressor rows. By hammering an aggressor row with individual hammer count, TRR Analyzer can understand how the hammers affect the decisions of TRR on which rows to refresh. Along with the aggressor rows, TRR Analyzer can also hammer dummy rows to analyze how to make the aggressors undetected by TRR. A dummy row is simply a randomly selected row in the same bank that is not an aggressor or a victim row.</a:t>
            </a:r>
          </a:p>
          <a:p>
            <a:endParaRPr lang="en-US" dirty="0"/>
          </a:p>
          <a:p>
            <a:r>
              <a:rPr lang="en-US" dirty="0"/>
              <a:t>[CLICK] TRR Analyzer provides various configuration parameters to study different access patterns. We discuss these parameters in our paper.</a:t>
            </a:r>
          </a:p>
          <a:p>
            <a:endParaRPr lang="en-US" dirty="0"/>
          </a:p>
          <a:p>
            <a:r>
              <a:rPr lang="en-US" dirty="0"/>
              <a:t>[CLICK] Overall, the TRR Analyzer user understands how a certain TRR mechanism operates based on when the TRR mechanism refreshes which of the Retention-profiled rows.</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19</a:t>
            </a:fld>
            <a:endParaRPr lang="en-US"/>
          </a:p>
        </p:txBody>
      </p:sp>
    </p:spTree>
    <p:extLst>
      <p:ext uri="{BB962C8B-B14F-4D97-AF65-F5344CB8AC3E}">
        <p14:creationId xmlns:p14="http://schemas.microsoft.com/office/powerpoint/2010/main" val="24826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sz="500" dirty="0"/>
              <a:t>Let’s start with a summary. </a:t>
            </a:r>
          </a:p>
          <a:p>
            <a:endParaRPr lang="en-US" sz="500" dirty="0"/>
          </a:p>
          <a:p>
            <a:r>
              <a:rPr lang="en-US" sz="500" dirty="0"/>
              <a:t>[CLICK] The RowHammer vulnerability of modern DRAM is a critical reliability and security threat.</a:t>
            </a:r>
          </a:p>
          <a:p>
            <a:r>
              <a:rPr lang="en-US" sz="500" dirty="0"/>
              <a:t>Today, [CLICK] DRAM vendors implement Target Row Refresh (or TRR) in their DRAM chips. TRR is an obscure, undocumented, and proprietary RowHammer mitigation technique.</a:t>
            </a:r>
          </a:p>
          <a:p>
            <a:r>
              <a:rPr lang="en-US" sz="500" dirty="0"/>
              <a:t>Due to their proprietary nature, the security guarantees of these RowHammer mitigation techniques cannot be easily studied. </a:t>
            </a:r>
          </a:p>
          <a:p>
            <a:endParaRPr lang="en-US" sz="500" dirty="0"/>
          </a:p>
          <a:p>
            <a:r>
              <a:rPr lang="en-US" sz="500" dirty="0"/>
              <a:t>[CLICK] In this work, our main goal is to answer the following questions. Is TRR fully secure? How can we validate the security guarantees of different TRR mechanisms? </a:t>
            </a:r>
          </a:p>
          <a:p>
            <a:endParaRPr lang="en-US" sz="500" dirty="0"/>
          </a:p>
          <a:p>
            <a:r>
              <a:rPr lang="en-US" sz="500" dirty="0"/>
              <a:t>[CLICK] To this end, we propose U-TRR, a new methodology that leverages data retention failures in DRAM to uncover the inner workings of TRR and study its security.</a:t>
            </a:r>
          </a:p>
          <a:p>
            <a:endParaRPr lang="en-US" sz="500" dirty="0"/>
          </a:p>
          <a:p>
            <a:r>
              <a:rPr lang="en-US" sz="500" dirty="0"/>
              <a:t>[CLICK] At a high level, U-TRR performs two steps. First, U-TRR profiles the data retention time of a row R. Second, U-TRR finds when the TRR mechanism refreshes row R and builds an understanding of the underlying TRR mechanism.</a:t>
            </a:r>
          </a:p>
          <a:p>
            <a:endParaRPr lang="en-US" sz="500" dirty="0"/>
          </a:p>
          <a:p>
            <a:r>
              <a:rPr lang="en-US" sz="500" dirty="0"/>
              <a:t>[CLICK] Using U-TRR, we analyze 15 DDR4 DRAM modules from each of the three major DRAM vendors. </a:t>
            </a:r>
          </a:p>
          <a:p>
            <a:r>
              <a:rPr lang="en-US" sz="500" dirty="0"/>
              <a:t>[CLICK] Through these analyses, we make several observations regarding the TRR mechanisms implemented in these modules and craft new custom RowHammer access patterns that evade the TRR mechanisms and cause RowHammer bit flips.</a:t>
            </a:r>
          </a:p>
          <a:p>
            <a:r>
              <a:rPr lang="en-US" sz="500" dirty="0"/>
              <a:t>[CLICK] Our results show that: First, all 45 modules that we test across three vendors are vulnerable to our new RowHammer access patterns.</a:t>
            </a:r>
          </a:p>
          <a:p>
            <a:r>
              <a:rPr lang="en-US" sz="500" dirty="0"/>
              <a:t>[CLICK] Second, our access pattern cause at least one bit flip in almost all DRAM rows in many modules. This makes system-level RowHammer attacks easier to mount as the attacker would have the ability to cause bit flips in almost any DRAM row </a:t>
            </a:r>
            <a:br>
              <a:rPr lang="en-US" sz="500" dirty="0"/>
            </a:br>
            <a:r>
              <a:rPr lang="en-US" sz="500" dirty="0"/>
              <a:t>[CLICK] Third, we observe that our access patterns cause up to 7 RowHammer bit flips in an 8-byte </a:t>
            </a:r>
            <a:r>
              <a:rPr lang="en-US" sz="500" dirty="0" err="1"/>
              <a:t>dataword</a:t>
            </a:r>
            <a:r>
              <a:rPr lang="en-US" sz="500" dirty="0"/>
              <a:t>, making ECC ineffective and systems equipped with ECC also susceptible to RowHammer attacks</a:t>
            </a:r>
          </a:p>
          <a:p>
            <a:endParaRPr lang="en-US" sz="500" dirty="0"/>
          </a:p>
          <a:p>
            <a:r>
              <a:rPr lang="en-US" sz="500" dirty="0"/>
              <a:t>[CLICK] We believe, U-TRR will facilitate future research by leading to the development of more secure RowHammer protection mechanisms.</a:t>
            </a:r>
          </a:p>
        </p:txBody>
      </p:sp>
      <p:sp>
        <p:nvSpPr>
          <p:cNvPr id="4" name="Slide Number Placeholder 3"/>
          <p:cNvSpPr>
            <a:spLocks noGrp="1"/>
          </p:cNvSpPr>
          <p:nvPr>
            <p:ph type="sldNum" sz="quarter" idx="5"/>
          </p:nvPr>
        </p:nvSpPr>
        <p:spPr/>
        <p:txBody>
          <a:bodyPr/>
          <a:lstStyle/>
          <a:p>
            <a:fld id="{EF7F79D3-8C36-4CB5-B03B-F440DA7B71AF}" type="slidenum">
              <a:rPr lang="en-US" smtClean="0"/>
              <a:t>2</a:t>
            </a:fld>
            <a:endParaRPr lang="en-US"/>
          </a:p>
        </p:txBody>
      </p:sp>
    </p:spTree>
    <p:extLst>
      <p:ext uri="{BB962C8B-B14F-4D97-AF65-F5344CB8AC3E}">
        <p14:creationId xmlns:p14="http://schemas.microsoft.com/office/powerpoint/2010/main" val="376700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I will now describe the observations we made by analyzing existing TRR mechanisms using U-TRR and explain the new RowHammer Access Patterns we crafted</a:t>
            </a:r>
          </a:p>
        </p:txBody>
      </p:sp>
      <p:sp>
        <p:nvSpPr>
          <p:cNvPr id="4" name="Slide Number Placeholder 3"/>
          <p:cNvSpPr>
            <a:spLocks noGrp="1"/>
          </p:cNvSpPr>
          <p:nvPr>
            <p:ph type="sldNum" sz="quarter" idx="5"/>
          </p:nvPr>
        </p:nvSpPr>
        <p:spPr/>
        <p:txBody>
          <a:bodyPr/>
          <a:lstStyle/>
          <a:p>
            <a:fld id="{EF7F79D3-8C36-4CB5-B03B-F440DA7B71AF}" type="slidenum">
              <a:rPr lang="en-US" smtClean="0"/>
              <a:t>20</a:t>
            </a:fld>
            <a:endParaRPr lang="en-US"/>
          </a:p>
        </p:txBody>
      </p:sp>
    </p:spTree>
    <p:extLst>
      <p:ext uri="{BB962C8B-B14F-4D97-AF65-F5344CB8AC3E}">
        <p14:creationId xmlns:p14="http://schemas.microsoft.com/office/powerpoint/2010/main" val="1242915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implement U-TRR and conduct the DRAM experiments, we use SoftMC, an FPGA-based DRAM testing infrastructure.</a:t>
            </a:r>
          </a:p>
          <a:p>
            <a:r>
              <a:rPr lang="en-US" dirty="0"/>
              <a:t>We modified SoftMC to support DDR4 modules.</a:t>
            </a:r>
          </a:p>
          <a:p>
            <a:r>
              <a:rPr lang="en-US" dirty="0"/>
              <a:t>[CLICK] We used SoftMC because it provides fine-grained control over DRAM commands, timing parameters, and temperature.</a:t>
            </a:r>
          </a:p>
          <a:p>
            <a:endParaRPr lang="en-US" dirty="0"/>
          </a:p>
          <a:p>
            <a:r>
              <a:rPr lang="en-US" dirty="0"/>
              <a:t>[CLICK] In our study, we analyzed 15 DDR4 DRAM modules from each of the three major DRAM vendors. </a:t>
            </a:r>
          </a:p>
          <a:p>
            <a:r>
              <a:rPr lang="en-US" dirty="0"/>
              <a:t>[CLICK] In the paper, we have a table that provides detailed information about the tested modules and here is a glimpse of the table</a:t>
            </a:r>
          </a:p>
        </p:txBody>
      </p:sp>
      <p:sp>
        <p:nvSpPr>
          <p:cNvPr id="4" name="Slide Number Placeholder 3"/>
          <p:cNvSpPr>
            <a:spLocks noGrp="1"/>
          </p:cNvSpPr>
          <p:nvPr>
            <p:ph type="sldNum" sz="quarter" idx="5"/>
          </p:nvPr>
        </p:nvSpPr>
        <p:spPr/>
        <p:txBody>
          <a:bodyPr/>
          <a:lstStyle/>
          <a:p>
            <a:fld id="{EF7F79D3-8C36-4CB5-B03B-F440DA7B71AF}" type="slidenum">
              <a:rPr lang="en-US" smtClean="0"/>
              <a:t>21</a:t>
            </a:fld>
            <a:endParaRPr lang="en-US"/>
          </a:p>
        </p:txBody>
      </p:sp>
    </p:spTree>
    <p:extLst>
      <p:ext uri="{BB962C8B-B14F-4D97-AF65-F5344CB8AC3E}">
        <p14:creationId xmlns:p14="http://schemas.microsoft.com/office/powerpoint/2010/main" val="2316702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one-by-one at the key observations we make regarding each vendor’s TRR implementation. In this talk, I will omit the details about how we used U-TRR to make these observation but you can find those in the paper. I will also talk about one particular TRR mechanism from each vendor, but we found small differences in the TRR mechanism of modules manufactured at different times by the same vendor.</a:t>
            </a:r>
          </a:p>
          <a:p>
            <a:endParaRPr lang="en-US" dirty="0"/>
          </a:p>
          <a:p>
            <a:r>
              <a:rPr lang="en-US" dirty="0"/>
              <a:t>Let’s start with Vendor A.</a:t>
            </a:r>
          </a:p>
          <a:p>
            <a:endParaRPr lang="en-US" dirty="0"/>
          </a:p>
          <a:p>
            <a:r>
              <a:rPr lang="en-US" dirty="0"/>
              <a:t>[CLICK] Vendor A performs 3 types of refresh operations. It performs regular refresh that every DDR4 DRAM does. In addition, the TRR mechanism performs two variation of TRR-capable Refresh commands, we refer to these as TREF1 and TREF2.</a:t>
            </a:r>
          </a:p>
          <a:p>
            <a:endParaRPr lang="en-US" dirty="0"/>
          </a:p>
          <a:p>
            <a:r>
              <a:rPr lang="en-US" dirty="0"/>
              <a:t>[CLICK] In this timeline, each tick represents a REFRESH command that the memory controller periodically issues. [CLICK] During the first 8 REFRESH commands, the DRAM chip performs regular refresh operation. [CLICK] On the 9</a:t>
            </a:r>
            <a:r>
              <a:rPr lang="en-US" baseline="30000" dirty="0"/>
              <a:t>th</a:t>
            </a:r>
            <a:r>
              <a:rPr lang="en-US" dirty="0"/>
              <a:t> REFRESH command, the TRR mechanism performs TRR-capable refresh TREF1, which I will explain shortly. [CLICK] The next 8 REFRESH commands are again used to perform regular refresh and [CLICK] they are followed by TREF2. Overall, the TRR mechanism uses every 9</a:t>
            </a:r>
            <a:r>
              <a:rPr lang="en-US" baseline="30000" dirty="0"/>
              <a:t>th</a:t>
            </a:r>
            <a:r>
              <a:rPr lang="en-US" dirty="0"/>
              <a:t> REFRESH command to perform TREF1 and TREF2 in interleaved manner.</a:t>
            </a:r>
          </a:p>
          <a:p>
            <a:endParaRPr lang="en-US" dirty="0"/>
          </a:p>
          <a:p>
            <a:r>
              <a:rPr lang="en-US" dirty="0"/>
              <a:t>Let me explain the difference between TREF1 and TREF2.</a:t>
            </a:r>
          </a:p>
          <a:p>
            <a:r>
              <a:rPr lang="en-US" dirty="0"/>
              <a:t>[CLICK] We suspect that Vendor A’s TRR implements a Counter Table to keep track of repeatedly activated, potentially aggressor, rows. The table has 16 entries where each entry contains a row address and a counter value to indicate the accumulated hammer count of the corresponding row. </a:t>
            </a:r>
          </a:p>
          <a:p>
            <a:endParaRPr lang="en-US" dirty="0"/>
          </a:p>
          <a:p>
            <a:r>
              <a:rPr lang="en-US" dirty="0"/>
              <a:t>[CLICK] When performing TREF1, the TRR mechanism refreshes the neighbor rows of the row ID that corresponds to the largest value in the table.</a:t>
            </a:r>
          </a:p>
          <a:p>
            <a:r>
              <a:rPr lang="en-US" dirty="0"/>
              <a:t>[CLICK] On the other hand, TREF2 uses a pointer that indicates the row ID from the table to refresh its neighbors. After performing TREF2, the TREF2 pointer advances to the next entry in the table in circular manner.</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22</a:t>
            </a:fld>
            <a:endParaRPr lang="en-US"/>
          </a:p>
        </p:txBody>
      </p:sp>
    </p:spTree>
    <p:extLst>
      <p:ext uri="{BB962C8B-B14F-4D97-AF65-F5344CB8AC3E}">
        <p14:creationId xmlns:p14="http://schemas.microsoft.com/office/powerpoint/2010/main" val="2329731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these observations, we craft new RowHammer access patterns that circumvent the TRR mechanism of Vendor A.</a:t>
            </a:r>
          </a:p>
          <a:p>
            <a:endParaRPr lang="en-US" dirty="0"/>
          </a:p>
          <a:p>
            <a:r>
              <a:rPr lang="en-US" dirty="0"/>
              <a:t>[CLICK] Our approach in crafting a RowHammer access pattern is to aim for having the attacked aggressor row discarded from the Counter Table prior to a DRAM REFRESH command. With this, our goal is to let TREF1 and TREF2 pick any other row from the Counter Table but not the aggressor row that we actually hammer such that TRR cannot refresh these rows.</a:t>
            </a:r>
          </a:p>
          <a:p>
            <a:endParaRPr lang="en-US" dirty="0"/>
          </a:p>
          <a:p>
            <a:r>
              <a:rPr lang="en-US" dirty="0"/>
              <a:t>To this end, we craft the following access pattern. [CLICK] immediately after a REFRESH command, [CLICK] we hammer two rows A1 and A2 that are one row apart to perform double-sided RowHammer attack. We hammer each row N times.</a:t>
            </a:r>
          </a:p>
          <a:p>
            <a:r>
              <a:rPr lang="en-US" dirty="0"/>
              <a:t>[CLICK] Then, to discard A1 and A2 from the Counter Table, we hammer 16 different dummy rows N+1 times each. By hammering the dummy rows more than the aggressor rows, we make the TRR replace A1 and A2 in the Counter Table with the dummy rows. The maximum value of N depends on how many hammers can be performed during the time interval between two REFRESH commands.</a:t>
            </a:r>
          </a:p>
          <a:p>
            <a:r>
              <a:rPr lang="en-US" dirty="0"/>
              <a:t>[CLICK] Doing so, we prevent the TRR mechanism from detecting the aggressor rows since both TREF1 and TREF2 can detect a row from the Counter Table, which contains only dummy rows.</a:t>
            </a:r>
          </a:p>
          <a:p>
            <a:endParaRPr lang="en-US" dirty="0"/>
          </a:p>
          <a:p>
            <a:r>
              <a:rPr lang="en-US" dirty="0"/>
              <a:t>[CLICK] To execute this RowHammer access pattern, it is important to synchronize the accesses with the REFRESH commands to perform aggressor and dummy row hammers at the right time.</a:t>
            </a:r>
          </a:p>
          <a:p>
            <a:endParaRPr lang="en-US" dirty="0"/>
          </a:p>
          <a:p>
            <a:r>
              <a:rPr lang="en-US" dirty="0"/>
              <a:t>[CLICK] We conclude that one can circumvent Vendor A’s TRR mechanism by discarding the actual aggressor rows from the Counter Table by sufficiently hammering a set of dummy rows.</a:t>
            </a:r>
          </a:p>
        </p:txBody>
      </p:sp>
      <p:sp>
        <p:nvSpPr>
          <p:cNvPr id="4" name="Slide Number Placeholder 3"/>
          <p:cNvSpPr>
            <a:spLocks noGrp="1"/>
          </p:cNvSpPr>
          <p:nvPr>
            <p:ph type="sldNum" sz="quarter" idx="5"/>
          </p:nvPr>
        </p:nvSpPr>
        <p:spPr/>
        <p:txBody>
          <a:bodyPr/>
          <a:lstStyle/>
          <a:p>
            <a:fld id="{EF7F79D3-8C36-4CB5-B03B-F440DA7B71AF}" type="slidenum">
              <a:rPr lang="en-US" smtClean="0"/>
              <a:t>23</a:t>
            </a:fld>
            <a:endParaRPr lang="en-US"/>
          </a:p>
        </p:txBody>
      </p:sp>
    </p:spTree>
    <p:extLst>
      <p:ext uri="{BB962C8B-B14F-4D97-AF65-F5344CB8AC3E}">
        <p14:creationId xmlns:p14="http://schemas.microsoft.com/office/powerpoint/2010/main" val="2177576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Vendor B’s TRR operation.</a:t>
            </a:r>
          </a:p>
          <a:p>
            <a:endParaRPr lang="en-US" dirty="0"/>
          </a:p>
          <a:p>
            <a:r>
              <a:rPr lang="en-US" dirty="0"/>
              <a:t>[CLICK] Different from Vendor A, here we observe a single type of TRR-capable refresh.</a:t>
            </a:r>
          </a:p>
          <a:p>
            <a:r>
              <a:rPr lang="en-US" dirty="0"/>
              <a:t>[CLICK] We observe that TRR-capable refresh commands are more frequent than those in Vendor A. A TRR-capable refresh happens on every 4</a:t>
            </a:r>
            <a:r>
              <a:rPr lang="en-US" baseline="30000" dirty="0"/>
              <a:t>th</a:t>
            </a:r>
            <a:r>
              <a:rPr lang="en-US" dirty="0"/>
              <a:t> REFRESH command.</a:t>
            </a:r>
          </a:p>
          <a:p>
            <a:endParaRPr lang="en-US" dirty="0"/>
          </a:p>
          <a:p>
            <a:r>
              <a:rPr lang="en-US" dirty="0"/>
              <a:t>We make two key observations regarding how the TRR mechanism of Vendor B operates.</a:t>
            </a:r>
          </a:p>
          <a:p>
            <a:r>
              <a:rPr lang="en-US" dirty="0"/>
              <a:t>[CLICK] First, TRR probabilistically samples the address of an activated row as a potential aggressor row.</a:t>
            </a:r>
          </a:p>
          <a:p>
            <a:r>
              <a:rPr lang="en-US" dirty="0"/>
              <a:t>[CLICK] Second, </a:t>
            </a:r>
            <a:r>
              <a:rPr lang="en-US" sz="1200" dirty="0"/>
              <a:t>a newly-sampled row overwrites the previously-sampled one, even if the neighbors of the previously-sampled row were not refreshed by TRR-induced refresh yet.</a:t>
            </a:r>
          </a:p>
          <a:p>
            <a:r>
              <a:rPr lang="en-US" sz="1200" dirty="0"/>
              <a:t>These two are the most relevant observations, but in the paper, we present more observations that helped circumvent the TRR mechanism of Vendor B.</a:t>
            </a:r>
          </a:p>
          <a:p>
            <a:endParaRPr lang="en-US" sz="1200" dirty="0"/>
          </a:p>
          <a:p>
            <a:r>
              <a:rPr lang="en-US" sz="1200" dirty="0"/>
              <a:t>[CLICK] Basically, a TRR-capable refresh command targets the row address that has been last sampled by the TRR mechanism.</a:t>
            </a:r>
          </a:p>
          <a:p>
            <a:endParaRPr lang="en-US" sz="1200" dirty="0"/>
          </a:p>
          <a:p>
            <a:r>
              <a:rPr lang="en-US" sz="1200" dirty="0"/>
              <a:t>This mechanism seems to assume that an aggressor row will be activated frequently enough such that TRR will sample the aggressor row with high probability, even if the probability of a single activation being sampled is relatively low.</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24</a:t>
            </a:fld>
            <a:endParaRPr lang="en-US"/>
          </a:p>
        </p:txBody>
      </p:sp>
    </p:spTree>
    <p:extLst>
      <p:ext uri="{BB962C8B-B14F-4D97-AF65-F5344CB8AC3E}">
        <p14:creationId xmlns:p14="http://schemas.microsoft.com/office/powerpoint/2010/main" val="2087011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circumvent the TRR mechanism of vendor B, [CLICK] our approach is to maximize the probability of having a sampled dummy row by hammering a dummy row as many times as possible before the subsequent TRR-capable refresh.</a:t>
            </a:r>
          </a:p>
          <a:p>
            <a:endParaRPr lang="en-US" dirty="0"/>
          </a:p>
          <a:p>
            <a:r>
              <a:rPr lang="en-US" dirty="0"/>
              <a:t>[CLICK] After a TRR-capable REFRESH command, [CLICK] we start with hammering the aggressor rows A1 and A2. Because the TRR mechanism could have sampled one of the aggressor rows, TRR could detect one of them if it gets the chance to perform a TRR-capable refresh. At this point, [CLICK] we hammer a dummy row many times in order to get the TRR mechanism sample another row activation and overwrite the previous sample which potentially includes one of the rows A1 and A2. As we hammer the dummy row more, we increase the probability of having the dummy row sampled, [CLICK] and detected by the following TRR-capable refresh. We sweep the hammer counts N and M to find the values that maximize the rowhammer bit flip count.</a:t>
            </a:r>
          </a:p>
          <a:p>
            <a:endParaRPr lang="en-US" dirty="0"/>
          </a:p>
          <a:p>
            <a:r>
              <a:rPr lang="en-US" dirty="0"/>
              <a:t>[CLICK] In conclusion, one can circumvent vendor B’s TRR by overwriting a sampled aggressor row by making the TRR mechanism sample a dummy row prior to a TRR-capable REFRESH command.</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25</a:t>
            </a:fld>
            <a:endParaRPr lang="en-US"/>
          </a:p>
        </p:txBody>
      </p:sp>
    </p:spTree>
    <p:extLst>
      <p:ext uri="{BB962C8B-B14F-4D97-AF65-F5344CB8AC3E}">
        <p14:creationId xmlns:p14="http://schemas.microsoft.com/office/powerpoint/2010/main" val="3697773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on to Vendor C.</a:t>
            </a:r>
          </a:p>
          <a:p>
            <a:endParaRPr lang="en-US" dirty="0"/>
          </a:p>
          <a:p>
            <a:r>
              <a:rPr lang="en-US" dirty="0"/>
              <a:t>[CLICK] Vendor C performs regular refresh and one type of TRR-induced refresh.</a:t>
            </a:r>
          </a:p>
          <a:p>
            <a:endParaRPr lang="en-US" dirty="0"/>
          </a:p>
          <a:p>
            <a:r>
              <a:rPr lang="en-US" dirty="0"/>
              <a:t>[CLICK] Every 17</a:t>
            </a:r>
            <a:r>
              <a:rPr lang="en-US" baseline="30000" dirty="0"/>
              <a:t>th</a:t>
            </a:r>
            <a:r>
              <a:rPr lang="en-US" dirty="0"/>
              <a:t> REFRESH command is TRR-capable.</a:t>
            </a:r>
          </a:p>
          <a:p>
            <a:endParaRPr lang="en-US" dirty="0"/>
          </a:p>
          <a:p>
            <a:r>
              <a:rPr lang="en-US" dirty="0"/>
              <a:t>Based on our analysis, we suspect that this TRR mechanism is more sophisticated compared to the other two vendors. It potentially uses a combination of both counter-based and sampler-based approaches. However, we make two key observations that helps us craft an effective RowHammer pattern.</a:t>
            </a:r>
          </a:p>
          <a:p>
            <a:endParaRPr lang="en-US" dirty="0"/>
          </a:p>
          <a:p>
            <a:r>
              <a:rPr lang="en-US" dirty="0"/>
              <a:t>[CLICK] We observe that TRR detects a row across only the first 2K row activations. Row activations performed after the first 2K activations evade the TRR mechanism.</a:t>
            </a:r>
          </a:p>
          <a:p>
            <a:r>
              <a:rPr lang="en-US" dirty="0"/>
              <a:t>[CLICK] We also observe that </a:t>
            </a:r>
            <a:r>
              <a:rPr lang="en-US" sz="1200" dirty="0"/>
              <a:t>rows activated earlier within the 2K ACT commands are more likely to be detected by TRR</a:t>
            </a:r>
          </a:p>
          <a:p>
            <a:endParaRPr lang="en-US" sz="1200" dirty="0"/>
          </a:p>
          <a:p>
            <a:r>
              <a:rPr lang="en-US" sz="1200" dirty="0"/>
              <a:t>[CLICK] Basically, TRR probabilistically detects an aggressor row within the first 2K activations while favoring the earlier activations more.</a:t>
            </a:r>
          </a:p>
          <a:p>
            <a:endParaRPr lang="en-US" sz="1200" dirty="0"/>
          </a:p>
          <a:p>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26</a:t>
            </a:fld>
            <a:endParaRPr lang="en-US"/>
          </a:p>
        </p:txBody>
      </p:sp>
    </p:spTree>
    <p:extLst>
      <p:ext uri="{BB962C8B-B14F-4D97-AF65-F5344CB8AC3E}">
        <p14:creationId xmlns:p14="http://schemas.microsoft.com/office/powerpoint/2010/main" val="783369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circumvent the TRR mechanism of vendor C, [CLICK] our approach is to first activate dummy rows to maximize the probability of making TRR detect a dummy row instead of the aggressor rows that we hammer later.</a:t>
            </a:r>
          </a:p>
          <a:p>
            <a:endParaRPr lang="en-US" dirty="0"/>
          </a:p>
          <a:p>
            <a:r>
              <a:rPr lang="en-US" dirty="0"/>
              <a:t>In our access pattern [CLICK], after a TRR-capable refresh, [CLICK] we first hammer a dummy row. [CLICK] Then, we hammer the two aggressor rows A1 and A2 until the next TRR-capable refresh. [CLICK] The aggressor rows are less likely to be detected than the dummy rows, especially when we first perform a large number of dummy hammers.</a:t>
            </a:r>
          </a:p>
          <a:p>
            <a:endParaRPr lang="en-US" dirty="0"/>
          </a:p>
          <a:p>
            <a:r>
              <a:rPr lang="en-US" dirty="0"/>
              <a:t>[CLICK] In conclusion, one can circumvent Vendor C’s TRR by first hammering dummy rows to make the actual aggressor rows less likely to be detected by TRR</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27</a:t>
            </a:fld>
            <a:endParaRPr lang="en-US"/>
          </a:p>
        </p:txBody>
      </p:sp>
    </p:spTree>
    <p:extLst>
      <p:ext uri="{BB962C8B-B14F-4D97-AF65-F5344CB8AC3E}">
        <p14:creationId xmlns:p14="http://schemas.microsoft.com/office/powerpoint/2010/main" val="3843297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Now, I will present the RowHammer bit flips that our new access patterns cause</a:t>
            </a:r>
          </a:p>
        </p:txBody>
      </p:sp>
      <p:sp>
        <p:nvSpPr>
          <p:cNvPr id="4" name="Slide Number Placeholder 3"/>
          <p:cNvSpPr>
            <a:spLocks noGrp="1"/>
          </p:cNvSpPr>
          <p:nvPr>
            <p:ph type="sldNum" sz="quarter" idx="5"/>
          </p:nvPr>
        </p:nvSpPr>
        <p:spPr/>
        <p:txBody>
          <a:bodyPr/>
          <a:lstStyle/>
          <a:p>
            <a:fld id="{EF7F79D3-8C36-4CB5-B03B-F440DA7B71AF}" type="slidenum">
              <a:rPr lang="en-US" smtClean="0"/>
              <a:t>28</a:t>
            </a:fld>
            <a:endParaRPr lang="en-US"/>
          </a:p>
        </p:txBody>
      </p:sp>
    </p:spTree>
    <p:extLst>
      <p:ext uri="{BB962C8B-B14F-4D97-AF65-F5344CB8AC3E}">
        <p14:creationId xmlns:p14="http://schemas.microsoft.com/office/powerpoint/2010/main" val="2194769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Leveraging the understanding we develop using U-TRR, we craft new RowHammer access patterns that circumvent the TRR mechanisms of three major DRAM vendors.</a:t>
            </a:r>
          </a:p>
          <a:p>
            <a:endParaRPr lang="en-US" dirty="0"/>
          </a:p>
          <a:p>
            <a:r>
              <a:rPr lang="en-US" dirty="0"/>
              <a:t>[CLICK] We evaluate the effectiveness of these patterns on 45 DDR4 DRAM modules, and we find that the new RowHammer access patterns cause a large number of RowHammer bit flips. </a:t>
            </a:r>
          </a:p>
        </p:txBody>
      </p:sp>
      <p:sp>
        <p:nvSpPr>
          <p:cNvPr id="4" name="Slide Number Placeholder 3"/>
          <p:cNvSpPr>
            <a:spLocks noGrp="1"/>
          </p:cNvSpPr>
          <p:nvPr>
            <p:ph type="sldNum" sz="quarter" idx="5"/>
          </p:nvPr>
        </p:nvSpPr>
        <p:spPr/>
        <p:txBody>
          <a:bodyPr/>
          <a:lstStyle/>
          <a:p>
            <a:fld id="{EF7F79D3-8C36-4CB5-B03B-F440DA7B71AF}" type="slidenum">
              <a:rPr lang="en-US" smtClean="0"/>
              <a:t>29</a:t>
            </a:fld>
            <a:endParaRPr lang="en-US"/>
          </a:p>
        </p:txBody>
      </p:sp>
    </p:spTree>
    <p:extLst>
      <p:ext uri="{BB962C8B-B14F-4D97-AF65-F5344CB8AC3E}">
        <p14:creationId xmlns:p14="http://schemas.microsoft.com/office/powerpoint/2010/main" val="357315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This is the outline of todays talk. [CLICK]</a:t>
            </a:r>
          </a:p>
          <a:p>
            <a:r>
              <a:rPr lang="en-US" dirty="0"/>
              <a:t>I will start with describing some DRAM basics</a:t>
            </a:r>
          </a:p>
        </p:txBody>
      </p:sp>
      <p:sp>
        <p:nvSpPr>
          <p:cNvPr id="4" name="Slide Number Placeholder 3"/>
          <p:cNvSpPr>
            <a:spLocks noGrp="1"/>
          </p:cNvSpPr>
          <p:nvPr>
            <p:ph type="sldNum" sz="quarter" idx="5"/>
          </p:nvPr>
        </p:nvSpPr>
        <p:spPr/>
        <p:txBody>
          <a:bodyPr/>
          <a:lstStyle/>
          <a:p>
            <a:fld id="{EF7F79D3-8C36-4CB5-B03B-F440DA7B71AF}" type="slidenum">
              <a:rPr lang="en-US" smtClean="0"/>
              <a:t>3</a:t>
            </a:fld>
            <a:endParaRPr lang="en-US"/>
          </a:p>
        </p:txBody>
      </p:sp>
    </p:spTree>
    <p:extLst>
      <p:ext uri="{BB962C8B-B14F-4D97-AF65-F5344CB8AC3E}">
        <p14:creationId xmlns:p14="http://schemas.microsoft.com/office/powerpoint/2010/main" val="2922919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effectiveness of our new RowHammer access patterns at DRAM row granularity.</a:t>
            </a:r>
          </a:p>
          <a:p>
            <a:endParaRPr lang="en-US" dirty="0"/>
          </a:p>
          <a:p>
            <a:r>
              <a:rPr lang="en-US" dirty="0"/>
              <a:t>[CLICK] The plot shows, for each of the 45 modules we test, the fraction of rows that experience at least one RowHammer bit flip compared to all rows in a DRAM bank.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We find that </a:t>
            </a:r>
            <a:r>
              <a:rPr lang="en-US" sz="1200" dirty="0">
                <a:solidFill>
                  <a:srgbClr val="009900"/>
                </a:solidFill>
              </a:rPr>
              <a:t>all 45 modules </a:t>
            </a:r>
            <a:r>
              <a:rPr lang="en-US" sz="1200" dirty="0">
                <a:solidFill>
                  <a:schemeClr val="tx1">
                    <a:lumMod val="65000"/>
                    <a:lumOff val="35000"/>
                  </a:schemeClr>
                </a:solidFill>
              </a:rPr>
              <a:t>we tested are </a:t>
            </a:r>
            <a:r>
              <a:rPr lang="en-US" sz="1200" dirty="0">
                <a:solidFill>
                  <a:srgbClr val="C00000"/>
                </a:solidFill>
              </a:rPr>
              <a:t>vulnerable</a:t>
            </a:r>
            <a:r>
              <a:rPr lang="en-US" sz="1200" dirty="0">
                <a:solidFill>
                  <a:schemeClr val="tx1">
                    <a:lumMod val="65000"/>
                    <a:lumOff val="35000"/>
                  </a:schemeClr>
                </a:solidFill>
              </a:rPr>
              <a:t> to our new RowHammer access patterns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[CLICK] Further, in 20 of the modules, our RowHammer access patterns cause bit flips in almost all</a:t>
            </a:r>
            <a:r>
              <a:rPr lang="en-US" sz="1200" dirty="0">
                <a:solidFill>
                  <a:srgbClr val="009900"/>
                </a:solidFill>
              </a:rPr>
              <a:t> of the rows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But why are some modules less vulnerable? We find that it is because of three main reasons. </a:t>
            </a:r>
          </a:p>
          <a:p>
            <a:r>
              <a:rPr lang="en-US" dirty="0"/>
              <a:t>[CLICK] First, some modules are fundamentally less vulnerable to RowHammer, in the sense that rows in those modules can tolerate a higher number of hammers before experiencing RowHammer bit flips. </a:t>
            </a:r>
          </a:p>
          <a:p>
            <a:r>
              <a:rPr lang="en-US" dirty="0"/>
              <a:t>[CLICK] Second, some modules implement a different TRR mechanism that our custom access patterns are not as effective. We believe understanding more those different TRR mechanisms can help crafting more effective rowhammer access patterns.</a:t>
            </a:r>
          </a:p>
          <a:p>
            <a:r>
              <a:rPr lang="en-US" dirty="0"/>
              <a:t>[CLICK] Third, some modules of Vendor C implement a unique row organization that appears to mitigate RowHammer at DRAM circuit level.</a:t>
            </a:r>
          </a:p>
        </p:txBody>
      </p:sp>
      <p:sp>
        <p:nvSpPr>
          <p:cNvPr id="4" name="Slide Number Placeholder 3"/>
          <p:cNvSpPr>
            <a:spLocks noGrp="1"/>
          </p:cNvSpPr>
          <p:nvPr>
            <p:ph type="sldNum" sz="quarter" idx="5"/>
          </p:nvPr>
        </p:nvSpPr>
        <p:spPr/>
        <p:txBody>
          <a:bodyPr/>
          <a:lstStyle/>
          <a:p>
            <a:fld id="{EF7F79D3-8C36-4CB5-B03B-F440DA7B71AF}" type="slidenum">
              <a:rPr lang="en-US" smtClean="0"/>
              <a:t>30</a:t>
            </a:fld>
            <a:endParaRPr lang="en-US"/>
          </a:p>
        </p:txBody>
      </p:sp>
    </p:spTree>
    <p:extLst>
      <p:ext uri="{BB962C8B-B14F-4D97-AF65-F5344CB8AC3E}">
        <p14:creationId xmlns:p14="http://schemas.microsoft.com/office/powerpoint/2010/main" val="1927337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conclude that, although some modules are less vulnerable, our access patterns successfully circumvent the TRR implementations of all three major DRAM vendors.</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31</a:t>
            </a:fld>
            <a:endParaRPr lang="en-US"/>
          </a:p>
        </p:txBody>
      </p:sp>
    </p:spTree>
    <p:extLst>
      <p:ext uri="{BB962C8B-B14F-4D97-AF65-F5344CB8AC3E}">
        <p14:creationId xmlns:p14="http://schemas.microsoft.com/office/powerpoint/2010/main" val="38989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RowHammer access patterns cause a lot of RowHammer bit flips. But can conventional DRAM ECC protect against those bit flips?</a:t>
            </a:r>
          </a:p>
          <a:p>
            <a:endParaRPr lang="en-US" dirty="0"/>
          </a:p>
          <a:p>
            <a:r>
              <a:rPr lang="en-US" dirty="0"/>
              <a:t>[CLICK] This is a simplified diagram of a DRAM module with ECC.</a:t>
            </a:r>
          </a:p>
          <a:p>
            <a:r>
              <a:rPr lang="en-US" dirty="0"/>
              <a:t>[CLICK] In this example, in addition to four DRAM chips that store data, a fifth chip stores redundant ECC data</a:t>
            </a:r>
          </a:p>
          <a:p>
            <a:r>
              <a:rPr lang="en-US" dirty="0"/>
              <a:t>[CLICK] Each chip provides 16 bits (or 2 bytes) data per cycle.</a:t>
            </a:r>
          </a:p>
          <a:p>
            <a:r>
              <a:rPr lang="en-US" dirty="0"/>
              <a:t>[CLICK] A 2-byte data chunk is called a symbol, [CLICK] all data symbols constitute an 8-byte </a:t>
            </a:r>
            <a:r>
              <a:rPr lang="en-US" dirty="0" err="1"/>
              <a:t>dataword</a:t>
            </a:r>
            <a:r>
              <a:rPr lang="en-US" dirty="0"/>
              <a:t>, and all symbols, </a:t>
            </a:r>
            <a:r>
              <a:rPr lang="en-US"/>
              <a:t>[CLICK] including </a:t>
            </a:r>
            <a:r>
              <a:rPr lang="en-US" dirty="0"/>
              <a:t>the ECC symbol, constitute a 10-byte codeword</a:t>
            </a:r>
          </a:p>
          <a:p>
            <a:r>
              <a:rPr lang="en-US" dirty="0"/>
              <a:t>[CLICK] The memory controller uses its ECC engine to decode incoming codewords. </a:t>
            </a:r>
          </a:p>
          <a:p>
            <a:r>
              <a:rPr lang="en-US" dirty="0"/>
              <a:t>[CLICK] When there are bit flips in the codeword, the conventional DRAM ECC can correct a single bit or it can be designed to correct a single symbol</a:t>
            </a:r>
          </a:p>
          <a:p>
            <a:r>
              <a:rPr lang="en-US" dirty="0"/>
              <a:t>[CLICK] The ECC engine can detect two bit errors (or 2 symbol errors), and the ECC engine cannot correct or detect 3 or more bit or symbol errors.</a:t>
            </a:r>
          </a:p>
        </p:txBody>
      </p:sp>
      <p:sp>
        <p:nvSpPr>
          <p:cNvPr id="4" name="Slide Number Placeholder 3"/>
          <p:cNvSpPr>
            <a:spLocks noGrp="1"/>
          </p:cNvSpPr>
          <p:nvPr>
            <p:ph type="sldNum" sz="quarter" idx="5"/>
          </p:nvPr>
        </p:nvSpPr>
        <p:spPr/>
        <p:txBody>
          <a:bodyPr/>
          <a:lstStyle/>
          <a:p>
            <a:fld id="{EF7F79D3-8C36-4CB5-B03B-F440DA7B71AF}" type="slidenum">
              <a:rPr lang="en-US" smtClean="0"/>
              <a:t>32</a:t>
            </a:fld>
            <a:endParaRPr lang="en-US"/>
          </a:p>
        </p:txBody>
      </p:sp>
    </p:spTree>
    <p:extLst>
      <p:ext uri="{BB962C8B-B14F-4D97-AF65-F5344CB8AC3E}">
        <p14:creationId xmlns:p14="http://schemas.microsoft.com/office/powerpoint/2010/main" val="2342605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analyze the RowHammer bit flips at a smaller granularity and see whether ECC can protect against RowHammer bit flips that our access patterns cause.</a:t>
            </a:r>
          </a:p>
          <a:p>
            <a:endParaRPr lang="en-US" dirty="0"/>
          </a:p>
          <a:p>
            <a:r>
              <a:rPr lang="en-US" dirty="0"/>
              <a:t>[CLICK] This plot shows, individually for each DRAM vendor, the distribution of 8-byte data chunks that have 1 to 7 RowHammer bit flips. The y-axis is in log scale.</a:t>
            </a:r>
          </a:p>
          <a:p>
            <a:endParaRPr lang="en-US" dirty="0"/>
          </a:p>
          <a:p>
            <a:r>
              <a:rPr lang="en-US" dirty="0"/>
              <a:t>[CLICK] The majority of the 8-byte data chunks are those that have only a single RowHammer bit flip, which can be corrected using typical SECDED ECC.</a:t>
            </a:r>
          </a:p>
          <a:p>
            <a:r>
              <a:rPr lang="en-US" dirty="0"/>
              <a:t>However, [CLICK] our RowHammer access patterns can cause at least 3 bit flips in modules of all three vendors. Further, [CLICK] we see up to 7 bit flips in many </a:t>
            </a:r>
            <a:r>
              <a:rPr lang="en-US" dirty="0" err="1"/>
              <a:t>datawords</a:t>
            </a:r>
            <a:r>
              <a:rPr lang="en-US" dirty="0"/>
              <a:t>, which the SECDED ECC cannot correct or detect</a:t>
            </a:r>
          </a:p>
          <a:p>
            <a:endParaRPr lang="en-US" dirty="0"/>
          </a:p>
          <a:p>
            <a:r>
              <a:rPr lang="en-US" dirty="0"/>
              <a:t>[CLICK] We conclude that conventional DRAM ECC cannot protect against our new RowHammer patterns</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33</a:t>
            </a:fld>
            <a:endParaRPr lang="en-US"/>
          </a:p>
        </p:txBody>
      </p:sp>
    </p:spTree>
    <p:extLst>
      <p:ext uri="{BB962C8B-B14F-4D97-AF65-F5344CB8AC3E}">
        <p14:creationId xmlns:p14="http://schemas.microsoft.com/office/powerpoint/2010/main" val="1787331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paper, </a:t>
            </a:r>
          </a:p>
          <a:p>
            <a:r>
              <a:rPr lang="en-US" dirty="0"/>
              <a:t>[CLICK] we have more observations regarding how the TRR mechanisms of the three vendors operate</a:t>
            </a:r>
          </a:p>
          <a:p>
            <a:r>
              <a:rPr lang="en-US" dirty="0"/>
              <a:t>[CLICK] a detailed description of the RowHammer access patterns we crafted</a:t>
            </a:r>
          </a:p>
          <a:p>
            <a:r>
              <a:rPr lang="en-US" dirty="0"/>
              <a:t>[CLICK] a sensitivity study on how the number of RowHammer bit flips change when we sweep the number of hammers per aggressor</a:t>
            </a:r>
          </a:p>
          <a:p>
            <a:r>
              <a:rPr lang="en-US" dirty="0"/>
              <a:t>[CLICK] observations and results for individual DRAM modules,</a:t>
            </a:r>
          </a:p>
          <a:p>
            <a:r>
              <a:rPr lang="en-US" dirty="0"/>
              <a:t>and more</a:t>
            </a:r>
          </a:p>
        </p:txBody>
      </p:sp>
      <p:sp>
        <p:nvSpPr>
          <p:cNvPr id="4" name="Slide Number Placeholder 3"/>
          <p:cNvSpPr>
            <a:spLocks noGrp="1"/>
          </p:cNvSpPr>
          <p:nvPr>
            <p:ph type="sldNum" sz="quarter" idx="5"/>
          </p:nvPr>
        </p:nvSpPr>
        <p:spPr/>
        <p:txBody>
          <a:bodyPr/>
          <a:lstStyle/>
          <a:p>
            <a:fld id="{EF7F79D3-8C36-4CB5-B03B-F440DA7B71AF}" type="slidenum">
              <a:rPr lang="en-US" smtClean="0"/>
              <a:t>34</a:t>
            </a:fld>
            <a:endParaRPr lang="en-US"/>
          </a:p>
        </p:txBody>
      </p:sp>
    </p:spTree>
    <p:extLst>
      <p:ext uri="{BB962C8B-B14F-4D97-AF65-F5344CB8AC3E}">
        <p14:creationId xmlns:p14="http://schemas.microsoft.com/office/powerpoint/2010/main" val="1434497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sz="800" dirty="0"/>
              <a:t>Let me quickly conclude my talk.</a:t>
            </a:r>
          </a:p>
        </p:txBody>
      </p:sp>
      <p:sp>
        <p:nvSpPr>
          <p:cNvPr id="4" name="Slide Number Placeholder 3"/>
          <p:cNvSpPr>
            <a:spLocks noGrp="1"/>
          </p:cNvSpPr>
          <p:nvPr>
            <p:ph type="sldNum" sz="quarter" idx="5"/>
          </p:nvPr>
        </p:nvSpPr>
        <p:spPr/>
        <p:txBody>
          <a:bodyPr/>
          <a:lstStyle/>
          <a:p>
            <a:fld id="{EF7F79D3-8C36-4CB5-B03B-F440DA7B71AF}" type="slidenum">
              <a:rPr lang="en-US" smtClean="0"/>
              <a:t>35</a:t>
            </a:fld>
            <a:endParaRPr lang="en-US"/>
          </a:p>
        </p:txBody>
      </p:sp>
    </p:spTree>
    <p:extLst>
      <p:ext uri="{BB962C8B-B14F-4D97-AF65-F5344CB8AC3E}">
        <p14:creationId xmlns:p14="http://schemas.microsoft.com/office/powerpoint/2010/main" val="910503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sz="500" dirty="0"/>
              <a:t>[CLICK] The RowHammer vulnerability of modern DRAM is a critical reliability and security threat.</a:t>
            </a:r>
          </a:p>
          <a:p>
            <a:r>
              <a:rPr lang="en-US" sz="500" dirty="0"/>
              <a:t>[CLICK] The security guarantees of TRR, which is the commonly used RowHammer protection mechanism, cannot be easily studied as TRR is obscure, undocumented, and proprietary.</a:t>
            </a:r>
          </a:p>
          <a:p>
            <a:endParaRPr lang="en-US" sz="500" dirty="0"/>
          </a:p>
          <a:p>
            <a:r>
              <a:rPr lang="en-US" sz="500" dirty="0"/>
              <a:t>[CLICK] In this work, our main goal is to answer the following questions. Is TRR fully secure? How can we validate the security guarantees of different TRR mechanisms? </a:t>
            </a:r>
          </a:p>
          <a:p>
            <a:endParaRPr lang="en-US" sz="500" dirty="0"/>
          </a:p>
          <a:p>
            <a:r>
              <a:rPr lang="en-US" sz="500" dirty="0"/>
              <a:t>[CLICK] To this end, we propose U-TRR, a new methodology that leverages data retention failures in DRAM to uncover the inner workings of TRR and study its security.</a:t>
            </a:r>
          </a:p>
          <a:p>
            <a:endParaRPr lang="en-US" sz="500" dirty="0"/>
          </a:p>
          <a:p>
            <a:r>
              <a:rPr lang="en-US" sz="500" dirty="0"/>
              <a:t>[CLICK] Using U-TRR, we analyze 15 DDR4 DRAM modules from each of the three major DRAM vendors. </a:t>
            </a:r>
          </a:p>
          <a:p>
            <a:r>
              <a:rPr lang="en-US" sz="500" dirty="0"/>
              <a:t>[CLICK] Through these analyses, we make several observations regarding the TRR mechanisms implemented in these modules and craft new custom RowHammer access patterns that cause RowHammer bit flips in TRR-protected DRAM modules.</a:t>
            </a:r>
          </a:p>
          <a:p>
            <a:r>
              <a:rPr lang="en-US" sz="500" dirty="0"/>
              <a:t>[CLICK] Our results show that: First, all 45 modules that we test across three vendors are vulnerable to our new RowHammer access patterns.</a:t>
            </a:r>
          </a:p>
          <a:p>
            <a:r>
              <a:rPr lang="en-US" sz="500" dirty="0"/>
              <a:t>[CLICK] Second, our access pattern cause at least one bit flip in almost all DRAM rows in many modules. This makes system-level RowHammer attacks easier to mount as the attacker would have the ability to cause bit flips in almost any DRAM row </a:t>
            </a:r>
            <a:br>
              <a:rPr lang="en-US" sz="500" dirty="0"/>
            </a:br>
            <a:r>
              <a:rPr lang="en-US" sz="500" dirty="0"/>
              <a:t>[CLICK] Third, we observe that our access patterns cause up to 7 RowHammer bit flips in an 8-byte </a:t>
            </a:r>
            <a:r>
              <a:rPr lang="en-US" sz="500" dirty="0" err="1"/>
              <a:t>dataword</a:t>
            </a:r>
            <a:r>
              <a:rPr lang="en-US" sz="500" dirty="0"/>
              <a:t>, making ECC ineffective and systems equipped with ECC also susceptible to RowHammer attacks</a:t>
            </a:r>
          </a:p>
          <a:p>
            <a:endParaRPr lang="en-US" sz="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500" dirty="0"/>
              <a:t>[CLICK] We conclude that TRR does not provide security against RowHammer and can be easily circumvented using the new understanding provided by U-TRR.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500" dirty="0"/>
              <a:t>[CLICK] We believe and hope that U-TRR will facilitate future research by enabling rigorous and open analysis of RowHammer mitigation mechanisms, leading to the development of both new RowHammer attacks and more secure RowHammer protection mechanisms.</a:t>
            </a:r>
          </a:p>
          <a:p>
            <a:endParaRPr lang="en-US" sz="500" dirty="0"/>
          </a:p>
        </p:txBody>
      </p:sp>
      <p:sp>
        <p:nvSpPr>
          <p:cNvPr id="4" name="Slide Number Placeholder 3"/>
          <p:cNvSpPr>
            <a:spLocks noGrp="1"/>
          </p:cNvSpPr>
          <p:nvPr>
            <p:ph type="sldNum" sz="quarter" idx="5"/>
          </p:nvPr>
        </p:nvSpPr>
        <p:spPr/>
        <p:txBody>
          <a:bodyPr/>
          <a:lstStyle/>
          <a:p>
            <a:fld id="{EF7F79D3-8C36-4CB5-B03B-F440DA7B71AF}" type="slidenum">
              <a:rPr lang="en-US" smtClean="0"/>
              <a:t>36</a:t>
            </a:fld>
            <a:endParaRPr lang="en-US"/>
          </a:p>
        </p:txBody>
      </p:sp>
    </p:spTree>
    <p:extLst>
      <p:ext uri="{BB962C8B-B14F-4D97-AF65-F5344CB8AC3E}">
        <p14:creationId xmlns:p14="http://schemas.microsoft.com/office/powerpoint/2010/main" val="714784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Thank you for your time. </a:t>
            </a:r>
            <a:r>
              <a:rPr lang="en-US" sz="1200" b="0" i="0" kern="1200" dirty="0">
                <a:solidFill>
                  <a:schemeClr val="tx1"/>
                </a:solidFill>
                <a:effectLst/>
                <a:latin typeface="+mn-lt"/>
                <a:ea typeface="+mn-ea"/>
                <a:cs typeface="+mn-cs"/>
              </a:rPr>
              <a:t>I am happy to receive any questions online or via email.  We invite you to read our paper for much more information</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37</a:t>
            </a:fld>
            <a:endParaRPr lang="en-US"/>
          </a:p>
        </p:txBody>
      </p:sp>
    </p:spTree>
    <p:extLst>
      <p:ext uri="{BB962C8B-B14F-4D97-AF65-F5344CB8AC3E}">
        <p14:creationId xmlns:p14="http://schemas.microsoft.com/office/powerpoint/2010/main" val="106013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Here I show a typical system with a CPU and a DRAM module that has several DRAM chips. </a:t>
            </a:r>
          </a:p>
          <a:p>
            <a:r>
              <a:rPr lang="en-US" baseline="0" dirty="0"/>
              <a:t>Inside a DRAM chip, [CLICK] there are multiple banks, which contain many DRAM cells organized as a two-dimensional array. [CLICK] A DRAM cell stores a single bit of information as electrical charge. In a bank, [CLICK]</a:t>
            </a:r>
          </a:p>
          <a:p>
            <a:r>
              <a:rPr lang="en-US" baseline="0" dirty="0"/>
              <a:t>the cells are vertically connected to sense amplifiers, which can read the data from the cells and update it if needed. [CLICK] And cells are organized horizontally as DRAM rows.</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4</a:t>
            </a:fld>
            <a:endParaRPr lang="en-US" altLang="en-US"/>
          </a:p>
        </p:txBody>
      </p:sp>
    </p:spTree>
    <p:extLst>
      <p:ext uri="{BB962C8B-B14F-4D97-AF65-F5344CB8AC3E}">
        <p14:creationId xmlns:p14="http://schemas.microsoft.com/office/powerpoint/2010/main" val="147020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baseline="0" dirty="0"/>
              <a:t>Now, lets look at DRAM commands that the memory controller issues to access the DRAM.</a:t>
            </a:r>
          </a:p>
          <a:p>
            <a:endParaRPr lang="en-US" baseline="0" dirty="0"/>
          </a:p>
          <a:p>
            <a:r>
              <a:rPr lang="en-US" baseline="0" dirty="0"/>
              <a:t>To perform an access, [CLICK] the memory controller first activates (or opens) a row by issuing an activate command. </a:t>
            </a:r>
          </a:p>
          <a:p>
            <a:r>
              <a:rPr lang="en-US" baseline="0" dirty="0"/>
              <a:t>[CLICK] The activate command loads row’s data into the sense amplifiers, where the data can be accessed.</a:t>
            </a:r>
          </a:p>
          <a:p>
            <a:endParaRPr lang="en-US" baseline="0" dirty="0"/>
          </a:p>
          <a:p>
            <a:r>
              <a:rPr lang="en-US" baseline="0" dirty="0"/>
              <a:t>[CLICK] After the row is accessed, the memory controller issues [CLICK] a precharge command to close an open row so that a new row can be activated.</a:t>
            </a:r>
          </a:p>
          <a:p>
            <a:endParaRPr lang="en-US" baseline="0" dirty="0"/>
          </a:p>
          <a:p>
            <a:r>
              <a:rPr lang="en-US" baseline="0" dirty="0"/>
              <a:t>This is basically how DRAM is accessed. </a:t>
            </a:r>
            <a:endParaRPr lang="en-US" dirty="0"/>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5</a:t>
            </a:fld>
            <a:endParaRPr lang="en-US" altLang="en-US"/>
          </a:p>
        </p:txBody>
      </p:sp>
    </p:spTree>
    <p:extLst>
      <p:ext uri="{BB962C8B-B14F-4D97-AF65-F5344CB8AC3E}">
        <p14:creationId xmlns:p14="http://schemas.microsoft.com/office/powerpoint/2010/main" val="512198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DRAM cell </a:t>
            </a:r>
            <a:r>
              <a:rPr lang="en-US" b="1" dirty="0"/>
              <a:t>encodes</a:t>
            </a:r>
            <a:r>
              <a:rPr lang="en-US" b="1" baseline="0" dirty="0"/>
              <a:t> </a:t>
            </a:r>
            <a:r>
              <a:rPr lang="en-US" baseline="0" dirty="0"/>
              <a:t>data in </a:t>
            </a:r>
            <a:r>
              <a:rPr lang="en-US" b="1" baseline="0" dirty="0"/>
              <a:t>fundamentally leaky </a:t>
            </a:r>
            <a:r>
              <a:rPr lang="en-US" b="0" baseline="0" dirty="0"/>
              <a:t>capacitors </a:t>
            </a:r>
            <a:r>
              <a:rPr lang="en-US" b="1" baseline="0" dirty="0"/>
              <a:t>[CLICK] </a:t>
            </a:r>
            <a:r>
              <a:rPr lang="en-US" b="0" baseline="0" dirty="0"/>
              <a:t>Here is a </a:t>
            </a:r>
            <a:r>
              <a:rPr lang="en-US" b="1" baseline="0" dirty="0"/>
              <a:t>simplified diagram </a:t>
            </a:r>
            <a:r>
              <a:rPr lang="en-US" b="0" baseline="0" dirty="0"/>
              <a:t>of a DRAM cell, where the capacitor in red stores the data and the access transistor gates access to the data</a:t>
            </a:r>
          </a:p>
          <a:p>
            <a:r>
              <a:rPr lang="en-US" b="1" baseline="0" dirty="0"/>
              <a:t>[CLICK]</a:t>
            </a:r>
          </a:p>
          <a:p>
            <a:r>
              <a:rPr lang="en-US" b="0" baseline="0" dirty="0"/>
              <a:t>There are a </a:t>
            </a:r>
            <a:r>
              <a:rPr lang="en-US" b="1" baseline="0" dirty="0"/>
              <a:t>number of leakage paths </a:t>
            </a:r>
            <a:r>
              <a:rPr lang="en-US" b="0" baseline="0" dirty="0"/>
              <a:t>by which charge can </a:t>
            </a:r>
            <a:r>
              <a:rPr lang="en-US" b="1" baseline="0" dirty="0"/>
              <a:t>enter or exit the capacitor</a:t>
            </a:r>
            <a:r>
              <a:rPr lang="en-US" b="0" baseline="0" dirty="0"/>
              <a:t>.</a:t>
            </a:r>
          </a:p>
          <a:p>
            <a:r>
              <a:rPr lang="en-US" b="1" baseline="0" dirty="0"/>
              <a:t>[CLICK]</a:t>
            </a:r>
          </a:p>
          <a:p>
            <a:r>
              <a:rPr lang="en-US" b="0" baseline="0" dirty="0"/>
              <a:t>The </a:t>
            </a:r>
            <a:r>
              <a:rPr lang="en-US" b="1" baseline="0" dirty="0"/>
              <a:t>important thing to note </a:t>
            </a:r>
            <a:r>
              <a:rPr lang="en-US" b="0" baseline="0" dirty="0"/>
              <a:t>is that stored data can be corrupted if too much charge leaks</a:t>
            </a:r>
          </a:p>
          <a:p>
            <a:r>
              <a:rPr lang="en-US" b="0" baseline="0" dirty="0"/>
              <a:t>Which is the </a:t>
            </a:r>
            <a:r>
              <a:rPr lang="en-US" b="1" baseline="0" dirty="0"/>
              <a:t>same as saying </a:t>
            </a:r>
            <a:r>
              <a:rPr lang="en-US" b="0" baseline="0" dirty="0"/>
              <a:t>if the </a:t>
            </a:r>
            <a:r>
              <a:rPr lang="en-US" b="1" baseline="0" dirty="0"/>
              <a:t>capacitor voltage degrades </a:t>
            </a:r>
            <a:r>
              <a:rPr lang="en-US" b="0" baseline="0" dirty="0"/>
              <a:t>too much</a:t>
            </a:r>
          </a:p>
        </p:txBody>
      </p:sp>
      <p:sp>
        <p:nvSpPr>
          <p:cNvPr id="4" name="Slide Number Placeholder 3"/>
          <p:cNvSpPr>
            <a:spLocks noGrp="1"/>
          </p:cNvSpPr>
          <p:nvPr>
            <p:ph type="sldNum" sz="quarter" idx="10"/>
          </p:nvPr>
        </p:nvSpPr>
        <p:spPr/>
        <p:txBody>
          <a:bodyPr/>
          <a:lstStyle/>
          <a:p>
            <a:fld id="{35E676A0-33B1-4B4B-B1AA-B0B917FCAA93}" type="slidenum">
              <a:rPr lang="en-US" smtClean="0"/>
              <a:t>6</a:t>
            </a:fld>
            <a:endParaRPr lang="en-US"/>
          </a:p>
        </p:txBody>
      </p:sp>
    </p:spTree>
    <p:extLst>
      <p:ext uri="{BB962C8B-B14F-4D97-AF65-F5344CB8AC3E}">
        <p14:creationId xmlns:p14="http://schemas.microsoft.com/office/powerpoint/2010/main" val="1967316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Here,</a:t>
            </a:r>
            <a:r>
              <a:rPr lang="en-US" baseline="0" dirty="0"/>
              <a:t> we have a </a:t>
            </a:r>
            <a:r>
              <a:rPr lang="en-US" b="1" baseline="0" dirty="0"/>
              <a:t>simplified diagram </a:t>
            </a:r>
            <a:r>
              <a:rPr lang="en-US" baseline="0" dirty="0"/>
              <a:t>of the </a:t>
            </a:r>
            <a:r>
              <a:rPr lang="en-US" b="1" baseline="0" dirty="0"/>
              <a:t>capacitor voltage over time</a:t>
            </a:r>
          </a:p>
          <a:p>
            <a:r>
              <a:rPr lang="en-US" b="0" baseline="0" dirty="0"/>
              <a:t>[CLICK] We see that the </a:t>
            </a:r>
            <a:r>
              <a:rPr lang="en-US" b="1" baseline="0" dirty="0"/>
              <a:t>voltage decreases </a:t>
            </a:r>
            <a:r>
              <a:rPr lang="en-US" b="0" baseline="0" dirty="0"/>
              <a:t>over time in an </a:t>
            </a:r>
            <a:r>
              <a:rPr lang="en-US" b="1" baseline="0" dirty="0"/>
              <a:t>exponential decay</a:t>
            </a:r>
            <a:r>
              <a:rPr lang="en-US" b="0" baseline="0" dirty="0"/>
              <a:t>.</a:t>
            </a:r>
          </a:p>
          <a:p>
            <a:r>
              <a:rPr lang="en-US" b="0" baseline="0" dirty="0"/>
              <a:t>There’s a threshold </a:t>
            </a:r>
            <a:r>
              <a:rPr lang="en-US" b="0" baseline="0" dirty="0" err="1"/>
              <a:t>Vmin</a:t>
            </a:r>
            <a:r>
              <a:rPr lang="en-US" b="0" baseline="0" dirty="0"/>
              <a:t> under which we can no longer guarantee that we will correctly read the data that was originally stored in the cell.</a:t>
            </a:r>
          </a:p>
          <a:p>
            <a:r>
              <a:rPr lang="en-US" b="1" baseline="0" dirty="0"/>
              <a:t>[CLICK]</a:t>
            </a:r>
          </a:p>
          <a:p>
            <a:r>
              <a:rPr lang="en-US" b="0" baseline="0" dirty="0"/>
              <a:t>As long as a cell’s voltage remains above this line, we consider this a retention success.</a:t>
            </a:r>
          </a:p>
          <a:p>
            <a:r>
              <a:rPr lang="en-US" b="1" baseline="0" dirty="0"/>
              <a:t>[CLICK]</a:t>
            </a:r>
          </a:p>
          <a:p>
            <a:r>
              <a:rPr lang="en-US" b="0" baseline="0" dirty="0"/>
              <a:t>However, as soon as the voltage drops below </a:t>
            </a:r>
            <a:r>
              <a:rPr lang="en-US" b="0" baseline="0" dirty="0" err="1"/>
              <a:t>Vmin</a:t>
            </a:r>
            <a:r>
              <a:rPr lang="en-US" b="0" baseline="0" dirty="0"/>
              <a:t>, we consider this a retention failure</a:t>
            </a:r>
          </a:p>
          <a:p>
            <a:endParaRPr lang="en-US" b="1" baseline="0" dirty="0"/>
          </a:p>
          <a:p>
            <a:r>
              <a:rPr lang="en-US" b="0" baseline="0" dirty="0"/>
              <a:t>In order to prevent failures from charge leakage known as retention failures, [CLICK] periodic refresh operations are issued to recharge the capacitor voltage. [CLICK] The interval between refresh commands are referred to as the refresh window. </a:t>
            </a:r>
            <a:endParaRPr lang="en-US" b="0" dirty="0"/>
          </a:p>
          <a:p>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7</a:t>
            </a:fld>
            <a:endParaRPr lang="en-US"/>
          </a:p>
        </p:txBody>
      </p:sp>
    </p:spTree>
    <p:extLst>
      <p:ext uri="{BB962C8B-B14F-4D97-AF65-F5344CB8AC3E}">
        <p14:creationId xmlns:p14="http://schemas.microsoft.com/office/powerpoint/2010/main" val="2694398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Now,  I will tell you about RowHammer and the main RowHammer protection mechanism implemented in DRAM chips today</a:t>
            </a:r>
          </a:p>
        </p:txBody>
      </p:sp>
      <p:sp>
        <p:nvSpPr>
          <p:cNvPr id="4" name="Slide Number Placeholder 3"/>
          <p:cNvSpPr>
            <a:spLocks noGrp="1"/>
          </p:cNvSpPr>
          <p:nvPr>
            <p:ph type="sldNum" sz="quarter" idx="5"/>
          </p:nvPr>
        </p:nvSpPr>
        <p:spPr/>
        <p:txBody>
          <a:bodyPr/>
          <a:lstStyle/>
          <a:p>
            <a:fld id="{EF7F79D3-8C36-4CB5-B03B-F440DA7B71AF}" type="slidenum">
              <a:rPr lang="en-US" smtClean="0"/>
              <a:t>8</a:t>
            </a:fld>
            <a:endParaRPr lang="en-US"/>
          </a:p>
        </p:txBody>
      </p:sp>
    </p:spTree>
    <p:extLst>
      <p:ext uri="{BB962C8B-B14F-4D97-AF65-F5344CB8AC3E}">
        <p14:creationId xmlns:p14="http://schemas.microsoft.com/office/powerpoint/2010/main" val="754546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b="0" dirty="0"/>
              <a:t>In order to access data from a DRAM row, say row 2, the memory controller must first open or activate the row </a:t>
            </a:r>
            <a:r>
              <a:rPr lang="en-US" b="1" dirty="0"/>
              <a:t>[CLICK]</a:t>
            </a:r>
            <a:r>
              <a:rPr lang="en-US" b="0" dirty="0"/>
              <a:t>. </a:t>
            </a:r>
          </a:p>
          <a:p>
            <a:r>
              <a:rPr lang="en-US" b="0" dirty="0"/>
              <a:t>After all requests are serviced from row 2, the memory controller must close or precharge the row </a:t>
            </a:r>
            <a:r>
              <a:rPr lang="en-US" b="1" dirty="0"/>
              <a:t>[CLICK]</a:t>
            </a:r>
            <a:r>
              <a:rPr lang="en-US" b="0" dirty="0"/>
              <a:t> in order to begin accessing data from another row. </a:t>
            </a:r>
          </a:p>
          <a:p>
            <a:r>
              <a:rPr lang="en-US" b="1" dirty="0"/>
              <a:t>[CLICK]</a:t>
            </a:r>
            <a:r>
              <a:rPr lang="en-US" b="0" dirty="0"/>
              <a:t> Due to an increase in cell-to-cell interference as a likely result of increased cell packing density, </a:t>
            </a:r>
            <a:r>
              <a:rPr lang="en-US" b="1" dirty="0"/>
              <a:t>[CLICK] </a:t>
            </a:r>
            <a:r>
              <a:rPr lang="en-US" b="0" dirty="0"/>
              <a:t>rapidly activating and </a:t>
            </a:r>
            <a:r>
              <a:rPr lang="en-US" b="1" dirty="0"/>
              <a:t>[CLICK] </a:t>
            </a:r>
            <a:r>
              <a:rPr lang="en-US" b="0" dirty="0"/>
              <a:t>precharging a DRAM row can result in bit flips in nearby rows </a:t>
            </a:r>
            <a:r>
              <a:rPr lang="en-US"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Continuing to access the same row results in even more failures in nearby rows </a:t>
            </a:r>
            <a:r>
              <a:rPr lang="en-US" b="1" dirty="0"/>
              <a:t>[CLICK]</a:t>
            </a:r>
            <a:r>
              <a:rPr lang="en-US" b="0" dirty="0"/>
              <a:t>. This phenomenon is known as RowHammer. </a:t>
            </a:r>
            <a:r>
              <a:rPr lang="en-US" b="1" dirty="0"/>
              <a:t>[CLICK]</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refer to the rapidly accessed row as an aggressor row and the rows containing bit flips as victim rows.  </a:t>
            </a:r>
          </a:p>
          <a:p>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9</a:t>
            </a:fld>
            <a:endParaRPr lang="en-US"/>
          </a:p>
        </p:txBody>
      </p:sp>
    </p:spTree>
    <p:extLst>
      <p:ext uri="{BB962C8B-B14F-4D97-AF65-F5344CB8AC3E}">
        <p14:creationId xmlns:p14="http://schemas.microsoft.com/office/powerpoint/2010/main" val="3681549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Graphic 6">
            <a:extLst>
              <a:ext uri="{FF2B5EF4-FFF2-40B4-BE49-F238E27FC236}">
                <a16:creationId xmlns:a16="http://schemas.microsoft.com/office/drawing/2014/main" id="{BB1F2B07-B85D-4032-9BF3-4A168EF59FB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18" y="6629400"/>
            <a:ext cx="861689" cy="198098"/>
          </a:xfrm>
          <a:prstGeom prst="rect">
            <a:avLst/>
          </a:prstGeom>
        </p:spPr>
      </p:pic>
    </p:spTree>
    <p:extLst>
      <p:ext uri="{BB962C8B-B14F-4D97-AF65-F5344CB8AC3E}">
        <p14:creationId xmlns:p14="http://schemas.microsoft.com/office/powerpoint/2010/main" val="334113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92411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402225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544345-E5DE-4E3E-945C-52D006461350}"/>
              </a:ext>
            </a:extLst>
          </p:cNvPr>
          <p:cNvSpPr/>
          <p:nvPr userDrawn="1"/>
        </p:nvSpPr>
        <p:spPr>
          <a:xfrm>
            <a:off x="0" y="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52400" y="0"/>
            <a:ext cx="8991600" cy="762000"/>
          </a:xfrm>
          <a:noFill/>
        </p:spPr>
        <p:txBody>
          <a:bodyPr/>
          <a:lstStyle>
            <a:lvl1pPr algn="l">
              <a:defRPr b="1">
                <a:solidFill>
                  <a:schemeClr val="accent5">
                    <a:lumMod val="40000"/>
                    <a:lumOff val="60000"/>
                  </a:schemeClr>
                </a:solidFill>
              </a:defRPr>
            </a:lvl1pPr>
          </a:lstStyle>
          <a:p>
            <a:r>
              <a:rPr lang="en-US" dirty="0"/>
              <a:t>Click to edit Master title style</a:t>
            </a:r>
          </a:p>
        </p:txBody>
      </p:sp>
      <p:sp>
        <p:nvSpPr>
          <p:cNvPr id="3" name="Content Placeholder 2"/>
          <p:cNvSpPr>
            <a:spLocks noGrp="1"/>
          </p:cNvSpPr>
          <p:nvPr>
            <p:ph idx="1"/>
          </p:nvPr>
        </p:nvSpPr>
        <p:spPr>
          <a:xfrm>
            <a:off x="152400" y="1143000"/>
            <a:ext cx="8839200" cy="4952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837DF481-5AC7-4454-ABD2-5F888C479294}"/>
              </a:ext>
            </a:extLst>
          </p:cNvPr>
          <p:cNvSpPr txBox="1">
            <a:spLocks/>
          </p:cNvSpPr>
          <p:nvPr userDrawn="1"/>
        </p:nvSpPr>
        <p:spPr>
          <a:xfrm>
            <a:off x="8229600" y="6355717"/>
            <a:ext cx="685800" cy="365125"/>
          </a:xfrm>
          <a:prstGeom prst="rect">
            <a:avLst/>
          </a:prstGeom>
        </p:spPr>
        <p:txBody>
          <a:bodyPr vert="horz" lIns="68580" tIns="34290" rIns="68580" bIns="3429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z="1500" smtClean="0"/>
              <a:pPr/>
              <a:t>‹#›</a:t>
            </a:fld>
            <a:endParaRPr lang="en-US" sz="1500" dirty="0"/>
          </a:p>
        </p:txBody>
      </p:sp>
      <p:pic>
        <p:nvPicPr>
          <p:cNvPr id="10" name="Graphic 9">
            <a:extLst>
              <a:ext uri="{FF2B5EF4-FFF2-40B4-BE49-F238E27FC236}">
                <a16:creationId xmlns:a16="http://schemas.microsoft.com/office/drawing/2014/main" id="{A9660ADE-2500-47B1-8D64-CD76FD56644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18" y="6629400"/>
            <a:ext cx="861689" cy="198098"/>
          </a:xfrm>
          <a:prstGeom prst="rect">
            <a:avLst/>
          </a:prstGeom>
        </p:spPr>
      </p:pic>
    </p:spTree>
    <p:extLst>
      <p:ext uri="{BB962C8B-B14F-4D97-AF65-F5344CB8AC3E}">
        <p14:creationId xmlns:p14="http://schemas.microsoft.com/office/powerpoint/2010/main" val="242403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130325606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355866386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3305099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4496810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126437960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357858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3881861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9385407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1.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15.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s>
</file>

<file path=ppt/slides/_rels/slide16.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16.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s>
</file>

<file path=ppt/slides/_rels/slide17.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9.emf"/><Relationship Id="rId3" Type="http://schemas.openxmlformats.org/officeDocument/2006/relationships/notesSlide" Target="../notesSlides/notesSlide17.xml"/><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31.emf"/><Relationship Id="rId10" Type="http://schemas.openxmlformats.org/officeDocument/2006/relationships/image" Target="../media/image36.emf"/><Relationship Id="rId4" Type="http://schemas.openxmlformats.org/officeDocument/2006/relationships/image" Target="../media/image30.emf"/><Relationship Id="rId9" Type="http://schemas.openxmlformats.org/officeDocument/2006/relationships/image" Target="../media/image35.emf"/><Relationship Id="rId14" Type="http://schemas.openxmlformats.org/officeDocument/2006/relationships/image" Target="../media/image40.emf"/></Relationships>
</file>

<file path=ppt/slides/_rels/slide18.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18.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s>
</file>

<file path=ppt/slides/_rels/slide19.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notesSlide" Target="../notesSlides/notesSlide19.xml"/><Relationship Id="rId7" Type="http://schemas.openxmlformats.org/officeDocument/2006/relationships/image" Target="../media/image44.emf"/><Relationship Id="rId12" Type="http://schemas.openxmlformats.org/officeDocument/2006/relationships/image" Target="../media/image49.emf"/><Relationship Id="rId17" Type="http://schemas.openxmlformats.org/officeDocument/2006/relationships/image" Target="../media/image54.png"/><Relationship Id="rId2" Type="http://schemas.openxmlformats.org/officeDocument/2006/relationships/slideLayout" Target="../slideLayouts/slideLayout2.xml"/><Relationship Id="rId16" Type="http://schemas.openxmlformats.org/officeDocument/2006/relationships/image" Target="../media/image53.svg"/><Relationship Id="rId1" Type="http://schemas.openxmlformats.org/officeDocument/2006/relationships/tags" Target="../tags/tag18.xml"/><Relationship Id="rId6" Type="http://schemas.openxmlformats.org/officeDocument/2006/relationships/image" Target="../media/image43.emf"/><Relationship Id="rId11" Type="http://schemas.openxmlformats.org/officeDocument/2006/relationships/image" Target="../media/image48.emf"/><Relationship Id="rId5" Type="http://schemas.openxmlformats.org/officeDocument/2006/relationships/image" Target="../media/image42.emf"/><Relationship Id="rId15" Type="http://schemas.openxmlformats.org/officeDocument/2006/relationships/image" Target="../media/image52.png"/><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emf"/><Relationship Id="rId14" Type="http://schemas.openxmlformats.org/officeDocument/2006/relationships/image" Target="../media/image51.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notesSlide" Target="../notesSlides/notesSlide2.xml"/><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57.png"/><Relationship Id="rId3" Type="http://schemas.openxmlformats.org/officeDocument/2006/relationships/notesSlide" Target="../notesSlides/notesSlide21.xml"/><Relationship Id="rId7" Type="http://schemas.openxmlformats.org/officeDocument/2006/relationships/image" Target="../media/image11.png"/><Relationship Id="rId12" Type="http://schemas.openxmlformats.org/officeDocument/2006/relationships/image" Target="../media/image51.sv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0.svg"/><Relationship Id="rId11" Type="http://schemas.openxmlformats.org/officeDocument/2006/relationships/image" Target="../media/image50.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56.png"/><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51.sv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notesSlide" Target="../notesSlides/notesSlide36.xml"/><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664803"/>
            <a:ext cx="9144000" cy="830997"/>
          </a:xfrm>
          <a:prstGeom prst="rect">
            <a:avLst/>
          </a:prstGeom>
          <a:noFill/>
        </p:spPr>
        <p:txBody>
          <a:bodyPr wrap="square" rtlCol="0">
            <a:spAutoFit/>
          </a:bodyPr>
          <a:lstStyle/>
          <a:p>
            <a:pPr algn="ctr"/>
            <a:r>
              <a:rPr lang="en-US" sz="2400" i="1" dirty="0">
                <a:solidFill>
                  <a:schemeClr val="tx1">
                    <a:lumMod val="65000"/>
                    <a:lumOff val="35000"/>
                  </a:schemeClr>
                </a:solidFill>
                <a:latin typeface="Cambria" panose="02040503050406030204" pitchFamily="18" charset="0"/>
              </a:rPr>
              <a:t>Yahya Can </a:t>
            </a:r>
            <a:r>
              <a:rPr lang="en-US" sz="2400" i="1" dirty="0" err="1">
                <a:solidFill>
                  <a:schemeClr val="tx1">
                    <a:lumMod val="65000"/>
                    <a:lumOff val="35000"/>
                  </a:schemeClr>
                </a:solidFill>
                <a:latin typeface="Cambria" panose="02040503050406030204" pitchFamily="18" charset="0"/>
              </a:rPr>
              <a:t>Tugrul</a:t>
            </a:r>
            <a:r>
              <a:rPr lang="en-US" sz="2400" i="1" dirty="0">
                <a:solidFill>
                  <a:schemeClr val="tx1">
                    <a:lumMod val="65000"/>
                    <a:lumOff val="35000"/>
                  </a:schemeClr>
                </a:solidFill>
                <a:latin typeface="Cambria" panose="02040503050406030204" pitchFamily="18" charset="0"/>
              </a:rPr>
              <a:t>      </a:t>
            </a:r>
            <a:r>
              <a:rPr lang="en-US" sz="2400" i="1" dirty="0" err="1">
                <a:solidFill>
                  <a:schemeClr val="tx1">
                    <a:lumMod val="65000"/>
                    <a:lumOff val="35000"/>
                  </a:schemeClr>
                </a:solidFill>
                <a:latin typeface="Cambria" panose="02040503050406030204" pitchFamily="18" charset="0"/>
              </a:rPr>
              <a:t>Jeremie</a:t>
            </a:r>
            <a:r>
              <a:rPr lang="en-US" sz="2400" i="1" dirty="0">
                <a:solidFill>
                  <a:schemeClr val="tx1">
                    <a:lumMod val="65000"/>
                    <a:lumOff val="35000"/>
                  </a:schemeClr>
                </a:solidFill>
                <a:latin typeface="Cambria" panose="02040503050406030204" pitchFamily="18" charset="0"/>
              </a:rPr>
              <a:t> S. Kim      Victor van der Veen      </a:t>
            </a:r>
            <a:br>
              <a:rPr lang="en-US" sz="2400" i="1" dirty="0">
                <a:solidFill>
                  <a:schemeClr val="tx1">
                    <a:lumMod val="65000"/>
                    <a:lumOff val="35000"/>
                  </a:schemeClr>
                </a:solidFill>
                <a:latin typeface="Cambria" panose="02040503050406030204" pitchFamily="18" charset="0"/>
              </a:rPr>
            </a:br>
            <a:r>
              <a:rPr lang="en-US" sz="2400" i="1" dirty="0">
                <a:solidFill>
                  <a:schemeClr val="tx1">
                    <a:lumMod val="65000"/>
                    <a:lumOff val="35000"/>
                  </a:schemeClr>
                </a:solidFill>
                <a:latin typeface="Cambria" panose="02040503050406030204" pitchFamily="18" charset="0"/>
              </a:rPr>
              <a:t>Kaveh </a:t>
            </a:r>
            <a:r>
              <a:rPr lang="en-US" sz="2400" i="1" dirty="0" err="1">
                <a:solidFill>
                  <a:schemeClr val="tx1">
                    <a:lumMod val="65000"/>
                    <a:lumOff val="35000"/>
                  </a:schemeClr>
                </a:solidFill>
                <a:latin typeface="Cambria" panose="02040503050406030204" pitchFamily="18" charset="0"/>
              </a:rPr>
              <a:t>Razavi</a:t>
            </a:r>
            <a:r>
              <a:rPr lang="en-US" sz="2400" i="1" dirty="0">
                <a:solidFill>
                  <a:schemeClr val="tx1">
                    <a:lumMod val="65000"/>
                    <a:lumOff val="35000"/>
                  </a:schemeClr>
                </a:solidFill>
                <a:latin typeface="Cambria" panose="02040503050406030204" pitchFamily="18" charset="0"/>
              </a:rPr>
              <a:t>      </a:t>
            </a:r>
            <a:r>
              <a:rPr lang="en-US" sz="2400" i="1" dirty="0" err="1">
                <a:solidFill>
                  <a:schemeClr val="tx1">
                    <a:lumMod val="65000"/>
                    <a:lumOff val="35000"/>
                  </a:schemeClr>
                </a:solidFill>
                <a:latin typeface="Cambria" panose="02040503050406030204" pitchFamily="18" charset="0"/>
              </a:rPr>
              <a:t>Onur</a:t>
            </a:r>
            <a:r>
              <a:rPr lang="en-US" sz="2400" i="1" dirty="0">
                <a:solidFill>
                  <a:schemeClr val="tx1">
                    <a:lumMod val="65000"/>
                    <a:lumOff val="35000"/>
                  </a:schemeClr>
                </a:solidFill>
                <a:latin typeface="Cambria" panose="02040503050406030204" pitchFamily="18" charset="0"/>
              </a:rPr>
              <a:t> Mutlu</a:t>
            </a:r>
          </a:p>
        </p:txBody>
      </p:sp>
      <p:sp>
        <p:nvSpPr>
          <p:cNvPr id="19" name="Title 1">
            <a:extLst>
              <a:ext uri="{FF2B5EF4-FFF2-40B4-BE49-F238E27FC236}">
                <a16:creationId xmlns:a16="http://schemas.microsoft.com/office/drawing/2014/main" id="{11BE127E-9EFE-4878-80C9-979BE3337198}"/>
              </a:ext>
            </a:extLst>
          </p:cNvPr>
          <p:cNvSpPr txBox="1">
            <a:spLocks/>
          </p:cNvSpPr>
          <p:nvPr/>
        </p:nvSpPr>
        <p:spPr>
          <a:xfrm>
            <a:off x="0" y="0"/>
            <a:ext cx="9144000" cy="2616441"/>
          </a:xfrm>
          <a:prstGeom prst="rect">
            <a:avLst/>
          </a:prstGeom>
          <a:solidFill>
            <a:schemeClr val="tx1">
              <a:lumMod val="65000"/>
              <a:lumOff val="3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n-US" sz="4950" b="1" dirty="0">
                <a:solidFill>
                  <a:srgbClr val="91C9F7"/>
                </a:solidFill>
              </a:rPr>
              <a:t>U-TRR</a:t>
            </a:r>
            <a:br>
              <a:rPr lang="tr-TR" sz="4950" b="1" dirty="0">
                <a:solidFill>
                  <a:srgbClr val="FF0000"/>
                </a:solidFill>
              </a:rPr>
            </a:br>
            <a:r>
              <a:rPr lang="en-US" sz="2200" b="1" dirty="0">
                <a:solidFill>
                  <a:schemeClr val="bg1"/>
                </a:solidFill>
              </a:rPr>
              <a:t>Uncovering in-DRAM RowHammer Protection Mechanisms: </a:t>
            </a:r>
            <a:br>
              <a:rPr lang="en-US" sz="2200" b="1" dirty="0">
                <a:solidFill>
                  <a:schemeClr val="bg1"/>
                </a:solidFill>
              </a:rPr>
            </a:br>
            <a:r>
              <a:rPr lang="en-US" sz="2200" b="1" dirty="0">
                <a:solidFill>
                  <a:schemeClr val="bg1"/>
                </a:solidFill>
              </a:rPr>
              <a:t>A New Methodology, Custom RowHammer Patterns, and Implications</a:t>
            </a:r>
            <a:endParaRPr lang="en-US" sz="2200" b="1" dirty="0">
              <a:solidFill>
                <a:schemeClr val="bg1"/>
              </a:solidFill>
              <a:latin typeface="Cambria" panose="02040503050406030204" pitchFamily="18" charset="0"/>
            </a:endParaRPr>
          </a:p>
        </p:txBody>
      </p:sp>
      <p:grpSp>
        <p:nvGrpSpPr>
          <p:cNvPr id="22" name="Group 4">
            <a:extLst>
              <a:ext uri="{FF2B5EF4-FFF2-40B4-BE49-F238E27FC236}">
                <a16:creationId xmlns:a16="http://schemas.microsoft.com/office/drawing/2014/main" id="{4095920D-EB2B-4492-B917-CB6BC9649A64}"/>
              </a:ext>
            </a:extLst>
          </p:cNvPr>
          <p:cNvGrpSpPr>
            <a:grpSpLocks noChangeAspect="1"/>
          </p:cNvGrpSpPr>
          <p:nvPr/>
        </p:nvGrpSpPr>
        <p:grpSpPr bwMode="auto">
          <a:xfrm>
            <a:off x="76200" y="5114405"/>
            <a:ext cx="3274909" cy="1210195"/>
            <a:chOff x="2817" y="2869"/>
            <a:chExt cx="2928" cy="1082"/>
          </a:xfrm>
        </p:grpSpPr>
        <p:sp>
          <p:nvSpPr>
            <p:cNvPr id="23" name="AutoShape 3">
              <a:extLst>
                <a:ext uri="{FF2B5EF4-FFF2-40B4-BE49-F238E27FC236}">
                  <a16:creationId xmlns:a16="http://schemas.microsoft.com/office/drawing/2014/main" id="{7DE0BF48-53B9-4C09-A3F3-BEA50B99DEB3}"/>
                </a:ext>
              </a:extLst>
            </p:cNvPr>
            <p:cNvSpPr>
              <a:spLocks noChangeAspect="1" noChangeArrowheads="1" noTextEdit="1"/>
            </p:cNvSpPr>
            <p:nvPr/>
          </p:nvSpPr>
          <p:spPr bwMode="auto">
            <a:xfrm>
              <a:off x="2817" y="2869"/>
              <a:ext cx="2928" cy="10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4" name="Rectangle 5">
              <a:extLst>
                <a:ext uri="{FF2B5EF4-FFF2-40B4-BE49-F238E27FC236}">
                  <a16:creationId xmlns:a16="http://schemas.microsoft.com/office/drawing/2014/main" id="{11FFCDEE-DF16-407D-B902-C904FFDD1162}"/>
                </a:ext>
              </a:extLst>
            </p:cNvPr>
            <p:cNvSpPr>
              <a:spLocks noChangeArrowheads="1"/>
            </p:cNvSpPr>
            <p:nvPr/>
          </p:nvSpPr>
          <p:spPr bwMode="auto">
            <a:xfrm>
              <a:off x="2817" y="2869"/>
              <a:ext cx="2928" cy="1081"/>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6">
              <a:extLst>
                <a:ext uri="{FF2B5EF4-FFF2-40B4-BE49-F238E27FC236}">
                  <a16:creationId xmlns:a16="http://schemas.microsoft.com/office/drawing/2014/main" id="{F843DB89-946E-48E6-B032-E257D6D2B2CA}"/>
                </a:ext>
              </a:extLst>
            </p:cNvPr>
            <p:cNvSpPr>
              <a:spLocks/>
            </p:cNvSpPr>
            <p:nvPr/>
          </p:nvSpPr>
          <p:spPr bwMode="auto">
            <a:xfrm>
              <a:off x="4375" y="3351"/>
              <a:ext cx="217" cy="247"/>
            </a:xfrm>
            <a:custGeom>
              <a:avLst/>
              <a:gdLst>
                <a:gd name="T0" fmla="*/ 68 w 435"/>
                <a:gd name="T1" fmla="*/ 0 h 494"/>
                <a:gd name="T2" fmla="*/ 139 w 435"/>
                <a:gd name="T3" fmla="*/ 0 h 494"/>
                <a:gd name="T4" fmla="*/ 139 w 435"/>
                <a:gd name="T5" fmla="*/ 2 h 494"/>
                <a:gd name="T6" fmla="*/ 78 w 435"/>
                <a:gd name="T7" fmla="*/ 300 h 494"/>
                <a:gd name="T8" fmla="*/ 75 w 435"/>
                <a:gd name="T9" fmla="*/ 325 h 494"/>
                <a:gd name="T10" fmla="*/ 73 w 435"/>
                <a:gd name="T11" fmla="*/ 346 h 494"/>
                <a:gd name="T12" fmla="*/ 78 w 435"/>
                <a:gd name="T13" fmla="*/ 375 h 494"/>
                <a:gd name="T14" fmla="*/ 89 w 435"/>
                <a:gd name="T15" fmla="*/ 398 h 494"/>
                <a:gd name="T16" fmla="*/ 107 w 435"/>
                <a:gd name="T17" fmla="*/ 416 h 494"/>
                <a:gd name="T18" fmla="*/ 131 w 435"/>
                <a:gd name="T19" fmla="*/ 427 h 494"/>
                <a:gd name="T20" fmla="*/ 162 w 435"/>
                <a:gd name="T21" fmla="*/ 430 h 494"/>
                <a:gd name="T22" fmla="*/ 170 w 435"/>
                <a:gd name="T23" fmla="*/ 430 h 494"/>
                <a:gd name="T24" fmla="*/ 185 w 435"/>
                <a:gd name="T25" fmla="*/ 428 h 494"/>
                <a:gd name="T26" fmla="*/ 201 w 435"/>
                <a:gd name="T27" fmla="*/ 425 h 494"/>
                <a:gd name="T28" fmla="*/ 220 w 435"/>
                <a:gd name="T29" fmla="*/ 418 h 494"/>
                <a:gd name="T30" fmla="*/ 240 w 435"/>
                <a:gd name="T31" fmla="*/ 405 h 494"/>
                <a:gd name="T32" fmla="*/ 259 w 435"/>
                <a:gd name="T33" fmla="*/ 389 h 494"/>
                <a:gd name="T34" fmla="*/ 277 w 435"/>
                <a:gd name="T35" fmla="*/ 366 h 494"/>
                <a:gd name="T36" fmla="*/ 293 w 435"/>
                <a:gd name="T37" fmla="*/ 336 h 494"/>
                <a:gd name="T38" fmla="*/ 304 w 435"/>
                <a:gd name="T39" fmla="*/ 298 h 494"/>
                <a:gd name="T40" fmla="*/ 362 w 435"/>
                <a:gd name="T41" fmla="*/ 0 h 494"/>
                <a:gd name="T42" fmla="*/ 435 w 435"/>
                <a:gd name="T43" fmla="*/ 0 h 494"/>
                <a:gd name="T44" fmla="*/ 435 w 435"/>
                <a:gd name="T45" fmla="*/ 2 h 494"/>
                <a:gd name="T46" fmla="*/ 337 w 435"/>
                <a:gd name="T47" fmla="*/ 489 h 494"/>
                <a:gd name="T48" fmla="*/ 268 w 435"/>
                <a:gd name="T49" fmla="*/ 489 h 494"/>
                <a:gd name="T50" fmla="*/ 268 w 435"/>
                <a:gd name="T51" fmla="*/ 487 h 494"/>
                <a:gd name="T52" fmla="*/ 277 w 435"/>
                <a:gd name="T53" fmla="*/ 435 h 494"/>
                <a:gd name="T54" fmla="*/ 249 w 435"/>
                <a:gd name="T55" fmla="*/ 462 h 494"/>
                <a:gd name="T56" fmla="*/ 215 w 435"/>
                <a:gd name="T57" fmla="*/ 480 h 494"/>
                <a:gd name="T58" fmla="*/ 178 w 435"/>
                <a:gd name="T59" fmla="*/ 491 h 494"/>
                <a:gd name="T60" fmla="*/ 135 w 435"/>
                <a:gd name="T61" fmla="*/ 494 h 494"/>
                <a:gd name="T62" fmla="*/ 98 w 435"/>
                <a:gd name="T63" fmla="*/ 489 h 494"/>
                <a:gd name="T64" fmla="*/ 64 w 435"/>
                <a:gd name="T65" fmla="*/ 476 h 494"/>
                <a:gd name="T66" fmla="*/ 37 w 435"/>
                <a:gd name="T67" fmla="*/ 455 h 494"/>
                <a:gd name="T68" fmla="*/ 18 w 435"/>
                <a:gd name="T69" fmla="*/ 428 h 494"/>
                <a:gd name="T70" fmla="*/ 5 w 435"/>
                <a:gd name="T71" fmla="*/ 395 h 494"/>
                <a:gd name="T72" fmla="*/ 0 w 435"/>
                <a:gd name="T73" fmla="*/ 355 h 494"/>
                <a:gd name="T74" fmla="*/ 2 w 435"/>
                <a:gd name="T75" fmla="*/ 332 h 494"/>
                <a:gd name="T76" fmla="*/ 5 w 435"/>
                <a:gd name="T77" fmla="*/ 311 h 494"/>
                <a:gd name="T78" fmla="*/ 7 w 435"/>
                <a:gd name="T79" fmla="*/ 307 h 494"/>
                <a:gd name="T80" fmla="*/ 68 w 435"/>
                <a:gd name="T81"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5" h="494">
                  <a:moveTo>
                    <a:pt x="68" y="0"/>
                  </a:moveTo>
                  <a:lnTo>
                    <a:pt x="139" y="0"/>
                  </a:lnTo>
                  <a:lnTo>
                    <a:pt x="139" y="2"/>
                  </a:lnTo>
                  <a:lnTo>
                    <a:pt x="78" y="300"/>
                  </a:lnTo>
                  <a:lnTo>
                    <a:pt x="75" y="325"/>
                  </a:lnTo>
                  <a:lnTo>
                    <a:pt x="73" y="346"/>
                  </a:lnTo>
                  <a:lnTo>
                    <a:pt x="78" y="375"/>
                  </a:lnTo>
                  <a:lnTo>
                    <a:pt x="89" y="398"/>
                  </a:lnTo>
                  <a:lnTo>
                    <a:pt x="107" y="416"/>
                  </a:lnTo>
                  <a:lnTo>
                    <a:pt x="131" y="427"/>
                  </a:lnTo>
                  <a:lnTo>
                    <a:pt x="162" y="430"/>
                  </a:lnTo>
                  <a:lnTo>
                    <a:pt x="170" y="430"/>
                  </a:lnTo>
                  <a:lnTo>
                    <a:pt x="185" y="428"/>
                  </a:lnTo>
                  <a:lnTo>
                    <a:pt x="201" y="425"/>
                  </a:lnTo>
                  <a:lnTo>
                    <a:pt x="220" y="418"/>
                  </a:lnTo>
                  <a:lnTo>
                    <a:pt x="240" y="405"/>
                  </a:lnTo>
                  <a:lnTo>
                    <a:pt x="259" y="389"/>
                  </a:lnTo>
                  <a:lnTo>
                    <a:pt x="277" y="366"/>
                  </a:lnTo>
                  <a:lnTo>
                    <a:pt x="293" y="336"/>
                  </a:lnTo>
                  <a:lnTo>
                    <a:pt x="304" y="298"/>
                  </a:lnTo>
                  <a:lnTo>
                    <a:pt x="362" y="0"/>
                  </a:lnTo>
                  <a:lnTo>
                    <a:pt x="435" y="0"/>
                  </a:lnTo>
                  <a:lnTo>
                    <a:pt x="435" y="2"/>
                  </a:lnTo>
                  <a:lnTo>
                    <a:pt x="337" y="489"/>
                  </a:lnTo>
                  <a:lnTo>
                    <a:pt x="268" y="489"/>
                  </a:lnTo>
                  <a:lnTo>
                    <a:pt x="268" y="487"/>
                  </a:lnTo>
                  <a:lnTo>
                    <a:pt x="277" y="435"/>
                  </a:lnTo>
                  <a:lnTo>
                    <a:pt x="249" y="462"/>
                  </a:lnTo>
                  <a:lnTo>
                    <a:pt x="215" y="480"/>
                  </a:lnTo>
                  <a:lnTo>
                    <a:pt x="178" y="491"/>
                  </a:lnTo>
                  <a:lnTo>
                    <a:pt x="135" y="494"/>
                  </a:lnTo>
                  <a:lnTo>
                    <a:pt x="98" y="489"/>
                  </a:lnTo>
                  <a:lnTo>
                    <a:pt x="64" y="476"/>
                  </a:lnTo>
                  <a:lnTo>
                    <a:pt x="37" y="455"/>
                  </a:lnTo>
                  <a:lnTo>
                    <a:pt x="18" y="428"/>
                  </a:lnTo>
                  <a:lnTo>
                    <a:pt x="5" y="395"/>
                  </a:lnTo>
                  <a:lnTo>
                    <a:pt x="0" y="355"/>
                  </a:lnTo>
                  <a:lnTo>
                    <a:pt x="2" y="332"/>
                  </a:lnTo>
                  <a:lnTo>
                    <a:pt x="5" y="311"/>
                  </a:lnTo>
                  <a:lnTo>
                    <a:pt x="7" y="307"/>
                  </a:lnTo>
                  <a:lnTo>
                    <a:pt x="6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 name="Freeform 7">
              <a:extLst>
                <a:ext uri="{FF2B5EF4-FFF2-40B4-BE49-F238E27FC236}">
                  <a16:creationId xmlns:a16="http://schemas.microsoft.com/office/drawing/2014/main" id="{0B89A9A8-14D8-4FEF-9BE4-1230E6B01808}"/>
                </a:ext>
              </a:extLst>
            </p:cNvPr>
            <p:cNvSpPr>
              <a:spLocks/>
            </p:cNvSpPr>
            <p:nvPr/>
          </p:nvSpPr>
          <p:spPr bwMode="auto">
            <a:xfrm>
              <a:off x="4623" y="3348"/>
              <a:ext cx="199" cy="247"/>
            </a:xfrm>
            <a:custGeom>
              <a:avLst/>
              <a:gdLst>
                <a:gd name="T0" fmla="*/ 289 w 397"/>
                <a:gd name="T1" fmla="*/ 0 h 495"/>
                <a:gd name="T2" fmla="*/ 321 w 397"/>
                <a:gd name="T3" fmla="*/ 2 h 495"/>
                <a:gd name="T4" fmla="*/ 350 w 397"/>
                <a:gd name="T5" fmla="*/ 11 h 495"/>
                <a:gd name="T6" fmla="*/ 374 w 397"/>
                <a:gd name="T7" fmla="*/ 25 h 495"/>
                <a:gd name="T8" fmla="*/ 396 w 397"/>
                <a:gd name="T9" fmla="*/ 45 h 495"/>
                <a:gd name="T10" fmla="*/ 397 w 397"/>
                <a:gd name="T11" fmla="*/ 47 h 495"/>
                <a:gd name="T12" fmla="*/ 339 w 397"/>
                <a:gd name="T13" fmla="*/ 98 h 495"/>
                <a:gd name="T14" fmla="*/ 339 w 397"/>
                <a:gd name="T15" fmla="*/ 96 h 495"/>
                <a:gd name="T16" fmla="*/ 319 w 397"/>
                <a:gd name="T17" fmla="*/ 79 h 495"/>
                <a:gd name="T18" fmla="*/ 296 w 397"/>
                <a:gd name="T19" fmla="*/ 66 h 495"/>
                <a:gd name="T20" fmla="*/ 270 w 397"/>
                <a:gd name="T21" fmla="*/ 63 h 495"/>
                <a:gd name="T22" fmla="*/ 238 w 397"/>
                <a:gd name="T23" fmla="*/ 68 h 495"/>
                <a:gd name="T24" fmla="*/ 208 w 397"/>
                <a:gd name="T25" fmla="*/ 80 h 495"/>
                <a:gd name="T26" fmla="*/ 181 w 397"/>
                <a:gd name="T27" fmla="*/ 100 h 495"/>
                <a:gd name="T28" fmla="*/ 158 w 397"/>
                <a:gd name="T29" fmla="*/ 127 h 495"/>
                <a:gd name="T30" fmla="*/ 142 w 397"/>
                <a:gd name="T31" fmla="*/ 159 h 495"/>
                <a:gd name="T32" fmla="*/ 131 w 397"/>
                <a:gd name="T33" fmla="*/ 194 h 495"/>
                <a:gd name="T34" fmla="*/ 71 w 397"/>
                <a:gd name="T35" fmla="*/ 495 h 495"/>
                <a:gd name="T36" fmla="*/ 0 w 397"/>
                <a:gd name="T37" fmla="*/ 495 h 495"/>
                <a:gd name="T38" fmla="*/ 0 w 397"/>
                <a:gd name="T39" fmla="*/ 493 h 495"/>
                <a:gd name="T40" fmla="*/ 98 w 397"/>
                <a:gd name="T41" fmla="*/ 6 h 495"/>
                <a:gd name="T42" fmla="*/ 167 w 397"/>
                <a:gd name="T43" fmla="*/ 6 h 495"/>
                <a:gd name="T44" fmla="*/ 167 w 397"/>
                <a:gd name="T45" fmla="*/ 8 h 495"/>
                <a:gd name="T46" fmla="*/ 156 w 397"/>
                <a:gd name="T47" fmla="*/ 61 h 495"/>
                <a:gd name="T48" fmla="*/ 183 w 397"/>
                <a:gd name="T49" fmla="*/ 36 h 495"/>
                <a:gd name="T50" fmla="*/ 215 w 397"/>
                <a:gd name="T51" fmla="*/ 16 h 495"/>
                <a:gd name="T52" fmla="*/ 250 w 397"/>
                <a:gd name="T53" fmla="*/ 4 h 495"/>
                <a:gd name="T54" fmla="*/ 289 w 397"/>
                <a:gd name="T5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7" h="495">
                  <a:moveTo>
                    <a:pt x="289" y="0"/>
                  </a:moveTo>
                  <a:lnTo>
                    <a:pt x="321" y="2"/>
                  </a:lnTo>
                  <a:lnTo>
                    <a:pt x="350" y="11"/>
                  </a:lnTo>
                  <a:lnTo>
                    <a:pt x="374" y="25"/>
                  </a:lnTo>
                  <a:lnTo>
                    <a:pt x="396" y="45"/>
                  </a:lnTo>
                  <a:lnTo>
                    <a:pt x="397" y="47"/>
                  </a:lnTo>
                  <a:lnTo>
                    <a:pt x="339" y="98"/>
                  </a:lnTo>
                  <a:lnTo>
                    <a:pt x="339" y="96"/>
                  </a:lnTo>
                  <a:lnTo>
                    <a:pt x="319" y="79"/>
                  </a:lnTo>
                  <a:lnTo>
                    <a:pt x="296" y="66"/>
                  </a:lnTo>
                  <a:lnTo>
                    <a:pt x="270" y="63"/>
                  </a:lnTo>
                  <a:lnTo>
                    <a:pt x="238" y="68"/>
                  </a:lnTo>
                  <a:lnTo>
                    <a:pt x="208" y="80"/>
                  </a:lnTo>
                  <a:lnTo>
                    <a:pt x="181" y="100"/>
                  </a:lnTo>
                  <a:lnTo>
                    <a:pt x="158" y="127"/>
                  </a:lnTo>
                  <a:lnTo>
                    <a:pt x="142" y="159"/>
                  </a:lnTo>
                  <a:lnTo>
                    <a:pt x="131" y="194"/>
                  </a:lnTo>
                  <a:lnTo>
                    <a:pt x="71" y="495"/>
                  </a:lnTo>
                  <a:lnTo>
                    <a:pt x="0" y="495"/>
                  </a:lnTo>
                  <a:lnTo>
                    <a:pt x="0" y="493"/>
                  </a:lnTo>
                  <a:lnTo>
                    <a:pt x="98" y="6"/>
                  </a:lnTo>
                  <a:lnTo>
                    <a:pt x="167" y="6"/>
                  </a:lnTo>
                  <a:lnTo>
                    <a:pt x="167" y="8"/>
                  </a:lnTo>
                  <a:lnTo>
                    <a:pt x="156" y="61"/>
                  </a:lnTo>
                  <a:lnTo>
                    <a:pt x="183" y="36"/>
                  </a:lnTo>
                  <a:lnTo>
                    <a:pt x="215" y="16"/>
                  </a:lnTo>
                  <a:lnTo>
                    <a:pt x="250" y="4"/>
                  </a:lnTo>
                  <a:lnTo>
                    <a:pt x="289"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 name="Freeform 8">
              <a:extLst>
                <a:ext uri="{FF2B5EF4-FFF2-40B4-BE49-F238E27FC236}">
                  <a16:creationId xmlns:a16="http://schemas.microsoft.com/office/drawing/2014/main" id="{220BF5A0-5D7C-4C91-92B9-684F783EE372}"/>
                </a:ext>
              </a:extLst>
            </p:cNvPr>
            <p:cNvSpPr>
              <a:spLocks/>
            </p:cNvSpPr>
            <p:nvPr/>
          </p:nvSpPr>
          <p:spPr bwMode="auto">
            <a:xfrm>
              <a:off x="4135" y="3351"/>
              <a:ext cx="218" cy="244"/>
            </a:xfrm>
            <a:custGeom>
              <a:avLst/>
              <a:gdLst>
                <a:gd name="T0" fmla="*/ 105 w 435"/>
                <a:gd name="T1" fmla="*/ 0 h 489"/>
                <a:gd name="T2" fmla="*/ 435 w 435"/>
                <a:gd name="T3" fmla="*/ 0 h 489"/>
                <a:gd name="T4" fmla="*/ 422 w 435"/>
                <a:gd name="T5" fmla="*/ 58 h 489"/>
                <a:gd name="T6" fmla="*/ 422 w 435"/>
                <a:gd name="T7" fmla="*/ 60 h 489"/>
                <a:gd name="T8" fmla="*/ 98 w 435"/>
                <a:gd name="T9" fmla="*/ 425 h 489"/>
                <a:gd name="T10" fmla="*/ 355 w 435"/>
                <a:gd name="T11" fmla="*/ 425 h 489"/>
                <a:gd name="T12" fmla="*/ 342 w 435"/>
                <a:gd name="T13" fmla="*/ 489 h 489"/>
                <a:gd name="T14" fmla="*/ 0 w 435"/>
                <a:gd name="T15" fmla="*/ 489 h 489"/>
                <a:gd name="T16" fmla="*/ 11 w 435"/>
                <a:gd name="T17" fmla="*/ 428 h 489"/>
                <a:gd name="T18" fmla="*/ 12 w 435"/>
                <a:gd name="T19" fmla="*/ 428 h 489"/>
                <a:gd name="T20" fmla="*/ 334 w 435"/>
                <a:gd name="T21" fmla="*/ 62 h 489"/>
                <a:gd name="T22" fmla="*/ 92 w 435"/>
                <a:gd name="T23" fmla="*/ 62 h 489"/>
                <a:gd name="T24" fmla="*/ 92 w 435"/>
                <a:gd name="T25" fmla="*/ 62 h 489"/>
                <a:gd name="T26" fmla="*/ 105 w 435"/>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5" h="489">
                  <a:moveTo>
                    <a:pt x="105" y="0"/>
                  </a:moveTo>
                  <a:lnTo>
                    <a:pt x="435" y="0"/>
                  </a:lnTo>
                  <a:lnTo>
                    <a:pt x="422" y="58"/>
                  </a:lnTo>
                  <a:lnTo>
                    <a:pt x="422" y="60"/>
                  </a:lnTo>
                  <a:lnTo>
                    <a:pt x="98" y="425"/>
                  </a:lnTo>
                  <a:lnTo>
                    <a:pt x="355" y="425"/>
                  </a:lnTo>
                  <a:lnTo>
                    <a:pt x="342" y="489"/>
                  </a:lnTo>
                  <a:lnTo>
                    <a:pt x="0" y="489"/>
                  </a:lnTo>
                  <a:lnTo>
                    <a:pt x="11" y="428"/>
                  </a:lnTo>
                  <a:lnTo>
                    <a:pt x="12" y="428"/>
                  </a:lnTo>
                  <a:lnTo>
                    <a:pt x="334" y="62"/>
                  </a:lnTo>
                  <a:lnTo>
                    <a:pt x="92" y="62"/>
                  </a:lnTo>
                  <a:lnTo>
                    <a:pt x="92" y="62"/>
                  </a:lnTo>
                  <a:lnTo>
                    <a:pt x="105"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 name="Freeform 9">
              <a:extLst>
                <a:ext uri="{FF2B5EF4-FFF2-40B4-BE49-F238E27FC236}">
                  <a16:creationId xmlns:a16="http://schemas.microsoft.com/office/drawing/2014/main" id="{B61CA3AA-41FF-48C1-9F16-A63945C56996}"/>
                </a:ext>
              </a:extLst>
            </p:cNvPr>
            <p:cNvSpPr>
              <a:spLocks/>
            </p:cNvSpPr>
            <p:nvPr/>
          </p:nvSpPr>
          <p:spPr bwMode="auto">
            <a:xfrm>
              <a:off x="4827" y="3351"/>
              <a:ext cx="83" cy="244"/>
            </a:xfrm>
            <a:custGeom>
              <a:avLst/>
              <a:gdLst>
                <a:gd name="T0" fmla="*/ 98 w 167"/>
                <a:gd name="T1" fmla="*/ 0 h 489"/>
                <a:gd name="T2" fmla="*/ 167 w 167"/>
                <a:gd name="T3" fmla="*/ 0 h 489"/>
                <a:gd name="T4" fmla="*/ 71 w 167"/>
                <a:gd name="T5" fmla="*/ 489 h 489"/>
                <a:gd name="T6" fmla="*/ 0 w 167"/>
                <a:gd name="T7" fmla="*/ 489 h 489"/>
                <a:gd name="T8" fmla="*/ 0 w 167"/>
                <a:gd name="T9" fmla="*/ 487 h 489"/>
                <a:gd name="T10" fmla="*/ 98 w 167"/>
                <a:gd name="T11" fmla="*/ 0 h 489"/>
              </a:gdLst>
              <a:ahLst/>
              <a:cxnLst>
                <a:cxn ang="0">
                  <a:pos x="T0" y="T1"/>
                </a:cxn>
                <a:cxn ang="0">
                  <a:pos x="T2" y="T3"/>
                </a:cxn>
                <a:cxn ang="0">
                  <a:pos x="T4" y="T5"/>
                </a:cxn>
                <a:cxn ang="0">
                  <a:pos x="T6" y="T7"/>
                </a:cxn>
                <a:cxn ang="0">
                  <a:pos x="T8" y="T9"/>
                </a:cxn>
                <a:cxn ang="0">
                  <a:pos x="T10" y="T11"/>
                </a:cxn>
              </a:cxnLst>
              <a:rect l="0" t="0" r="r" b="b"/>
              <a:pathLst>
                <a:path w="167" h="489">
                  <a:moveTo>
                    <a:pt x="98" y="0"/>
                  </a:moveTo>
                  <a:lnTo>
                    <a:pt x="167" y="0"/>
                  </a:lnTo>
                  <a:lnTo>
                    <a:pt x="71" y="489"/>
                  </a:lnTo>
                  <a:lnTo>
                    <a:pt x="0" y="489"/>
                  </a:lnTo>
                  <a:lnTo>
                    <a:pt x="0" y="487"/>
                  </a:lnTo>
                  <a:lnTo>
                    <a:pt x="9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1" name="Freeform 10">
              <a:extLst>
                <a:ext uri="{FF2B5EF4-FFF2-40B4-BE49-F238E27FC236}">
                  <a16:creationId xmlns:a16="http://schemas.microsoft.com/office/drawing/2014/main" id="{5EAFF5EB-4343-48AA-B386-FF2F6D0CB0FF}"/>
                </a:ext>
              </a:extLst>
            </p:cNvPr>
            <p:cNvSpPr>
              <a:spLocks/>
            </p:cNvSpPr>
            <p:nvPr/>
          </p:nvSpPr>
          <p:spPr bwMode="auto">
            <a:xfrm>
              <a:off x="5159" y="3239"/>
              <a:ext cx="216" cy="356"/>
            </a:xfrm>
            <a:custGeom>
              <a:avLst/>
              <a:gdLst>
                <a:gd name="T0" fmla="*/ 144 w 433"/>
                <a:gd name="T1" fmla="*/ 0 h 713"/>
                <a:gd name="T2" fmla="*/ 215 w 433"/>
                <a:gd name="T3" fmla="*/ 0 h 713"/>
                <a:gd name="T4" fmla="*/ 160 w 433"/>
                <a:gd name="T5" fmla="*/ 272 h 713"/>
                <a:gd name="T6" fmla="*/ 188 w 433"/>
                <a:gd name="T7" fmla="*/ 249 h 713"/>
                <a:gd name="T8" fmla="*/ 220 w 433"/>
                <a:gd name="T9" fmla="*/ 231 h 713"/>
                <a:gd name="T10" fmla="*/ 257 w 433"/>
                <a:gd name="T11" fmla="*/ 220 h 713"/>
                <a:gd name="T12" fmla="*/ 298 w 433"/>
                <a:gd name="T13" fmla="*/ 218 h 713"/>
                <a:gd name="T14" fmla="*/ 337 w 433"/>
                <a:gd name="T15" fmla="*/ 222 h 713"/>
                <a:gd name="T16" fmla="*/ 369 w 433"/>
                <a:gd name="T17" fmla="*/ 234 h 713"/>
                <a:gd name="T18" fmla="*/ 396 w 433"/>
                <a:gd name="T19" fmla="*/ 256 h 713"/>
                <a:gd name="T20" fmla="*/ 417 w 433"/>
                <a:gd name="T21" fmla="*/ 282 h 713"/>
                <a:gd name="T22" fmla="*/ 429 w 433"/>
                <a:gd name="T23" fmla="*/ 316 h 713"/>
                <a:gd name="T24" fmla="*/ 433 w 433"/>
                <a:gd name="T25" fmla="*/ 355 h 713"/>
                <a:gd name="T26" fmla="*/ 431 w 433"/>
                <a:gd name="T27" fmla="*/ 380 h 713"/>
                <a:gd name="T28" fmla="*/ 428 w 433"/>
                <a:gd name="T29" fmla="*/ 405 h 713"/>
                <a:gd name="T30" fmla="*/ 366 w 433"/>
                <a:gd name="T31" fmla="*/ 713 h 713"/>
                <a:gd name="T32" fmla="*/ 295 w 433"/>
                <a:gd name="T33" fmla="*/ 713 h 713"/>
                <a:gd name="T34" fmla="*/ 355 w 433"/>
                <a:gd name="T35" fmla="*/ 410 h 713"/>
                <a:gd name="T36" fmla="*/ 358 w 433"/>
                <a:gd name="T37" fmla="*/ 387 h 713"/>
                <a:gd name="T38" fmla="*/ 360 w 433"/>
                <a:gd name="T39" fmla="*/ 366 h 713"/>
                <a:gd name="T40" fmla="*/ 357 w 433"/>
                <a:gd name="T41" fmla="*/ 336 h 713"/>
                <a:gd name="T42" fmla="*/ 346 w 433"/>
                <a:gd name="T43" fmla="*/ 313 h 713"/>
                <a:gd name="T44" fmla="*/ 328 w 433"/>
                <a:gd name="T45" fmla="*/ 295 h 713"/>
                <a:gd name="T46" fmla="*/ 303 w 433"/>
                <a:gd name="T47" fmla="*/ 284 h 713"/>
                <a:gd name="T48" fmla="*/ 273 w 433"/>
                <a:gd name="T49" fmla="*/ 281 h 713"/>
                <a:gd name="T50" fmla="*/ 266 w 433"/>
                <a:gd name="T51" fmla="*/ 281 h 713"/>
                <a:gd name="T52" fmla="*/ 254 w 433"/>
                <a:gd name="T53" fmla="*/ 282 h 713"/>
                <a:gd name="T54" fmla="*/ 240 w 433"/>
                <a:gd name="T55" fmla="*/ 286 h 713"/>
                <a:gd name="T56" fmla="*/ 222 w 433"/>
                <a:gd name="T57" fmla="*/ 291 h 713"/>
                <a:gd name="T58" fmla="*/ 204 w 433"/>
                <a:gd name="T59" fmla="*/ 300 h 713"/>
                <a:gd name="T60" fmla="*/ 186 w 433"/>
                <a:gd name="T61" fmla="*/ 313 h 713"/>
                <a:gd name="T62" fmla="*/ 169 w 433"/>
                <a:gd name="T63" fmla="*/ 329 h 713"/>
                <a:gd name="T64" fmla="*/ 154 w 433"/>
                <a:gd name="T65" fmla="*/ 352 h 713"/>
                <a:gd name="T66" fmla="*/ 140 w 433"/>
                <a:gd name="T67" fmla="*/ 378 h 713"/>
                <a:gd name="T68" fmla="*/ 131 w 433"/>
                <a:gd name="T69" fmla="*/ 414 h 713"/>
                <a:gd name="T70" fmla="*/ 71 w 433"/>
                <a:gd name="T71" fmla="*/ 713 h 713"/>
                <a:gd name="T72" fmla="*/ 0 w 433"/>
                <a:gd name="T73" fmla="*/ 713 h 713"/>
                <a:gd name="T74" fmla="*/ 144 w 433"/>
                <a:gd name="T75"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3" h="713">
                  <a:moveTo>
                    <a:pt x="144" y="0"/>
                  </a:moveTo>
                  <a:lnTo>
                    <a:pt x="215" y="0"/>
                  </a:lnTo>
                  <a:lnTo>
                    <a:pt x="160" y="272"/>
                  </a:lnTo>
                  <a:lnTo>
                    <a:pt x="188" y="249"/>
                  </a:lnTo>
                  <a:lnTo>
                    <a:pt x="220" y="231"/>
                  </a:lnTo>
                  <a:lnTo>
                    <a:pt x="257" y="220"/>
                  </a:lnTo>
                  <a:lnTo>
                    <a:pt x="298" y="218"/>
                  </a:lnTo>
                  <a:lnTo>
                    <a:pt x="337" y="222"/>
                  </a:lnTo>
                  <a:lnTo>
                    <a:pt x="369" y="234"/>
                  </a:lnTo>
                  <a:lnTo>
                    <a:pt x="396" y="256"/>
                  </a:lnTo>
                  <a:lnTo>
                    <a:pt x="417" y="282"/>
                  </a:lnTo>
                  <a:lnTo>
                    <a:pt x="429" y="316"/>
                  </a:lnTo>
                  <a:lnTo>
                    <a:pt x="433" y="355"/>
                  </a:lnTo>
                  <a:lnTo>
                    <a:pt x="431" y="380"/>
                  </a:lnTo>
                  <a:lnTo>
                    <a:pt x="428" y="405"/>
                  </a:lnTo>
                  <a:lnTo>
                    <a:pt x="366" y="713"/>
                  </a:lnTo>
                  <a:lnTo>
                    <a:pt x="295" y="713"/>
                  </a:lnTo>
                  <a:lnTo>
                    <a:pt x="355" y="410"/>
                  </a:lnTo>
                  <a:lnTo>
                    <a:pt x="358" y="387"/>
                  </a:lnTo>
                  <a:lnTo>
                    <a:pt x="360" y="366"/>
                  </a:lnTo>
                  <a:lnTo>
                    <a:pt x="357" y="336"/>
                  </a:lnTo>
                  <a:lnTo>
                    <a:pt x="346" y="313"/>
                  </a:lnTo>
                  <a:lnTo>
                    <a:pt x="328" y="295"/>
                  </a:lnTo>
                  <a:lnTo>
                    <a:pt x="303" y="284"/>
                  </a:lnTo>
                  <a:lnTo>
                    <a:pt x="273" y="281"/>
                  </a:lnTo>
                  <a:lnTo>
                    <a:pt x="266" y="281"/>
                  </a:lnTo>
                  <a:lnTo>
                    <a:pt x="254" y="282"/>
                  </a:lnTo>
                  <a:lnTo>
                    <a:pt x="240" y="286"/>
                  </a:lnTo>
                  <a:lnTo>
                    <a:pt x="222" y="291"/>
                  </a:lnTo>
                  <a:lnTo>
                    <a:pt x="204" y="300"/>
                  </a:lnTo>
                  <a:lnTo>
                    <a:pt x="186" y="313"/>
                  </a:lnTo>
                  <a:lnTo>
                    <a:pt x="169" y="329"/>
                  </a:lnTo>
                  <a:lnTo>
                    <a:pt x="154" y="352"/>
                  </a:lnTo>
                  <a:lnTo>
                    <a:pt x="140" y="378"/>
                  </a:lnTo>
                  <a:lnTo>
                    <a:pt x="131" y="414"/>
                  </a:lnTo>
                  <a:lnTo>
                    <a:pt x="71" y="713"/>
                  </a:lnTo>
                  <a:lnTo>
                    <a:pt x="0" y="713"/>
                  </a:lnTo>
                  <a:lnTo>
                    <a:pt x="144"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2" name="Freeform 11">
              <a:extLst>
                <a:ext uri="{FF2B5EF4-FFF2-40B4-BE49-F238E27FC236}">
                  <a16:creationId xmlns:a16="http://schemas.microsoft.com/office/drawing/2014/main" id="{DC358B69-7037-49FC-B6F6-0D3CB28E37C7}"/>
                </a:ext>
              </a:extLst>
            </p:cNvPr>
            <p:cNvSpPr>
              <a:spLocks/>
            </p:cNvSpPr>
            <p:nvPr/>
          </p:nvSpPr>
          <p:spPr bwMode="auto">
            <a:xfrm>
              <a:off x="4945" y="3348"/>
              <a:ext cx="198" cy="250"/>
            </a:xfrm>
            <a:custGeom>
              <a:avLst/>
              <a:gdLst>
                <a:gd name="T0" fmla="*/ 256 w 396"/>
                <a:gd name="T1" fmla="*/ 0 h 500"/>
                <a:gd name="T2" fmla="*/ 291 w 396"/>
                <a:gd name="T3" fmla="*/ 2 h 500"/>
                <a:gd name="T4" fmla="*/ 322 w 396"/>
                <a:gd name="T5" fmla="*/ 11 h 500"/>
                <a:gd name="T6" fmla="*/ 350 w 396"/>
                <a:gd name="T7" fmla="*/ 25 h 500"/>
                <a:gd name="T8" fmla="*/ 375 w 396"/>
                <a:gd name="T9" fmla="*/ 45 h 500"/>
                <a:gd name="T10" fmla="*/ 396 w 396"/>
                <a:gd name="T11" fmla="*/ 72 h 500"/>
                <a:gd name="T12" fmla="*/ 396 w 396"/>
                <a:gd name="T13" fmla="*/ 73 h 500"/>
                <a:gd name="T14" fmla="*/ 396 w 396"/>
                <a:gd name="T15" fmla="*/ 73 h 500"/>
                <a:gd name="T16" fmla="*/ 345 w 396"/>
                <a:gd name="T17" fmla="*/ 118 h 500"/>
                <a:gd name="T18" fmla="*/ 343 w 396"/>
                <a:gd name="T19" fmla="*/ 116 h 500"/>
                <a:gd name="T20" fmla="*/ 323 w 396"/>
                <a:gd name="T21" fmla="*/ 91 h 500"/>
                <a:gd name="T22" fmla="*/ 302 w 396"/>
                <a:gd name="T23" fmla="*/ 75 h 500"/>
                <a:gd name="T24" fmla="*/ 277 w 396"/>
                <a:gd name="T25" fmla="*/ 66 h 500"/>
                <a:gd name="T26" fmla="*/ 249 w 396"/>
                <a:gd name="T27" fmla="*/ 63 h 500"/>
                <a:gd name="T28" fmla="*/ 210 w 396"/>
                <a:gd name="T29" fmla="*/ 68 h 500"/>
                <a:gd name="T30" fmla="*/ 174 w 396"/>
                <a:gd name="T31" fmla="*/ 84 h 500"/>
                <a:gd name="T32" fmla="*/ 142 w 396"/>
                <a:gd name="T33" fmla="*/ 111 h 500"/>
                <a:gd name="T34" fmla="*/ 121 w 396"/>
                <a:gd name="T35" fmla="*/ 136 h 500"/>
                <a:gd name="T36" fmla="*/ 105 w 396"/>
                <a:gd name="T37" fmla="*/ 164 h 500"/>
                <a:gd name="T38" fmla="*/ 94 w 396"/>
                <a:gd name="T39" fmla="*/ 194 h 500"/>
                <a:gd name="T40" fmla="*/ 86 w 396"/>
                <a:gd name="T41" fmla="*/ 223 h 500"/>
                <a:gd name="T42" fmla="*/ 80 w 396"/>
                <a:gd name="T43" fmla="*/ 249 h 500"/>
                <a:gd name="T44" fmla="*/ 73 w 396"/>
                <a:gd name="T45" fmla="*/ 285 h 500"/>
                <a:gd name="T46" fmla="*/ 71 w 396"/>
                <a:gd name="T47" fmla="*/ 322 h 500"/>
                <a:gd name="T48" fmla="*/ 75 w 396"/>
                <a:gd name="T49" fmla="*/ 356 h 500"/>
                <a:gd name="T50" fmla="*/ 84 w 396"/>
                <a:gd name="T51" fmla="*/ 383 h 500"/>
                <a:gd name="T52" fmla="*/ 96 w 396"/>
                <a:gd name="T53" fmla="*/ 402 h 500"/>
                <a:gd name="T54" fmla="*/ 114 w 396"/>
                <a:gd name="T55" fmla="*/ 418 h 500"/>
                <a:gd name="T56" fmla="*/ 133 w 396"/>
                <a:gd name="T57" fmla="*/ 429 h 500"/>
                <a:gd name="T58" fmla="*/ 155 w 396"/>
                <a:gd name="T59" fmla="*/ 434 h 500"/>
                <a:gd name="T60" fmla="*/ 176 w 396"/>
                <a:gd name="T61" fmla="*/ 436 h 500"/>
                <a:gd name="T62" fmla="*/ 208 w 396"/>
                <a:gd name="T63" fmla="*/ 434 h 500"/>
                <a:gd name="T64" fmla="*/ 236 w 396"/>
                <a:gd name="T65" fmla="*/ 424 h 500"/>
                <a:gd name="T66" fmla="*/ 265 w 396"/>
                <a:gd name="T67" fmla="*/ 406 h 500"/>
                <a:gd name="T68" fmla="*/ 293 w 396"/>
                <a:gd name="T69" fmla="*/ 381 h 500"/>
                <a:gd name="T70" fmla="*/ 293 w 396"/>
                <a:gd name="T71" fmla="*/ 379 h 500"/>
                <a:gd name="T72" fmla="*/ 293 w 396"/>
                <a:gd name="T73" fmla="*/ 381 h 500"/>
                <a:gd name="T74" fmla="*/ 334 w 396"/>
                <a:gd name="T75" fmla="*/ 431 h 500"/>
                <a:gd name="T76" fmla="*/ 334 w 396"/>
                <a:gd name="T77" fmla="*/ 431 h 500"/>
                <a:gd name="T78" fmla="*/ 298 w 396"/>
                <a:gd name="T79" fmla="*/ 461 h 500"/>
                <a:gd name="T80" fmla="*/ 259 w 396"/>
                <a:gd name="T81" fmla="*/ 482 h 500"/>
                <a:gd name="T82" fmla="*/ 217 w 396"/>
                <a:gd name="T83" fmla="*/ 495 h 500"/>
                <a:gd name="T84" fmla="*/ 172 w 396"/>
                <a:gd name="T85" fmla="*/ 500 h 500"/>
                <a:gd name="T86" fmla="*/ 130 w 396"/>
                <a:gd name="T87" fmla="*/ 497 h 500"/>
                <a:gd name="T88" fmla="*/ 91 w 396"/>
                <a:gd name="T89" fmla="*/ 484 h 500"/>
                <a:gd name="T90" fmla="*/ 61 w 396"/>
                <a:gd name="T91" fmla="*/ 465 h 500"/>
                <a:gd name="T92" fmla="*/ 34 w 396"/>
                <a:gd name="T93" fmla="*/ 440 h 500"/>
                <a:gd name="T94" fmla="*/ 16 w 396"/>
                <a:gd name="T95" fmla="*/ 406 h 500"/>
                <a:gd name="T96" fmla="*/ 4 w 396"/>
                <a:gd name="T97" fmla="*/ 368 h 500"/>
                <a:gd name="T98" fmla="*/ 0 w 396"/>
                <a:gd name="T99" fmla="*/ 324 h 500"/>
                <a:gd name="T100" fmla="*/ 2 w 396"/>
                <a:gd name="T101" fmla="*/ 303 h 500"/>
                <a:gd name="T102" fmla="*/ 4 w 396"/>
                <a:gd name="T103" fmla="*/ 276 h 500"/>
                <a:gd name="T104" fmla="*/ 7 w 396"/>
                <a:gd name="T105" fmla="*/ 249 h 500"/>
                <a:gd name="T106" fmla="*/ 22 w 396"/>
                <a:gd name="T107" fmla="*/ 192 h 500"/>
                <a:gd name="T108" fmla="*/ 41 w 396"/>
                <a:gd name="T109" fmla="*/ 143 h 500"/>
                <a:gd name="T110" fmla="*/ 64 w 396"/>
                <a:gd name="T111" fmla="*/ 100 h 500"/>
                <a:gd name="T112" fmla="*/ 94 w 396"/>
                <a:gd name="T113" fmla="*/ 64 h 500"/>
                <a:gd name="T114" fmla="*/ 128 w 396"/>
                <a:gd name="T115" fmla="*/ 36 h 500"/>
                <a:gd name="T116" fmla="*/ 167 w 396"/>
                <a:gd name="T117" fmla="*/ 16 h 500"/>
                <a:gd name="T118" fmla="*/ 210 w 396"/>
                <a:gd name="T119" fmla="*/ 4 h 500"/>
                <a:gd name="T120" fmla="*/ 256 w 396"/>
                <a:gd name="T1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6" h="500">
                  <a:moveTo>
                    <a:pt x="256" y="0"/>
                  </a:moveTo>
                  <a:lnTo>
                    <a:pt x="291" y="2"/>
                  </a:lnTo>
                  <a:lnTo>
                    <a:pt x="322" y="11"/>
                  </a:lnTo>
                  <a:lnTo>
                    <a:pt x="350" y="25"/>
                  </a:lnTo>
                  <a:lnTo>
                    <a:pt x="375" y="45"/>
                  </a:lnTo>
                  <a:lnTo>
                    <a:pt x="396" y="72"/>
                  </a:lnTo>
                  <a:lnTo>
                    <a:pt x="396" y="73"/>
                  </a:lnTo>
                  <a:lnTo>
                    <a:pt x="396" y="73"/>
                  </a:lnTo>
                  <a:lnTo>
                    <a:pt x="345" y="118"/>
                  </a:lnTo>
                  <a:lnTo>
                    <a:pt x="343" y="116"/>
                  </a:lnTo>
                  <a:lnTo>
                    <a:pt x="323" y="91"/>
                  </a:lnTo>
                  <a:lnTo>
                    <a:pt x="302" y="75"/>
                  </a:lnTo>
                  <a:lnTo>
                    <a:pt x="277" y="66"/>
                  </a:lnTo>
                  <a:lnTo>
                    <a:pt x="249" y="63"/>
                  </a:lnTo>
                  <a:lnTo>
                    <a:pt x="210" y="68"/>
                  </a:lnTo>
                  <a:lnTo>
                    <a:pt x="174" y="84"/>
                  </a:lnTo>
                  <a:lnTo>
                    <a:pt x="142" y="111"/>
                  </a:lnTo>
                  <a:lnTo>
                    <a:pt x="121" y="136"/>
                  </a:lnTo>
                  <a:lnTo>
                    <a:pt x="105" y="164"/>
                  </a:lnTo>
                  <a:lnTo>
                    <a:pt x="94" y="194"/>
                  </a:lnTo>
                  <a:lnTo>
                    <a:pt x="86" y="223"/>
                  </a:lnTo>
                  <a:lnTo>
                    <a:pt x="80" y="249"/>
                  </a:lnTo>
                  <a:lnTo>
                    <a:pt x="73" y="285"/>
                  </a:lnTo>
                  <a:lnTo>
                    <a:pt x="71" y="322"/>
                  </a:lnTo>
                  <a:lnTo>
                    <a:pt x="75" y="356"/>
                  </a:lnTo>
                  <a:lnTo>
                    <a:pt x="84" y="383"/>
                  </a:lnTo>
                  <a:lnTo>
                    <a:pt x="96" y="402"/>
                  </a:lnTo>
                  <a:lnTo>
                    <a:pt x="114" y="418"/>
                  </a:lnTo>
                  <a:lnTo>
                    <a:pt x="133" y="429"/>
                  </a:lnTo>
                  <a:lnTo>
                    <a:pt x="155" y="434"/>
                  </a:lnTo>
                  <a:lnTo>
                    <a:pt x="176" y="436"/>
                  </a:lnTo>
                  <a:lnTo>
                    <a:pt x="208" y="434"/>
                  </a:lnTo>
                  <a:lnTo>
                    <a:pt x="236" y="424"/>
                  </a:lnTo>
                  <a:lnTo>
                    <a:pt x="265" y="406"/>
                  </a:lnTo>
                  <a:lnTo>
                    <a:pt x="293" y="381"/>
                  </a:lnTo>
                  <a:lnTo>
                    <a:pt x="293" y="379"/>
                  </a:lnTo>
                  <a:lnTo>
                    <a:pt x="293" y="381"/>
                  </a:lnTo>
                  <a:lnTo>
                    <a:pt x="334" y="431"/>
                  </a:lnTo>
                  <a:lnTo>
                    <a:pt x="334" y="431"/>
                  </a:lnTo>
                  <a:lnTo>
                    <a:pt x="298" y="461"/>
                  </a:lnTo>
                  <a:lnTo>
                    <a:pt x="259" y="482"/>
                  </a:lnTo>
                  <a:lnTo>
                    <a:pt x="217" y="495"/>
                  </a:lnTo>
                  <a:lnTo>
                    <a:pt x="172" y="500"/>
                  </a:lnTo>
                  <a:lnTo>
                    <a:pt x="130" y="497"/>
                  </a:lnTo>
                  <a:lnTo>
                    <a:pt x="91" y="484"/>
                  </a:lnTo>
                  <a:lnTo>
                    <a:pt x="61" y="465"/>
                  </a:lnTo>
                  <a:lnTo>
                    <a:pt x="34" y="440"/>
                  </a:lnTo>
                  <a:lnTo>
                    <a:pt x="16" y="406"/>
                  </a:lnTo>
                  <a:lnTo>
                    <a:pt x="4" y="368"/>
                  </a:lnTo>
                  <a:lnTo>
                    <a:pt x="0" y="324"/>
                  </a:lnTo>
                  <a:lnTo>
                    <a:pt x="2" y="303"/>
                  </a:lnTo>
                  <a:lnTo>
                    <a:pt x="4" y="276"/>
                  </a:lnTo>
                  <a:lnTo>
                    <a:pt x="7" y="249"/>
                  </a:lnTo>
                  <a:lnTo>
                    <a:pt x="22" y="192"/>
                  </a:lnTo>
                  <a:lnTo>
                    <a:pt x="41" y="143"/>
                  </a:lnTo>
                  <a:lnTo>
                    <a:pt x="64" y="100"/>
                  </a:lnTo>
                  <a:lnTo>
                    <a:pt x="94" y="64"/>
                  </a:lnTo>
                  <a:lnTo>
                    <a:pt x="128" y="36"/>
                  </a:lnTo>
                  <a:lnTo>
                    <a:pt x="167" y="16"/>
                  </a:lnTo>
                  <a:lnTo>
                    <a:pt x="210" y="4"/>
                  </a:lnTo>
                  <a:lnTo>
                    <a:pt x="256"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3" name="Freeform 12">
              <a:extLst>
                <a:ext uri="{FF2B5EF4-FFF2-40B4-BE49-F238E27FC236}">
                  <a16:creationId xmlns:a16="http://schemas.microsoft.com/office/drawing/2014/main" id="{F2289114-D192-4344-983C-EFDD137FC90B}"/>
                </a:ext>
              </a:extLst>
            </p:cNvPr>
            <p:cNvSpPr>
              <a:spLocks/>
            </p:cNvSpPr>
            <p:nvPr/>
          </p:nvSpPr>
          <p:spPr bwMode="auto">
            <a:xfrm>
              <a:off x="4889" y="3239"/>
              <a:ext cx="44" cy="44"/>
            </a:xfrm>
            <a:custGeom>
              <a:avLst/>
              <a:gdLst>
                <a:gd name="T0" fmla="*/ 17 w 88"/>
                <a:gd name="T1" fmla="*/ 0 h 89"/>
                <a:gd name="T2" fmla="*/ 88 w 88"/>
                <a:gd name="T3" fmla="*/ 0 h 89"/>
                <a:gd name="T4" fmla="*/ 71 w 88"/>
                <a:gd name="T5" fmla="*/ 89 h 89"/>
                <a:gd name="T6" fmla="*/ 0 w 88"/>
                <a:gd name="T7" fmla="*/ 89 h 89"/>
                <a:gd name="T8" fmla="*/ 17 w 88"/>
                <a:gd name="T9" fmla="*/ 0 h 89"/>
              </a:gdLst>
              <a:ahLst/>
              <a:cxnLst>
                <a:cxn ang="0">
                  <a:pos x="T0" y="T1"/>
                </a:cxn>
                <a:cxn ang="0">
                  <a:pos x="T2" y="T3"/>
                </a:cxn>
                <a:cxn ang="0">
                  <a:pos x="T4" y="T5"/>
                </a:cxn>
                <a:cxn ang="0">
                  <a:pos x="T6" y="T7"/>
                </a:cxn>
                <a:cxn ang="0">
                  <a:pos x="T8" y="T9"/>
                </a:cxn>
              </a:cxnLst>
              <a:rect l="0" t="0" r="r" b="b"/>
              <a:pathLst>
                <a:path w="88" h="89">
                  <a:moveTo>
                    <a:pt x="17" y="0"/>
                  </a:moveTo>
                  <a:lnTo>
                    <a:pt x="88" y="0"/>
                  </a:lnTo>
                  <a:lnTo>
                    <a:pt x="71" y="89"/>
                  </a:lnTo>
                  <a:lnTo>
                    <a:pt x="0" y="89"/>
                  </a:lnTo>
                  <a:lnTo>
                    <a:pt x="17"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 name="Freeform 13">
              <a:extLst>
                <a:ext uri="{FF2B5EF4-FFF2-40B4-BE49-F238E27FC236}">
                  <a16:creationId xmlns:a16="http://schemas.microsoft.com/office/drawing/2014/main" id="{7DED545B-31D3-437C-A5DF-4FE707B86371}"/>
                </a:ext>
              </a:extLst>
            </p:cNvPr>
            <p:cNvSpPr>
              <a:spLocks/>
            </p:cNvSpPr>
            <p:nvPr/>
          </p:nvSpPr>
          <p:spPr bwMode="auto">
            <a:xfrm>
              <a:off x="4544" y="3239"/>
              <a:ext cx="44" cy="44"/>
            </a:xfrm>
            <a:custGeom>
              <a:avLst/>
              <a:gdLst>
                <a:gd name="T0" fmla="*/ 18 w 89"/>
                <a:gd name="T1" fmla="*/ 0 h 89"/>
                <a:gd name="T2" fmla="*/ 89 w 89"/>
                <a:gd name="T3" fmla="*/ 0 h 89"/>
                <a:gd name="T4" fmla="*/ 71 w 89"/>
                <a:gd name="T5" fmla="*/ 89 h 89"/>
                <a:gd name="T6" fmla="*/ 0 w 89"/>
                <a:gd name="T7" fmla="*/ 89 h 89"/>
                <a:gd name="T8" fmla="*/ 18 w 89"/>
                <a:gd name="T9" fmla="*/ 0 h 89"/>
              </a:gdLst>
              <a:ahLst/>
              <a:cxnLst>
                <a:cxn ang="0">
                  <a:pos x="T0" y="T1"/>
                </a:cxn>
                <a:cxn ang="0">
                  <a:pos x="T2" y="T3"/>
                </a:cxn>
                <a:cxn ang="0">
                  <a:pos x="T4" y="T5"/>
                </a:cxn>
                <a:cxn ang="0">
                  <a:pos x="T6" y="T7"/>
                </a:cxn>
                <a:cxn ang="0">
                  <a:pos x="T8" y="T9"/>
                </a:cxn>
              </a:cxnLst>
              <a:rect l="0" t="0" r="r" b="b"/>
              <a:pathLst>
                <a:path w="89" h="89">
                  <a:moveTo>
                    <a:pt x="18" y="0"/>
                  </a:moveTo>
                  <a:lnTo>
                    <a:pt x="89" y="0"/>
                  </a:lnTo>
                  <a:lnTo>
                    <a:pt x="71" y="89"/>
                  </a:lnTo>
                  <a:lnTo>
                    <a:pt x="0" y="89"/>
                  </a:lnTo>
                  <a:lnTo>
                    <a:pt x="1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5" name="Freeform 14">
              <a:extLst>
                <a:ext uri="{FF2B5EF4-FFF2-40B4-BE49-F238E27FC236}">
                  <a16:creationId xmlns:a16="http://schemas.microsoft.com/office/drawing/2014/main" id="{951320BC-6DA6-4C6D-8DF6-FDBB92CA3E54}"/>
                </a:ext>
              </a:extLst>
            </p:cNvPr>
            <p:cNvSpPr>
              <a:spLocks/>
            </p:cNvSpPr>
            <p:nvPr/>
          </p:nvSpPr>
          <p:spPr bwMode="auto">
            <a:xfrm>
              <a:off x="4449" y="3239"/>
              <a:ext cx="44" cy="44"/>
            </a:xfrm>
            <a:custGeom>
              <a:avLst/>
              <a:gdLst>
                <a:gd name="T0" fmla="*/ 18 w 89"/>
                <a:gd name="T1" fmla="*/ 0 h 89"/>
                <a:gd name="T2" fmla="*/ 89 w 89"/>
                <a:gd name="T3" fmla="*/ 0 h 89"/>
                <a:gd name="T4" fmla="*/ 71 w 89"/>
                <a:gd name="T5" fmla="*/ 89 h 89"/>
                <a:gd name="T6" fmla="*/ 0 w 89"/>
                <a:gd name="T7" fmla="*/ 89 h 89"/>
                <a:gd name="T8" fmla="*/ 18 w 89"/>
                <a:gd name="T9" fmla="*/ 0 h 89"/>
              </a:gdLst>
              <a:ahLst/>
              <a:cxnLst>
                <a:cxn ang="0">
                  <a:pos x="T0" y="T1"/>
                </a:cxn>
                <a:cxn ang="0">
                  <a:pos x="T2" y="T3"/>
                </a:cxn>
                <a:cxn ang="0">
                  <a:pos x="T4" y="T5"/>
                </a:cxn>
                <a:cxn ang="0">
                  <a:pos x="T6" y="T7"/>
                </a:cxn>
                <a:cxn ang="0">
                  <a:pos x="T8" y="T9"/>
                </a:cxn>
              </a:cxnLst>
              <a:rect l="0" t="0" r="r" b="b"/>
              <a:pathLst>
                <a:path w="89" h="89">
                  <a:moveTo>
                    <a:pt x="18" y="0"/>
                  </a:moveTo>
                  <a:lnTo>
                    <a:pt x="89" y="0"/>
                  </a:lnTo>
                  <a:lnTo>
                    <a:pt x="71" y="89"/>
                  </a:lnTo>
                  <a:lnTo>
                    <a:pt x="0" y="89"/>
                  </a:lnTo>
                  <a:lnTo>
                    <a:pt x="1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6" name="Freeform 15">
              <a:extLst>
                <a:ext uri="{FF2B5EF4-FFF2-40B4-BE49-F238E27FC236}">
                  <a16:creationId xmlns:a16="http://schemas.microsoft.com/office/drawing/2014/main" id="{B66AC3EB-8E06-4AB8-944C-3509B200C721}"/>
                </a:ext>
              </a:extLst>
            </p:cNvPr>
            <p:cNvSpPr>
              <a:spLocks/>
            </p:cNvSpPr>
            <p:nvPr/>
          </p:nvSpPr>
          <p:spPr bwMode="auto">
            <a:xfrm>
              <a:off x="3172" y="3239"/>
              <a:ext cx="941" cy="356"/>
            </a:xfrm>
            <a:custGeom>
              <a:avLst/>
              <a:gdLst>
                <a:gd name="T0" fmla="*/ 144 w 1883"/>
                <a:gd name="T1" fmla="*/ 0 h 713"/>
                <a:gd name="T2" fmla="*/ 1501 w 1883"/>
                <a:gd name="T3" fmla="*/ 0 h 713"/>
                <a:gd name="T4" fmla="*/ 1444 w 1883"/>
                <a:gd name="T5" fmla="*/ 277 h 713"/>
                <a:gd name="T6" fmla="*/ 1604 w 1883"/>
                <a:gd name="T7" fmla="*/ 277 h 713"/>
                <a:gd name="T8" fmla="*/ 1661 w 1883"/>
                <a:gd name="T9" fmla="*/ 0 h 713"/>
                <a:gd name="T10" fmla="*/ 1883 w 1883"/>
                <a:gd name="T11" fmla="*/ 0 h 713"/>
                <a:gd name="T12" fmla="*/ 1741 w 1883"/>
                <a:gd name="T13" fmla="*/ 713 h 713"/>
                <a:gd name="T14" fmla="*/ 1519 w 1883"/>
                <a:gd name="T15" fmla="*/ 713 h 713"/>
                <a:gd name="T16" fmla="*/ 1572 w 1883"/>
                <a:gd name="T17" fmla="*/ 437 h 713"/>
                <a:gd name="T18" fmla="*/ 1412 w 1883"/>
                <a:gd name="T19" fmla="*/ 437 h 713"/>
                <a:gd name="T20" fmla="*/ 1359 w 1883"/>
                <a:gd name="T21" fmla="*/ 713 h 713"/>
                <a:gd name="T22" fmla="*/ 1136 w 1883"/>
                <a:gd name="T23" fmla="*/ 713 h 713"/>
                <a:gd name="T24" fmla="*/ 1244 w 1883"/>
                <a:gd name="T25" fmla="*/ 178 h 713"/>
                <a:gd name="T26" fmla="*/ 1057 w 1883"/>
                <a:gd name="T27" fmla="*/ 178 h 713"/>
                <a:gd name="T28" fmla="*/ 949 w 1883"/>
                <a:gd name="T29" fmla="*/ 713 h 713"/>
                <a:gd name="T30" fmla="*/ 727 w 1883"/>
                <a:gd name="T31" fmla="*/ 713 h 713"/>
                <a:gd name="T32" fmla="*/ 836 w 1883"/>
                <a:gd name="T33" fmla="*/ 178 h 713"/>
                <a:gd name="T34" fmla="*/ 328 w 1883"/>
                <a:gd name="T35" fmla="*/ 178 h 713"/>
                <a:gd name="T36" fmla="*/ 309 w 1883"/>
                <a:gd name="T37" fmla="*/ 277 h 713"/>
                <a:gd name="T38" fmla="*/ 628 w 1883"/>
                <a:gd name="T39" fmla="*/ 277 h 713"/>
                <a:gd name="T40" fmla="*/ 596 w 1883"/>
                <a:gd name="T41" fmla="*/ 437 h 713"/>
                <a:gd name="T42" fmla="*/ 277 w 1883"/>
                <a:gd name="T43" fmla="*/ 437 h 713"/>
                <a:gd name="T44" fmla="*/ 257 w 1883"/>
                <a:gd name="T45" fmla="*/ 535 h 713"/>
                <a:gd name="T46" fmla="*/ 577 w 1883"/>
                <a:gd name="T47" fmla="*/ 535 h 713"/>
                <a:gd name="T48" fmla="*/ 541 w 1883"/>
                <a:gd name="T49" fmla="*/ 713 h 713"/>
                <a:gd name="T50" fmla="*/ 0 w 1883"/>
                <a:gd name="T51" fmla="*/ 713 h 713"/>
                <a:gd name="T52" fmla="*/ 144 w 1883"/>
                <a:gd name="T53"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83" h="713">
                  <a:moveTo>
                    <a:pt x="144" y="0"/>
                  </a:moveTo>
                  <a:lnTo>
                    <a:pt x="1501" y="0"/>
                  </a:lnTo>
                  <a:lnTo>
                    <a:pt x="1444" y="277"/>
                  </a:lnTo>
                  <a:lnTo>
                    <a:pt x="1604" y="277"/>
                  </a:lnTo>
                  <a:lnTo>
                    <a:pt x="1661" y="0"/>
                  </a:lnTo>
                  <a:lnTo>
                    <a:pt x="1883" y="0"/>
                  </a:lnTo>
                  <a:lnTo>
                    <a:pt x="1741" y="713"/>
                  </a:lnTo>
                  <a:lnTo>
                    <a:pt x="1519" y="713"/>
                  </a:lnTo>
                  <a:lnTo>
                    <a:pt x="1572" y="437"/>
                  </a:lnTo>
                  <a:lnTo>
                    <a:pt x="1412" y="437"/>
                  </a:lnTo>
                  <a:lnTo>
                    <a:pt x="1359" y="713"/>
                  </a:lnTo>
                  <a:lnTo>
                    <a:pt x="1136" y="713"/>
                  </a:lnTo>
                  <a:lnTo>
                    <a:pt x="1244" y="178"/>
                  </a:lnTo>
                  <a:lnTo>
                    <a:pt x="1057" y="178"/>
                  </a:lnTo>
                  <a:lnTo>
                    <a:pt x="949" y="713"/>
                  </a:lnTo>
                  <a:lnTo>
                    <a:pt x="727" y="713"/>
                  </a:lnTo>
                  <a:lnTo>
                    <a:pt x="836" y="178"/>
                  </a:lnTo>
                  <a:lnTo>
                    <a:pt x="328" y="178"/>
                  </a:lnTo>
                  <a:lnTo>
                    <a:pt x="309" y="277"/>
                  </a:lnTo>
                  <a:lnTo>
                    <a:pt x="628" y="277"/>
                  </a:lnTo>
                  <a:lnTo>
                    <a:pt x="596" y="437"/>
                  </a:lnTo>
                  <a:lnTo>
                    <a:pt x="277" y="437"/>
                  </a:lnTo>
                  <a:lnTo>
                    <a:pt x="257" y="535"/>
                  </a:lnTo>
                  <a:lnTo>
                    <a:pt x="577" y="535"/>
                  </a:lnTo>
                  <a:lnTo>
                    <a:pt x="541" y="713"/>
                  </a:lnTo>
                  <a:lnTo>
                    <a:pt x="0" y="713"/>
                  </a:lnTo>
                  <a:lnTo>
                    <a:pt x="144"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grpSp>
      <p:pic>
        <p:nvPicPr>
          <p:cNvPr id="20" name="Picture 4" descr="TOBB ETÜ">
            <a:extLst>
              <a:ext uri="{FF2B5EF4-FFF2-40B4-BE49-F238E27FC236}">
                <a16:creationId xmlns:a16="http://schemas.microsoft.com/office/drawing/2014/main" id="{A55B448E-4633-4E1D-8104-9A89FA779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402" y="5451946"/>
            <a:ext cx="2458198" cy="6555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5843919-8F94-4569-99A9-0DC9788997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1726" y="5194963"/>
            <a:ext cx="2112674" cy="105633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BC75051-3FBF-4339-A5BC-CF9A4729FDE7}"/>
              </a:ext>
            </a:extLst>
          </p:cNvPr>
          <p:cNvSpPr txBox="1"/>
          <p:nvPr/>
        </p:nvSpPr>
        <p:spPr>
          <a:xfrm>
            <a:off x="0" y="3013502"/>
            <a:ext cx="9144000" cy="461665"/>
          </a:xfrm>
          <a:prstGeom prst="rect">
            <a:avLst/>
          </a:prstGeom>
          <a:noFill/>
        </p:spPr>
        <p:txBody>
          <a:bodyPr wrap="square" rtlCol="0">
            <a:spAutoFit/>
          </a:bodyPr>
          <a:lstStyle/>
          <a:p>
            <a:pPr algn="ctr"/>
            <a:r>
              <a:rPr lang="en-US" sz="2400" b="1" i="1" dirty="0">
                <a:latin typeface="Cambria" panose="02040503050406030204" pitchFamily="18" charset="0"/>
              </a:rPr>
              <a:t>Hasan Hassan</a:t>
            </a:r>
          </a:p>
        </p:txBody>
      </p:sp>
    </p:spTree>
    <p:extLst>
      <p:ext uri="{BB962C8B-B14F-4D97-AF65-F5344CB8AC3E}">
        <p14:creationId xmlns:p14="http://schemas.microsoft.com/office/powerpoint/2010/main" val="3149481502"/>
      </p:ext>
    </p:extLst>
  </p:cSld>
  <p:clrMapOvr>
    <a:masterClrMapping/>
  </p:clrMapOvr>
  <mc:AlternateContent xmlns:mc="http://schemas.openxmlformats.org/markup-compatibility/2006" xmlns:p14="http://schemas.microsoft.com/office/powerpoint/2010/main">
    <mc:Choice Requires="p14">
      <p:transition spd="slow" p14:dur="2000" advTm="7970"/>
    </mc:Choice>
    <mc:Fallback xmlns="">
      <p:transition spd="slow" advTm="797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725F-9AD6-4705-9344-2A4E3BB43A0D}"/>
              </a:ext>
            </a:extLst>
          </p:cNvPr>
          <p:cNvSpPr>
            <a:spLocks noGrp="1"/>
          </p:cNvSpPr>
          <p:nvPr>
            <p:ph type="title"/>
          </p:nvPr>
        </p:nvSpPr>
        <p:spPr/>
        <p:txBody>
          <a:bodyPr>
            <a:normAutofit/>
          </a:bodyPr>
          <a:lstStyle/>
          <a:p>
            <a:r>
              <a:rPr lang="en-US" dirty="0"/>
              <a:t>Target Row Refresh (TRR)</a:t>
            </a:r>
            <a:endParaRPr lang="en-CH" dirty="0"/>
          </a:p>
        </p:txBody>
      </p:sp>
      <p:sp>
        <p:nvSpPr>
          <p:cNvPr id="3" name="Content Placeholder 2">
            <a:extLst>
              <a:ext uri="{FF2B5EF4-FFF2-40B4-BE49-F238E27FC236}">
                <a16:creationId xmlns:a16="http://schemas.microsoft.com/office/drawing/2014/main" id="{9B759FF7-4206-44F5-8388-69807465510C}"/>
              </a:ext>
            </a:extLst>
          </p:cNvPr>
          <p:cNvSpPr>
            <a:spLocks noGrp="1"/>
          </p:cNvSpPr>
          <p:nvPr>
            <p:ph idx="1"/>
          </p:nvPr>
        </p:nvSpPr>
        <p:spPr>
          <a:xfrm>
            <a:off x="-5716" y="1213741"/>
            <a:ext cx="9149715" cy="767459"/>
          </a:xfrm>
        </p:spPr>
        <p:txBody>
          <a:bodyPr>
            <a:normAutofit fontScale="92500" lnSpcReduction="10000"/>
          </a:bodyPr>
          <a:lstStyle/>
          <a:p>
            <a:pPr marL="0" indent="0">
              <a:buNone/>
            </a:pPr>
            <a:r>
              <a:rPr lang="en-US" dirty="0"/>
              <a:t>DRAM vendors equip their DRAM chips with a </a:t>
            </a:r>
            <a:r>
              <a:rPr lang="en-US" i="1" dirty="0">
                <a:solidFill>
                  <a:srgbClr val="C00000"/>
                </a:solidFill>
              </a:rPr>
              <a:t>proprietary</a:t>
            </a:r>
            <a:r>
              <a:rPr lang="en-US" i="1" dirty="0"/>
              <a:t> </a:t>
            </a:r>
            <a:br>
              <a:rPr lang="en-US" dirty="0"/>
            </a:br>
            <a:r>
              <a:rPr lang="en-US" dirty="0"/>
              <a:t>mitigation mechanisms known as </a:t>
            </a:r>
            <a:r>
              <a:rPr lang="en-US" b="1" dirty="0"/>
              <a:t>Target Row Refresh (TRR)</a:t>
            </a:r>
            <a:endParaRPr lang="en-CH" b="1" dirty="0"/>
          </a:p>
        </p:txBody>
      </p:sp>
      <p:sp>
        <p:nvSpPr>
          <p:cNvPr id="4" name="Rounded Rectangle 4">
            <a:extLst>
              <a:ext uri="{FF2B5EF4-FFF2-40B4-BE49-F238E27FC236}">
                <a16:creationId xmlns:a16="http://schemas.microsoft.com/office/drawing/2014/main" id="{3FF1593A-7901-4808-95C7-AFD78EBD92A7}"/>
              </a:ext>
            </a:extLst>
          </p:cNvPr>
          <p:cNvSpPr/>
          <p:nvPr/>
        </p:nvSpPr>
        <p:spPr>
          <a:xfrm>
            <a:off x="3422193" y="3779032"/>
            <a:ext cx="5436057" cy="2053221"/>
          </a:xfrm>
          <a:prstGeom prst="round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 name="Straight Connector 4">
            <a:extLst>
              <a:ext uri="{FF2B5EF4-FFF2-40B4-BE49-F238E27FC236}">
                <a16:creationId xmlns:a16="http://schemas.microsoft.com/office/drawing/2014/main" id="{64A3B3C4-7821-434A-A148-EBC6228C29B5}"/>
              </a:ext>
            </a:extLst>
          </p:cNvPr>
          <p:cNvCxnSpPr>
            <a:cxnSpLocks/>
          </p:cNvCxnSpPr>
          <p:nvPr/>
        </p:nvCxnSpPr>
        <p:spPr>
          <a:xfrm>
            <a:off x="4633197" y="4102873"/>
            <a:ext cx="3897101"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4DB0259-692D-4656-841C-3E13605DF30D}"/>
              </a:ext>
            </a:extLst>
          </p:cNvPr>
          <p:cNvCxnSpPr>
            <a:cxnSpLocks/>
          </p:cNvCxnSpPr>
          <p:nvPr/>
        </p:nvCxnSpPr>
        <p:spPr>
          <a:xfrm>
            <a:off x="4633197" y="4445773"/>
            <a:ext cx="3897101"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6FB1E89-D210-4450-BE6B-2526EFACA1DC}"/>
              </a:ext>
            </a:extLst>
          </p:cNvPr>
          <p:cNvCxnSpPr>
            <a:cxnSpLocks/>
          </p:cNvCxnSpPr>
          <p:nvPr/>
        </p:nvCxnSpPr>
        <p:spPr>
          <a:xfrm>
            <a:off x="4633197" y="4800053"/>
            <a:ext cx="3897101"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83D4CBC-D5D3-4A69-BF2E-EE2354C9A5B0}"/>
              </a:ext>
            </a:extLst>
          </p:cNvPr>
          <p:cNvCxnSpPr>
            <a:cxnSpLocks/>
          </p:cNvCxnSpPr>
          <p:nvPr/>
        </p:nvCxnSpPr>
        <p:spPr>
          <a:xfrm>
            <a:off x="4633197" y="5158815"/>
            <a:ext cx="3897101"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5312C8-9D10-4C87-9370-4B98B85FE7B9}"/>
              </a:ext>
            </a:extLst>
          </p:cNvPr>
          <p:cNvCxnSpPr>
            <a:cxnSpLocks/>
          </p:cNvCxnSpPr>
          <p:nvPr/>
        </p:nvCxnSpPr>
        <p:spPr>
          <a:xfrm>
            <a:off x="4633197" y="5527930"/>
            <a:ext cx="3897101"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2D7A9AF-AD51-4596-9937-45A47F7140EE}"/>
              </a:ext>
            </a:extLst>
          </p:cNvPr>
          <p:cNvSpPr/>
          <p:nvPr/>
        </p:nvSpPr>
        <p:spPr>
          <a:xfrm>
            <a:off x="4866614" y="3961777"/>
            <a:ext cx="3445505" cy="277811"/>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0</a:t>
            </a:r>
          </a:p>
        </p:txBody>
      </p:sp>
      <p:sp>
        <p:nvSpPr>
          <p:cNvPr id="12" name="Rectangle 11">
            <a:extLst>
              <a:ext uri="{FF2B5EF4-FFF2-40B4-BE49-F238E27FC236}">
                <a16:creationId xmlns:a16="http://schemas.microsoft.com/office/drawing/2014/main" id="{5B91004C-2790-4E22-A065-EC05531BDE85}"/>
              </a:ext>
            </a:extLst>
          </p:cNvPr>
          <p:cNvSpPr/>
          <p:nvPr/>
        </p:nvSpPr>
        <p:spPr>
          <a:xfrm>
            <a:off x="4866617" y="4304677"/>
            <a:ext cx="3445505" cy="277811"/>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1</a:t>
            </a:r>
          </a:p>
        </p:txBody>
      </p:sp>
      <p:sp>
        <p:nvSpPr>
          <p:cNvPr id="13" name="Rectangle 12">
            <a:extLst>
              <a:ext uri="{FF2B5EF4-FFF2-40B4-BE49-F238E27FC236}">
                <a16:creationId xmlns:a16="http://schemas.microsoft.com/office/drawing/2014/main" id="{0A9963AF-4A5A-4017-B031-055E8594DD9E}"/>
              </a:ext>
            </a:extLst>
          </p:cNvPr>
          <p:cNvSpPr/>
          <p:nvPr/>
        </p:nvSpPr>
        <p:spPr>
          <a:xfrm>
            <a:off x="4860715" y="4659511"/>
            <a:ext cx="3445505" cy="277811"/>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14" name="Rectangle 13">
            <a:extLst>
              <a:ext uri="{FF2B5EF4-FFF2-40B4-BE49-F238E27FC236}">
                <a16:creationId xmlns:a16="http://schemas.microsoft.com/office/drawing/2014/main" id="{EDCC05D0-647F-46CF-971E-2A17F81DAE70}"/>
              </a:ext>
            </a:extLst>
          </p:cNvPr>
          <p:cNvSpPr/>
          <p:nvPr/>
        </p:nvSpPr>
        <p:spPr>
          <a:xfrm>
            <a:off x="4857751" y="5025019"/>
            <a:ext cx="3445505" cy="277811"/>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3</a:t>
            </a:r>
          </a:p>
        </p:txBody>
      </p:sp>
      <p:sp>
        <p:nvSpPr>
          <p:cNvPr id="15" name="Rectangle 14">
            <a:extLst>
              <a:ext uri="{FF2B5EF4-FFF2-40B4-BE49-F238E27FC236}">
                <a16:creationId xmlns:a16="http://schemas.microsoft.com/office/drawing/2014/main" id="{79558480-2B44-4853-BD37-41FE9492AFF1}"/>
              </a:ext>
            </a:extLst>
          </p:cNvPr>
          <p:cNvSpPr/>
          <p:nvPr/>
        </p:nvSpPr>
        <p:spPr>
          <a:xfrm>
            <a:off x="4860715" y="5394523"/>
            <a:ext cx="3445505" cy="277811"/>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100" dirty="0">
                <a:solidFill>
                  <a:prstClr val="black"/>
                </a:solidFill>
                <a:latin typeface="Cambria" panose="02040503050406030204" pitchFamily="18" charset="0"/>
              </a:rPr>
              <a:t>Row 4</a:t>
            </a:r>
          </a:p>
        </p:txBody>
      </p:sp>
      <p:sp>
        <p:nvSpPr>
          <p:cNvPr id="43" name="Rectangle 42">
            <a:extLst>
              <a:ext uri="{FF2B5EF4-FFF2-40B4-BE49-F238E27FC236}">
                <a16:creationId xmlns:a16="http://schemas.microsoft.com/office/drawing/2014/main" id="{607F9108-926C-4157-AD58-D2BB41AAE937}"/>
              </a:ext>
            </a:extLst>
          </p:cNvPr>
          <p:cNvSpPr/>
          <p:nvPr/>
        </p:nvSpPr>
        <p:spPr>
          <a:xfrm>
            <a:off x="3505200" y="3363177"/>
            <a:ext cx="5257800" cy="415498"/>
          </a:xfrm>
          <a:prstGeom prst="rect">
            <a:avLst/>
          </a:prstGeom>
        </p:spPr>
        <p:txBody>
          <a:bodyPr wrap="square">
            <a:spAutoFit/>
          </a:bodyPr>
          <a:lstStyle/>
          <a:p>
            <a:pPr algn="ctr"/>
            <a:r>
              <a:rPr lang="en-US" sz="2100" b="1" dirty="0"/>
              <a:t>TRR-equipped DRAM Chip</a:t>
            </a:r>
            <a:endParaRPr lang="en-US" sz="2100" dirty="0"/>
          </a:p>
        </p:txBody>
      </p:sp>
      <p:sp>
        <p:nvSpPr>
          <p:cNvPr id="57" name="Rectangle: Rounded Corners 56">
            <a:extLst>
              <a:ext uri="{FF2B5EF4-FFF2-40B4-BE49-F238E27FC236}">
                <a16:creationId xmlns:a16="http://schemas.microsoft.com/office/drawing/2014/main" id="{21DF0CB4-2C42-4450-9A63-4A5BDC43331F}"/>
              </a:ext>
            </a:extLst>
          </p:cNvPr>
          <p:cNvSpPr/>
          <p:nvPr/>
        </p:nvSpPr>
        <p:spPr>
          <a:xfrm>
            <a:off x="3522884" y="4153752"/>
            <a:ext cx="613344" cy="1275233"/>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TRR</a:t>
            </a:r>
            <a:endParaRPr lang="en-CH" sz="2800" dirty="0">
              <a:solidFill>
                <a:schemeClr val="bg1"/>
              </a:solidFill>
            </a:endParaRPr>
          </a:p>
        </p:txBody>
      </p:sp>
      <p:pic>
        <p:nvPicPr>
          <p:cNvPr id="61" name="Graphic 60" descr="Warning with solid fill">
            <a:extLst>
              <a:ext uri="{FF2B5EF4-FFF2-40B4-BE49-F238E27FC236}">
                <a16:creationId xmlns:a16="http://schemas.microsoft.com/office/drawing/2014/main" id="{6F5AA62D-4689-4A63-A43F-D0A1599227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893" y="5234980"/>
            <a:ext cx="341866" cy="341866"/>
          </a:xfrm>
          <a:prstGeom prst="rect">
            <a:avLst/>
          </a:prstGeom>
        </p:spPr>
      </p:pic>
      <p:sp>
        <p:nvSpPr>
          <p:cNvPr id="62" name="TextBox 61">
            <a:extLst>
              <a:ext uri="{FF2B5EF4-FFF2-40B4-BE49-F238E27FC236}">
                <a16:creationId xmlns:a16="http://schemas.microsoft.com/office/drawing/2014/main" id="{3B9DDB95-55D3-4EB7-AE24-B95D04DF9FCA}"/>
              </a:ext>
            </a:extLst>
          </p:cNvPr>
          <p:cNvSpPr txBox="1"/>
          <p:nvPr/>
        </p:nvSpPr>
        <p:spPr>
          <a:xfrm>
            <a:off x="547792" y="5262049"/>
            <a:ext cx="2914876" cy="369332"/>
          </a:xfrm>
          <a:prstGeom prst="rect">
            <a:avLst/>
          </a:prstGeom>
          <a:noFill/>
        </p:spPr>
        <p:txBody>
          <a:bodyPr wrap="square" rtlCol="0">
            <a:spAutoFit/>
          </a:bodyPr>
          <a:lstStyle/>
          <a:p>
            <a:r>
              <a:rPr lang="en-US" dirty="0"/>
              <a:t>Aggressor detected: </a:t>
            </a:r>
            <a:r>
              <a:rPr lang="en-US" b="1" dirty="0"/>
              <a:t>Row 2</a:t>
            </a:r>
            <a:endParaRPr lang="en-CH" b="1" dirty="0"/>
          </a:p>
        </p:txBody>
      </p:sp>
      <p:sp>
        <p:nvSpPr>
          <p:cNvPr id="68" name="Content Placeholder 2">
            <a:extLst>
              <a:ext uri="{FF2B5EF4-FFF2-40B4-BE49-F238E27FC236}">
                <a16:creationId xmlns:a16="http://schemas.microsoft.com/office/drawing/2014/main" id="{5D8F7816-4BB8-4CE7-B4A8-F11995E7737C}"/>
              </a:ext>
            </a:extLst>
          </p:cNvPr>
          <p:cNvSpPr txBox="1">
            <a:spLocks/>
          </p:cNvSpPr>
          <p:nvPr/>
        </p:nvSpPr>
        <p:spPr>
          <a:xfrm>
            <a:off x="4806613" y="4602196"/>
            <a:ext cx="929756" cy="38184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i="1" dirty="0">
                <a:solidFill>
                  <a:srgbClr val="FF0000"/>
                </a:solidFill>
              </a:rPr>
              <a:t>closed</a:t>
            </a:r>
          </a:p>
        </p:txBody>
      </p:sp>
      <p:sp>
        <p:nvSpPr>
          <p:cNvPr id="69" name="Content Placeholder 2">
            <a:extLst>
              <a:ext uri="{FF2B5EF4-FFF2-40B4-BE49-F238E27FC236}">
                <a16:creationId xmlns:a16="http://schemas.microsoft.com/office/drawing/2014/main" id="{6B6EE904-F60A-43F8-A3B3-E95497FF43AB}"/>
              </a:ext>
            </a:extLst>
          </p:cNvPr>
          <p:cNvSpPr txBox="1">
            <a:spLocks/>
          </p:cNvSpPr>
          <p:nvPr/>
        </p:nvSpPr>
        <p:spPr>
          <a:xfrm>
            <a:off x="4785697" y="4601959"/>
            <a:ext cx="929756" cy="38184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i="1" dirty="0">
                <a:solidFill>
                  <a:srgbClr val="FF0000"/>
                </a:solidFill>
              </a:rPr>
              <a:t>open</a:t>
            </a:r>
          </a:p>
        </p:txBody>
      </p:sp>
      <p:sp>
        <p:nvSpPr>
          <p:cNvPr id="70" name="TextBox 69">
            <a:extLst>
              <a:ext uri="{FF2B5EF4-FFF2-40B4-BE49-F238E27FC236}">
                <a16:creationId xmlns:a16="http://schemas.microsoft.com/office/drawing/2014/main" id="{EA32DF22-CD1B-483C-91D6-B11A3C1155FA}"/>
              </a:ext>
            </a:extLst>
          </p:cNvPr>
          <p:cNvSpPr txBox="1"/>
          <p:nvPr/>
        </p:nvSpPr>
        <p:spPr>
          <a:xfrm>
            <a:off x="569743" y="5756756"/>
            <a:ext cx="2378349" cy="369332"/>
          </a:xfrm>
          <a:prstGeom prst="rect">
            <a:avLst/>
          </a:prstGeom>
          <a:noFill/>
        </p:spPr>
        <p:txBody>
          <a:bodyPr wrap="square" rtlCol="0">
            <a:spAutoFit/>
          </a:bodyPr>
          <a:lstStyle/>
          <a:p>
            <a:r>
              <a:rPr lang="en-US" i="1" dirty="0"/>
              <a:t>Refresh</a:t>
            </a:r>
            <a:r>
              <a:rPr lang="en-US" dirty="0"/>
              <a:t> neighbor rows</a:t>
            </a:r>
            <a:endParaRPr lang="en-CH" b="1" dirty="0"/>
          </a:p>
        </p:txBody>
      </p:sp>
      <p:cxnSp>
        <p:nvCxnSpPr>
          <p:cNvPr id="81" name="Straight Arrow Connector 80">
            <a:extLst>
              <a:ext uri="{FF2B5EF4-FFF2-40B4-BE49-F238E27FC236}">
                <a16:creationId xmlns:a16="http://schemas.microsoft.com/office/drawing/2014/main" id="{9E372E88-2827-43D2-A152-FD1EEF78B51E}"/>
              </a:ext>
            </a:extLst>
          </p:cNvPr>
          <p:cNvCxnSpPr>
            <a:cxnSpLocks/>
          </p:cNvCxnSpPr>
          <p:nvPr/>
        </p:nvCxnSpPr>
        <p:spPr>
          <a:xfrm flipV="1">
            <a:off x="4136228" y="4439488"/>
            <a:ext cx="435772" cy="220023"/>
          </a:xfrm>
          <a:prstGeom prst="straightConnector1">
            <a:avLst/>
          </a:prstGeom>
          <a:ln w="28575">
            <a:solidFill>
              <a:srgbClr val="0070C0"/>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D840551A-7786-4292-B9EA-99C3010F6C63}"/>
              </a:ext>
            </a:extLst>
          </p:cNvPr>
          <p:cNvSpPr txBox="1"/>
          <p:nvPr/>
        </p:nvSpPr>
        <p:spPr>
          <a:xfrm>
            <a:off x="3352030" y="5879068"/>
            <a:ext cx="2515370" cy="369332"/>
          </a:xfrm>
          <a:prstGeom prst="rect">
            <a:avLst/>
          </a:prstGeom>
          <a:noFill/>
        </p:spPr>
        <p:txBody>
          <a:bodyPr wrap="square" rtlCol="0">
            <a:spAutoFit/>
          </a:bodyPr>
          <a:lstStyle/>
          <a:p>
            <a:r>
              <a:rPr lang="en-US" dirty="0">
                <a:solidFill>
                  <a:srgbClr val="0066FF"/>
                </a:solidFill>
              </a:rPr>
              <a:t>TRR-induced refreshes</a:t>
            </a:r>
            <a:endParaRPr lang="en-CH" dirty="0">
              <a:solidFill>
                <a:srgbClr val="0066FF"/>
              </a:solidFill>
            </a:endParaRPr>
          </a:p>
        </p:txBody>
      </p:sp>
      <p:cxnSp>
        <p:nvCxnSpPr>
          <p:cNvPr id="89" name="Straight Arrow Connector 88">
            <a:extLst>
              <a:ext uri="{FF2B5EF4-FFF2-40B4-BE49-F238E27FC236}">
                <a16:creationId xmlns:a16="http://schemas.microsoft.com/office/drawing/2014/main" id="{78BCC20F-74CC-4DE5-830C-964D1854DD29}"/>
              </a:ext>
            </a:extLst>
          </p:cNvPr>
          <p:cNvCxnSpPr>
            <a:cxnSpLocks/>
          </p:cNvCxnSpPr>
          <p:nvPr/>
        </p:nvCxnSpPr>
        <p:spPr>
          <a:xfrm>
            <a:off x="4136228" y="4659511"/>
            <a:ext cx="393571" cy="457697"/>
          </a:xfrm>
          <a:prstGeom prst="straightConnector1">
            <a:avLst/>
          </a:prstGeom>
          <a:ln w="28575">
            <a:solidFill>
              <a:srgbClr val="0070C0"/>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01" name="Graphic 100" descr="Repeat with solid fill">
            <a:extLst>
              <a:ext uri="{FF2B5EF4-FFF2-40B4-BE49-F238E27FC236}">
                <a16:creationId xmlns:a16="http://schemas.microsoft.com/office/drawing/2014/main" id="{D8C56383-FD7E-49B8-B5C8-ED630B983F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068" y="5734257"/>
            <a:ext cx="378608" cy="378608"/>
          </a:xfrm>
          <a:prstGeom prst="rect">
            <a:avLst/>
          </a:prstGeom>
        </p:spPr>
      </p:pic>
      <p:sp>
        <p:nvSpPr>
          <p:cNvPr id="29" name="Content Placeholder 2">
            <a:extLst>
              <a:ext uri="{FF2B5EF4-FFF2-40B4-BE49-F238E27FC236}">
                <a16:creationId xmlns:a16="http://schemas.microsoft.com/office/drawing/2014/main" id="{A686E267-F03F-4DC3-A610-D6051EE8F9CE}"/>
              </a:ext>
            </a:extLst>
          </p:cNvPr>
          <p:cNvSpPr txBox="1">
            <a:spLocks/>
          </p:cNvSpPr>
          <p:nvPr/>
        </p:nvSpPr>
        <p:spPr>
          <a:xfrm>
            <a:off x="0" y="2355773"/>
            <a:ext cx="9149715" cy="616027"/>
          </a:xfrm>
          <a:prstGeom prst="rect">
            <a:avLst/>
          </a:prstGeom>
          <a:solidFill>
            <a:schemeClr val="tx2">
              <a:lumMod val="20000"/>
              <a:lumOff val="80000"/>
            </a:schemeClr>
          </a:solidFill>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b="1" dirty="0">
                <a:latin typeface="+mj-lt"/>
                <a:ea typeface="Tahoma" panose="020B0604030504040204" pitchFamily="34" charset="0"/>
                <a:cs typeface="Tahoma" panose="020B0604030504040204" pitchFamily="34" charset="0"/>
              </a:rPr>
              <a:t>Key Idea:</a:t>
            </a:r>
            <a:r>
              <a:rPr lang="en-US" sz="2250" dirty="0">
                <a:latin typeface="+mj-lt"/>
                <a:ea typeface="Tahoma" panose="020B0604030504040204" pitchFamily="34" charset="0"/>
                <a:cs typeface="Tahoma" panose="020B0604030504040204" pitchFamily="34" charset="0"/>
              </a:rPr>
              <a:t> TRR refreshes nearby rows upon detecting an aggressor row</a:t>
            </a:r>
            <a:endParaRPr lang="en-US" sz="2250" b="1" dirty="0">
              <a:latin typeface="+mj-lt"/>
              <a:ea typeface="Tahoma" panose="020B0604030504040204" pitchFamily="34" charset="0"/>
              <a:cs typeface="Tahoma" panose="020B0604030504040204" pitchFamily="34" charset="0"/>
            </a:endParaRPr>
          </a:p>
        </p:txBody>
      </p:sp>
      <p:cxnSp>
        <p:nvCxnSpPr>
          <p:cNvPr id="38" name="Straight Arrow Connector 37">
            <a:extLst>
              <a:ext uri="{FF2B5EF4-FFF2-40B4-BE49-F238E27FC236}">
                <a16:creationId xmlns:a16="http://schemas.microsoft.com/office/drawing/2014/main" id="{52B394EA-F414-48F7-9F7D-F7FEC7D01622}"/>
              </a:ext>
            </a:extLst>
          </p:cNvPr>
          <p:cNvCxnSpPr>
            <a:cxnSpLocks/>
          </p:cNvCxnSpPr>
          <p:nvPr/>
        </p:nvCxnSpPr>
        <p:spPr>
          <a:xfrm>
            <a:off x="4314587" y="5025019"/>
            <a:ext cx="183047" cy="957533"/>
          </a:xfrm>
          <a:prstGeom prst="straightConnector1">
            <a:avLst/>
          </a:prstGeom>
          <a:ln w="12700">
            <a:solidFill>
              <a:schemeClr val="tx1"/>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Rounded Rectangle 4">
            <a:extLst>
              <a:ext uri="{FF2B5EF4-FFF2-40B4-BE49-F238E27FC236}">
                <a16:creationId xmlns:a16="http://schemas.microsoft.com/office/drawing/2014/main" id="{C220C4DC-DE37-4DC0-AE84-02F496EA9701}"/>
              </a:ext>
            </a:extLst>
          </p:cNvPr>
          <p:cNvSpPr/>
          <p:nvPr/>
        </p:nvSpPr>
        <p:spPr>
          <a:xfrm>
            <a:off x="355143" y="4033633"/>
            <a:ext cx="1490373" cy="1004741"/>
          </a:xfrm>
          <a:prstGeom prst="round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Memory </a:t>
            </a:r>
            <a:br>
              <a:rPr lang="en-US" sz="2000" dirty="0">
                <a:solidFill>
                  <a:schemeClr val="tx1"/>
                </a:solidFill>
              </a:rPr>
            </a:br>
            <a:r>
              <a:rPr lang="en-US" sz="2000" dirty="0">
                <a:solidFill>
                  <a:schemeClr val="tx1"/>
                </a:solidFill>
              </a:rPr>
              <a:t>Controller</a:t>
            </a:r>
          </a:p>
        </p:txBody>
      </p:sp>
      <p:sp>
        <p:nvSpPr>
          <p:cNvPr id="46" name="Arrow: Right 45">
            <a:extLst>
              <a:ext uri="{FF2B5EF4-FFF2-40B4-BE49-F238E27FC236}">
                <a16:creationId xmlns:a16="http://schemas.microsoft.com/office/drawing/2014/main" id="{1F2BEF28-EFC9-43E9-9F20-9B4FA77D8F3E}"/>
              </a:ext>
            </a:extLst>
          </p:cNvPr>
          <p:cNvSpPr/>
          <p:nvPr/>
        </p:nvSpPr>
        <p:spPr>
          <a:xfrm>
            <a:off x="2075768" y="4422674"/>
            <a:ext cx="1103366" cy="358570"/>
          </a:xfrm>
          <a:prstGeom prst="rightArrow">
            <a:avLst>
              <a:gd name="adj1" fmla="val 50000"/>
              <a:gd name="adj2" fmla="val 53320"/>
            </a:avLst>
          </a:prstGeom>
          <a:solidFill>
            <a:schemeClr val="bg1">
              <a:lumMod val="7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0" name="TextBox 29">
            <a:extLst>
              <a:ext uri="{FF2B5EF4-FFF2-40B4-BE49-F238E27FC236}">
                <a16:creationId xmlns:a16="http://schemas.microsoft.com/office/drawing/2014/main" id="{E741A067-7024-4D27-919A-4892A70FFF96}"/>
              </a:ext>
            </a:extLst>
          </p:cNvPr>
          <p:cNvSpPr txBox="1"/>
          <p:nvPr/>
        </p:nvSpPr>
        <p:spPr>
          <a:xfrm>
            <a:off x="2100583" y="3971367"/>
            <a:ext cx="929021" cy="523220"/>
          </a:xfrm>
          <a:prstGeom prst="rect">
            <a:avLst/>
          </a:prstGeom>
          <a:noFill/>
        </p:spPr>
        <p:txBody>
          <a:bodyPr wrap="square" rtlCol="0" anchor="ctr">
            <a:spAutoFit/>
          </a:bodyPr>
          <a:lstStyle/>
          <a:p>
            <a:pPr algn="ctr"/>
            <a:r>
              <a:rPr lang="en-US" sz="2800" b="1" dirty="0"/>
              <a:t>REF</a:t>
            </a:r>
            <a:endParaRPr lang="en-CH" sz="2800" b="1" dirty="0"/>
          </a:p>
        </p:txBody>
      </p:sp>
    </p:spTree>
    <p:custDataLst>
      <p:tags r:id="rId1"/>
    </p:custDataLst>
    <p:extLst>
      <p:ext uri="{BB962C8B-B14F-4D97-AF65-F5344CB8AC3E}">
        <p14:creationId xmlns:p14="http://schemas.microsoft.com/office/powerpoint/2010/main" val="3876548157"/>
      </p:ext>
    </p:extLst>
  </p:cSld>
  <p:clrMapOvr>
    <a:masterClrMapping/>
  </p:clrMapOvr>
  <mc:AlternateContent xmlns:mc="http://schemas.openxmlformats.org/markup-compatibility/2006" xmlns:p14="http://schemas.microsoft.com/office/powerpoint/2010/main">
    <mc:Choice Requires="p14">
      <p:transition spd="slow" p14:dur="2000" advTm="37180"/>
    </mc:Choice>
    <mc:Fallback xmlns="">
      <p:transition spd="slow" advTm="371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bg/>
                                          </p:spTgt>
                                        </p:tgtEl>
                                        <p:attrNameLst>
                                          <p:attrName>style.visibility</p:attrName>
                                        </p:attrNameLst>
                                      </p:cBhvr>
                                      <p:to>
                                        <p:strVal val="visible"/>
                                      </p:to>
                                    </p:set>
                                    <p:animEffect transition="in" filter="fade">
                                      <p:cBhvr>
                                        <p:cTn id="7" dur="500"/>
                                        <p:tgtEl>
                                          <p:spTgt spid="2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fade">
                                      <p:cBhvr>
                                        <p:cTn id="10" dur="500"/>
                                        <p:tgtEl>
                                          <p:spTgt spid="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 fill="hold"/>
                                        <p:tgtEl>
                                          <p:spTgt spid="13"/>
                                        </p:tgtEl>
                                        <p:attrNameLst>
                                          <p:attrName>fillcolor</p:attrName>
                                        </p:attrNameLst>
                                      </p:cBhvr>
                                      <p:to>
                                        <a:srgbClr val="F4B183"/>
                                      </p:to>
                                    </p:animClr>
                                    <p:set>
                                      <p:cBhvr>
                                        <p:cTn id="43" dur="200" fill="hold"/>
                                        <p:tgtEl>
                                          <p:spTgt spid="13"/>
                                        </p:tgtEl>
                                        <p:attrNameLst>
                                          <p:attrName>fill.type</p:attrName>
                                        </p:attrNameLst>
                                      </p:cBhvr>
                                      <p:to>
                                        <p:strVal val="solid"/>
                                      </p:to>
                                    </p:set>
                                    <p:set>
                                      <p:cBhvr>
                                        <p:cTn id="44" dur="200" fill="hold"/>
                                        <p:tgtEl>
                                          <p:spTgt spid="13"/>
                                        </p:tgtEl>
                                        <p:attrNameLst>
                                          <p:attrName>fill.on</p:attrName>
                                        </p:attrNameLst>
                                      </p:cBhvr>
                                      <p:to>
                                        <p:strVal val="true"/>
                                      </p:to>
                                    </p:set>
                                  </p:childTnLst>
                                </p:cTn>
                              </p:par>
                              <p:par>
                                <p:cTn id="45" presetID="10"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 fill="hold"/>
                                        <p:tgtEl>
                                          <p:spTgt spid="13"/>
                                        </p:tgtEl>
                                        <p:attrNameLst>
                                          <p:attrName>fillcolor</p:attrName>
                                        </p:attrNameLst>
                                      </p:cBhvr>
                                      <p:to>
                                        <a:srgbClr val="D8D8D8"/>
                                      </p:to>
                                    </p:animClr>
                                    <p:set>
                                      <p:cBhvr>
                                        <p:cTn id="52" dur="200" fill="hold"/>
                                        <p:tgtEl>
                                          <p:spTgt spid="13"/>
                                        </p:tgtEl>
                                        <p:attrNameLst>
                                          <p:attrName>fill.type</p:attrName>
                                        </p:attrNameLst>
                                      </p:cBhvr>
                                      <p:to>
                                        <p:strVal val="solid"/>
                                      </p:to>
                                    </p:set>
                                    <p:set>
                                      <p:cBhvr>
                                        <p:cTn id="53" dur="200" fill="hold"/>
                                        <p:tgtEl>
                                          <p:spTgt spid="13"/>
                                        </p:tgtEl>
                                        <p:attrNameLst>
                                          <p:attrName>fill.on</p:attrName>
                                        </p:attrNameLst>
                                      </p:cBhvr>
                                      <p:to>
                                        <p:strVal val="true"/>
                                      </p:to>
                                    </p:set>
                                  </p:childTnLst>
                                </p:cTn>
                              </p:par>
                              <p:par>
                                <p:cTn id="54" presetID="10" presetClass="exit" presetSubtype="0" fill="hold" grpId="1" nodeType="withEffect">
                                  <p:stCondLst>
                                    <p:cond delay="0"/>
                                  </p:stCondLst>
                                  <p:childTnLst>
                                    <p:animEffect transition="out" filter="fade">
                                      <p:cBhvr>
                                        <p:cTn id="55" dur="100"/>
                                        <p:tgtEl>
                                          <p:spTgt spid="69"/>
                                        </p:tgtEl>
                                      </p:cBhvr>
                                    </p:animEffect>
                                    <p:set>
                                      <p:cBhvr>
                                        <p:cTn id="56" dur="1" fill="hold">
                                          <p:stCondLst>
                                            <p:cond delay="99"/>
                                          </p:stCondLst>
                                        </p:cTn>
                                        <p:tgtEl>
                                          <p:spTgt spid="69"/>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200" fill="hold"/>
                                        <p:tgtEl>
                                          <p:spTgt spid="13"/>
                                        </p:tgtEl>
                                        <p:attrNameLst>
                                          <p:attrName>fillcolor</p:attrName>
                                        </p:attrNameLst>
                                      </p:cBhvr>
                                      <p:to>
                                        <a:srgbClr val="F4B183"/>
                                      </p:to>
                                    </p:animClr>
                                    <p:set>
                                      <p:cBhvr>
                                        <p:cTn id="64" dur="200" fill="hold"/>
                                        <p:tgtEl>
                                          <p:spTgt spid="13"/>
                                        </p:tgtEl>
                                        <p:attrNameLst>
                                          <p:attrName>fill.type</p:attrName>
                                        </p:attrNameLst>
                                      </p:cBhvr>
                                      <p:to>
                                        <p:strVal val="solid"/>
                                      </p:to>
                                    </p:set>
                                    <p:set>
                                      <p:cBhvr>
                                        <p:cTn id="65" dur="200" fill="hold"/>
                                        <p:tgtEl>
                                          <p:spTgt spid="13"/>
                                        </p:tgtEl>
                                        <p:attrNameLst>
                                          <p:attrName>fill.on</p:attrName>
                                        </p:attrNameLst>
                                      </p:cBhvr>
                                      <p:to>
                                        <p:strVal val="true"/>
                                      </p:to>
                                    </p:set>
                                  </p:childTnLst>
                                </p:cTn>
                              </p:par>
                              <p:par>
                                <p:cTn id="66" presetID="10" presetClass="exit" presetSubtype="0" fill="hold" grpId="2" nodeType="withEffect">
                                  <p:stCondLst>
                                    <p:cond delay="0"/>
                                  </p:stCondLst>
                                  <p:childTnLst>
                                    <p:animEffect transition="out" filter="fade">
                                      <p:cBhvr>
                                        <p:cTn id="67" dur="100"/>
                                        <p:tgtEl>
                                          <p:spTgt spid="68"/>
                                        </p:tgtEl>
                                      </p:cBhvr>
                                    </p:animEffect>
                                    <p:set>
                                      <p:cBhvr>
                                        <p:cTn id="68" dur="1" fill="hold">
                                          <p:stCondLst>
                                            <p:cond delay="99"/>
                                          </p:stCondLst>
                                        </p:cTn>
                                        <p:tgtEl>
                                          <p:spTgt spid="68"/>
                                        </p:tgtEl>
                                        <p:attrNameLst>
                                          <p:attrName>style.visibility</p:attrName>
                                        </p:attrNameLst>
                                      </p:cBhvr>
                                      <p:to>
                                        <p:strVal val="hidden"/>
                                      </p:to>
                                    </p:set>
                                  </p:childTnLst>
                                </p:cTn>
                              </p:par>
                              <p:par>
                                <p:cTn id="69" presetID="10" presetClass="entr" presetSubtype="0" fill="hold" grpId="2" nodeType="with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mph" presetSubtype="2" fill="hold" nodeType="clickEffect">
                                  <p:stCondLst>
                                    <p:cond delay="0"/>
                                  </p:stCondLst>
                                  <p:childTnLst>
                                    <p:animClr clrSpc="rgb" dir="cw">
                                      <p:cBhvr>
                                        <p:cTn id="75" dur="200" fill="hold"/>
                                        <p:tgtEl>
                                          <p:spTgt spid="13"/>
                                        </p:tgtEl>
                                        <p:attrNameLst>
                                          <p:attrName>fillcolor</p:attrName>
                                        </p:attrNameLst>
                                      </p:cBhvr>
                                      <p:to>
                                        <a:srgbClr val="D8D8D8"/>
                                      </p:to>
                                    </p:animClr>
                                    <p:set>
                                      <p:cBhvr>
                                        <p:cTn id="76" dur="200" fill="hold"/>
                                        <p:tgtEl>
                                          <p:spTgt spid="13"/>
                                        </p:tgtEl>
                                        <p:attrNameLst>
                                          <p:attrName>fill.type</p:attrName>
                                        </p:attrNameLst>
                                      </p:cBhvr>
                                      <p:to>
                                        <p:strVal val="solid"/>
                                      </p:to>
                                    </p:set>
                                    <p:set>
                                      <p:cBhvr>
                                        <p:cTn id="77" dur="200" fill="hold"/>
                                        <p:tgtEl>
                                          <p:spTgt spid="13"/>
                                        </p:tgtEl>
                                        <p:attrNameLst>
                                          <p:attrName>fill.on</p:attrName>
                                        </p:attrNameLst>
                                      </p:cBhvr>
                                      <p:to>
                                        <p:strVal val="true"/>
                                      </p:to>
                                    </p:set>
                                  </p:childTnLst>
                                </p:cTn>
                              </p:par>
                              <p:par>
                                <p:cTn id="78" presetID="10" presetClass="exit" presetSubtype="0" fill="hold" grpId="3" nodeType="withEffect">
                                  <p:stCondLst>
                                    <p:cond delay="0"/>
                                  </p:stCondLst>
                                  <p:childTnLst>
                                    <p:animEffect transition="out" filter="fade">
                                      <p:cBhvr>
                                        <p:cTn id="79" dur="500"/>
                                        <p:tgtEl>
                                          <p:spTgt spid="69"/>
                                        </p:tgtEl>
                                      </p:cBhvr>
                                    </p:animEffect>
                                    <p:set>
                                      <p:cBhvr>
                                        <p:cTn id="80" dur="1" fill="hold">
                                          <p:stCondLst>
                                            <p:cond delay="499"/>
                                          </p:stCondLst>
                                        </p:cTn>
                                        <p:tgtEl>
                                          <p:spTgt spid="69"/>
                                        </p:tgtEl>
                                        <p:attrNameLst>
                                          <p:attrName>style.visibility</p:attrName>
                                        </p:attrNameLst>
                                      </p:cBhvr>
                                      <p:to>
                                        <p:strVal val="hidden"/>
                                      </p:to>
                                    </p:set>
                                  </p:childTnLst>
                                </p:cTn>
                              </p:par>
                              <p:par>
                                <p:cTn id="81" presetID="10" presetClass="entr" presetSubtype="0" fill="hold" grpId="1" nodeType="with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500"/>
                                        <p:tgtEl>
                                          <p:spTgt spid="68"/>
                                        </p:tgtEl>
                                      </p:cBhvr>
                                    </p:animEffect>
                                  </p:childTnLst>
                                </p:cTn>
                              </p:par>
                              <p:par>
                                <p:cTn id="84" presetID="10" presetClass="entr" presetSubtype="0" fill="hold" nodeType="with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fade">
                                      <p:cBhvr>
                                        <p:cTn id="86" dur="500"/>
                                        <p:tgtEl>
                                          <p:spTgt spid="6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500"/>
                                        <p:tgtEl>
                                          <p:spTgt spid="6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500"/>
                                        <p:tgtEl>
                                          <p:spTgt spid="70"/>
                                        </p:tgtEl>
                                      </p:cBhvr>
                                    </p:animEffect>
                                  </p:childTnLst>
                                </p:cTn>
                              </p:par>
                              <p:par>
                                <p:cTn id="95" presetID="10" presetClass="entr" presetSubtype="0" fill="hold" nodeType="withEffect">
                                  <p:stCondLst>
                                    <p:cond delay="0"/>
                                  </p:stCondLst>
                                  <p:childTnLst>
                                    <p:set>
                                      <p:cBhvr>
                                        <p:cTn id="96" dur="1" fill="hold">
                                          <p:stCondLst>
                                            <p:cond delay="0"/>
                                          </p:stCondLst>
                                        </p:cTn>
                                        <p:tgtEl>
                                          <p:spTgt spid="101"/>
                                        </p:tgtEl>
                                        <p:attrNameLst>
                                          <p:attrName>style.visibility</p:attrName>
                                        </p:attrNameLst>
                                      </p:cBhvr>
                                      <p:to>
                                        <p:strVal val="visible"/>
                                      </p:to>
                                    </p:set>
                                    <p:animEffect transition="in" filter="fade">
                                      <p:cBhvr>
                                        <p:cTn id="97" dur="500"/>
                                        <p:tgtEl>
                                          <p:spTgt spid="101"/>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500"/>
                                        <p:tgtEl>
                                          <p:spTgt spid="45"/>
                                        </p:tgtEl>
                                      </p:cBhvr>
                                    </p:animEffect>
                                  </p:childTnLst>
                                </p:cTn>
                              </p:par>
                            </p:childTnLst>
                          </p:cTn>
                        </p:par>
                        <p:par>
                          <p:cTn id="102" fill="hold">
                            <p:stCondLst>
                              <p:cond delay="1000"/>
                            </p:stCondLst>
                            <p:childTnLst>
                              <p:par>
                                <p:cTn id="103" presetID="10" presetClass="entr" presetSubtype="0"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childTnLst>
                          </p:cTn>
                        </p:par>
                        <p:par>
                          <p:cTn id="106" fill="hold">
                            <p:stCondLst>
                              <p:cond delay="1500"/>
                            </p:stCondLst>
                            <p:childTnLst>
                              <p:par>
                                <p:cTn id="107" presetID="10" presetClass="entr" presetSubtype="0"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500"/>
                                        <p:tgtEl>
                                          <p:spTgt spid="30"/>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81"/>
                                        </p:tgtEl>
                                        <p:attrNameLst>
                                          <p:attrName>style.visibility</p:attrName>
                                        </p:attrNameLst>
                                      </p:cBhvr>
                                      <p:to>
                                        <p:strVal val="visible"/>
                                      </p:to>
                                    </p:set>
                                    <p:animEffect transition="in" filter="fade">
                                      <p:cBhvr>
                                        <p:cTn id="114" dur="500"/>
                                        <p:tgtEl>
                                          <p:spTgt spid="81"/>
                                        </p:tgtEl>
                                      </p:cBhvr>
                                    </p:animEffect>
                                  </p:childTnLst>
                                </p:cTn>
                              </p:par>
                              <p:par>
                                <p:cTn id="115" presetID="10" presetClass="entr" presetSubtype="0" fill="hold" nodeType="withEffect">
                                  <p:stCondLst>
                                    <p:cond delay="0"/>
                                  </p:stCondLst>
                                  <p:childTnLst>
                                    <p:set>
                                      <p:cBhvr>
                                        <p:cTn id="116" dur="1" fill="hold">
                                          <p:stCondLst>
                                            <p:cond delay="0"/>
                                          </p:stCondLst>
                                        </p:cTn>
                                        <p:tgtEl>
                                          <p:spTgt spid="89"/>
                                        </p:tgtEl>
                                        <p:attrNameLst>
                                          <p:attrName>style.visibility</p:attrName>
                                        </p:attrNameLst>
                                      </p:cBhvr>
                                      <p:to>
                                        <p:strVal val="visible"/>
                                      </p:to>
                                    </p:set>
                                    <p:animEffect transition="in" filter="fade">
                                      <p:cBhvr>
                                        <p:cTn id="117" dur="500"/>
                                        <p:tgtEl>
                                          <p:spTgt spid="89"/>
                                        </p:tgtEl>
                                      </p:cBhvr>
                                    </p:animEffect>
                                  </p:childTnLst>
                                </p:cTn>
                              </p:par>
                              <p:par>
                                <p:cTn id="118" presetID="10" presetClass="entr" presetSubtype="0" fill="hold"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82"/>
                                        </p:tgtEl>
                                        <p:attrNameLst>
                                          <p:attrName>style.visibility</p:attrName>
                                        </p:attrNameLst>
                                      </p:cBhvr>
                                      <p:to>
                                        <p:strVal val="visible"/>
                                      </p:to>
                                    </p:set>
                                    <p:animEffect transition="in" filter="fade">
                                      <p:cBhvr>
                                        <p:cTn id="123" dur="500"/>
                                        <p:tgtEl>
                                          <p:spTgt spid="82"/>
                                        </p:tgtEl>
                                      </p:cBhvr>
                                    </p:animEffect>
                                  </p:childTnLst>
                                </p:cTn>
                              </p:par>
                            </p:childTnLst>
                          </p:cTn>
                        </p:par>
                        <p:par>
                          <p:cTn id="124" fill="hold">
                            <p:stCondLst>
                              <p:cond delay="500"/>
                            </p:stCondLst>
                            <p:childTnLst>
                              <p:par>
                                <p:cTn id="125" presetID="1" presetClass="emph" presetSubtype="2" fill="hold" nodeType="afterEffect">
                                  <p:stCondLst>
                                    <p:cond delay="0"/>
                                  </p:stCondLst>
                                  <p:childTnLst>
                                    <p:animClr clrSpc="rgb" dir="cw">
                                      <p:cBhvr>
                                        <p:cTn id="126" dur="500" fill="hold"/>
                                        <p:tgtEl>
                                          <p:spTgt spid="12"/>
                                        </p:tgtEl>
                                        <p:attrNameLst>
                                          <p:attrName>fillcolor</p:attrName>
                                        </p:attrNameLst>
                                      </p:cBhvr>
                                      <p:to>
                                        <a:srgbClr val="91C9F7"/>
                                      </p:to>
                                    </p:animClr>
                                    <p:set>
                                      <p:cBhvr>
                                        <p:cTn id="127" dur="500" fill="hold"/>
                                        <p:tgtEl>
                                          <p:spTgt spid="12"/>
                                        </p:tgtEl>
                                        <p:attrNameLst>
                                          <p:attrName>fill.type</p:attrName>
                                        </p:attrNameLst>
                                      </p:cBhvr>
                                      <p:to>
                                        <p:strVal val="solid"/>
                                      </p:to>
                                    </p:set>
                                    <p:set>
                                      <p:cBhvr>
                                        <p:cTn id="128" dur="500" fill="hold"/>
                                        <p:tgtEl>
                                          <p:spTgt spid="12"/>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500" fill="hold"/>
                                        <p:tgtEl>
                                          <p:spTgt spid="14"/>
                                        </p:tgtEl>
                                        <p:attrNameLst>
                                          <p:attrName>fillcolor</p:attrName>
                                        </p:attrNameLst>
                                      </p:cBhvr>
                                      <p:to>
                                        <a:srgbClr val="91C9F7"/>
                                      </p:to>
                                    </p:animClr>
                                    <p:set>
                                      <p:cBhvr>
                                        <p:cTn id="131" dur="500" fill="hold"/>
                                        <p:tgtEl>
                                          <p:spTgt spid="14"/>
                                        </p:tgtEl>
                                        <p:attrNameLst>
                                          <p:attrName>fill.type</p:attrName>
                                        </p:attrNameLst>
                                      </p:cBhvr>
                                      <p:to>
                                        <p:strVal val="solid"/>
                                      </p:to>
                                    </p:set>
                                    <p:set>
                                      <p:cBhvr>
                                        <p:cTn id="132" dur="5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3" grpId="0" animBg="1"/>
      <p:bldP spid="14" grpId="0" animBg="1"/>
      <p:bldP spid="15" grpId="0" animBg="1"/>
      <p:bldP spid="43" grpId="0"/>
      <p:bldP spid="57" grpId="0" animBg="1"/>
      <p:bldP spid="62" grpId="0"/>
      <p:bldP spid="68" grpId="0"/>
      <p:bldP spid="68" grpId="1"/>
      <p:bldP spid="68" grpId="2"/>
      <p:bldP spid="69" grpId="0"/>
      <p:bldP spid="69" grpId="1"/>
      <p:bldP spid="69" grpId="2"/>
      <p:bldP spid="69" grpId="3"/>
      <p:bldP spid="70" grpId="0"/>
      <p:bldP spid="82" grpId="0"/>
      <p:bldP spid="29" grpId="0" uiExpand="1" build="p" animBg="1"/>
      <p:bldP spid="45" grpId="0" animBg="1"/>
      <p:bldP spid="46"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F4364-DB2B-4D31-B107-6EABAF0516ED}"/>
              </a:ext>
            </a:extLst>
          </p:cNvPr>
          <p:cNvSpPr>
            <a:spLocks noGrp="1"/>
          </p:cNvSpPr>
          <p:nvPr>
            <p:ph type="title"/>
          </p:nvPr>
        </p:nvSpPr>
        <p:spPr/>
        <p:txBody>
          <a:bodyPr/>
          <a:lstStyle/>
          <a:p>
            <a:r>
              <a:rPr lang="en-US" dirty="0"/>
              <a:t>The Problem with TRR</a:t>
            </a:r>
            <a:endParaRPr lang="en-CH" dirty="0"/>
          </a:p>
        </p:txBody>
      </p:sp>
      <p:sp>
        <p:nvSpPr>
          <p:cNvPr id="4" name="Content Placeholder 2">
            <a:extLst>
              <a:ext uri="{FF2B5EF4-FFF2-40B4-BE49-F238E27FC236}">
                <a16:creationId xmlns:a16="http://schemas.microsoft.com/office/drawing/2014/main" id="{AABDBCCA-E24C-4A63-8836-0DD1843ED2CC}"/>
              </a:ext>
            </a:extLst>
          </p:cNvPr>
          <p:cNvSpPr txBox="1">
            <a:spLocks/>
          </p:cNvSpPr>
          <p:nvPr/>
        </p:nvSpPr>
        <p:spPr>
          <a:xfrm>
            <a:off x="0" y="2210681"/>
            <a:ext cx="9144000" cy="837319"/>
          </a:xfrm>
          <a:prstGeom prst="rect">
            <a:avLst/>
          </a:prstGeom>
          <a:solidFill>
            <a:srgbClr val="FEECEC"/>
          </a:solidFill>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mj-lt"/>
                <a:ea typeface="Tahoma" panose="020B0604030504040204" pitchFamily="34" charset="0"/>
                <a:cs typeface="Tahoma" panose="020B0604030504040204" pitchFamily="34" charset="0"/>
              </a:rPr>
              <a:t>TRR is </a:t>
            </a:r>
            <a:r>
              <a:rPr lang="en-US" dirty="0">
                <a:solidFill>
                  <a:srgbClr val="C00000"/>
                </a:solidFill>
                <a:ea typeface="Tahoma" panose="020B0604030504040204" pitchFamily="34" charset="0"/>
                <a:cs typeface="Tahoma" panose="020B0604030504040204" pitchFamily="34" charset="0"/>
              </a:rPr>
              <a:t>obscure</a:t>
            </a:r>
            <a:r>
              <a:rPr lang="en-US" dirty="0">
                <a:ea typeface="Tahoma" panose="020B0604030504040204" pitchFamily="34" charset="0"/>
                <a:cs typeface="Tahoma" panose="020B0604030504040204" pitchFamily="34" charset="0"/>
              </a:rPr>
              <a:t>, </a:t>
            </a:r>
            <a:r>
              <a:rPr lang="en-US" dirty="0">
                <a:solidFill>
                  <a:srgbClr val="C00000"/>
                </a:solidFill>
                <a:ea typeface="Tahoma" panose="020B0604030504040204" pitchFamily="34" charset="0"/>
                <a:cs typeface="Tahoma" panose="020B0604030504040204" pitchFamily="34" charset="0"/>
              </a:rPr>
              <a:t>undocumented</a:t>
            </a:r>
            <a:r>
              <a:rPr lang="en-US" dirty="0">
                <a:ea typeface="Tahoma" panose="020B0604030504040204" pitchFamily="34" charset="0"/>
                <a:cs typeface="Tahoma" panose="020B0604030504040204" pitchFamily="34" charset="0"/>
              </a:rPr>
              <a:t>, and </a:t>
            </a:r>
            <a:r>
              <a:rPr lang="en-US" dirty="0">
                <a:solidFill>
                  <a:srgbClr val="C00000"/>
                </a:solidFill>
                <a:ea typeface="Tahoma" panose="020B0604030504040204" pitchFamily="34" charset="0"/>
                <a:cs typeface="Tahoma" panose="020B0604030504040204" pitchFamily="34" charset="0"/>
              </a:rPr>
              <a:t>proprietary </a:t>
            </a:r>
            <a:endParaRPr lang="en-US" b="1" dirty="0">
              <a:latin typeface="+mj-lt"/>
              <a:ea typeface="Tahoma" panose="020B0604030504040204" pitchFamily="34" charset="0"/>
              <a:cs typeface="Tahoma" panose="020B0604030504040204" pitchFamily="34" charset="0"/>
            </a:endParaRPr>
          </a:p>
        </p:txBody>
      </p:sp>
      <p:sp>
        <p:nvSpPr>
          <p:cNvPr id="5" name="Content Placeholder 2">
            <a:extLst>
              <a:ext uri="{FF2B5EF4-FFF2-40B4-BE49-F238E27FC236}">
                <a16:creationId xmlns:a16="http://schemas.microsoft.com/office/drawing/2014/main" id="{61DAEAD8-66C6-4DE6-B69B-1312CF2AD7FD}"/>
              </a:ext>
            </a:extLst>
          </p:cNvPr>
          <p:cNvSpPr txBox="1">
            <a:spLocks/>
          </p:cNvSpPr>
          <p:nvPr/>
        </p:nvSpPr>
        <p:spPr>
          <a:xfrm>
            <a:off x="0" y="3734681"/>
            <a:ext cx="9144000" cy="837319"/>
          </a:xfrm>
          <a:prstGeom prst="rect">
            <a:avLst/>
          </a:prstGeom>
          <a:solidFill>
            <a:srgbClr val="FEECEC"/>
          </a:solidFill>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mj-lt"/>
                <a:ea typeface="Tahoma" panose="020B0604030504040204" pitchFamily="34" charset="0"/>
                <a:cs typeface="Tahoma" panose="020B0604030504040204" pitchFamily="34" charset="0"/>
              </a:rPr>
              <a:t>We </a:t>
            </a:r>
            <a:r>
              <a:rPr lang="en-US" dirty="0">
                <a:solidFill>
                  <a:srgbClr val="C00000"/>
                </a:solidFill>
                <a:latin typeface="+mj-lt"/>
                <a:ea typeface="Tahoma" panose="020B0604030504040204" pitchFamily="34" charset="0"/>
                <a:cs typeface="Tahoma" panose="020B0604030504040204" pitchFamily="34" charset="0"/>
              </a:rPr>
              <a:t>cannot</a:t>
            </a:r>
            <a:r>
              <a:rPr lang="en-US" dirty="0">
                <a:latin typeface="+mj-lt"/>
                <a:ea typeface="Tahoma" panose="020B0604030504040204" pitchFamily="34" charset="0"/>
                <a:cs typeface="Tahoma" panose="020B0604030504040204" pitchFamily="34" charset="0"/>
              </a:rPr>
              <a:t> easily study the </a:t>
            </a:r>
            <a:r>
              <a:rPr lang="en-US" i="1" dirty="0">
                <a:latin typeface="+mj-lt"/>
                <a:ea typeface="Tahoma" panose="020B0604030504040204" pitchFamily="34" charset="0"/>
                <a:cs typeface="Tahoma" panose="020B0604030504040204" pitchFamily="34" charset="0"/>
              </a:rPr>
              <a:t>security properties</a:t>
            </a:r>
            <a:r>
              <a:rPr lang="en-US" dirty="0">
                <a:latin typeface="+mj-lt"/>
                <a:ea typeface="Tahoma" panose="020B0604030504040204" pitchFamily="34" charset="0"/>
                <a:cs typeface="Tahoma" panose="020B0604030504040204" pitchFamily="34" charset="0"/>
              </a:rPr>
              <a:t> of TRR</a:t>
            </a:r>
            <a:endParaRPr lang="en-US" b="1" dirty="0">
              <a:latin typeface="+mj-lt"/>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919623359"/>
      </p:ext>
    </p:extLst>
  </p:cSld>
  <p:clrMapOvr>
    <a:masterClrMapping/>
  </p:clrMapOvr>
  <mc:AlternateContent xmlns:mc="http://schemas.openxmlformats.org/markup-compatibility/2006" xmlns:p14="http://schemas.microsoft.com/office/powerpoint/2010/main">
    <mc:Choice Requires="p14">
      <p:transition spd="slow" p14:dur="2000" advTm="19509"/>
    </mc:Choice>
    <mc:Fallback xmlns="">
      <p:transition spd="slow" advTm="195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94BF-3736-4842-BD6A-8980E93CD204}"/>
              </a:ext>
            </a:extLst>
          </p:cNvPr>
          <p:cNvSpPr>
            <a:spLocks noGrp="1"/>
          </p:cNvSpPr>
          <p:nvPr>
            <p:ph type="title"/>
          </p:nvPr>
        </p:nvSpPr>
        <p:spPr/>
        <p:txBody>
          <a:bodyPr/>
          <a:lstStyle/>
          <a:p>
            <a:r>
              <a:rPr lang="en-US" dirty="0"/>
              <a:t>Goal</a:t>
            </a:r>
            <a:endParaRPr lang="en-CH" dirty="0"/>
          </a:p>
        </p:txBody>
      </p:sp>
      <p:sp>
        <p:nvSpPr>
          <p:cNvPr id="11" name="TextBox 10">
            <a:extLst>
              <a:ext uri="{FF2B5EF4-FFF2-40B4-BE49-F238E27FC236}">
                <a16:creationId xmlns:a16="http://schemas.microsoft.com/office/drawing/2014/main" id="{10396726-45C8-44F5-B456-232B43CE852D}"/>
              </a:ext>
            </a:extLst>
          </p:cNvPr>
          <p:cNvSpPr txBox="1"/>
          <p:nvPr/>
        </p:nvSpPr>
        <p:spPr>
          <a:xfrm>
            <a:off x="1524000" y="1368806"/>
            <a:ext cx="6708458" cy="584775"/>
          </a:xfrm>
          <a:prstGeom prst="rect">
            <a:avLst/>
          </a:prstGeom>
          <a:noFill/>
        </p:spPr>
        <p:txBody>
          <a:bodyPr wrap="square" rtlCol="0">
            <a:spAutoFit/>
          </a:bodyPr>
          <a:lstStyle/>
          <a:p>
            <a:r>
              <a:rPr lang="en-US" sz="3200" dirty="0">
                <a:ea typeface="Tahoma" panose="020B0604030504040204" pitchFamily="34" charset="0"/>
                <a:cs typeface="Tahoma" panose="020B0604030504040204" pitchFamily="34" charset="0"/>
              </a:rPr>
              <a:t> Study in-DRAM TRR mechanisms to</a:t>
            </a:r>
          </a:p>
        </p:txBody>
      </p:sp>
      <p:grpSp>
        <p:nvGrpSpPr>
          <p:cNvPr id="6" name="Group 5">
            <a:extLst>
              <a:ext uri="{FF2B5EF4-FFF2-40B4-BE49-F238E27FC236}">
                <a16:creationId xmlns:a16="http://schemas.microsoft.com/office/drawing/2014/main" id="{A89D8F94-C9D1-46E8-9008-09C52E9FA852}"/>
              </a:ext>
            </a:extLst>
          </p:cNvPr>
          <p:cNvGrpSpPr/>
          <p:nvPr/>
        </p:nvGrpSpPr>
        <p:grpSpPr>
          <a:xfrm>
            <a:off x="0" y="2301605"/>
            <a:ext cx="9138284" cy="762000"/>
            <a:chOff x="0" y="2000617"/>
            <a:chExt cx="9138284" cy="762000"/>
          </a:xfrm>
        </p:grpSpPr>
        <p:sp>
          <p:nvSpPr>
            <p:cNvPr id="4" name="Rectangle 3">
              <a:extLst>
                <a:ext uri="{FF2B5EF4-FFF2-40B4-BE49-F238E27FC236}">
                  <a16:creationId xmlns:a16="http://schemas.microsoft.com/office/drawing/2014/main" id="{6BDD36CD-980A-465E-BC11-CF04ED6BB33B}"/>
                </a:ext>
              </a:extLst>
            </p:cNvPr>
            <p:cNvSpPr/>
            <p:nvPr/>
          </p:nvSpPr>
          <p:spPr>
            <a:xfrm>
              <a:off x="0" y="2000617"/>
              <a:ext cx="9138284" cy="762000"/>
            </a:xfrm>
            <a:prstGeom prst="rect">
              <a:avLst/>
            </a:prstGeom>
            <a:solidFill>
              <a:schemeClr val="tx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009900"/>
                  </a:solidFill>
                  <a:ea typeface="Tahoma" panose="020B0604030504040204" pitchFamily="34" charset="0"/>
                  <a:cs typeface="Tahoma" panose="020B0604030504040204" pitchFamily="34" charset="0"/>
                </a:rPr>
                <a:t>		understand</a:t>
              </a:r>
              <a:r>
                <a:rPr lang="en-US" sz="3000" dirty="0">
                  <a:ea typeface="Tahoma" panose="020B0604030504040204" pitchFamily="34" charset="0"/>
                  <a:cs typeface="Tahoma" panose="020B0604030504040204" pitchFamily="34" charset="0"/>
                </a:rPr>
                <a:t> </a:t>
              </a:r>
              <a:r>
                <a:rPr lang="en-US" sz="3000" dirty="0">
                  <a:solidFill>
                    <a:schemeClr val="tx1"/>
                  </a:solidFill>
                  <a:ea typeface="Tahoma" panose="020B0604030504040204" pitchFamily="34" charset="0"/>
                  <a:cs typeface="Tahoma" panose="020B0604030504040204" pitchFamily="34" charset="0"/>
                </a:rPr>
                <a:t>how they operate</a:t>
              </a:r>
              <a:endParaRPr lang="en-CH" sz="3000" b="1" dirty="0">
                <a:solidFill>
                  <a:schemeClr val="tx1"/>
                </a:solidFill>
              </a:endParaRPr>
            </a:p>
          </p:txBody>
        </p:sp>
        <p:sp>
          <p:nvSpPr>
            <p:cNvPr id="14" name="Oval 13">
              <a:extLst>
                <a:ext uri="{FF2B5EF4-FFF2-40B4-BE49-F238E27FC236}">
                  <a16:creationId xmlns:a16="http://schemas.microsoft.com/office/drawing/2014/main" id="{FCA3AB0E-B0B3-4B2E-A56E-F66DE7F04F5E}"/>
                </a:ext>
              </a:extLst>
            </p:cNvPr>
            <p:cNvSpPr/>
            <p:nvPr/>
          </p:nvSpPr>
          <p:spPr>
            <a:xfrm>
              <a:off x="159488" y="2164183"/>
              <a:ext cx="457200" cy="449652"/>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endParaRPr lang="en-CH" sz="2400" b="1" dirty="0">
                <a:solidFill>
                  <a:schemeClr val="bg1"/>
                </a:solidFill>
              </a:endParaRPr>
            </a:p>
          </p:txBody>
        </p:sp>
      </p:grpSp>
      <p:grpSp>
        <p:nvGrpSpPr>
          <p:cNvPr id="8" name="Group 7">
            <a:extLst>
              <a:ext uri="{FF2B5EF4-FFF2-40B4-BE49-F238E27FC236}">
                <a16:creationId xmlns:a16="http://schemas.microsoft.com/office/drawing/2014/main" id="{4B41B25A-B7AB-4F35-9C05-3DF6F06080DD}"/>
              </a:ext>
            </a:extLst>
          </p:cNvPr>
          <p:cNvGrpSpPr/>
          <p:nvPr/>
        </p:nvGrpSpPr>
        <p:grpSpPr>
          <a:xfrm>
            <a:off x="5716" y="4876800"/>
            <a:ext cx="9138284" cy="762000"/>
            <a:chOff x="5716" y="4575812"/>
            <a:chExt cx="9138284" cy="762000"/>
          </a:xfrm>
        </p:grpSpPr>
        <p:sp>
          <p:nvSpPr>
            <p:cNvPr id="22" name="Rectangle 21">
              <a:extLst>
                <a:ext uri="{FF2B5EF4-FFF2-40B4-BE49-F238E27FC236}">
                  <a16:creationId xmlns:a16="http://schemas.microsoft.com/office/drawing/2014/main" id="{1D83AF77-C105-4970-A526-50FBC17E1F5C}"/>
                </a:ext>
              </a:extLst>
            </p:cNvPr>
            <p:cNvSpPr/>
            <p:nvPr/>
          </p:nvSpPr>
          <p:spPr>
            <a:xfrm>
              <a:off x="5716" y="4575812"/>
              <a:ext cx="9138284" cy="762000"/>
            </a:xfrm>
            <a:prstGeom prst="rect">
              <a:avLst/>
            </a:prstGeom>
            <a:solidFill>
              <a:schemeClr val="tx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009900"/>
                  </a:solidFill>
                  <a:ea typeface="Tahoma" panose="020B0604030504040204" pitchFamily="34" charset="0"/>
                  <a:cs typeface="Tahoma" panose="020B0604030504040204" pitchFamily="34" charset="0"/>
                </a:rPr>
                <a:t>		 secure</a:t>
              </a:r>
              <a:r>
                <a:rPr lang="en-US" sz="3000" dirty="0">
                  <a:ea typeface="Tahoma" panose="020B0604030504040204" pitchFamily="34" charset="0"/>
                  <a:cs typeface="Tahoma" panose="020B0604030504040204" pitchFamily="34" charset="0"/>
                </a:rPr>
                <a:t> </a:t>
              </a:r>
              <a:r>
                <a:rPr lang="en-US" sz="3000" dirty="0">
                  <a:solidFill>
                    <a:schemeClr val="tx1"/>
                  </a:solidFill>
                  <a:ea typeface="Tahoma" panose="020B0604030504040204" pitchFamily="34" charset="0"/>
                  <a:cs typeface="Tahoma" panose="020B0604030504040204" pitchFamily="34" charset="0"/>
                </a:rPr>
                <a:t>DRAM completely against RowHammer</a:t>
              </a:r>
              <a:endParaRPr lang="en-CH" sz="3000" b="1" dirty="0">
                <a:solidFill>
                  <a:schemeClr val="tx1"/>
                </a:solidFill>
              </a:endParaRPr>
            </a:p>
          </p:txBody>
        </p:sp>
        <p:sp>
          <p:nvSpPr>
            <p:cNvPr id="16" name="Oval 15">
              <a:extLst>
                <a:ext uri="{FF2B5EF4-FFF2-40B4-BE49-F238E27FC236}">
                  <a16:creationId xmlns:a16="http://schemas.microsoft.com/office/drawing/2014/main" id="{65B9828D-F594-41EF-9987-BA84E152A06B}"/>
                </a:ext>
              </a:extLst>
            </p:cNvPr>
            <p:cNvSpPr/>
            <p:nvPr/>
          </p:nvSpPr>
          <p:spPr>
            <a:xfrm>
              <a:off x="159488" y="4731986"/>
              <a:ext cx="457200" cy="449652"/>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a:t>
              </a:r>
              <a:endParaRPr lang="en-CH" sz="2400" b="1" dirty="0">
                <a:solidFill>
                  <a:schemeClr val="bg1"/>
                </a:solidFill>
              </a:endParaRPr>
            </a:p>
          </p:txBody>
        </p:sp>
      </p:grpSp>
      <p:grpSp>
        <p:nvGrpSpPr>
          <p:cNvPr id="7" name="Group 6">
            <a:extLst>
              <a:ext uri="{FF2B5EF4-FFF2-40B4-BE49-F238E27FC236}">
                <a16:creationId xmlns:a16="http://schemas.microsoft.com/office/drawing/2014/main" id="{D92C5AE9-03FF-4E3C-BF4C-E0D5232E5A85}"/>
              </a:ext>
            </a:extLst>
          </p:cNvPr>
          <p:cNvGrpSpPr/>
          <p:nvPr/>
        </p:nvGrpSpPr>
        <p:grpSpPr>
          <a:xfrm>
            <a:off x="0" y="3589203"/>
            <a:ext cx="9138284" cy="762000"/>
            <a:chOff x="0" y="2914979"/>
            <a:chExt cx="9138284" cy="762000"/>
          </a:xfrm>
        </p:grpSpPr>
        <p:sp>
          <p:nvSpPr>
            <p:cNvPr id="17" name="Rectangle 16">
              <a:extLst>
                <a:ext uri="{FF2B5EF4-FFF2-40B4-BE49-F238E27FC236}">
                  <a16:creationId xmlns:a16="http://schemas.microsoft.com/office/drawing/2014/main" id="{A504FC56-3C6A-4674-B576-F15FDB60E993}"/>
                </a:ext>
              </a:extLst>
            </p:cNvPr>
            <p:cNvSpPr/>
            <p:nvPr/>
          </p:nvSpPr>
          <p:spPr>
            <a:xfrm>
              <a:off x="0" y="2914979"/>
              <a:ext cx="9138284" cy="762000"/>
            </a:xfrm>
            <a:prstGeom prst="rect">
              <a:avLst/>
            </a:prstGeom>
            <a:solidFill>
              <a:schemeClr val="tx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009900"/>
                  </a:solidFill>
                  <a:ea typeface="Tahoma" panose="020B0604030504040204" pitchFamily="34" charset="0"/>
                  <a:cs typeface="Tahoma" panose="020B0604030504040204" pitchFamily="34" charset="0"/>
                </a:rPr>
                <a:t>		 assess</a:t>
              </a:r>
              <a:r>
                <a:rPr lang="en-US" sz="3000" dirty="0">
                  <a:ea typeface="Tahoma" panose="020B0604030504040204" pitchFamily="34" charset="0"/>
                  <a:cs typeface="Tahoma" panose="020B0604030504040204" pitchFamily="34" charset="0"/>
                </a:rPr>
                <a:t> </a:t>
              </a:r>
              <a:r>
                <a:rPr lang="en-US" sz="3000" dirty="0">
                  <a:solidFill>
                    <a:schemeClr val="tx1"/>
                  </a:solidFill>
                  <a:ea typeface="Tahoma" panose="020B0604030504040204" pitchFamily="34" charset="0"/>
                  <a:cs typeface="Tahoma" panose="020B0604030504040204" pitchFamily="34" charset="0"/>
                </a:rPr>
                <a:t>their security</a:t>
              </a:r>
              <a:endParaRPr lang="en-CH" sz="3000" b="1" dirty="0">
                <a:solidFill>
                  <a:schemeClr val="tx1"/>
                </a:solidFill>
              </a:endParaRPr>
            </a:p>
          </p:txBody>
        </p:sp>
        <p:sp>
          <p:nvSpPr>
            <p:cNvPr id="18" name="Oval 17">
              <a:extLst>
                <a:ext uri="{FF2B5EF4-FFF2-40B4-BE49-F238E27FC236}">
                  <a16:creationId xmlns:a16="http://schemas.microsoft.com/office/drawing/2014/main" id="{38DB4B39-47B6-414A-B0C8-BFAD9B08D540}"/>
                </a:ext>
              </a:extLst>
            </p:cNvPr>
            <p:cNvSpPr/>
            <p:nvPr/>
          </p:nvSpPr>
          <p:spPr>
            <a:xfrm>
              <a:off x="159488" y="3124783"/>
              <a:ext cx="457200" cy="449652"/>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endParaRPr lang="en-CH" sz="2400" b="1" dirty="0">
                <a:solidFill>
                  <a:schemeClr val="bg1"/>
                </a:solidFill>
              </a:endParaRPr>
            </a:p>
          </p:txBody>
        </p:sp>
      </p:grpSp>
    </p:spTree>
    <p:custDataLst>
      <p:tags r:id="rId1"/>
    </p:custDataLst>
    <p:extLst>
      <p:ext uri="{BB962C8B-B14F-4D97-AF65-F5344CB8AC3E}">
        <p14:creationId xmlns:p14="http://schemas.microsoft.com/office/powerpoint/2010/main" val="4187298961"/>
      </p:ext>
    </p:extLst>
  </p:cSld>
  <p:clrMapOvr>
    <a:masterClrMapping/>
  </p:clrMapOvr>
  <mc:AlternateContent xmlns:mc="http://schemas.openxmlformats.org/markup-compatibility/2006" xmlns:p14="http://schemas.microsoft.com/office/powerpoint/2010/main">
    <mc:Choice Requires="p14">
      <p:transition spd="slow" p14:dur="2000" advTm="8998"/>
    </mc:Choice>
    <mc:Fallback xmlns="">
      <p:transition spd="slow" advTm="89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44D8-0E69-485E-8DD0-9D4D9E4B854D}"/>
              </a:ext>
            </a:extLst>
          </p:cNvPr>
          <p:cNvSpPr>
            <a:spLocks noGrp="1"/>
          </p:cNvSpPr>
          <p:nvPr>
            <p:ph type="title"/>
          </p:nvPr>
        </p:nvSpPr>
        <p:spPr/>
        <p:txBody>
          <a:bodyPr>
            <a:normAutofit/>
          </a:bodyPr>
          <a:lstStyle/>
          <a:p>
            <a:r>
              <a:rPr lang="en-US" dirty="0"/>
              <a:t>Outline</a:t>
            </a:r>
          </a:p>
        </p:txBody>
      </p:sp>
      <p:sp>
        <p:nvSpPr>
          <p:cNvPr id="4" name="Rectangle 3">
            <a:extLst>
              <a:ext uri="{FF2B5EF4-FFF2-40B4-BE49-F238E27FC236}">
                <a16:creationId xmlns:a16="http://schemas.microsoft.com/office/drawing/2014/main" id="{5D98D51A-189E-4D2B-B80D-356292F8396A}"/>
              </a:ext>
            </a:extLst>
          </p:cNvPr>
          <p:cNvSpPr/>
          <p:nvPr/>
        </p:nvSpPr>
        <p:spPr>
          <a:xfrm>
            <a:off x="0" y="990600"/>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1. </a:t>
            </a:r>
            <a:r>
              <a:rPr lang="en-US" sz="3000" dirty="0">
                <a:latin typeface="Cambria" panose="02040503050406030204" pitchFamily="18" charset="0"/>
              </a:rPr>
              <a:t>DRAM Operation Basics</a:t>
            </a:r>
          </a:p>
        </p:txBody>
      </p:sp>
      <p:sp>
        <p:nvSpPr>
          <p:cNvPr id="5" name="Rectangle 4">
            <a:extLst>
              <a:ext uri="{FF2B5EF4-FFF2-40B4-BE49-F238E27FC236}">
                <a16:creationId xmlns:a16="http://schemas.microsoft.com/office/drawing/2014/main" id="{649EE6A8-1843-4827-9531-A6596E0D1BE4}"/>
              </a:ext>
            </a:extLst>
          </p:cNvPr>
          <p:cNvSpPr/>
          <p:nvPr/>
        </p:nvSpPr>
        <p:spPr>
          <a:xfrm>
            <a:off x="0" y="1917405"/>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2</a:t>
            </a:r>
            <a:r>
              <a:rPr lang="en-US" sz="3000" dirty="0">
                <a:latin typeface="Cambria" panose="02040503050406030204" pitchFamily="18" charset="0"/>
              </a:rPr>
              <a:t>. RowHammer &amp; Target Row Refresh</a:t>
            </a:r>
          </a:p>
        </p:txBody>
      </p:sp>
      <p:sp>
        <p:nvSpPr>
          <p:cNvPr id="7" name="Rectangle 6">
            <a:extLst>
              <a:ext uri="{FF2B5EF4-FFF2-40B4-BE49-F238E27FC236}">
                <a16:creationId xmlns:a16="http://schemas.microsoft.com/office/drawing/2014/main" id="{D9DB1C58-EB98-4BA2-9248-92A286526A7A}"/>
              </a:ext>
            </a:extLst>
          </p:cNvPr>
          <p:cNvSpPr/>
          <p:nvPr/>
        </p:nvSpPr>
        <p:spPr>
          <a:xfrm>
            <a:off x="0" y="3771015"/>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4</a:t>
            </a:r>
            <a:r>
              <a:rPr lang="en-US" sz="3000" dirty="0">
                <a:latin typeface="Cambria" panose="02040503050406030204" pitchFamily="18" charset="0"/>
              </a:rPr>
              <a:t>.</a:t>
            </a:r>
            <a:r>
              <a:rPr lang="tr-TR" sz="3000" dirty="0">
                <a:latin typeface="Cambria" panose="02040503050406030204" pitchFamily="18" charset="0"/>
              </a:rPr>
              <a:t> </a:t>
            </a:r>
            <a:r>
              <a:rPr lang="en-US" sz="3000" dirty="0">
                <a:latin typeface="Cambria" panose="02040503050406030204" pitchFamily="18" charset="0"/>
              </a:rPr>
              <a:t>Observations &amp; New RowHammer Access Patterns</a:t>
            </a:r>
          </a:p>
        </p:txBody>
      </p:sp>
      <p:sp>
        <p:nvSpPr>
          <p:cNvPr id="8" name="Rectangle 7">
            <a:extLst>
              <a:ext uri="{FF2B5EF4-FFF2-40B4-BE49-F238E27FC236}">
                <a16:creationId xmlns:a16="http://schemas.microsoft.com/office/drawing/2014/main" id="{5A1AACE6-B22B-40B0-A89C-03B8C3868D7B}"/>
              </a:ext>
            </a:extLst>
          </p:cNvPr>
          <p:cNvSpPr/>
          <p:nvPr/>
        </p:nvSpPr>
        <p:spPr>
          <a:xfrm>
            <a:off x="0" y="4697820"/>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5. </a:t>
            </a:r>
            <a:r>
              <a:rPr lang="en-US" sz="3000" dirty="0">
                <a:latin typeface="Cambria" panose="02040503050406030204" pitchFamily="18" charset="0"/>
              </a:rPr>
              <a:t>RowHammer Bit Flip Analysis</a:t>
            </a:r>
          </a:p>
        </p:txBody>
      </p:sp>
      <p:sp>
        <p:nvSpPr>
          <p:cNvPr id="10" name="Rectangle 9">
            <a:extLst>
              <a:ext uri="{FF2B5EF4-FFF2-40B4-BE49-F238E27FC236}">
                <a16:creationId xmlns:a16="http://schemas.microsoft.com/office/drawing/2014/main" id="{E6F2BE39-DA50-4BFC-B068-86F507F94B58}"/>
              </a:ext>
            </a:extLst>
          </p:cNvPr>
          <p:cNvSpPr/>
          <p:nvPr/>
        </p:nvSpPr>
        <p:spPr>
          <a:xfrm>
            <a:off x="0" y="284421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3.</a:t>
            </a:r>
            <a:r>
              <a:rPr lang="tr-TR" sz="3000" b="1" dirty="0">
                <a:latin typeface="Cambria" panose="02040503050406030204" pitchFamily="18" charset="0"/>
              </a:rPr>
              <a:t> </a:t>
            </a:r>
            <a:r>
              <a:rPr lang="en-US" sz="3000" dirty="0">
                <a:latin typeface="Cambria" panose="02040503050406030204" pitchFamily="18" charset="0"/>
              </a:rPr>
              <a:t>The U-TRR Methodology</a:t>
            </a:r>
          </a:p>
        </p:txBody>
      </p:sp>
      <p:sp>
        <p:nvSpPr>
          <p:cNvPr id="9" name="Rectangle 8">
            <a:extLst>
              <a:ext uri="{FF2B5EF4-FFF2-40B4-BE49-F238E27FC236}">
                <a16:creationId xmlns:a16="http://schemas.microsoft.com/office/drawing/2014/main" id="{36E12270-93B3-4635-992D-3D9DD40440D4}"/>
              </a:ext>
            </a:extLst>
          </p:cNvPr>
          <p:cNvSpPr/>
          <p:nvPr/>
        </p:nvSpPr>
        <p:spPr>
          <a:xfrm>
            <a:off x="0" y="5624623"/>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6. </a:t>
            </a:r>
            <a:r>
              <a:rPr lang="en-US" sz="3000" dirty="0">
                <a:latin typeface="Cambria" panose="02040503050406030204" pitchFamily="18" charset="0"/>
              </a:rPr>
              <a:t>Takeaways and Conclusion</a:t>
            </a:r>
          </a:p>
        </p:txBody>
      </p:sp>
    </p:spTree>
    <p:custDataLst>
      <p:tags r:id="rId1"/>
    </p:custDataLst>
    <p:extLst>
      <p:ext uri="{BB962C8B-B14F-4D97-AF65-F5344CB8AC3E}">
        <p14:creationId xmlns:p14="http://schemas.microsoft.com/office/powerpoint/2010/main" val="856148216"/>
      </p:ext>
    </p:extLst>
  </p:cSld>
  <p:clrMapOvr>
    <a:masterClrMapping/>
  </p:clrMapOvr>
  <mc:AlternateContent xmlns:mc="http://schemas.openxmlformats.org/markup-compatibility/2006" xmlns:p14="http://schemas.microsoft.com/office/powerpoint/2010/main">
    <mc:Choice Requires="p14">
      <p:transition spd="slow" p14:dur="2000" advTm="3293"/>
    </mc:Choice>
    <mc:Fallback xmlns="">
      <p:transition spd="slow" advTm="329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A7EA-BA7D-4D73-A6DF-8E704DD888A6}"/>
              </a:ext>
            </a:extLst>
          </p:cNvPr>
          <p:cNvSpPr>
            <a:spLocks noGrp="1"/>
          </p:cNvSpPr>
          <p:nvPr>
            <p:ph type="title"/>
          </p:nvPr>
        </p:nvSpPr>
        <p:spPr/>
        <p:txBody>
          <a:bodyPr>
            <a:normAutofit/>
          </a:bodyPr>
          <a:lstStyle/>
          <a:p>
            <a:r>
              <a:rPr lang="en-US" dirty="0"/>
              <a:t>Overview of U-TRR</a:t>
            </a:r>
            <a:endParaRPr lang="en-CH" dirty="0"/>
          </a:p>
        </p:txBody>
      </p:sp>
      <p:sp>
        <p:nvSpPr>
          <p:cNvPr id="5" name="TextBox 4">
            <a:extLst>
              <a:ext uri="{FF2B5EF4-FFF2-40B4-BE49-F238E27FC236}">
                <a16:creationId xmlns:a16="http://schemas.microsoft.com/office/drawing/2014/main" id="{11F5601C-5C45-40AB-8FBB-1D5C8413386E}"/>
              </a:ext>
            </a:extLst>
          </p:cNvPr>
          <p:cNvSpPr txBox="1"/>
          <p:nvPr/>
        </p:nvSpPr>
        <p:spPr>
          <a:xfrm>
            <a:off x="-8573" y="1676400"/>
            <a:ext cx="9144000" cy="1323439"/>
          </a:xfrm>
          <a:prstGeom prst="rect">
            <a:avLst/>
          </a:prstGeom>
          <a:solidFill>
            <a:schemeClr val="accent1">
              <a:lumMod val="20000"/>
              <a:lumOff val="80000"/>
            </a:schemeClr>
          </a:solidFill>
        </p:spPr>
        <p:txBody>
          <a:bodyPr wrap="square" rtlCol="0">
            <a:spAutoFit/>
          </a:bodyPr>
          <a:lstStyle/>
          <a:p>
            <a:pPr algn="ctr"/>
            <a:r>
              <a:rPr lang="en-US" sz="4000" b="1" dirty="0">
                <a:latin typeface="+mj-lt"/>
                <a:ea typeface="Tahoma" panose="020B0604030504040204" pitchFamily="34" charset="0"/>
                <a:cs typeface="Tahoma" panose="020B0604030504040204" pitchFamily="34" charset="0"/>
              </a:rPr>
              <a:t>U-TRR: </a:t>
            </a:r>
            <a:r>
              <a:rPr lang="en-US" sz="4000" dirty="0">
                <a:latin typeface="+mj-lt"/>
                <a:ea typeface="Tahoma" panose="020B0604030504040204" pitchFamily="34" charset="0"/>
                <a:cs typeface="Tahoma" panose="020B0604030504040204" pitchFamily="34" charset="0"/>
              </a:rPr>
              <a:t>A new methodology to</a:t>
            </a:r>
          </a:p>
          <a:p>
            <a:pPr algn="ctr"/>
            <a:r>
              <a:rPr lang="en-US" sz="4000" i="1" dirty="0">
                <a:latin typeface="+mj-lt"/>
                <a:ea typeface="Tahoma" panose="020B0604030504040204" pitchFamily="34" charset="0"/>
                <a:cs typeface="Tahoma" panose="020B0604030504040204" pitchFamily="34" charset="0"/>
              </a:rPr>
              <a:t>uncover</a:t>
            </a:r>
            <a:r>
              <a:rPr lang="en-US" sz="4000" dirty="0">
                <a:latin typeface="+mj-lt"/>
                <a:ea typeface="Tahoma" panose="020B0604030504040204" pitchFamily="34" charset="0"/>
                <a:cs typeface="Tahoma" panose="020B0604030504040204" pitchFamily="34" charset="0"/>
              </a:rPr>
              <a:t> the inner workings of TRR</a:t>
            </a:r>
            <a:endParaRPr lang="en-US" sz="4000" dirty="0">
              <a:solidFill>
                <a:srgbClr val="009900"/>
              </a:solidFill>
              <a:latin typeface="+mj-lt"/>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1F106FA5-FEE1-49B5-B34B-8876DFD7A2CF}"/>
              </a:ext>
            </a:extLst>
          </p:cNvPr>
          <p:cNvSpPr txBox="1"/>
          <p:nvPr/>
        </p:nvSpPr>
        <p:spPr>
          <a:xfrm>
            <a:off x="0" y="3886200"/>
            <a:ext cx="9144000" cy="1015663"/>
          </a:xfrm>
          <a:prstGeom prst="rect">
            <a:avLst/>
          </a:prstGeom>
          <a:solidFill>
            <a:schemeClr val="accent1">
              <a:lumMod val="20000"/>
              <a:lumOff val="80000"/>
            </a:schemeClr>
          </a:solidFill>
        </p:spPr>
        <p:txBody>
          <a:bodyPr wrap="square" rtlCol="0">
            <a:spAutoFit/>
          </a:bodyPr>
          <a:lstStyle/>
          <a:p>
            <a:pPr algn="ctr"/>
            <a:r>
              <a:rPr lang="en-US" sz="3000" b="1" dirty="0">
                <a:latin typeface="+mj-lt"/>
                <a:ea typeface="Tahoma" panose="020B0604030504040204" pitchFamily="34" charset="0"/>
                <a:cs typeface="Tahoma" panose="020B0604030504040204" pitchFamily="34" charset="0"/>
              </a:rPr>
              <a:t>Key idea:</a:t>
            </a:r>
            <a:r>
              <a:rPr lang="en-US" sz="3000" dirty="0">
                <a:latin typeface="+mj-lt"/>
                <a:ea typeface="Tahoma" panose="020B0604030504040204" pitchFamily="34" charset="0"/>
                <a:cs typeface="Tahoma" panose="020B0604030504040204" pitchFamily="34" charset="0"/>
              </a:rPr>
              <a:t> Use </a:t>
            </a:r>
            <a:r>
              <a:rPr lang="en-US" sz="3000" dirty="0">
                <a:solidFill>
                  <a:srgbClr val="C00000"/>
                </a:solidFill>
                <a:latin typeface="+mj-lt"/>
                <a:ea typeface="Tahoma" panose="020B0604030504040204" pitchFamily="34" charset="0"/>
                <a:cs typeface="Tahoma" panose="020B0604030504040204" pitchFamily="34" charset="0"/>
              </a:rPr>
              <a:t>data retention failures </a:t>
            </a:r>
            <a:r>
              <a:rPr lang="en-US" sz="3000" dirty="0">
                <a:latin typeface="+mj-lt"/>
                <a:ea typeface="Tahoma" panose="020B0604030504040204" pitchFamily="34" charset="0"/>
                <a:cs typeface="Tahoma" panose="020B0604030504040204" pitchFamily="34" charset="0"/>
              </a:rPr>
              <a:t>as a side channel </a:t>
            </a:r>
          </a:p>
          <a:p>
            <a:pPr algn="ctr"/>
            <a:r>
              <a:rPr lang="en-US" sz="3000" dirty="0">
                <a:latin typeface="+mj-lt"/>
                <a:ea typeface="Tahoma" panose="020B0604030504040204" pitchFamily="34" charset="0"/>
                <a:cs typeface="Tahoma" panose="020B0604030504040204" pitchFamily="34" charset="0"/>
              </a:rPr>
              <a:t>to </a:t>
            </a:r>
            <a:r>
              <a:rPr lang="en-US" sz="3000" dirty="0">
                <a:solidFill>
                  <a:srgbClr val="009900"/>
                </a:solidFill>
                <a:latin typeface="+mj-lt"/>
                <a:ea typeface="Tahoma" panose="020B0604030504040204" pitchFamily="34" charset="0"/>
                <a:cs typeface="Tahoma" panose="020B0604030504040204" pitchFamily="34" charset="0"/>
              </a:rPr>
              <a:t>detect</a:t>
            </a:r>
            <a:r>
              <a:rPr lang="en-US" sz="3000" dirty="0">
                <a:latin typeface="+mj-lt"/>
                <a:ea typeface="Tahoma" panose="020B0604030504040204" pitchFamily="34" charset="0"/>
                <a:cs typeface="Tahoma" panose="020B0604030504040204" pitchFamily="34" charset="0"/>
              </a:rPr>
              <a:t> </a:t>
            </a:r>
            <a:r>
              <a:rPr lang="en-US" sz="3000" dirty="0">
                <a:solidFill>
                  <a:srgbClr val="009900"/>
                </a:solidFill>
                <a:latin typeface="+mj-lt"/>
                <a:ea typeface="Tahoma" panose="020B0604030504040204" pitchFamily="34" charset="0"/>
                <a:cs typeface="Tahoma" panose="020B0604030504040204" pitchFamily="34" charset="0"/>
              </a:rPr>
              <a:t>when a row is refreshed </a:t>
            </a:r>
            <a:r>
              <a:rPr lang="en-US" sz="3000" dirty="0">
                <a:latin typeface="+mj-lt"/>
                <a:ea typeface="Tahoma" panose="020B0604030504040204" pitchFamily="34" charset="0"/>
                <a:cs typeface="Tahoma" panose="020B0604030504040204" pitchFamily="34" charset="0"/>
              </a:rPr>
              <a:t>by TRR</a:t>
            </a:r>
            <a:endParaRPr lang="en-US" sz="3000" dirty="0">
              <a:solidFill>
                <a:srgbClr val="009900"/>
              </a:solidFill>
              <a:latin typeface="+mj-lt"/>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583968576"/>
      </p:ext>
    </p:extLst>
  </p:cSld>
  <p:clrMapOvr>
    <a:masterClrMapping/>
  </p:clrMapOvr>
  <mc:AlternateContent xmlns:mc="http://schemas.openxmlformats.org/markup-compatibility/2006" xmlns:p14="http://schemas.microsoft.com/office/powerpoint/2010/main">
    <mc:Choice Requires="p14">
      <p:transition spd="slow" p14:dur="2000" advTm="12808"/>
    </mc:Choice>
    <mc:Fallback xmlns="">
      <p:transition spd="slow" advTm="128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55523D3-F49C-4394-B979-1FBDEAFFC9A0}"/>
              </a:ext>
            </a:extLst>
          </p:cNvPr>
          <p:cNvPicPr>
            <a:picLocks noChangeAspect="1"/>
          </p:cNvPicPr>
          <p:nvPr/>
        </p:nvPicPr>
        <p:blipFill>
          <a:blip r:embed="rId4"/>
          <a:stretch>
            <a:fillRect/>
          </a:stretch>
        </p:blipFill>
        <p:spPr>
          <a:xfrm>
            <a:off x="4114835" y="5976646"/>
            <a:ext cx="1752600" cy="500354"/>
          </a:xfrm>
          <a:prstGeom prst="rect">
            <a:avLst/>
          </a:prstGeom>
        </p:spPr>
      </p:pic>
      <p:pic>
        <p:nvPicPr>
          <p:cNvPr id="21" name="Picture 20">
            <a:extLst>
              <a:ext uri="{FF2B5EF4-FFF2-40B4-BE49-F238E27FC236}">
                <a16:creationId xmlns:a16="http://schemas.microsoft.com/office/drawing/2014/main" id="{2986BD10-34C2-44D8-B385-042C3FAF1DA6}"/>
              </a:ext>
            </a:extLst>
          </p:cNvPr>
          <p:cNvPicPr>
            <a:picLocks noChangeAspect="1"/>
          </p:cNvPicPr>
          <p:nvPr/>
        </p:nvPicPr>
        <p:blipFill>
          <a:blip r:embed="rId5"/>
          <a:stretch>
            <a:fillRect/>
          </a:stretch>
        </p:blipFill>
        <p:spPr>
          <a:xfrm>
            <a:off x="5486400" y="5642178"/>
            <a:ext cx="2228850" cy="791699"/>
          </a:xfrm>
          <a:prstGeom prst="rect">
            <a:avLst/>
          </a:prstGeom>
        </p:spPr>
      </p:pic>
      <p:sp>
        <p:nvSpPr>
          <p:cNvPr id="2" name="Title 1">
            <a:extLst>
              <a:ext uri="{FF2B5EF4-FFF2-40B4-BE49-F238E27FC236}">
                <a16:creationId xmlns:a16="http://schemas.microsoft.com/office/drawing/2014/main" id="{2867A7EA-BA7D-4D73-A6DF-8E704DD888A6}"/>
              </a:ext>
            </a:extLst>
          </p:cNvPr>
          <p:cNvSpPr>
            <a:spLocks noGrp="1"/>
          </p:cNvSpPr>
          <p:nvPr>
            <p:ph type="title"/>
          </p:nvPr>
        </p:nvSpPr>
        <p:spPr/>
        <p:txBody>
          <a:bodyPr>
            <a:normAutofit/>
          </a:bodyPr>
          <a:lstStyle/>
          <a:p>
            <a:r>
              <a:rPr lang="en-US" dirty="0"/>
              <a:t>High-Level U-TRR Operation</a:t>
            </a:r>
            <a:endParaRPr lang="en-CH" dirty="0"/>
          </a:p>
        </p:txBody>
      </p:sp>
      <p:sp>
        <p:nvSpPr>
          <p:cNvPr id="7" name="Content Placeholder 2">
            <a:extLst>
              <a:ext uri="{FF2B5EF4-FFF2-40B4-BE49-F238E27FC236}">
                <a16:creationId xmlns:a16="http://schemas.microsoft.com/office/drawing/2014/main" id="{3379EF90-0F16-45D8-9334-6F9EC69B07C5}"/>
              </a:ext>
            </a:extLst>
          </p:cNvPr>
          <p:cNvSpPr>
            <a:spLocks noGrp="1"/>
          </p:cNvSpPr>
          <p:nvPr>
            <p:ph idx="1"/>
          </p:nvPr>
        </p:nvSpPr>
        <p:spPr>
          <a:xfrm>
            <a:off x="228600" y="1060631"/>
            <a:ext cx="8686800" cy="914400"/>
          </a:xfrm>
        </p:spPr>
        <p:txBody>
          <a:bodyPr/>
          <a:lstStyle/>
          <a:p>
            <a:pPr marL="0" indent="0" algn="ctr">
              <a:buNone/>
            </a:pPr>
            <a:r>
              <a:rPr lang="en-US" dirty="0"/>
              <a:t>U-TRR has two main components: </a:t>
            </a:r>
            <a:br>
              <a:rPr lang="en-US" dirty="0"/>
            </a:br>
            <a:r>
              <a:rPr lang="en-US" b="1" dirty="0">
                <a:solidFill>
                  <a:srgbClr val="0070C0"/>
                </a:solidFill>
              </a:rPr>
              <a:t>Row Scout (RS)</a:t>
            </a:r>
            <a:r>
              <a:rPr lang="en-US" b="1" dirty="0"/>
              <a:t> </a:t>
            </a:r>
            <a:r>
              <a:rPr lang="en-US" dirty="0"/>
              <a:t>and </a:t>
            </a:r>
            <a:r>
              <a:rPr lang="en-US" b="1" dirty="0">
                <a:solidFill>
                  <a:srgbClr val="0070C0"/>
                </a:solidFill>
              </a:rPr>
              <a:t>TRR Analyzer (TRR-A)</a:t>
            </a:r>
            <a:endParaRPr lang="en-CH" b="1" dirty="0">
              <a:solidFill>
                <a:srgbClr val="0070C0"/>
              </a:solidFill>
            </a:endParaRPr>
          </a:p>
        </p:txBody>
      </p:sp>
      <p:sp>
        <p:nvSpPr>
          <p:cNvPr id="10" name="TextBox 9">
            <a:extLst>
              <a:ext uri="{FF2B5EF4-FFF2-40B4-BE49-F238E27FC236}">
                <a16:creationId xmlns:a16="http://schemas.microsoft.com/office/drawing/2014/main" id="{EBF72A63-6C16-4CB8-9B0E-FF8A5454213E}"/>
              </a:ext>
            </a:extLst>
          </p:cNvPr>
          <p:cNvSpPr txBox="1"/>
          <p:nvPr/>
        </p:nvSpPr>
        <p:spPr>
          <a:xfrm>
            <a:off x="256861" y="2087002"/>
            <a:ext cx="8291694" cy="707886"/>
          </a:xfrm>
          <a:prstGeom prst="rect">
            <a:avLst/>
          </a:prstGeom>
          <a:noFill/>
        </p:spPr>
        <p:txBody>
          <a:bodyPr wrap="square" rtlCol="0">
            <a:spAutoFit/>
          </a:bodyPr>
          <a:lstStyle/>
          <a:p>
            <a:r>
              <a:rPr lang="en-US" sz="2000" b="1" dirty="0">
                <a:solidFill>
                  <a:srgbClr val="0070C0"/>
                </a:solidFill>
              </a:rPr>
              <a:t>Row Scout:</a:t>
            </a:r>
            <a:r>
              <a:rPr lang="en-US" sz="2000" dirty="0"/>
              <a:t> finds a </a:t>
            </a:r>
            <a:r>
              <a:rPr lang="en-US" sz="2000" b="1" dirty="0"/>
              <a:t>set of DRAM rows</a:t>
            </a:r>
            <a:r>
              <a:rPr lang="en-US" sz="2000" dirty="0"/>
              <a:t> that meet certain requirements as needed by TRR-A and </a:t>
            </a:r>
            <a:r>
              <a:rPr lang="en-US" sz="2000" b="1" dirty="0"/>
              <a:t>identifies the data retention times</a:t>
            </a:r>
            <a:r>
              <a:rPr lang="en-US" sz="2000" dirty="0"/>
              <a:t> of these rows</a:t>
            </a:r>
            <a:endParaRPr lang="en-CH" sz="2000" dirty="0"/>
          </a:p>
        </p:txBody>
      </p:sp>
      <p:sp>
        <p:nvSpPr>
          <p:cNvPr id="11" name="TextBox 10">
            <a:extLst>
              <a:ext uri="{FF2B5EF4-FFF2-40B4-BE49-F238E27FC236}">
                <a16:creationId xmlns:a16="http://schemas.microsoft.com/office/drawing/2014/main" id="{923136FD-E83F-4979-9602-7DF022C60D60}"/>
              </a:ext>
            </a:extLst>
          </p:cNvPr>
          <p:cNvSpPr txBox="1"/>
          <p:nvPr/>
        </p:nvSpPr>
        <p:spPr>
          <a:xfrm>
            <a:off x="256861" y="2967980"/>
            <a:ext cx="8291694" cy="1015663"/>
          </a:xfrm>
          <a:prstGeom prst="rect">
            <a:avLst/>
          </a:prstGeom>
          <a:noFill/>
        </p:spPr>
        <p:txBody>
          <a:bodyPr wrap="square" rtlCol="0">
            <a:spAutoFit/>
          </a:bodyPr>
          <a:lstStyle/>
          <a:p>
            <a:r>
              <a:rPr lang="en-US" sz="2000" b="1" dirty="0">
                <a:solidFill>
                  <a:srgbClr val="0070C0"/>
                </a:solidFill>
              </a:rPr>
              <a:t>TRR Analyzer:</a:t>
            </a:r>
            <a:r>
              <a:rPr lang="en-US" sz="2000" dirty="0"/>
              <a:t> uses RS-provided rows to </a:t>
            </a:r>
            <a:r>
              <a:rPr lang="en-US" sz="2000" b="1" dirty="0"/>
              <a:t>distinguish between </a:t>
            </a:r>
            <a:br>
              <a:rPr lang="en-US" sz="2000" b="1" dirty="0"/>
            </a:br>
            <a:r>
              <a:rPr lang="en-US" sz="2000" b="1" dirty="0"/>
              <a:t>TRR-induced and regular refreshes</a:t>
            </a:r>
            <a:r>
              <a:rPr lang="en-US" sz="2000" dirty="0"/>
              <a:t>, and thus builds an understanding of the underlying TRR mechanism</a:t>
            </a:r>
            <a:endParaRPr lang="en-CH" sz="2000" dirty="0"/>
          </a:p>
        </p:txBody>
      </p:sp>
      <p:pic>
        <p:nvPicPr>
          <p:cNvPr id="14" name="Picture 13">
            <a:extLst>
              <a:ext uri="{FF2B5EF4-FFF2-40B4-BE49-F238E27FC236}">
                <a16:creationId xmlns:a16="http://schemas.microsoft.com/office/drawing/2014/main" id="{690FE766-C402-432C-BE0A-C9C3490E5BD3}"/>
              </a:ext>
            </a:extLst>
          </p:cNvPr>
          <p:cNvPicPr>
            <a:picLocks noChangeAspect="1"/>
          </p:cNvPicPr>
          <p:nvPr/>
        </p:nvPicPr>
        <p:blipFill>
          <a:blip r:embed="rId6"/>
          <a:stretch>
            <a:fillRect/>
          </a:stretch>
        </p:blipFill>
        <p:spPr>
          <a:xfrm>
            <a:off x="2997236" y="4414479"/>
            <a:ext cx="1574800" cy="563690"/>
          </a:xfrm>
          <a:prstGeom prst="rect">
            <a:avLst/>
          </a:prstGeom>
        </p:spPr>
      </p:pic>
      <p:pic>
        <p:nvPicPr>
          <p:cNvPr id="15" name="Picture 14">
            <a:extLst>
              <a:ext uri="{FF2B5EF4-FFF2-40B4-BE49-F238E27FC236}">
                <a16:creationId xmlns:a16="http://schemas.microsoft.com/office/drawing/2014/main" id="{D937FA58-195F-497E-B626-89EC08094649}"/>
              </a:ext>
            </a:extLst>
          </p:cNvPr>
          <p:cNvPicPr>
            <a:picLocks noChangeAspect="1"/>
          </p:cNvPicPr>
          <p:nvPr/>
        </p:nvPicPr>
        <p:blipFill>
          <a:blip r:embed="rId7"/>
          <a:stretch>
            <a:fillRect/>
          </a:stretch>
        </p:blipFill>
        <p:spPr>
          <a:xfrm>
            <a:off x="1314486" y="4431282"/>
            <a:ext cx="1689100" cy="1583398"/>
          </a:xfrm>
          <a:prstGeom prst="rect">
            <a:avLst/>
          </a:prstGeom>
        </p:spPr>
      </p:pic>
      <p:pic>
        <p:nvPicPr>
          <p:cNvPr id="16" name="Picture 15">
            <a:extLst>
              <a:ext uri="{FF2B5EF4-FFF2-40B4-BE49-F238E27FC236}">
                <a16:creationId xmlns:a16="http://schemas.microsoft.com/office/drawing/2014/main" id="{8DAC878A-0DF6-4FEB-8984-F65B97423454}"/>
              </a:ext>
            </a:extLst>
          </p:cNvPr>
          <p:cNvPicPr>
            <a:picLocks noChangeAspect="1"/>
          </p:cNvPicPr>
          <p:nvPr/>
        </p:nvPicPr>
        <p:blipFill>
          <a:blip r:embed="rId8"/>
          <a:stretch>
            <a:fillRect/>
          </a:stretch>
        </p:blipFill>
        <p:spPr>
          <a:xfrm>
            <a:off x="2857536" y="4950783"/>
            <a:ext cx="749300" cy="1121046"/>
          </a:xfrm>
          <a:prstGeom prst="rect">
            <a:avLst/>
          </a:prstGeom>
        </p:spPr>
      </p:pic>
      <p:pic>
        <p:nvPicPr>
          <p:cNvPr id="17" name="Picture 16">
            <a:extLst>
              <a:ext uri="{FF2B5EF4-FFF2-40B4-BE49-F238E27FC236}">
                <a16:creationId xmlns:a16="http://schemas.microsoft.com/office/drawing/2014/main" id="{8F9AC695-8625-494C-9432-CA46E94E3A54}"/>
              </a:ext>
            </a:extLst>
          </p:cNvPr>
          <p:cNvPicPr>
            <a:picLocks noChangeAspect="1"/>
          </p:cNvPicPr>
          <p:nvPr/>
        </p:nvPicPr>
        <p:blipFill>
          <a:blip r:embed="rId9"/>
          <a:stretch>
            <a:fillRect/>
          </a:stretch>
        </p:blipFill>
        <p:spPr>
          <a:xfrm>
            <a:off x="3898585" y="5201986"/>
            <a:ext cx="1701800" cy="646026"/>
          </a:xfrm>
          <a:prstGeom prst="rect">
            <a:avLst/>
          </a:prstGeom>
        </p:spPr>
      </p:pic>
      <p:pic>
        <p:nvPicPr>
          <p:cNvPr id="18" name="Picture 17">
            <a:extLst>
              <a:ext uri="{FF2B5EF4-FFF2-40B4-BE49-F238E27FC236}">
                <a16:creationId xmlns:a16="http://schemas.microsoft.com/office/drawing/2014/main" id="{ADFB6F3F-E922-4652-A174-0722982AD16F}"/>
              </a:ext>
            </a:extLst>
          </p:cNvPr>
          <p:cNvPicPr>
            <a:picLocks noChangeAspect="1"/>
          </p:cNvPicPr>
          <p:nvPr/>
        </p:nvPicPr>
        <p:blipFill>
          <a:blip r:embed="rId10"/>
          <a:stretch>
            <a:fillRect/>
          </a:stretch>
        </p:blipFill>
        <p:spPr>
          <a:xfrm>
            <a:off x="3542916" y="5433169"/>
            <a:ext cx="361950" cy="209009"/>
          </a:xfrm>
          <a:prstGeom prst="rect">
            <a:avLst/>
          </a:prstGeom>
        </p:spPr>
      </p:pic>
      <p:pic>
        <p:nvPicPr>
          <p:cNvPr id="19" name="Picture 18">
            <a:extLst>
              <a:ext uri="{FF2B5EF4-FFF2-40B4-BE49-F238E27FC236}">
                <a16:creationId xmlns:a16="http://schemas.microsoft.com/office/drawing/2014/main" id="{DAEE0BB5-04F6-4516-88DE-0F1B7E1AF82C}"/>
              </a:ext>
            </a:extLst>
          </p:cNvPr>
          <p:cNvPicPr>
            <a:picLocks noChangeAspect="1"/>
          </p:cNvPicPr>
          <p:nvPr/>
        </p:nvPicPr>
        <p:blipFill>
          <a:blip r:embed="rId11"/>
          <a:stretch>
            <a:fillRect/>
          </a:stretch>
        </p:blipFill>
        <p:spPr>
          <a:xfrm>
            <a:off x="4738741" y="4481911"/>
            <a:ext cx="2857500" cy="1304720"/>
          </a:xfrm>
          <a:prstGeom prst="rect">
            <a:avLst/>
          </a:prstGeom>
        </p:spPr>
      </p:pic>
    </p:spTree>
    <p:custDataLst>
      <p:tags r:id="rId1"/>
    </p:custDataLst>
    <p:extLst>
      <p:ext uri="{BB962C8B-B14F-4D97-AF65-F5344CB8AC3E}">
        <p14:creationId xmlns:p14="http://schemas.microsoft.com/office/powerpoint/2010/main" val="1711779930"/>
      </p:ext>
    </p:extLst>
  </p:cSld>
  <p:clrMapOvr>
    <a:masterClrMapping/>
  </p:clrMapOvr>
  <mc:AlternateContent xmlns:mc="http://schemas.openxmlformats.org/markup-compatibility/2006" xmlns:p14="http://schemas.microsoft.com/office/powerpoint/2010/main">
    <mc:Choice Requires="p14">
      <p:transition spd="slow" p14:dur="2000" advTm="22946"/>
    </mc:Choice>
    <mc:Fallback xmlns="">
      <p:transition spd="slow" advTm="229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F1AF2-D602-498D-B052-7EDA4DA0F735}"/>
              </a:ext>
            </a:extLst>
          </p:cNvPr>
          <p:cNvSpPr>
            <a:spLocks noGrp="1"/>
          </p:cNvSpPr>
          <p:nvPr>
            <p:ph type="title"/>
          </p:nvPr>
        </p:nvSpPr>
        <p:spPr/>
        <p:txBody>
          <a:bodyPr>
            <a:normAutofit/>
          </a:bodyPr>
          <a:lstStyle/>
          <a:p>
            <a:r>
              <a:rPr lang="en-US" dirty="0"/>
              <a:t>Row Scout (RS)</a:t>
            </a:r>
            <a:endParaRPr lang="en-CH" dirty="0"/>
          </a:p>
        </p:txBody>
      </p:sp>
      <p:sp>
        <p:nvSpPr>
          <p:cNvPr id="3" name="Content Placeholder 2">
            <a:extLst>
              <a:ext uri="{FF2B5EF4-FFF2-40B4-BE49-F238E27FC236}">
                <a16:creationId xmlns:a16="http://schemas.microsoft.com/office/drawing/2014/main" id="{E8E240CF-0BD5-409C-A40B-D02D63404C44}"/>
              </a:ext>
            </a:extLst>
          </p:cNvPr>
          <p:cNvSpPr>
            <a:spLocks noGrp="1"/>
          </p:cNvSpPr>
          <p:nvPr>
            <p:ph idx="1"/>
          </p:nvPr>
        </p:nvSpPr>
        <p:spPr>
          <a:xfrm>
            <a:off x="152400" y="1033754"/>
            <a:ext cx="8991600" cy="3044346"/>
          </a:xfrm>
        </p:spPr>
        <p:txBody>
          <a:bodyPr>
            <a:noAutofit/>
          </a:bodyPr>
          <a:lstStyle/>
          <a:p>
            <a:pPr marL="0" indent="0">
              <a:buNone/>
            </a:pPr>
            <a:r>
              <a:rPr lang="en-US" sz="2400" b="1" dirty="0">
                <a:solidFill>
                  <a:srgbClr val="009900"/>
                </a:solidFill>
              </a:rPr>
              <a:t>Goal: </a:t>
            </a:r>
            <a:r>
              <a:rPr lang="en-US" sz="2400" dirty="0"/>
              <a:t>Identify a list of </a:t>
            </a:r>
            <a:r>
              <a:rPr lang="en-US" sz="2400" i="1" dirty="0"/>
              <a:t>useful</a:t>
            </a:r>
            <a:r>
              <a:rPr lang="en-US" sz="2400" dirty="0"/>
              <a:t> DRAM rows and their </a:t>
            </a:r>
            <a:r>
              <a:rPr lang="en-US" sz="2400" i="1" dirty="0"/>
              <a:t>retention times</a:t>
            </a:r>
            <a:endParaRPr lang="en-US" sz="2400" dirty="0">
              <a:solidFill>
                <a:srgbClr val="0070C0"/>
              </a:solidFill>
            </a:endParaRPr>
          </a:p>
          <a:p>
            <a:pPr marL="0" indent="0">
              <a:buNone/>
            </a:pPr>
            <a:r>
              <a:rPr lang="en-US" sz="2400" dirty="0">
                <a:solidFill>
                  <a:srgbClr val="0070C0"/>
                </a:solidFill>
              </a:rPr>
              <a:t>Row Scout </a:t>
            </a:r>
            <a:r>
              <a:rPr lang="en-US" sz="2400" b="1" dirty="0"/>
              <a:t>must</a:t>
            </a:r>
            <a:r>
              <a:rPr lang="en-US" sz="2400" dirty="0"/>
              <a:t> find:</a:t>
            </a:r>
          </a:p>
          <a:p>
            <a:pPr>
              <a:lnSpc>
                <a:spcPct val="100000"/>
              </a:lnSpc>
              <a:buFont typeface="Wingdings" panose="05000000000000000000" pitchFamily="2" charset="2"/>
              <a:buChar char="ü"/>
            </a:pPr>
            <a:r>
              <a:rPr lang="en-US" sz="2200" dirty="0"/>
              <a:t> Rows with </a:t>
            </a:r>
            <a:r>
              <a:rPr lang="en-US" sz="2200" b="1" dirty="0"/>
              <a:t>consistent*</a:t>
            </a:r>
            <a:r>
              <a:rPr lang="en-US" sz="2200" dirty="0"/>
              <a:t> retention times</a:t>
            </a:r>
          </a:p>
          <a:p>
            <a:pPr lvl="1">
              <a:lnSpc>
                <a:spcPct val="100000"/>
              </a:lnSpc>
              <a:buFont typeface="Wingdings" panose="05000000000000000000" pitchFamily="2" charset="2"/>
              <a:buChar char="Ø"/>
            </a:pPr>
            <a:r>
              <a:rPr lang="en-US" sz="2000" dirty="0"/>
              <a:t>To correctly infer </a:t>
            </a:r>
            <a:r>
              <a:rPr lang="en-US" sz="2000" dirty="0">
                <a:solidFill>
                  <a:srgbClr val="0066FF"/>
                </a:solidFill>
              </a:rPr>
              <a:t>whether a row has been refreshed</a:t>
            </a:r>
          </a:p>
          <a:p>
            <a:pPr>
              <a:lnSpc>
                <a:spcPct val="100000"/>
              </a:lnSpc>
              <a:buFont typeface="Wingdings" panose="05000000000000000000" pitchFamily="2" charset="2"/>
              <a:buChar char="ü"/>
            </a:pPr>
            <a:r>
              <a:rPr lang="en-US" sz="2200" b="1" dirty="0"/>
              <a:t> Multiple rows </a:t>
            </a:r>
            <a:r>
              <a:rPr lang="en-US" sz="2200" dirty="0"/>
              <a:t>that are located at </a:t>
            </a:r>
            <a:r>
              <a:rPr lang="en-US" sz="2200" i="1" dirty="0"/>
              <a:t>certain configurable distances</a:t>
            </a:r>
            <a:r>
              <a:rPr lang="en-US" sz="2200" dirty="0"/>
              <a:t> and have the </a:t>
            </a:r>
            <a:r>
              <a:rPr lang="en-US" sz="2200" i="1" dirty="0"/>
              <a:t>same</a:t>
            </a:r>
            <a:r>
              <a:rPr lang="en-US" sz="2200" dirty="0"/>
              <a:t> </a:t>
            </a:r>
            <a:r>
              <a:rPr lang="en-US" sz="2200" i="1" dirty="0"/>
              <a:t>retention time (i.e., Row Group)</a:t>
            </a:r>
          </a:p>
          <a:p>
            <a:pPr lvl="1">
              <a:lnSpc>
                <a:spcPct val="100000"/>
              </a:lnSpc>
              <a:buFont typeface="Wingdings" panose="05000000000000000000" pitchFamily="2" charset="2"/>
              <a:buChar char="Ø"/>
            </a:pPr>
            <a:r>
              <a:rPr lang="en-US" sz="2000" dirty="0"/>
              <a:t>To observe </a:t>
            </a:r>
            <a:r>
              <a:rPr lang="en-US" sz="2000" dirty="0">
                <a:solidFill>
                  <a:srgbClr val="0066FF"/>
                </a:solidFill>
              </a:rPr>
              <a:t>whether TRR can refresh multiple rows </a:t>
            </a:r>
            <a:r>
              <a:rPr lang="en-US" sz="2000" dirty="0"/>
              <a:t>at the same time</a:t>
            </a:r>
          </a:p>
        </p:txBody>
      </p:sp>
      <p:sp>
        <p:nvSpPr>
          <p:cNvPr id="5" name="TextBox 4">
            <a:extLst>
              <a:ext uri="{FF2B5EF4-FFF2-40B4-BE49-F238E27FC236}">
                <a16:creationId xmlns:a16="http://schemas.microsoft.com/office/drawing/2014/main" id="{FBDF2D87-4E57-4D38-B5C1-A36853DF6CA2}"/>
              </a:ext>
            </a:extLst>
          </p:cNvPr>
          <p:cNvSpPr txBox="1"/>
          <p:nvPr/>
        </p:nvSpPr>
        <p:spPr>
          <a:xfrm>
            <a:off x="304800" y="6329366"/>
            <a:ext cx="7620000" cy="276999"/>
          </a:xfrm>
          <a:prstGeom prst="rect">
            <a:avLst/>
          </a:prstGeom>
          <a:noFill/>
        </p:spPr>
        <p:txBody>
          <a:bodyPr wrap="square" rtlCol="0">
            <a:spAutoFit/>
          </a:bodyPr>
          <a:lstStyle/>
          <a:p>
            <a:r>
              <a:rPr lang="en-US" sz="1200" i="1" dirty="0"/>
              <a:t>* The retention time of a DRAM row may change over time due to Variable Retention Time (VRT) effects</a:t>
            </a:r>
          </a:p>
        </p:txBody>
      </p:sp>
      <p:pic>
        <p:nvPicPr>
          <p:cNvPr id="6" name="Picture 5">
            <a:extLst>
              <a:ext uri="{FF2B5EF4-FFF2-40B4-BE49-F238E27FC236}">
                <a16:creationId xmlns:a16="http://schemas.microsoft.com/office/drawing/2014/main" id="{C5E33237-1ECC-4C56-992F-54E9A6EC6AB4}"/>
              </a:ext>
            </a:extLst>
          </p:cNvPr>
          <p:cNvPicPr>
            <a:picLocks noChangeAspect="1"/>
          </p:cNvPicPr>
          <p:nvPr/>
        </p:nvPicPr>
        <p:blipFill>
          <a:blip r:embed="rId4"/>
          <a:stretch>
            <a:fillRect/>
          </a:stretch>
        </p:blipFill>
        <p:spPr>
          <a:xfrm>
            <a:off x="4171950" y="5847281"/>
            <a:ext cx="1752600" cy="500354"/>
          </a:xfrm>
          <a:prstGeom prst="rect">
            <a:avLst/>
          </a:prstGeom>
        </p:spPr>
      </p:pic>
      <p:pic>
        <p:nvPicPr>
          <p:cNvPr id="7" name="Picture 6">
            <a:extLst>
              <a:ext uri="{FF2B5EF4-FFF2-40B4-BE49-F238E27FC236}">
                <a16:creationId xmlns:a16="http://schemas.microsoft.com/office/drawing/2014/main" id="{D2CAA540-1BF0-4CD2-9A6C-A4D478C09981}"/>
              </a:ext>
            </a:extLst>
          </p:cNvPr>
          <p:cNvPicPr>
            <a:picLocks noChangeAspect="1"/>
          </p:cNvPicPr>
          <p:nvPr/>
        </p:nvPicPr>
        <p:blipFill>
          <a:blip r:embed="rId5"/>
          <a:stretch>
            <a:fillRect/>
          </a:stretch>
        </p:blipFill>
        <p:spPr>
          <a:xfrm>
            <a:off x="5543515" y="5512813"/>
            <a:ext cx="2228850" cy="791699"/>
          </a:xfrm>
          <a:prstGeom prst="rect">
            <a:avLst/>
          </a:prstGeom>
        </p:spPr>
      </p:pic>
      <p:pic>
        <p:nvPicPr>
          <p:cNvPr id="8" name="Picture 7">
            <a:extLst>
              <a:ext uri="{FF2B5EF4-FFF2-40B4-BE49-F238E27FC236}">
                <a16:creationId xmlns:a16="http://schemas.microsoft.com/office/drawing/2014/main" id="{F256B0BC-D4CA-4442-BFA6-96C1C30FC52D}"/>
              </a:ext>
            </a:extLst>
          </p:cNvPr>
          <p:cNvPicPr>
            <a:picLocks noChangeAspect="1"/>
          </p:cNvPicPr>
          <p:nvPr/>
        </p:nvPicPr>
        <p:blipFill>
          <a:blip r:embed="rId6"/>
          <a:stretch>
            <a:fillRect/>
          </a:stretch>
        </p:blipFill>
        <p:spPr>
          <a:xfrm>
            <a:off x="3054351" y="4285114"/>
            <a:ext cx="1574800" cy="563690"/>
          </a:xfrm>
          <a:prstGeom prst="rect">
            <a:avLst/>
          </a:prstGeom>
        </p:spPr>
      </p:pic>
      <p:pic>
        <p:nvPicPr>
          <p:cNvPr id="9" name="Picture 8">
            <a:extLst>
              <a:ext uri="{FF2B5EF4-FFF2-40B4-BE49-F238E27FC236}">
                <a16:creationId xmlns:a16="http://schemas.microsoft.com/office/drawing/2014/main" id="{AE998D67-A098-4E36-AA04-F16688480362}"/>
              </a:ext>
            </a:extLst>
          </p:cNvPr>
          <p:cNvPicPr>
            <a:picLocks noChangeAspect="1"/>
          </p:cNvPicPr>
          <p:nvPr/>
        </p:nvPicPr>
        <p:blipFill>
          <a:blip r:embed="rId7"/>
          <a:stretch>
            <a:fillRect/>
          </a:stretch>
        </p:blipFill>
        <p:spPr>
          <a:xfrm>
            <a:off x="1371600" y="4301917"/>
            <a:ext cx="1689100" cy="1583398"/>
          </a:xfrm>
          <a:prstGeom prst="rect">
            <a:avLst/>
          </a:prstGeom>
        </p:spPr>
      </p:pic>
      <p:pic>
        <p:nvPicPr>
          <p:cNvPr id="10" name="Picture 9">
            <a:extLst>
              <a:ext uri="{FF2B5EF4-FFF2-40B4-BE49-F238E27FC236}">
                <a16:creationId xmlns:a16="http://schemas.microsoft.com/office/drawing/2014/main" id="{AF465AE4-1C29-4682-A47F-7DA2410D411D}"/>
              </a:ext>
            </a:extLst>
          </p:cNvPr>
          <p:cNvPicPr>
            <a:picLocks noChangeAspect="1"/>
          </p:cNvPicPr>
          <p:nvPr/>
        </p:nvPicPr>
        <p:blipFill>
          <a:blip r:embed="rId8"/>
          <a:stretch>
            <a:fillRect/>
          </a:stretch>
        </p:blipFill>
        <p:spPr>
          <a:xfrm>
            <a:off x="2914651" y="4821418"/>
            <a:ext cx="749300" cy="1121046"/>
          </a:xfrm>
          <a:prstGeom prst="rect">
            <a:avLst/>
          </a:prstGeom>
        </p:spPr>
      </p:pic>
      <p:pic>
        <p:nvPicPr>
          <p:cNvPr id="11" name="Picture 10">
            <a:extLst>
              <a:ext uri="{FF2B5EF4-FFF2-40B4-BE49-F238E27FC236}">
                <a16:creationId xmlns:a16="http://schemas.microsoft.com/office/drawing/2014/main" id="{DD0BEFC7-475B-4C9D-BBDC-89CB56966CC5}"/>
              </a:ext>
            </a:extLst>
          </p:cNvPr>
          <p:cNvPicPr>
            <a:picLocks noChangeAspect="1"/>
          </p:cNvPicPr>
          <p:nvPr/>
        </p:nvPicPr>
        <p:blipFill>
          <a:blip r:embed="rId9"/>
          <a:stretch>
            <a:fillRect/>
          </a:stretch>
        </p:blipFill>
        <p:spPr>
          <a:xfrm>
            <a:off x="3955700" y="5072621"/>
            <a:ext cx="1701800" cy="646026"/>
          </a:xfrm>
          <a:prstGeom prst="rect">
            <a:avLst/>
          </a:prstGeom>
        </p:spPr>
      </p:pic>
      <p:pic>
        <p:nvPicPr>
          <p:cNvPr id="12" name="Picture 11">
            <a:extLst>
              <a:ext uri="{FF2B5EF4-FFF2-40B4-BE49-F238E27FC236}">
                <a16:creationId xmlns:a16="http://schemas.microsoft.com/office/drawing/2014/main" id="{74255586-FA19-45E4-869F-1BC1A937AB90}"/>
              </a:ext>
            </a:extLst>
          </p:cNvPr>
          <p:cNvPicPr>
            <a:picLocks noChangeAspect="1"/>
          </p:cNvPicPr>
          <p:nvPr/>
        </p:nvPicPr>
        <p:blipFill>
          <a:blip r:embed="rId10"/>
          <a:stretch>
            <a:fillRect/>
          </a:stretch>
        </p:blipFill>
        <p:spPr>
          <a:xfrm>
            <a:off x="3600031" y="5303804"/>
            <a:ext cx="361950" cy="209009"/>
          </a:xfrm>
          <a:prstGeom prst="rect">
            <a:avLst/>
          </a:prstGeom>
        </p:spPr>
      </p:pic>
      <p:pic>
        <p:nvPicPr>
          <p:cNvPr id="13" name="Picture 12">
            <a:extLst>
              <a:ext uri="{FF2B5EF4-FFF2-40B4-BE49-F238E27FC236}">
                <a16:creationId xmlns:a16="http://schemas.microsoft.com/office/drawing/2014/main" id="{16135548-C7C4-4332-B0DD-6501CB4D8F6D}"/>
              </a:ext>
            </a:extLst>
          </p:cNvPr>
          <p:cNvPicPr>
            <a:picLocks noChangeAspect="1"/>
          </p:cNvPicPr>
          <p:nvPr/>
        </p:nvPicPr>
        <p:blipFill>
          <a:blip r:embed="rId11"/>
          <a:stretch>
            <a:fillRect/>
          </a:stretch>
        </p:blipFill>
        <p:spPr>
          <a:xfrm>
            <a:off x="4795856" y="4352546"/>
            <a:ext cx="2857500" cy="1304720"/>
          </a:xfrm>
          <a:prstGeom prst="rect">
            <a:avLst/>
          </a:prstGeom>
        </p:spPr>
      </p:pic>
      <p:sp>
        <p:nvSpPr>
          <p:cNvPr id="14" name="L-Shape 13">
            <a:extLst>
              <a:ext uri="{FF2B5EF4-FFF2-40B4-BE49-F238E27FC236}">
                <a16:creationId xmlns:a16="http://schemas.microsoft.com/office/drawing/2014/main" id="{F58D8F00-2D4B-4D2F-AE24-5DC0B18EA059}"/>
              </a:ext>
            </a:extLst>
          </p:cNvPr>
          <p:cNvSpPr/>
          <p:nvPr/>
        </p:nvSpPr>
        <p:spPr>
          <a:xfrm rot="5400000">
            <a:off x="2148323" y="3347338"/>
            <a:ext cx="1750065" cy="3440187"/>
          </a:xfrm>
          <a:prstGeom prst="corner">
            <a:avLst>
              <a:gd name="adj1" fmla="val 150767"/>
              <a:gd name="adj2" fmla="val 50000"/>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Tree>
    <p:custDataLst>
      <p:tags r:id="rId1"/>
    </p:custDataLst>
    <p:extLst>
      <p:ext uri="{BB962C8B-B14F-4D97-AF65-F5344CB8AC3E}">
        <p14:creationId xmlns:p14="http://schemas.microsoft.com/office/powerpoint/2010/main" val="4183735920"/>
      </p:ext>
    </p:extLst>
  </p:cSld>
  <p:clrMapOvr>
    <a:masterClrMapping/>
  </p:clrMapOvr>
  <mc:AlternateContent xmlns:mc="http://schemas.openxmlformats.org/markup-compatibility/2006" xmlns:p14="http://schemas.microsoft.com/office/powerpoint/2010/main">
    <mc:Choice Requires="p14">
      <p:transition spd="slow" p14:dur="2000" advTm="43731"/>
    </mc:Choice>
    <mc:Fallback xmlns="">
      <p:transition spd="slow" advTm="437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F87BFA-4788-4215-957A-BB38714F1E81}"/>
              </a:ext>
            </a:extLst>
          </p:cNvPr>
          <p:cNvPicPr>
            <a:picLocks noChangeAspect="1"/>
          </p:cNvPicPr>
          <p:nvPr/>
        </p:nvPicPr>
        <p:blipFill>
          <a:blip r:embed="rId4"/>
          <a:stretch>
            <a:fillRect/>
          </a:stretch>
        </p:blipFill>
        <p:spPr>
          <a:xfrm>
            <a:off x="6431399" y="3542429"/>
            <a:ext cx="312668" cy="649895"/>
          </a:xfrm>
          <a:prstGeom prst="rect">
            <a:avLst/>
          </a:prstGeom>
        </p:spPr>
      </p:pic>
      <p:sp>
        <p:nvSpPr>
          <p:cNvPr id="2" name="Title 1">
            <a:extLst>
              <a:ext uri="{FF2B5EF4-FFF2-40B4-BE49-F238E27FC236}">
                <a16:creationId xmlns:a16="http://schemas.microsoft.com/office/drawing/2014/main" id="{006AB748-DDD4-4BFA-9CCD-A1DF2C18D5F1}"/>
              </a:ext>
            </a:extLst>
          </p:cNvPr>
          <p:cNvSpPr>
            <a:spLocks noGrp="1"/>
          </p:cNvSpPr>
          <p:nvPr>
            <p:ph type="title"/>
          </p:nvPr>
        </p:nvSpPr>
        <p:spPr/>
        <p:txBody>
          <a:bodyPr>
            <a:normAutofit/>
          </a:bodyPr>
          <a:lstStyle/>
          <a:p>
            <a:r>
              <a:rPr lang="en-US" dirty="0"/>
              <a:t>Row Scout (RS) Operation</a:t>
            </a:r>
            <a:endParaRPr lang="en-CH" dirty="0"/>
          </a:p>
        </p:txBody>
      </p:sp>
      <p:pic>
        <p:nvPicPr>
          <p:cNvPr id="4" name="Picture 3">
            <a:extLst>
              <a:ext uri="{FF2B5EF4-FFF2-40B4-BE49-F238E27FC236}">
                <a16:creationId xmlns:a16="http://schemas.microsoft.com/office/drawing/2014/main" id="{8980E619-8D38-4689-BC7C-AD90B1068403}"/>
              </a:ext>
            </a:extLst>
          </p:cNvPr>
          <p:cNvPicPr>
            <a:picLocks noChangeAspect="1"/>
          </p:cNvPicPr>
          <p:nvPr/>
        </p:nvPicPr>
        <p:blipFill>
          <a:blip r:embed="rId5"/>
          <a:stretch>
            <a:fillRect/>
          </a:stretch>
        </p:blipFill>
        <p:spPr>
          <a:xfrm>
            <a:off x="830699" y="2659379"/>
            <a:ext cx="2071395" cy="1028700"/>
          </a:xfrm>
          <a:prstGeom prst="rect">
            <a:avLst/>
          </a:prstGeom>
        </p:spPr>
      </p:pic>
      <p:pic>
        <p:nvPicPr>
          <p:cNvPr id="5" name="Picture 4">
            <a:extLst>
              <a:ext uri="{FF2B5EF4-FFF2-40B4-BE49-F238E27FC236}">
                <a16:creationId xmlns:a16="http://schemas.microsoft.com/office/drawing/2014/main" id="{2BC95530-23F7-4E0D-B0AD-35EB03E843EE}"/>
              </a:ext>
            </a:extLst>
          </p:cNvPr>
          <p:cNvPicPr>
            <a:picLocks noChangeAspect="1"/>
          </p:cNvPicPr>
          <p:nvPr/>
        </p:nvPicPr>
        <p:blipFill>
          <a:blip r:embed="rId6"/>
          <a:stretch>
            <a:fillRect/>
          </a:stretch>
        </p:blipFill>
        <p:spPr>
          <a:xfrm>
            <a:off x="830699" y="3711945"/>
            <a:ext cx="3523493" cy="912575"/>
          </a:xfrm>
          <a:prstGeom prst="rect">
            <a:avLst/>
          </a:prstGeom>
        </p:spPr>
      </p:pic>
      <p:pic>
        <p:nvPicPr>
          <p:cNvPr id="6" name="Picture 5">
            <a:extLst>
              <a:ext uri="{FF2B5EF4-FFF2-40B4-BE49-F238E27FC236}">
                <a16:creationId xmlns:a16="http://schemas.microsoft.com/office/drawing/2014/main" id="{3BD6374F-7C98-49CC-BC8E-4412A5C08B3B}"/>
              </a:ext>
            </a:extLst>
          </p:cNvPr>
          <p:cNvPicPr>
            <a:picLocks noChangeAspect="1"/>
          </p:cNvPicPr>
          <p:nvPr/>
        </p:nvPicPr>
        <p:blipFill>
          <a:blip r:embed="rId7"/>
          <a:stretch>
            <a:fillRect/>
          </a:stretch>
        </p:blipFill>
        <p:spPr>
          <a:xfrm>
            <a:off x="4372708" y="3382376"/>
            <a:ext cx="1229738" cy="1083195"/>
          </a:xfrm>
          <a:prstGeom prst="rect">
            <a:avLst/>
          </a:prstGeom>
        </p:spPr>
      </p:pic>
      <p:pic>
        <p:nvPicPr>
          <p:cNvPr id="7" name="Picture 6">
            <a:extLst>
              <a:ext uri="{FF2B5EF4-FFF2-40B4-BE49-F238E27FC236}">
                <a16:creationId xmlns:a16="http://schemas.microsoft.com/office/drawing/2014/main" id="{474E61C8-35E6-41F5-A014-84C9A04A5781}"/>
              </a:ext>
            </a:extLst>
          </p:cNvPr>
          <p:cNvPicPr>
            <a:picLocks noChangeAspect="1"/>
          </p:cNvPicPr>
          <p:nvPr/>
        </p:nvPicPr>
        <p:blipFill>
          <a:blip r:embed="rId8"/>
          <a:stretch>
            <a:fillRect/>
          </a:stretch>
        </p:blipFill>
        <p:spPr>
          <a:xfrm>
            <a:off x="2821537" y="2960201"/>
            <a:ext cx="2462225" cy="742950"/>
          </a:xfrm>
          <a:prstGeom prst="rect">
            <a:avLst/>
          </a:prstGeom>
        </p:spPr>
      </p:pic>
      <p:pic>
        <p:nvPicPr>
          <p:cNvPr id="10" name="Picture 9">
            <a:extLst>
              <a:ext uri="{FF2B5EF4-FFF2-40B4-BE49-F238E27FC236}">
                <a16:creationId xmlns:a16="http://schemas.microsoft.com/office/drawing/2014/main" id="{C32AB851-83FA-49EE-BB34-007EC2EB8584}"/>
              </a:ext>
            </a:extLst>
          </p:cNvPr>
          <p:cNvPicPr>
            <a:picLocks noChangeAspect="1"/>
          </p:cNvPicPr>
          <p:nvPr/>
        </p:nvPicPr>
        <p:blipFill>
          <a:blip r:embed="rId9"/>
          <a:stretch>
            <a:fillRect/>
          </a:stretch>
        </p:blipFill>
        <p:spPr>
          <a:xfrm>
            <a:off x="6014473" y="2520397"/>
            <a:ext cx="1140277" cy="1004396"/>
          </a:xfrm>
          <a:prstGeom prst="rect">
            <a:avLst/>
          </a:prstGeom>
        </p:spPr>
      </p:pic>
      <p:pic>
        <p:nvPicPr>
          <p:cNvPr id="11" name="Picture 10">
            <a:extLst>
              <a:ext uri="{FF2B5EF4-FFF2-40B4-BE49-F238E27FC236}">
                <a16:creationId xmlns:a16="http://schemas.microsoft.com/office/drawing/2014/main" id="{3F1710DD-8F72-4A23-9464-3CB6F8BFF999}"/>
              </a:ext>
            </a:extLst>
          </p:cNvPr>
          <p:cNvPicPr>
            <a:picLocks noChangeAspect="1"/>
          </p:cNvPicPr>
          <p:nvPr/>
        </p:nvPicPr>
        <p:blipFill>
          <a:blip r:embed="rId10"/>
          <a:stretch>
            <a:fillRect/>
          </a:stretch>
        </p:blipFill>
        <p:spPr>
          <a:xfrm>
            <a:off x="2821537" y="2640944"/>
            <a:ext cx="3295710" cy="490707"/>
          </a:xfrm>
          <a:prstGeom prst="rect">
            <a:avLst/>
          </a:prstGeom>
        </p:spPr>
      </p:pic>
      <p:pic>
        <p:nvPicPr>
          <p:cNvPr id="12" name="Picture 11">
            <a:extLst>
              <a:ext uri="{FF2B5EF4-FFF2-40B4-BE49-F238E27FC236}">
                <a16:creationId xmlns:a16="http://schemas.microsoft.com/office/drawing/2014/main" id="{6E6C4944-EA61-4DE3-ACF7-1CEC82348AF2}"/>
              </a:ext>
            </a:extLst>
          </p:cNvPr>
          <p:cNvPicPr>
            <a:picLocks noChangeAspect="1"/>
          </p:cNvPicPr>
          <p:nvPr/>
        </p:nvPicPr>
        <p:blipFill>
          <a:blip r:embed="rId11"/>
          <a:stretch>
            <a:fillRect/>
          </a:stretch>
        </p:blipFill>
        <p:spPr>
          <a:xfrm>
            <a:off x="6933754" y="2629612"/>
            <a:ext cx="1638746" cy="1460628"/>
          </a:xfrm>
          <a:prstGeom prst="rect">
            <a:avLst/>
          </a:prstGeom>
        </p:spPr>
      </p:pic>
      <p:pic>
        <p:nvPicPr>
          <p:cNvPr id="13" name="Picture 12">
            <a:extLst>
              <a:ext uri="{FF2B5EF4-FFF2-40B4-BE49-F238E27FC236}">
                <a16:creationId xmlns:a16="http://schemas.microsoft.com/office/drawing/2014/main" id="{6B89E74B-3D88-424C-9287-E9AC46C72F53}"/>
              </a:ext>
            </a:extLst>
          </p:cNvPr>
          <p:cNvPicPr>
            <a:picLocks noChangeAspect="1"/>
          </p:cNvPicPr>
          <p:nvPr/>
        </p:nvPicPr>
        <p:blipFill>
          <a:blip r:embed="rId12"/>
          <a:stretch>
            <a:fillRect/>
          </a:stretch>
        </p:blipFill>
        <p:spPr>
          <a:xfrm>
            <a:off x="5378065" y="3599026"/>
            <a:ext cx="614869" cy="649895"/>
          </a:xfrm>
          <a:prstGeom prst="rect">
            <a:avLst/>
          </a:prstGeom>
        </p:spPr>
      </p:pic>
      <p:pic>
        <p:nvPicPr>
          <p:cNvPr id="14" name="Picture 13">
            <a:extLst>
              <a:ext uri="{FF2B5EF4-FFF2-40B4-BE49-F238E27FC236}">
                <a16:creationId xmlns:a16="http://schemas.microsoft.com/office/drawing/2014/main" id="{882BB2E1-53AD-403A-94AC-92A4B0925EC2}"/>
              </a:ext>
            </a:extLst>
          </p:cNvPr>
          <p:cNvPicPr>
            <a:picLocks noChangeAspect="1"/>
          </p:cNvPicPr>
          <p:nvPr/>
        </p:nvPicPr>
        <p:blipFill>
          <a:blip r:embed="rId13"/>
          <a:stretch>
            <a:fillRect/>
          </a:stretch>
        </p:blipFill>
        <p:spPr>
          <a:xfrm>
            <a:off x="5922421" y="4120989"/>
            <a:ext cx="1537678" cy="527211"/>
          </a:xfrm>
          <a:prstGeom prst="rect">
            <a:avLst/>
          </a:prstGeom>
        </p:spPr>
      </p:pic>
      <p:pic>
        <p:nvPicPr>
          <p:cNvPr id="15" name="Picture 14">
            <a:extLst>
              <a:ext uri="{FF2B5EF4-FFF2-40B4-BE49-F238E27FC236}">
                <a16:creationId xmlns:a16="http://schemas.microsoft.com/office/drawing/2014/main" id="{F7C43343-169C-4207-AF2A-55E6B9629A61}"/>
              </a:ext>
            </a:extLst>
          </p:cNvPr>
          <p:cNvPicPr>
            <a:picLocks noChangeAspect="1"/>
          </p:cNvPicPr>
          <p:nvPr/>
        </p:nvPicPr>
        <p:blipFill>
          <a:blip r:embed="rId14"/>
          <a:stretch>
            <a:fillRect/>
          </a:stretch>
        </p:blipFill>
        <p:spPr>
          <a:xfrm>
            <a:off x="6615967" y="3863432"/>
            <a:ext cx="980552" cy="328892"/>
          </a:xfrm>
          <a:prstGeom prst="rect">
            <a:avLst/>
          </a:prstGeom>
        </p:spPr>
      </p:pic>
      <p:cxnSp>
        <p:nvCxnSpPr>
          <p:cNvPr id="8" name="Straight Connector 7">
            <a:extLst>
              <a:ext uri="{FF2B5EF4-FFF2-40B4-BE49-F238E27FC236}">
                <a16:creationId xmlns:a16="http://schemas.microsoft.com/office/drawing/2014/main" id="{98BB5C6F-E88C-4866-8535-C6556F23B398}"/>
              </a:ext>
            </a:extLst>
          </p:cNvPr>
          <p:cNvCxnSpPr/>
          <p:nvPr/>
        </p:nvCxnSpPr>
        <p:spPr>
          <a:xfrm>
            <a:off x="1875903" y="4248921"/>
            <a:ext cx="130189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68392DDF-4502-43E2-8519-F90E3959CEB8}"/>
              </a:ext>
            </a:extLst>
          </p:cNvPr>
          <p:cNvGrpSpPr/>
          <p:nvPr/>
        </p:nvGrpSpPr>
        <p:grpSpPr>
          <a:xfrm>
            <a:off x="308661" y="4643735"/>
            <a:ext cx="2742494" cy="461665"/>
            <a:chOff x="229306" y="4453467"/>
            <a:chExt cx="2742494" cy="461665"/>
          </a:xfrm>
        </p:grpSpPr>
        <p:sp>
          <p:nvSpPr>
            <p:cNvPr id="21" name="TextBox 20">
              <a:extLst>
                <a:ext uri="{FF2B5EF4-FFF2-40B4-BE49-F238E27FC236}">
                  <a16:creationId xmlns:a16="http://schemas.microsoft.com/office/drawing/2014/main" id="{BE4B5B26-76B7-4D46-BC8C-97E77834549B}"/>
                </a:ext>
              </a:extLst>
            </p:cNvPr>
            <p:cNvSpPr txBox="1"/>
            <p:nvPr/>
          </p:nvSpPr>
          <p:spPr>
            <a:xfrm>
              <a:off x="1549872" y="4453467"/>
              <a:ext cx="379628" cy="461665"/>
            </a:xfrm>
            <a:prstGeom prst="rect">
              <a:avLst/>
            </a:prstGeom>
            <a:noFill/>
          </p:spPr>
          <p:txBody>
            <a:bodyPr wrap="square" rtlCol="0" anchor="ctr">
              <a:spAutoFit/>
            </a:bodyPr>
            <a:lstStyle/>
            <a:p>
              <a:pPr algn="ctr"/>
              <a:r>
                <a:rPr lang="en-US" sz="2400" b="1" dirty="0">
                  <a:solidFill>
                    <a:srgbClr val="0066FF"/>
                  </a:solidFill>
                </a:rPr>
                <a:t>V</a:t>
              </a:r>
              <a:endParaRPr lang="en-CH" sz="2400" b="1" dirty="0">
                <a:solidFill>
                  <a:srgbClr val="0066FF"/>
                </a:solidFill>
              </a:endParaRPr>
            </a:p>
          </p:txBody>
        </p:sp>
        <p:sp>
          <p:nvSpPr>
            <p:cNvPr id="22" name="TextBox 21">
              <a:extLst>
                <a:ext uri="{FF2B5EF4-FFF2-40B4-BE49-F238E27FC236}">
                  <a16:creationId xmlns:a16="http://schemas.microsoft.com/office/drawing/2014/main" id="{3C6FF1A1-738C-4DFF-9ED9-33742D3B7716}"/>
                </a:ext>
              </a:extLst>
            </p:cNvPr>
            <p:cNvSpPr txBox="1"/>
            <p:nvPr/>
          </p:nvSpPr>
          <p:spPr>
            <a:xfrm>
              <a:off x="2071022" y="4453467"/>
              <a:ext cx="379628" cy="461665"/>
            </a:xfrm>
            <a:prstGeom prst="rect">
              <a:avLst/>
            </a:prstGeom>
            <a:noFill/>
          </p:spPr>
          <p:txBody>
            <a:bodyPr wrap="square" rtlCol="0" anchor="ctr">
              <a:spAutoFit/>
            </a:bodyPr>
            <a:lstStyle/>
            <a:p>
              <a:pPr algn="ctr"/>
              <a:r>
                <a:rPr lang="en-US" sz="2400" b="1" dirty="0">
                  <a:solidFill>
                    <a:srgbClr val="0066FF"/>
                  </a:solidFill>
                </a:rPr>
                <a:t>V</a:t>
              </a:r>
              <a:endParaRPr lang="en-CH" sz="2400" b="1" dirty="0">
                <a:solidFill>
                  <a:srgbClr val="0066FF"/>
                </a:solidFill>
              </a:endParaRPr>
            </a:p>
          </p:txBody>
        </p:sp>
        <p:sp>
          <p:nvSpPr>
            <p:cNvPr id="23" name="TextBox 22">
              <a:extLst>
                <a:ext uri="{FF2B5EF4-FFF2-40B4-BE49-F238E27FC236}">
                  <a16:creationId xmlns:a16="http://schemas.microsoft.com/office/drawing/2014/main" id="{A84A6B74-E827-4988-A099-7A5758B9F7E2}"/>
                </a:ext>
              </a:extLst>
            </p:cNvPr>
            <p:cNvSpPr txBox="1"/>
            <p:nvPr/>
          </p:nvSpPr>
          <p:spPr>
            <a:xfrm>
              <a:off x="2592172" y="4453467"/>
              <a:ext cx="379628" cy="461665"/>
            </a:xfrm>
            <a:prstGeom prst="rect">
              <a:avLst/>
            </a:prstGeom>
            <a:noFill/>
          </p:spPr>
          <p:txBody>
            <a:bodyPr wrap="square" rtlCol="0" anchor="ctr">
              <a:spAutoFit/>
            </a:bodyPr>
            <a:lstStyle/>
            <a:p>
              <a:pPr algn="ctr"/>
              <a:r>
                <a:rPr lang="en-US" sz="2400" b="1" dirty="0">
                  <a:solidFill>
                    <a:srgbClr val="0066FF"/>
                  </a:solidFill>
                </a:rPr>
                <a:t>V</a:t>
              </a:r>
              <a:endParaRPr lang="en-CH" sz="2400" b="1" dirty="0">
                <a:solidFill>
                  <a:srgbClr val="0066FF"/>
                </a:solidFill>
              </a:endParaRPr>
            </a:p>
          </p:txBody>
        </p:sp>
        <p:sp>
          <p:nvSpPr>
            <p:cNvPr id="24" name="Rectangle 23">
              <a:extLst>
                <a:ext uri="{FF2B5EF4-FFF2-40B4-BE49-F238E27FC236}">
                  <a16:creationId xmlns:a16="http://schemas.microsoft.com/office/drawing/2014/main" id="{401345D3-E61D-4F26-9215-ECC54BDCEBD3}"/>
                </a:ext>
              </a:extLst>
            </p:cNvPr>
            <p:cNvSpPr/>
            <p:nvPr/>
          </p:nvSpPr>
          <p:spPr>
            <a:xfrm>
              <a:off x="1897643" y="4583066"/>
              <a:ext cx="205236" cy="2344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dirty="0">
                <a:solidFill>
                  <a:schemeClr val="tx1"/>
                </a:solidFill>
              </a:endParaRPr>
            </a:p>
          </p:txBody>
        </p:sp>
        <p:sp>
          <p:nvSpPr>
            <p:cNvPr id="25" name="Rectangle 24">
              <a:extLst>
                <a:ext uri="{FF2B5EF4-FFF2-40B4-BE49-F238E27FC236}">
                  <a16:creationId xmlns:a16="http://schemas.microsoft.com/office/drawing/2014/main" id="{32154124-4829-4756-B656-4D66980E1BB7}"/>
                </a:ext>
              </a:extLst>
            </p:cNvPr>
            <p:cNvSpPr/>
            <p:nvPr/>
          </p:nvSpPr>
          <p:spPr>
            <a:xfrm>
              <a:off x="2418793" y="4583066"/>
              <a:ext cx="205236" cy="2344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dirty="0">
                <a:solidFill>
                  <a:schemeClr val="tx1"/>
                </a:solidFill>
              </a:endParaRPr>
            </a:p>
          </p:txBody>
        </p:sp>
        <p:sp>
          <p:nvSpPr>
            <p:cNvPr id="26" name="TextBox 25">
              <a:extLst>
                <a:ext uri="{FF2B5EF4-FFF2-40B4-BE49-F238E27FC236}">
                  <a16:creationId xmlns:a16="http://schemas.microsoft.com/office/drawing/2014/main" id="{8FF3FFFF-03FC-484D-B3AC-56557BC83A8E}"/>
                </a:ext>
              </a:extLst>
            </p:cNvPr>
            <p:cNvSpPr txBox="1"/>
            <p:nvPr/>
          </p:nvSpPr>
          <p:spPr>
            <a:xfrm>
              <a:off x="229306" y="4460976"/>
              <a:ext cx="1536603" cy="400110"/>
            </a:xfrm>
            <a:prstGeom prst="rect">
              <a:avLst/>
            </a:prstGeom>
            <a:noFill/>
          </p:spPr>
          <p:txBody>
            <a:bodyPr wrap="square" rtlCol="0">
              <a:spAutoFit/>
            </a:bodyPr>
            <a:lstStyle/>
            <a:p>
              <a:r>
                <a:rPr lang="en-US" sz="2000" i="1" dirty="0"/>
                <a:t>Row Group:</a:t>
              </a:r>
              <a:endParaRPr lang="en-CH" sz="2000" i="1" dirty="0"/>
            </a:p>
          </p:txBody>
        </p:sp>
      </p:grpSp>
      <p:grpSp>
        <p:nvGrpSpPr>
          <p:cNvPr id="32" name="Group 31">
            <a:extLst>
              <a:ext uri="{FF2B5EF4-FFF2-40B4-BE49-F238E27FC236}">
                <a16:creationId xmlns:a16="http://schemas.microsoft.com/office/drawing/2014/main" id="{5F4C762F-4ED5-4D07-B07F-F54D2ADCE4D6}"/>
              </a:ext>
            </a:extLst>
          </p:cNvPr>
          <p:cNvGrpSpPr/>
          <p:nvPr/>
        </p:nvGrpSpPr>
        <p:grpSpPr>
          <a:xfrm>
            <a:off x="1629227" y="1037278"/>
            <a:ext cx="4085773" cy="1622101"/>
            <a:chOff x="1629227" y="1037278"/>
            <a:chExt cx="4085773" cy="1622101"/>
          </a:xfrm>
        </p:grpSpPr>
        <p:sp>
          <p:nvSpPr>
            <p:cNvPr id="3" name="TextBox 2">
              <a:extLst>
                <a:ext uri="{FF2B5EF4-FFF2-40B4-BE49-F238E27FC236}">
                  <a16:creationId xmlns:a16="http://schemas.microsoft.com/office/drawing/2014/main" id="{774EBE39-299E-4A4E-85CC-FD91223C098F}"/>
                </a:ext>
              </a:extLst>
            </p:cNvPr>
            <p:cNvSpPr txBox="1"/>
            <p:nvPr/>
          </p:nvSpPr>
          <p:spPr>
            <a:xfrm>
              <a:off x="1629227" y="1037278"/>
              <a:ext cx="4085773" cy="1077218"/>
            </a:xfrm>
            <a:prstGeom prst="rect">
              <a:avLst/>
            </a:prstGeom>
            <a:noFill/>
            <a:ln w="28575">
              <a:solidFill>
                <a:schemeClr val="tx1">
                  <a:lumMod val="65000"/>
                  <a:lumOff val="35000"/>
                </a:schemeClr>
              </a:solidFill>
            </a:ln>
          </p:spPr>
          <p:txBody>
            <a:bodyPr wrap="square" rtlCol="0">
              <a:spAutoFit/>
            </a:bodyPr>
            <a:lstStyle/>
            <a:p>
              <a:r>
                <a:rPr lang="en-US" sz="1600" dirty="0">
                  <a:solidFill>
                    <a:schemeClr val="tx1">
                      <a:lumMod val="65000"/>
                      <a:lumOff val="35000"/>
                    </a:schemeClr>
                  </a:solidFill>
                </a:rPr>
                <a:t>Profiling the </a:t>
              </a:r>
              <a:r>
                <a:rPr lang="en-US" sz="1600" b="1" dirty="0">
                  <a:solidFill>
                    <a:schemeClr val="tx1">
                      <a:lumMod val="65000"/>
                      <a:lumOff val="35000"/>
                    </a:schemeClr>
                  </a:solidFill>
                </a:rPr>
                <a:t>retention time </a:t>
              </a:r>
              <a:r>
                <a:rPr lang="en-US" sz="1600" dirty="0">
                  <a:solidFill>
                    <a:schemeClr val="tx1">
                      <a:lumMod val="65000"/>
                      <a:lumOff val="35000"/>
                    </a:schemeClr>
                  </a:solidFill>
                </a:rPr>
                <a:t>of a DRAM row:</a:t>
              </a:r>
            </a:p>
            <a:p>
              <a:pPr marL="342900" indent="-342900">
                <a:buAutoNum type="arabicParenR"/>
              </a:pPr>
              <a:r>
                <a:rPr lang="en-US" sz="1600" dirty="0">
                  <a:solidFill>
                    <a:schemeClr val="tx1">
                      <a:lumMod val="65000"/>
                      <a:lumOff val="35000"/>
                    </a:schemeClr>
                  </a:solidFill>
                </a:rPr>
                <a:t>write data</a:t>
              </a:r>
            </a:p>
            <a:p>
              <a:pPr marL="342900" indent="-342900">
                <a:buAutoNum type="arabicParenR"/>
              </a:pPr>
              <a:r>
                <a:rPr lang="en-US" sz="1600" dirty="0">
                  <a:solidFill>
                    <a:schemeClr val="tx1">
                      <a:lumMod val="65000"/>
                      <a:lumOff val="35000"/>
                    </a:schemeClr>
                  </a:solidFill>
                </a:rPr>
                <a:t>wait for T</a:t>
              </a:r>
            </a:p>
            <a:p>
              <a:pPr marL="342900" indent="-342900">
                <a:buAutoNum type="arabicParenR"/>
              </a:pPr>
              <a:r>
                <a:rPr lang="en-US" sz="1600" dirty="0">
                  <a:solidFill>
                    <a:schemeClr val="tx1">
                      <a:lumMod val="65000"/>
                      <a:lumOff val="35000"/>
                    </a:schemeClr>
                  </a:solidFill>
                </a:rPr>
                <a:t>check for retention bit flips</a:t>
              </a:r>
              <a:endParaRPr lang="en-CH" sz="1600" dirty="0">
                <a:solidFill>
                  <a:schemeClr val="tx1">
                    <a:lumMod val="65000"/>
                    <a:lumOff val="35000"/>
                  </a:schemeClr>
                </a:solidFill>
              </a:endParaRPr>
            </a:p>
          </p:txBody>
        </p:sp>
        <p:cxnSp>
          <p:nvCxnSpPr>
            <p:cNvPr id="29" name="Straight Arrow Connector 28">
              <a:extLst>
                <a:ext uri="{FF2B5EF4-FFF2-40B4-BE49-F238E27FC236}">
                  <a16:creationId xmlns:a16="http://schemas.microsoft.com/office/drawing/2014/main" id="{239D4E1A-509D-4455-ADBC-BCB0E06BB026}"/>
                </a:ext>
              </a:extLst>
            </p:cNvPr>
            <p:cNvCxnSpPr>
              <a:cxnSpLocks/>
              <a:stCxn id="4" idx="0"/>
            </p:cNvCxnSpPr>
            <p:nvPr/>
          </p:nvCxnSpPr>
          <p:spPr>
            <a:xfrm flipV="1">
              <a:off x="1866397" y="2162148"/>
              <a:ext cx="955140" cy="497231"/>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767461278"/>
      </p:ext>
    </p:extLst>
  </p:cSld>
  <p:clrMapOvr>
    <a:masterClrMapping/>
  </p:clrMapOvr>
  <mc:AlternateContent xmlns:mc="http://schemas.openxmlformats.org/markup-compatibility/2006" xmlns:p14="http://schemas.microsoft.com/office/powerpoint/2010/main">
    <mc:Choice Requires="p14">
      <p:transition spd="slow" p14:dur="2000" advTm="109104"/>
    </mc:Choice>
    <mc:Fallback xmlns="">
      <p:transition spd="slow" advTm="1091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xit" presetSubtype="0" fill="hold" nodeType="withEffect">
                                  <p:stCondLst>
                                    <p:cond delay="0"/>
                                  </p:stCondLst>
                                  <p:childTnLst>
                                    <p:animEffect transition="out" filter="fade">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05ED1-B9FC-4DF0-B335-642A1A846509}"/>
              </a:ext>
            </a:extLst>
          </p:cNvPr>
          <p:cNvSpPr>
            <a:spLocks noGrp="1"/>
          </p:cNvSpPr>
          <p:nvPr>
            <p:ph type="title"/>
          </p:nvPr>
        </p:nvSpPr>
        <p:spPr/>
        <p:txBody>
          <a:bodyPr>
            <a:normAutofit/>
          </a:bodyPr>
          <a:lstStyle/>
          <a:p>
            <a:r>
              <a:rPr lang="en-US" dirty="0"/>
              <a:t>TRR Analyzer (TRR-A)</a:t>
            </a:r>
            <a:endParaRPr lang="en-CH" dirty="0"/>
          </a:p>
        </p:txBody>
      </p:sp>
      <p:sp>
        <p:nvSpPr>
          <p:cNvPr id="3" name="Content Placeholder 2">
            <a:extLst>
              <a:ext uri="{FF2B5EF4-FFF2-40B4-BE49-F238E27FC236}">
                <a16:creationId xmlns:a16="http://schemas.microsoft.com/office/drawing/2014/main" id="{835F1ECA-6543-4F0D-B132-4CE204FB47BE}"/>
              </a:ext>
            </a:extLst>
          </p:cNvPr>
          <p:cNvSpPr>
            <a:spLocks noGrp="1"/>
          </p:cNvSpPr>
          <p:nvPr>
            <p:ph idx="1"/>
          </p:nvPr>
        </p:nvSpPr>
        <p:spPr>
          <a:xfrm>
            <a:off x="228600" y="1143000"/>
            <a:ext cx="8686800" cy="2982082"/>
          </a:xfrm>
        </p:spPr>
        <p:txBody>
          <a:bodyPr>
            <a:normAutofit fontScale="92500" lnSpcReduction="10000"/>
          </a:bodyPr>
          <a:lstStyle/>
          <a:p>
            <a:pPr marL="0" indent="0">
              <a:buNone/>
            </a:pPr>
            <a:r>
              <a:rPr lang="en-US" b="1" dirty="0">
                <a:solidFill>
                  <a:srgbClr val="009900"/>
                </a:solidFill>
              </a:rPr>
              <a:t>Goal:</a:t>
            </a:r>
            <a:r>
              <a:rPr lang="en-US" dirty="0"/>
              <a:t> Use RS-provided rows to determine when TRR refreshes a victim row</a:t>
            </a:r>
          </a:p>
          <a:p>
            <a:pPr marL="0" indent="0">
              <a:buNone/>
            </a:pPr>
            <a:endParaRPr lang="en-US" dirty="0"/>
          </a:p>
          <a:p>
            <a:pPr marL="0" indent="0">
              <a:buNone/>
            </a:pPr>
            <a:r>
              <a:rPr lang="en-US" b="1" dirty="0"/>
              <a:t>High-level Operation:</a:t>
            </a:r>
            <a:r>
              <a:rPr lang="en-US" dirty="0"/>
              <a:t> </a:t>
            </a:r>
          </a:p>
          <a:p>
            <a:pPr marL="728663" lvl="1" indent="-385763">
              <a:buFont typeface="+mj-lt"/>
              <a:buAutoNum type="arabicParenR"/>
            </a:pPr>
            <a:r>
              <a:rPr lang="en-US" dirty="0"/>
              <a:t>Run a certain </a:t>
            </a:r>
            <a:r>
              <a:rPr lang="en-US" dirty="0">
                <a:solidFill>
                  <a:srgbClr val="0070C0"/>
                </a:solidFill>
              </a:rPr>
              <a:t>DRAM access pattern</a:t>
            </a:r>
            <a:r>
              <a:rPr lang="en-US" dirty="0"/>
              <a:t> (i.e., RowHammer attack) </a:t>
            </a:r>
          </a:p>
          <a:p>
            <a:pPr marL="728663" lvl="1" indent="-385763">
              <a:buClr>
                <a:schemeClr val="tx1"/>
              </a:buClr>
              <a:buFont typeface="+mj-lt"/>
              <a:buAutoNum type="arabicParenR"/>
            </a:pPr>
            <a:r>
              <a:rPr lang="en-US" dirty="0">
                <a:solidFill>
                  <a:srgbClr val="0070C0"/>
                </a:solidFill>
              </a:rPr>
              <a:t>Monitor</a:t>
            </a:r>
            <a:r>
              <a:rPr lang="en-US" dirty="0"/>
              <a:t> retention failures in RS-provided rows to determine </a:t>
            </a:r>
            <a:r>
              <a:rPr lang="en-US" dirty="0">
                <a:solidFill>
                  <a:srgbClr val="0070C0"/>
                </a:solidFill>
              </a:rPr>
              <a:t>when TRR refreshes any of these rows</a:t>
            </a:r>
          </a:p>
          <a:p>
            <a:pPr marL="728663" lvl="1" indent="-385763">
              <a:buFont typeface="+mj-lt"/>
              <a:buAutoNum type="arabicParenR"/>
            </a:pPr>
            <a:r>
              <a:rPr lang="en-US" dirty="0"/>
              <a:t>Develop an understanding of the </a:t>
            </a:r>
            <a:r>
              <a:rPr lang="en-US" dirty="0">
                <a:solidFill>
                  <a:srgbClr val="0070C0"/>
                </a:solidFill>
              </a:rPr>
              <a:t>underlying TRR operation</a:t>
            </a:r>
          </a:p>
        </p:txBody>
      </p:sp>
      <p:pic>
        <p:nvPicPr>
          <p:cNvPr id="4" name="Picture 3">
            <a:extLst>
              <a:ext uri="{FF2B5EF4-FFF2-40B4-BE49-F238E27FC236}">
                <a16:creationId xmlns:a16="http://schemas.microsoft.com/office/drawing/2014/main" id="{5FCEC909-1A32-4A4B-8A4B-BF3646B7F981}"/>
              </a:ext>
            </a:extLst>
          </p:cNvPr>
          <p:cNvPicPr>
            <a:picLocks noChangeAspect="1"/>
          </p:cNvPicPr>
          <p:nvPr/>
        </p:nvPicPr>
        <p:blipFill>
          <a:blip r:embed="rId4"/>
          <a:stretch>
            <a:fillRect/>
          </a:stretch>
        </p:blipFill>
        <p:spPr>
          <a:xfrm>
            <a:off x="4171950" y="5924617"/>
            <a:ext cx="1752600" cy="500354"/>
          </a:xfrm>
          <a:prstGeom prst="rect">
            <a:avLst/>
          </a:prstGeom>
        </p:spPr>
      </p:pic>
      <p:pic>
        <p:nvPicPr>
          <p:cNvPr id="5" name="Picture 4">
            <a:extLst>
              <a:ext uri="{FF2B5EF4-FFF2-40B4-BE49-F238E27FC236}">
                <a16:creationId xmlns:a16="http://schemas.microsoft.com/office/drawing/2014/main" id="{86702F2F-B24C-40FF-8C2E-0DF0CBFEAE1F}"/>
              </a:ext>
            </a:extLst>
          </p:cNvPr>
          <p:cNvPicPr>
            <a:picLocks noChangeAspect="1"/>
          </p:cNvPicPr>
          <p:nvPr/>
        </p:nvPicPr>
        <p:blipFill>
          <a:blip r:embed="rId5"/>
          <a:stretch>
            <a:fillRect/>
          </a:stretch>
        </p:blipFill>
        <p:spPr>
          <a:xfrm>
            <a:off x="5543515" y="5590149"/>
            <a:ext cx="2228850" cy="791699"/>
          </a:xfrm>
          <a:prstGeom prst="rect">
            <a:avLst/>
          </a:prstGeom>
        </p:spPr>
      </p:pic>
      <p:pic>
        <p:nvPicPr>
          <p:cNvPr id="6" name="Picture 5">
            <a:extLst>
              <a:ext uri="{FF2B5EF4-FFF2-40B4-BE49-F238E27FC236}">
                <a16:creationId xmlns:a16="http://schemas.microsoft.com/office/drawing/2014/main" id="{18CA6845-89C2-4306-85DD-03BB65AE4EBA}"/>
              </a:ext>
            </a:extLst>
          </p:cNvPr>
          <p:cNvPicPr>
            <a:picLocks noChangeAspect="1"/>
          </p:cNvPicPr>
          <p:nvPr/>
        </p:nvPicPr>
        <p:blipFill>
          <a:blip r:embed="rId6"/>
          <a:stretch>
            <a:fillRect/>
          </a:stretch>
        </p:blipFill>
        <p:spPr>
          <a:xfrm>
            <a:off x="3054351" y="4362450"/>
            <a:ext cx="1574800" cy="563690"/>
          </a:xfrm>
          <a:prstGeom prst="rect">
            <a:avLst/>
          </a:prstGeom>
        </p:spPr>
      </p:pic>
      <p:pic>
        <p:nvPicPr>
          <p:cNvPr id="7" name="Picture 6">
            <a:extLst>
              <a:ext uri="{FF2B5EF4-FFF2-40B4-BE49-F238E27FC236}">
                <a16:creationId xmlns:a16="http://schemas.microsoft.com/office/drawing/2014/main" id="{266A9697-A346-45ED-AE7D-8EA091AD8E5D}"/>
              </a:ext>
            </a:extLst>
          </p:cNvPr>
          <p:cNvPicPr>
            <a:picLocks noChangeAspect="1"/>
          </p:cNvPicPr>
          <p:nvPr/>
        </p:nvPicPr>
        <p:blipFill>
          <a:blip r:embed="rId7"/>
          <a:stretch>
            <a:fillRect/>
          </a:stretch>
        </p:blipFill>
        <p:spPr>
          <a:xfrm>
            <a:off x="1371600" y="4379253"/>
            <a:ext cx="1689100" cy="1583398"/>
          </a:xfrm>
          <a:prstGeom prst="rect">
            <a:avLst/>
          </a:prstGeom>
        </p:spPr>
      </p:pic>
      <p:pic>
        <p:nvPicPr>
          <p:cNvPr id="8" name="Picture 7">
            <a:extLst>
              <a:ext uri="{FF2B5EF4-FFF2-40B4-BE49-F238E27FC236}">
                <a16:creationId xmlns:a16="http://schemas.microsoft.com/office/drawing/2014/main" id="{5FB61AC2-BABB-4E85-8478-A48CCFD6C0B7}"/>
              </a:ext>
            </a:extLst>
          </p:cNvPr>
          <p:cNvPicPr>
            <a:picLocks noChangeAspect="1"/>
          </p:cNvPicPr>
          <p:nvPr/>
        </p:nvPicPr>
        <p:blipFill>
          <a:blip r:embed="rId8"/>
          <a:stretch>
            <a:fillRect/>
          </a:stretch>
        </p:blipFill>
        <p:spPr>
          <a:xfrm>
            <a:off x="2914651" y="4898754"/>
            <a:ext cx="749300" cy="1121046"/>
          </a:xfrm>
          <a:prstGeom prst="rect">
            <a:avLst/>
          </a:prstGeom>
        </p:spPr>
      </p:pic>
      <p:pic>
        <p:nvPicPr>
          <p:cNvPr id="9" name="Picture 8">
            <a:extLst>
              <a:ext uri="{FF2B5EF4-FFF2-40B4-BE49-F238E27FC236}">
                <a16:creationId xmlns:a16="http://schemas.microsoft.com/office/drawing/2014/main" id="{BF426697-858F-41BF-8A46-BC17E85416C9}"/>
              </a:ext>
            </a:extLst>
          </p:cNvPr>
          <p:cNvPicPr>
            <a:picLocks noChangeAspect="1"/>
          </p:cNvPicPr>
          <p:nvPr/>
        </p:nvPicPr>
        <p:blipFill>
          <a:blip r:embed="rId9"/>
          <a:stretch>
            <a:fillRect/>
          </a:stretch>
        </p:blipFill>
        <p:spPr>
          <a:xfrm>
            <a:off x="3955700" y="5149957"/>
            <a:ext cx="1701800" cy="646026"/>
          </a:xfrm>
          <a:prstGeom prst="rect">
            <a:avLst/>
          </a:prstGeom>
        </p:spPr>
      </p:pic>
      <p:pic>
        <p:nvPicPr>
          <p:cNvPr id="10" name="Picture 9">
            <a:extLst>
              <a:ext uri="{FF2B5EF4-FFF2-40B4-BE49-F238E27FC236}">
                <a16:creationId xmlns:a16="http://schemas.microsoft.com/office/drawing/2014/main" id="{76C0AAED-47FA-4B03-B417-89F2D05E12B7}"/>
              </a:ext>
            </a:extLst>
          </p:cNvPr>
          <p:cNvPicPr>
            <a:picLocks noChangeAspect="1"/>
          </p:cNvPicPr>
          <p:nvPr/>
        </p:nvPicPr>
        <p:blipFill>
          <a:blip r:embed="rId10"/>
          <a:stretch>
            <a:fillRect/>
          </a:stretch>
        </p:blipFill>
        <p:spPr>
          <a:xfrm>
            <a:off x="3600031" y="5381140"/>
            <a:ext cx="361950" cy="209009"/>
          </a:xfrm>
          <a:prstGeom prst="rect">
            <a:avLst/>
          </a:prstGeom>
        </p:spPr>
      </p:pic>
      <p:pic>
        <p:nvPicPr>
          <p:cNvPr id="11" name="Picture 10">
            <a:extLst>
              <a:ext uri="{FF2B5EF4-FFF2-40B4-BE49-F238E27FC236}">
                <a16:creationId xmlns:a16="http://schemas.microsoft.com/office/drawing/2014/main" id="{481CDCFC-97F2-4978-B813-853DC346E59E}"/>
              </a:ext>
            </a:extLst>
          </p:cNvPr>
          <p:cNvPicPr>
            <a:picLocks noChangeAspect="1"/>
          </p:cNvPicPr>
          <p:nvPr/>
        </p:nvPicPr>
        <p:blipFill>
          <a:blip r:embed="rId11"/>
          <a:stretch>
            <a:fillRect/>
          </a:stretch>
        </p:blipFill>
        <p:spPr>
          <a:xfrm>
            <a:off x="4795856" y="4429882"/>
            <a:ext cx="2857500" cy="1304720"/>
          </a:xfrm>
          <a:prstGeom prst="rect">
            <a:avLst/>
          </a:prstGeom>
        </p:spPr>
      </p:pic>
      <p:sp>
        <p:nvSpPr>
          <p:cNvPr id="12" name="L-Shape 11">
            <a:extLst>
              <a:ext uri="{FF2B5EF4-FFF2-40B4-BE49-F238E27FC236}">
                <a16:creationId xmlns:a16="http://schemas.microsoft.com/office/drawing/2014/main" id="{9BEDA142-D635-4F66-A485-1348363359D7}"/>
              </a:ext>
            </a:extLst>
          </p:cNvPr>
          <p:cNvSpPr/>
          <p:nvPr/>
        </p:nvSpPr>
        <p:spPr>
          <a:xfrm rot="16200000">
            <a:off x="4320656" y="2965711"/>
            <a:ext cx="2105284" cy="4917293"/>
          </a:xfrm>
          <a:prstGeom prst="corner">
            <a:avLst>
              <a:gd name="adj1" fmla="val 148619"/>
              <a:gd name="adj2" fmla="val 68615"/>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Tree>
    <p:custDataLst>
      <p:tags r:id="rId1"/>
    </p:custDataLst>
    <p:extLst>
      <p:ext uri="{BB962C8B-B14F-4D97-AF65-F5344CB8AC3E}">
        <p14:creationId xmlns:p14="http://schemas.microsoft.com/office/powerpoint/2010/main" val="433965117"/>
      </p:ext>
    </p:extLst>
  </p:cSld>
  <p:clrMapOvr>
    <a:masterClrMapping/>
  </p:clrMapOvr>
  <mc:AlternateContent xmlns:mc="http://schemas.openxmlformats.org/markup-compatibility/2006" xmlns:p14="http://schemas.microsoft.com/office/powerpoint/2010/main">
    <mc:Choice Requires="p14">
      <p:transition spd="slow" p14:dur="2000" advTm="32525"/>
    </mc:Choice>
    <mc:Fallback xmlns="">
      <p:transition spd="slow" advTm="325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78B242B0-9286-4D3A-969E-AC839090B80B}"/>
              </a:ext>
            </a:extLst>
          </p:cNvPr>
          <p:cNvPicPr>
            <a:picLocks noChangeAspect="1"/>
          </p:cNvPicPr>
          <p:nvPr/>
        </p:nvPicPr>
        <p:blipFill>
          <a:blip r:embed="rId4"/>
          <a:stretch>
            <a:fillRect/>
          </a:stretch>
        </p:blipFill>
        <p:spPr>
          <a:xfrm>
            <a:off x="7124874" y="2190504"/>
            <a:ext cx="1745612" cy="1035844"/>
          </a:xfrm>
          <a:prstGeom prst="rect">
            <a:avLst/>
          </a:prstGeom>
        </p:spPr>
      </p:pic>
      <p:pic>
        <p:nvPicPr>
          <p:cNvPr id="16" name="Picture 15">
            <a:extLst>
              <a:ext uri="{FF2B5EF4-FFF2-40B4-BE49-F238E27FC236}">
                <a16:creationId xmlns:a16="http://schemas.microsoft.com/office/drawing/2014/main" id="{06036B24-AA0B-4A37-843A-F21C4C1EA169}"/>
              </a:ext>
            </a:extLst>
          </p:cNvPr>
          <p:cNvPicPr>
            <a:picLocks noChangeAspect="1"/>
          </p:cNvPicPr>
          <p:nvPr/>
        </p:nvPicPr>
        <p:blipFill>
          <a:blip r:embed="rId5"/>
          <a:stretch>
            <a:fillRect/>
          </a:stretch>
        </p:blipFill>
        <p:spPr>
          <a:xfrm>
            <a:off x="4557712" y="2171158"/>
            <a:ext cx="950204" cy="1060575"/>
          </a:xfrm>
          <a:prstGeom prst="rect">
            <a:avLst/>
          </a:prstGeom>
        </p:spPr>
      </p:pic>
      <p:pic>
        <p:nvPicPr>
          <p:cNvPr id="15" name="Picture 14">
            <a:extLst>
              <a:ext uri="{FF2B5EF4-FFF2-40B4-BE49-F238E27FC236}">
                <a16:creationId xmlns:a16="http://schemas.microsoft.com/office/drawing/2014/main" id="{B54D6117-7D88-4CBA-8743-ADFF06BA1380}"/>
              </a:ext>
            </a:extLst>
          </p:cNvPr>
          <p:cNvPicPr>
            <a:picLocks noChangeAspect="1"/>
          </p:cNvPicPr>
          <p:nvPr/>
        </p:nvPicPr>
        <p:blipFill>
          <a:blip r:embed="rId6"/>
          <a:stretch>
            <a:fillRect/>
          </a:stretch>
        </p:blipFill>
        <p:spPr>
          <a:xfrm>
            <a:off x="3481836" y="2171751"/>
            <a:ext cx="1147314" cy="1054596"/>
          </a:xfrm>
          <a:prstGeom prst="rect">
            <a:avLst/>
          </a:prstGeom>
        </p:spPr>
      </p:pic>
      <p:pic>
        <p:nvPicPr>
          <p:cNvPr id="13" name="Picture 12">
            <a:extLst>
              <a:ext uri="{FF2B5EF4-FFF2-40B4-BE49-F238E27FC236}">
                <a16:creationId xmlns:a16="http://schemas.microsoft.com/office/drawing/2014/main" id="{EA89AD2C-0808-40DF-8E45-FCB17807D268}"/>
              </a:ext>
            </a:extLst>
          </p:cNvPr>
          <p:cNvPicPr>
            <a:picLocks noChangeAspect="1"/>
          </p:cNvPicPr>
          <p:nvPr/>
        </p:nvPicPr>
        <p:blipFill>
          <a:blip r:embed="rId7"/>
          <a:stretch>
            <a:fillRect/>
          </a:stretch>
        </p:blipFill>
        <p:spPr>
          <a:xfrm>
            <a:off x="1057275" y="2092316"/>
            <a:ext cx="1545795" cy="1141175"/>
          </a:xfrm>
          <a:prstGeom prst="rect">
            <a:avLst/>
          </a:prstGeom>
        </p:spPr>
      </p:pic>
      <p:pic>
        <p:nvPicPr>
          <p:cNvPr id="8" name="Picture 7">
            <a:extLst>
              <a:ext uri="{FF2B5EF4-FFF2-40B4-BE49-F238E27FC236}">
                <a16:creationId xmlns:a16="http://schemas.microsoft.com/office/drawing/2014/main" id="{D74DE2D7-F294-4B9E-B2AC-D46D7CEB5EE3}"/>
              </a:ext>
            </a:extLst>
          </p:cNvPr>
          <p:cNvPicPr>
            <a:picLocks noChangeAspect="1"/>
          </p:cNvPicPr>
          <p:nvPr/>
        </p:nvPicPr>
        <p:blipFill>
          <a:blip r:embed="rId8"/>
          <a:stretch>
            <a:fillRect/>
          </a:stretch>
        </p:blipFill>
        <p:spPr>
          <a:xfrm>
            <a:off x="42863" y="2204792"/>
            <a:ext cx="1329284" cy="1021556"/>
          </a:xfrm>
          <a:prstGeom prst="rect">
            <a:avLst/>
          </a:prstGeom>
        </p:spPr>
      </p:pic>
      <p:sp>
        <p:nvSpPr>
          <p:cNvPr id="2" name="Title 1">
            <a:extLst>
              <a:ext uri="{FF2B5EF4-FFF2-40B4-BE49-F238E27FC236}">
                <a16:creationId xmlns:a16="http://schemas.microsoft.com/office/drawing/2014/main" id="{939A6F40-EF87-4C11-A062-1D6DB8C328AD}"/>
              </a:ext>
            </a:extLst>
          </p:cNvPr>
          <p:cNvSpPr>
            <a:spLocks noGrp="1"/>
          </p:cNvSpPr>
          <p:nvPr>
            <p:ph type="title"/>
          </p:nvPr>
        </p:nvSpPr>
        <p:spPr/>
        <p:txBody>
          <a:bodyPr>
            <a:normAutofit/>
          </a:bodyPr>
          <a:lstStyle/>
          <a:p>
            <a:r>
              <a:rPr lang="en-US" dirty="0"/>
              <a:t>TRR Analyzer (TRR-A) Operation</a:t>
            </a:r>
            <a:endParaRPr lang="en-CH" dirty="0"/>
          </a:p>
        </p:txBody>
      </p:sp>
      <p:pic>
        <p:nvPicPr>
          <p:cNvPr id="6" name="Picture 5">
            <a:extLst>
              <a:ext uri="{FF2B5EF4-FFF2-40B4-BE49-F238E27FC236}">
                <a16:creationId xmlns:a16="http://schemas.microsoft.com/office/drawing/2014/main" id="{67EB9EF4-82D7-49D9-A749-54B871C9122E}"/>
              </a:ext>
            </a:extLst>
          </p:cNvPr>
          <p:cNvPicPr>
            <a:picLocks noChangeAspect="1"/>
          </p:cNvPicPr>
          <p:nvPr/>
        </p:nvPicPr>
        <p:blipFill>
          <a:blip r:embed="rId9"/>
          <a:stretch>
            <a:fillRect/>
          </a:stretch>
        </p:blipFill>
        <p:spPr>
          <a:xfrm>
            <a:off x="157436" y="921476"/>
            <a:ext cx="751872" cy="952157"/>
          </a:xfrm>
          <a:prstGeom prst="rect">
            <a:avLst/>
          </a:prstGeom>
        </p:spPr>
      </p:pic>
      <p:grpSp>
        <p:nvGrpSpPr>
          <p:cNvPr id="10" name="Group 9">
            <a:extLst>
              <a:ext uri="{FF2B5EF4-FFF2-40B4-BE49-F238E27FC236}">
                <a16:creationId xmlns:a16="http://schemas.microsoft.com/office/drawing/2014/main" id="{FD4F7FFD-268B-4093-A58F-6BF8D543455D}"/>
              </a:ext>
            </a:extLst>
          </p:cNvPr>
          <p:cNvGrpSpPr/>
          <p:nvPr/>
        </p:nvGrpSpPr>
        <p:grpSpPr>
          <a:xfrm>
            <a:off x="909308" y="3018325"/>
            <a:ext cx="7763204" cy="821236"/>
            <a:chOff x="576638" y="4532760"/>
            <a:chExt cx="10986712" cy="1115397"/>
          </a:xfrm>
        </p:grpSpPr>
        <p:pic>
          <p:nvPicPr>
            <p:cNvPr id="5" name="Picture 4">
              <a:extLst>
                <a:ext uri="{FF2B5EF4-FFF2-40B4-BE49-F238E27FC236}">
                  <a16:creationId xmlns:a16="http://schemas.microsoft.com/office/drawing/2014/main" id="{7C7F056E-616B-40A8-A7A3-68A865BD1E34}"/>
                </a:ext>
              </a:extLst>
            </p:cNvPr>
            <p:cNvPicPr>
              <a:picLocks noChangeAspect="1"/>
            </p:cNvPicPr>
            <p:nvPr/>
          </p:nvPicPr>
          <p:blipFill>
            <a:blip r:embed="rId10"/>
            <a:stretch>
              <a:fillRect/>
            </a:stretch>
          </p:blipFill>
          <p:spPr>
            <a:xfrm>
              <a:off x="628650" y="4572000"/>
              <a:ext cx="10934700" cy="1076157"/>
            </a:xfrm>
            <a:prstGeom prst="rect">
              <a:avLst/>
            </a:prstGeom>
          </p:spPr>
        </p:pic>
        <p:pic>
          <p:nvPicPr>
            <p:cNvPr id="9" name="Picture 8">
              <a:extLst>
                <a:ext uri="{FF2B5EF4-FFF2-40B4-BE49-F238E27FC236}">
                  <a16:creationId xmlns:a16="http://schemas.microsoft.com/office/drawing/2014/main" id="{5A9552B3-7764-4EC4-AFD8-3DDD929F4A41}"/>
                </a:ext>
              </a:extLst>
            </p:cNvPr>
            <p:cNvPicPr>
              <a:picLocks noChangeAspect="1"/>
            </p:cNvPicPr>
            <p:nvPr/>
          </p:nvPicPr>
          <p:blipFill>
            <a:blip r:embed="rId11"/>
            <a:stretch>
              <a:fillRect/>
            </a:stretch>
          </p:blipFill>
          <p:spPr>
            <a:xfrm>
              <a:off x="576638" y="4532760"/>
              <a:ext cx="130892" cy="391663"/>
            </a:xfrm>
            <a:prstGeom prst="rect">
              <a:avLst/>
            </a:prstGeom>
          </p:spPr>
        </p:pic>
      </p:grpSp>
      <p:pic>
        <p:nvPicPr>
          <p:cNvPr id="11" name="Picture 10">
            <a:extLst>
              <a:ext uri="{FF2B5EF4-FFF2-40B4-BE49-F238E27FC236}">
                <a16:creationId xmlns:a16="http://schemas.microsoft.com/office/drawing/2014/main" id="{3F1FCB9F-6C65-4EEE-873D-826D903F7057}"/>
              </a:ext>
            </a:extLst>
          </p:cNvPr>
          <p:cNvPicPr>
            <a:picLocks noChangeAspect="1"/>
          </p:cNvPicPr>
          <p:nvPr/>
        </p:nvPicPr>
        <p:blipFill>
          <a:blip r:embed="rId12"/>
          <a:stretch>
            <a:fillRect/>
          </a:stretch>
        </p:blipFill>
        <p:spPr>
          <a:xfrm>
            <a:off x="5749713" y="3724180"/>
            <a:ext cx="2400300" cy="1436459"/>
          </a:xfrm>
          <a:prstGeom prst="rect">
            <a:avLst/>
          </a:prstGeom>
        </p:spPr>
      </p:pic>
      <p:cxnSp>
        <p:nvCxnSpPr>
          <p:cNvPr id="29" name="Straight Connector 28">
            <a:extLst>
              <a:ext uri="{FF2B5EF4-FFF2-40B4-BE49-F238E27FC236}">
                <a16:creationId xmlns:a16="http://schemas.microsoft.com/office/drawing/2014/main" id="{7597B378-B990-4116-89ED-2E7C07AE20EE}"/>
              </a:ext>
            </a:extLst>
          </p:cNvPr>
          <p:cNvCxnSpPr>
            <a:cxnSpLocks/>
          </p:cNvCxnSpPr>
          <p:nvPr/>
        </p:nvCxnSpPr>
        <p:spPr>
          <a:xfrm>
            <a:off x="1690688" y="3202535"/>
            <a:ext cx="0" cy="35956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3D0DDFE8-A28C-47A5-AD9F-CC89A6D444FA}"/>
              </a:ext>
            </a:extLst>
          </p:cNvPr>
          <p:cNvGrpSpPr/>
          <p:nvPr/>
        </p:nvGrpSpPr>
        <p:grpSpPr>
          <a:xfrm>
            <a:off x="1704977" y="3182920"/>
            <a:ext cx="2867023" cy="300082"/>
            <a:chOff x="1704977" y="3480644"/>
            <a:chExt cx="2867023" cy="300082"/>
          </a:xfrm>
        </p:grpSpPr>
        <p:cxnSp>
          <p:nvCxnSpPr>
            <p:cNvPr id="31" name="Straight Connector 30">
              <a:extLst>
                <a:ext uri="{FF2B5EF4-FFF2-40B4-BE49-F238E27FC236}">
                  <a16:creationId xmlns:a16="http://schemas.microsoft.com/office/drawing/2014/main" id="{9B6BAA78-524C-459F-890C-EB95E03BD1A5}"/>
                </a:ext>
              </a:extLst>
            </p:cNvPr>
            <p:cNvCxnSpPr>
              <a:cxnSpLocks/>
            </p:cNvCxnSpPr>
            <p:nvPr/>
          </p:nvCxnSpPr>
          <p:spPr>
            <a:xfrm>
              <a:off x="4572000" y="3544888"/>
              <a:ext cx="0" cy="13096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0A11643-7CDB-4F34-9076-3DC0EDC63023}"/>
                </a:ext>
              </a:extLst>
            </p:cNvPr>
            <p:cNvCxnSpPr>
              <a:cxnSpLocks/>
            </p:cNvCxnSpPr>
            <p:nvPr/>
          </p:nvCxnSpPr>
          <p:spPr>
            <a:xfrm>
              <a:off x="3429001" y="3631228"/>
              <a:ext cx="112871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01118CF-C0FC-4F06-B898-6B40566E5F89}"/>
                </a:ext>
              </a:extLst>
            </p:cNvPr>
            <p:cNvCxnSpPr>
              <a:cxnSpLocks/>
            </p:cNvCxnSpPr>
            <p:nvPr/>
          </p:nvCxnSpPr>
          <p:spPr>
            <a:xfrm flipH="1">
              <a:off x="1704977" y="3631228"/>
              <a:ext cx="120967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5B3DE1D-D2EA-44DA-A770-9B2F3B3235F4}"/>
                </a:ext>
              </a:extLst>
            </p:cNvPr>
            <p:cNvSpPr txBox="1"/>
            <p:nvPr/>
          </p:nvSpPr>
          <p:spPr>
            <a:xfrm>
              <a:off x="2593182" y="3480644"/>
              <a:ext cx="1143000" cy="300082"/>
            </a:xfrm>
            <a:prstGeom prst="rect">
              <a:avLst/>
            </a:prstGeom>
            <a:noFill/>
          </p:spPr>
          <p:txBody>
            <a:bodyPr wrap="square" rtlCol="0">
              <a:spAutoFit/>
            </a:bodyPr>
            <a:lstStyle/>
            <a:p>
              <a:pPr algn="ctr"/>
              <a:r>
                <a:rPr lang="en-US" sz="1350" b="1" dirty="0"/>
                <a:t>T/2</a:t>
              </a:r>
              <a:endParaRPr lang="en-CH" sz="1350" b="1" dirty="0"/>
            </a:p>
          </p:txBody>
        </p:sp>
      </p:grpSp>
      <p:grpSp>
        <p:nvGrpSpPr>
          <p:cNvPr id="56" name="Group 55">
            <a:extLst>
              <a:ext uri="{FF2B5EF4-FFF2-40B4-BE49-F238E27FC236}">
                <a16:creationId xmlns:a16="http://schemas.microsoft.com/office/drawing/2014/main" id="{15EF6A2E-EB50-4278-9DE1-88094A473224}"/>
              </a:ext>
            </a:extLst>
          </p:cNvPr>
          <p:cNvGrpSpPr/>
          <p:nvPr/>
        </p:nvGrpSpPr>
        <p:grpSpPr>
          <a:xfrm>
            <a:off x="1704976" y="3187054"/>
            <a:ext cx="5553074" cy="519574"/>
            <a:chOff x="2273302" y="4083391"/>
            <a:chExt cx="7404098" cy="692765"/>
          </a:xfrm>
        </p:grpSpPr>
        <p:cxnSp>
          <p:nvCxnSpPr>
            <p:cNvPr id="42" name="Straight Arrow Connector 41">
              <a:extLst>
                <a:ext uri="{FF2B5EF4-FFF2-40B4-BE49-F238E27FC236}">
                  <a16:creationId xmlns:a16="http://schemas.microsoft.com/office/drawing/2014/main" id="{32AA6A10-E086-4221-957A-51428E5794C4}"/>
                </a:ext>
              </a:extLst>
            </p:cNvPr>
            <p:cNvCxnSpPr>
              <a:cxnSpLocks/>
            </p:cNvCxnSpPr>
            <p:nvPr/>
          </p:nvCxnSpPr>
          <p:spPr>
            <a:xfrm flipH="1">
              <a:off x="2273302" y="4566012"/>
              <a:ext cx="359409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FC170EE-130F-4AC8-8878-1D8CF040958F}"/>
                </a:ext>
              </a:extLst>
            </p:cNvPr>
            <p:cNvSpPr txBox="1"/>
            <p:nvPr/>
          </p:nvSpPr>
          <p:spPr>
            <a:xfrm>
              <a:off x="5362574" y="4376047"/>
              <a:ext cx="1524000" cy="400109"/>
            </a:xfrm>
            <a:prstGeom prst="rect">
              <a:avLst/>
            </a:prstGeom>
            <a:noFill/>
          </p:spPr>
          <p:txBody>
            <a:bodyPr wrap="square" rtlCol="0">
              <a:spAutoFit/>
            </a:bodyPr>
            <a:lstStyle/>
            <a:p>
              <a:pPr algn="ctr"/>
              <a:r>
                <a:rPr lang="en-US" sz="1350" b="1" dirty="0"/>
                <a:t>T</a:t>
              </a:r>
              <a:endParaRPr lang="en-CH" sz="1350" b="1" dirty="0"/>
            </a:p>
          </p:txBody>
        </p:sp>
        <p:cxnSp>
          <p:nvCxnSpPr>
            <p:cNvPr id="45" name="Straight Connector 44">
              <a:extLst>
                <a:ext uri="{FF2B5EF4-FFF2-40B4-BE49-F238E27FC236}">
                  <a16:creationId xmlns:a16="http://schemas.microsoft.com/office/drawing/2014/main" id="{9A8797DA-DB29-4CC4-9FCA-5835D403E2F5}"/>
                </a:ext>
              </a:extLst>
            </p:cNvPr>
            <p:cNvCxnSpPr>
              <a:cxnSpLocks/>
            </p:cNvCxnSpPr>
            <p:nvPr/>
          </p:nvCxnSpPr>
          <p:spPr>
            <a:xfrm>
              <a:off x="9677400" y="4083391"/>
              <a:ext cx="0" cy="477322"/>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F25A3B0-0F68-4A1D-A89F-D61CA324506E}"/>
                </a:ext>
              </a:extLst>
            </p:cNvPr>
            <p:cNvCxnSpPr>
              <a:cxnSpLocks/>
            </p:cNvCxnSpPr>
            <p:nvPr/>
          </p:nvCxnSpPr>
          <p:spPr>
            <a:xfrm>
              <a:off x="6340474" y="4560713"/>
              <a:ext cx="330835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E5F684E5-62FC-451D-B20E-AB506EEAD094}"/>
              </a:ext>
            </a:extLst>
          </p:cNvPr>
          <p:cNvGrpSpPr/>
          <p:nvPr/>
        </p:nvGrpSpPr>
        <p:grpSpPr>
          <a:xfrm>
            <a:off x="152400" y="4426676"/>
            <a:ext cx="4047160" cy="923331"/>
            <a:chOff x="191869" y="4989409"/>
            <a:chExt cx="5396214" cy="1231105"/>
          </a:xfrm>
        </p:grpSpPr>
        <p:sp>
          <p:nvSpPr>
            <p:cNvPr id="53" name="TextBox 52">
              <a:extLst>
                <a:ext uri="{FF2B5EF4-FFF2-40B4-BE49-F238E27FC236}">
                  <a16:creationId xmlns:a16="http://schemas.microsoft.com/office/drawing/2014/main" id="{4F2117AD-32D6-47EF-94CD-205C8D0B3067}"/>
                </a:ext>
              </a:extLst>
            </p:cNvPr>
            <p:cNvSpPr txBox="1"/>
            <p:nvPr/>
          </p:nvSpPr>
          <p:spPr>
            <a:xfrm>
              <a:off x="838200" y="4989410"/>
              <a:ext cx="4749883" cy="1231104"/>
            </a:xfrm>
            <a:prstGeom prst="rect">
              <a:avLst/>
            </a:prstGeom>
            <a:noFill/>
          </p:spPr>
          <p:txBody>
            <a:bodyPr wrap="square" rtlCol="0">
              <a:spAutoFit/>
            </a:bodyPr>
            <a:lstStyle/>
            <a:p>
              <a:r>
                <a:rPr lang="en-US" dirty="0"/>
                <a:t>V: victim (RS-provided) rows</a:t>
              </a:r>
            </a:p>
            <a:p>
              <a:r>
                <a:rPr lang="en-US" dirty="0"/>
                <a:t>A: aggressor rows</a:t>
              </a:r>
            </a:p>
            <a:p>
              <a:r>
                <a:rPr lang="en-US" dirty="0"/>
                <a:t>D: dummy rows</a:t>
              </a:r>
              <a:endParaRPr lang="en-CH" dirty="0"/>
            </a:p>
          </p:txBody>
        </p:sp>
        <p:pic>
          <p:nvPicPr>
            <p:cNvPr id="54" name="Graphic 53" descr="Information">
              <a:extLst>
                <a:ext uri="{FF2B5EF4-FFF2-40B4-BE49-F238E27FC236}">
                  <a16:creationId xmlns:a16="http://schemas.microsoft.com/office/drawing/2014/main" id="{8A140F75-E89A-4818-97EB-72DC6BEB345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1869" y="4989409"/>
              <a:ext cx="646331" cy="646331"/>
            </a:xfrm>
            <a:prstGeom prst="rect">
              <a:avLst/>
            </a:prstGeom>
          </p:spPr>
        </p:pic>
      </p:grpSp>
      <p:grpSp>
        <p:nvGrpSpPr>
          <p:cNvPr id="35" name="Group 34">
            <a:extLst>
              <a:ext uri="{FF2B5EF4-FFF2-40B4-BE49-F238E27FC236}">
                <a16:creationId xmlns:a16="http://schemas.microsoft.com/office/drawing/2014/main" id="{4ADA1E53-9046-41FE-93B4-4DA5E96A434B}"/>
              </a:ext>
            </a:extLst>
          </p:cNvPr>
          <p:cNvGrpSpPr/>
          <p:nvPr/>
        </p:nvGrpSpPr>
        <p:grpSpPr>
          <a:xfrm>
            <a:off x="229306" y="3720730"/>
            <a:ext cx="2742494" cy="461665"/>
            <a:chOff x="229306" y="4453467"/>
            <a:chExt cx="2742494" cy="461665"/>
          </a:xfrm>
        </p:grpSpPr>
        <p:sp>
          <p:nvSpPr>
            <p:cNvPr id="3" name="TextBox 2">
              <a:extLst>
                <a:ext uri="{FF2B5EF4-FFF2-40B4-BE49-F238E27FC236}">
                  <a16:creationId xmlns:a16="http://schemas.microsoft.com/office/drawing/2014/main" id="{C8C9B0DD-C0F4-4164-885C-95CD717C13AF}"/>
                </a:ext>
              </a:extLst>
            </p:cNvPr>
            <p:cNvSpPr txBox="1"/>
            <p:nvPr/>
          </p:nvSpPr>
          <p:spPr>
            <a:xfrm>
              <a:off x="1549872" y="4453467"/>
              <a:ext cx="379628" cy="461665"/>
            </a:xfrm>
            <a:prstGeom prst="rect">
              <a:avLst/>
            </a:prstGeom>
            <a:noFill/>
          </p:spPr>
          <p:txBody>
            <a:bodyPr wrap="square" rtlCol="0" anchor="ctr">
              <a:spAutoFit/>
            </a:bodyPr>
            <a:lstStyle/>
            <a:p>
              <a:pPr algn="ctr"/>
              <a:r>
                <a:rPr lang="en-US" sz="2400" b="1" dirty="0">
                  <a:solidFill>
                    <a:srgbClr val="0066FF"/>
                  </a:solidFill>
                </a:rPr>
                <a:t>V</a:t>
              </a:r>
              <a:endParaRPr lang="en-CH" sz="2400" b="1" dirty="0">
                <a:solidFill>
                  <a:srgbClr val="0066FF"/>
                </a:solidFill>
              </a:endParaRPr>
            </a:p>
          </p:txBody>
        </p:sp>
        <p:sp>
          <p:nvSpPr>
            <p:cNvPr id="36" name="TextBox 35">
              <a:extLst>
                <a:ext uri="{FF2B5EF4-FFF2-40B4-BE49-F238E27FC236}">
                  <a16:creationId xmlns:a16="http://schemas.microsoft.com/office/drawing/2014/main" id="{8498F301-024F-42D3-A823-47B308DB0665}"/>
                </a:ext>
              </a:extLst>
            </p:cNvPr>
            <p:cNvSpPr txBox="1"/>
            <p:nvPr/>
          </p:nvSpPr>
          <p:spPr>
            <a:xfrm>
              <a:off x="2071022" y="4453467"/>
              <a:ext cx="379628" cy="461665"/>
            </a:xfrm>
            <a:prstGeom prst="rect">
              <a:avLst/>
            </a:prstGeom>
            <a:noFill/>
          </p:spPr>
          <p:txBody>
            <a:bodyPr wrap="square" rtlCol="0" anchor="ctr">
              <a:spAutoFit/>
            </a:bodyPr>
            <a:lstStyle/>
            <a:p>
              <a:pPr algn="ctr"/>
              <a:r>
                <a:rPr lang="en-US" sz="2400" b="1" dirty="0">
                  <a:solidFill>
                    <a:srgbClr val="0066FF"/>
                  </a:solidFill>
                </a:rPr>
                <a:t>V</a:t>
              </a:r>
              <a:endParaRPr lang="en-CH" sz="2400" b="1" dirty="0">
                <a:solidFill>
                  <a:srgbClr val="0066FF"/>
                </a:solidFill>
              </a:endParaRPr>
            </a:p>
          </p:txBody>
        </p:sp>
        <p:sp>
          <p:nvSpPr>
            <p:cNvPr id="37" name="TextBox 36">
              <a:extLst>
                <a:ext uri="{FF2B5EF4-FFF2-40B4-BE49-F238E27FC236}">
                  <a16:creationId xmlns:a16="http://schemas.microsoft.com/office/drawing/2014/main" id="{706BC732-C85E-47CA-8BA9-DB5845260CA5}"/>
                </a:ext>
              </a:extLst>
            </p:cNvPr>
            <p:cNvSpPr txBox="1"/>
            <p:nvPr/>
          </p:nvSpPr>
          <p:spPr>
            <a:xfrm>
              <a:off x="2592172" y="4453467"/>
              <a:ext cx="379628" cy="461665"/>
            </a:xfrm>
            <a:prstGeom prst="rect">
              <a:avLst/>
            </a:prstGeom>
            <a:noFill/>
          </p:spPr>
          <p:txBody>
            <a:bodyPr wrap="square" rtlCol="0" anchor="ctr">
              <a:spAutoFit/>
            </a:bodyPr>
            <a:lstStyle/>
            <a:p>
              <a:pPr algn="ctr"/>
              <a:r>
                <a:rPr lang="en-US" sz="2400" b="1" dirty="0">
                  <a:solidFill>
                    <a:srgbClr val="0066FF"/>
                  </a:solidFill>
                </a:rPr>
                <a:t>V</a:t>
              </a:r>
              <a:endParaRPr lang="en-CH" sz="2400" b="1" dirty="0">
                <a:solidFill>
                  <a:srgbClr val="0066FF"/>
                </a:solidFill>
              </a:endParaRPr>
            </a:p>
          </p:txBody>
        </p:sp>
        <p:sp>
          <p:nvSpPr>
            <p:cNvPr id="14" name="Rectangle 13">
              <a:extLst>
                <a:ext uri="{FF2B5EF4-FFF2-40B4-BE49-F238E27FC236}">
                  <a16:creationId xmlns:a16="http://schemas.microsoft.com/office/drawing/2014/main" id="{954E69F9-0203-4A46-90AF-BE966F3EBBDA}"/>
                </a:ext>
              </a:extLst>
            </p:cNvPr>
            <p:cNvSpPr/>
            <p:nvPr/>
          </p:nvSpPr>
          <p:spPr>
            <a:xfrm>
              <a:off x="1897643" y="4583066"/>
              <a:ext cx="205236" cy="2344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dirty="0">
                <a:solidFill>
                  <a:schemeClr val="tx1"/>
                </a:solidFill>
              </a:endParaRPr>
            </a:p>
          </p:txBody>
        </p:sp>
        <p:sp>
          <p:nvSpPr>
            <p:cNvPr id="39" name="Rectangle 38">
              <a:extLst>
                <a:ext uri="{FF2B5EF4-FFF2-40B4-BE49-F238E27FC236}">
                  <a16:creationId xmlns:a16="http://schemas.microsoft.com/office/drawing/2014/main" id="{CEBBF0EB-7317-48AF-9B2D-DE2C420E7C7F}"/>
                </a:ext>
              </a:extLst>
            </p:cNvPr>
            <p:cNvSpPr/>
            <p:nvPr/>
          </p:nvSpPr>
          <p:spPr>
            <a:xfrm>
              <a:off x="2418793" y="4583066"/>
              <a:ext cx="205236" cy="2344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dirty="0">
                <a:solidFill>
                  <a:schemeClr val="tx1"/>
                </a:solidFill>
              </a:endParaRPr>
            </a:p>
          </p:txBody>
        </p:sp>
        <p:sp>
          <p:nvSpPr>
            <p:cNvPr id="22" name="TextBox 21">
              <a:extLst>
                <a:ext uri="{FF2B5EF4-FFF2-40B4-BE49-F238E27FC236}">
                  <a16:creationId xmlns:a16="http://schemas.microsoft.com/office/drawing/2014/main" id="{69EA14EE-DC46-45DA-8A2D-5C34D84E08E6}"/>
                </a:ext>
              </a:extLst>
            </p:cNvPr>
            <p:cNvSpPr txBox="1"/>
            <p:nvPr/>
          </p:nvSpPr>
          <p:spPr>
            <a:xfrm>
              <a:off x="229306" y="4460976"/>
              <a:ext cx="1536603" cy="400110"/>
            </a:xfrm>
            <a:prstGeom prst="rect">
              <a:avLst/>
            </a:prstGeom>
            <a:noFill/>
          </p:spPr>
          <p:txBody>
            <a:bodyPr wrap="square" rtlCol="0">
              <a:spAutoFit/>
            </a:bodyPr>
            <a:lstStyle/>
            <a:p>
              <a:r>
                <a:rPr lang="en-US" sz="2000" i="1" dirty="0"/>
                <a:t>Row Group:</a:t>
              </a:r>
              <a:endParaRPr lang="en-CH" sz="2000" i="1" dirty="0"/>
            </a:p>
          </p:txBody>
        </p:sp>
      </p:grpSp>
      <p:sp>
        <p:nvSpPr>
          <p:cNvPr id="44" name="TextBox 43">
            <a:extLst>
              <a:ext uri="{FF2B5EF4-FFF2-40B4-BE49-F238E27FC236}">
                <a16:creationId xmlns:a16="http://schemas.microsoft.com/office/drawing/2014/main" id="{FDF18F11-5022-45AA-BC2D-8EBA51A5DF71}"/>
              </a:ext>
            </a:extLst>
          </p:cNvPr>
          <p:cNvSpPr txBox="1"/>
          <p:nvPr/>
        </p:nvSpPr>
        <p:spPr>
          <a:xfrm>
            <a:off x="1819608" y="3729082"/>
            <a:ext cx="379628" cy="461665"/>
          </a:xfrm>
          <a:prstGeom prst="rect">
            <a:avLst/>
          </a:prstGeom>
          <a:noFill/>
        </p:spPr>
        <p:txBody>
          <a:bodyPr wrap="square" rtlCol="0" anchor="ctr">
            <a:spAutoFit/>
          </a:bodyPr>
          <a:lstStyle/>
          <a:p>
            <a:pPr algn="ctr"/>
            <a:r>
              <a:rPr lang="en-US" sz="2400" b="1" dirty="0">
                <a:solidFill>
                  <a:srgbClr val="C00000"/>
                </a:solidFill>
              </a:rPr>
              <a:t>A</a:t>
            </a:r>
            <a:endParaRPr lang="en-CH" sz="2400" b="1" dirty="0">
              <a:solidFill>
                <a:srgbClr val="C00000"/>
              </a:solidFill>
            </a:endParaRPr>
          </a:p>
        </p:txBody>
      </p:sp>
      <p:sp>
        <p:nvSpPr>
          <p:cNvPr id="46" name="TextBox 45">
            <a:extLst>
              <a:ext uri="{FF2B5EF4-FFF2-40B4-BE49-F238E27FC236}">
                <a16:creationId xmlns:a16="http://schemas.microsoft.com/office/drawing/2014/main" id="{22E1951D-45B5-4A57-B004-F030D55EEA8C}"/>
              </a:ext>
            </a:extLst>
          </p:cNvPr>
          <p:cNvSpPr txBox="1"/>
          <p:nvPr/>
        </p:nvSpPr>
        <p:spPr>
          <a:xfrm>
            <a:off x="2332958" y="3727791"/>
            <a:ext cx="379628" cy="461665"/>
          </a:xfrm>
          <a:prstGeom prst="rect">
            <a:avLst/>
          </a:prstGeom>
          <a:noFill/>
        </p:spPr>
        <p:txBody>
          <a:bodyPr wrap="square" rtlCol="0" anchor="ctr">
            <a:spAutoFit/>
          </a:bodyPr>
          <a:lstStyle/>
          <a:p>
            <a:pPr algn="ctr"/>
            <a:r>
              <a:rPr lang="en-US" sz="2400" b="1" dirty="0">
                <a:solidFill>
                  <a:srgbClr val="C00000"/>
                </a:solidFill>
              </a:rPr>
              <a:t>A</a:t>
            </a:r>
            <a:endParaRPr lang="en-CH" sz="2400" b="1" dirty="0">
              <a:solidFill>
                <a:srgbClr val="C00000"/>
              </a:solidFill>
            </a:endParaRPr>
          </a:p>
        </p:txBody>
      </p:sp>
      <p:cxnSp>
        <p:nvCxnSpPr>
          <p:cNvPr id="24" name="Connector: Curved 23">
            <a:extLst>
              <a:ext uri="{FF2B5EF4-FFF2-40B4-BE49-F238E27FC236}">
                <a16:creationId xmlns:a16="http://schemas.microsoft.com/office/drawing/2014/main" id="{20163FF0-3302-417A-95F7-D3DDFD5D7CF4}"/>
              </a:ext>
            </a:extLst>
          </p:cNvPr>
          <p:cNvCxnSpPr>
            <a:cxnSpLocks/>
          </p:cNvCxnSpPr>
          <p:nvPr/>
        </p:nvCxnSpPr>
        <p:spPr>
          <a:xfrm rot="5400000">
            <a:off x="1841399" y="4023533"/>
            <a:ext cx="12700" cy="260575"/>
          </a:xfrm>
          <a:prstGeom prst="curvedConnector3">
            <a:avLst>
              <a:gd name="adj1" fmla="val 1800000"/>
            </a:avLst>
          </a:prstGeom>
          <a:ln w="19050">
            <a:solidFill>
              <a:srgbClr val="FF9F9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35EE545D-E696-41D1-829D-204186CB5BF5}"/>
              </a:ext>
            </a:extLst>
          </p:cNvPr>
          <p:cNvCxnSpPr>
            <a:cxnSpLocks/>
          </p:cNvCxnSpPr>
          <p:nvPr/>
        </p:nvCxnSpPr>
        <p:spPr>
          <a:xfrm rot="16200000" flipH="1">
            <a:off x="2140073" y="4023532"/>
            <a:ext cx="12700" cy="260575"/>
          </a:xfrm>
          <a:prstGeom prst="curvedConnector3">
            <a:avLst>
              <a:gd name="adj1" fmla="val 1800000"/>
            </a:avLst>
          </a:prstGeom>
          <a:ln w="19050">
            <a:solidFill>
              <a:srgbClr val="FF9F9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7F2FB17F-77A3-42EB-9377-66EC776885C6}"/>
              </a:ext>
            </a:extLst>
          </p:cNvPr>
          <p:cNvCxnSpPr>
            <a:cxnSpLocks/>
          </p:cNvCxnSpPr>
          <p:nvPr/>
        </p:nvCxnSpPr>
        <p:spPr>
          <a:xfrm rot="5400000">
            <a:off x="2358576" y="4014358"/>
            <a:ext cx="12700" cy="260575"/>
          </a:xfrm>
          <a:prstGeom prst="curvedConnector3">
            <a:avLst>
              <a:gd name="adj1" fmla="val 1800000"/>
            </a:avLst>
          </a:prstGeom>
          <a:ln w="19050">
            <a:solidFill>
              <a:srgbClr val="FF9F9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id="{760EB52A-A4A4-41D3-8390-75D3E48ED802}"/>
              </a:ext>
            </a:extLst>
          </p:cNvPr>
          <p:cNvCxnSpPr>
            <a:cxnSpLocks/>
          </p:cNvCxnSpPr>
          <p:nvPr/>
        </p:nvCxnSpPr>
        <p:spPr>
          <a:xfrm rot="16200000" flipH="1">
            <a:off x="2657250" y="4014357"/>
            <a:ext cx="12700" cy="260575"/>
          </a:xfrm>
          <a:prstGeom prst="curvedConnector3">
            <a:avLst>
              <a:gd name="adj1" fmla="val 1800000"/>
            </a:avLst>
          </a:prstGeom>
          <a:ln w="19050">
            <a:solidFill>
              <a:srgbClr val="FF9F9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7EA70E0-3D64-433D-BC0D-FDC8334A8111}"/>
              </a:ext>
            </a:extLst>
          </p:cNvPr>
          <p:cNvCxnSpPr>
            <a:cxnSpLocks/>
          </p:cNvCxnSpPr>
          <p:nvPr/>
        </p:nvCxnSpPr>
        <p:spPr>
          <a:xfrm>
            <a:off x="533400" y="1828258"/>
            <a:ext cx="0" cy="376534"/>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609634B0-7933-4C66-8323-8769107A67E5}"/>
              </a:ext>
            </a:extLst>
          </p:cNvPr>
          <p:cNvGrpSpPr/>
          <p:nvPr/>
        </p:nvGrpSpPr>
        <p:grpSpPr>
          <a:xfrm>
            <a:off x="6220122" y="1465900"/>
            <a:ext cx="2766442" cy="646331"/>
            <a:chOff x="6220122" y="1763624"/>
            <a:chExt cx="2766442" cy="646331"/>
          </a:xfrm>
        </p:grpSpPr>
        <p:sp>
          <p:nvSpPr>
            <p:cNvPr id="60" name="TextBox 59">
              <a:extLst>
                <a:ext uri="{FF2B5EF4-FFF2-40B4-BE49-F238E27FC236}">
                  <a16:creationId xmlns:a16="http://schemas.microsoft.com/office/drawing/2014/main" id="{EA51ACE4-98DE-48D2-95F9-FC9741E7D768}"/>
                </a:ext>
              </a:extLst>
            </p:cNvPr>
            <p:cNvSpPr txBox="1"/>
            <p:nvPr/>
          </p:nvSpPr>
          <p:spPr>
            <a:xfrm>
              <a:off x="6405840" y="1763624"/>
              <a:ext cx="2580724" cy="646331"/>
            </a:xfrm>
            <a:prstGeom prst="rect">
              <a:avLst/>
            </a:prstGeom>
            <a:noFill/>
          </p:spPr>
          <p:txBody>
            <a:bodyPr wrap="square" rtlCol="0" anchor="ctr">
              <a:spAutoFit/>
            </a:bodyPr>
            <a:lstStyle/>
            <a:p>
              <a:pPr algn="ctr"/>
              <a:r>
                <a:rPr lang="en-US" b="1" dirty="0">
                  <a:solidFill>
                    <a:srgbClr val="C00000"/>
                  </a:solidFill>
                </a:rPr>
                <a:t>Expecting retention failures in V</a:t>
              </a:r>
              <a:endParaRPr lang="en-CH" b="1" dirty="0">
                <a:solidFill>
                  <a:srgbClr val="C00000"/>
                </a:solidFill>
              </a:endParaRPr>
            </a:p>
          </p:txBody>
        </p:sp>
        <p:pic>
          <p:nvPicPr>
            <p:cNvPr id="63" name="Graphic 62" descr="Warning with solid fill">
              <a:extLst>
                <a:ext uri="{FF2B5EF4-FFF2-40B4-BE49-F238E27FC236}">
                  <a16:creationId xmlns:a16="http://schemas.microsoft.com/office/drawing/2014/main" id="{8E15F8FF-66B3-4EBE-9D65-EBE93BD4E01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20122" y="1862516"/>
              <a:ext cx="446344" cy="446344"/>
            </a:xfrm>
            <a:prstGeom prst="rect">
              <a:avLst/>
            </a:prstGeom>
          </p:spPr>
        </p:pic>
      </p:grpSp>
      <p:grpSp>
        <p:nvGrpSpPr>
          <p:cNvPr id="65" name="Group 64">
            <a:extLst>
              <a:ext uri="{FF2B5EF4-FFF2-40B4-BE49-F238E27FC236}">
                <a16:creationId xmlns:a16="http://schemas.microsoft.com/office/drawing/2014/main" id="{43EC1C7C-6B5F-4830-9B23-BA8F6ABA7E93}"/>
              </a:ext>
            </a:extLst>
          </p:cNvPr>
          <p:cNvGrpSpPr/>
          <p:nvPr/>
        </p:nvGrpSpPr>
        <p:grpSpPr>
          <a:xfrm>
            <a:off x="2583705" y="1042313"/>
            <a:ext cx="3183235" cy="646331"/>
            <a:chOff x="6116105" y="1763624"/>
            <a:chExt cx="3183235" cy="646331"/>
          </a:xfrm>
        </p:grpSpPr>
        <p:sp>
          <p:nvSpPr>
            <p:cNvPr id="66" name="TextBox 65">
              <a:extLst>
                <a:ext uri="{FF2B5EF4-FFF2-40B4-BE49-F238E27FC236}">
                  <a16:creationId xmlns:a16="http://schemas.microsoft.com/office/drawing/2014/main" id="{9C50D4B6-62C2-4B3C-BE65-1F6FCDE0C3CF}"/>
                </a:ext>
              </a:extLst>
            </p:cNvPr>
            <p:cNvSpPr txBox="1"/>
            <p:nvPr/>
          </p:nvSpPr>
          <p:spPr>
            <a:xfrm>
              <a:off x="6405839" y="1763624"/>
              <a:ext cx="2893501" cy="646331"/>
            </a:xfrm>
            <a:prstGeom prst="rect">
              <a:avLst/>
            </a:prstGeom>
            <a:noFill/>
          </p:spPr>
          <p:txBody>
            <a:bodyPr wrap="square" rtlCol="0" anchor="ctr">
              <a:spAutoFit/>
            </a:bodyPr>
            <a:lstStyle/>
            <a:p>
              <a:pPr algn="ctr"/>
              <a:r>
                <a:rPr lang="en-US" b="1" dirty="0">
                  <a:solidFill>
                    <a:srgbClr val="009900"/>
                  </a:solidFill>
                </a:rPr>
                <a:t>Expecting no </a:t>
              </a:r>
              <a:br>
                <a:rPr lang="en-US" b="1" dirty="0">
                  <a:solidFill>
                    <a:srgbClr val="009900"/>
                  </a:solidFill>
                </a:rPr>
              </a:br>
              <a:r>
                <a:rPr lang="en-US" b="1" dirty="0">
                  <a:solidFill>
                    <a:srgbClr val="009900"/>
                  </a:solidFill>
                </a:rPr>
                <a:t>retention failures in V</a:t>
              </a:r>
              <a:endParaRPr lang="en-CH" b="1" dirty="0">
                <a:solidFill>
                  <a:srgbClr val="009900"/>
                </a:solidFill>
              </a:endParaRPr>
            </a:p>
          </p:txBody>
        </p:sp>
        <p:pic>
          <p:nvPicPr>
            <p:cNvPr id="67" name="Graphic 66" descr="Warning with solid fill">
              <a:extLst>
                <a:ext uri="{FF2B5EF4-FFF2-40B4-BE49-F238E27FC236}">
                  <a16:creationId xmlns:a16="http://schemas.microsoft.com/office/drawing/2014/main" id="{BA0E8AC2-49B8-44BE-B64C-96A93B3C21B0}"/>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16105" y="1849912"/>
              <a:ext cx="494099" cy="494099"/>
            </a:xfrm>
            <a:prstGeom prst="rect">
              <a:avLst/>
            </a:prstGeom>
          </p:spPr>
        </p:pic>
      </p:grpSp>
      <p:grpSp>
        <p:nvGrpSpPr>
          <p:cNvPr id="101" name="Group 100">
            <a:extLst>
              <a:ext uri="{FF2B5EF4-FFF2-40B4-BE49-F238E27FC236}">
                <a16:creationId xmlns:a16="http://schemas.microsoft.com/office/drawing/2014/main" id="{32AA1690-E04A-4F81-BF80-437ACA50E817}"/>
              </a:ext>
            </a:extLst>
          </p:cNvPr>
          <p:cNvGrpSpPr/>
          <p:nvPr/>
        </p:nvGrpSpPr>
        <p:grpSpPr>
          <a:xfrm>
            <a:off x="1803909" y="1688644"/>
            <a:ext cx="2734581" cy="1449777"/>
            <a:chOff x="1803909" y="1986368"/>
            <a:chExt cx="2734581" cy="1449777"/>
          </a:xfrm>
        </p:grpSpPr>
        <p:sp>
          <p:nvSpPr>
            <p:cNvPr id="92" name="Right Brace 91">
              <a:extLst>
                <a:ext uri="{FF2B5EF4-FFF2-40B4-BE49-F238E27FC236}">
                  <a16:creationId xmlns:a16="http://schemas.microsoft.com/office/drawing/2014/main" id="{B9B94AFC-7539-434D-B9D6-9DDF366F3980}"/>
                </a:ext>
              </a:extLst>
            </p:cNvPr>
            <p:cNvSpPr/>
            <p:nvPr/>
          </p:nvSpPr>
          <p:spPr>
            <a:xfrm rot="16200000">
              <a:off x="3056900" y="1954554"/>
              <a:ext cx="228600" cy="2734581"/>
            </a:xfrm>
            <a:prstGeom prst="rightBrace">
              <a:avLst/>
            </a:prstGeom>
            <a:ln w="19050">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cxnSp>
          <p:nvCxnSpPr>
            <p:cNvPr id="96" name="Straight Arrow Connector 95">
              <a:extLst>
                <a:ext uri="{FF2B5EF4-FFF2-40B4-BE49-F238E27FC236}">
                  <a16:creationId xmlns:a16="http://schemas.microsoft.com/office/drawing/2014/main" id="{3778D1ED-F8E1-45D7-A045-2F7BBEE11B93}"/>
                </a:ext>
              </a:extLst>
            </p:cNvPr>
            <p:cNvCxnSpPr>
              <a:cxnSpLocks/>
            </p:cNvCxnSpPr>
            <p:nvPr/>
          </p:nvCxnSpPr>
          <p:spPr>
            <a:xfrm flipV="1">
              <a:off x="3171200" y="1986368"/>
              <a:ext cx="564982" cy="1059838"/>
            </a:xfrm>
            <a:prstGeom prst="straightConnector1">
              <a:avLst/>
            </a:prstGeom>
            <a:ln w="19050">
              <a:solidFill>
                <a:srgbClr val="0099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D8DBC0C8-028F-4C0C-BABB-2E3330B9D732}"/>
              </a:ext>
            </a:extLst>
          </p:cNvPr>
          <p:cNvGrpSpPr/>
          <p:nvPr/>
        </p:nvGrpSpPr>
        <p:grpSpPr>
          <a:xfrm>
            <a:off x="4864583" y="1674442"/>
            <a:ext cx="2344840" cy="1456834"/>
            <a:chOff x="4864583" y="1972166"/>
            <a:chExt cx="2344840" cy="1456834"/>
          </a:xfrm>
        </p:grpSpPr>
        <p:sp>
          <p:nvSpPr>
            <p:cNvPr id="93" name="Right Brace 92">
              <a:extLst>
                <a:ext uri="{FF2B5EF4-FFF2-40B4-BE49-F238E27FC236}">
                  <a16:creationId xmlns:a16="http://schemas.microsoft.com/office/drawing/2014/main" id="{1BBB9F50-3E31-4AE7-9F1F-56F981C18F4B}"/>
                </a:ext>
              </a:extLst>
            </p:cNvPr>
            <p:cNvSpPr/>
            <p:nvPr/>
          </p:nvSpPr>
          <p:spPr>
            <a:xfrm rot="16200000">
              <a:off x="5926275" y="2145852"/>
              <a:ext cx="221456" cy="2344840"/>
            </a:xfrm>
            <a:prstGeom prst="rightBrace">
              <a:avLst/>
            </a:prstGeom>
            <a:ln w="19050">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cxnSp>
          <p:nvCxnSpPr>
            <p:cNvPr id="98" name="Straight Arrow Connector 97">
              <a:extLst>
                <a:ext uri="{FF2B5EF4-FFF2-40B4-BE49-F238E27FC236}">
                  <a16:creationId xmlns:a16="http://schemas.microsoft.com/office/drawing/2014/main" id="{F85A1520-E89C-475B-B89A-CB1DF91E7B22}"/>
                </a:ext>
              </a:extLst>
            </p:cNvPr>
            <p:cNvCxnSpPr>
              <a:cxnSpLocks/>
            </p:cNvCxnSpPr>
            <p:nvPr/>
          </p:nvCxnSpPr>
          <p:spPr>
            <a:xfrm flipH="1" flipV="1">
              <a:off x="5026790" y="1972166"/>
              <a:ext cx="999498" cy="1102444"/>
            </a:xfrm>
            <a:prstGeom prst="straightConnector1">
              <a:avLst/>
            </a:prstGeom>
            <a:ln w="19050">
              <a:solidFill>
                <a:srgbClr val="00990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E3DF26E1-CD7F-450E-B644-25FAF04520F9}"/>
              </a:ext>
            </a:extLst>
          </p:cNvPr>
          <p:cNvSpPr txBox="1"/>
          <p:nvPr/>
        </p:nvSpPr>
        <p:spPr>
          <a:xfrm>
            <a:off x="2104" y="5350007"/>
            <a:ext cx="9144000" cy="1015663"/>
          </a:xfrm>
          <a:prstGeom prst="rect">
            <a:avLst/>
          </a:prstGeom>
          <a:solidFill>
            <a:schemeClr val="accent1">
              <a:lumMod val="20000"/>
              <a:lumOff val="80000"/>
            </a:schemeClr>
          </a:solidFill>
        </p:spPr>
        <p:txBody>
          <a:bodyPr wrap="square" rtlCol="0">
            <a:spAutoFit/>
          </a:bodyPr>
          <a:lstStyle/>
          <a:p>
            <a:pPr algn="ctr"/>
            <a:r>
              <a:rPr lang="en-US" sz="3000" dirty="0">
                <a:latin typeface="+mj-lt"/>
                <a:ea typeface="Tahoma" panose="020B0604030504040204" pitchFamily="34" charset="0"/>
                <a:cs typeface="Tahoma" panose="020B0604030504040204" pitchFamily="34" charset="0"/>
              </a:rPr>
              <a:t>TRR-A helps to understand </a:t>
            </a:r>
            <a:r>
              <a:rPr lang="en-US" sz="3000" dirty="0">
                <a:solidFill>
                  <a:srgbClr val="009900"/>
                </a:solidFill>
                <a:latin typeface="+mj-lt"/>
                <a:ea typeface="Tahoma" panose="020B0604030504040204" pitchFamily="34" charset="0"/>
                <a:cs typeface="Tahoma" panose="020B0604030504040204" pitchFamily="34" charset="0"/>
              </a:rPr>
              <a:t>how TRR operates</a:t>
            </a:r>
            <a:r>
              <a:rPr lang="en-US" sz="3000" dirty="0">
                <a:latin typeface="+mj-lt"/>
                <a:ea typeface="Tahoma" panose="020B0604030504040204" pitchFamily="34" charset="0"/>
                <a:cs typeface="Tahoma" panose="020B0604030504040204" pitchFamily="34" charset="0"/>
              </a:rPr>
              <a:t> based on when </a:t>
            </a:r>
            <a:r>
              <a:rPr lang="en-US" sz="3000" dirty="0">
                <a:solidFill>
                  <a:srgbClr val="0066FF"/>
                </a:solidFill>
                <a:latin typeface="+mj-lt"/>
                <a:ea typeface="Tahoma" panose="020B0604030504040204" pitchFamily="34" charset="0"/>
                <a:cs typeface="Tahoma" panose="020B0604030504040204" pitchFamily="34" charset="0"/>
              </a:rPr>
              <a:t>Retention Profiled Rows</a:t>
            </a:r>
            <a:r>
              <a:rPr lang="en-US" sz="3000" dirty="0">
                <a:latin typeface="+mj-lt"/>
                <a:ea typeface="Tahoma" panose="020B0604030504040204" pitchFamily="34" charset="0"/>
                <a:cs typeface="Tahoma" panose="020B0604030504040204" pitchFamily="34" charset="0"/>
              </a:rPr>
              <a:t> are refreshed by TRR</a:t>
            </a:r>
          </a:p>
        </p:txBody>
      </p:sp>
    </p:spTree>
    <p:custDataLst>
      <p:tags r:id="rId1"/>
    </p:custDataLst>
    <p:extLst>
      <p:ext uri="{BB962C8B-B14F-4D97-AF65-F5344CB8AC3E}">
        <p14:creationId xmlns:p14="http://schemas.microsoft.com/office/powerpoint/2010/main" val="3420658117"/>
      </p:ext>
    </p:extLst>
  </p:cSld>
  <p:clrMapOvr>
    <a:masterClrMapping/>
  </p:clrMapOvr>
  <mc:AlternateContent xmlns:mc="http://schemas.openxmlformats.org/markup-compatibility/2006" xmlns:p14="http://schemas.microsoft.com/office/powerpoint/2010/main">
    <mc:Choice Requires="p14">
      <p:transition spd="slow" p14:dur="2000" advTm="162030"/>
    </mc:Choice>
    <mc:Fallback xmlns="">
      <p:transition spd="slow" advTm="1620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par>
                                <p:cTn id="43" presetID="10"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childTnLst>
                          </p:cTn>
                        </p:par>
                        <p:par>
                          <p:cTn id="46" fill="hold">
                            <p:stCondLst>
                              <p:cond delay="1000"/>
                            </p:stCondLst>
                            <p:childTnLst>
                              <p:par>
                                <p:cTn id="47" presetID="7" presetClass="emph" presetSubtype="2" fill="hold" nodeType="afterEffect">
                                  <p:stCondLst>
                                    <p:cond delay="0"/>
                                  </p:stCondLst>
                                  <p:childTnLst>
                                    <p:animClr clrSpc="rgb" dir="cw">
                                      <p:cBhvr>
                                        <p:cTn id="48" dur="500" fill="hold"/>
                                        <p:tgtEl>
                                          <p:spTgt spid="28"/>
                                        </p:tgtEl>
                                        <p:attrNameLst>
                                          <p:attrName>stroke.color</p:attrName>
                                        </p:attrNameLst>
                                      </p:cBhvr>
                                      <p:to>
                                        <a:srgbClr val="C00000"/>
                                      </p:to>
                                    </p:animClr>
                                    <p:set>
                                      <p:cBhvr>
                                        <p:cTn id="49" dur="500" fill="hold"/>
                                        <p:tgtEl>
                                          <p:spTgt spid="28"/>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500" fill="hold"/>
                                        <p:tgtEl>
                                          <p:spTgt spid="51"/>
                                        </p:tgtEl>
                                        <p:attrNameLst>
                                          <p:attrName>stroke.color</p:attrName>
                                        </p:attrNameLst>
                                      </p:cBhvr>
                                      <p:to>
                                        <a:srgbClr val="C00000"/>
                                      </p:to>
                                    </p:animClr>
                                    <p:set>
                                      <p:cBhvr>
                                        <p:cTn id="52" dur="500" fill="hold"/>
                                        <p:tgtEl>
                                          <p:spTgt spid="51"/>
                                        </p:tgtEl>
                                        <p:attrNameLst>
                                          <p:attrName>stroke.on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fade">
                                      <p:cBhvr>
                                        <p:cTn id="74" dur="500"/>
                                        <p:tgtEl>
                                          <p:spTgt spid="6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par>
                                <p:cTn id="80" presetID="10" presetClass="exit" presetSubtype="0" fill="hold" nodeType="withEffect">
                                  <p:stCondLst>
                                    <p:cond delay="0"/>
                                  </p:stCondLst>
                                  <p:childTnLst>
                                    <p:animEffect transition="out" filter="fade">
                                      <p:cBhvr>
                                        <p:cTn id="81" dur="500"/>
                                        <p:tgtEl>
                                          <p:spTgt spid="64"/>
                                        </p:tgtEl>
                                      </p:cBhvr>
                                    </p:animEffect>
                                    <p:set>
                                      <p:cBhvr>
                                        <p:cTn id="82" dur="1" fill="hold">
                                          <p:stCondLst>
                                            <p:cond delay="499"/>
                                          </p:stCondLst>
                                        </p:cTn>
                                        <p:tgtEl>
                                          <p:spTgt spid="6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par>
                                <p:cTn id="93" presetID="10" presetClass="entr" presetSubtype="0" fill="hold" nodeType="withEffect">
                                  <p:stCondLst>
                                    <p:cond delay="0"/>
                                  </p:stCondLst>
                                  <p:childTnLst>
                                    <p:set>
                                      <p:cBhvr>
                                        <p:cTn id="94" dur="1" fill="hold">
                                          <p:stCondLst>
                                            <p:cond delay="0"/>
                                          </p:stCondLst>
                                        </p:cTn>
                                        <p:tgtEl>
                                          <p:spTgt spid="101"/>
                                        </p:tgtEl>
                                        <p:attrNameLst>
                                          <p:attrName>style.visibility</p:attrName>
                                        </p:attrNameLst>
                                      </p:cBhvr>
                                      <p:to>
                                        <p:strVal val="visible"/>
                                      </p:to>
                                    </p:set>
                                    <p:animEffect transition="in" filter="fade">
                                      <p:cBhvr>
                                        <p:cTn id="95" dur="500"/>
                                        <p:tgtEl>
                                          <p:spTgt spid="10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01"/>
                                        </p:tgtEl>
                                      </p:cBhvr>
                                    </p:animEffect>
                                    <p:set>
                                      <p:cBhvr>
                                        <p:cTn id="100" dur="1" fill="hold">
                                          <p:stCondLst>
                                            <p:cond delay="499"/>
                                          </p:stCondLst>
                                        </p:cTn>
                                        <p:tgtEl>
                                          <p:spTgt spid="101"/>
                                        </p:tgtEl>
                                        <p:attrNameLst>
                                          <p:attrName>style.visibility</p:attrName>
                                        </p:attrNameLst>
                                      </p:cBhvr>
                                      <p:to>
                                        <p:strVal val="hidden"/>
                                      </p:to>
                                    </p:set>
                                  </p:childTnLst>
                                </p:cTn>
                              </p:par>
                            </p:childTnLst>
                          </p:cTn>
                        </p:par>
                        <p:par>
                          <p:cTn id="101" fill="hold">
                            <p:stCondLst>
                              <p:cond delay="500"/>
                            </p:stCondLst>
                            <p:childTnLst>
                              <p:par>
                                <p:cTn id="102" presetID="10" presetClass="entr" presetSubtype="0" fill="hold" nodeType="after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fade">
                                      <p:cBhvr>
                                        <p:cTn id="104" dur="500"/>
                                        <p:tgtEl>
                                          <p:spTgt spid="10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65"/>
                                        </p:tgtEl>
                                      </p:cBhvr>
                                    </p:animEffect>
                                    <p:set>
                                      <p:cBhvr>
                                        <p:cTn id="109" dur="1" fill="hold">
                                          <p:stCondLst>
                                            <p:cond delay="499"/>
                                          </p:stCondLst>
                                        </p:cTn>
                                        <p:tgtEl>
                                          <p:spTgt spid="65"/>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102"/>
                                        </p:tgtEl>
                                      </p:cBhvr>
                                    </p:animEffect>
                                    <p:set>
                                      <p:cBhvr>
                                        <p:cTn id="112" dur="1" fill="hold">
                                          <p:stCondLst>
                                            <p:cond delay="499"/>
                                          </p:stCondLst>
                                        </p:cTn>
                                        <p:tgtEl>
                                          <p:spTgt spid="102"/>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fade">
                                      <p:cBhvr>
                                        <p:cTn id="116" dur="500"/>
                                        <p:tgtEl>
                                          <p:spTgt spid="1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500"/>
                                        <p:tgtEl>
                                          <p:spTgt spid="1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fade">
                                      <p:cBhvr>
                                        <p:cTn id="1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AF5062D-F170-4186-B374-EC057B40DED6}"/>
              </a:ext>
            </a:extLst>
          </p:cNvPr>
          <p:cNvSpPr/>
          <p:nvPr/>
        </p:nvSpPr>
        <p:spPr>
          <a:xfrm>
            <a:off x="0" y="3822423"/>
            <a:ext cx="1171547" cy="5847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High-Level </a:t>
            </a:r>
            <a:br>
              <a:rPr lang="en-US" sz="1500" b="1" dirty="0">
                <a:solidFill>
                  <a:schemeClr val="tx1"/>
                </a:solidFill>
              </a:rPr>
            </a:br>
            <a:r>
              <a:rPr lang="en-US" sz="1500" b="1" dirty="0">
                <a:solidFill>
                  <a:schemeClr val="tx1"/>
                </a:solidFill>
              </a:rPr>
              <a:t>Operation</a:t>
            </a:r>
            <a:endParaRPr lang="en-CH" sz="1500" b="1" dirty="0">
              <a:solidFill>
                <a:schemeClr val="tx1"/>
              </a:solidFill>
            </a:endParaRPr>
          </a:p>
        </p:txBody>
      </p:sp>
      <p:sp>
        <p:nvSpPr>
          <p:cNvPr id="2" name="Title 1">
            <a:extLst>
              <a:ext uri="{FF2B5EF4-FFF2-40B4-BE49-F238E27FC236}">
                <a16:creationId xmlns:a16="http://schemas.microsoft.com/office/drawing/2014/main" id="{72E3506D-E2CE-416E-8A2A-72F5E4E1C760}"/>
              </a:ext>
            </a:extLst>
          </p:cNvPr>
          <p:cNvSpPr>
            <a:spLocks noGrp="1"/>
          </p:cNvSpPr>
          <p:nvPr>
            <p:ph type="title"/>
          </p:nvPr>
        </p:nvSpPr>
        <p:spPr/>
        <p:txBody>
          <a:bodyPr>
            <a:normAutofit/>
          </a:bodyPr>
          <a:lstStyle/>
          <a:p>
            <a:r>
              <a:rPr lang="en-US" dirty="0"/>
              <a:t>Summary</a:t>
            </a:r>
          </a:p>
        </p:txBody>
      </p:sp>
      <p:sp>
        <p:nvSpPr>
          <p:cNvPr id="3" name="Content Placeholder 2">
            <a:extLst>
              <a:ext uri="{FF2B5EF4-FFF2-40B4-BE49-F238E27FC236}">
                <a16:creationId xmlns:a16="http://schemas.microsoft.com/office/drawing/2014/main" id="{2D548FDB-30DA-4170-85C7-4CC1E00A523A}"/>
              </a:ext>
            </a:extLst>
          </p:cNvPr>
          <p:cNvSpPr>
            <a:spLocks noGrp="1"/>
          </p:cNvSpPr>
          <p:nvPr>
            <p:ph idx="1"/>
          </p:nvPr>
        </p:nvSpPr>
        <p:spPr>
          <a:xfrm>
            <a:off x="0" y="1636780"/>
            <a:ext cx="9144000" cy="640599"/>
          </a:xfrm>
          <a:solidFill>
            <a:srgbClr val="FEECEC"/>
          </a:solidFill>
        </p:spPr>
        <p:txBody>
          <a:bodyPr anchor="ctr">
            <a:noAutofit/>
          </a:bodyPr>
          <a:lstStyle/>
          <a:p>
            <a:pPr marL="0" indent="0" algn="ctr">
              <a:buNone/>
            </a:pPr>
            <a:r>
              <a:rPr lang="en-US" sz="1800" b="1" dirty="0">
                <a:ea typeface="Tahoma" panose="020B0604030504040204" pitchFamily="34" charset="0"/>
                <a:cs typeface="Tahoma" panose="020B0604030504040204" pitchFamily="34" charset="0"/>
              </a:rPr>
              <a:t>Target Row Refresh (TRR): </a:t>
            </a:r>
            <a:br>
              <a:rPr lang="en-US" sz="1800" b="1" dirty="0">
                <a:ea typeface="Tahoma" panose="020B0604030504040204" pitchFamily="34" charset="0"/>
                <a:cs typeface="Tahoma" panose="020B0604030504040204" pitchFamily="34" charset="0"/>
              </a:rPr>
            </a:br>
            <a:r>
              <a:rPr lang="en-US" sz="1800" dirty="0">
                <a:latin typeface="+mj-lt"/>
                <a:ea typeface="Tahoma" panose="020B0604030504040204" pitchFamily="34" charset="0"/>
                <a:cs typeface="Tahoma" panose="020B0604030504040204" pitchFamily="34" charset="0"/>
              </a:rPr>
              <a:t>a set of </a:t>
            </a:r>
            <a:r>
              <a:rPr lang="en-US" sz="1800" dirty="0">
                <a:solidFill>
                  <a:srgbClr val="C00000"/>
                </a:solidFill>
                <a:latin typeface="+mj-lt"/>
                <a:ea typeface="Tahoma" panose="020B0604030504040204" pitchFamily="34" charset="0"/>
                <a:cs typeface="Tahoma" panose="020B0604030504040204" pitchFamily="34" charset="0"/>
              </a:rPr>
              <a:t>obscure</a:t>
            </a:r>
            <a:r>
              <a:rPr lang="en-US" sz="1800" dirty="0">
                <a:latin typeface="+mj-lt"/>
                <a:ea typeface="Tahoma" panose="020B0604030504040204" pitchFamily="34" charset="0"/>
                <a:cs typeface="Tahoma" panose="020B0604030504040204" pitchFamily="34" charset="0"/>
              </a:rPr>
              <a:t>, </a:t>
            </a:r>
            <a:r>
              <a:rPr lang="en-US" sz="1800" dirty="0">
                <a:solidFill>
                  <a:srgbClr val="C00000"/>
                </a:solidFill>
                <a:latin typeface="+mj-lt"/>
                <a:ea typeface="Tahoma" panose="020B0604030504040204" pitchFamily="34" charset="0"/>
                <a:cs typeface="Tahoma" panose="020B0604030504040204" pitchFamily="34" charset="0"/>
              </a:rPr>
              <a:t>undocumented</a:t>
            </a:r>
            <a:r>
              <a:rPr lang="en-US" sz="1800" dirty="0">
                <a:latin typeface="+mj-lt"/>
                <a:ea typeface="Tahoma" panose="020B0604030504040204" pitchFamily="34" charset="0"/>
                <a:cs typeface="Tahoma" panose="020B0604030504040204" pitchFamily="34" charset="0"/>
              </a:rPr>
              <a:t>, and </a:t>
            </a:r>
            <a:r>
              <a:rPr lang="en-US" sz="1800" dirty="0">
                <a:solidFill>
                  <a:srgbClr val="C00000"/>
                </a:solidFill>
                <a:latin typeface="+mj-lt"/>
                <a:ea typeface="Tahoma" panose="020B0604030504040204" pitchFamily="34" charset="0"/>
                <a:cs typeface="Tahoma" panose="020B0604030504040204" pitchFamily="34" charset="0"/>
              </a:rPr>
              <a:t>proprietary </a:t>
            </a:r>
            <a:r>
              <a:rPr lang="en-US" sz="1800" dirty="0">
                <a:latin typeface="+mj-lt"/>
                <a:ea typeface="Tahoma" panose="020B0604030504040204" pitchFamily="34" charset="0"/>
                <a:cs typeface="Tahoma" panose="020B0604030504040204" pitchFamily="34" charset="0"/>
              </a:rPr>
              <a:t>RowHammer mitigation techniques</a:t>
            </a:r>
            <a:endParaRPr lang="en-US" sz="1800" b="1" dirty="0">
              <a:latin typeface="+mj-lt"/>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49420C59-A025-4FA0-A25C-A3DE6744E339}"/>
              </a:ext>
            </a:extLst>
          </p:cNvPr>
          <p:cNvSpPr txBox="1"/>
          <p:nvPr/>
        </p:nvSpPr>
        <p:spPr>
          <a:xfrm>
            <a:off x="0" y="2418444"/>
            <a:ext cx="9144000" cy="461665"/>
          </a:xfrm>
          <a:prstGeom prst="rect">
            <a:avLst/>
          </a:prstGeom>
          <a:solidFill>
            <a:schemeClr val="accent4">
              <a:lumMod val="20000"/>
              <a:lumOff val="80000"/>
            </a:schemeClr>
          </a:solidFill>
        </p:spPr>
        <p:txBody>
          <a:bodyPr wrap="square" rtlCol="0">
            <a:spAutoFit/>
          </a:bodyPr>
          <a:lstStyle/>
          <a:p>
            <a:pPr algn="ctr"/>
            <a:r>
              <a:rPr lang="en-US" sz="2400" dirty="0">
                <a:latin typeface="+mj-lt"/>
                <a:ea typeface="Tahoma" panose="020B0604030504040204" pitchFamily="34" charset="0"/>
                <a:cs typeface="Tahoma" panose="020B0604030504040204" pitchFamily="34" charset="0"/>
              </a:rPr>
              <a:t>Is TRR fully secure? How can we validate its security guarantees?</a:t>
            </a:r>
          </a:p>
        </p:txBody>
      </p:sp>
      <p:sp>
        <p:nvSpPr>
          <p:cNvPr id="16" name="TextBox 15">
            <a:extLst>
              <a:ext uri="{FF2B5EF4-FFF2-40B4-BE49-F238E27FC236}">
                <a16:creationId xmlns:a16="http://schemas.microsoft.com/office/drawing/2014/main" id="{0D5F42EF-0348-4B5C-912C-18F330F3E8E1}"/>
              </a:ext>
            </a:extLst>
          </p:cNvPr>
          <p:cNvSpPr txBox="1"/>
          <p:nvPr/>
        </p:nvSpPr>
        <p:spPr>
          <a:xfrm>
            <a:off x="1180953" y="2990275"/>
            <a:ext cx="7963046" cy="769441"/>
          </a:xfrm>
          <a:prstGeom prst="rect">
            <a:avLst/>
          </a:prstGeom>
          <a:solidFill>
            <a:schemeClr val="accent1">
              <a:lumMod val="20000"/>
              <a:lumOff val="80000"/>
            </a:schemeClr>
          </a:solidFill>
        </p:spPr>
        <p:txBody>
          <a:bodyPr wrap="square" rtlCol="0">
            <a:spAutoFit/>
          </a:bodyPr>
          <a:lstStyle/>
          <a:p>
            <a:pPr algn="ctr"/>
            <a:r>
              <a:rPr lang="en-US" sz="2200" dirty="0">
                <a:latin typeface="+mj-lt"/>
                <a:ea typeface="Tahoma" panose="020B0604030504040204" pitchFamily="34" charset="0"/>
                <a:cs typeface="Tahoma" panose="020B0604030504040204" pitchFamily="34" charset="0"/>
              </a:rPr>
              <a:t>A new methodology that leverages </a:t>
            </a:r>
            <a:r>
              <a:rPr lang="en-US" sz="2200" i="1" dirty="0">
                <a:latin typeface="+mj-lt"/>
                <a:ea typeface="Tahoma" panose="020B0604030504040204" pitchFamily="34" charset="0"/>
                <a:cs typeface="Tahoma" panose="020B0604030504040204" pitchFamily="34" charset="0"/>
              </a:rPr>
              <a:t>data</a:t>
            </a:r>
            <a:r>
              <a:rPr lang="en-US" sz="2200" dirty="0">
                <a:latin typeface="+mj-lt"/>
                <a:ea typeface="Tahoma" panose="020B0604030504040204" pitchFamily="34" charset="0"/>
                <a:cs typeface="Tahoma" panose="020B0604030504040204" pitchFamily="34" charset="0"/>
              </a:rPr>
              <a:t> </a:t>
            </a:r>
            <a:r>
              <a:rPr lang="en-US" sz="2200" i="1" dirty="0">
                <a:latin typeface="+mj-lt"/>
                <a:ea typeface="Tahoma" panose="020B0604030504040204" pitchFamily="34" charset="0"/>
                <a:cs typeface="Tahoma" panose="020B0604030504040204" pitchFamily="34" charset="0"/>
              </a:rPr>
              <a:t>retention failures</a:t>
            </a:r>
            <a:r>
              <a:rPr lang="en-US" sz="2200" dirty="0">
                <a:latin typeface="+mj-lt"/>
                <a:ea typeface="Tahoma" panose="020B0604030504040204" pitchFamily="34" charset="0"/>
                <a:cs typeface="Tahoma" panose="020B0604030504040204" pitchFamily="34" charset="0"/>
              </a:rPr>
              <a:t> to </a:t>
            </a:r>
            <a:br>
              <a:rPr lang="en-US" sz="2200" dirty="0">
                <a:latin typeface="+mj-lt"/>
                <a:ea typeface="Tahoma" panose="020B0604030504040204" pitchFamily="34" charset="0"/>
                <a:cs typeface="Tahoma" panose="020B0604030504040204" pitchFamily="34" charset="0"/>
              </a:rPr>
            </a:br>
            <a:r>
              <a:rPr lang="en-US" sz="2200" dirty="0">
                <a:latin typeface="+mj-lt"/>
                <a:ea typeface="Tahoma" panose="020B0604030504040204" pitchFamily="34" charset="0"/>
                <a:cs typeface="Tahoma" panose="020B0604030504040204" pitchFamily="34" charset="0"/>
              </a:rPr>
              <a:t>uncover the inner workings of TRR and study its security</a:t>
            </a:r>
          </a:p>
        </p:txBody>
      </p:sp>
      <p:sp>
        <p:nvSpPr>
          <p:cNvPr id="17" name="Rectangle 16">
            <a:extLst>
              <a:ext uri="{FF2B5EF4-FFF2-40B4-BE49-F238E27FC236}">
                <a16:creationId xmlns:a16="http://schemas.microsoft.com/office/drawing/2014/main" id="{7CAB10F7-0999-417F-A824-74E76EDD343E}"/>
              </a:ext>
            </a:extLst>
          </p:cNvPr>
          <p:cNvSpPr/>
          <p:nvPr/>
        </p:nvSpPr>
        <p:spPr>
          <a:xfrm>
            <a:off x="1" y="2993337"/>
            <a:ext cx="1180924" cy="765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66FF"/>
                </a:solidFill>
              </a:rPr>
              <a:t>U-TRR</a:t>
            </a:r>
            <a:endParaRPr lang="en-CH" sz="2100" b="1" dirty="0">
              <a:solidFill>
                <a:srgbClr val="0066FF"/>
              </a:solidFill>
            </a:endParaRPr>
          </a:p>
        </p:txBody>
      </p:sp>
      <p:sp>
        <p:nvSpPr>
          <p:cNvPr id="21" name="TextBox 20">
            <a:extLst>
              <a:ext uri="{FF2B5EF4-FFF2-40B4-BE49-F238E27FC236}">
                <a16:creationId xmlns:a16="http://schemas.microsoft.com/office/drawing/2014/main" id="{64F7F8DE-4F71-49C8-BECE-6F280820E8E8}"/>
              </a:ext>
            </a:extLst>
          </p:cNvPr>
          <p:cNvSpPr txBox="1"/>
          <p:nvPr/>
        </p:nvSpPr>
        <p:spPr>
          <a:xfrm>
            <a:off x="1181100" y="3822423"/>
            <a:ext cx="7962900" cy="584775"/>
          </a:xfrm>
          <a:prstGeom prst="rect">
            <a:avLst/>
          </a:prstGeom>
          <a:solidFill>
            <a:schemeClr val="accent1">
              <a:lumMod val="20000"/>
              <a:lumOff val="80000"/>
            </a:schemeClr>
          </a:solidFill>
        </p:spPr>
        <p:txBody>
          <a:bodyPr wrap="square" rtlCol="0">
            <a:spAutoFit/>
          </a:bodyPr>
          <a:lstStyle/>
          <a:p>
            <a:pPr marL="257175" indent="-257175">
              <a:buFont typeface="+mj-lt"/>
              <a:buAutoNum type="arabicParenR"/>
            </a:pPr>
            <a:r>
              <a:rPr lang="en-US" sz="1600" dirty="0"/>
              <a:t>Profile the retention time of a row R</a:t>
            </a:r>
          </a:p>
          <a:p>
            <a:pPr marL="257175" indent="-257175">
              <a:buFont typeface="+mj-lt"/>
              <a:buAutoNum type="arabicParenR"/>
            </a:pPr>
            <a:r>
              <a:rPr lang="en-US" sz="1600" dirty="0"/>
              <a:t>Find when TRR refreshes R to understand the underlying TRR mechanism</a:t>
            </a:r>
            <a:endParaRPr lang="en-CH" sz="1600" dirty="0"/>
          </a:p>
        </p:txBody>
      </p:sp>
      <p:cxnSp>
        <p:nvCxnSpPr>
          <p:cNvPr id="19" name="Straight Connector 18">
            <a:extLst>
              <a:ext uri="{FF2B5EF4-FFF2-40B4-BE49-F238E27FC236}">
                <a16:creationId xmlns:a16="http://schemas.microsoft.com/office/drawing/2014/main" id="{0A8524C5-28B6-4F7A-8355-D871EE8F828D}"/>
              </a:ext>
            </a:extLst>
          </p:cNvPr>
          <p:cNvCxnSpPr>
            <a:cxnSpLocks/>
          </p:cNvCxnSpPr>
          <p:nvPr/>
        </p:nvCxnSpPr>
        <p:spPr>
          <a:xfrm flipV="1">
            <a:off x="1171547" y="2989185"/>
            <a:ext cx="0" cy="7694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E2CFD3C-5433-4E46-B9AF-5A559BA1B90D}"/>
              </a:ext>
            </a:extLst>
          </p:cNvPr>
          <p:cNvSpPr txBox="1"/>
          <p:nvPr/>
        </p:nvSpPr>
        <p:spPr>
          <a:xfrm>
            <a:off x="-23949" y="4584887"/>
            <a:ext cx="1446185" cy="523220"/>
          </a:xfrm>
          <a:prstGeom prst="rect">
            <a:avLst/>
          </a:prstGeom>
          <a:noFill/>
        </p:spPr>
        <p:txBody>
          <a:bodyPr wrap="square" rtlCol="0">
            <a:spAutoFit/>
          </a:bodyPr>
          <a:lstStyle/>
          <a:p>
            <a:pPr algn="ctr"/>
            <a:r>
              <a:rPr lang="en-US" sz="1400" b="1" dirty="0">
                <a:solidFill>
                  <a:schemeClr val="accent2">
                    <a:lumMod val="50000"/>
                  </a:schemeClr>
                </a:solidFill>
              </a:rPr>
              <a:t>15x Vendor A</a:t>
            </a:r>
            <a:br>
              <a:rPr lang="en-US" sz="1400" b="1" dirty="0">
                <a:solidFill>
                  <a:schemeClr val="accent2">
                    <a:lumMod val="50000"/>
                  </a:schemeClr>
                </a:solidFill>
              </a:rPr>
            </a:br>
            <a:r>
              <a:rPr lang="en-US" sz="1400" b="1" dirty="0">
                <a:solidFill>
                  <a:schemeClr val="accent2">
                    <a:lumMod val="50000"/>
                  </a:schemeClr>
                </a:solidFill>
              </a:rPr>
              <a:t>DDR4 modules</a:t>
            </a:r>
            <a:endParaRPr lang="en-CH" sz="1400" b="1" dirty="0">
              <a:solidFill>
                <a:schemeClr val="accent2">
                  <a:lumMod val="50000"/>
                </a:schemeClr>
              </a:solidFill>
            </a:endParaRPr>
          </a:p>
        </p:txBody>
      </p:sp>
      <p:pic>
        <p:nvPicPr>
          <p:cNvPr id="34" name="Graphic 33" descr="Research with solid fill">
            <a:extLst>
              <a:ext uri="{FF2B5EF4-FFF2-40B4-BE49-F238E27FC236}">
                <a16:creationId xmlns:a16="http://schemas.microsoft.com/office/drawing/2014/main" id="{6E420862-0DB9-4DBA-8C41-EC0F0EB059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1860" y="4860079"/>
            <a:ext cx="685800" cy="685800"/>
          </a:xfrm>
          <a:prstGeom prst="rect">
            <a:avLst/>
          </a:prstGeom>
        </p:spPr>
      </p:pic>
      <p:sp>
        <p:nvSpPr>
          <p:cNvPr id="35" name="Rectangle 34">
            <a:extLst>
              <a:ext uri="{FF2B5EF4-FFF2-40B4-BE49-F238E27FC236}">
                <a16:creationId xmlns:a16="http://schemas.microsoft.com/office/drawing/2014/main" id="{BF29ADD4-823C-41AE-A007-7B487960198B}"/>
              </a:ext>
            </a:extLst>
          </p:cNvPr>
          <p:cNvSpPr/>
          <p:nvPr/>
        </p:nvSpPr>
        <p:spPr>
          <a:xfrm>
            <a:off x="2117560" y="5488730"/>
            <a:ext cx="1066800" cy="425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66FF"/>
                </a:solidFill>
              </a:rPr>
              <a:t>U-TRR</a:t>
            </a:r>
            <a:endParaRPr lang="en-CH" sz="2100" b="1" dirty="0">
              <a:solidFill>
                <a:srgbClr val="0066FF"/>
              </a:solidFill>
            </a:endParaRPr>
          </a:p>
        </p:txBody>
      </p:sp>
      <p:pic>
        <p:nvPicPr>
          <p:cNvPr id="37" name="Graphic 36" descr="Hammer1 with solid fill">
            <a:extLst>
              <a:ext uri="{FF2B5EF4-FFF2-40B4-BE49-F238E27FC236}">
                <a16:creationId xmlns:a16="http://schemas.microsoft.com/office/drawing/2014/main" id="{47328552-A862-47D7-A958-9921301978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49827" y="4688629"/>
            <a:ext cx="685800" cy="685800"/>
          </a:xfrm>
          <a:prstGeom prst="rect">
            <a:avLst/>
          </a:prstGeom>
        </p:spPr>
      </p:pic>
      <p:sp>
        <p:nvSpPr>
          <p:cNvPr id="40" name="TextBox 39">
            <a:extLst>
              <a:ext uri="{FF2B5EF4-FFF2-40B4-BE49-F238E27FC236}">
                <a16:creationId xmlns:a16="http://schemas.microsoft.com/office/drawing/2014/main" id="{5A5DEC93-2AF8-4325-8B20-9B73CCF32F4E}"/>
              </a:ext>
            </a:extLst>
          </p:cNvPr>
          <p:cNvSpPr txBox="1"/>
          <p:nvPr/>
        </p:nvSpPr>
        <p:spPr>
          <a:xfrm>
            <a:off x="3186607" y="5296856"/>
            <a:ext cx="1746086" cy="784830"/>
          </a:xfrm>
          <a:prstGeom prst="rect">
            <a:avLst/>
          </a:prstGeom>
          <a:noFill/>
        </p:spPr>
        <p:txBody>
          <a:bodyPr wrap="square" rtlCol="0">
            <a:spAutoFit/>
          </a:bodyPr>
          <a:lstStyle/>
          <a:p>
            <a:pPr algn="ctr"/>
            <a:r>
              <a:rPr lang="en-US" sz="1500" b="1" dirty="0"/>
              <a:t>New RowHammer access patterns</a:t>
            </a:r>
            <a:endParaRPr lang="en-CH" sz="1500" b="1" dirty="0"/>
          </a:p>
        </p:txBody>
      </p:sp>
      <p:pic>
        <p:nvPicPr>
          <p:cNvPr id="46" name="Graphic 45" descr="Processor with solid fill">
            <a:extLst>
              <a:ext uri="{FF2B5EF4-FFF2-40B4-BE49-F238E27FC236}">
                <a16:creationId xmlns:a16="http://schemas.microsoft.com/office/drawing/2014/main" id="{9BF4E623-DE49-42B8-AB92-774E43C668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27865" y="4589822"/>
            <a:ext cx="484748" cy="484748"/>
          </a:xfrm>
          <a:prstGeom prst="rect">
            <a:avLst/>
          </a:prstGeom>
        </p:spPr>
      </p:pic>
      <p:pic>
        <p:nvPicPr>
          <p:cNvPr id="47" name="Graphic 46" descr="Processor with solid fill">
            <a:extLst>
              <a:ext uri="{FF2B5EF4-FFF2-40B4-BE49-F238E27FC236}">
                <a16:creationId xmlns:a16="http://schemas.microsoft.com/office/drawing/2014/main" id="{362C9A63-301E-4194-BBFE-48002A3B2E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27865" y="5063027"/>
            <a:ext cx="484748" cy="484748"/>
          </a:xfrm>
          <a:prstGeom prst="rect">
            <a:avLst/>
          </a:prstGeom>
        </p:spPr>
      </p:pic>
      <p:pic>
        <p:nvPicPr>
          <p:cNvPr id="48" name="Graphic 47" descr="Processor with solid fill">
            <a:extLst>
              <a:ext uri="{FF2B5EF4-FFF2-40B4-BE49-F238E27FC236}">
                <a16:creationId xmlns:a16="http://schemas.microsoft.com/office/drawing/2014/main" id="{ABD19780-5A85-451A-8B35-862E3950897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27865" y="5536232"/>
            <a:ext cx="484748" cy="484748"/>
          </a:xfrm>
          <a:prstGeom prst="rect">
            <a:avLst/>
          </a:prstGeom>
        </p:spPr>
      </p:pic>
      <p:sp>
        <p:nvSpPr>
          <p:cNvPr id="49" name="TextBox 48">
            <a:extLst>
              <a:ext uri="{FF2B5EF4-FFF2-40B4-BE49-F238E27FC236}">
                <a16:creationId xmlns:a16="http://schemas.microsoft.com/office/drawing/2014/main" id="{337893BC-EFFD-4E5B-A82B-13C63F041568}"/>
              </a:ext>
            </a:extLst>
          </p:cNvPr>
          <p:cNvSpPr txBox="1"/>
          <p:nvPr/>
        </p:nvSpPr>
        <p:spPr>
          <a:xfrm>
            <a:off x="-16040" y="5057775"/>
            <a:ext cx="1495425" cy="523220"/>
          </a:xfrm>
          <a:prstGeom prst="rect">
            <a:avLst/>
          </a:prstGeom>
          <a:noFill/>
        </p:spPr>
        <p:txBody>
          <a:bodyPr wrap="square" rtlCol="0">
            <a:spAutoFit/>
          </a:bodyPr>
          <a:lstStyle/>
          <a:p>
            <a:pPr algn="ctr"/>
            <a:r>
              <a:rPr lang="en-US" sz="1400" b="1" dirty="0">
                <a:solidFill>
                  <a:schemeClr val="accent1">
                    <a:lumMod val="50000"/>
                  </a:schemeClr>
                </a:solidFill>
              </a:rPr>
              <a:t>15x Vendor B</a:t>
            </a:r>
            <a:br>
              <a:rPr lang="en-US" sz="1400" b="1" dirty="0">
                <a:solidFill>
                  <a:schemeClr val="accent1">
                    <a:lumMod val="50000"/>
                  </a:schemeClr>
                </a:solidFill>
              </a:rPr>
            </a:br>
            <a:r>
              <a:rPr lang="en-US" sz="1400" b="1" dirty="0">
                <a:solidFill>
                  <a:schemeClr val="accent1">
                    <a:lumMod val="50000"/>
                  </a:schemeClr>
                </a:solidFill>
              </a:rPr>
              <a:t>DDR4 modules</a:t>
            </a:r>
            <a:endParaRPr lang="en-CH" sz="1400" b="1" dirty="0">
              <a:solidFill>
                <a:schemeClr val="accent1">
                  <a:lumMod val="50000"/>
                </a:schemeClr>
              </a:solidFill>
            </a:endParaRPr>
          </a:p>
        </p:txBody>
      </p:sp>
      <p:sp>
        <p:nvSpPr>
          <p:cNvPr id="50" name="TextBox 49">
            <a:extLst>
              <a:ext uri="{FF2B5EF4-FFF2-40B4-BE49-F238E27FC236}">
                <a16:creationId xmlns:a16="http://schemas.microsoft.com/office/drawing/2014/main" id="{DA26087A-80BE-46EA-BEE8-8F5CC1B19CFE}"/>
              </a:ext>
            </a:extLst>
          </p:cNvPr>
          <p:cNvSpPr txBox="1"/>
          <p:nvPr/>
        </p:nvSpPr>
        <p:spPr>
          <a:xfrm>
            <a:off x="0" y="5537069"/>
            <a:ext cx="1412197" cy="523220"/>
          </a:xfrm>
          <a:prstGeom prst="rect">
            <a:avLst/>
          </a:prstGeom>
          <a:noFill/>
        </p:spPr>
        <p:txBody>
          <a:bodyPr wrap="square" rtlCol="0">
            <a:spAutoFit/>
          </a:bodyPr>
          <a:lstStyle/>
          <a:p>
            <a:pPr algn="ctr"/>
            <a:r>
              <a:rPr lang="en-US" sz="1400" b="1" dirty="0">
                <a:solidFill>
                  <a:schemeClr val="accent4">
                    <a:lumMod val="50000"/>
                  </a:schemeClr>
                </a:solidFill>
              </a:rPr>
              <a:t>15x Vendor C</a:t>
            </a:r>
            <a:br>
              <a:rPr lang="en-US" sz="1400" b="1" dirty="0">
                <a:solidFill>
                  <a:schemeClr val="accent4">
                    <a:lumMod val="50000"/>
                  </a:schemeClr>
                </a:solidFill>
              </a:rPr>
            </a:br>
            <a:r>
              <a:rPr lang="en-US" sz="1400" b="1" dirty="0">
                <a:solidFill>
                  <a:schemeClr val="accent4">
                    <a:lumMod val="50000"/>
                  </a:schemeClr>
                </a:solidFill>
              </a:rPr>
              <a:t>DDR4 modules</a:t>
            </a:r>
            <a:endParaRPr lang="en-CH" sz="1400" b="1" dirty="0">
              <a:solidFill>
                <a:schemeClr val="accent4">
                  <a:lumMod val="50000"/>
                </a:schemeClr>
              </a:solidFill>
            </a:endParaRPr>
          </a:p>
        </p:txBody>
      </p:sp>
      <p:cxnSp>
        <p:nvCxnSpPr>
          <p:cNvPr id="52" name="Straight Arrow Connector 51">
            <a:extLst>
              <a:ext uri="{FF2B5EF4-FFF2-40B4-BE49-F238E27FC236}">
                <a16:creationId xmlns:a16="http://schemas.microsoft.com/office/drawing/2014/main" id="{9B121125-174A-4923-9164-3E702B77FE7D}"/>
              </a:ext>
            </a:extLst>
          </p:cNvPr>
          <p:cNvCxnSpPr>
            <a:cxnSpLocks/>
            <a:stCxn id="46" idx="3"/>
          </p:cNvCxnSpPr>
          <p:nvPr/>
        </p:nvCxnSpPr>
        <p:spPr>
          <a:xfrm>
            <a:off x="1812613" y="4832196"/>
            <a:ext cx="409428" cy="252446"/>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19C7662-41BB-4332-A13D-FEE88B363761}"/>
              </a:ext>
            </a:extLst>
          </p:cNvPr>
          <p:cNvCxnSpPr>
            <a:cxnSpLocks/>
            <a:stCxn id="47" idx="3"/>
            <a:endCxn id="34" idx="1"/>
          </p:cNvCxnSpPr>
          <p:nvPr/>
        </p:nvCxnSpPr>
        <p:spPr>
          <a:xfrm flipV="1">
            <a:off x="1812613" y="5202979"/>
            <a:ext cx="419247" cy="102422"/>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0D0781F-297E-4F78-B922-1268735E3AF1}"/>
              </a:ext>
            </a:extLst>
          </p:cNvPr>
          <p:cNvCxnSpPr>
            <a:cxnSpLocks/>
            <a:stCxn id="48" idx="3"/>
          </p:cNvCxnSpPr>
          <p:nvPr/>
        </p:nvCxnSpPr>
        <p:spPr>
          <a:xfrm flipV="1">
            <a:off x="1812613" y="5346808"/>
            <a:ext cx="447822" cy="431798"/>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E0AEABCC-4069-4440-9A34-EA4B235F4866}"/>
              </a:ext>
            </a:extLst>
          </p:cNvPr>
          <p:cNvSpPr txBox="1"/>
          <p:nvPr/>
        </p:nvSpPr>
        <p:spPr>
          <a:xfrm>
            <a:off x="5334000" y="4574329"/>
            <a:ext cx="3810000" cy="307777"/>
          </a:xfrm>
          <a:prstGeom prst="rect">
            <a:avLst/>
          </a:prstGeom>
          <a:solidFill>
            <a:schemeClr val="bg1">
              <a:lumMod val="95000"/>
            </a:schemeClr>
          </a:solidFill>
          <a:ln w="28575">
            <a:noFill/>
          </a:ln>
        </p:spPr>
        <p:txBody>
          <a:bodyPr wrap="square" rtlCol="0">
            <a:spAutoFit/>
          </a:bodyPr>
          <a:lstStyle/>
          <a:p>
            <a:pPr algn="ctr"/>
            <a:r>
              <a:rPr lang="en-US" sz="1400" b="1" dirty="0">
                <a:solidFill>
                  <a:srgbClr val="C00000"/>
                </a:solidFill>
              </a:rPr>
              <a:t>All 45 </a:t>
            </a:r>
            <a:r>
              <a:rPr lang="en-US" sz="1400" dirty="0">
                <a:solidFill>
                  <a:srgbClr val="C00000"/>
                </a:solidFill>
              </a:rPr>
              <a:t>modules we test are </a:t>
            </a:r>
            <a:r>
              <a:rPr lang="en-US" sz="1400" b="1" dirty="0">
                <a:solidFill>
                  <a:srgbClr val="C00000"/>
                </a:solidFill>
              </a:rPr>
              <a:t>vulnerable</a:t>
            </a:r>
          </a:p>
        </p:txBody>
      </p:sp>
      <p:sp>
        <p:nvSpPr>
          <p:cNvPr id="66" name="TextBox 65">
            <a:extLst>
              <a:ext uri="{FF2B5EF4-FFF2-40B4-BE49-F238E27FC236}">
                <a16:creationId xmlns:a16="http://schemas.microsoft.com/office/drawing/2014/main" id="{D750A14D-9E53-421C-ABB6-7EB93A274DB6}"/>
              </a:ext>
            </a:extLst>
          </p:cNvPr>
          <p:cNvSpPr txBox="1"/>
          <p:nvPr/>
        </p:nvSpPr>
        <p:spPr>
          <a:xfrm>
            <a:off x="5334000" y="5011627"/>
            <a:ext cx="3810000" cy="523220"/>
          </a:xfrm>
          <a:prstGeom prst="rect">
            <a:avLst/>
          </a:prstGeom>
          <a:solidFill>
            <a:schemeClr val="bg1">
              <a:lumMod val="95000"/>
            </a:schemeClr>
          </a:solidFill>
          <a:ln>
            <a:noFill/>
          </a:ln>
        </p:spPr>
        <p:txBody>
          <a:bodyPr wrap="square" rtlCol="0">
            <a:spAutoFit/>
          </a:bodyPr>
          <a:lstStyle/>
          <a:p>
            <a:pPr algn="ctr"/>
            <a:r>
              <a:rPr lang="en-US" sz="1400" b="1" dirty="0">
                <a:solidFill>
                  <a:srgbClr val="C00000"/>
                </a:solidFill>
              </a:rPr>
              <a:t>99.9% of rows </a:t>
            </a:r>
            <a:r>
              <a:rPr lang="en-US" sz="1400" dirty="0">
                <a:solidFill>
                  <a:srgbClr val="C00000"/>
                </a:solidFill>
              </a:rPr>
              <a:t>in a DRAM bank </a:t>
            </a:r>
            <a:br>
              <a:rPr lang="en-US" sz="1400" dirty="0">
                <a:solidFill>
                  <a:srgbClr val="C00000"/>
                </a:solidFill>
              </a:rPr>
            </a:br>
            <a:r>
              <a:rPr lang="en-US" sz="1400" dirty="0">
                <a:solidFill>
                  <a:srgbClr val="C00000"/>
                </a:solidFill>
              </a:rPr>
              <a:t>experience </a:t>
            </a:r>
            <a:r>
              <a:rPr lang="en-US" sz="1400" b="1" dirty="0">
                <a:solidFill>
                  <a:srgbClr val="C00000"/>
                </a:solidFill>
              </a:rPr>
              <a:t>at least one RowHammer bit flip</a:t>
            </a:r>
          </a:p>
        </p:txBody>
      </p:sp>
      <p:sp>
        <p:nvSpPr>
          <p:cNvPr id="67" name="TextBox 66">
            <a:extLst>
              <a:ext uri="{FF2B5EF4-FFF2-40B4-BE49-F238E27FC236}">
                <a16:creationId xmlns:a16="http://schemas.microsoft.com/office/drawing/2014/main" id="{C83DC101-D403-486E-AB48-70CB37DBC2B2}"/>
              </a:ext>
            </a:extLst>
          </p:cNvPr>
          <p:cNvSpPr txBox="1"/>
          <p:nvPr/>
        </p:nvSpPr>
        <p:spPr>
          <a:xfrm>
            <a:off x="5334000" y="5664369"/>
            <a:ext cx="3810000" cy="523220"/>
          </a:xfrm>
          <a:prstGeom prst="rect">
            <a:avLst/>
          </a:prstGeom>
          <a:solidFill>
            <a:schemeClr val="bg1">
              <a:lumMod val="95000"/>
            </a:schemeClr>
          </a:solidFill>
        </p:spPr>
        <p:txBody>
          <a:bodyPr wrap="square" rtlCol="0">
            <a:spAutoFit/>
          </a:bodyPr>
          <a:lstStyle/>
          <a:p>
            <a:pPr algn="ctr"/>
            <a:r>
              <a:rPr lang="en-US" sz="1400" dirty="0">
                <a:solidFill>
                  <a:srgbClr val="C00000"/>
                </a:solidFill>
              </a:rPr>
              <a:t>Up to </a:t>
            </a:r>
            <a:r>
              <a:rPr lang="en-US" sz="1400" b="1" dirty="0">
                <a:solidFill>
                  <a:srgbClr val="C00000"/>
                </a:solidFill>
              </a:rPr>
              <a:t>7</a:t>
            </a:r>
            <a:r>
              <a:rPr lang="en-US" sz="1400" dirty="0">
                <a:solidFill>
                  <a:srgbClr val="C00000"/>
                </a:solidFill>
              </a:rPr>
              <a:t> RowHammer </a:t>
            </a:r>
            <a:r>
              <a:rPr lang="en-US" sz="1400" b="1" dirty="0">
                <a:solidFill>
                  <a:srgbClr val="C00000"/>
                </a:solidFill>
              </a:rPr>
              <a:t>bit flips </a:t>
            </a:r>
            <a:r>
              <a:rPr lang="en-US" sz="1400" dirty="0">
                <a:solidFill>
                  <a:srgbClr val="C00000"/>
                </a:solidFill>
              </a:rPr>
              <a:t>in </a:t>
            </a:r>
            <a:br>
              <a:rPr lang="en-US" sz="1400" dirty="0">
                <a:solidFill>
                  <a:srgbClr val="C00000"/>
                </a:solidFill>
              </a:rPr>
            </a:br>
            <a:r>
              <a:rPr lang="en-US" sz="1400" dirty="0">
                <a:solidFill>
                  <a:srgbClr val="C00000"/>
                </a:solidFill>
              </a:rPr>
              <a:t>an 8-byte </a:t>
            </a:r>
            <a:r>
              <a:rPr lang="en-US" sz="1400" dirty="0" err="1">
                <a:solidFill>
                  <a:srgbClr val="C00000"/>
                </a:solidFill>
              </a:rPr>
              <a:t>dataword</a:t>
            </a:r>
            <a:r>
              <a:rPr lang="en-US" sz="1400" dirty="0">
                <a:solidFill>
                  <a:srgbClr val="C00000"/>
                </a:solidFill>
              </a:rPr>
              <a:t>, </a:t>
            </a:r>
            <a:r>
              <a:rPr lang="en-US" sz="1400" b="1" dirty="0">
                <a:solidFill>
                  <a:srgbClr val="C00000"/>
                </a:solidFill>
              </a:rPr>
              <a:t>making ECC ineffective</a:t>
            </a:r>
          </a:p>
        </p:txBody>
      </p:sp>
      <p:cxnSp>
        <p:nvCxnSpPr>
          <p:cNvPr id="31" name="Straight Connector 30">
            <a:extLst>
              <a:ext uri="{FF2B5EF4-FFF2-40B4-BE49-F238E27FC236}">
                <a16:creationId xmlns:a16="http://schemas.microsoft.com/office/drawing/2014/main" id="{46CB000D-6D40-4183-9527-909DC7D036E5}"/>
              </a:ext>
            </a:extLst>
          </p:cNvPr>
          <p:cNvCxnSpPr>
            <a:cxnSpLocks/>
          </p:cNvCxnSpPr>
          <p:nvPr/>
        </p:nvCxnSpPr>
        <p:spPr>
          <a:xfrm flipV="1">
            <a:off x="1165225" y="3822423"/>
            <a:ext cx="0" cy="5847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Arrow: Right 3">
            <a:extLst>
              <a:ext uri="{FF2B5EF4-FFF2-40B4-BE49-F238E27FC236}">
                <a16:creationId xmlns:a16="http://schemas.microsoft.com/office/drawing/2014/main" id="{7BB46621-5BC8-4F3B-9941-AB1B83336B1B}"/>
              </a:ext>
            </a:extLst>
          </p:cNvPr>
          <p:cNvSpPr/>
          <p:nvPr/>
        </p:nvSpPr>
        <p:spPr>
          <a:xfrm>
            <a:off x="3122108" y="5031529"/>
            <a:ext cx="383092" cy="358570"/>
          </a:xfrm>
          <a:prstGeom prst="rightArrow">
            <a:avLst>
              <a:gd name="adj1" fmla="val 50000"/>
              <a:gd name="adj2" fmla="val 53320"/>
            </a:avLst>
          </a:prstGeom>
          <a:solidFill>
            <a:schemeClr val="bg1">
              <a:lumMod val="7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Arrow: Right 31">
            <a:extLst>
              <a:ext uri="{FF2B5EF4-FFF2-40B4-BE49-F238E27FC236}">
                <a16:creationId xmlns:a16="http://schemas.microsoft.com/office/drawing/2014/main" id="{30297736-F98A-4008-B4F6-7D4E8237BB60}"/>
              </a:ext>
            </a:extLst>
          </p:cNvPr>
          <p:cNvSpPr/>
          <p:nvPr/>
        </p:nvSpPr>
        <p:spPr>
          <a:xfrm>
            <a:off x="4798508" y="5031529"/>
            <a:ext cx="383092" cy="358570"/>
          </a:xfrm>
          <a:prstGeom prst="rightArrow">
            <a:avLst>
              <a:gd name="adj1" fmla="val 50000"/>
              <a:gd name="adj2" fmla="val 53320"/>
            </a:avLst>
          </a:prstGeom>
          <a:solidFill>
            <a:schemeClr val="bg1">
              <a:lumMod val="7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Content Placeholder 2">
            <a:extLst>
              <a:ext uri="{FF2B5EF4-FFF2-40B4-BE49-F238E27FC236}">
                <a16:creationId xmlns:a16="http://schemas.microsoft.com/office/drawing/2014/main" id="{83EF96D7-7A70-4847-B668-D4A912850C4C}"/>
              </a:ext>
            </a:extLst>
          </p:cNvPr>
          <p:cNvSpPr txBox="1">
            <a:spLocks/>
          </p:cNvSpPr>
          <p:nvPr/>
        </p:nvSpPr>
        <p:spPr>
          <a:xfrm>
            <a:off x="0" y="1011866"/>
            <a:ext cx="9144000" cy="462582"/>
          </a:xfrm>
          <a:prstGeom prst="rect">
            <a:avLst/>
          </a:prstGeom>
          <a:solidFill>
            <a:srgbClr val="FEECEC"/>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ea typeface="Tahoma" panose="020B0604030504040204" pitchFamily="34" charset="0"/>
                <a:cs typeface="Tahoma" panose="020B0604030504040204" pitchFamily="34" charset="0"/>
              </a:rPr>
              <a:t>DRAM </a:t>
            </a:r>
            <a:r>
              <a:rPr lang="en-US" sz="1800" b="1" dirty="0">
                <a:latin typeface="+mj-lt"/>
                <a:ea typeface="Tahoma" panose="020B0604030504040204" pitchFamily="34" charset="0"/>
                <a:cs typeface="Tahoma" panose="020B0604030504040204" pitchFamily="34" charset="0"/>
              </a:rPr>
              <a:t>RowHammer</a:t>
            </a:r>
            <a:r>
              <a:rPr lang="en-US" sz="1800" dirty="0">
                <a:latin typeface="+mj-lt"/>
                <a:ea typeface="Tahoma" panose="020B0604030504040204" pitchFamily="34" charset="0"/>
                <a:cs typeface="Tahoma" panose="020B0604030504040204" pitchFamily="34" charset="0"/>
              </a:rPr>
              <a:t> vulnerability leads to critical reliability and security issues</a:t>
            </a:r>
            <a:endParaRPr lang="en-US" sz="1800" b="1" dirty="0">
              <a:latin typeface="+mj-lt"/>
              <a:ea typeface="Tahoma" panose="020B0604030504040204" pitchFamily="34" charset="0"/>
              <a:cs typeface="Tahoma" panose="020B0604030504040204" pitchFamily="34" charset="0"/>
            </a:endParaRPr>
          </a:p>
        </p:txBody>
      </p:sp>
      <p:sp>
        <p:nvSpPr>
          <p:cNvPr id="38" name="Content Placeholder 2">
            <a:extLst>
              <a:ext uri="{FF2B5EF4-FFF2-40B4-BE49-F238E27FC236}">
                <a16:creationId xmlns:a16="http://schemas.microsoft.com/office/drawing/2014/main" id="{BF3F9CC1-42FE-4EF4-B5F6-330B7E88787C}"/>
              </a:ext>
            </a:extLst>
          </p:cNvPr>
          <p:cNvSpPr txBox="1">
            <a:spLocks/>
          </p:cNvSpPr>
          <p:nvPr/>
        </p:nvSpPr>
        <p:spPr>
          <a:xfrm>
            <a:off x="1600199" y="6269666"/>
            <a:ext cx="5867401" cy="431798"/>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tx1">
                    <a:lumMod val="65000"/>
                    <a:lumOff val="35000"/>
                  </a:schemeClr>
                </a:solidFill>
              </a:rPr>
              <a:t>U-TRR can enable </a:t>
            </a:r>
            <a:r>
              <a:rPr lang="en-US" sz="1800" b="1" dirty="0">
                <a:solidFill>
                  <a:srgbClr val="009900"/>
                </a:solidFill>
              </a:rPr>
              <a:t>more secure </a:t>
            </a:r>
            <a:r>
              <a:rPr lang="en-US" sz="1800" dirty="0">
                <a:solidFill>
                  <a:schemeClr val="tx1">
                    <a:lumMod val="65000"/>
                    <a:lumOff val="35000"/>
                  </a:schemeClr>
                </a:solidFill>
              </a:rPr>
              <a:t>RowHammer solutions</a:t>
            </a:r>
            <a:endParaRPr lang="en-US" sz="11500"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869776108"/>
      </p:ext>
    </p:extLst>
  </p:cSld>
  <p:clrMapOvr>
    <a:masterClrMapping/>
  </p:clrMapOvr>
  <mc:AlternateContent xmlns:mc="http://schemas.openxmlformats.org/markup-compatibility/2006" xmlns:p14="http://schemas.microsoft.com/office/powerpoint/2010/main">
    <mc:Choice Requires="p14">
      <p:transition spd="slow" p14:dur="2000" advTm="113460"/>
    </mc:Choice>
    <mc:Fallback xmlns="">
      <p:transition spd="slow" advTm="1134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bg/>
                                          </p:spTgt>
                                        </p:tgtEl>
                                        <p:attrNameLst>
                                          <p:attrName>style.visibility</p:attrName>
                                        </p:attrNameLst>
                                      </p:cBhvr>
                                      <p:to>
                                        <p:strVal val="visible"/>
                                      </p:to>
                                    </p:set>
                                    <p:animEffect transition="in" filter="fade">
                                      <p:cBhvr>
                                        <p:cTn id="7" dur="500"/>
                                        <p:tgtEl>
                                          <p:spTgt spid="3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xEl>
                                              <p:pRg st="0" end="0"/>
                                            </p:txEl>
                                          </p:spTgt>
                                        </p:tgtEl>
                                        <p:attrNameLst>
                                          <p:attrName>style.visibility</p:attrName>
                                        </p:attrNameLst>
                                      </p:cBhvr>
                                      <p:to>
                                        <p:strVal val="visible"/>
                                      </p:to>
                                    </p:set>
                                    <p:animEffect transition="in" filter="fade">
                                      <p:cBhvr>
                                        <p:cTn id="10" dur="500"/>
                                        <p:tgtEl>
                                          <p:spTgt spid="3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500"/>
                                        <p:tgtEl>
                                          <p:spTgt spid="3">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par>
                                <p:cTn id="63" presetID="10"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0" presetClass="entr" presetSubtype="0" fill="hold"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par>
                                <p:cTn id="75" presetID="10" presetClass="entr" presetSubtype="0"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par>
                                <p:cTn id="78" presetID="10" presetClass="entr" presetSubtype="0" fill="hold"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childTnLst>
                                </p:cTn>
                              </p:par>
                            </p:childTnLst>
                          </p:cTn>
                        </p:par>
                        <p:par>
                          <p:cTn id="86" fill="hold">
                            <p:stCondLst>
                              <p:cond delay="500"/>
                            </p:stCondLst>
                            <p:childTnLst>
                              <p:par>
                                <p:cTn id="87" presetID="10"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fade">
                                      <p:cBhvr>
                                        <p:cTn id="101" dur="500"/>
                                        <p:tgtEl>
                                          <p:spTgt spid="6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fade">
                                      <p:cBhvr>
                                        <p:cTn id="106" dur="500"/>
                                        <p:tgtEl>
                                          <p:spTgt spid="6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67"/>
                                        </p:tgtEl>
                                        <p:attrNameLst>
                                          <p:attrName>style.visibility</p:attrName>
                                        </p:attrNameLst>
                                      </p:cBhvr>
                                      <p:to>
                                        <p:strVal val="visible"/>
                                      </p:to>
                                    </p:set>
                                    <p:animEffect transition="in" filter="fade">
                                      <p:cBhvr>
                                        <p:cTn id="111" dur="500"/>
                                        <p:tgtEl>
                                          <p:spTgt spid="67"/>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uiExpand="1" build="p" animBg="1"/>
      <p:bldP spid="15" grpId="0" animBg="1"/>
      <p:bldP spid="16" grpId="0" animBg="1"/>
      <p:bldP spid="17" grpId="0" animBg="1"/>
      <p:bldP spid="21" grpId="0" animBg="1"/>
      <p:bldP spid="30" grpId="0"/>
      <p:bldP spid="35" grpId="0"/>
      <p:bldP spid="40" grpId="0"/>
      <p:bldP spid="49" grpId="0"/>
      <p:bldP spid="50" grpId="0"/>
      <p:bldP spid="65" grpId="0" animBg="1"/>
      <p:bldP spid="66" grpId="0" animBg="1"/>
      <p:bldP spid="67" grpId="0" animBg="1"/>
      <p:bldP spid="4" grpId="0" animBg="1"/>
      <p:bldP spid="32" grpId="0" animBg="1"/>
      <p:bldP spid="36" grpId="0" uiExpand="1" build="p" animBg="1"/>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44D8-0E69-485E-8DD0-9D4D9E4B854D}"/>
              </a:ext>
            </a:extLst>
          </p:cNvPr>
          <p:cNvSpPr>
            <a:spLocks noGrp="1"/>
          </p:cNvSpPr>
          <p:nvPr>
            <p:ph type="title"/>
          </p:nvPr>
        </p:nvSpPr>
        <p:spPr/>
        <p:txBody>
          <a:bodyPr>
            <a:normAutofit/>
          </a:bodyPr>
          <a:lstStyle/>
          <a:p>
            <a:r>
              <a:rPr lang="en-US" dirty="0"/>
              <a:t>Outline</a:t>
            </a:r>
          </a:p>
        </p:txBody>
      </p:sp>
      <p:sp>
        <p:nvSpPr>
          <p:cNvPr id="4" name="Rectangle 3">
            <a:extLst>
              <a:ext uri="{FF2B5EF4-FFF2-40B4-BE49-F238E27FC236}">
                <a16:creationId xmlns:a16="http://schemas.microsoft.com/office/drawing/2014/main" id="{5D98D51A-189E-4D2B-B80D-356292F8396A}"/>
              </a:ext>
            </a:extLst>
          </p:cNvPr>
          <p:cNvSpPr/>
          <p:nvPr/>
        </p:nvSpPr>
        <p:spPr>
          <a:xfrm>
            <a:off x="0" y="990600"/>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1. </a:t>
            </a:r>
            <a:r>
              <a:rPr lang="en-US" sz="3000" dirty="0">
                <a:latin typeface="Cambria" panose="02040503050406030204" pitchFamily="18" charset="0"/>
              </a:rPr>
              <a:t>DRAM Operation Basics</a:t>
            </a:r>
          </a:p>
        </p:txBody>
      </p:sp>
      <p:sp>
        <p:nvSpPr>
          <p:cNvPr id="5" name="Rectangle 4">
            <a:extLst>
              <a:ext uri="{FF2B5EF4-FFF2-40B4-BE49-F238E27FC236}">
                <a16:creationId xmlns:a16="http://schemas.microsoft.com/office/drawing/2014/main" id="{649EE6A8-1843-4827-9531-A6596E0D1BE4}"/>
              </a:ext>
            </a:extLst>
          </p:cNvPr>
          <p:cNvSpPr/>
          <p:nvPr/>
        </p:nvSpPr>
        <p:spPr>
          <a:xfrm>
            <a:off x="0" y="1917405"/>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2</a:t>
            </a:r>
            <a:r>
              <a:rPr lang="en-US" sz="3000" dirty="0">
                <a:latin typeface="Cambria" panose="02040503050406030204" pitchFamily="18" charset="0"/>
              </a:rPr>
              <a:t>. RowHammer &amp; Target Row Refresh</a:t>
            </a:r>
          </a:p>
        </p:txBody>
      </p:sp>
      <p:sp>
        <p:nvSpPr>
          <p:cNvPr id="7" name="Rectangle 6">
            <a:extLst>
              <a:ext uri="{FF2B5EF4-FFF2-40B4-BE49-F238E27FC236}">
                <a16:creationId xmlns:a16="http://schemas.microsoft.com/office/drawing/2014/main" id="{D9DB1C58-EB98-4BA2-9248-92A286526A7A}"/>
              </a:ext>
            </a:extLst>
          </p:cNvPr>
          <p:cNvSpPr/>
          <p:nvPr/>
        </p:nvSpPr>
        <p:spPr>
          <a:xfrm>
            <a:off x="0" y="3771015"/>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4</a:t>
            </a:r>
            <a:r>
              <a:rPr lang="en-US" sz="3000" dirty="0">
                <a:latin typeface="Cambria" panose="02040503050406030204" pitchFamily="18" charset="0"/>
              </a:rPr>
              <a:t>.</a:t>
            </a:r>
            <a:r>
              <a:rPr lang="tr-TR" sz="3000" dirty="0">
                <a:latin typeface="Cambria" panose="02040503050406030204" pitchFamily="18" charset="0"/>
              </a:rPr>
              <a:t> </a:t>
            </a:r>
            <a:r>
              <a:rPr lang="en-US" sz="3000" dirty="0">
                <a:latin typeface="Cambria" panose="02040503050406030204" pitchFamily="18" charset="0"/>
              </a:rPr>
              <a:t>Observations &amp; New RowHammer Access Patterns</a:t>
            </a:r>
          </a:p>
        </p:txBody>
      </p:sp>
      <p:sp>
        <p:nvSpPr>
          <p:cNvPr id="8" name="Rectangle 7">
            <a:extLst>
              <a:ext uri="{FF2B5EF4-FFF2-40B4-BE49-F238E27FC236}">
                <a16:creationId xmlns:a16="http://schemas.microsoft.com/office/drawing/2014/main" id="{5A1AACE6-B22B-40B0-A89C-03B8C3868D7B}"/>
              </a:ext>
            </a:extLst>
          </p:cNvPr>
          <p:cNvSpPr/>
          <p:nvPr/>
        </p:nvSpPr>
        <p:spPr>
          <a:xfrm>
            <a:off x="0" y="4697820"/>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5. </a:t>
            </a:r>
            <a:r>
              <a:rPr lang="en-US" sz="3000" dirty="0">
                <a:latin typeface="Cambria" panose="02040503050406030204" pitchFamily="18" charset="0"/>
              </a:rPr>
              <a:t>RowHammer Bit Flip Analysis</a:t>
            </a:r>
          </a:p>
        </p:txBody>
      </p:sp>
      <p:sp>
        <p:nvSpPr>
          <p:cNvPr id="10" name="Rectangle 9">
            <a:extLst>
              <a:ext uri="{FF2B5EF4-FFF2-40B4-BE49-F238E27FC236}">
                <a16:creationId xmlns:a16="http://schemas.microsoft.com/office/drawing/2014/main" id="{E6F2BE39-DA50-4BFC-B068-86F507F94B58}"/>
              </a:ext>
            </a:extLst>
          </p:cNvPr>
          <p:cNvSpPr/>
          <p:nvPr/>
        </p:nvSpPr>
        <p:spPr>
          <a:xfrm>
            <a:off x="0" y="2844210"/>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3.</a:t>
            </a:r>
            <a:r>
              <a:rPr lang="tr-TR" sz="3000" b="1" dirty="0">
                <a:latin typeface="Cambria" panose="02040503050406030204" pitchFamily="18" charset="0"/>
              </a:rPr>
              <a:t> </a:t>
            </a:r>
            <a:r>
              <a:rPr lang="en-US" sz="3000" dirty="0">
                <a:latin typeface="Cambria" panose="02040503050406030204" pitchFamily="18" charset="0"/>
              </a:rPr>
              <a:t>The U-TRR Methodology</a:t>
            </a:r>
          </a:p>
        </p:txBody>
      </p:sp>
      <p:sp>
        <p:nvSpPr>
          <p:cNvPr id="9" name="Rectangle 8">
            <a:extLst>
              <a:ext uri="{FF2B5EF4-FFF2-40B4-BE49-F238E27FC236}">
                <a16:creationId xmlns:a16="http://schemas.microsoft.com/office/drawing/2014/main" id="{36E12270-93B3-4635-992D-3D9DD40440D4}"/>
              </a:ext>
            </a:extLst>
          </p:cNvPr>
          <p:cNvSpPr/>
          <p:nvPr/>
        </p:nvSpPr>
        <p:spPr>
          <a:xfrm>
            <a:off x="0" y="5624623"/>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6. </a:t>
            </a:r>
            <a:r>
              <a:rPr lang="en-US" sz="3000" dirty="0">
                <a:latin typeface="Cambria" panose="02040503050406030204" pitchFamily="18" charset="0"/>
              </a:rPr>
              <a:t>Takeaways and Conclusion</a:t>
            </a:r>
          </a:p>
        </p:txBody>
      </p:sp>
    </p:spTree>
    <p:custDataLst>
      <p:tags r:id="rId1"/>
    </p:custDataLst>
    <p:extLst>
      <p:ext uri="{BB962C8B-B14F-4D97-AF65-F5344CB8AC3E}">
        <p14:creationId xmlns:p14="http://schemas.microsoft.com/office/powerpoint/2010/main" val="2776169895"/>
      </p:ext>
    </p:extLst>
  </p:cSld>
  <p:clrMapOvr>
    <a:masterClrMapping/>
  </p:clrMapOvr>
  <mc:AlternateContent xmlns:mc="http://schemas.openxmlformats.org/markup-compatibility/2006" xmlns:p14="http://schemas.microsoft.com/office/powerpoint/2010/main">
    <mc:Choice Requires="p14">
      <p:transition spd="slow" p14:dur="2000" advTm="8409"/>
    </mc:Choice>
    <mc:Fallback xmlns="">
      <p:transition spd="slow" advTm="840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DAA1-FA8D-49B2-A696-2E5596B13C5B}"/>
              </a:ext>
            </a:extLst>
          </p:cNvPr>
          <p:cNvSpPr>
            <a:spLocks noGrp="1"/>
          </p:cNvSpPr>
          <p:nvPr>
            <p:ph type="title"/>
          </p:nvPr>
        </p:nvSpPr>
        <p:spPr/>
        <p:txBody>
          <a:bodyPr>
            <a:normAutofit/>
          </a:bodyPr>
          <a:lstStyle/>
          <a:p>
            <a:r>
              <a:rPr lang="en-US" dirty="0"/>
              <a:t>DRAM Testing Infrastructure</a:t>
            </a:r>
            <a:endParaRPr lang="en-CH" dirty="0"/>
          </a:p>
        </p:txBody>
      </p:sp>
      <p:pic>
        <p:nvPicPr>
          <p:cNvPr id="4" name="Content Placeholder 3">
            <a:extLst>
              <a:ext uri="{FF2B5EF4-FFF2-40B4-BE49-F238E27FC236}">
                <a16:creationId xmlns:a16="http://schemas.microsoft.com/office/drawing/2014/main" id="{FE269D0E-602E-47D5-AB93-98D39DD5B373}"/>
              </a:ext>
            </a:extLst>
          </p:cNvPr>
          <p:cNvPicPr>
            <a:picLocks noGrp="1" noChangeAspect="1"/>
          </p:cNvPicPr>
          <p:nvPr>
            <p:ph idx="1"/>
          </p:nvPr>
        </p:nvPicPr>
        <p:blipFill>
          <a:blip r:embed="rId4"/>
          <a:stretch>
            <a:fillRect/>
          </a:stretch>
        </p:blipFill>
        <p:spPr>
          <a:xfrm>
            <a:off x="4207737" y="1287417"/>
            <a:ext cx="4845127" cy="2011802"/>
          </a:xfrm>
          <a:prstGeom prst="rect">
            <a:avLst/>
          </a:prstGeom>
        </p:spPr>
      </p:pic>
      <p:sp>
        <p:nvSpPr>
          <p:cNvPr id="5" name="TextBox 4">
            <a:extLst>
              <a:ext uri="{FF2B5EF4-FFF2-40B4-BE49-F238E27FC236}">
                <a16:creationId xmlns:a16="http://schemas.microsoft.com/office/drawing/2014/main" id="{0DA7D0A5-4ED8-4672-BBD2-43B401648E6E}"/>
              </a:ext>
            </a:extLst>
          </p:cNvPr>
          <p:cNvSpPr txBox="1"/>
          <p:nvPr/>
        </p:nvSpPr>
        <p:spPr>
          <a:xfrm>
            <a:off x="152400" y="1217792"/>
            <a:ext cx="4229100" cy="923330"/>
          </a:xfrm>
          <a:prstGeom prst="rect">
            <a:avLst/>
          </a:prstGeom>
          <a:noFill/>
        </p:spPr>
        <p:txBody>
          <a:bodyPr wrap="square" rtlCol="0">
            <a:spAutoFit/>
          </a:bodyPr>
          <a:lstStyle/>
          <a:p>
            <a:r>
              <a:rPr lang="en-US" dirty="0"/>
              <a:t>We implement </a:t>
            </a:r>
            <a:r>
              <a:rPr lang="en-US" dirty="0">
                <a:solidFill>
                  <a:srgbClr val="0070C0"/>
                </a:solidFill>
              </a:rPr>
              <a:t>U-TRR </a:t>
            </a:r>
            <a:r>
              <a:rPr lang="en-US" dirty="0"/>
              <a:t>using </a:t>
            </a:r>
            <a:br>
              <a:rPr lang="en-US" dirty="0"/>
            </a:br>
            <a:r>
              <a:rPr lang="en-US" dirty="0"/>
              <a:t>FPGA-based </a:t>
            </a:r>
            <a:r>
              <a:rPr lang="en-US" i="1" dirty="0"/>
              <a:t>SoftMC</a:t>
            </a:r>
            <a:r>
              <a:rPr lang="en-US" dirty="0"/>
              <a:t> [Hassan+, HPCA’17] </a:t>
            </a:r>
          </a:p>
          <a:p>
            <a:r>
              <a:rPr lang="en-US" i="1" dirty="0"/>
              <a:t>modified to support DDR4 DRAM</a:t>
            </a:r>
            <a:endParaRPr lang="en-CH" i="1" dirty="0"/>
          </a:p>
        </p:txBody>
      </p:sp>
      <p:sp>
        <p:nvSpPr>
          <p:cNvPr id="7" name="TextBox 6">
            <a:extLst>
              <a:ext uri="{FF2B5EF4-FFF2-40B4-BE49-F238E27FC236}">
                <a16:creationId xmlns:a16="http://schemas.microsoft.com/office/drawing/2014/main" id="{A151D31E-1056-44A1-9F4E-49B836BEF45B}"/>
              </a:ext>
            </a:extLst>
          </p:cNvPr>
          <p:cNvSpPr txBox="1"/>
          <p:nvPr/>
        </p:nvSpPr>
        <p:spPr>
          <a:xfrm>
            <a:off x="152400" y="2219398"/>
            <a:ext cx="3829050" cy="923330"/>
          </a:xfrm>
          <a:prstGeom prst="rect">
            <a:avLst/>
          </a:prstGeom>
          <a:noFill/>
        </p:spPr>
        <p:txBody>
          <a:bodyPr wrap="square" rtlCol="0">
            <a:spAutoFit/>
          </a:bodyPr>
          <a:lstStyle/>
          <a:p>
            <a:r>
              <a:rPr lang="en-US" i="1" dirty="0">
                <a:latin typeface="Cambria" panose="02040503050406030204" pitchFamily="18" charset="0"/>
              </a:rPr>
              <a:t>SoftMC</a:t>
            </a:r>
            <a:r>
              <a:rPr lang="en-US" dirty="0">
                <a:latin typeface="Cambria" panose="02040503050406030204" pitchFamily="18" charset="0"/>
              </a:rPr>
              <a:t> provides </a:t>
            </a:r>
            <a:r>
              <a:rPr lang="en-US" dirty="0">
                <a:solidFill>
                  <a:srgbClr val="009900"/>
                </a:solidFill>
                <a:latin typeface="Cambria" panose="02040503050406030204" pitchFamily="18" charset="0"/>
              </a:rPr>
              <a:t>fine-grained control </a:t>
            </a:r>
            <a:r>
              <a:rPr lang="en-US" dirty="0">
                <a:latin typeface="Cambria" panose="02040503050406030204" pitchFamily="18" charset="0"/>
              </a:rPr>
              <a:t>over DRAM commands, </a:t>
            </a:r>
            <a:br>
              <a:rPr lang="en-US" dirty="0">
                <a:latin typeface="Cambria" panose="02040503050406030204" pitchFamily="18" charset="0"/>
              </a:rPr>
            </a:br>
            <a:r>
              <a:rPr lang="en-US" dirty="0">
                <a:latin typeface="Cambria" panose="02040503050406030204" pitchFamily="18" charset="0"/>
              </a:rPr>
              <a:t>timing parameters and temperature</a:t>
            </a:r>
            <a:endParaRPr lang="en-CH" dirty="0"/>
          </a:p>
        </p:txBody>
      </p:sp>
      <p:sp>
        <p:nvSpPr>
          <p:cNvPr id="8" name="TextBox 7">
            <a:extLst>
              <a:ext uri="{FF2B5EF4-FFF2-40B4-BE49-F238E27FC236}">
                <a16:creationId xmlns:a16="http://schemas.microsoft.com/office/drawing/2014/main" id="{748C5E7A-DB62-40FC-B46C-95D3368298CF}"/>
              </a:ext>
            </a:extLst>
          </p:cNvPr>
          <p:cNvSpPr txBox="1"/>
          <p:nvPr/>
        </p:nvSpPr>
        <p:spPr>
          <a:xfrm>
            <a:off x="5614521" y="3931530"/>
            <a:ext cx="1583721" cy="584775"/>
          </a:xfrm>
          <a:prstGeom prst="rect">
            <a:avLst/>
          </a:prstGeom>
          <a:noFill/>
        </p:spPr>
        <p:txBody>
          <a:bodyPr wrap="square" rtlCol="0">
            <a:spAutoFit/>
          </a:bodyPr>
          <a:lstStyle/>
          <a:p>
            <a:pPr algn="ctr"/>
            <a:r>
              <a:rPr lang="en-US" sz="1600" b="1" dirty="0">
                <a:solidFill>
                  <a:schemeClr val="accent2">
                    <a:lumMod val="50000"/>
                  </a:schemeClr>
                </a:solidFill>
              </a:rPr>
              <a:t>15x Vendor A</a:t>
            </a:r>
            <a:br>
              <a:rPr lang="en-US" sz="1600" b="1" dirty="0">
                <a:solidFill>
                  <a:schemeClr val="accent2">
                    <a:lumMod val="50000"/>
                  </a:schemeClr>
                </a:solidFill>
              </a:rPr>
            </a:br>
            <a:r>
              <a:rPr lang="en-US" sz="1600" b="1" dirty="0">
                <a:solidFill>
                  <a:schemeClr val="accent2">
                    <a:lumMod val="50000"/>
                  </a:schemeClr>
                </a:solidFill>
              </a:rPr>
              <a:t>DDR4 modules</a:t>
            </a:r>
            <a:endParaRPr lang="en-CH" sz="1600" b="1" dirty="0">
              <a:solidFill>
                <a:schemeClr val="accent2">
                  <a:lumMod val="50000"/>
                </a:schemeClr>
              </a:solidFill>
            </a:endParaRPr>
          </a:p>
        </p:txBody>
      </p:sp>
      <p:pic>
        <p:nvPicPr>
          <p:cNvPr id="9" name="Graphic 8" descr="Processor with solid fill">
            <a:extLst>
              <a:ext uri="{FF2B5EF4-FFF2-40B4-BE49-F238E27FC236}">
                <a16:creationId xmlns:a16="http://schemas.microsoft.com/office/drawing/2014/main" id="{93D2A865-A68B-460A-8DD1-235885CF9D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9200" y="3886200"/>
            <a:ext cx="685800" cy="685800"/>
          </a:xfrm>
          <a:prstGeom prst="rect">
            <a:avLst/>
          </a:prstGeom>
        </p:spPr>
      </p:pic>
      <p:pic>
        <p:nvPicPr>
          <p:cNvPr id="10" name="Graphic 9" descr="Processor with solid fill">
            <a:extLst>
              <a:ext uri="{FF2B5EF4-FFF2-40B4-BE49-F238E27FC236}">
                <a16:creationId xmlns:a16="http://schemas.microsoft.com/office/drawing/2014/main" id="{C743EC09-EE3D-4076-929A-32ED69BE3C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77380" y="4743255"/>
            <a:ext cx="685800" cy="685800"/>
          </a:xfrm>
          <a:prstGeom prst="rect">
            <a:avLst/>
          </a:prstGeom>
        </p:spPr>
      </p:pic>
      <p:pic>
        <p:nvPicPr>
          <p:cNvPr id="11" name="Graphic 10" descr="Processor with solid fill">
            <a:extLst>
              <a:ext uri="{FF2B5EF4-FFF2-40B4-BE49-F238E27FC236}">
                <a16:creationId xmlns:a16="http://schemas.microsoft.com/office/drawing/2014/main" id="{C9BCF70F-1CBA-4AAE-B325-6DD000312F0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81157" y="5641575"/>
            <a:ext cx="683025" cy="683025"/>
          </a:xfrm>
          <a:prstGeom prst="rect">
            <a:avLst/>
          </a:prstGeom>
        </p:spPr>
      </p:pic>
      <p:sp>
        <p:nvSpPr>
          <p:cNvPr id="12" name="TextBox 11">
            <a:extLst>
              <a:ext uri="{FF2B5EF4-FFF2-40B4-BE49-F238E27FC236}">
                <a16:creationId xmlns:a16="http://schemas.microsoft.com/office/drawing/2014/main" id="{47E92FE8-85D3-4F51-B513-C7AEB80EA0F2}"/>
              </a:ext>
            </a:extLst>
          </p:cNvPr>
          <p:cNvSpPr txBox="1"/>
          <p:nvPr/>
        </p:nvSpPr>
        <p:spPr>
          <a:xfrm>
            <a:off x="6362700" y="4812553"/>
            <a:ext cx="1583721" cy="584775"/>
          </a:xfrm>
          <a:prstGeom prst="rect">
            <a:avLst/>
          </a:prstGeom>
          <a:noFill/>
        </p:spPr>
        <p:txBody>
          <a:bodyPr wrap="square" rtlCol="0">
            <a:spAutoFit/>
          </a:bodyPr>
          <a:lstStyle/>
          <a:p>
            <a:pPr algn="ctr"/>
            <a:r>
              <a:rPr lang="en-US" sz="1600" b="1" dirty="0">
                <a:solidFill>
                  <a:schemeClr val="accent1">
                    <a:lumMod val="50000"/>
                  </a:schemeClr>
                </a:solidFill>
              </a:rPr>
              <a:t>15x Vendor B</a:t>
            </a:r>
            <a:br>
              <a:rPr lang="en-US" sz="1600" b="1" dirty="0">
                <a:solidFill>
                  <a:schemeClr val="accent1">
                    <a:lumMod val="50000"/>
                  </a:schemeClr>
                </a:solidFill>
              </a:rPr>
            </a:br>
            <a:r>
              <a:rPr lang="en-US" sz="1600" b="1" dirty="0">
                <a:solidFill>
                  <a:schemeClr val="accent1">
                    <a:lumMod val="50000"/>
                  </a:schemeClr>
                </a:solidFill>
              </a:rPr>
              <a:t>DDR4 modules</a:t>
            </a:r>
            <a:endParaRPr lang="en-CH" sz="1600" b="1" dirty="0">
              <a:solidFill>
                <a:schemeClr val="accent1">
                  <a:lumMod val="50000"/>
                </a:schemeClr>
              </a:solidFill>
            </a:endParaRPr>
          </a:p>
        </p:txBody>
      </p:sp>
      <p:sp>
        <p:nvSpPr>
          <p:cNvPr id="13" name="TextBox 12">
            <a:extLst>
              <a:ext uri="{FF2B5EF4-FFF2-40B4-BE49-F238E27FC236}">
                <a16:creationId xmlns:a16="http://schemas.microsoft.com/office/drawing/2014/main" id="{1E1EA3C8-1745-4B5C-9AE7-D5DF30A62EF0}"/>
              </a:ext>
            </a:extLst>
          </p:cNvPr>
          <p:cNvSpPr txBox="1"/>
          <p:nvPr/>
        </p:nvSpPr>
        <p:spPr>
          <a:xfrm>
            <a:off x="7163701" y="5710768"/>
            <a:ext cx="1583721" cy="584775"/>
          </a:xfrm>
          <a:prstGeom prst="rect">
            <a:avLst/>
          </a:prstGeom>
          <a:noFill/>
        </p:spPr>
        <p:txBody>
          <a:bodyPr wrap="square" rtlCol="0">
            <a:spAutoFit/>
          </a:bodyPr>
          <a:lstStyle/>
          <a:p>
            <a:pPr algn="ctr"/>
            <a:r>
              <a:rPr lang="en-US" sz="1600" b="1" dirty="0">
                <a:solidFill>
                  <a:schemeClr val="accent4">
                    <a:lumMod val="50000"/>
                  </a:schemeClr>
                </a:solidFill>
              </a:rPr>
              <a:t>15x Vendor C</a:t>
            </a:r>
            <a:br>
              <a:rPr lang="en-US" sz="1600" b="1" dirty="0">
                <a:solidFill>
                  <a:schemeClr val="accent4">
                    <a:lumMod val="50000"/>
                  </a:schemeClr>
                </a:solidFill>
              </a:rPr>
            </a:br>
            <a:r>
              <a:rPr lang="en-US" sz="1600" b="1" dirty="0">
                <a:solidFill>
                  <a:schemeClr val="accent4">
                    <a:lumMod val="50000"/>
                  </a:schemeClr>
                </a:solidFill>
              </a:rPr>
              <a:t>DDR4 modules</a:t>
            </a:r>
            <a:endParaRPr lang="en-CH" sz="1600" b="1" dirty="0">
              <a:solidFill>
                <a:schemeClr val="accent4">
                  <a:lumMod val="50000"/>
                </a:schemeClr>
              </a:solidFill>
            </a:endParaRPr>
          </a:p>
        </p:txBody>
      </p:sp>
      <p:sp>
        <p:nvSpPr>
          <p:cNvPr id="14" name="TextBox 13">
            <a:extLst>
              <a:ext uri="{FF2B5EF4-FFF2-40B4-BE49-F238E27FC236}">
                <a16:creationId xmlns:a16="http://schemas.microsoft.com/office/drawing/2014/main" id="{FC0737A6-D17D-4505-8D65-860E9B962F94}"/>
              </a:ext>
            </a:extLst>
          </p:cNvPr>
          <p:cNvSpPr txBox="1"/>
          <p:nvPr/>
        </p:nvSpPr>
        <p:spPr>
          <a:xfrm>
            <a:off x="228600" y="4267200"/>
            <a:ext cx="4534047" cy="646331"/>
          </a:xfrm>
          <a:prstGeom prst="rect">
            <a:avLst/>
          </a:prstGeom>
          <a:noFill/>
        </p:spPr>
        <p:txBody>
          <a:bodyPr wrap="square" rtlCol="0">
            <a:spAutoFit/>
          </a:bodyPr>
          <a:lstStyle/>
          <a:p>
            <a:r>
              <a:rPr lang="en-US" dirty="0">
                <a:latin typeface="Cambria" panose="02040503050406030204" pitchFamily="18" charset="0"/>
              </a:rPr>
              <a:t>We analyze </a:t>
            </a:r>
            <a:r>
              <a:rPr lang="en-US" b="1" dirty="0">
                <a:latin typeface="Cambria" panose="02040503050406030204" pitchFamily="18" charset="0"/>
              </a:rPr>
              <a:t>45 DDR4 DRAM </a:t>
            </a:r>
            <a:r>
              <a:rPr lang="en-US" dirty="0">
                <a:latin typeface="Cambria" panose="02040503050406030204" pitchFamily="18" charset="0"/>
              </a:rPr>
              <a:t>modules </a:t>
            </a:r>
            <a:br>
              <a:rPr lang="en-US" dirty="0">
                <a:latin typeface="Cambria" panose="02040503050406030204" pitchFamily="18" charset="0"/>
              </a:rPr>
            </a:br>
            <a:r>
              <a:rPr lang="en-US" dirty="0">
                <a:latin typeface="Cambria" panose="02040503050406030204" pitchFamily="18" charset="0"/>
              </a:rPr>
              <a:t>from </a:t>
            </a:r>
            <a:r>
              <a:rPr lang="en-US" b="1" dirty="0">
                <a:latin typeface="Cambria" panose="02040503050406030204" pitchFamily="18" charset="0"/>
              </a:rPr>
              <a:t>three</a:t>
            </a:r>
            <a:r>
              <a:rPr lang="en-US" dirty="0">
                <a:latin typeface="Cambria" panose="02040503050406030204" pitchFamily="18" charset="0"/>
              </a:rPr>
              <a:t> vendors</a:t>
            </a:r>
            <a:endParaRPr lang="en-CH" dirty="0"/>
          </a:p>
        </p:txBody>
      </p:sp>
      <p:sp>
        <p:nvSpPr>
          <p:cNvPr id="15" name="TextBox 14">
            <a:extLst>
              <a:ext uri="{FF2B5EF4-FFF2-40B4-BE49-F238E27FC236}">
                <a16:creationId xmlns:a16="http://schemas.microsoft.com/office/drawing/2014/main" id="{E747FFC2-14F1-4CBD-AA18-8E052BDF8A16}"/>
              </a:ext>
            </a:extLst>
          </p:cNvPr>
          <p:cNvSpPr txBox="1"/>
          <p:nvPr/>
        </p:nvSpPr>
        <p:spPr>
          <a:xfrm>
            <a:off x="550465" y="5678269"/>
            <a:ext cx="4534047" cy="646331"/>
          </a:xfrm>
          <a:prstGeom prst="rect">
            <a:avLst/>
          </a:prstGeom>
          <a:noFill/>
        </p:spPr>
        <p:txBody>
          <a:bodyPr wrap="square" rtlCol="0">
            <a:spAutoFit/>
          </a:bodyPr>
          <a:lstStyle/>
          <a:p>
            <a:r>
              <a:rPr lang="en-US" b="1" dirty="0">
                <a:latin typeface="Cambria" panose="02040503050406030204" pitchFamily="18" charset="0"/>
              </a:rPr>
              <a:t>Table 1 in our paper </a:t>
            </a:r>
            <a:r>
              <a:rPr lang="en-US" dirty="0">
                <a:latin typeface="Cambria" panose="02040503050406030204" pitchFamily="18" charset="0"/>
              </a:rPr>
              <a:t>provides more information about the analyzed modules</a:t>
            </a:r>
            <a:endParaRPr lang="en-CH" dirty="0"/>
          </a:p>
        </p:txBody>
      </p:sp>
      <p:pic>
        <p:nvPicPr>
          <p:cNvPr id="16" name="Graphic 15" descr="Information">
            <a:extLst>
              <a:ext uri="{FF2B5EF4-FFF2-40B4-BE49-F238E27FC236}">
                <a16:creationId xmlns:a16="http://schemas.microsoft.com/office/drawing/2014/main" id="{7D71DFBF-1B84-4A35-A6C9-76C81CEF5CE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562" y="5739983"/>
            <a:ext cx="484748" cy="484748"/>
          </a:xfrm>
          <a:prstGeom prst="rect">
            <a:avLst/>
          </a:prstGeom>
        </p:spPr>
      </p:pic>
      <p:pic>
        <p:nvPicPr>
          <p:cNvPr id="17" name="Picture 16">
            <a:extLst>
              <a:ext uri="{FF2B5EF4-FFF2-40B4-BE49-F238E27FC236}">
                <a16:creationId xmlns:a16="http://schemas.microsoft.com/office/drawing/2014/main" id="{A3D7AABD-174B-4893-A655-3C4B9AB77730}"/>
              </a:ext>
            </a:extLst>
          </p:cNvPr>
          <p:cNvPicPr>
            <a:picLocks noChangeAspect="1"/>
          </p:cNvPicPr>
          <p:nvPr/>
        </p:nvPicPr>
        <p:blipFill>
          <a:blip r:embed="rId13"/>
          <a:stretch>
            <a:fillRect/>
          </a:stretch>
        </p:blipFill>
        <p:spPr>
          <a:xfrm>
            <a:off x="0" y="2327296"/>
            <a:ext cx="9144000" cy="3061638"/>
          </a:xfrm>
          <a:prstGeom prst="rect">
            <a:avLst/>
          </a:prstGeom>
          <a:solidFill>
            <a:schemeClr val="tx1">
              <a:lumMod val="65000"/>
              <a:lumOff val="35000"/>
            </a:schemeClr>
          </a:solidFill>
          <a:ln w="28575">
            <a:solidFill>
              <a:schemeClr val="tx1"/>
            </a:solidFill>
          </a:ln>
        </p:spPr>
      </p:pic>
    </p:spTree>
    <p:custDataLst>
      <p:tags r:id="rId1"/>
    </p:custDataLst>
    <p:extLst>
      <p:ext uri="{BB962C8B-B14F-4D97-AF65-F5344CB8AC3E}">
        <p14:creationId xmlns:p14="http://schemas.microsoft.com/office/powerpoint/2010/main" val="3898269303"/>
      </p:ext>
    </p:extLst>
  </p:cSld>
  <p:clrMapOvr>
    <a:masterClrMapping/>
  </p:clrMapOvr>
  <mc:AlternateContent xmlns:mc="http://schemas.openxmlformats.org/markup-compatibility/2006" xmlns:p14="http://schemas.microsoft.com/office/powerpoint/2010/main">
    <mc:Choice Requires="p14">
      <p:transition spd="slow" p14:dur="2000" advTm="28897"/>
    </mc:Choice>
    <mc:Fallback xmlns="">
      <p:transition spd="slow" advTm="288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4769-6E16-43AB-A318-D199D8920373}"/>
              </a:ext>
            </a:extLst>
          </p:cNvPr>
          <p:cNvSpPr>
            <a:spLocks noGrp="1"/>
          </p:cNvSpPr>
          <p:nvPr>
            <p:ph type="title"/>
          </p:nvPr>
        </p:nvSpPr>
        <p:spPr/>
        <p:txBody>
          <a:bodyPr>
            <a:normAutofit/>
          </a:bodyPr>
          <a:lstStyle/>
          <a:p>
            <a:r>
              <a:rPr lang="en-US" dirty="0"/>
              <a:t>Key Observations: </a:t>
            </a:r>
            <a:r>
              <a:rPr lang="en-US" dirty="0">
                <a:solidFill>
                  <a:schemeClr val="accent2">
                    <a:lumMod val="40000"/>
                    <a:lumOff val="60000"/>
                  </a:schemeClr>
                </a:solidFill>
              </a:rPr>
              <a:t>Vendor A</a:t>
            </a:r>
            <a:endParaRPr lang="en-CH" dirty="0">
              <a:solidFill>
                <a:schemeClr val="accent2">
                  <a:lumMod val="40000"/>
                  <a:lumOff val="60000"/>
                </a:schemeClr>
              </a:solidFill>
            </a:endParaRPr>
          </a:p>
        </p:txBody>
      </p:sp>
      <p:sp>
        <p:nvSpPr>
          <p:cNvPr id="12" name="TextBox 11">
            <a:extLst>
              <a:ext uri="{FF2B5EF4-FFF2-40B4-BE49-F238E27FC236}">
                <a16:creationId xmlns:a16="http://schemas.microsoft.com/office/drawing/2014/main" id="{919C32C3-A9FD-4DE1-8807-15BFF27B03A3}"/>
              </a:ext>
            </a:extLst>
          </p:cNvPr>
          <p:cNvSpPr txBox="1"/>
          <p:nvPr/>
        </p:nvSpPr>
        <p:spPr>
          <a:xfrm>
            <a:off x="230651" y="969334"/>
            <a:ext cx="5023979" cy="1015663"/>
          </a:xfrm>
          <a:prstGeom prst="rect">
            <a:avLst/>
          </a:prstGeom>
          <a:noFill/>
        </p:spPr>
        <p:txBody>
          <a:bodyPr wrap="square" rtlCol="0">
            <a:spAutoFit/>
          </a:bodyPr>
          <a:lstStyle/>
          <a:p>
            <a:r>
              <a:rPr lang="en-US" sz="2000" dirty="0"/>
              <a:t>Refresh Types:</a:t>
            </a:r>
          </a:p>
          <a:p>
            <a:pPr marL="214313" indent="-214313">
              <a:buFont typeface="Arial" panose="020B0604020202020204" pitchFamily="34" charset="0"/>
              <a:buChar char="•"/>
            </a:pPr>
            <a:r>
              <a:rPr lang="en-US" sz="2000" dirty="0"/>
              <a:t>Regular Refresh (RR)</a:t>
            </a:r>
          </a:p>
          <a:p>
            <a:pPr marL="214313" indent="-214313">
              <a:buFont typeface="Arial" panose="020B0604020202020204" pitchFamily="34" charset="0"/>
              <a:buChar char="•"/>
            </a:pPr>
            <a:r>
              <a:rPr lang="en-US" sz="2000" dirty="0"/>
              <a:t>TRR-capable Refresh (</a:t>
            </a:r>
            <a:r>
              <a:rPr lang="en-US" sz="2000" b="1" dirty="0">
                <a:solidFill>
                  <a:schemeClr val="accent2">
                    <a:lumMod val="50000"/>
                  </a:schemeClr>
                </a:solidFill>
              </a:rPr>
              <a:t>TREF</a:t>
            </a:r>
            <a:r>
              <a:rPr lang="en-US" sz="2000" b="1" baseline="-25000" dirty="0">
                <a:solidFill>
                  <a:schemeClr val="accent2">
                    <a:lumMod val="50000"/>
                  </a:schemeClr>
                </a:solidFill>
              </a:rPr>
              <a:t>1 </a:t>
            </a:r>
            <a:r>
              <a:rPr lang="en-US" sz="2000" dirty="0"/>
              <a:t>and </a:t>
            </a:r>
            <a:r>
              <a:rPr lang="en-US" sz="2000" b="1" dirty="0">
                <a:solidFill>
                  <a:schemeClr val="accent5">
                    <a:lumMod val="50000"/>
                  </a:schemeClr>
                </a:solidFill>
              </a:rPr>
              <a:t>TREF</a:t>
            </a:r>
            <a:r>
              <a:rPr lang="en-US" sz="2000" b="1" baseline="-25000" dirty="0">
                <a:solidFill>
                  <a:schemeClr val="accent5">
                    <a:lumMod val="50000"/>
                  </a:schemeClr>
                </a:solidFill>
              </a:rPr>
              <a:t>2</a:t>
            </a:r>
            <a:r>
              <a:rPr lang="en-US" sz="2000" dirty="0"/>
              <a:t>)</a:t>
            </a:r>
          </a:p>
        </p:txBody>
      </p:sp>
      <p:sp>
        <p:nvSpPr>
          <p:cNvPr id="37" name="TextBox 36">
            <a:extLst>
              <a:ext uri="{FF2B5EF4-FFF2-40B4-BE49-F238E27FC236}">
                <a16:creationId xmlns:a16="http://schemas.microsoft.com/office/drawing/2014/main" id="{BB49685A-2052-4E31-84B8-71DB7594107A}"/>
              </a:ext>
            </a:extLst>
          </p:cNvPr>
          <p:cNvSpPr txBox="1"/>
          <p:nvPr/>
        </p:nvSpPr>
        <p:spPr>
          <a:xfrm>
            <a:off x="3281950" y="2130229"/>
            <a:ext cx="1010464" cy="400110"/>
          </a:xfrm>
          <a:prstGeom prst="rect">
            <a:avLst/>
          </a:prstGeom>
          <a:noFill/>
        </p:spPr>
        <p:txBody>
          <a:bodyPr wrap="square" rtlCol="0">
            <a:spAutoFit/>
          </a:bodyPr>
          <a:lstStyle/>
          <a:p>
            <a:pPr algn="ctr"/>
            <a:r>
              <a:rPr lang="en-US" sz="2000" b="1" dirty="0">
                <a:solidFill>
                  <a:schemeClr val="accent2">
                    <a:lumMod val="50000"/>
                  </a:schemeClr>
                </a:solidFill>
              </a:rPr>
              <a:t>TREF</a:t>
            </a:r>
            <a:r>
              <a:rPr lang="en-US" sz="2000" b="1" baseline="-25000" dirty="0">
                <a:solidFill>
                  <a:schemeClr val="accent2">
                    <a:lumMod val="50000"/>
                  </a:schemeClr>
                </a:solidFill>
              </a:rPr>
              <a:t>1</a:t>
            </a:r>
            <a:endParaRPr lang="en-CH" sz="2000" dirty="0"/>
          </a:p>
        </p:txBody>
      </p:sp>
      <p:sp>
        <p:nvSpPr>
          <p:cNvPr id="38" name="TextBox 37">
            <a:extLst>
              <a:ext uri="{FF2B5EF4-FFF2-40B4-BE49-F238E27FC236}">
                <a16:creationId xmlns:a16="http://schemas.microsoft.com/office/drawing/2014/main" id="{99C8B0DA-D8B7-4FBB-9309-265EAE5D9B22}"/>
              </a:ext>
            </a:extLst>
          </p:cNvPr>
          <p:cNvSpPr txBox="1"/>
          <p:nvPr/>
        </p:nvSpPr>
        <p:spPr>
          <a:xfrm>
            <a:off x="6360671" y="2130229"/>
            <a:ext cx="994657" cy="400110"/>
          </a:xfrm>
          <a:prstGeom prst="rect">
            <a:avLst/>
          </a:prstGeom>
          <a:noFill/>
        </p:spPr>
        <p:txBody>
          <a:bodyPr wrap="square" rtlCol="0">
            <a:spAutoFit/>
          </a:bodyPr>
          <a:lstStyle/>
          <a:p>
            <a:pPr algn="ctr"/>
            <a:r>
              <a:rPr lang="en-US" sz="2000" b="1" dirty="0">
                <a:solidFill>
                  <a:schemeClr val="accent5">
                    <a:lumMod val="50000"/>
                  </a:schemeClr>
                </a:solidFill>
              </a:rPr>
              <a:t>TREF</a:t>
            </a:r>
            <a:r>
              <a:rPr lang="en-US" sz="2000" b="1" baseline="-25000" dirty="0">
                <a:solidFill>
                  <a:schemeClr val="accent5">
                    <a:lumMod val="50000"/>
                  </a:schemeClr>
                </a:solidFill>
              </a:rPr>
              <a:t>2</a:t>
            </a:r>
            <a:endParaRPr lang="en-CH" sz="2000" dirty="0"/>
          </a:p>
        </p:txBody>
      </p:sp>
      <p:grpSp>
        <p:nvGrpSpPr>
          <p:cNvPr id="6" name="Group 5">
            <a:extLst>
              <a:ext uri="{FF2B5EF4-FFF2-40B4-BE49-F238E27FC236}">
                <a16:creationId xmlns:a16="http://schemas.microsoft.com/office/drawing/2014/main" id="{101564DE-4D43-4300-9E63-8E8935849C50}"/>
              </a:ext>
            </a:extLst>
          </p:cNvPr>
          <p:cNvGrpSpPr/>
          <p:nvPr/>
        </p:nvGrpSpPr>
        <p:grpSpPr>
          <a:xfrm>
            <a:off x="842963" y="2625895"/>
            <a:ext cx="2871787" cy="918417"/>
            <a:chOff x="842963" y="2782862"/>
            <a:chExt cx="2871787" cy="918417"/>
          </a:xfrm>
        </p:grpSpPr>
        <p:sp>
          <p:nvSpPr>
            <p:cNvPr id="11" name="TextBox 10">
              <a:extLst>
                <a:ext uri="{FF2B5EF4-FFF2-40B4-BE49-F238E27FC236}">
                  <a16:creationId xmlns:a16="http://schemas.microsoft.com/office/drawing/2014/main" id="{71C094FD-02ED-4120-B037-314077C20403}"/>
                </a:ext>
              </a:extLst>
            </p:cNvPr>
            <p:cNvSpPr txBox="1"/>
            <p:nvPr/>
          </p:nvSpPr>
          <p:spPr>
            <a:xfrm>
              <a:off x="842963"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0" name="TextBox 29">
              <a:extLst>
                <a:ext uri="{FF2B5EF4-FFF2-40B4-BE49-F238E27FC236}">
                  <a16:creationId xmlns:a16="http://schemas.microsoft.com/office/drawing/2014/main" id="{8D121601-8EC1-4EAF-B723-AD927E14C9AD}"/>
                </a:ext>
              </a:extLst>
            </p:cNvPr>
            <p:cNvSpPr txBox="1"/>
            <p:nvPr/>
          </p:nvSpPr>
          <p:spPr>
            <a:xfrm>
              <a:off x="1187905"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1" name="TextBox 30">
              <a:extLst>
                <a:ext uri="{FF2B5EF4-FFF2-40B4-BE49-F238E27FC236}">
                  <a16:creationId xmlns:a16="http://schemas.microsoft.com/office/drawing/2014/main" id="{EFD594B0-AC60-4E9C-AC1E-76A04E81FEC9}"/>
                </a:ext>
              </a:extLst>
            </p:cNvPr>
            <p:cNvSpPr txBox="1"/>
            <p:nvPr/>
          </p:nvSpPr>
          <p:spPr>
            <a:xfrm>
              <a:off x="1532846"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2" name="TextBox 31">
              <a:extLst>
                <a:ext uri="{FF2B5EF4-FFF2-40B4-BE49-F238E27FC236}">
                  <a16:creationId xmlns:a16="http://schemas.microsoft.com/office/drawing/2014/main" id="{B9C44B3D-E7F0-450B-91CE-B47CD8213F9D}"/>
                </a:ext>
              </a:extLst>
            </p:cNvPr>
            <p:cNvSpPr txBox="1"/>
            <p:nvPr/>
          </p:nvSpPr>
          <p:spPr>
            <a:xfrm>
              <a:off x="1877788"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3" name="TextBox 32">
              <a:extLst>
                <a:ext uri="{FF2B5EF4-FFF2-40B4-BE49-F238E27FC236}">
                  <a16:creationId xmlns:a16="http://schemas.microsoft.com/office/drawing/2014/main" id="{DC10A189-5F6C-4DD9-B73C-181AEC2AB56C}"/>
                </a:ext>
              </a:extLst>
            </p:cNvPr>
            <p:cNvSpPr txBox="1"/>
            <p:nvPr/>
          </p:nvSpPr>
          <p:spPr>
            <a:xfrm>
              <a:off x="2222729"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4" name="TextBox 33">
              <a:extLst>
                <a:ext uri="{FF2B5EF4-FFF2-40B4-BE49-F238E27FC236}">
                  <a16:creationId xmlns:a16="http://schemas.microsoft.com/office/drawing/2014/main" id="{FECF691B-F1BF-4D5B-8EAA-C01030F202A8}"/>
                </a:ext>
              </a:extLst>
            </p:cNvPr>
            <p:cNvSpPr txBox="1"/>
            <p:nvPr/>
          </p:nvSpPr>
          <p:spPr>
            <a:xfrm>
              <a:off x="2567671"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5" name="TextBox 34">
              <a:extLst>
                <a:ext uri="{FF2B5EF4-FFF2-40B4-BE49-F238E27FC236}">
                  <a16:creationId xmlns:a16="http://schemas.microsoft.com/office/drawing/2014/main" id="{AC5788FA-758C-441D-A321-84C717FB6172}"/>
                </a:ext>
              </a:extLst>
            </p:cNvPr>
            <p:cNvSpPr txBox="1"/>
            <p:nvPr/>
          </p:nvSpPr>
          <p:spPr>
            <a:xfrm>
              <a:off x="2912612"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6" name="TextBox 35">
              <a:extLst>
                <a:ext uri="{FF2B5EF4-FFF2-40B4-BE49-F238E27FC236}">
                  <a16:creationId xmlns:a16="http://schemas.microsoft.com/office/drawing/2014/main" id="{E90FBCD5-1720-4BC4-9EEE-11AAE9D3924B}"/>
                </a:ext>
              </a:extLst>
            </p:cNvPr>
            <p:cNvSpPr txBox="1"/>
            <p:nvPr/>
          </p:nvSpPr>
          <p:spPr>
            <a:xfrm>
              <a:off x="3257551"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7" name="Right Brace 46">
              <a:extLst>
                <a:ext uri="{FF2B5EF4-FFF2-40B4-BE49-F238E27FC236}">
                  <a16:creationId xmlns:a16="http://schemas.microsoft.com/office/drawing/2014/main" id="{41317257-5480-42A4-898F-2052AC09C3D9}"/>
                </a:ext>
              </a:extLst>
            </p:cNvPr>
            <p:cNvSpPr/>
            <p:nvPr/>
          </p:nvSpPr>
          <p:spPr>
            <a:xfrm rot="5400000">
              <a:off x="2197216" y="1834035"/>
              <a:ext cx="228599" cy="2656531"/>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48" name="TextBox 47">
              <a:extLst>
                <a:ext uri="{FF2B5EF4-FFF2-40B4-BE49-F238E27FC236}">
                  <a16:creationId xmlns:a16="http://schemas.microsoft.com/office/drawing/2014/main" id="{A091BFAE-3311-44FC-A021-A1C2DCC00EB1}"/>
                </a:ext>
              </a:extLst>
            </p:cNvPr>
            <p:cNvSpPr txBox="1"/>
            <p:nvPr/>
          </p:nvSpPr>
          <p:spPr>
            <a:xfrm>
              <a:off x="1411941" y="3362725"/>
              <a:ext cx="1810913" cy="338554"/>
            </a:xfrm>
            <a:prstGeom prst="rect">
              <a:avLst/>
            </a:prstGeom>
            <a:noFill/>
          </p:spPr>
          <p:txBody>
            <a:bodyPr wrap="square" rtlCol="0">
              <a:spAutoFit/>
            </a:bodyPr>
            <a:lstStyle/>
            <a:p>
              <a:pPr algn="ctr"/>
              <a:r>
                <a:rPr lang="en-US" sz="1600" i="1" dirty="0">
                  <a:solidFill>
                    <a:schemeClr val="tx1">
                      <a:lumMod val="75000"/>
                      <a:lumOff val="25000"/>
                    </a:schemeClr>
                  </a:solidFill>
                </a:rPr>
                <a:t>8x regular refresh</a:t>
              </a:r>
              <a:endParaRPr lang="en-CH" sz="1600" i="1" dirty="0">
                <a:solidFill>
                  <a:schemeClr val="tx1">
                    <a:lumMod val="75000"/>
                    <a:lumOff val="25000"/>
                  </a:schemeClr>
                </a:solidFill>
              </a:endParaRPr>
            </a:p>
          </p:txBody>
        </p:sp>
      </p:grpSp>
      <p:grpSp>
        <p:nvGrpSpPr>
          <p:cNvPr id="7" name="Group 6">
            <a:extLst>
              <a:ext uri="{FF2B5EF4-FFF2-40B4-BE49-F238E27FC236}">
                <a16:creationId xmlns:a16="http://schemas.microsoft.com/office/drawing/2014/main" id="{49C5D4BB-88DB-4C67-9097-D23CA130BE32}"/>
              </a:ext>
            </a:extLst>
          </p:cNvPr>
          <p:cNvGrpSpPr/>
          <p:nvPr/>
        </p:nvGrpSpPr>
        <p:grpSpPr>
          <a:xfrm>
            <a:off x="3886201" y="2625895"/>
            <a:ext cx="2863854" cy="910452"/>
            <a:chOff x="3886201" y="2782862"/>
            <a:chExt cx="2863854" cy="910452"/>
          </a:xfrm>
        </p:grpSpPr>
        <p:sp>
          <p:nvSpPr>
            <p:cNvPr id="39" name="TextBox 38">
              <a:extLst>
                <a:ext uri="{FF2B5EF4-FFF2-40B4-BE49-F238E27FC236}">
                  <a16:creationId xmlns:a16="http://schemas.microsoft.com/office/drawing/2014/main" id="{94CBF55C-DD9D-4551-8172-8AEBCA11FDD0}"/>
                </a:ext>
              </a:extLst>
            </p:cNvPr>
            <p:cNvSpPr txBox="1"/>
            <p:nvPr/>
          </p:nvSpPr>
          <p:spPr>
            <a:xfrm>
              <a:off x="3886201"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0" name="TextBox 39">
              <a:extLst>
                <a:ext uri="{FF2B5EF4-FFF2-40B4-BE49-F238E27FC236}">
                  <a16:creationId xmlns:a16="http://schemas.microsoft.com/office/drawing/2014/main" id="{0352E45E-5DA9-452A-A708-565B9472D21C}"/>
                </a:ext>
              </a:extLst>
            </p:cNvPr>
            <p:cNvSpPr txBox="1"/>
            <p:nvPr/>
          </p:nvSpPr>
          <p:spPr>
            <a:xfrm>
              <a:off x="4229101"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1" name="TextBox 40">
              <a:extLst>
                <a:ext uri="{FF2B5EF4-FFF2-40B4-BE49-F238E27FC236}">
                  <a16:creationId xmlns:a16="http://schemas.microsoft.com/office/drawing/2014/main" id="{D680F854-EAE5-48D5-9ADD-75D5CF848F24}"/>
                </a:ext>
              </a:extLst>
            </p:cNvPr>
            <p:cNvSpPr txBox="1"/>
            <p:nvPr/>
          </p:nvSpPr>
          <p:spPr>
            <a:xfrm>
              <a:off x="4573060"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2" name="TextBox 41">
              <a:extLst>
                <a:ext uri="{FF2B5EF4-FFF2-40B4-BE49-F238E27FC236}">
                  <a16:creationId xmlns:a16="http://schemas.microsoft.com/office/drawing/2014/main" id="{DAE51967-B367-452E-A6D7-75723F575E35}"/>
                </a:ext>
              </a:extLst>
            </p:cNvPr>
            <p:cNvSpPr txBox="1"/>
            <p:nvPr/>
          </p:nvSpPr>
          <p:spPr>
            <a:xfrm>
              <a:off x="4917019"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3" name="TextBox 42">
              <a:extLst>
                <a:ext uri="{FF2B5EF4-FFF2-40B4-BE49-F238E27FC236}">
                  <a16:creationId xmlns:a16="http://schemas.microsoft.com/office/drawing/2014/main" id="{C005D268-0ED1-4ACA-8ED7-FB852A1A72FB}"/>
                </a:ext>
              </a:extLst>
            </p:cNvPr>
            <p:cNvSpPr txBox="1"/>
            <p:nvPr/>
          </p:nvSpPr>
          <p:spPr>
            <a:xfrm>
              <a:off x="5260978"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4" name="TextBox 43">
              <a:extLst>
                <a:ext uri="{FF2B5EF4-FFF2-40B4-BE49-F238E27FC236}">
                  <a16:creationId xmlns:a16="http://schemas.microsoft.com/office/drawing/2014/main" id="{2BAE83D1-02AA-417C-9966-ED14F5C661A3}"/>
                </a:ext>
              </a:extLst>
            </p:cNvPr>
            <p:cNvSpPr txBox="1"/>
            <p:nvPr/>
          </p:nvSpPr>
          <p:spPr>
            <a:xfrm>
              <a:off x="5604937"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5" name="TextBox 44">
              <a:extLst>
                <a:ext uri="{FF2B5EF4-FFF2-40B4-BE49-F238E27FC236}">
                  <a16:creationId xmlns:a16="http://schemas.microsoft.com/office/drawing/2014/main" id="{03294018-7A57-495D-861B-8EDE84BEDD88}"/>
                </a:ext>
              </a:extLst>
            </p:cNvPr>
            <p:cNvSpPr txBox="1"/>
            <p:nvPr/>
          </p:nvSpPr>
          <p:spPr>
            <a:xfrm>
              <a:off x="5948896"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6" name="TextBox 45">
              <a:extLst>
                <a:ext uri="{FF2B5EF4-FFF2-40B4-BE49-F238E27FC236}">
                  <a16:creationId xmlns:a16="http://schemas.microsoft.com/office/drawing/2014/main" id="{AD81089F-6635-4998-AAA5-E8EB0805EBCC}"/>
                </a:ext>
              </a:extLst>
            </p:cNvPr>
            <p:cNvSpPr txBox="1"/>
            <p:nvPr/>
          </p:nvSpPr>
          <p:spPr>
            <a:xfrm>
              <a:off x="6292856"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9" name="Right Brace 48">
              <a:extLst>
                <a:ext uri="{FF2B5EF4-FFF2-40B4-BE49-F238E27FC236}">
                  <a16:creationId xmlns:a16="http://schemas.microsoft.com/office/drawing/2014/main" id="{205B5C6D-2139-4A9F-91DB-D73B8A3D0AA4}"/>
                </a:ext>
              </a:extLst>
            </p:cNvPr>
            <p:cNvSpPr/>
            <p:nvPr/>
          </p:nvSpPr>
          <p:spPr>
            <a:xfrm rot="5400000">
              <a:off x="5216815" y="1847045"/>
              <a:ext cx="228599" cy="2615129"/>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50" name="TextBox 49">
              <a:extLst>
                <a:ext uri="{FF2B5EF4-FFF2-40B4-BE49-F238E27FC236}">
                  <a16:creationId xmlns:a16="http://schemas.microsoft.com/office/drawing/2014/main" id="{70CC35FB-D6EB-4F96-B3C6-414BF13322FF}"/>
                </a:ext>
              </a:extLst>
            </p:cNvPr>
            <p:cNvSpPr txBox="1"/>
            <p:nvPr/>
          </p:nvSpPr>
          <p:spPr>
            <a:xfrm>
              <a:off x="4430004" y="3354760"/>
              <a:ext cx="1797453" cy="338554"/>
            </a:xfrm>
            <a:prstGeom prst="rect">
              <a:avLst/>
            </a:prstGeom>
            <a:noFill/>
          </p:spPr>
          <p:txBody>
            <a:bodyPr wrap="square" rtlCol="0">
              <a:spAutoFit/>
            </a:bodyPr>
            <a:lstStyle/>
            <a:p>
              <a:pPr algn="ctr"/>
              <a:r>
                <a:rPr lang="en-US" sz="1600" i="1" dirty="0">
                  <a:solidFill>
                    <a:schemeClr val="tx1">
                      <a:lumMod val="75000"/>
                      <a:lumOff val="25000"/>
                    </a:schemeClr>
                  </a:solidFill>
                </a:rPr>
                <a:t>8x regular refresh</a:t>
              </a:r>
              <a:endParaRPr lang="en-CH" sz="1600" i="1" dirty="0">
                <a:solidFill>
                  <a:schemeClr val="tx1">
                    <a:lumMod val="75000"/>
                    <a:lumOff val="25000"/>
                  </a:schemeClr>
                </a:solidFill>
              </a:endParaRPr>
            </a:p>
          </p:txBody>
        </p:sp>
      </p:grpSp>
      <p:sp>
        <p:nvSpPr>
          <p:cNvPr id="51" name="TextBox 50">
            <a:extLst>
              <a:ext uri="{FF2B5EF4-FFF2-40B4-BE49-F238E27FC236}">
                <a16:creationId xmlns:a16="http://schemas.microsoft.com/office/drawing/2014/main" id="{9B1142E1-3F51-4232-947F-799206F2A895}"/>
              </a:ext>
            </a:extLst>
          </p:cNvPr>
          <p:cNvSpPr txBox="1"/>
          <p:nvPr/>
        </p:nvSpPr>
        <p:spPr>
          <a:xfrm>
            <a:off x="6343063" y="2383819"/>
            <a:ext cx="1505232" cy="707886"/>
          </a:xfrm>
          <a:prstGeom prst="rect">
            <a:avLst/>
          </a:prstGeom>
          <a:noFill/>
        </p:spPr>
        <p:txBody>
          <a:bodyPr wrap="square" rtlCol="0" anchor="ctr">
            <a:spAutoFit/>
          </a:bodyPr>
          <a:lstStyle/>
          <a:p>
            <a:pPr algn="ctr"/>
            <a:r>
              <a:rPr lang="en-US" sz="4000" dirty="0">
                <a:solidFill>
                  <a:schemeClr val="tx1">
                    <a:lumMod val="75000"/>
                    <a:lumOff val="25000"/>
                  </a:schemeClr>
                </a:solidFill>
              </a:rPr>
              <a:t>…</a:t>
            </a:r>
            <a:endParaRPr lang="en-CH" sz="4000" dirty="0">
              <a:solidFill>
                <a:schemeClr val="tx1">
                  <a:lumMod val="75000"/>
                  <a:lumOff val="25000"/>
                </a:schemeClr>
              </a:solidFill>
            </a:endParaRPr>
          </a:p>
        </p:txBody>
      </p:sp>
      <p:sp>
        <p:nvSpPr>
          <p:cNvPr id="60" name="TextBox 59">
            <a:extLst>
              <a:ext uri="{FF2B5EF4-FFF2-40B4-BE49-F238E27FC236}">
                <a16:creationId xmlns:a16="http://schemas.microsoft.com/office/drawing/2014/main" id="{56039A45-1769-40F9-BDE8-F0BB75ACF3E5}"/>
              </a:ext>
            </a:extLst>
          </p:cNvPr>
          <p:cNvSpPr txBox="1"/>
          <p:nvPr/>
        </p:nvSpPr>
        <p:spPr>
          <a:xfrm>
            <a:off x="129559" y="4588995"/>
            <a:ext cx="4644242" cy="707886"/>
          </a:xfrm>
          <a:prstGeom prst="rect">
            <a:avLst/>
          </a:prstGeom>
          <a:noFill/>
        </p:spPr>
        <p:txBody>
          <a:bodyPr wrap="square" rtlCol="0">
            <a:spAutoFit/>
          </a:bodyPr>
          <a:lstStyle/>
          <a:p>
            <a:r>
              <a:rPr lang="en-US" sz="2000" b="1" dirty="0">
                <a:solidFill>
                  <a:schemeClr val="accent2">
                    <a:lumMod val="50000"/>
                  </a:schemeClr>
                </a:solidFill>
              </a:rPr>
              <a:t>TREF</a:t>
            </a:r>
            <a:r>
              <a:rPr lang="en-US" sz="2000" b="1" baseline="-25000" dirty="0">
                <a:solidFill>
                  <a:schemeClr val="accent2">
                    <a:lumMod val="50000"/>
                  </a:schemeClr>
                </a:solidFill>
              </a:rPr>
              <a:t>1</a:t>
            </a:r>
            <a:r>
              <a:rPr lang="en-US" sz="2000" b="1" dirty="0">
                <a:solidFill>
                  <a:schemeClr val="accent2">
                    <a:lumMod val="50000"/>
                  </a:schemeClr>
                </a:solidFill>
              </a:rPr>
              <a:t>: </a:t>
            </a:r>
            <a:r>
              <a:rPr lang="en-US" sz="2000" dirty="0"/>
              <a:t>Refreshes the victims of </a:t>
            </a:r>
            <a:r>
              <a:rPr lang="en-US" sz="2000" b="1" dirty="0"/>
              <a:t>row ID</a:t>
            </a:r>
            <a:r>
              <a:rPr lang="en-US" sz="2000" dirty="0"/>
              <a:t> with the </a:t>
            </a:r>
            <a:r>
              <a:rPr lang="en-US" sz="2000" b="1" dirty="0"/>
              <a:t>largest counter value</a:t>
            </a:r>
            <a:endParaRPr lang="en-CH" sz="2000" b="1" dirty="0"/>
          </a:p>
        </p:txBody>
      </p:sp>
      <p:sp>
        <p:nvSpPr>
          <p:cNvPr id="61" name="TextBox 60">
            <a:extLst>
              <a:ext uri="{FF2B5EF4-FFF2-40B4-BE49-F238E27FC236}">
                <a16:creationId xmlns:a16="http://schemas.microsoft.com/office/drawing/2014/main" id="{78239928-4577-4758-BC3A-B6E5F3EB023C}"/>
              </a:ext>
            </a:extLst>
          </p:cNvPr>
          <p:cNvSpPr txBox="1"/>
          <p:nvPr/>
        </p:nvSpPr>
        <p:spPr>
          <a:xfrm>
            <a:off x="129559" y="5464314"/>
            <a:ext cx="4240642" cy="707886"/>
          </a:xfrm>
          <a:prstGeom prst="rect">
            <a:avLst/>
          </a:prstGeom>
          <a:noFill/>
        </p:spPr>
        <p:txBody>
          <a:bodyPr wrap="square" rtlCol="0">
            <a:spAutoFit/>
          </a:bodyPr>
          <a:lstStyle/>
          <a:p>
            <a:r>
              <a:rPr lang="en-US" sz="2000" b="1" dirty="0">
                <a:solidFill>
                  <a:schemeClr val="accent5">
                    <a:lumMod val="50000"/>
                  </a:schemeClr>
                </a:solidFill>
              </a:rPr>
              <a:t>TREF</a:t>
            </a:r>
            <a:r>
              <a:rPr lang="en-US" sz="2000" b="1" baseline="-25000" dirty="0">
                <a:solidFill>
                  <a:schemeClr val="accent5">
                    <a:lumMod val="50000"/>
                  </a:schemeClr>
                </a:solidFill>
              </a:rPr>
              <a:t> 2</a:t>
            </a:r>
            <a:r>
              <a:rPr lang="en-US" sz="2000" b="1" dirty="0">
                <a:solidFill>
                  <a:schemeClr val="accent5">
                    <a:lumMod val="50000"/>
                  </a:schemeClr>
                </a:solidFill>
              </a:rPr>
              <a:t>: </a:t>
            </a:r>
            <a:r>
              <a:rPr lang="en-US" sz="2000" dirty="0"/>
              <a:t>Refreshes the victims of </a:t>
            </a:r>
            <a:br>
              <a:rPr lang="en-US" sz="2000" dirty="0"/>
            </a:br>
            <a:r>
              <a:rPr lang="en-US" sz="2000" b="1" dirty="0"/>
              <a:t>row ID</a:t>
            </a:r>
            <a:r>
              <a:rPr lang="en-US" sz="2000" dirty="0"/>
              <a:t> that </a:t>
            </a:r>
            <a:r>
              <a:rPr lang="en-US" sz="2000" dirty="0">
                <a:solidFill>
                  <a:schemeClr val="accent5">
                    <a:lumMod val="50000"/>
                  </a:schemeClr>
                </a:solidFill>
              </a:rPr>
              <a:t>TREF</a:t>
            </a:r>
            <a:r>
              <a:rPr lang="en-US" sz="2000" baseline="-25000" dirty="0">
                <a:solidFill>
                  <a:schemeClr val="accent5">
                    <a:lumMod val="50000"/>
                  </a:schemeClr>
                </a:solidFill>
              </a:rPr>
              <a:t>2</a:t>
            </a:r>
            <a:r>
              <a:rPr lang="en-US" sz="2000" dirty="0">
                <a:solidFill>
                  <a:schemeClr val="accent5">
                    <a:lumMod val="50000"/>
                  </a:schemeClr>
                </a:solidFill>
              </a:rPr>
              <a:t> pointer</a:t>
            </a:r>
            <a:r>
              <a:rPr lang="en-US" sz="2000" dirty="0"/>
              <a:t> refers to </a:t>
            </a:r>
            <a:endParaRPr lang="en-CH" sz="2000" dirty="0"/>
          </a:p>
        </p:txBody>
      </p:sp>
      <p:grpSp>
        <p:nvGrpSpPr>
          <p:cNvPr id="10" name="Group 9">
            <a:extLst>
              <a:ext uri="{FF2B5EF4-FFF2-40B4-BE49-F238E27FC236}">
                <a16:creationId xmlns:a16="http://schemas.microsoft.com/office/drawing/2014/main" id="{FA8878D4-1C84-4A72-BF7E-5096D15F174D}"/>
              </a:ext>
            </a:extLst>
          </p:cNvPr>
          <p:cNvGrpSpPr/>
          <p:nvPr/>
        </p:nvGrpSpPr>
        <p:grpSpPr>
          <a:xfrm>
            <a:off x="4572000" y="4974803"/>
            <a:ext cx="1269903" cy="584775"/>
            <a:chOff x="4572000" y="4364438"/>
            <a:chExt cx="1269903" cy="584775"/>
          </a:xfrm>
        </p:grpSpPr>
        <p:sp>
          <p:nvSpPr>
            <p:cNvPr id="62" name="TextBox 61">
              <a:extLst>
                <a:ext uri="{FF2B5EF4-FFF2-40B4-BE49-F238E27FC236}">
                  <a16:creationId xmlns:a16="http://schemas.microsoft.com/office/drawing/2014/main" id="{B7178E5E-F0ED-411F-BA81-A1EE05ED2E2C}"/>
                </a:ext>
              </a:extLst>
            </p:cNvPr>
            <p:cNvSpPr txBox="1"/>
            <p:nvPr/>
          </p:nvSpPr>
          <p:spPr>
            <a:xfrm>
              <a:off x="4572000" y="4364438"/>
              <a:ext cx="1269903" cy="584775"/>
            </a:xfrm>
            <a:prstGeom prst="rect">
              <a:avLst/>
            </a:prstGeom>
            <a:noFill/>
          </p:spPr>
          <p:txBody>
            <a:bodyPr wrap="square" rtlCol="0">
              <a:spAutoFit/>
            </a:bodyPr>
            <a:lstStyle/>
            <a:p>
              <a:pPr algn="ctr"/>
              <a:r>
                <a:rPr lang="en-US" sz="1600" b="1" dirty="0">
                  <a:solidFill>
                    <a:schemeClr val="accent5">
                      <a:lumMod val="50000"/>
                    </a:schemeClr>
                  </a:solidFill>
                </a:rPr>
                <a:t>TREF</a:t>
              </a:r>
              <a:r>
                <a:rPr lang="en-US" sz="1600" b="1" baseline="-25000" dirty="0">
                  <a:solidFill>
                    <a:schemeClr val="accent5">
                      <a:lumMod val="50000"/>
                    </a:schemeClr>
                  </a:solidFill>
                </a:rPr>
                <a:t>2</a:t>
              </a:r>
              <a:r>
                <a:rPr lang="en-US" sz="1600" b="1" dirty="0">
                  <a:solidFill>
                    <a:schemeClr val="accent5">
                      <a:lumMod val="50000"/>
                    </a:schemeClr>
                  </a:solidFill>
                </a:rPr>
                <a:t> </a:t>
              </a:r>
              <a:br>
                <a:rPr lang="en-US" sz="1600" b="1" dirty="0">
                  <a:solidFill>
                    <a:schemeClr val="accent5">
                      <a:lumMod val="50000"/>
                    </a:schemeClr>
                  </a:solidFill>
                </a:rPr>
              </a:br>
              <a:r>
                <a:rPr lang="en-US" sz="1600" b="1" dirty="0">
                  <a:solidFill>
                    <a:schemeClr val="accent5">
                      <a:lumMod val="50000"/>
                    </a:schemeClr>
                  </a:solidFill>
                </a:rPr>
                <a:t>pointer</a:t>
              </a:r>
              <a:endParaRPr lang="en-CH" sz="1600" dirty="0"/>
            </a:p>
          </p:txBody>
        </p:sp>
        <p:cxnSp>
          <p:nvCxnSpPr>
            <p:cNvPr id="64" name="Straight Arrow Connector 63">
              <a:extLst>
                <a:ext uri="{FF2B5EF4-FFF2-40B4-BE49-F238E27FC236}">
                  <a16:creationId xmlns:a16="http://schemas.microsoft.com/office/drawing/2014/main" id="{BA50C562-FDF4-4C7C-966C-C5E0BCC6E8CB}"/>
                </a:ext>
              </a:extLst>
            </p:cNvPr>
            <p:cNvCxnSpPr>
              <a:cxnSpLocks/>
            </p:cNvCxnSpPr>
            <p:nvPr/>
          </p:nvCxnSpPr>
          <p:spPr>
            <a:xfrm>
              <a:off x="5584295" y="4600762"/>
              <a:ext cx="225048"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1A1741A3-438E-4A1A-AB86-46F0EC01A539}"/>
              </a:ext>
            </a:extLst>
          </p:cNvPr>
          <p:cNvGrpSpPr/>
          <p:nvPr/>
        </p:nvGrpSpPr>
        <p:grpSpPr>
          <a:xfrm>
            <a:off x="5857023" y="4454237"/>
            <a:ext cx="3156938" cy="1870363"/>
            <a:chOff x="5857023" y="3843872"/>
            <a:chExt cx="3156938" cy="1870363"/>
          </a:xfrm>
        </p:grpSpPr>
        <p:sp>
          <p:nvSpPr>
            <p:cNvPr id="57" name="TextBox 56">
              <a:extLst>
                <a:ext uri="{FF2B5EF4-FFF2-40B4-BE49-F238E27FC236}">
                  <a16:creationId xmlns:a16="http://schemas.microsoft.com/office/drawing/2014/main" id="{F49CFD12-8A90-4875-857B-CCADA7491C44}"/>
                </a:ext>
              </a:extLst>
            </p:cNvPr>
            <p:cNvSpPr txBox="1"/>
            <p:nvPr/>
          </p:nvSpPr>
          <p:spPr>
            <a:xfrm rot="16200000">
              <a:off x="6222475" y="4661537"/>
              <a:ext cx="1505232" cy="600164"/>
            </a:xfrm>
            <a:prstGeom prst="rect">
              <a:avLst/>
            </a:prstGeom>
            <a:noFill/>
          </p:spPr>
          <p:txBody>
            <a:bodyPr wrap="square" rtlCol="0" anchor="ctr">
              <a:spAutoFit/>
            </a:bodyPr>
            <a:lstStyle/>
            <a:p>
              <a:pPr algn="ctr"/>
              <a:r>
                <a:rPr lang="en-US" sz="3300" dirty="0">
                  <a:solidFill>
                    <a:schemeClr val="tx1">
                      <a:lumMod val="75000"/>
                      <a:lumOff val="25000"/>
                    </a:schemeClr>
                  </a:solidFill>
                </a:rPr>
                <a:t>…</a:t>
              </a:r>
              <a:endParaRPr lang="en-CH" sz="3300" dirty="0">
                <a:solidFill>
                  <a:schemeClr val="tx1">
                    <a:lumMod val="75000"/>
                    <a:lumOff val="25000"/>
                  </a:schemeClr>
                </a:solidFill>
              </a:endParaRPr>
            </a:p>
          </p:txBody>
        </p:sp>
        <p:grpSp>
          <p:nvGrpSpPr>
            <p:cNvPr id="8" name="Group 7">
              <a:extLst>
                <a:ext uri="{FF2B5EF4-FFF2-40B4-BE49-F238E27FC236}">
                  <a16:creationId xmlns:a16="http://schemas.microsoft.com/office/drawing/2014/main" id="{24796B3E-D43C-4366-85DF-AD222443EE1E}"/>
                </a:ext>
              </a:extLst>
            </p:cNvPr>
            <p:cNvGrpSpPr/>
            <p:nvPr/>
          </p:nvGrpSpPr>
          <p:grpSpPr>
            <a:xfrm>
              <a:off x="5857023" y="3843872"/>
              <a:ext cx="3156938" cy="1755954"/>
              <a:chOff x="5857023" y="3843872"/>
              <a:chExt cx="3156938" cy="1755954"/>
            </a:xfrm>
          </p:grpSpPr>
          <p:sp>
            <p:nvSpPr>
              <p:cNvPr id="52" name="TextBox 51">
                <a:extLst>
                  <a:ext uri="{FF2B5EF4-FFF2-40B4-BE49-F238E27FC236}">
                    <a16:creationId xmlns:a16="http://schemas.microsoft.com/office/drawing/2014/main" id="{95D144CA-CBEB-4F24-869B-84E4186EAA14}"/>
                  </a:ext>
                </a:extLst>
              </p:cNvPr>
              <p:cNvSpPr txBox="1"/>
              <p:nvPr/>
            </p:nvSpPr>
            <p:spPr>
              <a:xfrm>
                <a:off x="6185080" y="3843872"/>
                <a:ext cx="1819825" cy="369332"/>
              </a:xfrm>
              <a:prstGeom prst="rect">
                <a:avLst/>
              </a:prstGeom>
              <a:noFill/>
            </p:spPr>
            <p:txBody>
              <a:bodyPr wrap="square" rtlCol="0">
                <a:spAutoFit/>
              </a:bodyPr>
              <a:lstStyle/>
              <a:p>
                <a:pPr algn="ctr"/>
                <a:r>
                  <a:rPr lang="en-US" b="1" dirty="0"/>
                  <a:t>Counter Table</a:t>
                </a:r>
                <a:endParaRPr lang="en-CH" b="1" dirty="0"/>
              </a:p>
            </p:txBody>
          </p:sp>
          <p:sp>
            <p:nvSpPr>
              <p:cNvPr id="53" name="Rectangle 52">
                <a:extLst>
                  <a:ext uri="{FF2B5EF4-FFF2-40B4-BE49-F238E27FC236}">
                    <a16:creationId xmlns:a16="http://schemas.microsoft.com/office/drawing/2014/main" id="{BAF146CE-A284-45DB-A6D2-5B2FF315CC9E}"/>
                  </a:ext>
                </a:extLst>
              </p:cNvPr>
              <p:cNvSpPr/>
              <p:nvPr/>
            </p:nvSpPr>
            <p:spPr>
              <a:xfrm>
                <a:off x="5857023" y="4249111"/>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row ID</a:t>
                </a:r>
                <a:endParaRPr lang="en-CH" sz="1350" dirty="0">
                  <a:solidFill>
                    <a:schemeClr val="tx1">
                      <a:lumMod val="75000"/>
                      <a:lumOff val="25000"/>
                    </a:schemeClr>
                  </a:solidFill>
                </a:endParaRPr>
              </a:p>
            </p:txBody>
          </p:sp>
          <p:sp>
            <p:nvSpPr>
              <p:cNvPr id="54" name="Rectangle 53">
                <a:extLst>
                  <a:ext uri="{FF2B5EF4-FFF2-40B4-BE49-F238E27FC236}">
                    <a16:creationId xmlns:a16="http://schemas.microsoft.com/office/drawing/2014/main" id="{341C75FB-6334-40CF-8C8F-1543EDBF13C2}"/>
                  </a:ext>
                </a:extLst>
              </p:cNvPr>
              <p:cNvSpPr/>
              <p:nvPr/>
            </p:nvSpPr>
            <p:spPr>
              <a:xfrm>
                <a:off x="7109161" y="4249111"/>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counter value</a:t>
                </a:r>
                <a:endParaRPr lang="en-CH" sz="1350" dirty="0">
                  <a:solidFill>
                    <a:schemeClr val="tx1">
                      <a:lumMod val="75000"/>
                      <a:lumOff val="25000"/>
                    </a:schemeClr>
                  </a:solidFill>
                </a:endParaRPr>
              </a:p>
            </p:txBody>
          </p:sp>
          <p:sp>
            <p:nvSpPr>
              <p:cNvPr id="55" name="Rectangle 54">
                <a:extLst>
                  <a:ext uri="{FF2B5EF4-FFF2-40B4-BE49-F238E27FC236}">
                    <a16:creationId xmlns:a16="http://schemas.microsoft.com/office/drawing/2014/main" id="{332CA8D5-26F7-42BA-A2CA-3682A6FEE4AC}"/>
                  </a:ext>
                </a:extLst>
              </p:cNvPr>
              <p:cNvSpPr/>
              <p:nvPr/>
            </p:nvSpPr>
            <p:spPr>
              <a:xfrm>
                <a:off x="5857023" y="448646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row ID</a:t>
                </a:r>
                <a:endParaRPr lang="en-CH" sz="1350" dirty="0">
                  <a:solidFill>
                    <a:schemeClr val="tx1">
                      <a:lumMod val="75000"/>
                      <a:lumOff val="25000"/>
                    </a:schemeClr>
                  </a:solidFill>
                </a:endParaRPr>
              </a:p>
            </p:txBody>
          </p:sp>
          <p:sp>
            <p:nvSpPr>
              <p:cNvPr id="56" name="Rectangle 55">
                <a:extLst>
                  <a:ext uri="{FF2B5EF4-FFF2-40B4-BE49-F238E27FC236}">
                    <a16:creationId xmlns:a16="http://schemas.microsoft.com/office/drawing/2014/main" id="{EEC5D681-5789-4D13-B64A-D13B21B366B7}"/>
                  </a:ext>
                </a:extLst>
              </p:cNvPr>
              <p:cNvSpPr/>
              <p:nvPr/>
            </p:nvSpPr>
            <p:spPr>
              <a:xfrm>
                <a:off x="7109161" y="448646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counter value</a:t>
                </a:r>
                <a:endParaRPr lang="en-CH" sz="1350" dirty="0">
                  <a:solidFill>
                    <a:schemeClr val="tx1">
                      <a:lumMod val="75000"/>
                      <a:lumOff val="25000"/>
                    </a:schemeClr>
                  </a:solidFill>
                </a:endParaRPr>
              </a:p>
            </p:txBody>
          </p:sp>
          <p:sp>
            <p:nvSpPr>
              <p:cNvPr id="58" name="Right Brace 57">
                <a:extLst>
                  <a:ext uri="{FF2B5EF4-FFF2-40B4-BE49-F238E27FC236}">
                    <a16:creationId xmlns:a16="http://schemas.microsoft.com/office/drawing/2014/main" id="{1994B3F0-0861-4DB0-95F1-22A9451A0ACC}"/>
                  </a:ext>
                </a:extLst>
              </p:cNvPr>
              <p:cNvSpPr/>
              <p:nvPr/>
            </p:nvSpPr>
            <p:spPr>
              <a:xfrm>
                <a:off x="8410030" y="4249111"/>
                <a:ext cx="228599" cy="1153113"/>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350"/>
              </a:p>
            </p:txBody>
          </p:sp>
          <p:sp>
            <p:nvSpPr>
              <p:cNvPr id="59" name="TextBox 58">
                <a:extLst>
                  <a:ext uri="{FF2B5EF4-FFF2-40B4-BE49-F238E27FC236}">
                    <a16:creationId xmlns:a16="http://schemas.microsoft.com/office/drawing/2014/main" id="{111141FA-D03F-4625-9B06-FF9BC38354FD}"/>
                  </a:ext>
                </a:extLst>
              </p:cNvPr>
              <p:cNvSpPr txBox="1"/>
              <p:nvPr/>
            </p:nvSpPr>
            <p:spPr>
              <a:xfrm rot="5400000">
                <a:off x="8092068" y="4677933"/>
                <a:ext cx="1505232" cy="338554"/>
              </a:xfrm>
              <a:prstGeom prst="rect">
                <a:avLst/>
              </a:prstGeom>
              <a:noFill/>
            </p:spPr>
            <p:txBody>
              <a:bodyPr wrap="square" rtlCol="0">
                <a:spAutoFit/>
              </a:bodyPr>
              <a:lstStyle/>
              <a:p>
                <a:pPr algn="ctr"/>
                <a:r>
                  <a:rPr lang="en-US" sz="1600" i="1" dirty="0">
                    <a:solidFill>
                      <a:schemeClr val="tx1">
                        <a:lumMod val="75000"/>
                        <a:lumOff val="25000"/>
                      </a:schemeClr>
                    </a:solidFill>
                  </a:rPr>
                  <a:t>16 entries</a:t>
                </a:r>
                <a:endParaRPr lang="en-CH" sz="1600" i="1" dirty="0">
                  <a:solidFill>
                    <a:schemeClr val="tx1">
                      <a:lumMod val="75000"/>
                      <a:lumOff val="25000"/>
                    </a:schemeClr>
                  </a:solidFill>
                </a:endParaRPr>
              </a:p>
            </p:txBody>
          </p:sp>
          <p:sp>
            <p:nvSpPr>
              <p:cNvPr id="91" name="Rectangle 90">
                <a:extLst>
                  <a:ext uri="{FF2B5EF4-FFF2-40B4-BE49-F238E27FC236}">
                    <a16:creationId xmlns:a16="http://schemas.microsoft.com/office/drawing/2014/main" id="{EED745D8-0FBC-482F-BDDF-FD608E62BAE6}"/>
                  </a:ext>
                </a:extLst>
              </p:cNvPr>
              <p:cNvSpPr/>
              <p:nvPr/>
            </p:nvSpPr>
            <p:spPr>
              <a:xfrm>
                <a:off x="5857023" y="515832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row ID</a:t>
                </a:r>
                <a:endParaRPr lang="en-CH" sz="1350" dirty="0">
                  <a:solidFill>
                    <a:schemeClr val="tx1">
                      <a:lumMod val="75000"/>
                      <a:lumOff val="25000"/>
                    </a:schemeClr>
                  </a:solidFill>
                </a:endParaRPr>
              </a:p>
            </p:txBody>
          </p:sp>
          <p:sp>
            <p:nvSpPr>
              <p:cNvPr id="92" name="Rectangle 91">
                <a:extLst>
                  <a:ext uri="{FF2B5EF4-FFF2-40B4-BE49-F238E27FC236}">
                    <a16:creationId xmlns:a16="http://schemas.microsoft.com/office/drawing/2014/main" id="{10989852-D7E7-4FAB-8F60-F82BEE643FED}"/>
                  </a:ext>
                </a:extLst>
              </p:cNvPr>
              <p:cNvSpPr/>
              <p:nvPr/>
            </p:nvSpPr>
            <p:spPr>
              <a:xfrm>
                <a:off x="7109161" y="515832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counter value</a:t>
                </a:r>
                <a:endParaRPr lang="en-CH" sz="1350" dirty="0">
                  <a:solidFill>
                    <a:schemeClr val="tx1">
                      <a:lumMod val="75000"/>
                      <a:lumOff val="25000"/>
                    </a:schemeClr>
                  </a:solidFill>
                </a:endParaRPr>
              </a:p>
            </p:txBody>
          </p:sp>
        </p:grpSp>
      </p:grpSp>
      <p:grpSp>
        <p:nvGrpSpPr>
          <p:cNvPr id="3" name="Group 2">
            <a:extLst>
              <a:ext uri="{FF2B5EF4-FFF2-40B4-BE49-F238E27FC236}">
                <a16:creationId xmlns:a16="http://schemas.microsoft.com/office/drawing/2014/main" id="{1865F92A-4DC0-4AAE-91FE-DB81AC7891D4}"/>
              </a:ext>
            </a:extLst>
          </p:cNvPr>
          <p:cNvGrpSpPr/>
          <p:nvPr/>
        </p:nvGrpSpPr>
        <p:grpSpPr>
          <a:xfrm>
            <a:off x="1071563" y="2422832"/>
            <a:ext cx="7666016" cy="313023"/>
            <a:chOff x="1071563" y="2579799"/>
            <a:chExt cx="7666016" cy="313023"/>
          </a:xfrm>
        </p:grpSpPr>
        <p:cxnSp>
          <p:nvCxnSpPr>
            <p:cNvPr id="4" name="Straight Arrow Connector 3">
              <a:extLst>
                <a:ext uri="{FF2B5EF4-FFF2-40B4-BE49-F238E27FC236}">
                  <a16:creationId xmlns:a16="http://schemas.microsoft.com/office/drawing/2014/main" id="{07AE9D49-1E07-4A96-8A30-E8107152FDF8}"/>
                </a:ext>
              </a:extLst>
            </p:cNvPr>
            <p:cNvCxnSpPr>
              <a:cxnSpLocks/>
            </p:cNvCxnSpPr>
            <p:nvPr/>
          </p:nvCxnSpPr>
          <p:spPr>
            <a:xfrm>
              <a:off x="1085850" y="2739849"/>
              <a:ext cx="6360242" cy="0"/>
            </a:xfrm>
            <a:prstGeom prst="straightConnector1">
              <a:avLst/>
            </a:prstGeom>
            <a:ln w="25400" cap="rnd">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7666486-4AF3-4650-B2ED-6462A94B27F0}"/>
                </a:ext>
              </a:extLst>
            </p:cNvPr>
            <p:cNvSpPr/>
            <p:nvPr/>
          </p:nvSpPr>
          <p:spPr>
            <a:xfrm>
              <a:off x="6761295" y="2579799"/>
              <a:ext cx="1976284" cy="31302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rPr>
                <a:t>time</a:t>
              </a:r>
            </a:p>
          </p:txBody>
        </p:sp>
        <p:cxnSp>
          <p:nvCxnSpPr>
            <p:cNvPr id="9" name="Straight Connector 8">
              <a:extLst>
                <a:ext uri="{FF2B5EF4-FFF2-40B4-BE49-F238E27FC236}">
                  <a16:creationId xmlns:a16="http://schemas.microsoft.com/office/drawing/2014/main" id="{CC61DBE3-C4A1-4660-AECA-BA790BE0A4FD}"/>
                </a:ext>
              </a:extLst>
            </p:cNvPr>
            <p:cNvCxnSpPr>
              <a:cxnSpLocks/>
            </p:cNvCxnSpPr>
            <p:nvPr/>
          </p:nvCxnSpPr>
          <p:spPr>
            <a:xfrm flipV="1">
              <a:off x="1071563"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72C5625-461C-4031-9E7F-29FB995363FD}"/>
                </a:ext>
              </a:extLst>
            </p:cNvPr>
            <p:cNvCxnSpPr>
              <a:cxnSpLocks/>
            </p:cNvCxnSpPr>
            <p:nvPr/>
          </p:nvCxnSpPr>
          <p:spPr>
            <a:xfrm flipV="1">
              <a:off x="1411941"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20E493-5A27-4E87-A288-8D087AC46B72}"/>
                </a:ext>
              </a:extLst>
            </p:cNvPr>
            <p:cNvCxnSpPr>
              <a:cxnSpLocks/>
            </p:cNvCxnSpPr>
            <p:nvPr/>
          </p:nvCxnSpPr>
          <p:spPr>
            <a:xfrm flipV="1">
              <a:off x="1752320"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13F7E0-3881-459D-BCCA-8AB540EDB665}"/>
                </a:ext>
              </a:extLst>
            </p:cNvPr>
            <p:cNvCxnSpPr>
              <a:cxnSpLocks/>
            </p:cNvCxnSpPr>
            <p:nvPr/>
          </p:nvCxnSpPr>
          <p:spPr>
            <a:xfrm flipV="1">
              <a:off x="2092698"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45F53B3-7792-425C-9D0E-70BFDB774E62}"/>
                </a:ext>
              </a:extLst>
            </p:cNvPr>
            <p:cNvCxnSpPr>
              <a:cxnSpLocks/>
            </p:cNvCxnSpPr>
            <p:nvPr/>
          </p:nvCxnSpPr>
          <p:spPr>
            <a:xfrm flipV="1">
              <a:off x="2433077"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919843-3DB0-432B-A9B6-F221187FFF6D}"/>
                </a:ext>
              </a:extLst>
            </p:cNvPr>
            <p:cNvCxnSpPr>
              <a:cxnSpLocks/>
            </p:cNvCxnSpPr>
            <p:nvPr/>
          </p:nvCxnSpPr>
          <p:spPr>
            <a:xfrm flipV="1">
              <a:off x="2773455"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D1B454-B4E8-41F1-9928-C43FD885712F}"/>
                </a:ext>
              </a:extLst>
            </p:cNvPr>
            <p:cNvCxnSpPr>
              <a:cxnSpLocks/>
            </p:cNvCxnSpPr>
            <p:nvPr/>
          </p:nvCxnSpPr>
          <p:spPr>
            <a:xfrm flipV="1">
              <a:off x="3113834"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91843B-095A-4F36-9B8B-0B1CBD18594A}"/>
                </a:ext>
              </a:extLst>
            </p:cNvPr>
            <p:cNvCxnSpPr>
              <a:cxnSpLocks/>
            </p:cNvCxnSpPr>
            <p:nvPr/>
          </p:nvCxnSpPr>
          <p:spPr>
            <a:xfrm flipV="1">
              <a:off x="3454212"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B9C324-2ADB-4DBF-BE02-7F9BA3C9B549}"/>
                </a:ext>
              </a:extLst>
            </p:cNvPr>
            <p:cNvCxnSpPr>
              <a:cxnSpLocks/>
            </p:cNvCxnSpPr>
            <p:nvPr/>
          </p:nvCxnSpPr>
          <p:spPr>
            <a:xfrm flipV="1">
              <a:off x="4134969"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BF4C8B-B123-42BF-8E59-5BFCFB51AF52}"/>
                </a:ext>
              </a:extLst>
            </p:cNvPr>
            <p:cNvCxnSpPr>
              <a:cxnSpLocks/>
            </p:cNvCxnSpPr>
            <p:nvPr/>
          </p:nvCxnSpPr>
          <p:spPr>
            <a:xfrm flipV="1">
              <a:off x="4475348"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7F95713-7217-416F-A967-28E1ECD132CC}"/>
                </a:ext>
              </a:extLst>
            </p:cNvPr>
            <p:cNvCxnSpPr>
              <a:cxnSpLocks/>
            </p:cNvCxnSpPr>
            <p:nvPr/>
          </p:nvCxnSpPr>
          <p:spPr>
            <a:xfrm flipV="1">
              <a:off x="4815726"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DDF726-4BD2-4647-9C3D-37E845C1E256}"/>
                </a:ext>
              </a:extLst>
            </p:cNvPr>
            <p:cNvCxnSpPr>
              <a:cxnSpLocks/>
            </p:cNvCxnSpPr>
            <p:nvPr/>
          </p:nvCxnSpPr>
          <p:spPr>
            <a:xfrm flipV="1">
              <a:off x="5156105"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49EA9E1-3006-4320-A004-7D5F6A116278}"/>
                </a:ext>
              </a:extLst>
            </p:cNvPr>
            <p:cNvCxnSpPr>
              <a:cxnSpLocks/>
            </p:cNvCxnSpPr>
            <p:nvPr/>
          </p:nvCxnSpPr>
          <p:spPr>
            <a:xfrm flipV="1">
              <a:off x="5496483"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E0630F-B7FB-4965-81A2-8002EC3FEBE9}"/>
                </a:ext>
              </a:extLst>
            </p:cNvPr>
            <p:cNvCxnSpPr>
              <a:cxnSpLocks/>
            </p:cNvCxnSpPr>
            <p:nvPr/>
          </p:nvCxnSpPr>
          <p:spPr>
            <a:xfrm flipV="1">
              <a:off x="5836862"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D61DDA-BBD3-453D-A4B5-259CF3715592}"/>
                </a:ext>
              </a:extLst>
            </p:cNvPr>
            <p:cNvCxnSpPr>
              <a:cxnSpLocks/>
            </p:cNvCxnSpPr>
            <p:nvPr/>
          </p:nvCxnSpPr>
          <p:spPr>
            <a:xfrm flipV="1">
              <a:off x="6177240"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DE4E370-2FF1-42F9-AB37-A2E4652D7F56}"/>
                </a:ext>
              </a:extLst>
            </p:cNvPr>
            <p:cNvCxnSpPr>
              <a:cxnSpLocks/>
            </p:cNvCxnSpPr>
            <p:nvPr/>
          </p:nvCxnSpPr>
          <p:spPr>
            <a:xfrm flipV="1">
              <a:off x="6517619"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0AF2399-87A1-464E-9F29-3853595546B8}"/>
                </a:ext>
              </a:extLst>
            </p:cNvPr>
            <p:cNvCxnSpPr>
              <a:cxnSpLocks/>
            </p:cNvCxnSpPr>
            <p:nvPr/>
          </p:nvCxnSpPr>
          <p:spPr>
            <a:xfrm flipV="1">
              <a:off x="3787422" y="2678289"/>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B8C10BD-7A39-4709-9FDE-3D811448E9F5}"/>
                </a:ext>
              </a:extLst>
            </p:cNvPr>
            <p:cNvCxnSpPr>
              <a:cxnSpLocks/>
            </p:cNvCxnSpPr>
            <p:nvPr/>
          </p:nvCxnSpPr>
          <p:spPr>
            <a:xfrm flipV="1">
              <a:off x="6858000" y="2678289"/>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15E1C807-6BB2-480C-9DF8-9FE5C1C5DA12}"/>
              </a:ext>
            </a:extLst>
          </p:cNvPr>
          <p:cNvCxnSpPr>
            <a:cxnSpLocks/>
          </p:cNvCxnSpPr>
          <p:nvPr/>
        </p:nvCxnSpPr>
        <p:spPr>
          <a:xfrm flipH="1" flipV="1">
            <a:off x="3787182" y="2518605"/>
            <a:ext cx="1051" cy="125084"/>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7123C-08C1-46D2-AA38-F9803F806C57}"/>
              </a:ext>
            </a:extLst>
          </p:cNvPr>
          <p:cNvCxnSpPr>
            <a:cxnSpLocks/>
          </p:cNvCxnSpPr>
          <p:nvPr/>
        </p:nvCxnSpPr>
        <p:spPr>
          <a:xfrm flipV="1">
            <a:off x="6858000" y="2517267"/>
            <a:ext cx="0" cy="127263"/>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B475708-95B0-4CA2-9207-13A3DC767F66}"/>
              </a:ext>
            </a:extLst>
          </p:cNvPr>
          <p:cNvSpPr txBox="1"/>
          <p:nvPr/>
        </p:nvSpPr>
        <p:spPr>
          <a:xfrm>
            <a:off x="0" y="3760113"/>
            <a:ext cx="9144000" cy="430887"/>
          </a:xfrm>
          <a:prstGeom prst="rect">
            <a:avLst/>
          </a:prstGeom>
          <a:solidFill>
            <a:schemeClr val="bg2"/>
          </a:solidFill>
        </p:spPr>
        <p:txBody>
          <a:bodyPr wrap="square" rtlCol="0">
            <a:spAutoFit/>
          </a:bodyPr>
          <a:lstStyle/>
          <a:p>
            <a:r>
              <a:rPr lang="en-US" sz="2200" b="1" dirty="0"/>
              <a:t>Observation: </a:t>
            </a:r>
            <a:r>
              <a:rPr lang="en-US" sz="2200" dirty="0"/>
              <a:t>TRR tracks potentially aggressor rows using a </a:t>
            </a:r>
            <a:r>
              <a:rPr lang="en-US" sz="2200" dirty="0">
                <a:solidFill>
                  <a:srgbClr val="C00000"/>
                </a:solidFill>
              </a:rPr>
              <a:t>Counter Table</a:t>
            </a:r>
            <a:endParaRPr lang="en-CH" sz="2200" dirty="0">
              <a:solidFill>
                <a:srgbClr val="C00000"/>
              </a:solidFill>
            </a:endParaRPr>
          </a:p>
        </p:txBody>
      </p:sp>
    </p:spTree>
    <p:custDataLst>
      <p:tags r:id="rId1"/>
    </p:custDataLst>
    <p:extLst>
      <p:ext uri="{BB962C8B-B14F-4D97-AF65-F5344CB8AC3E}">
        <p14:creationId xmlns:p14="http://schemas.microsoft.com/office/powerpoint/2010/main" val="224100809"/>
      </p:ext>
    </p:extLst>
  </p:cSld>
  <p:clrMapOvr>
    <a:masterClrMapping/>
  </p:clrMapOvr>
  <mc:AlternateContent xmlns:mc="http://schemas.openxmlformats.org/markup-compatibility/2006" xmlns:p14="http://schemas.microsoft.com/office/powerpoint/2010/main">
    <mc:Choice Requires="p14">
      <p:transition spd="slow" p14:dur="2000" advTm="109830"/>
    </mc:Choice>
    <mc:Fallback xmlns="">
      <p:transition spd="slow" advTm="1098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500"/>
                                        <p:tgtEl>
                                          <p:spTgt spid="6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p:bldP spid="38" grpId="0"/>
      <p:bldP spid="51" grpId="0"/>
      <p:bldP spid="60" grpId="0"/>
      <p:bldP spid="61" grpId="0"/>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4769-6E16-43AB-A318-D199D8920373}"/>
              </a:ext>
            </a:extLst>
          </p:cNvPr>
          <p:cNvSpPr>
            <a:spLocks noGrp="1"/>
          </p:cNvSpPr>
          <p:nvPr>
            <p:ph type="title"/>
          </p:nvPr>
        </p:nvSpPr>
        <p:spPr/>
        <p:txBody>
          <a:bodyPr>
            <a:normAutofit/>
          </a:bodyPr>
          <a:lstStyle/>
          <a:p>
            <a:r>
              <a:rPr lang="en-US" dirty="0"/>
              <a:t>Circumventing </a:t>
            </a:r>
            <a:r>
              <a:rPr lang="en-US" dirty="0">
                <a:solidFill>
                  <a:schemeClr val="accent2">
                    <a:lumMod val="40000"/>
                    <a:lumOff val="60000"/>
                  </a:schemeClr>
                </a:solidFill>
              </a:rPr>
              <a:t>Vendor A</a:t>
            </a:r>
            <a:r>
              <a:rPr lang="en-US" dirty="0"/>
              <a:t>’s TRR</a:t>
            </a:r>
            <a:endParaRPr lang="en-CH" dirty="0"/>
          </a:p>
        </p:txBody>
      </p:sp>
      <p:sp>
        <p:nvSpPr>
          <p:cNvPr id="52" name="TextBox 51">
            <a:extLst>
              <a:ext uri="{FF2B5EF4-FFF2-40B4-BE49-F238E27FC236}">
                <a16:creationId xmlns:a16="http://schemas.microsoft.com/office/drawing/2014/main" id="{95D144CA-CBEB-4F24-869B-84E4186EAA14}"/>
              </a:ext>
            </a:extLst>
          </p:cNvPr>
          <p:cNvSpPr txBox="1"/>
          <p:nvPr/>
        </p:nvSpPr>
        <p:spPr>
          <a:xfrm>
            <a:off x="6195457" y="914400"/>
            <a:ext cx="1819825" cy="369332"/>
          </a:xfrm>
          <a:prstGeom prst="rect">
            <a:avLst/>
          </a:prstGeom>
          <a:noFill/>
        </p:spPr>
        <p:txBody>
          <a:bodyPr wrap="square" rtlCol="0">
            <a:spAutoFit/>
          </a:bodyPr>
          <a:lstStyle/>
          <a:p>
            <a:pPr algn="ctr"/>
            <a:r>
              <a:rPr lang="en-US" b="1" dirty="0"/>
              <a:t>Counter Table</a:t>
            </a:r>
            <a:endParaRPr lang="en-CH" b="1" dirty="0"/>
          </a:p>
        </p:txBody>
      </p:sp>
      <p:sp>
        <p:nvSpPr>
          <p:cNvPr id="53" name="Rectangle 52">
            <a:extLst>
              <a:ext uri="{FF2B5EF4-FFF2-40B4-BE49-F238E27FC236}">
                <a16:creationId xmlns:a16="http://schemas.microsoft.com/office/drawing/2014/main" id="{BAF146CE-A284-45DB-A6D2-5B2FF315CC9E}"/>
              </a:ext>
            </a:extLst>
          </p:cNvPr>
          <p:cNvSpPr/>
          <p:nvPr/>
        </p:nvSpPr>
        <p:spPr>
          <a:xfrm>
            <a:off x="5867400" y="1319638"/>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row ID</a:t>
            </a:r>
            <a:endParaRPr lang="en-CH" sz="1350" dirty="0">
              <a:solidFill>
                <a:schemeClr val="tx1">
                  <a:lumMod val="75000"/>
                  <a:lumOff val="25000"/>
                </a:schemeClr>
              </a:solidFill>
            </a:endParaRPr>
          </a:p>
        </p:txBody>
      </p:sp>
      <p:sp>
        <p:nvSpPr>
          <p:cNvPr id="54" name="Rectangle 53">
            <a:extLst>
              <a:ext uri="{FF2B5EF4-FFF2-40B4-BE49-F238E27FC236}">
                <a16:creationId xmlns:a16="http://schemas.microsoft.com/office/drawing/2014/main" id="{341C75FB-6334-40CF-8C8F-1543EDBF13C2}"/>
              </a:ext>
            </a:extLst>
          </p:cNvPr>
          <p:cNvSpPr/>
          <p:nvPr/>
        </p:nvSpPr>
        <p:spPr>
          <a:xfrm>
            <a:off x="7119538" y="1319638"/>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counter value</a:t>
            </a:r>
            <a:endParaRPr lang="en-CH" sz="1350" dirty="0">
              <a:solidFill>
                <a:schemeClr val="tx1">
                  <a:lumMod val="75000"/>
                  <a:lumOff val="25000"/>
                </a:schemeClr>
              </a:solidFill>
            </a:endParaRPr>
          </a:p>
        </p:txBody>
      </p:sp>
      <p:sp>
        <p:nvSpPr>
          <p:cNvPr id="55" name="Rectangle 54">
            <a:extLst>
              <a:ext uri="{FF2B5EF4-FFF2-40B4-BE49-F238E27FC236}">
                <a16:creationId xmlns:a16="http://schemas.microsoft.com/office/drawing/2014/main" id="{332CA8D5-26F7-42BA-A2CA-3682A6FEE4AC}"/>
              </a:ext>
            </a:extLst>
          </p:cNvPr>
          <p:cNvSpPr/>
          <p:nvPr/>
        </p:nvSpPr>
        <p:spPr>
          <a:xfrm>
            <a:off x="5867400" y="1556989"/>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row ID</a:t>
            </a:r>
            <a:endParaRPr lang="en-CH" sz="1350" dirty="0">
              <a:solidFill>
                <a:schemeClr val="tx1">
                  <a:lumMod val="75000"/>
                  <a:lumOff val="25000"/>
                </a:schemeClr>
              </a:solidFill>
            </a:endParaRPr>
          </a:p>
        </p:txBody>
      </p:sp>
      <p:sp>
        <p:nvSpPr>
          <p:cNvPr id="56" name="Rectangle 55">
            <a:extLst>
              <a:ext uri="{FF2B5EF4-FFF2-40B4-BE49-F238E27FC236}">
                <a16:creationId xmlns:a16="http://schemas.microsoft.com/office/drawing/2014/main" id="{EEC5D681-5789-4D13-B64A-D13B21B366B7}"/>
              </a:ext>
            </a:extLst>
          </p:cNvPr>
          <p:cNvSpPr/>
          <p:nvPr/>
        </p:nvSpPr>
        <p:spPr>
          <a:xfrm>
            <a:off x="7119538" y="1556989"/>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counter value</a:t>
            </a:r>
            <a:endParaRPr lang="en-CH" sz="1350" dirty="0">
              <a:solidFill>
                <a:schemeClr val="tx1">
                  <a:lumMod val="75000"/>
                  <a:lumOff val="25000"/>
                </a:schemeClr>
              </a:solidFill>
            </a:endParaRPr>
          </a:p>
        </p:txBody>
      </p:sp>
      <p:sp>
        <p:nvSpPr>
          <p:cNvPr id="57" name="TextBox 56">
            <a:extLst>
              <a:ext uri="{FF2B5EF4-FFF2-40B4-BE49-F238E27FC236}">
                <a16:creationId xmlns:a16="http://schemas.microsoft.com/office/drawing/2014/main" id="{F49CFD12-8A90-4875-857B-CCADA7491C44}"/>
              </a:ext>
            </a:extLst>
          </p:cNvPr>
          <p:cNvSpPr txBox="1"/>
          <p:nvPr/>
        </p:nvSpPr>
        <p:spPr>
          <a:xfrm rot="16200000">
            <a:off x="6209126" y="1772172"/>
            <a:ext cx="1505232" cy="600164"/>
          </a:xfrm>
          <a:prstGeom prst="rect">
            <a:avLst/>
          </a:prstGeom>
          <a:noFill/>
        </p:spPr>
        <p:txBody>
          <a:bodyPr wrap="square" rtlCol="0" anchor="ctr">
            <a:spAutoFit/>
          </a:bodyPr>
          <a:lstStyle/>
          <a:p>
            <a:pPr algn="ctr"/>
            <a:r>
              <a:rPr lang="en-US" sz="3300" dirty="0">
                <a:solidFill>
                  <a:schemeClr val="tx1">
                    <a:lumMod val="75000"/>
                    <a:lumOff val="25000"/>
                  </a:schemeClr>
                </a:solidFill>
              </a:rPr>
              <a:t>…</a:t>
            </a:r>
            <a:endParaRPr lang="en-CH" sz="3300" dirty="0">
              <a:solidFill>
                <a:schemeClr val="tx1">
                  <a:lumMod val="75000"/>
                  <a:lumOff val="25000"/>
                </a:schemeClr>
              </a:solidFill>
            </a:endParaRPr>
          </a:p>
        </p:txBody>
      </p:sp>
      <p:sp>
        <p:nvSpPr>
          <p:cNvPr id="58" name="Right Brace 57">
            <a:extLst>
              <a:ext uri="{FF2B5EF4-FFF2-40B4-BE49-F238E27FC236}">
                <a16:creationId xmlns:a16="http://schemas.microsoft.com/office/drawing/2014/main" id="{1994B3F0-0861-4DB0-95F1-22A9451A0ACC}"/>
              </a:ext>
            </a:extLst>
          </p:cNvPr>
          <p:cNvSpPr/>
          <p:nvPr/>
        </p:nvSpPr>
        <p:spPr>
          <a:xfrm>
            <a:off x="8423536" y="1319638"/>
            <a:ext cx="228599" cy="1153113"/>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350"/>
          </a:p>
        </p:txBody>
      </p:sp>
      <p:sp>
        <p:nvSpPr>
          <p:cNvPr id="59" name="TextBox 58">
            <a:extLst>
              <a:ext uri="{FF2B5EF4-FFF2-40B4-BE49-F238E27FC236}">
                <a16:creationId xmlns:a16="http://schemas.microsoft.com/office/drawing/2014/main" id="{111141FA-D03F-4625-9B06-FF9BC38354FD}"/>
              </a:ext>
            </a:extLst>
          </p:cNvPr>
          <p:cNvSpPr txBox="1"/>
          <p:nvPr/>
        </p:nvSpPr>
        <p:spPr>
          <a:xfrm rot="5400000">
            <a:off x="8121579" y="1682406"/>
            <a:ext cx="1505232" cy="338554"/>
          </a:xfrm>
          <a:prstGeom prst="rect">
            <a:avLst/>
          </a:prstGeom>
          <a:noFill/>
        </p:spPr>
        <p:txBody>
          <a:bodyPr wrap="square" rtlCol="0">
            <a:spAutoFit/>
          </a:bodyPr>
          <a:lstStyle/>
          <a:p>
            <a:pPr algn="ctr"/>
            <a:r>
              <a:rPr lang="en-US" sz="1600" i="1" dirty="0">
                <a:solidFill>
                  <a:schemeClr val="tx1">
                    <a:lumMod val="75000"/>
                    <a:lumOff val="25000"/>
                  </a:schemeClr>
                </a:solidFill>
              </a:rPr>
              <a:t>16 entries</a:t>
            </a:r>
            <a:endParaRPr lang="en-CH" sz="1600" i="1" dirty="0">
              <a:solidFill>
                <a:schemeClr val="tx1">
                  <a:lumMod val="75000"/>
                  <a:lumOff val="25000"/>
                </a:schemeClr>
              </a:solidFill>
            </a:endParaRPr>
          </a:p>
        </p:txBody>
      </p:sp>
      <p:sp>
        <p:nvSpPr>
          <p:cNvPr id="69" name="TextBox 68">
            <a:extLst>
              <a:ext uri="{FF2B5EF4-FFF2-40B4-BE49-F238E27FC236}">
                <a16:creationId xmlns:a16="http://schemas.microsoft.com/office/drawing/2014/main" id="{9AB4D99F-B8C8-4EC8-BA39-5CE9D7384197}"/>
              </a:ext>
            </a:extLst>
          </p:cNvPr>
          <p:cNvSpPr txBox="1"/>
          <p:nvPr/>
        </p:nvSpPr>
        <p:spPr>
          <a:xfrm>
            <a:off x="152400" y="1071771"/>
            <a:ext cx="4669263" cy="1061829"/>
          </a:xfrm>
          <a:prstGeom prst="rect">
            <a:avLst/>
          </a:prstGeom>
          <a:solidFill>
            <a:schemeClr val="bg1">
              <a:lumMod val="95000"/>
            </a:schemeClr>
          </a:solidFill>
          <a:ln w="28575">
            <a:solidFill>
              <a:schemeClr val="tx1">
                <a:lumMod val="75000"/>
                <a:lumOff val="25000"/>
              </a:schemeClr>
            </a:solidFill>
          </a:ln>
        </p:spPr>
        <p:txBody>
          <a:bodyPr wrap="square" rtlCol="0">
            <a:spAutoFit/>
          </a:bodyPr>
          <a:lstStyle/>
          <a:p>
            <a:pPr algn="ctr"/>
            <a:r>
              <a:rPr lang="en-US" sz="2100" b="1" dirty="0">
                <a:solidFill>
                  <a:srgbClr val="0066FF"/>
                </a:solidFill>
              </a:rPr>
              <a:t>Approach:</a:t>
            </a:r>
            <a:r>
              <a:rPr lang="en-US" sz="2100" dirty="0"/>
              <a:t> </a:t>
            </a:r>
            <a:r>
              <a:rPr lang="en-US" sz="2100" b="1" dirty="0"/>
              <a:t>Ensure</a:t>
            </a:r>
            <a:r>
              <a:rPr lang="en-US" sz="2100" dirty="0"/>
              <a:t> an </a:t>
            </a:r>
            <a:r>
              <a:rPr lang="en-US" sz="2100" dirty="0">
                <a:solidFill>
                  <a:srgbClr val="C00000"/>
                </a:solidFill>
              </a:rPr>
              <a:t>aggressor</a:t>
            </a:r>
            <a:r>
              <a:rPr lang="en-US" sz="2100" dirty="0"/>
              <a:t> row</a:t>
            </a:r>
            <a:br>
              <a:rPr lang="en-US" sz="2100" dirty="0"/>
            </a:br>
            <a:r>
              <a:rPr lang="en-US" sz="2100" dirty="0"/>
              <a:t>is </a:t>
            </a:r>
            <a:r>
              <a:rPr lang="en-US" sz="2100" b="1" dirty="0"/>
              <a:t>discarded</a:t>
            </a:r>
            <a:r>
              <a:rPr lang="en-US" sz="2100" dirty="0"/>
              <a:t> from the </a:t>
            </a:r>
            <a:r>
              <a:rPr lang="en-US" sz="2100" i="1" dirty="0"/>
              <a:t>Counter Table </a:t>
            </a:r>
            <a:br>
              <a:rPr lang="en-US" sz="2100" dirty="0"/>
            </a:br>
            <a:r>
              <a:rPr lang="en-US" sz="2100" b="1" dirty="0"/>
              <a:t>prior</a:t>
            </a:r>
            <a:r>
              <a:rPr lang="en-US" sz="2100" dirty="0"/>
              <a:t> to a REF command</a:t>
            </a:r>
            <a:endParaRPr lang="en-CH" sz="2100" dirty="0"/>
          </a:p>
        </p:txBody>
      </p:sp>
      <p:sp>
        <p:nvSpPr>
          <p:cNvPr id="70" name="TextBox 69">
            <a:extLst>
              <a:ext uri="{FF2B5EF4-FFF2-40B4-BE49-F238E27FC236}">
                <a16:creationId xmlns:a16="http://schemas.microsoft.com/office/drawing/2014/main" id="{E95D433D-00C2-4904-AA23-B7FDFA916415}"/>
              </a:ext>
            </a:extLst>
          </p:cNvPr>
          <p:cNvSpPr txBox="1"/>
          <p:nvPr/>
        </p:nvSpPr>
        <p:spPr>
          <a:xfrm>
            <a:off x="512892" y="2976870"/>
            <a:ext cx="696621" cy="369332"/>
          </a:xfrm>
          <a:prstGeom prst="rect">
            <a:avLst/>
          </a:prstGeom>
          <a:noFill/>
        </p:spPr>
        <p:txBody>
          <a:bodyPr wrap="square" rtlCol="0">
            <a:spAutoFit/>
          </a:bodyPr>
          <a:lstStyle/>
          <a:p>
            <a:pPr algn="ctr"/>
            <a:r>
              <a:rPr lang="en-US" b="1" dirty="0"/>
              <a:t>REF</a:t>
            </a:r>
            <a:endParaRPr lang="en-CH" b="1" dirty="0"/>
          </a:p>
        </p:txBody>
      </p:sp>
      <p:sp>
        <p:nvSpPr>
          <p:cNvPr id="71" name="TextBox 70">
            <a:extLst>
              <a:ext uri="{FF2B5EF4-FFF2-40B4-BE49-F238E27FC236}">
                <a16:creationId xmlns:a16="http://schemas.microsoft.com/office/drawing/2014/main" id="{C8DA79CA-AC49-4AC3-8A8F-CF39C2C9E629}"/>
              </a:ext>
            </a:extLst>
          </p:cNvPr>
          <p:cNvSpPr txBox="1"/>
          <p:nvPr/>
        </p:nvSpPr>
        <p:spPr>
          <a:xfrm>
            <a:off x="1357320" y="2976870"/>
            <a:ext cx="1587468" cy="369332"/>
          </a:xfrm>
          <a:prstGeom prst="rect">
            <a:avLst/>
          </a:prstGeom>
          <a:noFill/>
        </p:spPr>
        <p:txBody>
          <a:bodyPr wrap="square" rtlCol="0">
            <a:spAutoFit/>
          </a:bodyPr>
          <a:lstStyle/>
          <a:p>
            <a:pPr algn="ctr"/>
            <a:r>
              <a:rPr lang="en-US" dirty="0">
                <a:solidFill>
                  <a:srgbClr val="C00000"/>
                </a:solidFill>
              </a:rPr>
              <a:t>ACT ([A</a:t>
            </a:r>
            <a:r>
              <a:rPr lang="en-US" baseline="-25000" dirty="0">
                <a:solidFill>
                  <a:srgbClr val="C00000"/>
                </a:solidFill>
              </a:rPr>
              <a:t>1</a:t>
            </a:r>
            <a:r>
              <a:rPr lang="en-US" dirty="0">
                <a:solidFill>
                  <a:srgbClr val="C00000"/>
                </a:solidFill>
              </a:rPr>
              <a:t>, A</a:t>
            </a:r>
            <a:r>
              <a:rPr lang="en-US" baseline="-25000" dirty="0">
                <a:solidFill>
                  <a:srgbClr val="C00000"/>
                </a:solidFill>
              </a:rPr>
              <a:t>2</a:t>
            </a:r>
            <a:r>
              <a:rPr lang="en-US" dirty="0">
                <a:solidFill>
                  <a:srgbClr val="C00000"/>
                </a:solidFill>
              </a:rPr>
              <a:t>])</a:t>
            </a:r>
            <a:endParaRPr lang="en-CH" dirty="0">
              <a:solidFill>
                <a:srgbClr val="C00000"/>
              </a:solidFill>
            </a:endParaRPr>
          </a:p>
        </p:txBody>
      </p:sp>
      <p:sp>
        <p:nvSpPr>
          <p:cNvPr id="72" name="TextBox 71">
            <a:extLst>
              <a:ext uri="{FF2B5EF4-FFF2-40B4-BE49-F238E27FC236}">
                <a16:creationId xmlns:a16="http://schemas.microsoft.com/office/drawing/2014/main" id="{F6ED12A5-2205-42B7-BA96-F79880924B6B}"/>
              </a:ext>
            </a:extLst>
          </p:cNvPr>
          <p:cNvSpPr txBox="1"/>
          <p:nvPr/>
        </p:nvSpPr>
        <p:spPr>
          <a:xfrm>
            <a:off x="2970258" y="2976870"/>
            <a:ext cx="1340817" cy="369332"/>
          </a:xfrm>
          <a:prstGeom prst="rect">
            <a:avLst/>
          </a:prstGeom>
          <a:noFill/>
        </p:spPr>
        <p:txBody>
          <a:bodyPr wrap="square" rtlCol="0">
            <a:spAutoFit/>
          </a:bodyPr>
          <a:lstStyle/>
          <a:p>
            <a:pPr algn="ctr"/>
            <a:r>
              <a:rPr lang="en-US" dirty="0">
                <a:solidFill>
                  <a:srgbClr val="0066FF"/>
                </a:solidFill>
              </a:rPr>
              <a:t>ACT(D</a:t>
            </a:r>
            <a:r>
              <a:rPr lang="en-US" baseline="-25000" dirty="0">
                <a:solidFill>
                  <a:srgbClr val="0066FF"/>
                </a:solidFill>
              </a:rPr>
              <a:t>1</a:t>
            </a:r>
            <a:r>
              <a:rPr lang="en-US" dirty="0">
                <a:solidFill>
                  <a:srgbClr val="0066FF"/>
                </a:solidFill>
              </a:rPr>
              <a:t>)</a:t>
            </a:r>
            <a:endParaRPr lang="en-CH" dirty="0">
              <a:solidFill>
                <a:srgbClr val="0066FF"/>
              </a:solidFill>
            </a:endParaRPr>
          </a:p>
        </p:txBody>
      </p:sp>
      <p:sp>
        <p:nvSpPr>
          <p:cNvPr id="73" name="TextBox 72">
            <a:extLst>
              <a:ext uri="{FF2B5EF4-FFF2-40B4-BE49-F238E27FC236}">
                <a16:creationId xmlns:a16="http://schemas.microsoft.com/office/drawing/2014/main" id="{E7A814AD-4DD5-4335-9DED-ACE8803F7F83}"/>
              </a:ext>
            </a:extLst>
          </p:cNvPr>
          <p:cNvSpPr txBox="1"/>
          <p:nvPr/>
        </p:nvSpPr>
        <p:spPr>
          <a:xfrm>
            <a:off x="4314109" y="2976870"/>
            <a:ext cx="1340817" cy="369332"/>
          </a:xfrm>
          <a:prstGeom prst="rect">
            <a:avLst/>
          </a:prstGeom>
          <a:noFill/>
        </p:spPr>
        <p:txBody>
          <a:bodyPr wrap="square" rtlCol="0">
            <a:spAutoFit/>
          </a:bodyPr>
          <a:lstStyle/>
          <a:p>
            <a:pPr algn="ctr"/>
            <a:r>
              <a:rPr lang="en-US" dirty="0">
                <a:solidFill>
                  <a:srgbClr val="0066FF"/>
                </a:solidFill>
              </a:rPr>
              <a:t>ACT(D</a:t>
            </a:r>
            <a:r>
              <a:rPr lang="en-US" baseline="-25000" dirty="0">
                <a:solidFill>
                  <a:srgbClr val="0066FF"/>
                </a:solidFill>
              </a:rPr>
              <a:t>2</a:t>
            </a:r>
            <a:r>
              <a:rPr lang="en-US" dirty="0">
                <a:solidFill>
                  <a:srgbClr val="0066FF"/>
                </a:solidFill>
              </a:rPr>
              <a:t>)</a:t>
            </a:r>
            <a:endParaRPr lang="en-CH" dirty="0">
              <a:solidFill>
                <a:srgbClr val="0066FF"/>
              </a:solidFill>
            </a:endParaRPr>
          </a:p>
        </p:txBody>
      </p:sp>
      <p:sp>
        <p:nvSpPr>
          <p:cNvPr id="74" name="TextBox 73">
            <a:extLst>
              <a:ext uri="{FF2B5EF4-FFF2-40B4-BE49-F238E27FC236}">
                <a16:creationId xmlns:a16="http://schemas.microsoft.com/office/drawing/2014/main" id="{243AE87F-B5CE-47E7-B6A1-27E073968F89}"/>
              </a:ext>
            </a:extLst>
          </p:cNvPr>
          <p:cNvSpPr txBox="1"/>
          <p:nvPr/>
        </p:nvSpPr>
        <p:spPr>
          <a:xfrm>
            <a:off x="7910619" y="2976870"/>
            <a:ext cx="689933" cy="369332"/>
          </a:xfrm>
          <a:prstGeom prst="rect">
            <a:avLst/>
          </a:prstGeom>
          <a:noFill/>
        </p:spPr>
        <p:txBody>
          <a:bodyPr wrap="square" rtlCol="0">
            <a:spAutoFit/>
          </a:bodyPr>
          <a:lstStyle/>
          <a:p>
            <a:pPr algn="ctr"/>
            <a:r>
              <a:rPr lang="en-US" b="1" dirty="0"/>
              <a:t>REF</a:t>
            </a:r>
            <a:endParaRPr lang="en-CH" b="1" dirty="0"/>
          </a:p>
        </p:txBody>
      </p:sp>
      <p:sp>
        <p:nvSpPr>
          <p:cNvPr id="75" name="TextBox 74">
            <a:extLst>
              <a:ext uri="{FF2B5EF4-FFF2-40B4-BE49-F238E27FC236}">
                <a16:creationId xmlns:a16="http://schemas.microsoft.com/office/drawing/2014/main" id="{A144F56D-46A6-42D1-AD93-6BA2642E06FA}"/>
              </a:ext>
            </a:extLst>
          </p:cNvPr>
          <p:cNvSpPr txBox="1"/>
          <p:nvPr/>
        </p:nvSpPr>
        <p:spPr>
          <a:xfrm>
            <a:off x="5736529" y="2743200"/>
            <a:ext cx="577082" cy="600164"/>
          </a:xfrm>
          <a:prstGeom prst="rect">
            <a:avLst/>
          </a:prstGeom>
          <a:noFill/>
        </p:spPr>
        <p:txBody>
          <a:bodyPr wrap="square" rtlCol="0" anchor="ctr">
            <a:spAutoFit/>
          </a:bodyPr>
          <a:lstStyle/>
          <a:p>
            <a:pPr algn="ctr"/>
            <a:r>
              <a:rPr lang="en-US" sz="3300" dirty="0">
                <a:solidFill>
                  <a:schemeClr val="tx1">
                    <a:lumMod val="75000"/>
                    <a:lumOff val="25000"/>
                  </a:schemeClr>
                </a:solidFill>
              </a:rPr>
              <a:t>…</a:t>
            </a:r>
            <a:endParaRPr lang="en-CH" sz="3300" dirty="0">
              <a:solidFill>
                <a:schemeClr val="tx1">
                  <a:lumMod val="75000"/>
                  <a:lumOff val="25000"/>
                </a:schemeClr>
              </a:solidFill>
            </a:endParaRPr>
          </a:p>
        </p:txBody>
      </p:sp>
      <p:sp>
        <p:nvSpPr>
          <p:cNvPr id="76" name="TextBox 75">
            <a:extLst>
              <a:ext uri="{FF2B5EF4-FFF2-40B4-BE49-F238E27FC236}">
                <a16:creationId xmlns:a16="http://schemas.microsoft.com/office/drawing/2014/main" id="{728B35E7-4FB2-424E-BF5A-38699A9D0B38}"/>
              </a:ext>
            </a:extLst>
          </p:cNvPr>
          <p:cNvSpPr txBox="1"/>
          <p:nvPr/>
        </p:nvSpPr>
        <p:spPr>
          <a:xfrm>
            <a:off x="6444518" y="2976870"/>
            <a:ext cx="1340817" cy="369332"/>
          </a:xfrm>
          <a:prstGeom prst="rect">
            <a:avLst/>
          </a:prstGeom>
          <a:noFill/>
        </p:spPr>
        <p:txBody>
          <a:bodyPr wrap="square" rtlCol="0">
            <a:spAutoFit/>
          </a:bodyPr>
          <a:lstStyle/>
          <a:p>
            <a:pPr algn="ctr"/>
            <a:r>
              <a:rPr lang="en-US" dirty="0">
                <a:solidFill>
                  <a:srgbClr val="0066FF"/>
                </a:solidFill>
              </a:rPr>
              <a:t>ACT(D</a:t>
            </a:r>
            <a:r>
              <a:rPr lang="en-US" baseline="-25000" dirty="0">
                <a:solidFill>
                  <a:srgbClr val="0066FF"/>
                </a:solidFill>
              </a:rPr>
              <a:t>16</a:t>
            </a:r>
            <a:r>
              <a:rPr lang="en-US" dirty="0">
                <a:solidFill>
                  <a:srgbClr val="0066FF"/>
                </a:solidFill>
              </a:rPr>
              <a:t>)</a:t>
            </a:r>
            <a:endParaRPr lang="en-CH" dirty="0">
              <a:solidFill>
                <a:srgbClr val="0066FF"/>
              </a:solidFill>
            </a:endParaRPr>
          </a:p>
        </p:txBody>
      </p:sp>
      <p:cxnSp>
        <p:nvCxnSpPr>
          <p:cNvPr id="77" name="Straight Arrow Connector 76">
            <a:extLst>
              <a:ext uri="{FF2B5EF4-FFF2-40B4-BE49-F238E27FC236}">
                <a16:creationId xmlns:a16="http://schemas.microsoft.com/office/drawing/2014/main" id="{B87D84B9-2EBF-4BD4-9E3E-94FB53D9C5A8}"/>
              </a:ext>
            </a:extLst>
          </p:cNvPr>
          <p:cNvCxnSpPr>
            <a:cxnSpLocks/>
          </p:cNvCxnSpPr>
          <p:nvPr/>
        </p:nvCxnSpPr>
        <p:spPr>
          <a:xfrm>
            <a:off x="1150930" y="3178446"/>
            <a:ext cx="28718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3" name="Right Brace 82">
            <a:extLst>
              <a:ext uri="{FF2B5EF4-FFF2-40B4-BE49-F238E27FC236}">
                <a16:creationId xmlns:a16="http://schemas.microsoft.com/office/drawing/2014/main" id="{DF886657-3394-4A71-BDAE-966C969B8558}"/>
              </a:ext>
            </a:extLst>
          </p:cNvPr>
          <p:cNvSpPr/>
          <p:nvPr/>
        </p:nvSpPr>
        <p:spPr>
          <a:xfrm rot="5400000">
            <a:off x="2106073" y="2805997"/>
            <a:ext cx="111199" cy="1176483"/>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84" name="TextBox 83">
            <a:extLst>
              <a:ext uri="{FF2B5EF4-FFF2-40B4-BE49-F238E27FC236}">
                <a16:creationId xmlns:a16="http://schemas.microsoft.com/office/drawing/2014/main" id="{BA79DBD1-ECB5-49EC-9F45-A0B270D75D11}"/>
              </a:ext>
            </a:extLst>
          </p:cNvPr>
          <p:cNvSpPr txBox="1"/>
          <p:nvPr/>
        </p:nvSpPr>
        <p:spPr>
          <a:xfrm>
            <a:off x="1610436" y="3523305"/>
            <a:ext cx="1081235" cy="369332"/>
          </a:xfrm>
          <a:prstGeom prst="rect">
            <a:avLst/>
          </a:prstGeom>
          <a:noFill/>
        </p:spPr>
        <p:txBody>
          <a:bodyPr wrap="square" rtlCol="0">
            <a:spAutoFit/>
          </a:bodyPr>
          <a:lstStyle/>
          <a:p>
            <a:pPr algn="ctr"/>
            <a:r>
              <a:rPr lang="en-US" i="1" dirty="0">
                <a:solidFill>
                  <a:schemeClr val="tx1">
                    <a:lumMod val="75000"/>
                    <a:lumOff val="25000"/>
                  </a:schemeClr>
                </a:solidFill>
              </a:rPr>
              <a:t>N times</a:t>
            </a:r>
            <a:endParaRPr lang="en-CH" i="1" dirty="0">
              <a:solidFill>
                <a:schemeClr val="tx1">
                  <a:lumMod val="75000"/>
                  <a:lumOff val="25000"/>
                </a:schemeClr>
              </a:solidFill>
            </a:endParaRPr>
          </a:p>
        </p:txBody>
      </p:sp>
      <p:grpSp>
        <p:nvGrpSpPr>
          <p:cNvPr id="6" name="Group 5">
            <a:extLst>
              <a:ext uri="{FF2B5EF4-FFF2-40B4-BE49-F238E27FC236}">
                <a16:creationId xmlns:a16="http://schemas.microsoft.com/office/drawing/2014/main" id="{C2B3970D-6388-441F-B0E5-66D509E5A45D}"/>
              </a:ext>
            </a:extLst>
          </p:cNvPr>
          <p:cNvGrpSpPr/>
          <p:nvPr/>
        </p:nvGrpSpPr>
        <p:grpSpPr>
          <a:xfrm>
            <a:off x="3017931" y="3340533"/>
            <a:ext cx="1225602" cy="552103"/>
            <a:chOff x="3543252" y="4677387"/>
            <a:chExt cx="1634136" cy="736138"/>
          </a:xfrm>
        </p:grpSpPr>
        <p:sp>
          <p:nvSpPr>
            <p:cNvPr id="85" name="Right Brace 84">
              <a:extLst>
                <a:ext uri="{FF2B5EF4-FFF2-40B4-BE49-F238E27FC236}">
                  <a16:creationId xmlns:a16="http://schemas.microsoft.com/office/drawing/2014/main" id="{E457A44D-FDBB-4325-B180-644AC7A15E01}"/>
                </a:ext>
              </a:extLst>
            </p:cNvPr>
            <p:cNvSpPr/>
            <p:nvPr/>
          </p:nvSpPr>
          <p:spPr>
            <a:xfrm rot="5400000">
              <a:off x="4320476" y="4243111"/>
              <a:ext cx="122048" cy="990600"/>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86" name="TextBox 85">
              <a:extLst>
                <a:ext uri="{FF2B5EF4-FFF2-40B4-BE49-F238E27FC236}">
                  <a16:creationId xmlns:a16="http://schemas.microsoft.com/office/drawing/2014/main" id="{97865176-957F-4E7C-9060-0CA1117E94E1}"/>
                </a:ext>
              </a:extLst>
            </p:cNvPr>
            <p:cNvSpPr txBox="1"/>
            <p:nvPr/>
          </p:nvSpPr>
          <p:spPr>
            <a:xfrm>
              <a:off x="3543252" y="4921082"/>
              <a:ext cx="1634136" cy="492443"/>
            </a:xfrm>
            <a:prstGeom prst="rect">
              <a:avLst/>
            </a:prstGeom>
            <a:noFill/>
          </p:spPr>
          <p:txBody>
            <a:bodyPr wrap="square" rtlCol="0">
              <a:spAutoFit/>
            </a:bodyPr>
            <a:lstStyle/>
            <a:p>
              <a:pPr algn="ctr"/>
              <a:r>
                <a:rPr lang="en-US" i="1" dirty="0">
                  <a:solidFill>
                    <a:schemeClr val="tx1">
                      <a:lumMod val="75000"/>
                      <a:lumOff val="25000"/>
                    </a:schemeClr>
                  </a:solidFill>
                </a:rPr>
                <a:t>N+1 times</a:t>
              </a:r>
              <a:endParaRPr lang="en-CH" i="1" dirty="0">
                <a:solidFill>
                  <a:schemeClr val="tx1">
                    <a:lumMod val="75000"/>
                    <a:lumOff val="25000"/>
                  </a:schemeClr>
                </a:solidFill>
              </a:endParaRPr>
            </a:p>
          </p:txBody>
        </p:sp>
      </p:grpSp>
      <p:sp>
        <p:nvSpPr>
          <p:cNvPr id="91" name="Rectangle 90">
            <a:extLst>
              <a:ext uri="{FF2B5EF4-FFF2-40B4-BE49-F238E27FC236}">
                <a16:creationId xmlns:a16="http://schemas.microsoft.com/office/drawing/2014/main" id="{D2C6598C-C712-4D49-A2C4-B8161E49E89D}"/>
              </a:ext>
            </a:extLst>
          </p:cNvPr>
          <p:cNvSpPr/>
          <p:nvPr/>
        </p:nvSpPr>
        <p:spPr>
          <a:xfrm>
            <a:off x="5867400" y="2277547"/>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row ID</a:t>
            </a:r>
            <a:endParaRPr lang="en-CH" sz="1350" dirty="0">
              <a:solidFill>
                <a:schemeClr val="tx1">
                  <a:lumMod val="75000"/>
                  <a:lumOff val="25000"/>
                </a:schemeClr>
              </a:solidFill>
            </a:endParaRPr>
          </a:p>
        </p:txBody>
      </p:sp>
      <p:sp>
        <p:nvSpPr>
          <p:cNvPr id="92" name="Rectangle 91">
            <a:extLst>
              <a:ext uri="{FF2B5EF4-FFF2-40B4-BE49-F238E27FC236}">
                <a16:creationId xmlns:a16="http://schemas.microsoft.com/office/drawing/2014/main" id="{9558F87A-E724-4DA8-BA24-FC2BB4FEA82F}"/>
              </a:ext>
            </a:extLst>
          </p:cNvPr>
          <p:cNvSpPr/>
          <p:nvPr/>
        </p:nvSpPr>
        <p:spPr>
          <a:xfrm>
            <a:off x="7119538" y="2277547"/>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counter value</a:t>
            </a:r>
            <a:endParaRPr lang="en-CH" sz="1350" dirty="0">
              <a:solidFill>
                <a:schemeClr val="tx1">
                  <a:lumMod val="75000"/>
                  <a:lumOff val="25000"/>
                </a:schemeClr>
              </a:solidFill>
            </a:endParaRPr>
          </a:p>
        </p:txBody>
      </p:sp>
      <p:cxnSp>
        <p:nvCxnSpPr>
          <p:cNvPr id="93" name="Straight Arrow Connector 92">
            <a:extLst>
              <a:ext uri="{FF2B5EF4-FFF2-40B4-BE49-F238E27FC236}">
                <a16:creationId xmlns:a16="http://schemas.microsoft.com/office/drawing/2014/main" id="{F0A5353A-E8EA-4CFC-9011-9A4CAE0CC339}"/>
              </a:ext>
            </a:extLst>
          </p:cNvPr>
          <p:cNvCxnSpPr>
            <a:cxnSpLocks/>
          </p:cNvCxnSpPr>
          <p:nvPr/>
        </p:nvCxnSpPr>
        <p:spPr>
          <a:xfrm>
            <a:off x="2875092" y="3178446"/>
            <a:ext cx="28718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BFA80C2-D8E6-4566-BF94-12608DD4375F}"/>
              </a:ext>
            </a:extLst>
          </p:cNvPr>
          <p:cNvCxnSpPr>
            <a:cxnSpLocks/>
          </p:cNvCxnSpPr>
          <p:nvPr/>
        </p:nvCxnSpPr>
        <p:spPr>
          <a:xfrm>
            <a:off x="4167484" y="3178446"/>
            <a:ext cx="28718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81556B22-890A-414F-9E97-B874938D9C3B}"/>
              </a:ext>
            </a:extLst>
          </p:cNvPr>
          <p:cNvCxnSpPr>
            <a:cxnSpLocks/>
          </p:cNvCxnSpPr>
          <p:nvPr/>
        </p:nvCxnSpPr>
        <p:spPr>
          <a:xfrm>
            <a:off x="5489992" y="3178446"/>
            <a:ext cx="28718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7A1F276C-1B13-485B-BA0E-D9F8B6990C81}"/>
              </a:ext>
            </a:extLst>
          </p:cNvPr>
          <p:cNvCxnSpPr>
            <a:cxnSpLocks/>
          </p:cNvCxnSpPr>
          <p:nvPr/>
        </p:nvCxnSpPr>
        <p:spPr>
          <a:xfrm>
            <a:off x="6272965" y="3178446"/>
            <a:ext cx="28718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030BB6C2-FDDE-4351-81F2-C592D16DF868}"/>
              </a:ext>
            </a:extLst>
          </p:cNvPr>
          <p:cNvCxnSpPr>
            <a:cxnSpLocks/>
          </p:cNvCxnSpPr>
          <p:nvPr/>
        </p:nvCxnSpPr>
        <p:spPr>
          <a:xfrm>
            <a:off x="7641744" y="3178446"/>
            <a:ext cx="28718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B96DF6E8-F8B7-4F5A-B9EC-78862CFA77A6}"/>
              </a:ext>
            </a:extLst>
          </p:cNvPr>
          <p:cNvGrpSpPr/>
          <p:nvPr/>
        </p:nvGrpSpPr>
        <p:grpSpPr>
          <a:xfrm>
            <a:off x="4335092" y="3338643"/>
            <a:ext cx="1225602" cy="562931"/>
            <a:chOff x="3564432" y="4677387"/>
            <a:chExt cx="1634136" cy="750574"/>
          </a:xfrm>
        </p:grpSpPr>
        <p:sp>
          <p:nvSpPr>
            <p:cNvPr id="103" name="Right Brace 102">
              <a:extLst>
                <a:ext uri="{FF2B5EF4-FFF2-40B4-BE49-F238E27FC236}">
                  <a16:creationId xmlns:a16="http://schemas.microsoft.com/office/drawing/2014/main" id="{30055151-7D41-4BE1-9ABF-FBFC8B7325DF}"/>
                </a:ext>
              </a:extLst>
            </p:cNvPr>
            <p:cNvSpPr/>
            <p:nvPr/>
          </p:nvSpPr>
          <p:spPr>
            <a:xfrm rot="5400000">
              <a:off x="4320476" y="4243111"/>
              <a:ext cx="122048" cy="990600"/>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04" name="TextBox 103">
              <a:extLst>
                <a:ext uri="{FF2B5EF4-FFF2-40B4-BE49-F238E27FC236}">
                  <a16:creationId xmlns:a16="http://schemas.microsoft.com/office/drawing/2014/main" id="{C1B02DD2-A540-4CFB-9863-091A8DBB9C76}"/>
                </a:ext>
              </a:extLst>
            </p:cNvPr>
            <p:cNvSpPr txBox="1"/>
            <p:nvPr/>
          </p:nvSpPr>
          <p:spPr>
            <a:xfrm>
              <a:off x="3564432" y="4935518"/>
              <a:ext cx="1634136" cy="492443"/>
            </a:xfrm>
            <a:prstGeom prst="rect">
              <a:avLst/>
            </a:prstGeom>
            <a:noFill/>
          </p:spPr>
          <p:txBody>
            <a:bodyPr wrap="square" rtlCol="0">
              <a:spAutoFit/>
            </a:bodyPr>
            <a:lstStyle/>
            <a:p>
              <a:pPr algn="ctr"/>
              <a:r>
                <a:rPr lang="en-US" i="1" dirty="0">
                  <a:solidFill>
                    <a:schemeClr val="tx1">
                      <a:lumMod val="75000"/>
                      <a:lumOff val="25000"/>
                    </a:schemeClr>
                  </a:solidFill>
                </a:rPr>
                <a:t>N+1 times</a:t>
              </a:r>
              <a:endParaRPr lang="en-CH" i="1" dirty="0">
                <a:solidFill>
                  <a:schemeClr val="tx1">
                    <a:lumMod val="75000"/>
                    <a:lumOff val="25000"/>
                  </a:schemeClr>
                </a:solidFill>
              </a:endParaRPr>
            </a:p>
          </p:txBody>
        </p:sp>
      </p:grpSp>
      <p:grpSp>
        <p:nvGrpSpPr>
          <p:cNvPr id="105" name="Group 104">
            <a:extLst>
              <a:ext uri="{FF2B5EF4-FFF2-40B4-BE49-F238E27FC236}">
                <a16:creationId xmlns:a16="http://schemas.microsoft.com/office/drawing/2014/main" id="{F0B373A3-319F-4643-B874-855B509AE529}"/>
              </a:ext>
            </a:extLst>
          </p:cNvPr>
          <p:cNvGrpSpPr/>
          <p:nvPr/>
        </p:nvGrpSpPr>
        <p:grpSpPr>
          <a:xfrm>
            <a:off x="6527622" y="3340535"/>
            <a:ext cx="1210901" cy="824324"/>
            <a:chOff x="3577576" y="4677387"/>
            <a:chExt cx="1441647" cy="1099099"/>
          </a:xfrm>
        </p:grpSpPr>
        <p:sp>
          <p:nvSpPr>
            <p:cNvPr id="106" name="Right Brace 105">
              <a:extLst>
                <a:ext uri="{FF2B5EF4-FFF2-40B4-BE49-F238E27FC236}">
                  <a16:creationId xmlns:a16="http://schemas.microsoft.com/office/drawing/2014/main" id="{993EA343-388B-4795-A852-53640A91728D}"/>
                </a:ext>
              </a:extLst>
            </p:cNvPr>
            <p:cNvSpPr/>
            <p:nvPr/>
          </p:nvSpPr>
          <p:spPr>
            <a:xfrm rot="5400000">
              <a:off x="4320476" y="4243111"/>
              <a:ext cx="122048" cy="990600"/>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07" name="TextBox 106">
              <a:extLst>
                <a:ext uri="{FF2B5EF4-FFF2-40B4-BE49-F238E27FC236}">
                  <a16:creationId xmlns:a16="http://schemas.microsoft.com/office/drawing/2014/main" id="{F16DC8EA-D6F3-4AE8-A02D-357F6339214A}"/>
                </a:ext>
              </a:extLst>
            </p:cNvPr>
            <p:cNvSpPr txBox="1"/>
            <p:nvPr/>
          </p:nvSpPr>
          <p:spPr>
            <a:xfrm>
              <a:off x="3577576" y="4914711"/>
              <a:ext cx="1441647" cy="861775"/>
            </a:xfrm>
            <a:prstGeom prst="rect">
              <a:avLst/>
            </a:prstGeom>
            <a:noFill/>
          </p:spPr>
          <p:txBody>
            <a:bodyPr wrap="square" rtlCol="0">
              <a:spAutoFit/>
            </a:bodyPr>
            <a:lstStyle/>
            <a:p>
              <a:pPr algn="ctr"/>
              <a:r>
                <a:rPr lang="en-US" i="1" dirty="0">
                  <a:solidFill>
                    <a:schemeClr val="tx1">
                      <a:lumMod val="75000"/>
                      <a:lumOff val="25000"/>
                    </a:schemeClr>
                  </a:solidFill>
                </a:rPr>
                <a:t>N+1 times</a:t>
              </a:r>
              <a:endParaRPr lang="en-CH" i="1" dirty="0">
                <a:solidFill>
                  <a:schemeClr val="tx1">
                    <a:lumMod val="75000"/>
                    <a:lumOff val="25000"/>
                  </a:schemeClr>
                </a:solidFill>
              </a:endParaRPr>
            </a:p>
          </p:txBody>
        </p:sp>
      </p:grpSp>
      <p:sp>
        <p:nvSpPr>
          <p:cNvPr id="4" name="TextBox 3">
            <a:extLst>
              <a:ext uri="{FF2B5EF4-FFF2-40B4-BE49-F238E27FC236}">
                <a16:creationId xmlns:a16="http://schemas.microsoft.com/office/drawing/2014/main" id="{76AEEF11-7798-4D21-B526-6933E2F59ECC}"/>
              </a:ext>
            </a:extLst>
          </p:cNvPr>
          <p:cNvSpPr txBox="1"/>
          <p:nvPr/>
        </p:nvSpPr>
        <p:spPr>
          <a:xfrm>
            <a:off x="5303843" y="1221366"/>
            <a:ext cx="673763" cy="369332"/>
          </a:xfrm>
          <a:prstGeom prst="rect">
            <a:avLst/>
          </a:prstGeom>
          <a:noFill/>
        </p:spPr>
        <p:txBody>
          <a:bodyPr wrap="square" rtlCol="0" anchor="ctr">
            <a:spAutoFit/>
          </a:bodyPr>
          <a:lstStyle/>
          <a:p>
            <a:pPr algn="ctr"/>
            <a:r>
              <a:rPr lang="en-US" dirty="0">
                <a:solidFill>
                  <a:srgbClr val="C00000"/>
                </a:solidFill>
              </a:rPr>
              <a:t>A</a:t>
            </a:r>
            <a:r>
              <a:rPr lang="en-US" baseline="-25000" dirty="0">
                <a:solidFill>
                  <a:srgbClr val="C00000"/>
                </a:solidFill>
              </a:rPr>
              <a:t>1</a:t>
            </a:r>
            <a:endParaRPr lang="en-CH" dirty="0"/>
          </a:p>
        </p:txBody>
      </p:sp>
      <p:sp>
        <p:nvSpPr>
          <p:cNvPr id="40" name="TextBox 39">
            <a:extLst>
              <a:ext uri="{FF2B5EF4-FFF2-40B4-BE49-F238E27FC236}">
                <a16:creationId xmlns:a16="http://schemas.microsoft.com/office/drawing/2014/main" id="{81391CDF-751E-41B7-AF36-EB777607FEA4}"/>
              </a:ext>
            </a:extLst>
          </p:cNvPr>
          <p:cNvSpPr txBox="1"/>
          <p:nvPr/>
        </p:nvSpPr>
        <p:spPr>
          <a:xfrm>
            <a:off x="5316438" y="1471299"/>
            <a:ext cx="673763" cy="369332"/>
          </a:xfrm>
          <a:prstGeom prst="rect">
            <a:avLst/>
          </a:prstGeom>
          <a:noFill/>
        </p:spPr>
        <p:txBody>
          <a:bodyPr wrap="square" rtlCol="0" anchor="ctr">
            <a:spAutoFit/>
          </a:bodyPr>
          <a:lstStyle/>
          <a:p>
            <a:pPr algn="ctr"/>
            <a:r>
              <a:rPr lang="en-US" dirty="0">
                <a:solidFill>
                  <a:srgbClr val="C00000"/>
                </a:solidFill>
              </a:rPr>
              <a:t>A</a:t>
            </a:r>
            <a:r>
              <a:rPr lang="en-US" baseline="-25000" dirty="0">
                <a:solidFill>
                  <a:srgbClr val="C00000"/>
                </a:solidFill>
              </a:rPr>
              <a:t>2</a:t>
            </a:r>
            <a:endParaRPr lang="en-CH" dirty="0"/>
          </a:p>
        </p:txBody>
      </p:sp>
      <p:cxnSp>
        <p:nvCxnSpPr>
          <p:cNvPr id="7" name="Straight Connector 6">
            <a:extLst>
              <a:ext uri="{FF2B5EF4-FFF2-40B4-BE49-F238E27FC236}">
                <a16:creationId xmlns:a16="http://schemas.microsoft.com/office/drawing/2014/main" id="{B8BB9AF5-490B-471D-9A32-8AE094180ECE}"/>
              </a:ext>
            </a:extLst>
          </p:cNvPr>
          <p:cNvCxnSpPr>
            <a:cxnSpLocks/>
          </p:cNvCxnSpPr>
          <p:nvPr/>
        </p:nvCxnSpPr>
        <p:spPr>
          <a:xfrm flipV="1">
            <a:off x="5497748" y="1280978"/>
            <a:ext cx="211061" cy="276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D00925-420D-4755-8A20-43AF043480B5}"/>
              </a:ext>
            </a:extLst>
          </p:cNvPr>
          <p:cNvCxnSpPr>
            <a:cxnSpLocks/>
          </p:cNvCxnSpPr>
          <p:nvPr/>
        </p:nvCxnSpPr>
        <p:spPr>
          <a:xfrm flipV="1">
            <a:off x="5511300" y="1564620"/>
            <a:ext cx="211061" cy="276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4E25E65-7740-40E0-BCD0-8DC0E19D7513}"/>
              </a:ext>
            </a:extLst>
          </p:cNvPr>
          <p:cNvGrpSpPr/>
          <p:nvPr/>
        </p:nvGrpSpPr>
        <p:grpSpPr>
          <a:xfrm>
            <a:off x="231331" y="4535269"/>
            <a:ext cx="8369221" cy="646331"/>
            <a:chOff x="231331" y="5726668"/>
            <a:chExt cx="8369221" cy="646331"/>
          </a:xfrm>
        </p:grpSpPr>
        <p:sp>
          <p:nvSpPr>
            <p:cNvPr id="49" name="TextBox 48">
              <a:extLst>
                <a:ext uri="{FF2B5EF4-FFF2-40B4-BE49-F238E27FC236}">
                  <a16:creationId xmlns:a16="http://schemas.microsoft.com/office/drawing/2014/main" id="{7307185A-3529-42D6-87FF-68C0FFEF8A49}"/>
                </a:ext>
              </a:extLst>
            </p:cNvPr>
            <p:cNvSpPr txBox="1"/>
            <p:nvPr/>
          </p:nvSpPr>
          <p:spPr>
            <a:xfrm>
              <a:off x="703234" y="5726668"/>
              <a:ext cx="7897318" cy="646331"/>
            </a:xfrm>
            <a:prstGeom prst="rect">
              <a:avLst/>
            </a:prstGeom>
            <a:noFill/>
          </p:spPr>
          <p:txBody>
            <a:bodyPr wrap="square" rtlCol="0">
              <a:spAutoFit/>
            </a:bodyPr>
            <a:lstStyle/>
            <a:p>
              <a:r>
                <a:rPr lang="en-US" dirty="0">
                  <a:latin typeface="Cambria" panose="02040503050406030204" pitchFamily="18" charset="0"/>
                </a:rPr>
                <a:t>This </a:t>
              </a:r>
              <a:r>
                <a:rPr lang="en-US" dirty="0" err="1">
                  <a:latin typeface="Cambria" panose="02040503050406030204" pitchFamily="18" charset="0"/>
                </a:rPr>
                <a:t>RowHammer</a:t>
              </a:r>
              <a:r>
                <a:rPr lang="en-US" dirty="0">
                  <a:latin typeface="Cambria" panose="02040503050406030204" pitchFamily="18" charset="0"/>
                </a:rPr>
                <a:t> access pattern requires </a:t>
              </a:r>
              <a:br>
                <a:rPr lang="en-US" dirty="0">
                  <a:latin typeface="Cambria" panose="02040503050406030204" pitchFamily="18" charset="0"/>
                </a:rPr>
              </a:br>
              <a:r>
                <a:rPr lang="en-US" b="1" dirty="0">
                  <a:latin typeface="Cambria" panose="02040503050406030204" pitchFamily="18" charset="0"/>
                </a:rPr>
                <a:t>synchronizing</a:t>
              </a:r>
              <a:r>
                <a:rPr lang="en-US" dirty="0">
                  <a:latin typeface="Cambria" panose="02040503050406030204" pitchFamily="18" charset="0"/>
                </a:rPr>
                <a:t> </a:t>
              </a:r>
              <a:r>
                <a:rPr lang="en-US" dirty="0">
                  <a:solidFill>
                    <a:srgbClr val="0066FF"/>
                  </a:solidFill>
                  <a:latin typeface="Cambria" panose="02040503050406030204" pitchFamily="18" charset="0"/>
                </a:rPr>
                <a:t>accesses</a:t>
              </a:r>
              <a:r>
                <a:rPr lang="en-US" dirty="0">
                  <a:latin typeface="Cambria" panose="02040503050406030204" pitchFamily="18" charset="0"/>
                </a:rPr>
                <a:t> with </a:t>
              </a:r>
              <a:r>
                <a:rPr lang="en-US" dirty="0">
                  <a:solidFill>
                    <a:srgbClr val="0066FF"/>
                  </a:solidFill>
                  <a:latin typeface="Cambria" panose="02040503050406030204" pitchFamily="18" charset="0"/>
                </a:rPr>
                <a:t>REF commands</a:t>
              </a:r>
              <a:endParaRPr lang="en-CH" dirty="0">
                <a:solidFill>
                  <a:srgbClr val="0066FF"/>
                </a:solidFill>
              </a:endParaRPr>
            </a:p>
          </p:txBody>
        </p:sp>
        <p:pic>
          <p:nvPicPr>
            <p:cNvPr id="50" name="Graphic 49" descr="Information">
              <a:extLst>
                <a:ext uri="{FF2B5EF4-FFF2-40B4-BE49-F238E27FC236}">
                  <a16:creationId xmlns:a16="http://schemas.microsoft.com/office/drawing/2014/main" id="{F7CA411D-C2B6-4791-8A95-4D1EFC52BD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1331" y="5799310"/>
              <a:ext cx="484748" cy="484748"/>
            </a:xfrm>
            <a:prstGeom prst="rect">
              <a:avLst/>
            </a:prstGeom>
          </p:spPr>
        </p:pic>
      </p:grpSp>
      <p:sp>
        <p:nvSpPr>
          <p:cNvPr id="46" name="TextBox 45">
            <a:extLst>
              <a:ext uri="{FF2B5EF4-FFF2-40B4-BE49-F238E27FC236}">
                <a16:creationId xmlns:a16="http://schemas.microsoft.com/office/drawing/2014/main" id="{9285682D-2255-4C42-892B-FE8F3D602F86}"/>
              </a:ext>
            </a:extLst>
          </p:cNvPr>
          <p:cNvSpPr txBox="1"/>
          <p:nvPr/>
        </p:nvSpPr>
        <p:spPr>
          <a:xfrm>
            <a:off x="0" y="5312980"/>
            <a:ext cx="9144000" cy="1015663"/>
          </a:xfrm>
          <a:prstGeom prst="rect">
            <a:avLst/>
          </a:prstGeom>
          <a:solidFill>
            <a:schemeClr val="accent1">
              <a:lumMod val="20000"/>
              <a:lumOff val="80000"/>
            </a:schemeClr>
          </a:solidFill>
        </p:spPr>
        <p:txBody>
          <a:bodyPr wrap="square" rtlCol="0">
            <a:spAutoFit/>
          </a:bodyPr>
          <a:lstStyle/>
          <a:p>
            <a:pPr algn="ctr"/>
            <a:r>
              <a:rPr lang="en-US" sz="3000" dirty="0">
                <a:latin typeface="+mj-lt"/>
                <a:ea typeface="Tahoma" panose="020B0604030504040204" pitchFamily="34" charset="0"/>
                <a:cs typeface="Tahoma" panose="020B0604030504040204" pitchFamily="34" charset="0"/>
              </a:rPr>
              <a:t>Circumventing Vendor A’s TRR by </a:t>
            </a:r>
            <a:r>
              <a:rPr lang="en-US" sz="3000" dirty="0">
                <a:solidFill>
                  <a:srgbClr val="009900"/>
                </a:solidFill>
                <a:latin typeface="+mj-lt"/>
                <a:ea typeface="Tahoma" panose="020B0604030504040204" pitchFamily="34" charset="0"/>
                <a:cs typeface="Tahoma" panose="020B0604030504040204" pitchFamily="34" charset="0"/>
              </a:rPr>
              <a:t>discarding</a:t>
            </a:r>
            <a:r>
              <a:rPr lang="en-US" sz="3000" dirty="0">
                <a:latin typeface="+mj-lt"/>
                <a:ea typeface="Tahoma" panose="020B0604030504040204" pitchFamily="34" charset="0"/>
                <a:cs typeface="Tahoma" panose="020B0604030504040204" pitchFamily="34" charset="0"/>
              </a:rPr>
              <a:t> the actual </a:t>
            </a:r>
            <a:r>
              <a:rPr lang="en-US" sz="3000" dirty="0">
                <a:solidFill>
                  <a:srgbClr val="C00000"/>
                </a:solidFill>
                <a:latin typeface="+mj-lt"/>
                <a:ea typeface="Tahoma" panose="020B0604030504040204" pitchFamily="34" charset="0"/>
                <a:cs typeface="Tahoma" panose="020B0604030504040204" pitchFamily="34" charset="0"/>
              </a:rPr>
              <a:t>aggressor rows</a:t>
            </a:r>
            <a:r>
              <a:rPr lang="en-US" sz="3000" dirty="0">
                <a:latin typeface="+mj-lt"/>
                <a:ea typeface="Tahoma" panose="020B0604030504040204" pitchFamily="34" charset="0"/>
                <a:cs typeface="Tahoma" panose="020B0604030504040204" pitchFamily="34" charset="0"/>
              </a:rPr>
              <a:t> from the Counter Table</a:t>
            </a:r>
          </a:p>
        </p:txBody>
      </p:sp>
      <p:grpSp>
        <p:nvGrpSpPr>
          <p:cNvPr id="16" name="Group 15">
            <a:extLst>
              <a:ext uri="{FF2B5EF4-FFF2-40B4-BE49-F238E27FC236}">
                <a16:creationId xmlns:a16="http://schemas.microsoft.com/office/drawing/2014/main" id="{18DADC6D-F70F-4BBA-B32B-FBE352F04D75}"/>
              </a:ext>
            </a:extLst>
          </p:cNvPr>
          <p:cNvGrpSpPr/>
          <p:nvPr/>
        </p:nvGrpSpPr>
        <p:grpSpPr>
          <a:xfrm>
            <a:off x="118878" y="2423696"/>
            <a:ext cx="1885429" cy="597625"/>
            <a:chOff x="118878" y="2652296"/>
            <a:chExt cx="1885429" cy="597625"/>
          </a:xfrm>
        </p:grpSpPr>
        <p:cxnSp>
          <p:nvCxnSpPr>
            <p:cNvPr id="8" name="Straight Arrow Connector 7">
              <a:extLst>
                <a:ext uri="{FF2B5EF4-FFF2-40B4-BE49-F238E27FC236}">
                  <a16:creationId xmlns:a16="http://schemas.microsoft.com/office/drawing/2014/main" id="{76544580-590B-4662-8E49-BBEA789CC612}"/>
                </a:ext>
              </a:extLst>
            </p:cNvPr>
            <p:cNvCxnSpPr>
              <a:cxnSpLocks/>
            </p:cNvCxnSpPr>
            <p:nvPr/>
          </p:nvCxnSpPr>
          <p:spPr>
            <a:xfrm flipH="1" flipV="1">
              <a:off x="381985" y="2971800"/>
              <a:ext cx="466519" cy="278120"/>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AF83752-E073-4B49-AE96-0C4812C7350B}"/>
                </a:ext>
              </a:extLst>
            </p:cNvPr>
            <p:cNvCxnSpPr>
              <a:cxnSpLocks/>
            </p:cNvCxnSpPr>
            <p:nvPr/>
          </p:nvCxnSpPr>
          <p:spPr>
            <a:xfrm flipH="1" flipV="1">
              <a:off x="866767" y="2954334"/>
              <a:ext cx="55641" cy="295587"/>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B33CC18-0A0B-445F-8F29-8CA54719E587}"/>
                </a:ext>
              </a:extLst>
            </p:cNvPr>
            <p:cNvSpPr txBox="1"/>
            <p:nvPr/>
          </p:nvSpPr>
          <p:spPr>
            <a:xfrm>
              <a:off x="118878" y="2663622"/>
              <a:ext cx="457199" cy="338554"/>
            </a:xfrm>
            <a:prstGeom prst="rect">
              <a:avLst/>
            </a:prstGeom>
            <a:noFill/>
          </p:spPr>
          <p:txBody>
            <a:bodyPr wrap="square" rtlCol="0">
              <a:spAutoFit/>
            </a:bodyPr>
            <a:lstStyle/>
            <a:p>
              <a:pPr algn="ctr"/>
              <a:r>
                <a:rPr lang="en-US" sz="1600" dirty="0"/>
                <a:t>RR</a:t>
              </a:r>
              <a:endParaRPr lang="en-CH" sz="1600" dirty="0"/>
            </a:p>
          </p:txBody>
        </p:sp>
        <p:sp>
          <p:nvSpPr>
            <p:cNvPr id="61" name="TextBox 60">
              <a:extLst>
                <a:ext uri="{FF2B5EF4-FFF2-40B4-BE49-F238E27FC236}">
                  <a16:creationId xmlns:a16="http://schemas.microsoft.com/office/drawing/2014/main" id="{5B4EB479-0649-490C-B874-99F764FF1CED}"/>
                </a:ext>
              </a:extLst>
            </p:cNvPr>
            <p:cNvSpPr txBox="1"/>
            <p:nvPr/>
          </p:nvSpPr>
          <p:spPr>
            <a:xfrm>
              <a:off x="355970" y="2652296"/>
              <a:ext cx="1010464" cy="338554"/>
            </a:xfrm>
            <a:prstGeom prst="rect">
              <a:avLst/>
            </a:prstGeom>
            <a:noFill/>
          </p:spPr>
          <p:txBody>
            <a:bodyPr wrap="square" rtlCol="0">
              <a:spAutoFit/>
            </a:bodyPr>
            <a:lstStyle/>
            <a:p>
              <a:pPr algn="ctr"/>
              <a:r>
                <a:rPr lang="en-US" sz="1600" b="1" dirty="0">
                  <a:solidFill>
                    <a:schemeClr val="accent2">
                      <a:lumMod val="50000"/>
                    </a:schemeClr>
                  </a:solidFill>
                </a:rPr>
                <a:t>TREF</a:t>
              </a:r>
              <a:r>
                <a:rPr lang="en-US" sz="1600" b="1" baseline="-25000" dirty="0">
                  <a:solidFill>
                    <a:schemeClr val="accent2">
                      <a:lumMod val="50000"/>
                    </a:schemeClr>
                  </a:solidFill>
                </a:rPr>
                <a:t>1</a:t>
              </a:r>
              <a:endParaRPr lang="en-CH" sz="1600" dirty="0"/>
            </a:p>
          </p:txBody>
        </p:sp>
        <p:sp>
          <p:nvSpPr>
            <p:cNvPr id="62" name="TextBox 61">
              <a:extLst>
                <a:ext uri="{FF2B5EF4-FFF2-40B4-BE49-F238E27FC236}">
                  <a16:creationId xmlns:a16="http://schemas.microsoft.com/office/drawing/2014/main" id="{D57A37A5-EABD-458D-A02E-1F6575664288}"/>
                </a:ext>
              </a:extLst>
            </p:cNvPr>
            <p:cNvSpPr txBox="1"/>
            <p:nvPr/>
          </p:nvSpPr>
          <p:spPr>
            <a:xfrm>
              <a:off x="1009650" y="2652296"/>
              <a:ext cx="994657" cy="338554"/>
            </a:xfrm>
            <a:prstGeom prst="rect">
              <a:avLst/>
            </a:prstGeom>
            <a:noFill/>
          </p:spPr>
          <p:txBody>
            <a:bodyPr wrap="square" rtlCol="0">
              <a:spAutoFit/>
            </a:bodyPr>
            <a:lstStyle/>
            <a:p>
              <a:pPr algn="ctr"/>
              <a:r>
                <a:rPr lang="en-US" sz="1600" b="1" dirty="0">
                  <a:solidFill>
                    <a:schemeClr val="accent5">
                      <a:lumMod val="50000"/>
                    </a:schemeClr>
                  </a:solidFill>
                </a:rPr>
                <a:t>TREF</a:t>
              </a:r>
              <a:r>
                <a:rPr lang="en-US" sz="1600" b="1" baseline="-25000" dirty="0">
                  <a:solidFill>
                    <a:schemeClr val="accent5">
                      <a:lumMod val="50000"/>
                    </a:schemeClr>
                  </a:solidFill>
                </a:rPr>
                <a:t>2</a:t>
              </a:r>
              <a:endParaRPr lang="en-CH" sz="1600" dirty="0"/>
            </a:p>
          </p:txBody>
        </p:sp>
        <p:cxnSp>
          <p:nvCxnSpPr>
            <p:cNvPr id="63" name="Straight Arrow Connector 62">
              <a:extLst>
                <a:ext uri="{FF2B5EF4-FFF2-40B4-BE49-F238E27FC236}">
                  <a16:creationId xmlns:a16="http://schemas.microsoft.com/office/drawing/2014/main" id="{923B6DD5-14CC-45DB-9E0C-29FC1BBC6107}"/>
                </a:ext>
              </a:extLst>
            </p:cNvPr>
            <p:cNvCxnSpPr>
              <a:cxnSpLocks/>
            </p:cNvCxnSpPr>
            <p:nvPr/>
          </p:nvCxnSpPr>
          <p:spPr>
            <a:xfrm flipV="1">
              <a:off x="1004011" y="2947271"/>
              <a:ext cx="369239" cy="302649"/>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06AB1666-B548-4A16-BB53-E63E6C7AC580}"/>
              </a:ext>
            </a:extLst>
          </p:cNvPr>
          <p:cNvSpPr txBox="1"/>
          <p:nvPr/>
        </p:nvSpPr>
        <p:spPr>
          <a:xfrm>
            <a:off x="6908846" y="4074069"/>
            <a:ext cx="1831261" cy="584775"/>
          </a:xfrm>
          <a:prstGeom prst="rect">
            <a:avLst/>
          </a:prstGeom>
          <a:noFill/>
        </p:spPr>
        <p:txBody>
          <a:bodyPr wrap="square" rtlCol="0">
            <a:spAutoFit/>
          </a:bodyPr>
          <a:lstStyle/>
          <a:p>
            <a:pPr algn="ctr"/>
            <a:r>
              <a:rPr lang="en-US" sz="1600" dirty="0">
                <a:solidFill>
                  <a:srgbClr val="C00000"/>
                </a:solidFill>
              </a:rPr>
              <a:t>[A1, A2]</a:t>
            </a:r>
            <a:r>
              <a:rPr lang="en-US" sz="1600" dirty="0"/>
              <a:t> </a:t>
            </a:r>
            <a:r>
              <a:rPr lang="en-US" sz="1600" b="1" dirty="0"/>
              <a:t>not</a:t>
            </a:r>
            <a:r>
              <a:rPr lang="en-US" sz="1600" dirty="0"/>
              <a:t> refreshed by TRR</a:t>
            </a:r>
            <a:endParaRPr lang="en-CH" sz="1600" dirty="0"/>
          </a:p>
        </p:txBody>
      </p:sp>
      <p:cxnSp>
        <p:nvCxnSpPr>
          <p:cNvPr id="67" name="Straight Arrow Connector 66">
            <a:extLst>
              <a:ext uri="{FF2B5EF4-FFF2-40B4-BE49-F238E27FC236}">
                <a16:creationId xmlns:a16="http://schemas.microsoft.com/office/drawing/2014/main" id="{399A9399-1F1F-411C-B9DE-3FE06F1F3921}"/>
              </a:ext>
            </a:extLst>
          </p:cNvPr>
          <p:cNvCxnSpPr>
            <a:cxnSpLocks/>
            <a:stCxn id="74" idx="2"/>
            <a:endCxn id="66" idx="0"/>
          </p:cNvCxnSpPr>
          <p:nvPr/>
        </p:nvCxnSpPr>
        <p:spPr>
          <a:xfrm flipH="1">
            <a:off x="7824477" y="3346202"/>
            <a:ext cx="431109" cy="727867"/>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FA7517D8-9A9D-406C-B691-DF27A3E4993D}"/>
              </a:ext>
            </a:extLst>
          </p:cNvPr>
          <p:cNvGrpSpPr/>
          <p:nvPr/>
        </p:nvGrpSpPr>
        <p:grpSpPr>
          <a:xfrm>
            <a:off x="220931" y="3817568"/>
            <a:ext cx="4047160" cy="584775"/>
            <a:chOff x="191869" y="4989410"/>
            <a:chExt cx="5396214" cy="779699"/>
          </a:xfrm>
        </p:grpSpPr>
        <p:sp>
          <p:nvSpPr>
            <p:cNvPr id="78" name="TextBox 77">
              <a:extLst>
                <a:ext uri="{FF2B5EF4-FFF2-40B4-BE49-F238E27FC236}">
                  <a16:creationId xmlns:a16="http://schemas.microsoft.com/office/drawing/2014/main" id="{018D8075-4D71-49D5-9784-0F10A049EC47}"/>
                </a:ext>
              </a:extLst>
            </p:cNvPr>
            <p:cNvSpPr txBox="1"/>
            <p:nvPr/>
          </p:nvSpPr>
          <p:spPr>
            <a:xfrm>
              <a:off x="838200" y="4989410"/>
              <a:ext cx="4749883" cy="779699"/>
            </a:xfrm>
            <a:prstGeom prst="rect">
              <a:avLst/>
            </a:prstGeom>
            <a:noFill/>
          </p:spPr>
          <p:txBody>
            <a:bodyPr wrap="square" rtlCol="0">
              <a:spAutoFit/>
            </a:bodyPr>
            <a:lstStyle/>
            <a:p>
              <a:r>
                <a:rPr lang="en-US" sz="1600" dirty="0">
                  <a:solidFill>
                    <a:srgbClr val="C00000"/>
                  </a:solidFill>
                </a:rPr>
                <a:t>A</a:t>
              </a:r>
              <a:r>
                <a:rPr lang="en-US" sz="1600" baseline="-25000" dirty="0">
                  <a:solidFill>
                    <a:srgbClr val="C00000"/>
                  </a:solidFill>
                </a:rPr>
                <a:t>i</a:t>
              </a:r>
              <a:r>
                <a:rPr lang="en-US" sz="1600" dirty="0">
                  <a:solidFill>
                    <a:srgbClr val="C00000"/>
                  </a:solidFill>
                </a:rPr>
                <a:t>: aggressor row</a:t>
              </a:r>
            </a:p>
            <a:p>
              <a:r>
                <a:rPr lang="en-US" sz="1600" dirty="0">
                  <a:solidFill>
                    <a:srgbClr val="0066FF"/>
                  </a:solidFill>
                </a:rPr>
                <a:t>D</a:t>
              </a:r>
              <a:r>
                <a:rPr lang="en-US" sz="1600" baseline="-25000" dirty="0">
                  <a:solidFill>
                    <a:srgbClr val="0066FF"/>
                  </a:solidFill>
                </a:rPr>
                <a:t>i</a:t>
              </a:r>
              <a:r>
                <a:rPr lang="en-US" sz="1600" dirty="0">
                  <a:solidFill>
                    <a:srgbClr val="0066FF"/>
                  </a:solidFill>
                </a:rPr>
                <a:t>: dummy row</a:t>
              </a:r>
              <a:endParaRPr lang="en-CH" sz="1600" dirty="0">
                <a:solidFill>
                  <a:srgbClr val="0066FF"/>
                </a:solidFill>
              </a:endParaRPr>
            </a:p>
          </p:txBody>
        </p:sp>
        <p:pic>
          <p:nvPicPr>
            <p:cNvPr id="79" name="Graphic 78" descr="Information">
              <a:extLst>
                <a:ext uri="{FF2B5EF4-FFF2-40B4-BE49-F238E27FC236}">
                  <a16:creationId xmlns:a16="http://schemas.microsoft.com/office/drawing/2014/main" id="{CED2DFAE-A64B-476B-A036-A6B176CB6C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869" y="5080915"/>
              <a:ext cx="646331" cy="646331"/>
            </a:xfrm>
            <a:prstGeom prst="rect">
              <a:avLst/>
            </a:prstGeom>
          </p:spPr>
        </p:pic>
      </p:grpSp>
    </p:spTree>
    <p:custDataLst>
      <p:tags r:id="rId1"/>
    </p:custDataLst>
    <p:extLst>
      <p:ext uri="{BB962C8B-B14F-4D97-AF65-F5344CB8AC3E}">
        <p14:creationId xmlns:p14="http://schemas.microsoft.com/office/powerpoint/2010/main" val="368165654"/>
      </p:ext>
    </p:extLst>
  </p:cSld>
  <p:clrMapOvr>
    <a:masterClrMapping/>
  </p:clrMapOvr>
  <mc:AlternateContent xmlns:mc="http://schemas.openxmlformats.org/markup-compatibility/2006" xmlns:p14="http://schemas.microsoft.com/office/powerpoint/2010/main">
    <mc:Choice Requires="p14">
      <p:transition spd="slow" p14:dur="2000" advTm="89754"/>
    </mc:Choice>
    <mc:Fallback xmlns="">
      <p:transition spd="slow" advTm="897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500"/>
                                        <p:tgtEl>
                                          <p:spTgt spid="9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fade">
                                      <p:cBhvr>
                                        <p:cTn id="50" dur="500"/>
                                        <p:tgtEl>
                                          <p:spTgt spid="7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500"/>
                                        <p:tgtEl>
                                          <p:spTgt spid="71"/>
                                        </p:tgtEl>
                                      </p:cBhvr>
                                    </p:animEffect>
                                  </p:childTnLst>
                                </p:cTn>
                              </p:par>
                              <p:par>
                                <p:cTn id="54" presetID="10" presetClass="entr" presetSubtype="0" fill="hold"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500"/>
                                        <p:tgtEl>
                                          <p:spTgt spid="6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fade">
                                      <p:cBhvr>
                                        <p:cTn id="59" dur="500"/>
                                        <p:tgtEl>
                                          <p:spTgt spid="8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500"/>
                                        <p:tgtEl>
                                          <p:spTgt spid="84"/>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500"/>
                                        <p:tgtEl>
                                          <p:spTgt spid="9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fade">
                                      <p:cBhvr>
                                        <p:cTn id="77" dur="500"/>
                                        <p:tgtEl>
                                          <p:spTgt spid="72"/>
                                        </p:tgtEl>
                                      </p:cBhvr>
                                    </p:animEffect>
                                  </p:childTnLst>
                                </p:cTn>
                              </p:par>
                              <p:par>
                                <p:cTn id="78" presetID="10" presetClass="entr" presetSubtype="0" fill="hold" nodeType="with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500"/>
                                        <p:tgtEl>
                                          <p:spTgt spid="6"/>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fade">
                                      <p:cBhvr>
                                        <p:cTn id="84" dur="500"/>
                                        <p:tgtEl>
                                          <p:spTgt spid="9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fade">
                                      <p:cBhvr>
                                        <p:cTn id="87" dur="500"/>
                                        <p:tgtEl>
                                          <p:spTgt spid="73"/>
                                        </p:tgtEl>
                                      </p:cBhvr>
                                    </p:animEffect>
                                  </p:childTnLst>
                                </p:cTn>
                              </p:par>
                              <p:par>
                                <p:cTn id="88" presetID="10" presetClass="entr" presetSubtype="0" fill="hold" nodeType="withEffect">
                                  <p:stCondLst>
                                    <p:cond delay="0"/>
                                  </p:stCondLst>
                                  <p:childTnLst>
                                    <p:set>
                                      <p:cBhvr>
                                        <p:cTn id="89" dur="1" fill="hold">
                                          <p:stCondLst>
                                            <p:cond delay="0"/>
                                          </p:stCondLst>
                                        </p:cTn>
                                        <p:tgtEl>
                                          <p:spTgt spid="102"/>
                                        </p:tgtEl>
                                        <p:attrNameLst>
                                          <p:attrName>style.visibility</p:attrName>
                                        </p:attrNameLst>
                                      </p:cBhvr>
                                      <p:to>
                                        <p:strVal val="visible"/>
                                      </p:to>
                                    </p:set>
                                    <p:animEffect transition="in" filter="fade">
                                      <p:cBhvr>
                                        <p:cTn id="90" dur="500"/>
                                        <p:tgtEl>
                                          <p:spTgt spid="102"/>
                                        </p:tgtEl>
                                      </p:cBhvr>
                                    </p:animEffect>
                                  </p:childTnLst>
                                </p:cTn>
                              </p:par>
                            </p:childTnLst>
                          </p:cTn>
                        </p:par>
                        <p:par>
                          <p:cTn id="91" fill="hold">
                            <p:stCondLst>
                              <p:cond delay="1000"/>
                            </p:stCondLst>
                            <p:childTnLst>
                              <p:par>
                                <p:cTn id="92" presetID="10" presetClass="entr" presetSubtype="0" fill="hold" nodeType="afterEffect">
                                  <p:stCondLst>
                                    <p:cond delay="0"/>
                                  </p:stCondLst>
                                  <p:childTnLst>
                                    <p:set>
                                      <p:cBhvr>
                                        <p:cTn id="93" dur="1" fill="hold">
                                          <p:stCondLst>
                                            <p:cond delay="0"/>
                                          </p:stCondLst>
                                        </p:cTn>
                                        <p:tgtEl>
                                          <p:spTgt spid="95"/>
                                        </p:tgtEl>
                                        <p:attrNameLst>
                                          <p:attrName>style.visibility</p:attrName>
                                        </p:attrNameLst>
                                      </p:cBhvr>
                                      <p:to>
                                        <p:strVal val="visible"/>
                                      </p:to>
                                    </p:set>
                                    <p:animEffect transition="in" filter="fade">
                                      <p:cBhvr>
                                        <p:cTn id="94" dur="500"/>
                                        <p:tgtEl>
                                          <p:spTgt spid="9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5"/>
                                        </p:tgtEl>
                                        <p:attrNameLst>
                                          <p:attrName>style.visibility</p:attrName>
                                        </p:attrNameLst>
                                      </p:cBhvr>
                                      <p:to>
                                        <p:strVal val="visible"/>
                                      </p:to>
                                    </p:set>
                                    <p:animEffect transition="in" filter="fade">
                                      <p:cBhvr>
                                        <p:cTn id="97" dur="500"/>
                                        <p:tgtEl>
                                          <p:spTgt spid="75"/>
                                        </p:tgtEl>
                                      </p:cBhvr>
                                    </p:animEffect>
                                  </p:childTnLst>
                                </p:cTn>
                              </p:par>
                              <p:par>
                                <p:cTn id="98" presetID="10" presetClass="entr" presetSubtype="0" fill="hold" nodeType="withEffect">
                                  <p:stCondLst>
                                    <p:cond delay="0"/>
                                  </p:stCondLst>
                                  <p:childTnLst>
                                    <p:set>
                                      <p:cBhvr>
                                        <p:cTn id="99" dur="1" fill="hold">
                                          <p:stCondLst>
                                            <p:cond delay="0"/>
                                          </p:stCondLst>
                                        </p:cTn>
                                        <p:tgtEl>
                                          <p:spTgt spid="96"/>
                                        </p:tgtEl>
                                        <p:attrNameLst>
                                          <p:attrName>style.visibility</p:attrName>
                                        </p:attrNameLst>
                                      </p:cBhvr>
                                      <p:to>
                                        <p:strVal val="visible"/>
                                      </p:to>
                                    </p:set>
                                    <p:animEffect transition="in" filter="fade">
                                      <p:cBhvr>
                                        <p:cTn id="100" dur="500"/>
                                        <p:tgtEl>
                                          <p:spTgt spid="9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fade">
                                      <p:cBhvr>
                                        <p:cTn id="103" dur="500"/>
                                        <p:tgtEl>
                                          <p:spTgt spid="76"/>
                                        </p:tgtEl>
                                      </p:cBhvr>
                                    </p:animEffect>
                                  </p:childTnLst>
                                </p:cTn>
                              </p:par>
                              <p:par>
                                <p:cTn id="104" presetID="10" presetClass="entr" presetSubtype="0" fill="hold" nodeType="withEffect">
                                  <p:stCondLst>
                                    <p:cond delay="0"/>
                                  </p:stCondLst>
                                  <p:childTnLst>
                                    <p:set>
                                      <p:cBhvr>
                                        <p:cTn id="105" dur="1" fill="hold">
                                          <p:stCondLst>
                                            <p:cond delay="0"/>
                                          </p:stCondLst>
                                        </p:cTn>
                                        <p:tgtEl>
                                          <p:spTgt spid="105"/>
                                        </p:tgtEl>
                                        <p:attrNameLst>
                                          <p:attrName>style.visibility</p:attrName>
                                        </p:attrNameLst>
                                      </p:cBhvr>
                                      <p:to>
                                        <p:strVal val="visible"/>
                                      </p:to>
                                    </p:set>
                                    <p:animEffect transition="in" filter="fade">
                                      <p:cBhvr>
                                        <p:cTn id="106" dur="500"/>
                                        <p:tgtEl>
                                          <p:spTgt spid="105"/>
                                        </p:tgtEl>
                                      </p:cBhvr>
                                    </p:animEffect>
                                  </p:childTnLst>
                                </p:cTn>
                              </p:par>
                            </p:childTnLst>
                          </p:cTn>
                        </p:par>
                        <p:par>
                          <p:cTn id="107" fill="hold">
                            <p:stCondLst>
                              <p:cond delay="1500"/>
                            </p:stCondLst>
                            <p:childTnLst>
                              <p:par>
                                <p:cTn id="108" presetID="10" presetClass="entr" presetSubtype="0" fill="hold" nodeType="after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fade">
                                      <p:cBhvr>
                                        <p:cTn id="110" dur="500"/>
                                        <p:tgtEl>
                                          <p:spTgt spid="7"/>
                                        </p:tgtEl>
                                      </p:cBhvr>
                                    </p:animEffect>
                                  </p:childTnLst>
                                </p:cTn>
                              </p:par>
                              <p:par>
                                <p:cTn id="111" presetID="10" presetClass="entr" presetSubtype="0" fill="hold"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97"/>
                                        </p:tgtEl>
                                        <p:attrNameLst>
                                          <p:attrName>style.visibility</p:attrName>
                                        </p:attrNameLst>
                                      </p:cBhvr>
                                      <p:to>
                                        <p:strVal val="visible"/>
                                      </p:to>
                                    </p:set>
                                    <p:animEffect transition="in" filter="fade">
                                      <p:cBhvr>
                                        <p:cTn id="118" dur="500"/>
                                        <p:tgtEl>
                                          <p:spTgt spid="9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4"/>
                                        </p:tgtEl>
                                        <p:attrNameLst>
                                          <p:attrName>style.visibility</p:attrName>
                                        </p:attrNameLst>
                                      </p:cBhvr>
                                      <p:to>
                                        <p:strVal val="visible"/>
                                      </p:to>
                                    </p:set>
                                    <p:animEffect transition="in" filter="fade">
                                      <p:cBhvr>
                                        <p:cTn id="121" dur="500"/>
                                        <p:tgtEl>
                                          <p:spTgt spid="74"/>
                                        </p:tgtEl>
                                      </p:cBhvr>
                                    </p:animEffect>
                                  </p:childTnLst>
                                </p:cTn>
                              </p:par>
                            </p:childTnLst>
                          </p:cTn>
                        </p:par>
                        <p:par>
                          <p:cTn id="122" fill="hold">
                            <p:stCondLst>
                              <p:cond delay="500"/>
                            </p:stCondLst>
                            <p:childTnLst>
                              <p:par>
                                <p:cTn id="123" presetID="10" presetClass="entr" presetSubtype="0" fill="hold" grpId="0" nodeType="after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fade">
                                      <p:cBhvr>
                                        <p:cTn id="125" dur="500"/>
                                        <p:tgtEl>
                                          <p:spTgt spid="66"/>
                                        </p:tgtEl>
                                      </p:cBhvr>
                                    </p:animEffect>
                                  </p:childTnLst>
                                </p:cTn>
                              </p:par>
                              <p:par>
                                <p:cTn id="126" presetID="10" presetClass="entr" presetSubtype="0" fill="hold" nodeType="with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fade">
                                      <p:cBhvr>
                                        <p:cTn id="128" dur="500"/>
                                        <p:tgtEl>
                                          <p:spTgt spid="67"/>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3"/>
                                        </p:tgtEl>
                                        <p:attrNameLst>
                                          <p:attrName>style.visibility</p:attrName>
                                        </p:attrNameLst>
                                      </p:cBhvr>
                                      <p:to>
                                        <p:strVal val="visible"/>
                                      </p:to>
                                    </p:set>
                                    <p:animEffect transition="in" filter="fade">
                                      <p:cBhvr>
                                        <p:cTn id="133" dur="500"/>
                                        <p:tgtEl>
                                          <p:spTgt spid="3"/>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46"/>
                                        </p:tgtEl>
                                        <p:attrNameLst>
                                          <p:attrName>style.visibility</p:attrName>
                                        </p:attrNameLst>
                                      </p:cBhvr>
                                      <p:to>
                                        <p:strVal val="visible"/>
                                      </p:to>
                                    </p:set>
                                    <p:animEffect transition="in" filter="fade">
                                      <p:cBhvr>
                                        <p:cTn id="13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animBg="1"/>
      <p:bldP spid="55" grpId="0" animBg="1"/>
      <p:bldP spid="56" grpId="0" animBg="1"/>
      <p:bldP spid="57" grpId="0"/>
      <p:bldP spid="58" grpId="0" animBg="1"/>
      <p:bldP spid="59" grpId="0"/>
      <p:bldP spid="69" grpId="0" animBg="1"/>
      <p:bldP spid="70" grpId="0"/>
      <p:bldP spid="71" grpId="0"/>
      <p:bldP spid="72" grpId="0"/>
      <p:bldP spid="73" grpId="0"/>
      <p:bldP spid="74" grpId="0"/>
      <p:bldP spid="75" grpId="0"/>
      <p:bldP spid="76" grpId="0"/>
      <p:bldP spid="83" grpId="0" animBg="1"/>
      <p:bldP spid="84" grpId="0"/>
      <p:bldP spid="91" grpId="0" animBg="1"/>
      <p:bldP spid="92" grpId="0" animBg="1"/>
      <p:bldP spid="4" grpId="0"/>
      <p:bldP spid="40" grpId="0"/>
      <p:bldP spid="46"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4769-6E16-43AB-A318-D199D8920373}"/>
              </a:ext>
            </a:extLst>
          </p:cNvPr>
          <p:cNvSpPr>
            <a:spLocks noGrp="1"/>
          </p:cNvSpPr>
          <p:nvPr>
            <p:ph type="title"/>
          </p:nvPr>
        </p:nvSpPr>
        <p:spPr/>
        <p:txBody>
          <a:bodyPr>
            <a:normAutofit/>
          </a:bodyPr>
          <a:lstStyle/>
          <a:p>
            <a:r>
              <a:rPr lang="en-US" dirty="0"/>
              <a:t>Key Observations: </a:t>
            </a:r>
            <a:r>
              <a:rPr lang="en-US" dirty="0">
                <a:solidFill>
                  <a:schemeClr val="accent5">
                    <a:lumMod val="20000"/>
                    <a:lumOff val="80000"/>
                  </a:schemeClr>
                </a:solidFill>
              </a:rPr>
              <a:t>Vendor B</a:t>
            </a:r>
            <a:endParaRPr lang="en-CH" dirty="0">
              <a:solidFill>
                <a:schemeClr val="accent5">
                  <a:lumMod val="20000"/>
                  <a:lumOff val="80000"/>
                </a:schemeClr>
              </a:solidFill>
            </a:endParaRPr>
          </a:p>
        </p:txBody>
      </p:sp>
      <p:sp>
        <p:nvSpPr>
          <p:cNvPr id="8" name="TextBox 7">
            <a:extLst>
              <a:ext uri="{FF2B5EF4-FFF2-40B4-BE49-F238E27FC236}">
                <a16:creationId xmlns:a16="http://schemas.microsoft.com/office/drawing/2014/main" id="{0C6376A8-805E-4851-857C-6487EB71F731}"/>
              </a:ext>
            </a:extLst>
          </p:cNvPr>
          <p:cNvSpPr txBox="1"/>
          <p:nvPr/>
        </p:nvSpPr>
        <p:spPr>
          <a:xfrm>
            <a:off x="281054" y="1195635"/>
            <a:ext cx="3649212" cy="1015663"/>
          </a:xfrm>
          <a:prstGeom prst="rect">
            <a:avLst/>
          </a:prstGeom>
          <a:noFill/>
        </p:spPr>
        <p:txBody>
          <a:bodyPr wrap="square" rtlCol="0">
            <a:spAutoFit/>
          </a:bodyPr>
          <a:lstStyle/>
          <a:p>
            <a:r>
              <a:rPr lang="en-US" sz="2000" dirty="0"/>
              <a:t>Refresh Types:</a:t>
            </a:r>
          </a:p>
          <a:p>
            <a:pPr marL="214313" indent="-214313">
              <a:buFont typeface="Arial" panose="020B0604020202020204" pitchFamily="34" charset="0"/>
              <a:buChar char="•"/>
            </a:pPr>
            <a:r>
              <a:rPr lang="en-US" sz="2000" dirty="0"/>
              <a:t>Regular Refresh (RR)</a:t>
            </a:r>
          </a:p>
          <a:p>
            <a:pPr marL="214313" indent="-214313">
              <a:buFont typeface="Arial" panose="020B0604020202020204" pitchFamily="34" charset="0"/>
              <a:buChar char="•"/>
            </a:pPr>
            <a:r>
              <a:rPr lang="en-US" sz="2000" dirty="0"/>
              <a:t>TRR-capable Refresh (</a:t>
            </a:r>
            <a:r>
              <a:rPr lang="en-US" sz="2000" b="1" dirty="0">
                <a:solidFill>
                  <a:schemeClr val="accent2">
                    <a:lumMod val="50000"/>
                  </a:schemeClr>
                </a:solidFill>
              </a:rPr>
              <a:t>TREF</a:t>
            </a:r>
            <a:r>
              <a:rPr lang="en-US" sz="2000" dirty="0"/>
              <a:t>)</a:t>
            </a:r>
          </a:p>
        </p:txBody>
      </p:sp>
      <p:grpSp>
        <p:nvGrpSpPr>
          <p:cNvPr id="3" name="Group 2">
            <a:extLst>
              <a:ext uri="{FF2B5EF4-FFF2-40B4-BE49-F238E27FC236}">
                <a16:creationId xmlns:a16="http://schemas.microsoft.com/office/drawing/2014/main" id="{CBBBF3A6-2533-4877-B709-6717C2D43BCC}"/>
              </a:ext>
            </a:extLst>
          </p:cNvPr>
          <p:cNvGrpSpPr/>
          <p:nvPr/>
        </p:nvGrpSpPr>
        <p:grpSpPr>
          <a:xfrm>
            <a:off x="669248" y="2362199"/>
            <a:ext cx="8226167" cy="1406304"/>
            <a:chOff x="669248" y="2362199"/>
            <a:chExt cx="8226167" cy="1406304"/>
          </a:xfrm>
        </p:grpSpPr>
        <p:cxnSp>
          <p:nvCxnSpPr>
            <p:cNvPr id="4" name="Straight Arrow Connector 3">
              <a:extLst>
                <a:ext uri="{FF2B5EF4-FFF2-40B4-BE49-F238E27FC236}">
                  <a16:creationId xmlns:a16="http://schemas.microsoft.com/office/drawing/2014/main" id="{2CA21593-6B0D-474B-A1FC-D147AF99C7BE}"/>
                </a:ext>
              </a:extLst>
            </p:cNvPr>
            <p:cNvCxnSpPr>
              <a:cxnSpLocks/>
            </p:cNvCxnSpPr>
            <p:nvPr/>
          </p:nvCxnSpPr>
          <p:spPr>
            <a:xfrm>
              <a:off x="1085850" y="2739849"/>
              <a:ext cx="6360242" cy="0"/>
            </a:xfrm>
            <a:prstGeom prst="straightConnector1">
              <a:avLst/>
            </a:prstGeom>
            <a:ln w="25400" cap="rnd">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9D13CEA-CF6A-4C58-81C4-4CADDE69450C}"/>
                </a:ext>
              </a:extLst>
            </p:cNvPr>
            <p:cNvSpPr/>
            <p:nvPr/>
          </p:nvSpPr>
          <p:spPr>
            <a:xfrm>
              <a:off x="6919131" y="2580630"/>
              <a:ext cx="1976284" cy="31302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rPr>
                <a:t>time</a:t>
              </a:r>
            </a:p>
          </p:txBody>
        </p:sp>
        <p:cxnSp>
          <p:nvCxnSpPr>
            <p:cNvPr id="6" name="Straight Connector 5">
              <a:extLst>
                <a:ext uri="{FF2B5EF4-FFF2-40B4-BE49-F238E27FC236}">
                  <a16:creationId xmlns:a16="http://schemas.microsoft.com/office/drawing/2014/main" id="{372F7B2F-F521-44FC-A751-0C1D5793C20F}"/>
                </a:ext>
              </a:extLst>
            </p:cNvPr>
            <p:cNvCxnSpPr>
              <a:cxnSpLocks/>
            </p:cNvCxnSpPr>
            <p:nvPr/>
          </p:nvCxnSpPr>
          <p:spPr>
            <a:xfrm flipV="1">
              <a:off x="1071563"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F926719-4AAA-4BFB-9A9B-85C2ADC83D34}"/>
                </a:ext>
              </a:extLst>
            </p:cNvPr>
            <p:cNvSpPr txBox="1"/>
            <p:nvPr/>
          </p:nvSpPr>
          <p:spPr>
            <a:xfrm>
              <a:off x="842963" y="2782862"/>
              <a:ext cx="457199" cy="338554"/>
            </a:xfrm>
            <a:prstGeom prst="rect">
              <a:avLst/>
            </a:prstGeom>
            <a:noFill/>
          </p:spPr>
          <p:txBody>
            <a:bodyPr wrap="square" rtlCol="0">
              <a:spAutoFit/>
            </a:bodyPr>
            <a:lstStyle/>
            <a:p>
              <a:pPr algn="ctr"/>
              <a:r>
                <a:rPr lang="en-US" sz="1600" dirty="0"/>
                <a:t>RR</a:t>
              </a:r>
              <a:endParaRPr lang="en-CH" sz="1600" dirty="0"/>
            </a:p>
          </p:txBody>
        </p:sp>
        <p:cxnSp>
          <p:nvCxnSpPr>
            <p:cNvPr id="9" name="Straight Connector 8">
              <a:extLst>
                <a:ext uri="{FF2B5EF4-FFF2-40B4-BE49-F238E27FC236}">
                  <a16:creationId xmlns:a16="http://schemas.microsoft.com/office/drawing/2014/main" id="{C9116DA6-B155-4F82-BCD6-2A31FC4DCDAC}"/>
                </a:ext>
              </a:extLst>
            </p:cNvPr>
            <p:cNvCxnSpPr>
              <a:cxnSpLocks/>
            </p:cNvCxnSpPr>
            <p:nvPr/>
          </p:nvCxnSpPr>
          <p:spPr>
            <a:xfrm flipV="1">
              <a:off x="1411941"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0494086-0767-438B-8905-8270BFAA986E}"/>
                </a:ext>
              </a:extLst>
            </p:cNvPr>
            <p:cNvCxnSpPr>
              <a:cxnSpLocks/>
            </p:cNvCxnSpPr>
            <p:nvPr/>
          </p:nvCxnSpPr>
          <p:spPr>
            <a:xfrm flipV="1">
              <a:off x="1752320"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A1CB7AA-DB4C-4C30-B978-25CE550F46D5}"/>
                </a:ext>
              </a:extLst>
            </p:cNvPr>
            <p:cNvCxnSpPr>
              <a:cxnSpLocks/>
            </p:cNvCxnSpPr>
            <p:nvPr/>
          </p:nvCxnSpPr>
          <p:spPr>
            <a:xfrm flipV="1">
              <a:off x="2433077"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322B94-13B3-4610-8B8E-0D0513E51394}"/>
                </a:ext>
              </a:extLst>
            </p:cNvPr>
            <p:cNvCxnSpPr>
              <a:cxnSpLocks/>
            </p:cNvCxnSpPr>
            <p:nvPr/>
          </p:nvCxnSpPr>
          <p:spPr>
            <a:xfrm flipV="1">
              <a:off x="2773455"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B3660C-5C9B-4093-A300-E9B274B49618}"/>
                </a:ext>
              </a:extLst>
            </p:cNvPr>
            <p:cNvCxnSpPr>
              <a:cxnSpLocks/>
            </p:cNvCxnSpPr>
            <p:nvPr/>
          </p:nvCxnSpPr>
          <p:spPr>
            <a:xfrm flipV="1">
              <a:off x="3113834"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26A4D1-3AA3-49BD-9FDD-FC6A52640498}"/>
                </a:ext>
              </a:extLst>
            </p:cNvPr>
            <p:cNvCxnSpPr>
              <a:cxnSpLocks/>
            </p:cNvCxnSpPr>
            <p:nvPr/>
          </p:nvCxnSpPr>
          <p:spPr>
            <a:xfrm flipV="1">
              <a:off x="3771899"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3AE07C-6874-49C3-BF47-8536ADEA3D92}"/>
                </a:ext>
              </a:extLst>
            </p:cNvPr>
            <p:cNvCxnSpPr>
              <a:cxnSpLocks/>
            </p:cNvCxnSpPr>
            <p:nvPr/>
          </p:nvCxnSpPr>
          <p:spPr>
            <a:xfrm flipV="1">
              <a:off x="4112277"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AD5219-E09A-4C82-8C73-5493DC62CFDF}"/>
                </a:ext>
              </a:extLst>
            </p:cNvPr>
            <p:cNvCxnSpPr>
              <a:cxnSpLocks/>
            </p:cNvCxnSpPr>
            <p:nvPr/>
          </p:nvCxnSpPr>
          <p:spPr>
            <a:xfrm flipV="1">
              <a:off x="4452656"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343FC4-0DF5-415A-AD67-9AEF32EFE563}"/>
                </a:ext>
              </a:extLst>
            </p:cNvPr>
            <p:cNvCxnSpPr>
              <a:cxnSpLocks/>
            </p:cNvCxnSpPr>
            <p:nvPr/>
          </p:nvCxnSpPr>
          <p:spPr>
            <a:xfrm flipV="1">
              <a:off x="5072111"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5B0E6A6-8B01-420B-960B-67E64F5AEF6D}"/>
                </a:ext>
              </a:extLst>
            </p:cNvPr>
            <p:cNvCxnSpPr>
              <a:cxnSpLocks/>
            </p:cNvCxnSpPr>
            <p:nvPr/>
          </p:nvCxnSpPr>
          <p:spPr>
            <a:xfrm flipV="1">
              <a:off x="5412489"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A5B941-20DB-490A-A8CC-D582916AC51E}"/>
                </a:ext>
              </a:extLst>
            </p:cNvPr>
            <p:cNvCxnSpPr>
              <a:cxnSpLocks/>
            </p:cNvCxnSpPr>
            <p:nvPr/>
          </p:nvCxnSpPr>
          <p:spPr>
            <a:xfrm flipV="1">
              <a:off x="5752868"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F78A113-0D29-4D3F-B996-F547DCCCF2D2}"/>
                </a:ext>
              </a:extLst>
            </p:cNvPr>
            <p:cNvSpPr txBox="1"/>
            <p:nvPr/>
          </p:nvSpPr>
          <p:spPr>
            <a:xfrm>
              <a:off x="1187905"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27" name="TextBox 26">
              <a:extLst>
                <a:ext uri="{FF2B5EF4-FFF2-40B4-BE49-F238E27FC236}">
                  <a16:creationId xmlns:a16="http://schemas.microsoft.com/office/drawing/2014/main" id="{B585C58A-DD20-48EF-BEB0-B6CC97BB5997}"/>
                </a:ext>
              </a:extLst>
            </p:cNvPr>
            <p:cNvSpPr txBox="1"/>
            <p:nvPr/>
          </p:nvSpPr>
          <p:spPr>
            <a:xfrm>
              <a:off x="1532846"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29" name="TextBox 28">
              <a:extLst>
                <a:ext uri="{FF2B5EF4-FFF2-40B4-BE49-F238E27FC236}">
                  <a16:creationId xmlns:a16="http://schemas.microsoft.com/office/drawing/2014/main" id="{D8E8CF72-02A5-452B-93F6-19C74FD4ED2D}"/>
                </a:ext>
              </a:extLst>
            </p:cNvPr>
            <p:cNvSpPr txBox="1"/>
            <p:nvPr/>
          </p:nvSpPr>
          <p:spPr>
            <a:xfrm>
              <a:off x="2222729"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0" name="TextBox 29">
              <a:extLst>
                <a:ext uri="{FF2B5EF4-FFF2-40B4-BE49-F238E27FC236}">
                  <a16:creationId xmlns:a16="http://schemas.microsoft.com/office/drawing/2014/main" id="{D966CF5E-1991-4877-B0CB-FF5F5B0E1C72}"/>
                </a:ext>
              </a:extLst>
            </p:cNvPr>
            <p:cNvSpPr txBox="1"/>
            <p:nvPr/>
          </p:nvSpPr>
          <p:spPr>
            <a:xfrm>
              <a:off x="2567671"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1" name="TextBox 30">
              <a:extLst>
                <a:ext uri="{FF2B5EF4-FFF2-40B4-BE49-F238E27FC236}">
                  <a16:creationId xmlns:a16="http://schemas.microsoft.com/office/drawing/2014/main" id="{2EF13BC6-DFC6-49EA-84DA-ADA066B054EF}"/>
                </a:ext>
              </a:extLst>
            </p:cNvPr>
            <p:cNvSpPr txBox="1"/>
            <p:nvPr/>
          </p:nvSpPr>
          <p:spPr>
            <a:xfrm>
              <a:off x="2912612" y="2782862"/>
              <a:ext cx="457199" cy="338554"/>
            </a:xfrm>
            <a:prstGeom prst="rect">
              <a:avLst/>
            </a:prstGeom>
            <a:noFill/>
          </p:spPr>
          <p:txBody>
            <a:bodyPr wrap="square" rtlCol="0">
              <a:spAutoFit/>
            </a:bodyPr>
            <a:lstStyle/>
            <a:p>
              <a:pPr algn="ctr"/>
              <a:r>
                <a:rPr lang="en-US" sz="1600" dirty="0"/>
                <a:t>RR</a:t>
              </a:r>
              <a:endParaRPr lang="en-CH" sz="1600" dirty="0"/>
            </a:p>
          </p:txBody>
        </p:sp>
        <p:grpSp>
          <p:nvGrpSpPr>
            <p:cNvPr id="48" name="Group 47">
              <a:extLst>
                <a:ext uri="{FF2B5EF4-FFF2-40B4-BE49-F238E27FC236}">
                  <a16:creationId xmlns:a16="http://schemas.microsoft.com/office/drawing/2014/main" id="{57FADA3D-0FE3-426D-B97A-AA98DD208B1E}"/>
                </a:ext>
              </a:extLst>
            </p:cNvPr>
            <p:cNvGrpSpPr/>
            <p:nvPr/>
          </p:nvGrpSpPr>
          <p:grpSpPr>
            <a:xfrm>
              <a:off x="1733346" y="2362199"/>
              <a:ext cx="744628" cy="432940"/>
              <a:chOff x="4563035" y="2005469"/>
              <a:chExt cx="992837" cy="577254"/>
            </a:xfrm>
          </p:grpSpPr>
          <p:cxnSp>
            <p:nvCxnSpPr>
              <p:cNvPr id="16" name="Straight Connector 15">
                <a:extLst>
                  <a:ext uri="{FF2B5EF4-FFF2-40B4-BE49-F238E27FC236}">
                    <a16:creationId xmlns:a16="http://schemas.microsoft.com/office/drawing/2014/main" id="{95D8BFD1-A9E1-4670-9D74-94CE65168CF4}"/>
                  </a:ext>
                </a:extLst>
              </p:cNvPr>
              <p:cNvCxnSpPr>
                <a:cxnSpLocks/>
              </p:cNvCxnSpPr>
              <p:nvPr/>
            </p:nvCxnSpPr>
            <p:spPr>
              <a:xfrm flipV="1">
                <a:off x="5059454" y="2430323"/>
                <a:ext cx="0" cy="15240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B880A15-80CD-4B25-86B5-05762C10BF38}"/>
                  </a:ext>
                </a:extLst>
              </p:cNvPr>
              <p:cNvSpPr txBox="1"/>
              <p:nvPr/>
            </p:nvSpPr>
            <p:spPr>
              <a:xfrm>
                <a:off x="4563035" y="2005469"/>
                <a:ext cx="992837" cy="492443"/>
              </a:xfrm>
              <a:prstGeom prst="rect">
                <a:avLst/>
              </a:prstGeom>
              <a:noFill/>
            </p:spPr>
            <p:txBody>
              <a:bodyPr wrap="square" rtlCol="0">
                <a:spAutoFit/>
              </a:bodyPr>
              <a:lstStyle/>
              <a:p>
                <a:pPr algn="ctr"/>
                <a:r>
                  <a:rPr lang="en-US" b="1" dirty="0">
                    <a:solidFill>
                      <a:schemeClr val="accent2">
                        <a:lumMod val="50000"/>
                      </a:schemeClr>
                    </a:solidFill>
                  </a:rPr>
                  <a:t>TREF</a:t>
                </a:r>
                <a:endParaRPr lang="en-CH" dirty="0"/>
              </a:p>
            </p:txBody>
          </p:sp>
        </p:grpSp>
        <p:sp>
          <p:nvSpPr>
            <p:cNvPr id="35" name="TextBox 34">
              <a:extLst>
                <a:ext uri="{FF2B5EF4-FFF2-40B4-BE49-F238E27FC236}">
                  <a16:creationId xmlns:a16="http://schemas.microsoft.com/office/drawing/2014/main" id="{D0C3D057-ED4A-4B45-9A08-6CAB6FA45F17}"/>
                </a:ext>
              </a:extLst>
            </p:cNvPr>
            <p:cNvSpPr txBox="1"/>
            <p:nvPr/>
          </p:nvSpPr>
          <p:spPr>
            <a:xfrm>
              <a:off x="3543300"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6" name="TextBox 35">
              <a:extLst>
                <a:ext uri="{FF2B5EF4-FFF2-40B4-BE49-F238E27FC236}">
                  <a16:creationId xmlns:a16="http://schemas.microsoft.com/office/drawing/2014/main" id="{E7D6BB26-7752-4CA2-B115-1B4C1B637C66}"/>
                </a:ext>
              </a:extLst>
            </p:cNvPr>
            <p:cNvSpPr txBox="1"/>
            <p:nvPr/>
          </p:nvSpPr>
          <p:spPr>
            <a:xfrm>
              <a:off x="3866031"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7" name="TextBox 36">
              <a:extLst>
                <a:ext uri="{FF2B5EF4-FFF2-40B4-BE49-F238E27FC236}">
                  <a16:creationId xmlns:a16="http://schemas.microsoft.com/office/drawing/2014/main" id="{284FB2B8-F329-48B5-A564-CDBE9670C57F}"/>
                </a:ext>
              </a:extLst>
            </p:cNvPr>
            <p:cNvSpPr txBox="1"/>
            <p:nvPr/>
          </p:nvSpPr>
          <p:spPr>
            <a:xfrm>
              <a:off x="4209990"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8" name="TextBox 37">
              <a:extLst>
                <a:ext uri="{FF2B5EF4-FFF2-40B4-BE49-F238E27FC236}">
                  <a16:creationId xmlns:a16="http://schemas.microsoft.com/office/drawing/2014/main" id="{49F06B9F-46EB-4974-9BE1-78AE6A3AAB3C}"/>
                </a:ext>
              </a:extLst>
            </p:cNvPr>
            <p:cNvSpPr txBox="1"/>
            <p:nvPr/>
          </p:nvSpPr>
          <p:spPr>
            <a:xfrm>
              <a:off x="4845630"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9" name="TextBox 38">
              <a:extLst>
                <a:ext uri="{FF2B5EF4-FFF2-40B4-BE49-F238E27FC236}">
                  <a16:creationId xmlns:a16="http://schemas.microsoft.com/office/drawing/2014/main" id="{EC4F1718-CB4B-4E50-B620-0C69409E1CA5}"/>
                </a:ext>
              </a:extLst>
            </p:cNvPr>
            <p:cNvSpPr txBox="1"/>
            <p:nvPr/>
          </p:nvSpPr>
          <p:spPr>
            <a:xfrm>
              <a:off x="5176984"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0" name="TextBox 39">
              <a:extLst>
                <a:ext uri="{FF2B5EF4-FFF2-40B4-BE49-F238E27FC236}">
                  <a16:creationId xmlns:a16="http://schemas.microsoft.com/office/drawing/2014/main" id="{BF1DBBB2-A77B-4BAD-AF5D-36DBC27A90D9}"/>
                </a:ext>
              </a:extLst>
            </p:cNvPr>
            <p:cNvSpPr txBox="1"/>
            <p:nvPr/>
          </p:nvSpPr>
          <p:spPr>
            <a:xfrm>
              <a:off x="5520943" y="2782862"/>
              <a:ext cx="457199" cy="338554"/>
            </a:xfrm>
            <a:prstGeom prst="rect">
              <a:avLst/>
            </a:prstGeom>
            <a:noFill/>
          </p:spPr>
          <p:txBody>
            <a:bodyPr wrap="square" rtlCol="0">
              <a:spAutoFit/>
            </a:bodyPr>
            <a:lstStyle/>
            <a:p>
              <a:pPr algn="ctr"/>
              <a:r>
                <a:rPr lang="en-US" sz="1600" dirty="0"/>
                <a:t>RR</a:t>
              </a:r>
              <a:endParaRPr lang="en-CH" sz="1600" dirty="0"/>
            </a:p>
          </p:txBody>
        </p:sp>
        <p:grpSp>
          <p:nvGrpSpPr>
            <p:cNvPr id="58" name="Group 57">
              <a:extLst>
                <a:ext uri="{FF2B5EF4-FFF2-40B4-BE49-F238E27FC236}">
                  <a16:creationId xmlns:a16="http://schemas.microsoft.com/office/drawing/2014/main" id="{930F0957-0498-432D-ACE1-D6ACCD2E334C}"/>
                </a:ext>
              </a:extLst>
            </p:cNvPr>
            <p:cNvGrpSpPr/>
            <p:nvPr/>
          </p:nvGrpSpPr>
          <p:grpSpPr>
            <a:xfrm>
              <a:off x="669248" y="3077349"/>
              <a:ext cx="1505232" cy="690699"/>
              <a:chOff x="892331" y="2960127"/>
              <a:chExt cx="2006976" cy="920931"/>
            </a:xfrm>
          </p:grpSpPr>
          <p:sp>
            <p:nvSpPr>
              <p:cNvPr id="43" name="Right Brace 42">
                <a:extLst>
                  <a:ext uri="{FF2B5EF4-FFF2-40B4-BE49-F238E27FC236}">
                    <a16:creationId xmlns:a16="http://schemas.microsoft.com/office/drawing/2014/main" id="{2DB2CDEC-EDA4-44CC-BDDF-0BD976DED484}"/>
                  </a:ext>
                </a:extLst>
              </p:cNvPr>
              <p:cNvSpPr/>
              <p:nvPr/>
            </p:nvSpPr>
            <p:spPr>
              <a:xfrm rot="5400000">
                <a:off x="1832699" y="2402418"/>
                <a:ext cx="140103" cy="1255521"/>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44" name="TextBox 43">
                <a:extLst>
                  <a:ext uri="{FF2B5EF4-FFF2-40B4-BE49-F238E27FC236}">
                    <a16:creationId xmlns:a16="http://schemas.microsoft.com/office/drawing/2014/main" id="{3E897992-3697-4620-823C-81440615DCDB}"/>
                  </a:ext>
                </a:extLst>
              </p:cNvPr>
              <p:cNvSpPr txBox="1"/>
              <p:nvPr/>
            </p:nvSpPr>
            <p:spPr>
              <a:xfrm>
                <a:off x="892331" y="3101359"/>
                <a:ext cx="2006976" cy="779699"/>
              </a:xfrm>
              <a:prstGeom prst="rect">
                <a:avLst/>
              </a:prstGeom>
              <a:noFill/>
            </p:spPr>
            <p:txBody>
              <a:bodyPr wrap="square" rtlCol="0">
                <a:spAutoFit/>
              </a:bodyPr>
              <a:lstStyle/>
              <a:p>
                <a:pPr algn="ctr"/>
                <a:r>
                  <a:rPr lang="en-US" sz="1600" i="1" dirty="0">
                    <a:solidFill>
                      <a:schemeClr val="tx1">
                        <a:lumMod val="75000"/>
                        <a:lumOff val="25000"/>
                      </a:schemeClr>
                    </a:solidFill>
                  </a:rPr>
                  <a:t>3x regular refresh</a:t>
                </a:r>
                <a:endParaRPr lang="en-CH" sz="1600" i="1" dirty="0">
                  <a:solidFill>
                    <a:schemeClr val="tx1">
                      <a:lumMod val="75000"/>
                      <a:lumOff val="25000"/>
                    </a:schemeClr>
                  </a:solidFill>
                </a:endParaRPr>
              </a:p>
            </p:txBody>
          </p:sp>
        </p:grpSp>
        <p:sp>
          <p:nvSpPr>
            <p:cNvPr id="47" name="TextBox 46">
              <a:extLst>
                <a:ext uri="{FF2B5EF4-FFF2-40B4-BE49-F238E27FC236}">
                  <a16:creationId xmlns:a16="http://schemas.microsoft.com/office/drawing/2014/main" id="{385761E0-3A13-455C-B6FF-62E1F78672F9}"/>
                </a:ext>
              </a:extLst>
            </p:cNvPr>
            <p:cNvSpPr txBox="1"/>
            <p:nvPr/>
          </p:nvSpPr>
          <p:spPr>
            <a:xfrm>
              <a:off x="6343063" y="2540786"/>
              <a:ext cx="1505232" cy="707886"/>
            </a:xfrm>
            <a:prstGeom prst="rect">
              <a:avLst/>
            </a:prstGeom>
            <a:noFill/>
          </p:spPr>
          <p:txBody>
            <a:bodyPr wrap="square" rtlCol="0" anchor="ctr">
              <a:spAutoFit/>
            </a:bodyPr>
            <a:lstStyle/>
            <a:p>
              <a:pPr algn="ctr"/>
              <a:r>
                <a:rPr lang="en-US" sz="4000" dirty="0">
                  <a:solidFill>
                    <a:schemeClr val="tx1">
                      <a:lumMod val="75000"/>
                      <a:lumOff val="25000"/>
                    </a:schemeClr>
                  </a:solidFill>
                </a:rPr>
                <a:t>…</a:t>
              </a:r>
              <a:endParaRPr lang="en-CH" sz="4000" dirty="0">
                <a:solidFill>
                  <a:schemeClr val="tx1">
                    <a:lumMod val="75000"/>
                    <a:lumOff val="25000"/>
                  </a:schemeClr>
                </a:solidFill>
              </a:endParaRPr>
            </a:p>
          </p:txBody>
        </p:sp>
        <p:grpSp>
          <p:nvGrpSpPr>
            <p:cNvPr id="49" name="Group 48">
              <a:extLst>
                <a:ext uri="{FF2B5EF4-FFF2-40B4-BE49-F238E27FC236}">
                  <a16:creationId xmlns:a16="http://schemas.microsoft.com/office/drawing/2014/main" id="{C3DB3A09-A324-4566-A039-F8815A0E55C8}"/>
                </a:ext>
              </a:extLst>
            </p:cNvPr>
            <p:cNvGrpSpPr/>
            <p:nvPr/>
          </p:nvGrpSpPr>
          <p:grpSpPr>
            <a:xfrm>
              <a:off x="3074318" y="2362200"/>
              <a:ext cx="744628" cy="440984"/>
              <a:chOff x="4563035" y="1994744"/>
              <a:chExt cx="992837" cy="587979"/>
            </a:xfrm>
          </p:grpSpPr>
          <p:cxnSp>
            <p:nvCxnSpPr>
              <p:cNvPr id="50" name="Straight Connector 49">
                <a:extLst>
                  <a:ext uri="{FF2B5EF4-FFF2-40B4-BE49-F238E27FC236}">
                    <a16:creationId xmlns:a16="http://schemas.microsoft.com/office/drawing/2014/main" id="{A0990609-0278-4BC9-BDAC-37A0804B092F}"/>
                  </a:ext>
                </a:extLst>
              </p:cNvPr>
              <p:cNvCxnSpPr>
                <a:cxnSpLocks/>
              </p:cNvCxnSpPr>
              <p:nvPr/>
            </p:nvCxnSpPr>
            <p:spPr>
              <a:xfrm flipV="1">
                <a:off x="5059454" y="2430323"/>
                <a:ext cx="0" cy="15240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8C689FF-9BE8-4780-9E67-576C4DA58029}"/>
                  </a:ext>
                </a:extLst>
              </p:cNvPr>
              <p:cNvSpPr txBox="1"/>
              <p:nvPr/>
            </p:nvSpPr>
            <p:spPr>
              <a:xfrm>
                <a:off x="4563035" y="1994744"/>
                <a:ext cx="992837" cy="492443"/>
              </a:xfrm>
              <a:prstGeom prst="rect">
                <a:avLst/>
              </a:prstGeom>
              <a:noFill/>
            </p:spPr>
            <p:txBody>
              <a:bodyPr wrap="square" rtlCol="0">
                <a:spAutoFit/>
              </a:bodyPr>
              <a:lstStyle/>
              <a:p>
                <a:pPr algn="ctr"/>
                <a:r>
                  <a:rPr lang="en-US" b="1" dirty="0">
                    <a:solidFill>
                      <a:schemeClr val="accent2">
                        <a:lumMod val="50000"/>
                      </a:schemeClr>
                    </a:solidFill>
                  </a:rPr>
                  <a:t>TREF</a:t>
                </a:r>
                <a:endParaRPr lang="en-CH" dirty="0"/>
              </a:p>
            </p:txBody>
          </p:sp>
        </p:grpSp>
        <p:grpSp>
          <p:nvGrpSpPr>
            <p:cNvPr id="52" name="Group 51">
              <a:extLst>
                <a:ext uri="{FF2B5EF4-FFF2-40B4-BE49-F238E27FC236}">
                  <a16:creationId xmlns:a16="http://schemas.microsoft.com/office/drawing/2014/main" id="{E8F3E868-E12F-4CD8-87A1-4689E96E3718}"/>
                </a:ext>
              </a:extLst>
            </p:cNvPr>
            <p:cNvGrpSpPr/>
            <p:nvPr/>
          </p:nvGrpSpPr>
          <p:grpSpPr>
            <a:xfrm>
              <a:off x="4400718" y="2362200"/>
              <a:ext cx="744628" cy="440984"/>
              <a:chOff x="4563035" y="1994744"/>
              <a:chExt cx="992837" cy="587979"/>
            </a:xfrm>
          </p:grpSpPr>
          <p:cxnSp>
            <p:nvCxnSpPr>
              <p:cNvPr id="53" name="Straight Connector 52">
                <a:extLst>
                  <a:ext uri="{FF2B5EF4-FFF2-40B4-BE49-F238E27FC236}">
                    <a16:creationId xmlns:a16="http://schemas.microsoft.com/office/drawing/2014/main" id="{B8BBB564-15C0-43B3-BD80-E65AEE2EC8DA}"/>
                  </a:ext>
                </a:extLst>
              </p:cNvPr>
              <p:cNvCxnSpPr>
                <a:cxnSpLocks/>
              </p:cNvCxnSpPr>
              <p:nvPr/>
            </p:nvCxnSpPr>
            <p:spPr>
              <a:xfrm flipV="1">
                <a:off x="5059454" y="2430323"/>
                <a:ext cx="0" cy="15240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073B53E-B7AD-4049-94A4-28B4210B949C}"/>
                  </a:ext>
                </a:extLst>
              </p:cNvPr>
              <p:cNvSpPr txBox="1"/>
              <p:nvPr/>
            </p:nvSpPr>
            <p:spPr>
              <a:xfrm>
                <a:off x="4563035" y="1994744"/>
                <a:ext cx="992837" cy="492443"/>
              </a:xfrm>
              <a:prstGeom prst="rect">
                <a:avLst/>
              </a:prstGeom>
              <a:noFill/>
            </p:spPr>
            <p:txBody>
              <a:bodyPr wrap="square" rtlCol="0">
                <a:spAutoFit/>
              </a:bodyPr>
              <a:lstStyle/>
              <a:p>
                <a:pPr algn="ctr"/>
                <a:r>
                  <a:rPr lang="en-US" b="1" dirty="0">
                    <a:solidFill>
                      <a:schemeClr val="accent2">
                        <a:lumMod val="50000"/>
                      </a:schemeClr>
                    </a:solidFill>
                  </a:rPr>
                  <a:t>TREF</a:t>
                </a:r>
                <a:endParaRPr lang="en-CH" dirty="0"/>
              </a:p>
            </p:txBody>
          </p:sp>
        </p:grpSp>
        <p:grpSp>
          <p:nvGrpSpPr>
            <p:cNvPr id="55" name="Group 54">
              <a:extLst>
                <a:ext uri="{FF2B5EF4-FFF2-40B4-BE49-F238E27FC236}">
                  <a16:creationId xmlns:a16="http://schemas.microsoft.com/office/drawing/2014/main" id="{D7BE1C21-A870-4C81-8C51-939404B23E5B}"/>
                </a:ext>
              </a:extLst>
            </p:cNvPr>
            <p:cNvGrpSpPr/>
            <p:nvPr/>
          </p:nvGrpSpPr>
          <p:grpSpPr>
            <a:xfrm>
              <a:off x="5696496" y="2362199"/>
              <a:ext cx="744628" cy="432940"/>
              <a:chOff x="4563035" y="2005469"/>
              <a:chExt cx="992837" cy="577254"/>
            </a:xfrm>
          </p:grpSpPr>
          <p:cxnSp>
            <p:nvCxnSpPr>
              <p:cNvPr id="56" name="Straight Connector 55">
                <a:extLst>
                  <a:ext uri="{FF2B5EF4-FFF2-40B4-BE49-F238E27FC236}">
                    <a16:creationId xmlns:a16="http://schemas.microsoft.com/office/drawing/2014/main" id="{D18E2BB7-07BE-42ED-B343-B1731A5648C9}"/>
                  </a:ext>
                </a:extLst>
              </p:cNvPr>
              <p:cNvCxnSpPr>
                <a:cxnSpLocks/>
              </p:cNvCxnSpPr>
              <p:nvPr/>
            </p:nvCxnSpPr>
            <p:spPr>
              <a:xfrm flipV="1">
                <a:off x="5059454" y="2430323"/>
                <a:ext cx="0" cy="15240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673E27D-34A4-456D-AF38-95DE054DD49B}"/>
                  </a:ext>
                </a:extLst>
              </p:cNvPr>
              <p:cNvSpPr txBox="1"/>
              <p:nvPr/>
            </p:nvSpPr>
            <p:spPr>
              <a:xfrm>
                <a:off x="4563035" y="2005469"/>
                <a:ext cx="992837" cy="492443"/>
              </a:xfrm>
              <a:prstGeom prst="rect">
                <a:avLst/>
              </a:prstGeom>
              <a:noFill/>
            </p:spPr>
            <p:txBody>
              <a:bodyPr wrap="square" rtlCol="0">
                <a:spAutoFit/>
              </a:bodyPr>
              <a:lstStyle/>
              <a:p>
                <a:pPr algn="ctr"/>
                <a:r>
                  <a:rPr lang="en-US" b="1" dirty="0">
                    <a:solidFill>
                      <a:schemeClr val="accent2">
                        <a:lumMod val="50000"/>
                      </a:schemeClr>
                    </a:solidFill>
                  </a:rPr>
                  <a:t>TREF</a:t>
                </a:r>
                <a:endParaRPr lang="en-CH" dirty="0"/>
              </a:p>
            </p:txBody>
          </p:sp>
        </p:grpSp>
        <p:grpSp>
          <p:nvGrpSpPr>
            <p:cNvPr id="60" name="Group 59">
              <a:extLst>
                <a:ext uri="{FF2B5EF4-FFF2-40B4-BE49-F238E27FC236}">
                  <a16:creationId xmlns:a16="http://schemas.microsoft.com/office/drawing/2014/main" id="{52125358-C2AA-4A96-B4B6-1E837D517DBF}"/>
                </a:ext>
              </a:extLst>
            </p:cNvPr>
            <p:cNvGrpSpPr/>
            <p:nvPr/>
          </p:nvGrpSpPr>
          <p:grpSpPr>
            <a:xfrm>
              <a:off x="2034338" y="3057500"/>
              <a:ext cx="1505232" cy="711003"/>
              <a:chOff x="892331" y="2933053"/>
              <a:chExt cx="2006976" cy="948005"/>
            </a:xfrm>
          </p:grpSpPr>
          <p:sp>
            <p:nvSpPr>
              <p:cNvPr id="61" name="Right Brace 60">
                <a:extLst>
                  <a:ext uri="{FF2B5EF4-FFF2-40B4-BE49-F238E27FC236}">
                    <a16:creationId xmlns:a16="http://schemas.microsoft.com/office/drawing/2014/main" id="{692F3AD5-ACBD-43ED-9A02-D9765E8930C8}"/>
                  </a:ext>
                </a:extLst>
              </p:cNvPr>
              <p:cNvSpPr/>
              <p:nvPr/>
            </p:nvSpPr>
            <p:spPr>
              <a:xfrm rot="5400000">
                <a:off x="1817480" y="2410719"/>
                <a:ext cx="182071" cy="1226739"/>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62" name="TextBox 61">
                <a:extLst>
                  <a:ext uri="{FF2B5EF4-FFF2-40B4-BE49-F238E27FC236}">
                    <a16:creationId xmlns:a16="http://schemas.microsoft.com/office/drawing/2014/main" id="{E15D87C6-555B-4486-BE13-7C0BED1688D5}"/>
                  </a:ext>
                </a:extLst>
              </p:cNvPr>
              <p:cNvSpPr txBox="1"/>
              <p:nvPr/>
            </p:nvSpPr>
            <p:spPr>
              <a:xfrm>
                <a:off x="892331" y="3101358"/>
                <a:ext cx="2006976" cy="779700"/>
              </a:xfrm>
              <a:prstGeom prst="rect">
                <a:avLst/>
              </a:prstGeom>
              <a:noFill/>
            </p:spPr>
            <p:txBody>
              <a:bodyPr wrap="square" rtlCol="0">
                <a:spAutoFit/>
              </a:bodyPr>
              <a:lstStyle/>
              <a:p>
                <a:pPr algn="ctr"/>
                <a:r>
                  <a:rPr lang="en-US" sz="1600" i="1" dirty="0">
                    <a:solidFill>
                      <a:schemeClr val="tx1">
                        <a:lumMod val="75000"/>
                        <a:lumOff val="25000"/>
                      </a:schemeClr>
                    </a:solidFill>
                  </a:rPr>
                  <a:t>3x regular refresh</a:t>
                </a:r>
                <a:endParaRPr lang="en-CH" sz="1600" i="1" dirty="0">
                  <a:solidFill>
                    <a:schemeClr val="tx1">
                      <a:lumMod val="75000"/>
                      <a:lumOff val="25000"/>
                    </a:schemeClr>
                  </a:solidFill>
                </a:endParaRPr>
              </a:p>
            </p:txBody>
          </p:sp>
        </p:grpSp>
        <p:grpSp>
          <p:nvGrpSpPr>
            <p:cNvPr id="63" name="Group 62">
              <a:extLst>
                <a:ext uri="{FF2B5EF4-FFF2-40B4-BE49-F238E27FC236}">
                  <a16:creationId xmlns:a16="http://schemas.microsoft.com/office/drawing/2014/main" id="{93438C05-AC56-472D-A545-538C3A12FAF9}"/>
                </a:ext>
              </a:extLst>
            </p:cNvPr>
            <p:cNvGrpSpPr/>
            <p:nvPr/>
          </p:nvGrpSpPr>
          <p:grpSpPr>
            <a:xfrm>
              <a:off x="3340398" y="3048001"/>
              <a:ext cx="1505232" cy="719657"/>
              <a:chOff x="892331" y="2921515"/>
              <a:chExt cx="2006976" cy="959543"/>
            </a:xfrm>
          </p:grpSpPr>
          <p:sp>
            <p:nvSpPr>
              <p:cNvPr id="64" name="Right Brace 63">
                <a:extLst>
                  <a:ext uri="{FF2B5EF4-FFF2-40B4-BE49-F238E27FC236}">
                    <a16:creationId xmlns:a16="http://schemas.microsoft.com/office/drawing/2014/main" id="{1AB2A7D9-3D8E-4B8B-BB10-DEEEECDEBDE6}"/>
                  </a:ext>
                </a:extLst>
              </p:cNvPr>
              <p:cNvSpPr/>
              <p:nvPr/>
            </p:nvSpPr>
            <p:spPr>
              <a:xfrm rot="5400000">
                <a:off x="1844675" y="2413154"/>
                <a:ext cx="177476" cy="1194197"/>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65" name="TextBox 64">
                <a:extLst>
                  <a:ext uri="{FF2B5EF4-FFF2-40B4-BE49-F238E27FC236}">
                    <a16:creationId xmlns:a16="http://schemas.microsoft.com/office/drawing/2014/main" id="{9BAD7AD4-4ECB-402B-997D-06C560474C7D}"/>
                  </a:ext>
                </a:extLst>
              </p:cNvPr>
              <p:cNvSpPr txBox="1"/>
              <p:nvPr/>
            </p:nvSpPr>
            <p:spPr>
              <a:xfrm>
                <a:off x="892331" y="3101358"/>
                <a:ext cx="2006976" cy="779700"/>
              </a:xfrm>
              <a:prstGeom prst="rect">
                <a:avLst/>
              </a:prstGeom>
              <a:noFill/>
            </p:spPr>
            <p:txBody>
              <a:bodyPr wrap="square" rtlCol="0">
                <a:spAutoFit/>
              </a:bodyPr>
              <a:lstStyle/>
              <a:p>
                <a:pPr algn="ctr"/>
                <a:r>
                  <a:rPr lang="en-US" sz="1600" i="1" dirty="0">
                    <a:solidFill>
                      <a:schemeClr val="tx1">
                        <a:lumMod val="75000"/>
                        <a:lumOff val="25000"/>
                      </a:schemeClr>
                    </a:solidFill>
                  </a:rPr>
                  <a:t>3x regular refresh</a:t>
                </a:r>
                <a:endParaRPr lang="en-CH" sz="1600" i="1" dirty="0">
                  <a:solidFill>
                    <a:schemeClr val="tx1">
                      <a:lumMod val="75000"/>
                      <a:lumOff val="25000"/>
                    </a:schemeClr>
                  </a:solidFill>
                </a:endParaRPr>
              </a:p>
            </p:txBody>
          </p:sp>
        </p:grpSp>
        <p:grpSp>
          <p:nvGrpSpPr>
            <p:cNvPr id="66" name="Group 65">
              <a:extLst>
                <a:ext uri="{FF2B5EF4-FFF2-40B4-BE49-F238E27FC236}">
                  <a16:creationId xmlns:a16="http://schemas.microsoft.com/office/drawing/2014/main" id="{30F32A35-CF79-4D37-A734-6355FB6F830A}"/>
                </a:ext>
              </a:extLst>
            </p:cNvPr>
            <p:cNvGrpSpPr/>
            <p:nvPr/>
          </p:nvGrpSpPr>
          <p:grpSpPr>
            <a:xfrm>
              <a:off x="4637028" y="3046998"/>
              <a:ext cx="1505232" cy="721049"/>
              <a:chOff x="892331" y="2919660"/>
              <a:chExt cx="2006976" cy="961398"/>
            </a:xfrm>
          </p:grpSpPr>
          <p:sp>
            <p:nvSpPr>
              <p:cNvPr id="67" name="Right Brace 66">
                <a:extLst>
                  <a:ext uri="{FF2B5EF4-FFF2-40B4-BE49-F238E27FC236}">
                    <a16:creationId xmlns:a16="http://schemas.microsoft.com/office/drawing/2014/main" id="{84807C74-CB00-4BBD-A67F-D5635ED57EE8}"/>
                  </a:ext>
                </a:extLst>
              </p:cNvPr>
              <p:cNvSpPr/>
              <p:nvPr/>
            </p:nvSpPr>
            <p:spPr>
              <a:xfrm rot="5400000">
                <a:off x="1841998" y="2403985"/>
                <a:ext cx="172840" cy="1204189"/>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68" name="TextBox 67">
                <a:extLst>
                  <a:ext uri="{FF2B5EF4-FFF2-40B4-BE49-F238E27FC236}">
                    <a16:creationId xmlns:a16="http://schemas.microsoft.com/office/drawing/2014/main" id="{EE25DA5C-B4CA-46F4-9082-C61D9879F665}"/>
                  </a:ext>
                </a:extLst>
              </p:cNvPr>
              <p:cNvSpPr txBox="1"/>
              <p:nvPr/>
            </p:nvSpPr>
            <p:spPr>
              <a:xfrm>
                <a:off x="892331" y="3101358"/>
                <a:ext cx="2006976" cy="779700"/>
              </a:xfrm>
              <a:prstGeom prst="rect">
                <a:avLst/>
              </a:prstGeom>
              <a:noFill/>
            </p:spPr>
            <p:txBody>
              <a:bodyPr wrap="square" rtlCol="0">
                <a:spAutoFit/>
              </a:bodyPr>
              <a:lstStyle/>
              <a:p>
                <a:pPr algn="ctr"/>
                <a:r>
                  <a:rPr lang="en-US" sz="1600" i="1" dirty="0">
                    <a:solidFill>
                      <a:schemeClr val="tx1">
                        <a:lumMod val="75000"/>
                        <a:lumOff val="25000"/>
                      </a:schemeClr>
                    </a:solidFill>
                  </a:rPr>
                  <a:t>3x regular refresh</a:t>
                </a:r>
                <a:endParaRPr lang="en-CH" sz="1600" i="1" dirty="0">
                  <a:solidFill>
                    <a:schemeClr val="tx1">
                      <a:lumMod val="75000"/>
                      <a:lumOff val="25000"/>
                    </a:schemeClr>
                  </a:solidFill>
                </a:endParaRPr>
              </a:p>
            </p:txBody>
          </p:sp>
        </p:grpSp>
      </p:grpSp>
      <p:sp>
        <p:nvSpPr>
          <p:cNvPr id="69" name="TextBox 68">
            <a:extLst>
              <a:ext uri="{FF2B5EF4-FFF2-40B4-BE49-F238E27FC236}">
                <a16:creationId xmlns:a16="http://schemas.microsoft.com/office/drawing/2014/main" id="{59364E57-6709-457D-9862-B48ECE96544F}"/>
              </a:ext>
            </a:extLst>
          </p:cNvPr>
          <p:cNvSpPr txBox="1"/>
          <p:nvPr/>
        </p:nvSpPr>
        <p:spPr>
          <a:xfrm>
            <a:off x="0" y="5558135"/>
            <a:ext cx="9144000" cy="461665"/>
          </a:xfrm>
          <a:prstGeom prst="rect">
            <a:avLst/>
          </a:prstGeom>
          <a:noFill/>
        </p:spPr>
        <p:txBody>
          <a:bodyPr wrap="square" rtlCol="0">
            <a:spAutoFit/>
          </a:bodyPr>
          <a:lstStyle/>
          <a:p>
            <a:pPr algn="ctr"/>
            <a:r>
              <a:rPr lang="en-US" sz="2400" b="1" dirty="0">
                <a:solidFill>
                  <a:schemeClr val="accent2">
                    <a:lumMod val="50000"/>
                  </a:schemeClr>
                </a:solidFill>
              </a:rPr>
              <a:t>TREF: </a:t>
            </a:r>
            <a:r>
              <a:rPr lang="en-US" sz="2400" dirty="0"/>
              <a:t>Refreshes the victims of the </a:t>
            </a:r>
            <a:r>
              <a:rPr lang="en-US" sz="2400" b="1" dirty="0"/>
              <a:t>last sampled row</a:t>
            </a:r>
            <a:endParaRPr lang="en-CH" sz="2400" dirty="0"/>
          </a:p>
        </p:txBody>
      </p:sp>
      <p:sp>
        <p:nvSpPr>
          <p:cNvPr id="70" name="TextBox 69">
            <a:extLst>
              <a:ext uri="{FF2B5EF4-FFF2-40B4-BE49-F238E27FC236}">
                <a16:creationId xmlns:a16="http://schemas.microsoft.com/office/drawing/2014/main" id="{D70B5CA0-F71C-40DC-8BB0-E9E754CAE396}"/>
              </a:ext>
            </a:extLst>
          </p:cNvPr>
          <p:cNvSpPr txBox="1"/>
          <p:nvPr/>
        </p:nvSpPr>
        <p:spPr>
          <a:xfrm>
            <a:off x="0" y="4169971"/>
            <a:ext cx="9144000" cy="415498"/>
          </a:xfrm>
          <a:prstGeom prst="rect">
            <a:avLst/>
          </a:prstGeom>
          <a:solidFill>
            <a:schemeClr val="bg2"/>
          </a:solidFill>
        </p:spPr>
        <p:txBody>
          <a:bodyPr wrap="square" rtlCol="0">
            <a:spAutoFit/>
          </a:bodyPr>
          <a:lstStyle/>
          <a:p>
            <a:r>
              <a:rPr lang="en-US" sz="2100" b="1" dirty="0"/>
              <a:t>Observation 1: </a:t>
            </a:r>
            <a:r>
              <a:rPr lang="en-US" sz="2100" dirty="0"/>
              <a:t>TRR </a:t>
            </a:r>
            <a:r>
              <a:rPr lang="en-US" sz="2100" i="1" dirty="0"/>
              <a:t>probabilistically</a:t>
            </a:r>
            <a:r>
              <a:rPr lang="en-US" sz="2100" dirty="0"/>
              <a:t> samples the address of an activated row</a:t>
            </a:r>
            <a:endParaRPr lang="en-CH" sz="2100" dirty="0"/>
          </a:p>
        </p:txBody>
      </p:sp>
      <p:sp>
        <p:nvSpPr>
          <p:cNvPr id="71" name="TextBox 70">
            <a:extLst>
              <a:ext uri="{FF2B5EF4-FFF2-40B4-BE49-F238E27FC236}">
                <a16:creationId xmlns:a16="http://schemas.microsoft.com/office/drawing/2014/main" id="{885A26AC-FFFB-4DF8-8C9C-51096AED26E1}"/>
              </a:ext>
            </a:extLst>
          </p:cNvPr>
          <p:cNvSpPr txBox="1"/>
          <p:nvPr/>
        </p:nvSpPr>
        <p:spPr>
          <a:xfrm>
            <a:off x="0" y="4842302"/>
            <a:ext cx="9144000" cy="415498"/>
          </a:xfrm>
          <a:prstGeom prst="rect">
            <a:avLst/>
          </a:prstGeom>
          <a:solidFill>
            <a:schemeClr val="bg2"/>
          </a:solidFill>
        </p:spPr>
        <p:txBody>
          <a:bodyPr wrap="square" rtlCol="0">
            <a:spAutoFit/>
          </a:bodyPr>
          <a:lstStyle/>
          <a:p>
            <a:r>
              <a:rPr lang="en-US" sz="2100" b="1" dirty="0"/>
              <a:t>Observation 2:</a:t>
            </a:r>
            <a:r>
              <a:rPr lang="en-US" sz="2100" b="1" dirty="0">
                <a:solidFill>
                  <a:schemeClr val="accent2">
                    <a:lumMod val="50000"/>
                  </a:schemeClr>
                </a:solidFill>
              </a:rPr>
              <a:t> </a:t>
            </a:r>
            <a:r>
              <a:rPr lang="en-US" sz="2100" dirty="0"/>
              <a:t>A newly-sampled row overwrites the previously-sampled one</a:t>
            </a:r>
            <a:endParaRPr lang="en-CH" sz="2100" dirty="0"/>
          </a:p>
        </p:txBody>
      </p:sp>
    </p:spTree>
    <p:custDataLst>
      <p:tags r:id="rId1"/>
    </p:custDataLst>
    <p:extLst>
      <p:ext uri="{BB962C8B-B14F-4D97-AF65-F5344CB8AC3E}">
        <p14:creationId xmlns:p14="http://schemas.microsoft.com/office/powerpoint/2010/main" val="963484783"/>
      </p:ext>
    </p:extLst>
  </p:cSld>
  <p:clrMapOvr>
    <a:masterClrMapping/>
  </p:clrMapOvr>
  <mc:AlternateContent xmlns:mc="http://schemas.openxmlformats.org/markup-compatibility/2006" xmlns:p14="http://schemas.microsoft.com/office/powerpoint/2010/main">
    <mc:Choice Requires="p14">
      <p:transition spd="slow" p14:dur="2000" advTm="65937"/>
    </mc:Choice>
    <mc:Fallback xmlns="">
      <p:transition spd="slow" advTm="659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9" grpId="0"/>
      <p:bldP spid="70"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707C-3CA1-4C55-AF13-E64D899BC5DD}"/>
              </a:ext>
            </a:extLst>
          </p:cNvPr>
          <p:cNvSpPr>
            <a:spLocks noGrp="1"/>
          </p:cNvSpPr>
          <p:nvPr>
            <p:ph type="title"/>
          </p:nvPr>
        </p:nvSpPr>
        <p:spPr/>
        <p:txBody>
          <a:bodyPr>
            <a:normAutofit/>
          </a:bodyPr>
          <a:lstStyle/>
          <a:p>
            <a:r>
              <a:rPr lang="en-US" dirty="0"/>
              <a:t>Circumventing </a:t>
            </a:r>
            <a:r>
              <a:rPr lang="en-US" dirty="0">
                <a:solidFill>
                  <a:schemeClr val="accent5">
                    <a:lumMod val="20000"/>
                    <a:lumOff val="80000"/>
                  </a:schemeClr>
                </a:solidFill>
              </a:rPr>
              <a:t>Vendor B</a:t>
            </a:r>
            <a:r>
              <a:rPr lang="en-US" dirty="0"/>
              <a:t>’s TRR</a:t>
            </a:r>
            <a:endParaRPr lang="en-CH" dirty="0"/>
          </a:p>
        </p:txBody>
      </p:sp>
      <p:sp>
        <p:nvSpPr>
          <p:cNvPr id="4" name="TextBox 3">
            <a:extLst>
              <a:ext uri="{FF2B5EF4-FFF2-40B4-BE49-F238E27FC236}">
                <a16:creationId xmlns:a16="http://schemas.microsoft.com/office/drawing/2014/main" id="{C9427F0F-8A22-457B-96D9-1A195EFADA9B}"/>
              </a:ext>
            </a:extLst>
          </p:cNvPr>
          <p:cNvSpPr txBox="1"/>
          <p:nvPr/>
        </p:nvSpPr>
        <p:spPr>
          <a:xfrm>
            <a:off x="247295" y="1295400"/>
            <a:ext cx="8629650" cy="892552"/>
          </a:xfrm>
          <a:prstGeom prst="rect">
            <a:avLst/>
          </a:prstGeom>
          <a:solidFill>
            <a:schemeClr val="bg1">
              <a:lumMod val="95000"/>
            </a:schemeClr>
          </a:solidFill>
          <a:ln w="28575">
            <a:solidFill>
              <a:schemeClr val="tx1">
                <a:lumMod val="75000"/>
                <a:lumOff val="25000"/>
              </a:schemeClr>
            </a:solidFill>
          </a:ln>
        </p:spPr>
        <p:txBody>
          <a:bodyPr wrap="square" rtlCol="0">
            <a:spAutoFit/>
          </a:bodyPr>
          <a:lstStyle/>
          <a:p>
            <a:pPr algn="ctr"/>
            <a:r>
              <a:rPr lang="en-US" sz="2600" b="1" dirty="0">
                <a:solidFill>
                  <a:srgbClr val="0066FF"/>
                </a:solidFill>
              </a:rPr>
              <a:t>Approach:</a:t>
            </a:r>
            <a:r>
              <a:rPr lang="en-US" sz="2600" dirty="0"/>
              <a:t> Maximize the </a:t>
            </a:r>
            <a:r>
              <a:rPr lang="en-US" sz="2600" b="1" dirty="0"/>
              <a:t>dummy </a:t>
            </a:r>
            <a:r>
              <a:rPr lang="en-US" sz="2600" dirty="0"/>
              <a:t>row</a:t>
            </a:r>
            <a:r>
              <a:rPr lang="en-US" sz="2600" b="1" dirty="0"/>
              <a:t> </a:t>
            </a:r>
            <a:r>
              <a:rPr lang="en-US" sz="2600" dirty="0"/>
              <a:t>hammers</a:t>
            </a:r>
            <a:r>
              <a:rPr lang="en-US" sz="2600" b="1" dirty="0"/>
              <a:t> after </a:t>
            </a:r>
            <a:r>
              <a:rPr lang="en-US" sz="2600" dirty="0"/>
              <a:t>hammering the </a:t>
            </a:r>
            <a:r>
              <a:rPr lang="en-US" sz="2600" b="1" dirty="0">
                <a:solidFill>
                  <a:srgbClr val="C00000"/>
                </a:solidFill>
              </a:rPr>
              <a:t>aggressor</a:t>
            </a:r>
            <a:r>
              <a:rPr lang="en-US" sz="2600" dirty="0"/>
              <a:t> rows and </a:t>
            </a:r>
            <a:r>
              <a:rPr lang="en-US" sz="2600" b="1" dirty="0"/>
              <a:t>before</a:t>
            </a:r>
            <a:r>
              <a:rPr lang="en-US" sz="2600" dirty="0"/>
              <a:t> the next </a:t>
            </a:r>
            <a:r>
              <a:rPr lang="en-US" sz="2600" b="1" dirty="0">
                <a:solidFill>
                  <a:schemeClr val="accent2">
                    <a:lumMod val="50000"/>
                  </a:schemeClr>
                </a:solidFill>
              </a:rPr>
              <a:t>TREF</a:t>
            </a:r>
            <a:endParaRPr lang="en-CH" sz="2600" b="1" dirty="0">
              <a:solidFill>
                <a:schemeClr val="accent2">
                  <a:lumMod val="50000"/>
                </a:schemeClr>
              </a:solidFill>
            </a:endParaRPr>
          </a:p>
        </p:txBody>
      </p:sp>
      <p:sp>
        <p:nvSpPr>
          <p:cNvPr id="61" name="TextBox 60">
            <a:extLst>
              <a:ext uri="{FF2B5EF4-FFF2-40B4-BE49-F238E27FC236}">
                <a16:creationId xmlns:a16="http://schemas.microsoft.com/office/drawing/2014/main" id="{57341BD0-7CE2-4606-9356-0351515E4C59}"/>
              </a:ext>
            </a:extLst>
          </p:cNvPr>
          <p:cNvSpPr txBox="1"/>
          <p:nvPr/>
        </p:nvSpPr>
        <p:spPr>
          <a:xfrm>
            <a:off x="2352454" y="2824548"/>
            <a:ext cx="2427134" cy="523220"/>
          </a:xfrm>
          <a:prstGeom prst="rect">
            <a:avLst/>
          </a:prstGeom>
          <a:noFill/>
        </p:spPr>
        <p:txBody>
          <a:bodyPr wrap="square" rtlCol="0">
            <a:spAutoFit/>
          </a:bodyPr>
          <a:lstStyle/>
          <a:p>
            <a:pPr algn="ctr"/>
            <a:r>
              <a:rPr lang="en-US" sz="2800" dirty="0">
                <a:solidFill>
                  <a:srgbClr val="C00000"/>
                </a:solidFill>
              </a:rPr>
              <a:t>ACT ([A</a:t>
            </a:r>
            <a:r>
              <a:rPr lang="en-US" sz="2800" baseline="-25000" dirty="0">
                <a:solidFill>
                  <a:srgbClr val="C00000"/>
                </a:solidFill>
              </a:rPr>
              <a:t>1</a:t>
            </a:r>
            <a:r>
              <a:rPr lang="en-US" sz="2800" dirty="0">
                <a:solidFill>
                  <a:srgbClr val="C00000"/>
                </a:solidFill>
              </a:rPr>
              <a:t>, A</a:t>
            </a:r>
            <a:r>
              <a:rPr lang="en-US" sz="2800" baseline="-25000" dirty="0">
                <a:solidFill>
                  <a:srgbClr val="C00000"/>
                </a:solidFill>
              </a:rPr>
              <a:t>2</a:t>
            </a:r>
            <a:r>
              <a:rPr lang="en-US" sz="2800" dirty="0">
                <a:solidFill>
                  <a:srgbClr val="C00000"/>
                </a:solidFill>
              </a:rPr>
              <a:t>])</a:t>
            </a:r>
            <a:endParaRPr lang="en-CH" sz="2800" dirty="0">
              <a:solidFill>
                <a:srgbClr val="C00000"/>
              </a:solidFill>
            </a:endParaRPr>
          </a:p>
        </p:txBody>
      </p:sp>
      <p:sp>
        <p:nvSpPr>
          <p:cNvPr id="62" name="TextBox 61">
            <a:extLst>
              <a:ext uri="{FF2B5EF4-FFF2-40B4-BE49-F238E27FC236}">
                <a16:creationId xmlns:a16="http://schemas.microsoft.com/office/drawing/2014/main" id="{100A8406-52C5-4B82-AB15-DB81FCB1CECB}"/>
              </a:ext>
            </a:extLst>
          </p:cNvPr>
          <p:cNvSpPr txBox="1"/>
          <p:nvPr/>
        </p:nvSpPr>
        <p:spPr>
          <a:xfrm>
            <a:off x="5059713" y="2819400"/>
            <a:ext cx="1939422" cy="523220"/>
          </a:xfrm>
          <a:prstGeom prst="rect">
            <a:avLst/>
          </a:prstGeom>
          <a:noFill/>
        </p:spPr>
        <p:txBody>
          <a:bodyPr wrap="square" rtlCol="0">
            <a:spAutoFit/>
          </a:bodyPr>
          <a:lstStyle/>
          <a:p>
            <a:pPr algn="ctr"/>
            <a:r>
              <a:rPr lang="en-US" sz="2800" dirty="0">
                <a:solidFill>
                  <a:srgbClr val="0066FF"/>
                </a:solidFill>
              </a:rPr>
              <a:t>ACT(D</a:t>
            </a:r>
            <a:r>
              <a:rPr lang="en-US" sz="2800" baseline="-25000" dirty="0">
                <a:solidFill>
                  <a:srgbClr val="0066FF"/>
                </a:solidFill>
              </a:rPr>
              <a:t>1</a:t>
            </a:r>
            <a:r>
              <a:rPr lang="en-US" sz="2800" dirty="0">
                <a:solidFill>
                  <a:srgbClr val="0066FF"/>
                </a:solidFill>
              </a:rPr>
              <a:t>)</a:t>
            </a:r>
            <a:endParaRPr lang="en-CH" sz="2800" dirty="0">
              <a:solidFill>
                <a:srgbClr val="0066FF"/>
              </a:solidFill>
            </a:endParaRPr>
          </a:p>
        </p:txBody>
      </p:sp>
      <p:cxnSp>
        <p:nvCxnSpPr>
          <p:cNvPr id="67" name="Straight Arrow Connector 66">
            <a:extLst>
              <a:ext uri="{FF2B5EF4-FFF2-40B4-BE49-F238E27FC236}">
                <a16:creationId xmlns:a16="http://schemas.microsoft.com/office/drawing/2014/main" id="{9741E7E8-DC7C-4290-8D56-B4A7D60B9DF1}"/>
              </a:ext>
            </a:extLst>
          </p:cNvPr>
          <p:cNvCxnSpPr>
            <a:cxnSpLocks/>
          </p:cNvCxnSpPr>
          <p:nvPr/>
        </p:nvCxnSpPr>
        <p:spPr>
          <a:xfrm>
            <a:off x="1981200" y="3104103"/>
            <a:ext cx="33620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865FABE6-2AE1-4619-BC88-AE497DCEDC2B}"/>
              </a:ext>
            </a:extLst>
          </p:cNvPr>
          <p:cNvGrpSpPr/>
          <p:nvPr/>
        </p:nvGrpSpPr>
        <p:grpSpPr>
          <a:xfrm>
            <a:off x="2590799" y="3317378"/>
            <a:ext cx="1939421" cy="746781"/>
            <a:chOff x="3758476" y="5165282"/>
            <a:chExt cx="2585891" cy="995705"/>
          </a:xfrm>
        </p:grpSpPr>
        <p:sp>
          <p:nvSpPr>
            <p:cNvPr id="68" name="Right Brace 67">
              <a:extLst>
                <a:ext uri="{FF2B5EF4-FFF2-40B4-BE49-F238E27FC236}">
                  <a16:creationId xmlns:a16="http://schemas.microsoft.com/office/drawing/2014/main" id="{B4A9508B-9A34-40F2-82C6-7152A63204E2}"/>
                </a:ext>
              </a:extLst>
            </p:cNvPr>
            <p:cNvSpPr/>
            <p:nvPr/>
          </p:nvSpPr>
          <p:spPr>
            <a:xfrm rot="5400000">
              <a:off x="4915164" y="4008594"/>
              <a:ext cx="272516" cy="2585891"/>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2800"/>
            </a:p>
          </p:txBody>
        </p:sp>
        <p:sp>
          <p:nvSpPr>
            <p:cNvPr id="69" name="TextBox 68">
              <a:extLst>
                <a:ext uri="{FF2B5EF4-FFF2-40B4-BE49-F238E27FC236}">
                  <a16:creationId xmlns:a16="http://schemas.microsoft.com/office/drawing/2014/main" id="{BD6EF89F-A348-417F-BFC2-E3B145D0BF6C}"/>
                </a:ext>
              </a:extLst>
            </p:cNvPr>
            <p:cNvSpPr txBox="1"/>
            <p:nvPr/>
          </p:nvSpPr>
          <p:spPr>
            <a:xfrm>
              <a:off x="4229637" y="5463360"/>
              <a:ext cx="1733230" cy="697627"/>
            </a:xfrm>
            <a:prstGeom prst="rect">
              <a:avLst/>
            </a:prstGeom>
            <a:noFill/>
          </p:spPr>
          <p:txBody>
            <a:bodyPr wrap="square" rtlCol="0">
              <a:spAutoFit/>
            </a:bodyPr>
            <a:lstStyle/>
            <a:p>
              <a:pPr algn="ctr"/>
              <a:r>
                <a:rPr lang="en-US" sz="2800" i="1" dirty="0">
                  <a:solidFill>
                    <a:schemeClr val="tx1">
                      <a:lumMod val="75000"/>
                      <a:lumOff val="25000"/>
                    </a:schemeClr>
                  </a:solidFill>
                </a:rPr>
                <a:t>N times</a:t>
              </a:r>
              <a:endParaRPr lang="en-CH" sz="2800" i="1" dirty="0">
                <a:solidFill>
                  <a:schemeClr val="tx1">
                    <a:lumMod val="75000"/>
                    <a:lumOff val="25000"/>
                  </a:schemeClr>
                </a:solidFill>
              </a:endParaRPr>
            </a:p>
          </p:txBody>
        </p:sp>
      </p:grpSp>
      <p:grpSp>
        <p:nvGrpSpPr>
          <p:cNvPr id="70" name="Group 69">
            <a:extLst>
              <a:ext uri="{FF2B5EF4-FFF2-40B4-BE49-F238E27FC236}">
                <a16:creationId xmlns:a16="http://schemas.microsoft.com/office/drawing/2014/main" id="{04406EC4-3B9F-4688-9E12-CB5491D8DFC1}"/>
              </a:ext>
            </a:extLst>
          </p:cNvPr>
          <p:cNvGrpSpPr/>
          <p:nvPr/>
        </p:nvGrpSpPr>
        <p:grpSpPr>
          <a:xfrm>
            <a:off x="5344047" y="3276271"/>
            <a:ext cx="1407608" cy="793751"/>
            <a:chOff x="3804604" y="4730977"/>
            <a:chExt cx="1603160" cy="1058333"/>
          </a:xfrm>
        </p:grpSpPr>
        <p:sp>
          <p:nvSpPr>
            <p:cNvPr id="71" name="Right Brace 70">
              <a:extLst>
                <a:ext uri="{FF2B5EF4-FFF2-40B4-BE49-F238E27FC236}">
                  <a16:creationId xmlns:a16="http://schemas.microsoft.com/office/drawing/2014/main" id="{235E1263-0FDB-486C-BB09-8B62A80F49A7}"/>
                </a:ext>
              </a:extLst>
            </p:cNvPr>
            <p:cNvSpPr/>
            <p:nvPr/>
          </p:nvSpPr>
          <p:spPr>
            <a:xfrm rot="5400000">
              <a:off x="4405634" y="4164279"/>
              <a:ext cx="347120" cy="1480516"/>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2800"/>
            </a:p>
          </p:txBody>
        </p:sp>
        <p:sp>
          <p:nvSpPr>
            <p:cNvPr id="72" name="TextBox 71">
              <a:extLst>
                <a:ext uri="{FF2B5EF4-FFF2-40B4-BE49-F238E27FC236}">
                  <a16:creationId xmlns:a16="http://schemas.microsoft.com/office/drawing/2014/main" id="{8A313910-CF71-4605-9655-E65E4C569E0F}"/>
                </a:ext>
              </a:extLst>
            </p:cNvPr>
            <p:cNvSpPr txBox="1"/>
            <p:nvPr/>
          </p:nvSpPr>
          <p:spPr>
            <a:xfrm>
              <a:off x="3804604" y="5091682"/>
              <a:ext cx="1603160" cy="697628"/>
            </a:xfrm>
            <a:prstGeom prst="rect">
              <a:avLst/>
            </a:prstGeom>
            <a:noFill/>
          </p:spPr>
          <p:txBody>
            <a:bodyPr wrap="square" rtlCol="0">
              <a:spAutoFit/>
            </a:bodyPr>
            <a:lstStyle/>
            <a:p>
              <a:pPr algn="ctr"/>
              <a:r>
                <a:rPr lang="en-US" sz="2800" i="1" dirty="0">
                  <a:solidFill>
                    <a:schemeClr val="tx1">
                      <a:lumMod val="75000"/>
                      <a:lumOff val="25000"/>
                    </a:schemeClr>
                  </a:solidFill>
                </a:rPr>
                <a:t>M times</a:t>
              </a:r>
              <a:endParaRPr lang="en-CH" sz="2800" i="1" dirty="0">
                <a:solidFill>
                  <a:schemeClr val="tx1">
                    <a:lumMod val="75000"/>
                    <a:lumOff val="25000"/>
                  </a:schemeClr>
                </a:solidFill>
              </a:endParaRPr>
            </a:p>
          </p:txBody>
        </p:sp>
      </p:grpSp>
      <p:cxnSp>
        <p:nvCxnSpPr>
          <p:cNvPr id="73" name="Straight Arrow Connector 72">
            <a:extLst>
              <a:ext uri="{FF2B5EF4-FFF2-40B4-BE49-F238E27FC236}">
                <a16:creationId xmlns:a16="http://schemas.microsoft.com/office/drawing/2014/main" id="{FA072A0A-05CD-47FC-B876-E6F63C9836CC}"/>
              </a:ext>
            </a:extLst>
          </p:cNvPr>
          <p:cNvCxnSpPr>
            <a:cxnSpLocks/>
          </p:cNvCxnSpPr>
          <p:nvPr/>
        </p:nvCxnSpPr>
        <p:spPr>
          <a:xfrm>
            <a:off x="4845397" y="3104103"/>
            <a:ext cx="33620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3A40A2B-F457-44AC-A80E-603D34586B6B}"/>
              </a:ext>
            </a:extLst>
          </p:cNvPr>
          <p:cNvCxnSpPr>
            <a:cxnSpLocks/>
          </p:cNvCxnSpPr>
          <p:nvPr/>
        </p:nvCxnSpPr>
        <p:spPr>
          <a:xfrm>
            <a:off x="6934200" y="3104103"/>
            <a:ext cx="33620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3630F775-F6D4-4720-8500-F4D03D3FDCE4}"/>
              </a:ext>
            </a:extLst>
          </p:cNvPr>
          <p:cNvSpPr txBox="1"/>
          <p:nvPr/>
        </p:nvSpPr>
        <p:spPr>
          <a:xfrm>
            <a:off x="771286" y="2871065"/>
            <a:ext cx="1050641" cy="523220"/>
          </a:xfrm>
          <a:prstGeom prst="rect">
            <a:avLst/>
          </a:prstGeom>
          <a:noFill/>
        </p:spPr>
        <p:txBody>
          <a:bodyPr wrap="square" rtlCol="0">
            <a:spAutoFit/>
          </a:bodyPr>
          <a:lstStyle/>
          <a:p>
            <a:pPr algn="ctr"/>
            <a:r>
              <a:rPr lang="en-US" sz="2800" b="1" dirty="0">
                <a:solidFill>
                  <a:schemeClr val="accent2">
                    <a:lumMod val="50000"/>
                  </a:schemeClr>
                </a:solidFill>
              </a:rPr>
              <a:t>TREF</a:t>
            </a:r>
            <a:endParaRPr lang="en-CH" sz="2800" dirty="0"/>
          </a:p>
        </p:txBody>
      </p:sp>
      <p:sp>
        <p:nvSpPr>
          <p:cNvPr id="85" name="TextBox 84">
            <a:extLst>
              <a:ext uri="{FF2B5EF4-FFF2-40B4-BE49-F238E27FC236}">
                <a16:creationId xmlns:a16="http://schemas.microsoft.com/office/drawing/2014/main" id="{F8757D95-87E8-4C73-AE61-ADCABC171CA5}"/>
              </a:ext>
            </a:extLst>
          </p:cNvPr>
          <p:cNvSpPr txBox="1"/>
          <p:nvPr/>
        </p:nvSpPr>
        <p:spPr>
          <a:xfrm>
            <a:off x="7393876" y="2852312"/>
            <a:ext cx="1100332" cy="523220"/>
          </a:xfrm>
          <a:prstGeom prst="rect">
            <a:avLst/>
          </a:prstGeom>
          <a:noFill/>
        </p:spPr>
        <p:txBody>
          <a:bodyPr wrap="square" rtlCol="0">
            <a:spAutoFit/>
          </a:bodyPr>
          <a:lstStyle/>
          <a:p>
            <a:pPr algn="ctr"/>
            <a:r>
              <a:rPr lang="en-US" sz="2800" b="1" dirty="0">
                <a:solidFill>
                  <a:schemeClr val="accent2">
                    <a:lumMod val="50000"/>
                  </a:schemeClr>
                </a:solidFill>
              </a:rPr>
              <a:t>TREF</a:t>
            </a:r>
            <a:endParaRPr lang="en-CH" sz="2800" dirty="0"/>
          </a:p>
        </p:txBody>
      </p:sp>
      <p:sp>
        <p:nvSpPr>
          <p:cNvPr id="18" name="TextBox 17">
            <a:extLst>
              <a:ext uri="{FF2B5EF4-FFF2-40B4-BE49-F238E27FC236}">
                <a16:creationId xmlns:a16="http://schemas.microsoft.com/office/drawing/2014/main" id="{CF9C4E13-59D8-4BC1-950F-EF9145C8B4B3}"/>
              </a:ext>
            </a:extLst>
          </p:cNvPr>
          <p:cNvSpPr txBox="1"/>
          <p:nvPr/>
        </p:nvSpPr>
        <p:spPr>
          <a:xfrm>
            <a:off x="0" y="5105400"/>
            <a:ext cx="9144000" cy="954107"/>
          </a:xfrm>
          <a:prstGeom prst="rect">
            <a:avLst/>
          </a:prstGeom>
          <a:solidFill>
            <a:schemeClr val="accent1">
              <a:lumMod val="20000"/>
              <a:lumOff val="80000"/>
            </a:schemeClr>
          </a:solidFill>
        </p:spPr>
        <p:txBody>
          <a:bodyPr wrap="square" rtlCol="0">
            <a:spAutoFit/>
          </a:bodyPr>
          <a:lstStyle/>
          <a:p>
            <a:pPr algn="ctr"/>
            <a:r>
              <a:rPr lang="en-US" sz="2800" dirty="0">
                <a:latin typeface="+mj-lt"/>
                <a:ea typeface="Tahoma" panose="020B0604030504040204" pitchFamily="34" charset="0"/>
                <a:cs typeface="Tahoma" panose="020B0604030504040204" pitchFamily="34" charset="0"/>
              </a:rPr>
              <a:t>Circumventing Vendor B’s TRR by making it </a:t>
            </a:r>
            <a:r>
              <a:rPr lang="en-US" sz="2800" dirty="0">
                <a:solidFill>
                  <a:srgbClr val="009900"/>
                </a:solidFill>
                <a:latin typeface="+mj-lt"/>
                <a:ea typeface="Tahoma" panose="020B0604030504040204" pitchFamily="34" charset="0"/>
                <a:cs typeface="Tahoma" panose="020B0604030504040204" pitchFamily="34" charset="0"/>
              </a:rPr>
              <a:t>replace</a:t>
            </a:r>
            <a:r>
              <a:rPr lang="en-US" sz="2800" dirty="0">
                <a:latin typeface="+mj-lt"/>
                <a:ea typeface="Tahoma" panose="020B0604030504040204" pitchFamily="34" charset="0"/>
                <a:cs typeface="Tahoma" panose="020B0604030504040204" pitchFamily="34" charset="0"/>
              </a:rPr>
              <a:t> a </a:t>
            </a:r>
            <a:r>
              <a:rPr lang="en-US" sz="2800" dirty="0">
                <a:solidFill>
                  <a:srgbClr val="C00000"/>
                </a:solidFill>
                <a:latin typeface="+mj-lt"/>
                <a:ea typeface="Tahoma" panose="020B0604030504040204" pitchFamily="34" charset="0"/>
                <a:cs typeface="Tahoma" panose="020B0604030504040204" pitchFamily="34" charset="0"/>
              </a:rPr>
              <a:t>sampled aggressor row</a:t>
            </a:r>
            <a:r>
              <a:rPr lang="en-US" sz="2800" dirty="0">
                <a:latin typeface="+mj-lt"/>
                <a:ea typeface="Tahoma" panose="020B0604030504040204" pitchFamily="34" charset="0"/>
                <a:cs typeface="Tahoma" panose="020B0604030504040204" pitchFamily="34" charset="0"/>
              </a:rPr>
              <a:t> by </a:t>
            </a:r>
            <a:r>
              <a:rPr lang="en-US" sz="2800" dirty="0">
                <a:solidFill>
                  <a:srgbClr val="009900"/>
                </a:solidFill>
                <a:latin typeface="+mj-lt"/>
                <a:ea typeface="Tahoma" panose="020B0604030504040204" pitchFamily="34" charset="0"/>
                <a:cs typeface="Tahoma" panose="020B0604030504040204" pitchFamily="34" charset="0"/>
              </a:rPr>
              <a:t>sampling </a:t>
            </a:r>
            <a:r>
              <a:rPr lang="en-US" sz="2800" b="1" dirty="0">
                <a:latin typeface="+mj-lt"/>
                <a:ea typeface="Tahoma" panose="020B0604030504040204" pitchFamily="34" charset="0"/>
                <a:cs typeface="Tahoma" panose="020B0604030504040204" pitchFamily="34" charset="0"/>
              </a:rPr>
              <a:t>a dummy row</a:t>
            </a:r>
          </a:p>
        </p:txBody>
      </p:sp>
      <p:sp>
        <p:nvSpPr>
          <p:cNvPr id="20" name="TextBox 19">
            <a:extLst>
              <a:ext uri="{FF2B5EF4-FFF2-40B4-BE49-F238E27FC236}">
                <a16:creationId xmlns:a16="http://schemas.microsoft.com/office/drawing/2014/main" id="{EFD50820-AB4B-4DF0-A7F7-B44EE4276D8B}"/>
              </a:ext>
            </a:extLst>
          </p:cNvPr>
          <p:cNvSpPr txBox="1"/>
          <p:nvPr/>
        </p:nvSpPr>
        <p:spPr>
          <a:xfrm>
            <a:off x="6553200" y="4074069"/>
            <a:ext cx="1831261" cy="584775"/>
          </a:xfrm>
          <a:prstGeom prst="rect">
            <a:avLst/>
          </a:prstGeom>
          <a:noFill/>
        </p:spPr>
        <p:txBody>
          <a:bodyPr wrap="square" rtlCol="0">
            <a:spAutoFit/>
          </a:bodyPr>
          <a:lstStyle/>
          <a:p>
            <a:pPr algn="ctr"/>
            <a:r>
              <a:rPr lang="en-US" sz="1600" dirty="0">
                <a:solidFill>
                  <a:srgbClr val="C00000"/>
                </a:solidFill>
              </a:rPr>
              <a:t>[A1, A2]</a:t>
            </a:r>
            <a:r>
              <a:rPr lang="en-US" sz="1600" dirty="0"/>
              <a:t> </a:t>
            </a:r>
            <a:r>
              <a:rPr lang="en-US" sz="1600" b="1" dirty="0"/>
              <a:t>not</a:t>
            </a:r>
            <a:r>
              <a:rPr lang="en-US" sz="1600" dirty="0"/>
              <a:t> refreshed by TRR</a:t>
            </a:r>
            <a:endParaRPr lang="en-CH" sz="1600" dirty="0"/>
          </a:p>
        </p:txBody>
      </p:sp>
      <p:cxnSp>
        <p:nvCxnSpPr>
          <p:cNvPr id="21" name="Straight Arrow Connector 20">
            <a:extLst>
              <a:ext uri="{FF2B5EF4-FFF2-40B4-BE49-F238E27FC236}">
                <a16:creationId xmlns:a16="http://schemas.microsoft.com/office/drawing/2014/main" id="{27AAF594-5B4E-46C9-92DB-BD9DEF6D951A}"/>
              </a:ext>
            </a:extLst>
          </p:cNvPr>
          <p:cNvCxnSpPr>
            <a:cxnSpLocks/>
            <a:endCxn id="20" idx="0"/>
          </p:cNvCxnSpPr>
          <p:nvPr/>
        </p:nvCxnSpPr>
        <p:spPr>
          <a:xfrm flipH="1">
            <a:off x="7468831" y="3346202"/>
            <a:ext cx="431109" cy="727867"/>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38244852"/>
      </p:ext>
    </p:extLst>
  </p:cSld>
  <p:clrMapOvr>
    <a:masterClrMapping/>
  </p:clrMapOvr>
  <mc:AlternateContent xmlns:mc="http://schemas.openxmlformats.org/markup-compatibility/2006" xmlns:p14="http://schemas.microsoft.com/office/powerpoint/2010/main">
    <mc:Choice Requires="p14">
      <p:transition spd="slow" p14:dur="2000" advTm="64007"/>
    </mc:Choice>
    <mc:Fallback xmlns="">
      <p:transition spd="slow" advTm="640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childTnLst>
                                </p:cTn>
                              </p:par>
                              <p:par>
                                <p:cTn id="21" presetID="10"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par>
                                <p:cTn id="32" presetID="10" presetClass="entr" presetSubtype="0"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p:bldP spid="62" grpId="0"/>
      <p:bldP spid="84" grpId="0"/>
      <p:bldP spid="85" grpId="0"/>
      <p:bldP spid="18" grpId="0" animBg="1"/>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4769-6E16-43AB-A318-D199D8920373}"/>
              </a:ext>
            </a:extLst>
          </p:cNvPr>
          <p:cNvSpPr>
            <a:spLocks noGrp="1"/>
          </p:cNvSpPr>
          <p:nvPr>
            <p:ph type="title"/>
          </p:nvPr>
        </p:nvSpPr>
        <p:spPr/>
        <p:txBody>
          <a:bodyPr>
            <a:normAutofit/>
          </a:bodyPr>
          <a:lstStyle/>
          <a:p>
            <a:r>
              <a:rPr lang="en-US" dirty="0"/>
              <a:t>Key Observations: </a:t>
            </a:r>
            <a:r>
              <a:rPr lang="en-US" dirty="0">
                <a:solidFill>
                  <a:schemeClr val="accent4">
                    <a:lumMod val="20000"/>
                    <a:lumOff val="80000"/>
                  </a:schemeClr>
                </a:solidFill>
              </a:rPr>
              <a:t>Vendor C</a:t>
            </a:r>
            <a:endParaRPr lang="en-CH" dirty="0">
              <a:solidFill>
                <a:schemeClr val="accent4">
                  <a:lumMod val="20000"/>
                  <a:lumOff val="80000"/>
                </a:schemeClr>
              </a:solidFill>
            </a:endParaRPr>
          </a:p>
        </p:txBody>
      </p:sp>
      <p:cxnSp>
        <p:nvCxnSpPr>
          <p:cNvPr id="4" name="Straight Arrow Connector 3">
            <a:extLst>
              <a:ext uri="{FF2B5EF4-FFF2-40B4-BE49-F238E27FC236}">
                <a16:creationId xmlns:a16="http://schemas.microsoft.com/office/drawing/2014/main" id="{29E6B986-72A5-4004-88E0-0F22767E1861}"/>
              </a:ext>
            </a:extLst>
          </p:cNvPr>
          <p:cNvCxnSpPr>
            <a:cxnSpLocks/>
          </p:cNvCxnSpPr>
          <p:nvPr/>
        </p:nvCxnSpPr>
        <p:spPr>
          <a:xfrm>
            <a:off x="1085850" y="2580645"/>
            <a:ext cx="6360242" cy="0"/>
          </a:xfrm>
          <a:prstGeom prst="straightConnector1">
            <a:avLst/>
          </a:prstGeom>
          <a:ln w="25400" cap="rnd">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B123197-B405-4ACA-8BD1-DE80A047C390}"/>
              </a:ext>
            </a:extLst>
          </p:cNvPr>
          <p:cNvSpPr/>
          <p:nvPr/>
        </p:nvSpPr>
        <p:spPr>
          <a:xfrm>
            <a:off x="6939116" y="2421427"/>
            <a:ext cx="1976284" cy="31302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rPr>
              <a:t>time</a:t>
            </a:r>
          </a:p>
        </p:txBody>
      </p:sp>
      <p:cxnSp>
        <p:nvCxnSpPr>
          <p:cNvPr id="6" name="Straight Connector 5">
            <a:extLst>
              <a:ext uri="{FF2B5EF4-FFF2-40B4-BE49-F238E27FC236}">
                <a16:creationId xmlns:a16="http://schemas.microsoft.com/office/drawing/2014/main" id="{3261F176-9B1A-438F-B148-2F78DBCA60CB}"/>
              </a:ext>
            </a:extLst>
          </p:cNvPr>
          <p:cNvCxnSpPr>
            <a:cxnSpLocks/>
          </p:cNvCxnSpPr>
          <p:nvPr/>
        </p:nvCxnSpPr>
        <p:spPr>
          <a:xfrm flipV="1">
            <a:off x="1071563" y="2520788"/>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51F46CE-FE93-41C2-844A-AFCACAB4068C}"/>
              </a:ext>
            </a:extLst>
          </p:cNvPr>
          <p:cNvSpPr txBox="1"/>
          <p:nvPr/>
        </p:nvSpPr>
        <p:spPr>
          <a:xfrm>
            <a:off x="842963" y="2623658"/>
            <a:ext cx="457199" cy="338554"/>
          </a:xfrm>
          <a:prstGeom prst="rect">
            <a:avLst/>
          </a:prstGeom>
          <a:noFill/>
        </p:spPr>
        <p:txBody>
          <a:bodyPr wrap="square" rtlCol="0">
            <a:spAutoFit/>
          </a:bodyPr>
          <a:lstStyle/>
          <a:p>
            <a:pPr algn="ctr"/>
            <a:r>
              <a:rPr lang="en-US" sz="1600" dirty="0"/>
              <a:t>RR</a:t>
            </a:r>
            <a:endParaRPr lang="en-CH" sz="1600" dirty="0"/>
          </a:p>
        </p:txBody>
      </p:sp>
      <p:sp>
        <p:nvSpPr>
          <p:cNvPr id="8" name="TextBox 7">
            <a:extLst>
              <a:ext uri="{FF2B5EF4-FFF2-40B4-BE49-F238E27FC236}">
                <a16:creationId xmlns:a16="http://schemas.microsoft.com/office/drawing/2014/main" id="{9FAF4FD5-25B4-4387-9396-F9E5243F438E}"/>
              </a:ext>
            </a:extLst>
          </p:cNvPr>
          <p:cNvSpPr txBox="1"/>
          <p:nvPr/>
        </p:nvSpPr>
        <p:spPr>
          <a:xfrm>
            <a:off x="337989" y="914400"/>
            <a:ext cx="3649212" cy="1015663"/>
          </a:xfrm>
          <a:prstGeom prst="rect">
            <a:avLst/>
          </a:prstGeom>
          <a:noFill/>
        </p:spPr>
        <p:txBody>
          <a:bodyPr wrap="square" rtlCol="0">
            <a:spAutoFit/>
          </a:bodyPr>
          <a:lstStyle/>
          <a:p>
            <a:r>
              <a:rPr lang="en-US" sz="2000" dirty="0"/>
              <a:t>Refresh Types:</a:t>
            </a:r>
          </a:p>
          <a:p>
            <a:pPr marL="214313" indent="-214313">
              <a:buFont typeface="Arial" panose="020B0604020202020204" pitchFamily="34" charset="0"/>
              <a:buChar char="•"/>
            </a:pPr>
            <a:r>
              <a:rPr lang="en-US" sz="2000" dirty="0"/>
              <a:t>Regular Refresh (RR)</a:t>
            </a:r>
          </a:p>
          <a:p>
            <a:pPr marL="214313" indent="-214313">
              <a:buFont typeface="Arial" panose="020B0604020202020204" pitchFamily="34" charset="0"/>
              <a:buChar char="•"/>
            </a:pPr>
            <a:r>
              <a:rPr lang="en-US" sz="2000" dirty="0"/>
              <a:t>TRR-capable Refresh (</a:t>
            </a:r>
            <a:r>
              <a:rPr lang="en-US" sz="2000" b="1" dirty="0">
                <a:solidFill>
                  <a:schemeClr val="accent2">
                    <a:lumMod val="50000"/>
                  </a:schemeClr>
                </a:solidFill>
              </a:rPr>
              <a:t>TREF</a:t>
            </a:r>
            <a:r>
              <a:rPr lang="en-US" sz="2000" dirty="0"/>
              <a:t>)</a:t>
            </a:r>
          </a:p>
        </p:txBody>
      </p:sp>
      <p:cxnSp>
        <p:nvCxnSpPr>
          <p:cNvPr id="9" name="Straight Connector 8">
            <a:extLst>
              <a:ext uri="{FF2B5EF4-FFF2-40B4-BE49-F238E27FC236}">
                <a16:creationId xmlns:a16="http://schemas.microsoft.com/office/drawing/2014/main" id="{7862D95E-6024-4F29-BE89-0FC03C05E683}"/>
              </a:ext>
            </a:extLst>
          </p:cNvPr>
          <p:cNvCxnSpPr>
            <a:cxnSpLocks/>
          </p:cNvCxnSpPr>
          <p:nvPr/>
        </p:nvCxnSpPr>
        <p:spPr>
          <a:xfrm flipV="1">
            <a:off x="1411941" y="2520788"/>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C3BE245-31FE-4B2F-9847-ADBABD9BDEFC}"/>
              </a:ext>
            </a:extLst>
          </p:cNvPr>
          <p:cNvCxnSpPr>
            <a:cxnSpLocks/>
          </p:cNvCxnSpPr>
          <p:nvPr/>
        </p:nvCxnSpPr>
        <p:spPr>
          <a:xfrm flipV="1">
            <a:off x="1752320" y="2520788"/>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822C338-159B-45FA-B2E0-EC4C9048BFF3}"/>
              </a:ext>
            </a:extLst>
          </p:cNvPr>
          <p:cNvCxnSpPr>
            <a:cxnSpLocks/>
          </p:cNvCxnSpPr>
          <p:nvPr/>
        </p:nvCxnSpPr>
        <p:spPr>
          <a:xfrm flipV="1">
            <a:off x="2658671" y="2520788"/>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78B9CBE-98A7-4DAC-9DA1-2256F9D004A4}"/>
              </a:ext>
            </a:extLst>
          </p:cNvPr>
          <p:cNvSpPr txBox="1"/>
          <p:nvPr/>
        </p:nvSpPr>
        <p:spPr>
          <a:xfrm>
            <a:off x="1187905" y="2623658"/>
            <a:ext cx="457199" cy="338554"/>
          </a:xfrm>
          <a:prstGeom prst="rect">
            <a:avLst/>
          </a:prstGeom>
          <a:noFill/>
        </p:spPr>
        <p:txBody>
          <a:bodyPr wrap="square" rtlCol="0">
            <a:spAutoFit/>
          </a:bodyPr>
          <a:lstStyle/>
          <a:p>
            <a:pPr algn="ctr"/>
            <a:r>
              <a:rPr lang="en-US" sz="1600" dirty="0"/>
              <a:t>RR</a:t>
            </a:r>
            <a:endParaRPr lang="en-CH" sz="1600" dirty="0"/>
          </a:p>
        </p:txBody>
      </p:sp>
      <p:sp>
        <p:nvSpPr>
          <p:cNvPr id="21" name="TextBox 20">
            <a:extLst>
              <a:ext uri="{FF2B5EF4-FFF2-40B4-BE49-F238E27FC236}">
                <a16:creationId xmlns:a16="http://schemas.microsoft.com/office/drawing/2014/main" id="{A5F3E1D8-8F2E-45FB-B983-68EA937F6F1A}"/>
              </a:ext>
            </a:extLst>
          </p:cNvPr>
          <p:cNvSpPr txBox="1"/>
          <p:nvPr/>
        </p:nvSpPr>
        <p:spPr>
          <a:xfrm>
            <a:off x="1532846" y="2623658"/>
            <a:ext cx="457199" cy="338554"/>
          </a:xfrm>
          <a:prstGeom prst="rect">
            <a:avLst/>
          </a:prstGeom>
          <a:noFill/>
        </p:spPr>
        <p:txBody>
          <a:bodyPr wrap="square" rtlCol="0">
            <a:spAutoFit/>
          </a:bodyPr>
          <a:lstStyle/>
          <a:p>
            <a:pPr algn="ctr"/>
            <a:r>
              <a:rPr lang="en-US" sz="1600" dirty="0"/>
              <a:t>RR</a:t>
            </a:r>
            <a:endParaRPr lang="en-CH" sz="1600" dirty="0"/>
          </a:p>
        </p:txBody>
      </p:sp>
      <p:sp>
        <p:nvSpPr>
          <p:cNvPr id="24" name="TextBox 23">
            <a:extLst>
              <a:ext uri="{FF2B5EF4-FFF2-40B4-BE49-F238E27FC236}">
                <a16:creationId xmlns:a16="http://schemas.microsoft.com/office/drawing/2014/main" id="{0C8D68DD-3ED1-41D4-B591-C7D53652EF8E}"/>
              </a:ext>
            </a:extLst>
          </p:cNvPr>
          <p:cNvSpPr txBox="1"/>
          <p:nvPr/>
        </p:nvSpPr>
        <p:spPr>
          <a:xfrm>
            <a:off x="2457450" y="2623658"/>
            <a:ext cx="457199" cy="338554"/>
          </a:xfrm>
          <a:prstGeom prst="rect">
            <a:avLst/>
          </a:prstGeom>
          <a:noFill/>
        </p:spPr>
        <p:txBody>
          <a:bodyPr wrap="square" rtlCol="0">
            <a:spAutoFit/>
          </a:bodyPr>
          <a:lstStyle/>
          <a:p>
            <a:pPr algn="ctr"/>
            <a:r>
              <a:rPr lang="en-US" sz="1600" dirty="0"/>
              <a:t>RR</a:t>
            </a:r>
            <a:endParaRPr lang="en-CH" sz="1600" dirty="0"/>
          </a:p>
        </p:txBody>
      </p:sp>
      <p:sp>
        <p:nvSpPr>
          <p:cNvPr id="37" name="TextBox 36">
            <a:extLst>
              <a:ext uri="{FF2B5EF4-FFF2-40B4-BE49-F238E27FC236}">
                <a16:creationId xmlns:a16="http://schemas.microsoft.com/office/drawing/2014/main" id="{C0FF8435-7E66-4C9E-AB86-CC57220F34F8}"/>
              </a:ext>
            </a:extLst>
          </p:cNvPr>
          <p:cNvSpPr txBox="1"/>
          <p:nvPr/>
        </p:nvSpPr>
        <p:spPr>
          <a:xfrm>
            <a:off x="5828686" y="2291173"/>
            <a:ext cx="1505232" cy="707886"/>
          </a:xfrm>
          <a:prstGeom prst="rect">
            <a:avLst/>
          </a:prstGeom>
          <a:noFill/>
        </p:spPr>
        <p:txBody>
          <a:bodyPr wrap="square" rtlCol="0" anchor="ctr">
            <a:spAutoFit/>
          </a:bodyPr>
          <a:lstStyle/>
          <a:p>
            <a:pPr algn="ctr"/>
            <a:r>
              <a:rPr lang="en-US" sz="4000" dirty="0">
                <a:solidFill>
                  <a:schemeClr val="tx1">
                    <a:lumMod val="75000"/>
                    <a:lumOff val="25000"/>
                  </a:schemeClr>
                </a:solidFill>
              </a:rPr>
              <a:t>…</a:t>
            </a:r>
            <a:endParaRPr lang="en-CH" sz="4000" dirty="0">
              <a:solidFill>
                <a:schemeClr val="tx1">
                  <a:lumMod val="75000"/>
                  <a:lumOff val="25000"/>
                </a:schemeClr>
              </a:solidFill>
            </a:endParaRPr>
          </a:p>
        </p:txBody>
      </p:sp>
      <p:grpSp>
        <p:nvGrpSpPr>
          <p:cNvPr id="38" name="Group 37">
            <a:extLst>
              <a:ext uri="{FF2B5EF4-FFF2-40B4-BE49-F238E27FC236}">
                <a16:creationId xmlns:a16="http://schemas.microsoft.com/office/drawing/2014/main" id="{44B4D4F6-501C-40AE-A47D-D816D19CB212}"/>
              </a:ext>
            </a:extLst>
          </p:cNvPr>
          <p:cNvGrpSpPr/>
          <p:nvPr/>
        </p:nvGrpSpPr>
        <p:grpSpPr>
          <a:xfrm>
            <a:off x="2800350" y="2209800"/>
            <a:ext cx="744628" cy="434184"/>
            <a:chOff x="4563035" y="2003812"/>
            <a:chExt cx="992837" cy="578911"/>
          </a:xfrm>
        </p:grpSpPr>
        <p:cxnSp>
          <p:nvCxnSpPr>
            <p:cNvPr id="39" name="Straight Connector 38">
              <a:extLst>
                <a:ext uri="{FF2B5EF4-FFF2-40B4-BE49-F238E27FC236}">
                  <a16:creationId xmlns:a16="http://schemas.microsoft.com/office/drawing/2014/main" id="{CB9EF797-8AFE-422D-96EE-C4211CE11987}"/>
                </a:ext>
              </a:extLst>
            </p:cNvPr>
            <p:cNvCxnSpPr>
              <a:cxnSpLocks/>
            </p:cNvCxnSpPr>
            <p:nvPr/>
          </p:nvCxnSpPr>
          <p:spPr>
            <a:xfrm flipV="1">
              <a:off x="5059454" y="2430323"/>
              <a:ext cx="0" cy="15240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BB27BBB-70A6-4E3E-9B91-FA4DC00252E1}"/>
                </a:ext>
              </a:extLst>
            </p:cNvPr>
            <p:cNvSpPr txBox="1"/>
            <p:nvPr/>
          </p:nvSpPr>
          <p:spPr>
            <a:xfrm>
              <a:off x="4563035" y="2003812"/>
              <a:ext cx="992837" cy="492442"/>
            </a:xfrm>
            <a:prstGeom prst="rect">
              <a:avLst/>
            </a:prstGeom>
            <a:noFill/>
          </p:spPr>
          <p:txBody>
            <a:bodyPr wrap="square" rtlCol="0">
              <a:spAutoFit/>
            </a:bodyPr>
            <a:lstStyle/>
            <a:p>
              <a:pPr algn="ctr"/>
              <a:r>
                <a:rPr lang="en-US" b="1" dirty="0">
                  <a:solidFill>
                    <a:schemeClr val="accent2">
                      <a:lumMod val="50000"/>
                    </a:schemeClr>
                  </a:solidFill>
                </a:rPr>
                <a:t>TREF</a:t>
              </a:r>
              <a:endParaRPr lang="en-CH" dirty="0"/>
            </a:p>
          </p:txBody>
        </p:sp>
      </p:grpSp>
      <p:grpSp>
        <p:nvGrpSpPr>
          <p:cNvPr id="47" name="Group 46">
            <a:extLst>
              <a:ext uri="{FF2B5EF4-FFF2-40B4-BE49-F238E27FC236}">
                <a16:creationId xmlns:a16="http://schemas.microsoft.com/office/drawing/2014/main" id="{DE997F25-D556-4A38-AD1D-9E3CA0C0935F}"/>
              </a:ext>
            </a:extLst>
          </p:cNvPr>
          <p:cNvGrpSpPr/>
          <p:nvPr/>
        </p:nvGrpSpPr>
        <p:grpSpPr>
          <a:xfrm>
            <a:off x="1000648" y="2913979"/>
            <a:ext cx="1835990" cy="498170"/>
            <a:chOff x="-485924" y="2953954"/>
            <a:chExt cx="2447986" cy="664225"/>
          </a:xfrm>
        </p:grpSpPr>
        <p:sp>
          <p:nvSpPr>
            <p:cNvPr id="48" name="Right Brace 47">
              <a:extLst>
                <a:ext uri="{FF2B5EF4-FFF2-40B4-BE49-F238E27FC236}">
                  <a16:creationId xmlns:a16="http://schemas.microsoft.com/office/drawing/2014/main" id="{568B1101-DBC0-41A6-93AA-49A71EA035BC}"/>
                </a:ext>
              </a:extLst>
            </p:cNvPr>
            <p:cNvSpPr/>
            <p:nvPr/>
          </p:nvSpPr>
          <p:spPr>
            <a:xfrm rot="5400000">
              <a:off x="661163" y="1844274"/>
              <a:ext cx="142833" cy="2362193"/>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49" name="TextBox 48">
              <a:extLst>
                <a:ext uri="{FF2B5EF4-FFF2-40B4-BE49-F238E27FC236}">
                  <a16:creationId xmlns:a16="http://schemas.microsoft.com/office/drawing/2014/main" id="{4EF131BF-E6C6-469F-8C93-5043F42EE228}"/>
                </a:ext>
              </a:extLst>
            </p:cNvPr>
            <p:cNvSpPr txBox="1"/>
            <p:nvPr/>
          </p:nvSpPr>
          <p:spPr>
            <a:xfrm>
              <a:off x="-485924" y="3166775"/>
              <a:ext cx="2447986" cy="451404"/>
            </a:xfrm>
            <a:prstGeom prst="rect">
              <a:avLst/>
            </a:prstGeom>
            <a:noFill/>
          </p:spPr>
          <p:txBody>
            <a:bodyPr wrap="square" rtlCol="0">
              <a:spAutoFit/>
            </a:bodyPr>
            <a:lstStyle/>
            <a:p>
              <a:pPr algn="ctr"/>
              <a:r>
                <a:rPr lang="en-US" sz="1600" i="1" dirty="0">
                  <a:solidFill>
                    <a:schemeClr val="tx1">
                      <a:lumMod val="75000"/>
                      <a:lumOff val="25000"/>
                    </a:schemeClr>
                  </a:solidFill>
                </a:rPr>
                <a:t>16x regular refresh</a:t>
              </a:r>
              <a:endParaRPr lang="en-CH" sz="1600" i="1" dirty="0">
                <a:solidFill>
                  <a:schemeClr val="tx1">
                    <a:lumMod val="75000"/>
                    <a:lumOff val="25000"/>
                  </a:schemeClr>
                </a:solidFill>
              </a:endParaRPr>
            </a:p>
          </p:txBody>
        </p:sp>
      </p:grpSp>
      <p:sp>
        <p:nvSpPr>
          <p:cNvPr id="56" name="TextBox 55">
            <a:extLst>
              <a:ext uri="{FF2B5EF4-FFF2-40B4-BE49-F238E27FC236}">
                <a16:creationId xmlns:a16="http://schemas.microsoft.com/office/drawing/2014/main" id="{6C2909E9-9C88-48FB-B2C7-C7FFBC765EDF}"/>
              </a:ext>
            </a:extLst>
          </p:cNvPr>
          <p:cNvSpPr txBox="1"/>
          <p:nvPr/>
        </p:nvSpPr>
        <p:spPr>
          <a:xfrm>
            <a:off x="1" y="5646003"/>
            <a:ext cx="9144000" cy="830997"/>
          </a:xfrm>
          <a:prstGeom prst="rect">
            <a:avLst/>
          </a:prstGeom>
          <a:noFill/>
        </p:spPr>
        <p:txBody>
          <a:bodyPr wrap="square" rtlCol="0">
            <a:spAutoFit/>
          </a:bodyPr>
          <a:lstStyle/>
          <a:p>
            <a:pPr algn="ctr"/>
            <a:r>
              <a:rPr lang="en-US" sz="2400" b="1" dirty="0">
                <a:solidFill>
                  <a:schemeClr val="accent2">
                    <a:lumMod val="50000"/>
                  </a:schemeClr>
                </a:solidFill>
              </a:rPr>
              <a:t>TREF: </a:t>
            </a:r>
            <a:r>
              <a:rPr lang="en-US" sz="2400" dirty="0"/>
              <a:t>Detects an aggressor row only among the first 2K ACT commands while favoring the earlier activations more</a:t>
            </a:r>
            <a:endParaRPr lang="en-CH" sz="2400" dirty="0"/>
          </a:p>
        </p:txBody>
      </p:sp>
      <p:sp>
        <p:nvSpPr>
          <p:cNvPr id="57" name="TextBox 56">
            <a:extLst>
              <a:ext uri="{FF2B5EF4-FFF2-40B4-BE49-F238E27FC236}">
                <a16:creationId xmlns:a16="http://schemas.microsoft.com/office/drawing/2014/main" id="{02D11B0E-A561-4502-A2D6-09BD319585C6}"/>
              </a:ext>
            </a:extLst>
          </p:cNvPr>
          <p:cNvSpPr txBox="1"/>
          <p:nvPr/>
        </p:nvSpPr>
        <p:spPr>
          <a:xfrm>
            <a:off x="1460853" y="2279969"/>
            <a:ext cx="1505232" cy="707886"/>
          </a:xfrm>
          <a:prstGeom prst="rect">
            <a:avLst/>
          </a:prstGeom>
          <a:noFill/>
        </p:spPr>
        <p:txBody>
          <a:bodyPr wrap="square" rtlCol="0" anchor="ctr">
            <a:spAutoFit/>
          </a:bodyPr>
          <a:lstStyle/>
          <a:p>
            <a:pPr algn="ctr"/>
            <a:r>
              <a:rPr lang="en-US" sz="4000" dirty="0">
                <a:solidFill>
                  <a:schemeClr val="tx1">
                    <a:lumMod val="75000"/>
                    <a:lumOff val="25000"/>
                  </a:schemeClr>
                </a:solidFill>
              </a:rPr>
              <a:t>…</a:t>
            </a:r>
            <a:endParaRPr lang="en-CH" sz="4000" dirty="0">
              <a:solidFill>
                <a:schemeClr val="tx1">
                  <a:lumMod val="75000"/>
                  <a:lumOff val="25000"/>
                </a:schemeClr>
              </a:solidFill>
            </a:endParaRPr>
          </a:p>
        </p:txBody>
      </p:sp>
      <p:cxnSp>
        <p:nvCxnSpPr>
          <p:cNvPr id="50" name="Straight Connector 49">
            <a:extLst>
              <a:ext uri="{FF2B5EF4-FFF2-40B4-BE49-F238E27FC236}">
                <a16:creationId xmlns:a16="http://schemas.microsoft.com/office/drawing/2014/main" id="{E8489FEB-4352-4AE1-9840-063B74EF6CA7}"/>
              </a:ext>
            </a:extLst>
          </p:cNvPr>
          <p:cNvCxnSpPr>
            <a:cxnSpLocks/>
          </p:cNvCxnSpPr>
          <p:nvPr/>
        </p:nvCxnSpPr>
        <p:spPr>
          <a:xfrm flipV="1">
            <a:off x="3636283" y="2531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E0BF8EC-9B2D-409C-93FC-6C34872D17CF}"/>
              </a:ext>
            </a:extLst>
          </p:cNvPr>
          <p:cNvSpPr txBox="1"/>
          <p:nvPr/>
        </p:nvSpPr>
        <p:spPr>
          <a:xfrm>
            <a:off x="3397635" y="2634862"/>
            <a:ext cx="457199" cy="338554"/>
          </a:xfrm>
          <a:prstGeom prst="rect">
            <a:avLst/>
          </a:prstGeom>
          <a:noFill/>
        </p:spPr>
        <p:txBody>
          <a:bodyPr wrap="square" rtlCol="0">
            <a:spAutoFit/>
          </a:bodyPr>
          <a:lstStyle/>
          <a:p>
            <a:pPr algn="ctr"/>
            <a:r>
              <a:rPr lang="en-US" sz="1600" dirty="0"/>
              <a:t>RR</a:t>
            </a:r>
            <a:endParaRPr lang="en-CH" sz="1600" dirty="0"/>
          </a:p>
        </p:txBody>
      </p:sp>
      <p:cxnSp>
        <p:nvCxnSpPr>
          <p:cNvPr id="52" name="Straight Connector 51">
            <a:extLst>
              <a:ext uri="{FF2B5EF4-FFF2-40B4-BE49-F238E27FC236}">
                <a16:creationId xmlns:a16="http://schemas.microsoft.com/office/drawing/2014/main" id="{D38EE9D5-3FA1-4C9D-9661-95FE41161751}"/>
              </a:ext>
            </a:extLst>
          </p:cNvPr>
          <p:cNvCxnSpPr>
            <a:cxnSpLocks/>
          </p:cNvCxnSpPr>
          <p:nvPr/>
        </p:nvCxnSpPr>
        <p:spPr>
          <a:xfrm flipV="1">
            <a:off x="3976661" y="2531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1554885-8187-4396-8741-587E9EA46AE3}"/>
              </a:ext>
            </a:extLst>
          </p:cNvPr>
          <p:cNvCxnSpPr>
            <a:cxnSpLocks/>
          </p:cNvCxnSpPr>
          <p:nvPr/>
        </p:nvCxnSpPr>
        <p:spPr>
          <a:xfrm flipV="1">
            <a:off x="4317040" y="2531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70A60B9-0A0A-4BAF-AE4B-20638A2A43E3}"/>
              </a:ext>
            </a:extLst>
          </p:cNvPr>
          <p:cNvCxnSpPr>
            <a:cxnSpLocks/>
          </p:cNvCxnSpPr>
          <p:nvPr/>
        </p:nvCxnSpPr>
        <p:spPr>
          <a:xfrm flipV="1">
            <a:off x="5223391" y="2531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FD795E1-F818-4C66-ADDF-C6A9BE9840CB}"/>
              </a:ext>
            </a:extLst>
          </p:cNvPr>
          <p:cNvSpPr txBox="1"/>
          <p:nvPr/>
        </p:nvSpPr>
        <p:spPr>
          <a:xfrm>
            <a:off x="3752625" y="2634862"/>
            <a:ext cx="457199" cy="338554"/>
          </a:xfrm>
          <a:prstGeom prst="rect">
            <a:avLst/>
          </a:prstGeom>
          <a:noFill/>
        </p:spPr>
        <p:txBody>
          <a:bodyPr wrap="square" rtlCol="0">
            <a:spAutoFit/>
          </a:bodyPr>
          <a:lstStyle/>
          <a:p>
            <a:pPr algn="ctr"/>
            <a:r>
              <a:rPr lang="en-US" sz="1600" dirty="0"/>
              <a:t>RR</a:t>
            </a:r>
            <a:endParaRPr lang="en-CH" sz="1600" dirty="0"/>
          </a:p>
        </p:txBody>
      </p:sp>
      <p:sp>
        <p:nvSpPr>
          <p:cNvPr id="61" name="TextBox 60">
            <a:extLst>
              <a:ext uri="{FF2B5EF4-FFF2-40B4-BE49-F238E27FC236}">
                <a16:creationId xmlns:a16="http://schemas.microsoft.com/office/drawing/2014/main" id="{7E4C8366-51AE-431D-89F9-2F3AC02B10E3}"/>
              </a:ext>
            </a:extLst>
          </p:cNvPr>
          <p:cNvSpPr txBox="1"/>
          <p:nvPr/>
        </p:nvSpPr>
        <p:spPr>
          <a:xfrm>
            <a:off x="4097566" y="2634862"/>
            <a:ext cx="457199" cy="338554"/>
          </a:xfrm>
          <a:prstGeom prst="rect">
            <a:avLst/>
          </a:prstGeom>
          <a:noFill/>
        </p:spPr>
        <p:txBody>
          <a:bodyPr wrap="square" rtlCol="0">
            <a:spAutoFit/>
          </a:bodyPr>
          <a:lstStyle/>
          <a:p>
            <a:pPr algn="ctr"/>
            <a:r>
              <a:rPr lang="en-US" sz="1600" dirty="0"/>
              <a:t>RR</a:t>
            </a:r>
            <a:endParaRPr lang="en-CH" sz="1600" dirty="0"/>
          </a:p>
        </p:txBody>
      </p:sp>
      <p:sp>
        <p:nvSpPr>
          <p:cNvPr id="62" name="TextBox 61">
            <a:extLst>
              <a:ext uri="{FF2B5EF4-FFF2-40B4-BE49-F238E27FC236}">
                <a16:creationId xmlns:a16="http://schemas.microsoft.com/office/drawing/2014/main" id="{8FBC62FA-D5C4-4F2E-ADC4-8B5404A1D6EB}"/>
              </a:ext>
            </a:extLst>
          </p:cNvPr>
          <p:cNvSpPr txBox="1"/>
          <p:nvPr/>
        </p:nvSpPr>
        <p:spPr>
          <a:xfrm>
            <a:off x="5022170" y="2634862"/>
            <a:ext cx="457199" cy="338554"/>
          </a:xfrm>
          <a:prstGeom prst="rect">
            <a:avLst/>
          </a:prstGeom>
          <a:noFill/>
        </p:spPr>
        <p:txBody>
          <a:bodyPr wrap="square" rtlCol="0">
            <a:spAutoFit/>
          </a:bodyPr>
          <a:lstStyle/>
          <a:p>
            <a:pPr algn="ctr"/>
            <a:r>
              <a:rPr lang="en-US" sz="1600" dirty="0"/>
              <a:t>RR</a:t>
            </a:r>
            <a:endParaRPr lang="en-CH" sz="1600" dirty="0"/>
          </a:p>
        </p:txBody>
      </p:sp>
      <p:grpSp>
        <p:nvGrpSpPr>
          <p:cNvPr id="63" name="Group 62">
            <a:extLst>
              <a:ext uri="{FF2B5EF4-FFF2-40B4-BE49-F238E27FC236}">
                <a16:creationId xmlns:a16="http://schemas.microsoft.com/office/drawing/2014/main" id="{0F10B95A-53F3-4C97-A622-F4B251B9A10A}"/>
              </a:ext>
            </a:extLst>
          </p:cNvPr>
          <p:cNvGrpSpPr/>
          <p:nvPr/>
        </p:nvGrpSpPr>
        <p:grpSpPr>
          <a:xfrm>
            <a:off x="5365070" y="2221004"/>
            <a:ext cx="744628" cy="434184"/>
            <a:chOff x="4563035" y="2003812"/>
            <a:chExt cx="992837" cy="578911"/>
          </a:xfrm>
        </p:grpSpPr>
        <p:cxnSp>
          <p:nvCxnSpPr>
            <p:cNvPr id="64" name="Straight Connector 63">
              <a:extLst>
                <a:ext uri="{FF2B5EF4-FFF2-40B4-BE49-F238E27FC236}">
                  <a16:creationId xmlns:a16="http://schemas.microsoft.com/office/drawing/2014/main" id="{207E6EB4-F28B-4EC2-80BC-E884DA68098A}"/>
                </a:ext>
              </a:extLst>
            </p:cNvPr>
            <p:cNvCxnSpPr>
              <a:cxnSpLocks/>
            </p:cNvCxnSpPr>
            <p:nvPr/>
          </p:nvCxnSpPr>
          <p:spPr>
            <a:xfrm flipV="1">
              <a:off x="5059454" y="2430323"/>
              <a:ext cx="0" cy="15240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5FF86517-7194-411A-8EF1-5E056B44632E}"/>
                </a:ext>
              </a:extLst>
            </p:cNvPr>
            <p:cNvSpPr txBox="1"/>
            <p:nvPr/>
          </p:nvSpPr>
          <p:spPr>
            <a:xfrm>
              <a:off x="4563035" y="2003812"/>
              <a:ext cx="992837" cy="492442"/>
            </a:xfrm>
            <a:prstGeom prst="rect">
              <a:avLst/>
            </a:prstGeom>
            <a:noFill/>
          </p:spPr>
          <p:txBody>
            <a:bodyPr wrap="square" rtlCol="0">
              <a:spAutoFit/>
            </a:bodyPr>
            <a:lstStyle/>
            <a:p>
              <a:pPr algn="ctr"/>
              <a:r>
                <a:rPr lang="en-US" b="1" dirty="0">
                  <a:solidFill>
                    <a:schemeClr val="accent2">
                      <a:lumMod val="50000"/>
                    </a:schemeClr>
                  </a:solidFill>
                </a:rPr>
                <a:t>TREF</a:t>
              </a:r>
              <a:endParaRPr lang="en-CH" dirty="0"/>
            </a:p>
          </p:txBody>
        </p:sp>
      </p:grpSp>
      <p:grpSp>
        <p:nvGrpSpPr>
          <p:cNvPr id="66" name="Group 65">
            <a:extLst>
              <a:ext uri="{FF2B5EF4-FFF2-40B4-BE49-F238E27FC236}">
                <a16:creationId xmlns:a16="http://schemas.microsoft.com/office/drawing/2014/main" id="{B3045CEC-4446-4A38-B344-739D1C88A568}"/>
              </a:ext>
            </a:extLst>
          </p:cNvPr>
          <p:cNvGrpSpPr/>
          <p:nvPr/>
        </p:nvGrpSpPr>
        <p:grpSpPr>
          <a:xfrm>
            <a:off x="3515248" y="2913979"/>
            <a:ext cx="1913934" cy="480408"/>
            <a:chOff x="-552751" y="2939015"/>
            <a:chExt cx="2551912" cy="640542"/>
          </a:xfrm>
        </p:grpSpPr>
        <p:sp>
          <p:nvSpPr>
            <p:cNvPr id="67" name="Right Brace 66">
              <a:extLst>
                <a:ext uri="{FF2B5EF4-FFF2-40B4-BE49-F238E27FC236}">
                  <a16:creationId xmlns:a16="http://schemas.microsoft.com/office/drawing/2014/main" id="{5C032CC6-39C0-44A3-89BE-F3E5792D27A8}"/>
                </a:ext>
              </a:extLst>
            </p:cNvPr>
            <p:cNvSpPr/>
            <p:nvPr/>
          </p:nvSpPr>
          <p:spPr>
            <a:xfrm rot="5400000">
              <a:off x="661163" y="1829335"/>
              <a:ext cx="142833" cy="2362193"/>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68" name="TextBox 67">
              <a:extLst>
                <a:ext uri="{FF2B5EF4-FFF2-40B4-BE49-F238E27FC236}">
                  <a16:creationId xmlns:a16="http://schemas.microsoft.com/office/drawing/2014/main" id="{5892115D-F686-45D1-AE58-C4D5590E3DA2}"/>
                </a:ext>
              </a:extLst>
            </p:cNvPr>
            <p:cNvSpPr txBox="1"/>
            <p:nvPr/>
          </p:nvSpPr>
          <p:spPr>
            <a:xfrm>
              <a:off x="-552751" y="3128153"/>
              <a:ext cx="2551912" cy="451404"/>
            </a:xfrm>
            <a:prstGeom prst="rect">
              <a:avLst/>
            </a:prstGeom>
            <a:noFill/>
          </p:spPr>
          <p:txBody>
            <a:bodyPr wrap="square" rtlCol="0">
              <a:spAutoFit/>
            </a:bodyPr>
            <a:lstStyle/>
            <a:p>
              <a:pPr algn="ctr"/>
              <a:r>
                <a:rPr lang="en-US" sz="1600" i="1" dirty="0">
                  <a:solidFill>
                    <a:schemeClr val="tx1">
                      <a:lumMod val="75000"/>
                      <a:lumOff val="25000"/>
                    </a:schemeClr>
                  </a:solidFill>
                </a:rPr>
                <a:t>16x regular refresh</a:t>
              </a:r>
              <a:endParaRPr lang="en-CH" sz="1600" i="1" dirty="0">
                <a:solidFill>
                  <a:schemeClr val="tx1">
                    <a:lumMod val="75000"/>
                    <a:lumOff val="25000"/>
                  </a:schemeClr>
                </a:solidFill>
              </a:endParaRPr>
            </a:p>
          </p:txBody>
        </p:sp>
      </p:grpSp>
      <p:sp>
        <p:nvSpPr>
          <p:cNvPr id="69" name="TextBox 68">
            <a:extLst>
              <a:ext uri="{FF2B5EF4-FFF2-40B4-BE49-F238E27FC236}">
                <a16:creationId xmlns:a16="http://schemas.microsoft.com/office/drawing/2014/main" id="{6EF08296-03E4-4629-A9B9-D434F239E599}"/>
              </a:ext>
            </a:extLst>
          </p:cNvPr>
          <p:cNvSpPr txBox="1"/>
          <p:nvPr/>
        </p:nvSpPr>
        <p:spPr>
          <a:xfrm>
            <a:off x="4025573" y="2291173"/>
            <a:ext cx="1505232" cy="707886"/>
          </a:xfrm>
          <a:prstGeom prst="rect">
            <a:avLst/>
          </a:prstGeom>
          <a:noFill/>
        </p:spPr>
        <p:txBody>
          <a:bodyPr wrap="square" rtlCol="0" anchor="ctr">
            <a:spAutoFit/>
          </a:bodyPr>
          <a:lstStyle/>
          <a:p>
            <a:pPr algn="ctr"/>
            <a:r>
              <a:rPr lang="en-US" sz="4000" dirty="0">
                <a:solidFill>
                  <a:schemeClr val="tx1">
                    <a:lumMod val="75000"/>
                    <a:lumOff val="25000"/>
                  </a:schemeClr>
                </a:solidFill>
              </a:rPr>
              <a:t>…</a:t>
            </a:r>
            <a:endParaRPr lang="en-CH" sz="4000" dirty="0">
              <a:solidFill>
                <a:schemeClr val="tx1">
                  <a:lumMod val="75000"/>
                  <a:lumOff val="25000"/>
                </a:schemeClr>
              </a:solidFill>
            </a:endParaRPr>
          </a:p>
        </p:txBody>
      </p:sp>
      <p:sp>
        <p:nvSpPr>
          <p:cNvPr id="70" name="TextBox 69">
            <a:extLst>
              <a:ext uri="{FF2B5EF4-FFF2-40B4-BE49-F238E27FC236}">
                <a16:creationId xmlns:a16="http://schemas.microsoft.com/office/drawing/2014/main" id="{79FA3081-1280-4721-8152-E2B374C33CB8}"/>
              </a:ext>
            </a:extLst>
          </p:cNvPr>
          <p:cNvSpPr txBox="1"/>
          <p:nvPr/>
        </p:nvSpPr>
        <p:spPr>
          <a:xfrm>
            <a:off x="0" y="4648200"/>
            <a:ext cx="9144000" cy="830997"/>
          </a:xfrm>
          <a:prstGeom prst="rect">
            <a:avLst/>
          </a:prstGeom>
          <a:solidFill>
            <a:schemeClr val="bg2"/>
          </a:solidFill>
        </p:spPr>
        <p:txBody>
          <a:bodyPr wrap="square" rtlCol="0">
            <a:spAutoFit/>
          </a:bodyPr>
          <a:lstStyle/>
          <a:p>
            <a:r>
              <a:rPr lang="en-US" sz="2400" b="1" dirty="0"/>
              <a:t>Observation 2:</a:t>
            </a:r>
            <a:r>
              <a:rPr lang="en-US" sz="2400" b="1" dirty="0">
                <a:solidFill>
                  <a:schemeClr val="accent2">
                    <a:lumMod val="50000"/>
                  </a:schemeClr>
                </a:solidFill>
              </a:rPr>
              <a:t> </a:t>
            </a:r>
            <a:r>
              <a:rPr lang="en-US" sz="2400" dirty="0"/>
              <a:t>Rows activated earlier within the 2K ACT commands are more likely to be detected by TRR</a:t>
            </a:r>
            <a:endParaRPr lang="en-CH" sz="2400" dirty="0"/>
          </a:p>
        </p:txBody>
      </p:sp>
      <p:sp>
        <p:nvSpPr>
          <p:cNvPr id="71" name="TextBox 70">
            <a:extLst>
              <a:ext uri="{FF2B5EF4-FFF2-40B4-BE49-F238E27FC236}">
                <a16:creationId xmlns:a16="http://schemas.microsoft.com/office/drawing/2014/main" id="{A22A68EF-A138-444A-ACC6-40F3CA0680A4}"/>
              </a:ext>
            </a:extLst>
          </p:cNvPr>
          <p:cNvSpPr txBox="1"/>
          <p:nvPr/>
        </p:nvSpPr>
        <p:spPr>
          <a:xfrm>
            <a:off x="4031" y="3657600"/>
            <a:ext cx="9144000" cy="830997"/>
          </a:xfrm>
          <a:prstGeom prst="rect">
            <a:avLst/>
          </a:prstGeom>
          <a:solidFill>
            <a:schemeClr val="bg2"/>
          </a:solidFill>
        </p:spPr>
        <p:txBody>
          <a:bodyPr wrap="square" rtlCol="0">
            <a:spAutoFit/>
          </a:bodyPr>
          <a:lstStyle/>
          <a:p>
            <a:r>
              <a:rPr lang="en-US" sz="2400" b="1" dirty="0"/>
              <a:t>Observation 1:</a:t>
            </a:r>
            <a:r>
              <a:rPr lang="en-US" sz="2400" b="1" dirty="0">
                <a:solidFill>
                  <a:schemeClr val="accent2">
                    <a:lumMod val="50000"/>
                  </a:schemeClr>
                </a:solidFill>
              </a:rPr>
              <a:t> </a:t>
            </a:r>
            <a:r>
              <a:rPr lang="en-US" sz="2400" dirty="0"/>
              <a:t>TRR detects an aggressor row only among the first 2K ACT commands issued after a </a:t>
            </a:r>
            <a:r>
              <a:rPr lang="en-US" sz="2400" b="1" dirty="0">
                <a:solidFill>
                  <a:schemeClr val="accent2">
                    <a:lumMod val="50000"/>
                  </a:schemeClr>
                </a:solidFill>
              </a:rPr>
              <a:t>TREF</a:t>
            </a:r>
            <a:endParaRPr lang="en-CH" sz="2400" dirty="0"/>
          </a:p>
        </p:txBody>
      </p:sp>
    </p:spTree>
    <p:custDataLst>
      <p:tags r:id="rId1"/>
    </p:custDataLst>
    <p:extLst>
      <p:ext uri="{BB962C8B-B14F-4D97-AF65-F5344CB8AC3E}">
        <p14:creationId xmlns:p14="http://schemas.microsoft.com/office/powerpoint/2010/main" val="3744871655"/>
      </p:ext>
    </p:extLst>
  </p:cSld>
  <p:clrMapOvr>
    <a:masterClrMapping/>
  </p:clrMapOvr>
  <mc:AlternateContent xmlns:mc="http://schemas.openxmlformats.org/markup-compatibility/2006" xmlns:p14="http://schemas.microsoft.com/office/powerpoint/2010/main">
    <mc:Choice Requires="p14">
      <p:transition spd="slow" p14:dur="2000" advTm="50319"/>
    </mc:Choice>
    <mc:Fallback xmlns="">
      <p:transition spd="slow" advTm="503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ntr" presetSubtype="0"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par>
                                <p:cTn id="58" presetID="10" presetClass="entr" presetSubtype="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par>
                                <p:cTn id="61" presetID="10" presetClass="entr" presetSubtype="0"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par>
                                <p:cTn id="64" presetID="10" presetClass="entr" presetSubtype="0" fill="hold"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500"/>
                                        <p:tgtEl>
                                          <p:spTgt spid="5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par>
                                <p:cTn id="76" presetID="10" presetClass="entr" presetSubtype="0" fill="hold"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par>
                                <p:cTn id="79" presetID="10" presetClass="entr" presetSubtype="0" fill="hold" nodeType="with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fade">
                                      <p:cBhvr>
                                        <p:cTn id="81" dur="500"/>
                                        <p:tgtEl>
                                          <p:spTgt spid="6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fade">
                                      <p:cBhvr>
                                        <p:cTn id="89" dur="500"/>
                                        <p:tgtEl>
                                          <p:spTgt spid="7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500"/>
                                        <p:tgtEl>
                                          <p:spTgt spid="7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20" grpId="0"/>
      <p:bldP spid="21" grpId="0"/>
      <p:bldP spid="24" grpId="0"/>
      <p:bldP spid="37" grpId="0"/>
      <p:bldP spid="56" grpId="0"/>
      <p:bldP spid="57" grpId="0"/>
      <p:bldP spid="51" grpId="0"/>
      <p:bldP spid="60" grpId="0"/>
      <p:bldP spid="61" grpId="0"/>
      <p:bldP spid="62" grpId="0"/>
      <p:bldP spid="69"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707C-3CA1-4C55-AF13-E64D899BC5DD}"/>
              </a:ext>
            </a:extLst>
          </p:cNvPr>
          <p:cNvSpPr>
            <a:spLocks noGrp="1"/>
          </p:cNvSpPr>
          <p:nvPr>
            <p:ph type="title"/>
          </p:nvPr>
        </p:nvSpPr>
        <p:spPr/>
        <p:txBody>
          <a:bodyPr>
            <a:normAutofit/>
          </a:bodyPr>
          <a:lstStyle/>
          <a:p>
            <a:r>
              <a:rPr lang="en-US" dirty="0"/>
              <a:t>Circumventing </a:t>
            </a:r>
            <a:r>
              <a:rPr lang="en-US" dirty="0">
                <a:solidFill>
                  <a:schemeClr val="accent4">
                    <a:lumMod val="20000"/>
                    <a:lumOff val="80000"/>
                  </a:schemeClr>
                </a:solidFill>
              </a:rPr>
              <a:t>Vendor C</a:t>
            </a:r>
            <a:r>
              <a:rPr lang="en-US" dirty="0"/>
              <a:t>’s TRR</a:t>
            </a:r>
            <a:endParaRPr lang="en-CH" dirty="0"/>
          </a:p>
        </p:txBody>
      </p:sp>
      <p:sp>
        <p:nvSpPr>
          <p:cNvPr id="5" name="TextBox 4">
            <a:extLst>
              <a:ext uri="{FF2B5EF4-FFF2-40B4-BE49-F238E27FC236}">
                <a16:creationId xmlns:a16="http://schemas.microsoft.com/office/drawing/2014/main" id="{E1573245-4FC6-4708-BDE3-85C215A2C672}"/>
              </a:ext>
            </a:extLst>
          </p:cNvPr>
          <p:cNvSpPr txBox="1"/>
          <p:nvPr/>
        </p:nvSpPr>
        <p:spPr>
          <a:xfrm>
            <a:off x="2387734" y="2911724"/>
            <a:ext cx="1486668" cy="523220"/>
          </a:xfrm>
          <a:prstGeom prst="rect">
            <a:avLst/>
          </a:prstGeom>
          <a:noFill/>
        </p:spPr>
        <p:txBody>
          <a:bodyPr wrap="square" rtlCol="0">
            <a:spAutoFit/>
          </a:bodyPr>
          <a:lstStyle/>
          <a:p>
            <a:pPr algn="ctr"/>
            <a:r>
              <a:rPr lang="en-US" sz="2800" dirty="0">
                <a:solidFill>
                  <a:srgbClr val="0066FF"/>
                </a:solidFill>
              </a:rPr>
              <a:t>ACT(D</a:t>
            </a:r>
            <a:r>
              <a:rPr lang="en-US" sz="2800" baseline="-25000" dirty="0">
                <a:solidFill>
                  <a:srgbClr val="0066FF"/>
                </a:solidFill>
              </a:rPr>
              <a:t>1</a:t>
            </a:r>
            <a:r>
              <a:rPr lang="en-US" sz="2800" dirty="0">
                <a:solidFill>
                  <a:srgbClr val="0066FF"/>
                </a:solidFill>
              </a:rPr>
              <a:t>)</a:t>
            </a:r>
            <a:endParaRPr lang="en-CH" sz="2800" dirty="0">
              <a:solidFill>
                <a:srgbClr val="0066FF"/>
              </a:solidFill>
            </a:endParaRPr>
          </a:p>
        </p:txBody>
      </p:sp>
      <p:sp>
        <p:nvSpPr>
          <p:cNvPr id="6" name="TextBox 5">
            <a:extLst>
              <a:ext uri="{FF2B5EF4-FFF2-40B4-BE49-F238E27FC236}">
                <a16:creationId xmlns:a16="http://schemas.microsoft.com/office/drawing/2014/main" id="{799ED6D4-8D9D-43F8-B099-54C58E92DB04}"/>
              </a:ext>
            </a:extLst>
          </p:cNvPr>
          <p:cNvSpPr txBox="1"/>
          <p:nvPr/>
        </p:nvSpPr>
        <p:spPr>
          <a:xfrm>
            <a:off x="4457263" y="2895600"/>
            <a:ext cx="2405924" cy="523220"/>
          </a:xfrm>
          <a:prstGeom prst="rect">
            <a:avLst/>
          </a:prstGeom>
          <a:noFill/>
        </p:spPr>
        <p:txBody>
          <a:bodyPr wrap="square" rtlCol="0">
            <a:spAutoFit/>
          </a:bodyPr>
          <a:lstStyle/>
          <a:p>
            <a:pPr algn="ctr"/>
            <a:r>
              <a:rPr lang="en-US" sz="2800" dirty="0">
                <a:solidFill>
                  <a:srgbClr val="C00000"/>
                </a:solidFill>
              </a:rPr>
              <a:t>ACT([A</a:t>
            </a:r>
            <a:r>
              <a:rPr lang="en-US" sz="2800" baseline="-25000" dirty="0">
                <a:solidFill>
                  <a:srgbClr val="C00000"/>
                </a:solidFill>
              </a:rPr>
              <a:t>1</a:t>
            </a:r>
            <a:r>
              <a:rPr lang="en-US" sz="2800" dirty="0">
                <a:solidFill>
                  <a:srgbClr val="C00000"/>
                </a:solidFill>
              </a:rPr>
              <a:t>, A</a:t>
            </a:r>
            <a:r>
              <a:rPr lang="en-US" sz="2800" baseline="-25000" dirty="0">
                <a:solidFill>
                  <a:srgbClr val="C00000"/>
                </a:solidFill>
              </a:rPr>
              <a:t>2</a:t>
            </a:r>
            <a:r>
              <a:rPr lang="en-US" sz="2800" dirty="0">
                <a:solidFill>
                  <a:srgbClr val="C00000"/>
                </a:solidFill>
              </a:rPr>
              <a:t>])</a:t>
            </a:r>
            <a:endParaRPr lang="en-CH" sz="2800" dirty="0">
              <a:solidFill>
                <a:srgbClr val="C00000"/>
              </a:solidFill>
            </a:endParaRPr>
          </a:p>
        </p:txBody>
      </p:sp>
      <p:cxnSp>
        <p:nvCxnSpPr>
          <p:cNvPr id="7" name="Straight Arrow Connector 6">
            <a:extLst>
              <a:ext uri="{FF2B5EF4-FFF2-40B4-BE49-F238E27FC236}">
                <a16:creationId xmlns:a16="http://schemas.microsoft.com/office/drawing/2014/main" id="{BD8FC03F-9E94-40A4-ADDA-9943EC486B0D}"/>
              </a:ext>
            </a:extLst>
          </p:cNvPr>
          <p:cNvCxnSpPr>
            <a:cxnSpLocks/>
          </p:cNvCxnSpPr>
          <p:nvPr/>
        </p:nvCxnSpPr>
        <p:spPr>
          <a:xfrm>
            <a:off x="1853037" y="3171453"/>
            <a:ext cx="33620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AA17290D-1DA0-4FF5-9F55-789B19DD2B9A}"/>
              </a:ext>
            </a:extLst>
          </p:cNvPr>
          <p:cNvGrpSpPr/>
          <p:nvPr/>
        </p:nvGrpSpPr>
        <p:grpSpPr>
          <a:xfrm>
            <a:off x="2472939" y="3387746"/>
            <a:ext cx="1357922" cy="733438"/>
            <a:chOff x="3966020" y="5094554"/>
            <a:chExt cx="1810562" cy="977918"/>
          </a:xfrm>
        </p:grpSpPr>
        <p:sp>
          <p:nvSpPr>
            <p:cNvPr id="9" name="Right Brace 8">
              <a:extLst>
                <a:ext uri="{FF2B5EF4-FFF2-40B4-BE49-F238E27FC236}">
                  <a16:creationId xmlns:a16="http://schemas.microsoft.com/office/drawing/2014/main" id="{D924D248-791A-4484-A6DA-32A8C9CA5A4D}"/>
                </a:ext>
              </a:extLst>
            </p:cNvPr>
            <p:cNvSpPr/>
            <p:nvPr/>
          </p:nvSpPr>
          <p:spPr>
            <a:xfrm rot="5400000">
              <a:off x="4720229" y="4415339"/>
              <a:ext cx="254637" cy="1613067"/>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2800"/>
            </a:p>
          </p:txBody>
        </p:sp>
        <p:sp>
          <p:nvSpPr>
            <p:cNvPr id="10" name="TextBox 9">
              <a:extLst>
                <a:ext uri="{FF2B5EF4-FFF2-40B4-BE49-F238E27FC236}">
                  <a16:creationId xmlns:a16="http://schemas.microsoft.com/office/drawing/2014/main" id="{A0420222-D419-4390-BAFA-FD03C8238868}"/>
                </a:ext>
              </a:extLst>
            </p:cNvPr>
            <p:cNvSpPr txBox="1"/>
            <p:nvPr/>
          </p:nvSpPr>
          <p:spPr>
            <a:xfrm>
              <a:off x="3966020" y="5374845"/>
              <a:ext cx="1810562" cy="697627"/>
            </a:xfrm>
            <a:prstGeom prst="rect">
              <a:avLst/>
            </a:prstGeom>
            <a:noFill/>
          </p:spPr>
          <p:txBody>
            <a:bodyPr wrap="square" rtlCol="0">
              <a:spAutoFit/>
            </a:bodyPr>
            <a:lstStyle/>
            <a:p>
              <a:pPr algn="ctr"/>
              <a:r>
                <a:rPr lang="en-US" sz="2800" i="1" dirty="0">
                  <a:solidFill>
                    <a:schemeClr val="tx1">
                      <a:lumMod val="75000"/>
                      <a:lumOff val="25000"/>
                    </a:schemeClr>
                  </a:solidFill>
                </a:rPr>
                <a:t>N times</a:t>
              </a:r>
              <a:endParaRPr lang="en-CH" sz="2800" i="1" dirty="0">
                <a:solidFill>
                  <a:schemeClr val="tx1">
                    <a:lumMod val="75000"/>
                    <a:lumOff val="25000"/>
                  </a:schemeClr>
                </a:solidFill>
              </a:endParaRPr>
            </a:p>
          </p:txBody>
        </p:sp>
      </p:grpSp>
      <p:grpSp>
        <p:nvGrpSpPr>
          <p:cNvPr id="11" name="Group 10">
            <a:extLst>
              <a:ext uri="{FF2B5EF4-FFF2-40B4-BE49-F238E27FC236}">
                <a16:creationId xmlns:a16="http://schemas.microsoft.com/office/drawing/2014/main" id="{C157E4EB-2FF5-4205-90A2-9901F675D453}"/>
              </a:ext>
            </a:extLst>
          </p:cNvPr>
          <p:cNvGrpSpPr/>
          <p:nvPr/>
        </p:nvGrpSpPr>
        <p:grpSpPr>
          <a:xfrm>
            <a:off x="4653386" y="3359510"/>
            <a:ext cx="1981200" cy="772589"/>
            <a:chOff x="3348778" y="4677388"/>
            <a:chExt cx="2256439" cy="1030116"/>
          </a:xfrm>
        </p:grpSpPr>
        <p:sp>
          <p:nvSpPr>
            <p:cNvPr id="12" name="Right Brace 11">
              <a:extLst>
                <a:ext uri="{FF2B5EF4-FFF2-40B4-BE49-F238E27FC236}">
                  <a16:creationId xmlns:a16="http://schemas.microsoft.com/office/drawing/2014/main" id="{36913A7A-356F-4E09-B265-B2A66DD1481A}"/>
                </a:ext>
              </a:extLst>
            </p:cNvPr>
            <p:cNvSpPr/>
            <p:nvPr/>
          </p:nvSpPr>
          <p:spPr>
            <a:xfrm rot="5400000">
              <a:off x="4329066" y="3697100"/>
              <a:ext cx="295864" cy="2256439"/>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2800"/>
            </a:p>
          </p:txBody>
        </p:sp>
        <p:sp>
          <p:nvSpPr>
            <p:cNvPr id="13" name="TextBox 12">
              <a:extLst>
                <a:ext uri="{FF2B5EF4-FFF2-40B4-BE49-F238E27FC236}">
                  <a16:creationId xmlns:a16="http://schemas.microsoft.com/office/drawing/2014/main" id="{DC30E189-9D79-43EB-832A-4D1B2CE85306}"/>
                </a:ext>
              </a:extLst>
            </p:cNvPr>
            <p:cNvSpPr txBox="1"/>
            <p:nvPr/>
          </p:nvSpPr>
          <p:spPr>
            <a:xfrm>
              <a:off x="3518068" y="5009878"/>
              <a:ext cx="1971909" cy="697626"/>
            </a:xfrm>
            <a:prstGeom prst="rect">
              <a:avLst/>
            </a:prstGeom>
            <a:noFill/>
          </p:spPr>
          <p:txBody>
            <a:bodyPr wrap="square" rtlCol="0">
              <a:spAutoFit/>
            </a:bodyPr>
            <a:lstStyle/>
            <a:p>
              <a:pPr algn="ctr"/>
              <a:r>
                <a:rPr lang="en-US" sz="2800" i="1" dirty="0">
                  <a:solidFill>
                    <a:schemeClr val="tx1">
                      <a:lumMod val="75000"/>
                      <a:lumOff val="25000"/>
                    </a:schemeClr>
                  </a:solidFill>
                </a:rPr>
                <a:t>M times</a:t>
              </a:r>
              <a:endParaRPr lang="en-CH" sz="2800" i="1" dirty="0">
                <a:solidFill>
                  <a:schemeClr val="tx1">
                    <a:lumMod val="75000"/>
                    <a:lumOff val="25000"/>
                  </a:schemeClr>
                </a:solidFill>
              </a:endParaRPr>
            </a:p>
          </p:txBody>
        </p:sp>
      </p:grpSp>
      <p:cxnSp>
        <p:nvCxnSpPr>
          <p:cNvPr id="14" name="Straight Arrow Connector 13">
            <a:extLst>
              <a:ext uri="{FF2B5EF4-FFF2-40B4-BE49-F238E27FC236}">
                <a16:creationId xmlns:a16="http://schemas.microsoft.com/office/drawing/2014/main" id="{2AA4962A-EC49-40B2-ACEE-22827D138B1A}"/>
              </a:ext>
            </a:extLst>
          </p:cNvPr>
          <p:cNvCxnSpPr>
            <a:cxnSpLocks/>
          </p:cNvCxnSpPr>
          <p:nvPr/>
        </p:nvCxnSpPr>
        <p:spPr>
          <a:xfrm>
            <a:off x="3997731" y="3171453"/>
            <a:ext cx="33620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3DA0A8-77EC-4200-A9F4-3ACEBD99DF35}"/>
              </a:ext>
            </a:extLst>
          </p:cNvPr>
          <p:cNvCxnSpPr>
            <a:cxnSpLocks/>
          </p:cNvCxnSpPr>
          <p:nvPr/>
        </p:nvCxnSpPr>
        <p:spPr>
          <a:xfrm>
            <a:off x="6863187" y="3171453"/>
            <a:ext cx="33620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5E52644-AC92-43C7-AD8E-C12FDCAD9C07}"/>
              </a:ext>
            </a:extLst>
          </p:cNvPr>
          <p:cNvSpPr txBox="1"/>
          <p:nvPr/>
        </p:nvSpPr>
        <p:spPr>
          <a:xfrm>
            <a:off x="618825" y="2905780"/>
            <a:ext cx="1068535" cy="523220"/>
          </a:xfrm>
          <a:prstGeom prst="rect">
            <a:avLst/>
          </a:prstGeom>
          <a:noFill/>
        </p:spPr>
        <p:txBody>
          <a:bodyPr wrap="square" rtlCol="0">
            <a:spAutoFit/>
          </a:bodyPr>
          <a:lstStyle/>
          <a:p>
            <a:pPr algn="ctr"/>
            <a:r>
              <a:rPr lang="en-US" sz="2800" b="1" dirty="0">
                <a:solidFill>
                  <a:schemeClr val="accent2">
                    <a:lumMod val="50000"/>
                  </a:schemeClr>
                </a:solidFill>
              </a:rPr>
              <a:t>TREF</a:t>
            </a:r>
            <a:endParaRPr lang="en-CH" sz="2800" dirty="0"/>
          </a:p>
        </p:txBody>
      </p:sp>
      <p:sp>
        <p:nvSpPr>
          <p:cNvPr id="17" name="TextBox 16">
            <a:extLst>
              <a:ext uri="{FF2B5EF4-FFF2-40B4-BE49-F238E27FC236}">
                <a16:creationId xmlns:a16="http://schemas.microsoft.com/office/drawing/2014/main" id="{90DFDC03-7560-4867-B4A6-29046DFA6E8C}"/>
              </a:ext>
            </a:extLst>
          </p:cNvPr>
          <p:cNvSpPr txBox="1"/>
          <p:nvPr/>
        </p:nvSpPr>
        <p:spPr>
          <a:xfrm>
            <a:off x="7025601" y="2905780"/>
            <a:ext cx="1595632" cy="523220"/>
          </a:xfrm>
          <a:prstGeom prst="rect">
            <a:avLst/>
          </a:prstGeom>
          <a:noFill/>
        </p:spPr>
        <p:txBody>
          <a:bodyPr wrap="square" rtlCol="0">
            <a:spAutoFit/>
          </a:bodyPr>
          <a:lstStyle/>
          <a:p>
            <a:pPr algn="ctr"/>
            <a:r>
              <a:rPr lang="en-US" sz="2800" b="1" dirty="0">
                <a:solidFill>
                  <a:schemeClr val="accent2">
                    <a:lumMod val="50000"/>
                  </a:schemeClr>
                </a:solidFill>
              </a:rPr>
              <a:t>TREF</a:t>
            </a:r>
            <a:endParaRPr lang="en-CH" sz="2800" dirty="0"/>
          </a:p>
        </p:txBody>
      </p:sp>
      <p:sp>
        <p:nvSpPr>
          <p:cNvPr id="18" name="TextBox 17">
            <a:extLst>
              <a:ext uri="{FF2B5EF4-FFF2-40B4-BE49-F238E27FC236}">
                <a16:creationId xmlns:a16="http://schemas.microsoft.com/office/drawing/2014/main" id="{723BF4A0-E538-429A-887C-DF491A2A2C9E}"/>
              </a:ext>
            </a:extLst>
          </p:cNvPr>
          <p:cNvSpPr txBox="1"/>
          <p:nvPr/>
        </p:nvSpPr>
        <p:spPr>
          <a:xfrm>
            <a:off x="0" y="4953000"/>
            <a:ext cx="9144000" cy="954107"/>
          </a:xfrm>
          <a:prstGeom prst="rect">
            <a:avLst/>
          </a:prstGeom>
          <a:solidFill>
            <a:schemeClr val="accent1">
              <a:lumMod val="20000"/>
              <a:lumOff val="80000"/>
            </a:schemeClr>
          </a:solidFill>
        </p:spPr>
        <p:txBody>
          <a:bodyPr wrap="square" rtlCol="0">
            <a:spAutoFit/>
          </a:bodyPr>
          <a:lstStyle/>
          <a:p>
            <a:pPr algn="ctr"/>
            <a:r>
              <a:rPr lang="en-US" sz="2800" dirty="0">
                <a:latin typeface="+mj-lt"/>
                <a:ea typeface="Tahoma" panose="020B0604030504040204" pitchFamily="34" charset="0"/>
                <a:cs typeface="Tahoma" panose="020B0604030504040204" pitchFamily="34" charset="0"/>
              </a:rPr>
              <a:t>Circumventing Vendor C’s TRR by </a:t>
            </a:r>
            <a:r>
              <a:rPr lang="en-US" sz="2800" dirty="0">
                <a:solidFill>
                  <a:srgbClr val="009900"/>
                </a:solidFill>
                <a:latin typeface="+mj-lt"/>
                <a:ea typeface="Tahoma" panose="020B0604030504040204" pitchFamily="34" charset="0"/>
                <a:cs typeface="Tahoma" panose="020B0604030504040204" pitchFamily="34" charset="0"/>
              </a:rPr>
              <a:t>first hammering dummy rows</a:t>
            </a:r>
            <a:r>
              <a:rPr lang="en-US" sz="2800" dirty="0">
                <a:latin typeface="+mj-lt"/>
                <a:ea typeface="Tahoma" panose="020B0604030504040204" pitchFamily="34" charset="0"/>
                <a:cs typeface="Tahoma" panose="020B0604030504040204" pitchFamily="34" charset="0"/>
              </a:rPr>
              <a:t> to make </a:t>
            </a:r>
            <a:r>
              <a:rPr lang="en-US" sz="2800" dirty="0">
                <a:solidFill>
                  <a:srgbClr val="C00000"/>
                </a:solidFill>
                <a:latin typeface="+mj-lt"/>
                <a:ea typeface="Tahoma" panose="020B0604030504040204" pitchFamily="34" charset="0"/>
                <a:cs typeface="Tahoma" panose="020B0604030504040204" pitchFamily="34" charset="0"/>
              </a:rPr>
              <a:t>aggressor rows</a:t>
            </a:r>
            <a:r>
              <a:rPr lang="en-US" sz="2800" dirty="0">
                <a:latin typeface="+mj-lt"/>
                <a:ea typeface="Tahoma" panose="020B0604030504040204" pitchFamily="34" charset="0"/>
                <a:cs typeface="Tahoma" panose="020B0604030504040204" pitchFamily="34" charset="0"/>
              </a:rPr>
              <a:t> </a:t>
            </a:r>
            <a:r>
              <a:rPr lang="en-US" sz="2800" dirty="0">
                <a:solidFill>
                  <a:srgbClr val="009900"/>
                </a:solidFill>
                <a:latin typeface="+mj-lt"/>
                <a:ea typeface="Tahoma" panose="020B0604030504040204" pitchFamily="34" charset="0"/>
                <a:cs typeface="Tahoma" panose="020B0604030504040204" pitchFamily="34" charset="0"/>
              </a:rPr>
              <a:t>less likely</a:t>
            </a:r>
            <a:r>
              <a:rPr lang="en-US" sz="2800" dirty="0">
                <a:latin typeface="+mj-lt"/>
                <a:ea typeface="Tahoma" panose="020B0604030504040204" pitchFamily="34" charset="0"/>
                <a:cs typeface="Tahoma" panose="020B0604030504040204" pitchFamily="34" charset="0"/>
              </a:rPr>
              <a:t> to be detected</a:t>
            </a:r>
            <a:endParaRPr lang="en-US" sz="2800" b="1" dirty="0">
              <a:latin typeface="+mj-lt"/>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78F03AA2-0DAA-429C-9DBB-92463211B59C}"/>
              </a:ext>
            </a:extLst>
          </p:cNvPr>
          <p:cNvSpPr txBox="1"/>
          <p:nvPr/>
        </p:nvSpPr>
        <p:spPr>
          <a:xfrm>
            <a:off x="312486" y="1143000"/>
            <a:ext cx="8519028" cy="830997"/>
          </a:xfrm>
          <a:prstGeom prst="rect">
            <a:avLst/>
          </a:prstGeom>
          <a:solidFill>
            <a:schemeClr val="bg1">
              <a:lumMod val="95000"/>
            </a:schemeClr>
          </a:solidFill>
          <a:ln w="28575">
            <a:solidFill>
              <a:schemeClr val="tx1">
                <a:lumMod val="75000"/>
                <a:lumOff val="25000"/>
              </a:schemeClr>
            </a:solidFill>
          </a:ln>
        </p:spPr>
        <p:txBody>
          <a:bodyPr wrap="square" rtlCol="0">
            <a:spAutoFit/>
          </a:bodyPr>
          <a:lstStyle/>
          <a:p>
            <a:pPr algn="ctr"/>
            <a:r>
              <a:rPr lang="en-US" sz="2400" b="1" dirty="0">
                <a:solidFill>
                  <a:srgbClr val="0066FF"/>
                </a:solidFill>
              </a:rPr>
              <a:t>Approach:</a:t>
            </a:r>
            <a:r>
              <a:rPr lang="en-US" sz="2400" dirty="0"/>
              <a:t> Hammer </a:t>
            </a:r>
            <a:r>
              <a:rPr lang="en-US" sz="2400" dirty="0">
                <a:solidFill>
                  <a:srgbClr val="0066FF"/>
                </a:solidFill>
              </a:rPr>
              <a:t>dummy</a:t>
            </a:r>
            <a:r>
              <a:rPr lang="en-US" sz="2400" dirty="0"/>
              <a:t> rows before </a:t>
            </a:r>
            <a:r>
              <a:rPr lang="en-US" sz="2400" dirty="0">
                <a:solidFill>
                  <a:srgbClr val="C00000"/>
                </a:solidFill>
              </a:rPr>
              <a:t>aggressor</a:t>
            </a:r>
            <a:r>
              <a:rPr lang="en-US" sz="2400" dirty="0"/>
              <a:t> rows to </a:t>
            </a:r>
            <a:r>
              <a:rPr lang="en-US" sz="2400" b="1" dirty="0"/>
              <a:t>maximize</a:t>
            </a:r>
            <a:r>
              <a:rPr lang="en-US" sz="2400" dirty="0"/>
              <a:t> </a:t>
            </a:r>
            <a:r>
              <a:rPr lang="en-US" sz="2400" b="1" dirty="0"/>
              <a:t>the probability</a:t>
            </a:r>
            <a:r>
              <a:rPr lang="en-US" sz="2400" dirty="0"/>
              <a:t> of TRR </a:t>
            </a:r>
            <a:r>
              <a:rPr lang="en-US" sz="2400" b="1" dirty="0"/>
              <a:t>detecting</a:t>
            </a:r>
            <a:r>
              <a:rPr lang="en-US" sz="2400" dirty="0"/>
              <a:t> a </a:t>
            </a:r>
            <a:r>
              <a:rPr lang="en-US" sz="2400" dirty="0">
                <a:solidFill>
                  <a:srgbClr val="0066FF"/>
                </a:solidFill>
              </a:rPr>
              <a:t>dummy</a:t>
            </a:r>
            <a:r>
              <a:rPr lang="en-US" sz="2400" dirty="0"/>
              <a:t> row</a:t>
            </a:r>
            <a:endParaRPr lang="en-CH" sz="2400" b="1" dirty="0">
              <a:solidFill>
                <a:schemeClr val="accent2">
                  <a:lumMod val="50000"/>
                </a:schemeClr>
              </a:solidFill>
            </a:endParaRPr>
          </a:p>
        </p:txBody>
      </p:sp>
      <p:sp>
        <p:nvSpPr>
          <p:cNvPr id="22" name="TextBox 21">
            <a:extLst>
              <a:ext uri="{FF2B5EF4-FFF2-40B4-BE49-F238E27FC236}">
                <a16:creationId xmlns:a16="http://schemas.microsoft.com/office/drawing/2014/main" id="{42D9506E-D8F7-47CB-A4BE-88F65CA63A51}"/>
              </a:ext>
            </a:extLst>
          </p:cNvPr>
          <p:cNvSpPr txBox="1"/>
          <p:nvPr/>
        </p:nvSpPr>
        <p:spPr>
          <a:xfrm>
            <a:off x="6553200" y="4074069"/>
            <a:ext cx="1831261" cy="584775"/>
          </a:xfrm>
          <a:prstGeom prst="rect">
            <a:avLst/>
          </a:prstGeom>
          <a:noFill/>
        </p:spPr>
        <p:txBody>
          <a:bodyPr wrap="square" rtlCol="0">
            <a:spAutoFit/>
          </a:bodyPr>
          <a:lstStyle/>
          <a:p>
            <a:pPr algn="ctr"/>
            <a:r>
              <a:rPr lang="en-US" sz="1600" dirty="0">
                <a:solidFill>
                  <a:srgbClr val="C00000"/>
                </a:solidFill>
              </a:rPr>
              <a:t>[A1, A2]</a:t>
            </a:r>
            <a:r>
              <a:rPr lang="en-US" sz="1600" dirty="0"/>
              <a:t> </a:t>
            </a:r>
            <a:r>
              <a:rPr lang="en-US" sz="1600" b="1" dirty="0"/>
              <a:t>not</a:t>
            </a:r>
            <a:r>
              <a:rPr lang="en-US" sz="1600" dirty="0"/>
              <a:t> refreshed by TRR</a:t>
            </a:r>
            <a:endParaRPr lang="en-CH" sz="1600" dirty="0"/>
          </a:p>
        </p:txBody>
      </p:sp>
      <p:cxnSp>
        <p:nvCxnSpPr>
          <p:cNvPr id="23" name="Straight Arrow Connector 22">
            <a:extLst>
              <a:ext uri="{FF2B5EF4-FFF2-40B4-BE49-F238E27FC236}">
                <a16:creationId xmlns:a16="http://schemas.microsoft.com/office/drawing/2014/main" id="{9D59D680-F85F-4238-99CF-41B71AC410C2}"/>
              </a:ext>
            </a:extLst>
          </p:cNvPr>
          <p:cNvCxnSpPr>
            <a:cxnSpLocks/>
            <a:endCxn id="22" idx="0"/>
          </p:cNvCxnSpPr>
          <p:nvPr/>
        </p:nvCxnSpPr>
        <p:spPr>
          <a:xfrm flipH="1">
            <a:off x="7468831" y="3346202"/>
            <a:ext cx="431109" cy="727867"/>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84222776"/>
      </p:ext>
    </p:extLst>
  </p:cSld>
  <p:clrMapOvr>
    <a:masterClrMapping/>
  </p:clrMapOvr>
  <mc:AlternateContent xmlns:mc="http://schemas.openxmlformats.org/markup-compatibility/2006" xmlns:p14="http://schemas.microsoft.com/office/powerpoint/2010/main">
    <mc:Choice Requires="p14">
      <p:transition spd="slow" p14:dur="2000" advTm="37779"/>
    </mc:Choice>
    <mc:Fallback xmlns="">
      <p:transition spd="slow" advTm="377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p:bldP spid="17" grpId="0"/>
      <p:bldP spid="18" grpId="0" animBg="1"/>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44D8-0E69-485E-8DD0-9D4D9E4B854D}"/>
              </a:ext>
            </a:extLst>
          </p:cNvPr>
          <p:cNvSpPr>
            <a:spLocks noGrp="1"/>
          </p:cNvSpPr>
          <p:nvPr>
            <p:ph type="title"/>
          </p:nvPr>
        </p:nvSpPr>
        <p:spPr/>
        <p:txBody>
          <a:bodyPr>
            <a:normAutofit/>
          </a:bodyPr>
          <a:lstStyle/>
          <a:p>
            <a:r>
              <a:rPr lang="en-US" dirty="0"/>
              <a:t>Outline</a:t>
            </a:r>
          </a:p>
        </p:txBody>
      </p:sp>
      <p:sp>
        <p:nvSpPr>
          <p:cNvPr id="4" name="Rectangle 3">
            <a:extLst>
              <a:ext uri="{FF2B5EF4-FFF2-40B4-BE49-F238E27FC236}">
                <a16:creationId xmlns:a16="http://schemas.microsoft.com/office/drawing/2014/main" id="{5D98D51A-189E-4D2B-B80D-356292F8396A}"/>
              </a:ext>
            </a:extLst>
          </p:cNvPr>
          <p:cNvSpPr/>
          <p:nvPr/>
        </p:nvSpPr>
        <p:spPr>
          <a:xfrm>
            <a:off x="0" y="990600"/>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1. </a:t>
            </a:r>
            <a:r>
              <a:rPr lang="en-US" sz="3000" dirty="0">
                <a:latin typeface="Cambria" panose="02040503050406030204" pitchFamily="18" charset="0"/>
              </a:rPr>
              <a:t>DRAM Operation Basics</a:t>
            </a:r>
          </a:p>
        </p:txBody>
      </p:sp>
      <p:sp>
        <p:nvSpPr>
          <p:cNvPr id="5" name="Rectangle 4">
            <a:extLst>
              <a:ext uri="{FF2B5EF4-FFF2-40B4-BE49-F238E27FC236}">
                <a16:creationId xmlns:a16="http://schemas.microsoft.com/office/drawing/2014/main" id="{649EE6A8-1843-4827-9531-A6596E0D1BE4}"/>
              </a:ext>
            </a:extLst>
          </p:cNvPr>
          <p:cNvSpPr/>
          <p:nvPr/>
        </p:nvSpPr>
        <p:spPr>
          <a:xfrm>
            <a:off x="0" y="1917405"/>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2</a:t>
            </a:r>
            <a:r>
              <a:rPr lang="en-US" sz="3000" dirty="0">
                <a:latin typeface="Cambria" panose="02040503050406030204" pitchFamily="18" charset="0"/>
              </a:rPr>
              <a:t>. RowHammer &amp; Target Row Refresh</a:t>
            </a:r>
          </a:p>
        </p:txBody>
      </p:sp>
      <p:sp>
        <p:nvSpPr>
          <p:cNvPr id="7" name="Rectangle 6">
            <a:extLst>
              <a:ext uri="{FF2B5EF4-FFF2-40B4-BE49-F238E27FC236}">
                <a16:creationId xmlns:a16="http://schemas.microsoft.com/office/drawing/2014/main" id="{D9DB1C58-EB98-4BA2-9248-92A286526A7A}"/>
              </a:ext>
            </a:extLst>
          </p:cNvPr>
          <p:cNvSpPr/>
          <p:nvPr/>
        </p:nvSpPr>
        <p:spPr>
          <a:xfrm>
            <a:off x="0" y="3771015"/>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4</a:t>
            </a:r>
            <a:r>
              <a:rPr lang="en-US" sz="3000" dirty="0">
                <a:latin typeface="Cambria" panose="02040503050406030204" pitchFamily="18" charset="0"/>
              </a:rPr>
              <a:t>.</a:t>
            </a:r>
            <a:r>
              <a:rPr lang="tr-TR" sz="3000" dirty="0">
                <a:latin typeface="Cambria" panose="02040503050406030204" pitchFamily="18" charset="0"/>
              </a:rPr>
              <a:t> </a:t>
            </a:r>
            <a:r>
              <a:rPr lang="en-US" sz="3000" dirty="0">
                <a:latin typeface="Cambria" panose="02040503050406030204" pitchFamily="18" charset="0"/>
              </a:rPr>
              <a:t>Observations &amp; New RowHammer Access Patterns</a:t>
            </a:r>
          </a:p>
        </p:txBody>
      </p:sp>
      <p:sp>
        <p:nvSpPr>
          <p:cNvPr id="8" name="Rectangle 7">
            <a:extLst>
              <a:ext uri="{FF2B5EF4-FFF2-40B4-BE49-F238E27FC236}">
                <a16:creationId xmlns:a16="http://schemas.microsoft.com/office/drawing/2014/main" id="{5A1AACE6-B22B-40B0-A89C-03B8C3868D7B}"/>
              </a:ext>
            </a:extLst>
          </p:cNvPr>
          <p:cNvSpPr/>
          <p:nvPr/>
        </p:nvSpPr>
        <p:spPr>
          <a:xfrm>
            <a:off x="0" y="469782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5. </a:t>
            </a:r>
            <a:r>
              <a:rPr lang="en-US" sz="3000" dirty="0">
                <a:latin typeface="Cambria" panose="02040503050406030204" pitchFamily="18" charset="0"/>
              </a:rPr>
              <a:t>RowHammer Bit Flip Analysis</a:t>
            </a:r>
          </a:p>
        </p:txBody>
      </p:sp>
      <p:sp>
        <p:nvSpPr>
          <p:cNvPr id="10" name="Rectangle 9">
            <a:extLst>
              <a:ext uri="{FF2B5EF4-FFF2-40B4-BE49-F238E27FC236}">
                <a16:creationId xmlns:a16="http://schemas.microsoft.com/office/drawing/2014/main" id="{E6F2BE39-DA50-4BFC-B068-86F507F94B58}"/>
              </a:ext>
            </a:extLst>
          </p:cNvPr>
          <p:cNvSpPr/>
          <p:nvPr/>
        </p:nvSpPr>
        <p:spPr>
          <a:xfrm>
            <a:off x="0" y="2844210"/>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3.</a:t>
            </a:r>
            <a:r>
              <a:rPr lang="tr-TR" sz="3000" b="1" dirty="0">
                <a:latin typeface="Cambria" panose="02040503050406030204" pitchFamily="18" charset="0"/>
              </a:rPr>
              <a:t> </a:t>
            </a:r>
            <a:r>
              <a:rPr lang="en-US" sz="3000" dirty="0">
                <a:latin typeface="Cambria" panose="02040503050406030204" pitchFamily="18" charset="0"/>
              </a:rPr>
              <a:t>The U-TRR Methodology</a:t>
            </a:r>
          </a:p>
        </p:txBody>
      </p:sp>
      <p:sp>
        <p:nvSpPr>
          <p:cNvPr id="9" name="Rectangle 8">
            <a:extLst>
              <a:ext uri="{FF2B5EF4-FFF2-40B4-BE49-F238E27FC236}">
                <a16:creationId xmlns:a16="http://schemas.microsoft.com/office/drawing/2014/main" id="{36E12270-93B3-4635-992D-3D9DD40440D4}"/>
              </a:ext>
            </a:extLst>
          </p:cNvPr>
          <p:cNvSpPr/>
          <p:nvPr/>
        </p:nvSpPr>
        <p:spPr>
          <a:xfrm>
            <a:off x="0" y="5624623"/>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6. </a:t>
            </a:r>
            <a:r>
              <a:rPr lang="en-US" sz="3000" dirty="0">
                <a:latin typeface="Cambria" panose="02040503050406030204" pitchFamily="18" charset="0"/>
              </a:rPr>
              <a:t>Takeaways and Conclusion</a:t>
            </a:r>
          </a:p>
        </p:txBody>
      </p:sp>
    </p:spTree>
    <p:custDataLst>
      <p:tags r:id="rId1"/>
    </p:custDataLst>
    <p:extLst>
      <p:ext uri="{BB962C8B-B14F-4D97-AF65-F5344CB8AC3E}">
        <p14:creationId xmlns:p14="http://schemas.microsoft.com/office/powerpoint/2010/main" val="788335761"/>
      </p:ext>
    </p:extLst>
  </p:cSld>
  <p:clrMapOvr>
    <a:masterClrMapping/>
  </p:clrMapOvr>
  <mc:AlternateContent xmlns:mc="http://schemas.openxmlformats.org/markup-compatibility/2006" xmlns:p14="http://schemas.microsoft.com/office/powerpoint/2010/main">
    <mc:Choice Requires="p14">
      <p:transition spd="slow" p14:dur="2000" advTm="4147"/>
    </mc:Choice>
    <mc:Fallback xmlns="">
      <p:transition spd="slow" advTm="414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B33C-F444-479F-A1A4-D364F0994D93}"/>
              </a:ext>
            </a:extLst>
          </p:cNvPr>
          <p:cNvSpPr>
            <a:spLocks noGrp="1"/>
          </p:cNvSpPr>
          <p:nvPr>
            <p:ph type="title"/>
          </p:nvPr>
        </p:nvSpPr>
        <p:spPr/>
        <p:txBody>
          <a:bodyPr>
            <a:noAutofit/>
          </a:bodyPr>
          <a:lstStyle/>
          <a:p>
            <a:r>
              <a:rPr lang="en-US" sz="2700" dirty="0"/>
              <a:t>Bypassing TRR with New RowHammer Access Patterns</a:t>
            </a:r>
            <a:endParaRPr lang="en-CH" sz="2700" dirty="0"/>
          </a:p>
        </p:txBody>
      </p:sp>
      <p:sp>
        <p:nvSpPr>
          <p:cNvPr id="4" name="TextBox 3">
            <a:extLst>
              <a:ext uri="{FF2B5EF4-FFF2-40B4-BE49-F238E27FC236}">
                <a16:creationId xmlns:a16="http://schemas.microsoft.com/office/drawing/2014/main" id="{E03775DA-0ED8-4341-8880-5705B4562C26}"/>
              </a:ext>
            </a:extLst>
          </p:cNvPr>
          <p:cNvSpPr txBox="1"/>
          <p:nvPr/>
        </p:nvSpPr>
        <p:spPr>
          <a:xfrm>
            <a:off x="2060" y="1857155"/>
            <a:ext cx="9144000" cy="1077218"/>
          </a:xfrm>
          <a:prstGeom prst="rect">
            <a:avLst/>
          </a:prstGeom>
          <a:solidFill>
            <a:schemeClr val="accent1">
              <a:lumMod val="20000"/>
              <a:lumOff val="80000"/>
            </a:schemeClr>
          </a:solidFill>
        </p:spPr>
        <p:txBody>
          <a:bodyPr wrap="square" rtlCol="0">
            <a:spAutoFit/>
          </a:bodyPr>
          <a:lstStyle/>
          <a:p>
            <a:pPr algn="ctr"/>
            <a:r>
              <a:rPr lang="en-US" sz="3200" dirty="0">
                <a:latin typeface="+mj-lt"/>
                <a:ea typeface="Tahoma" panose="020B0604030504040204" pitchFamily="34" charset="0"/>
                <a:cs typeface="Tahoma" panose="020B0604030504040204" pitchFamily="34" charset="0"/>
              </a:rPr>
              <a:t>We craft </a:t>
            </a:r>
            <a:r>
              <a:rPr lang="en-US" sz="3200" b="1" dirty="0">
                <a:solidFill>
                  <a:srgbClr val="0066FF"/>
                </a:solidFill>
                <a:latin typeface="+mj-lt"/>
                <a:ea typeface="Tahoma" panose="020B0604030504040204" pitchFamily="34" charset="0"/>
                <a:cs typeface="Tahoma" panose="020B0604030504040204" pitchFamily="34" charset="0"/>
              </a:rPr>
              <a:t>new RowHammer access patterns </a:t>
            </a:r>
            <a:br>
              <a:rPr lang="en-US" sz="3200" b="1" dirty="0">
                <a:latin typeface="+mj-lt"/>
                <a:ea typeface="Tahoma" panose="020B0604030504040204" pitchFamily="34" charset="0"/>
                <a:cs typeface="Tahoma" panose="020B0604030504040204" pitchFamily="34" charset="0"/>
              </a:rPr>
            </a:br>
            <a:r>
              <a:rPr lang="en-US" sz="3200" dirty="0">
                <a:latin typeface="+mj-lt"/>
                <a:ea typeface="Tahoma" panose="020B0604030504040204" pitchFamily="34" charset="0"/>
                <a:cs typeface="Tahoma" panose="020B0604030504040204" pitchFamily="34" charset="0"/>
              </a:rPr>
              <a:t>that </a:t>
            </a:r>
            <a:r>
              <a:rPr lang="en-US" sz="3200" dirty="0">
                <a:solidFill>
                  <a:srgbClr val="C00000"/>
                </a:solidFill>
                <a:latin typeface="+mj-lt"/>
                <a:ea typeface="Tahoma" panose="020B0604030504040204" pitchFamily="34" charset="0"/>
                <a:cs typeface="Tahoma" panose="020B0604030504040204" pitchFamily="34" charset="0"/>
              </a:rPr>
              <a:t>circumvent TRR </a:t>
            </a:r>
            <a:r>
              <a:rPr lang="en-US" sz="3200" dirty="0">
                <a:latin typeface="+mj-lt"/>
                <a:ea typeface="Tahoma" panose="020B0604030504040204" pitchFamily="34" charset="0"/>
                <a:cs typeface="Tahoma" panose="020B0604030504040204" pitchFamily="34" charset="0"/>
              </a:rPr>
              <a:t>of three major DRAM vendors</a:t>
            </a:r>
            <a:endParaRPr lang="en-US" sz="3200" dirty="0">
              <a:solidFill>
                <a:srgbClr val="009900"/>
              </a:solidFill>
              <a:latin typeface="+mj-lt"/>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BFB624D2-7CF4-4F9A-9BF7-202F43104EAB}"/>
              </a:ext>
            </a:extLst>
          </p:cNvPr>
          <p:cNvSpPr txBox="1"/>
          <p:nvPr/>
        </p:nvSpPr>
        <p:spPr>
          <a:xfrm>
            <a:off x="-2060" y="3990755"/>
            <a:ext cx="9144000" cy="1015663"/>
          </a:xfrm>
          <a:prstGeom prst="rect">
            <a:avLst/>
          </a:prstGeom>
          <a:solidFill>
            <a:schemeClr val="accent1">
              <a:lumMod val="20000"/>
              <a:lumOff val="80000"/>
            </a:schemeClr>
          </a:solidFill>
        </p:spPr>
        <p:txBody>
          <a:bodyPr wrap="square" rtlCol="0">
            <a:spAutoFit/>
          </a:bodyPr>
          <a:lstStyle/>
          <a:p>
            <a:pPr algn="ctr"/>
            <a:r>
              <a:rPr lang="en-US" sz="3000" dirty="0">
                <a:ea typeface="Tahoma" panose="020B0604030504040204" pitchFamily="34" charset="0"/>
                <a:cs typeface="Tahoma" panose="020B0604030504040204" pitchFamily="34" charset="0"/>
              </a:rPr>
              <a:t>On the </a:t>
            </a:r>
            <a:r>
              <a:rPr lang="en-US" sz="3000" b="1" dirty="0">
                <a:ea typeface="Tahoma" panose="020B0604030504040204" pitchFamily="34" charset="0"/>
                <a:cs typeface="Tahoma" panose="020B0604030504040204" pitchFamily="34" charset="0"/>
              </a:rPr>
              <a:t>45</a:t>
            </a:r>
            <a:r>
              <a:rPr lang="en-US" sz="3000" dirty="0">
                <a:ea typeface="Tahoma" panose="020B0604030504040204" pitchFamily="34" charset="0"/>
                <a:cs typeface="Tahoma" panose="020B0604030504040204" pitchFamily="34" charset="0"/>
              </a:rPr>
              <a:t> DDR4 modules we test, </a:t>
            </a:r>
            <a:r>
              <a:rPr lang="en-US" sz="3000" dirty="0">
                <a:latin typeface="+mj-lt"/>
                <a:ea typeface="Tahoma" panose="020B0604030504040204" pitchFamily="34" charset="0"/>
                <a:cs typeface="Tahoma" panose="020B0604030504040204" pitchFamily="34" charset="0"/>
              </a:rPr>
              <a:t>the </a:t>
            </a:r>
            <a:r>
              <a:rPr lang="en-US" sz="3000" dirty="0">
                <a:solidFill>
                  <a:srgbClr val="0066FF"/>
                </a:solidFill>
                <a:latin typeface="+mj-lt"/>
                <a:ea typeface="Tahoma" panose="020B0604030504040204" pitchFamily="34" charset="0"/>
                <a:cs typeface="Tahoma" panose="020B0604030504040204" pitchFamily="34" charset="0"/>
              </a:rPr>
              <a:t>new access patterns</a:t>
            </a:r>
            <a:r>
              <a:rPr lang="en-US" sz="3000" dirty="0">
                <a:latin typeface="+mj-lt"/>
                <a:ea typeface="Tahoma" panose="020B0604030504040204" pitchFamily="34" charset="0"/>
                <a:cs typeface="Tahoma" panose="020B0604030504040204" pitchFamily="34" charset="0"/>
              </a:rPr>
              <a:t> cause </a:t>
            </a:r>
            <a:r>
              <a:rPr lang="en-US" sz="3000" dirty="0">
                <a:solidFill>
                  <a:srgbClr val="C00000"/>
                </a:solidFill>
                <a:latin typeface="+mj-lt"/>
                <a:ea typeface="Tahoma" panose="020B0604030504040204" pitchFamily="34" charset="0"/>
                <a:cs typeface="Tahoma" panose="020B0604030504040204" pitchFamily="34" charset="0"/>
              </a:rPr>
              <a:t>a large number of RowHammer bit flips</a:t>
            </a:r>
            <a:endParaRPr lang="en-US" sz="3000" dirty="0">
              <a:solidFill>
                <a:srgbClr val="009900"/>
              </a:solidFill>
              <a:latin typeface="+mj-lt"/>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4112332368"/>
      </p:ext>
    </p:extLst>
  </p:cSld>
  <p:clrMapOvr>
    <a:masterClrMapping/>
  </p:clrMapOvr>
  <mc:AlternateContent xmlns:mc="http://schemas.openxmlformats.org/markup-compatibility/2006" xmlns:p14="http://schemas.microsoft.com/office/powerpoint/2010/main">
    <mc:Choice Requires="p14">
      <p:transition spd="slow" p14:dur="2000" advTm="17635"/>
    </mc:Choice>
    <mc:Fallback xmlns="">
      <p:transition spd="slow" advTm="176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44D8-0E69-485E-8DD0-9D4D9E4B854D}"/>
              </a:ext>
            </a:extLst>
          </p:cNvPr>
          <p:cNvSpPr>
            <a:spLocks noGrp="1"/>
          </p:cNvSpPr>
          <p:nvPr>
            <p:ph type="title"/>
          </p:nvPr>
        </p:nvSpPr>
        <p:spPr/>
        <p:txBody>
          <a:bodyPr>
            <a:normAutofit/>
          </a:bodyPr>
          <a:lstStyle/>
          <a:p>
            <a:r>
              <a:rPr lang="en-US" dirty="0"/>
              <a:t>Outline</a:t>
            </a:r>
          </a:p>
        </p:txBody>
      </p:sp>
      <p:sp>
        <p:nvSpPr>
          <p:cNvPr id="4" name="Rectangle 3">
            <a:extLst>
              <a:ext uri="{FF2B5EF4-FFF2-40B4-BE49-F238E27FC236}">
                <a16:creationId xmlns:a16="http://schemas.microsoft.com/office/drawing/2014/main" id="{5D98D51A-189E-4D2B-B80D-356292F8396A}"/>
              </a:ext>
            </a:extLst>
          </p:cNvPr>
          <p:cNvSpPr/>
          <p:nvPr/>
        </p:nvSpPr>
        <p:spPr>
          <a:xfrm>
            <a:off x="0" y="990600"/>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1. </a:t>
            </a:r>
            <a:r>
              <a:rPr lang="en-US" sz="3000" dirty="0">
                <a:latin typeface="Cambria" panose="02040503050406030204" pitchFamily="18" charset="0"/>
              </a:rPr>
              <a:t>DRAM Operation Basics</a:t>
            </a:r>
          </a:p>
        </p:txBody>
      </p:sp>
      <p:sp>
        <p:nvSpPr>
          <p:cNvPr id="5" name="Rectangle 4">
            <a:extLst>
              <a:ext uri="{FF2B5EF4-FFF2-40B4-BE49-F238E27FC236}">
                <a16:creationId xmlns:a16="http://schemas.microsoft.com/office/drawing/2014/main" id="{649EE6A8-1843-4827-9531-A6596E0D1BE4}"/>
              </a:ext>
            </a:extLst>
          </p:cNvPr>
          <p:cNvSpPr/>
          <p:nvPr/>
        </p:nvSpPr>
        <p:spPr>
          <a:xfrm>
            <a:off x="0" y="1917405"/>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2</a:t>
            </a:r>
            <a:r>
              <a:rPr lang="en-US" sz="3000" dirty="0">
                <a:latin typeface="Cambria" panose="02040503050406030204" pitchFamily="18" charset="0"/>
              </a:rPr>
              <a:t>. RowHammer &amp; Target Row Refresh</a:t>
            </a:r>
          </a:p>
        </p:txBody>
      </p:sp>
      <p:sp>
        <p:nvSpPr>
          <p:cNvPr id="7" name="Rectangle 6">
            <a:extLst>
              <a:ext uri="{FF2B5EF4-FFF2-40B4-BE49-F238E27FC236}">
                <a16:creationId xmlns:a16="http://schemas.microsoft.com/office/drawing/2014/main" id="{D9DB1C58-EB98-4BA2-9248-92A286526A7A}"/>
              </a:ext>
            </a:extLst>
          </p:cNvPr>
          <p:cNvSpPr/>
          <p:nvPr/>
        </p:nvSpPr>
        <p:spPr>
          <a:xfrm>
            <a:off x="0" y="3771015"/>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4</a:t>
            </a:r>
            <a:r>
              <a:rPr lang="en-US" sz="3000" dirty="0">
                <a:latin typeface="Cambria" panose="02040503050406030204" pitchFamily="18" charset="0"/>
              </a:rPr>
              <a:t>.</a:t>
            </a:r>
            <a:r>
              <a:rPr lang="tr-TR" sz="3000" dirty="0">
                <a:latin typeface="Cambria" panose="02040503050406030204" pitchFamily="18" charset="0"/>
              </a:rPr>
              <a:t> </a:t>
            </a:r>
            <a:r>
              <a:rPr lang="en-US" sz="3000" dirty="0">
                <a:latin typeface="Cambria" panose="02040503050406030204" pitchFamily="18" charset="0"/>
              </a:rPr>
              <a:t>Observations &amp; New RowHammer Access Patterns</a:t>
            </a:r>
          </a:p>
        </p:txBody>
      </p:sp>
      <p:sp>
        <p:nvSpPr>
          <p:cNvPr id="8" name="Rectangle 7">
            <a:extLst>
              <a:ext uri="{FF2B5EF4-FFF2-40B4-BE49-F238E27FC236}">
                <a16:creationId xmlns:a16="http://schemas.microsoft.com/office/drawing/2014/main" id="{5A1AACE6-B22B-40B0-A89C-03B8C3868D7B}"/>
              </a:ext>
            </a:extLst>
          </p:cNvPr>
          <p:cNvSpPr/>
          <p:nvPr/>
        </p:nvSpPr>
        <p:spPr>
          <a:xfrm>
            <a:off x="0" y="4697820"/>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5. </a:t>
            </a:r>
            <a:r>
              <a:rPr lang="en-US" sz="3000" dirty="0">
                <a:latin typeface="Cambria" panose="02040503050406030204" pitchFamily="18" charset="0"/>
              </a:rPr>
              <a:t>RowHammer Bit Flip Analysis</a:t>
            </a:r>
          </a:p>
        </p:txBody>
      </p:sp>
      <p:sp>
        <p:nvSpPr>
          <p:cNvPr id="10" name="Rectangle 9">
            <a:extLst>
              <a:ext uri="{FF2B5EF4-FFF2-40B4-BE49-F238E27FC236}">
                <a16:creationId xmlns:a16="http://schemas.microsoft.com/office/drawing/2014/main" id="{E6F2BE39-DA50-4BFC-B068-86F507F94B58}"/>
              </a:ext>
            </a:extLst>
          </p:cNvPr>
          <p:cNvSpPr/>
          <p:nvPr/>
        </p:nvSpPr>
        <p:spPr>
          <a:xfrm>
            <a:off x="0" y="2844210"/>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3.</a:t>
            </a:r>
            <a:r>
              <a:rPr lang="tr-TR" sz="3000" b="1" dirty="0">
                <a:latin typeface="Cambria" panose="02040503050406030204" pitchFamily="18" charset="0"/>
              </a:rPr>
              <a:t> </a:t>
            </a:r>
            <a:r>
              <a:rPr lang="en-US" sz="3000" dirty="0">
                <a:latin typeface="Cambria" panose="02040503050406030204" pitchFamily="18" charset="0"/>
              </a:rPr>
              <a:t>The U-TRR Methodology</a:t>
            </a:r>
          </a:p>
        </p:txBody>
      </p:sp>
      <p:sp>
        <p:nvSpPr>
          <p:cNvPr id="9" name="Rectangle 8">
            <a:extLst>
              <a:ext uri="{FF2B5EF4-FFF2-40B4-BE49-F238E27FC236}">
                <a16:creationId xmlns:a16="http://schemas.microsoft.com/office/drawing/2014/main" id="{36E12270-93B3-4635-992D-3D9DD40440D4}"/>
              </a:ext>
            </a:extLst>
          </p:cNvPr>
          <p:cNvSpPr/>
          <p:nvPr/>
        </p:nvSpPr>
        <p:spPr>
          <a:xfrm>
            <a:off x="0" y="5624623"/>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6. </a:t>
            </a:r>
            <a:r>
              <a:rPr lang="en-US" sz="3000" dirty="0">
                <a:latin typeface="Cambria" panose="02040503050406030204" pitchFamily="18" charset="0"/>
              </a:rPr>
              <a:t>Takeaways and Conclusion</a:t>
            </a:r>
          </a:p>
        </p:txBody>
      </p:sp>
    </p:spTree>
    <p:custDataLst>
      <p:tags r:id="rId1"/>
    </p:custDataLst>
    <p:extLst>
      <p:ext uri="{BB962C8B-B14F-4D97-AF65-F5344CB8AC3E}">
        <p14:creationId xmlns:p14="http://schemas.microsoft.com/office/powerpoint/2010/main" val="2810395735"/>
      </p:ext>
    </p:extLst>
  </p:cSld>
  <p:clrMapOvr>
    <a:masterClrMapping/>
  </p:clrMapOvr>
  <mc:AlternateContent xmlns:mc="http://schemas.openxmlformats.org/markup-compatibility/2006" xmlns:p14="http://schemas.microsoft.com/office/powerpoint/2010/main">
    <mc:Choice Requires="p14">
      <p:transition spd="slow" p14:dur="2000" advTm="4456"/>
    </mc:Choice>
    <mc:Fallback xmlns="">
      <p:transition spd="slow" advTm="4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4"/>
                                        </p:tgtEl>
                                        <p:attrNameLst>
                                          <p:attrName>fillcolor</p:attrName>
                                        </p:attrNameLst>
                                      </p:cBhvr>
                                      <p:to>
                                        <a:srgbClr val="595959"/>
                                      </p:to>
                                    </p:animClr>
                                    <p:set>
                                      <p:cBhvr>
                                        <p:cTn id="7" dur="1000" fill="hold"/>
                                        <p:tgtEl>
                                          <p:spTgt spid="4"/>
                                        </p:tgtEl>
                                        <p:attrNameLst>
                                          <p:attrName>fill.type</p:attrName>
                                        </p:attrNameLst>
                                      </p:cBhvr>
                                      <p:to>
                                        <p:strVal val="solid"/>
                                      </p:to>
                                    </p:set>
                                    <p:set>
                                      <p:cBhvr>
                                        <p:cTn id="8" dur="1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AABEB-B78A-41AF-BA24-8C6CF9796236}"/>
              </a:ext>
            </a:extLst>
          </p:cNvPr>
          <p:cNvSpPr>
            <a:spLocks noGrp="1"/>
          </p:cNvSpPr>
          <p:nvPr>
            <p:ph type="title"/>
          </p:nvPr>
        </p:nvSpPr>
        <p:spPr/>
        <p:txBody>
          <a:bodyPr>
            <a:normAutofit/>
          </a:bodyPr>
          <a:lstStyle/>
          <a:p>
            <a:r>
              <a:rPr lang="en-US" dirty="0"/>
              <a:t>Effect on Individual Rows</a:t>
            </a:r>
            <a:endParaRPr lang="en-CH" dirty="0"/>
          </a:p>
        </p:txBody>
      </p:sp>
      <p:pic>
        <p:nvPicPr>
          <p:cNvPr id="4" name="Picture 3">
            <a:extLst>
              <a:ext uri="{FF2B5EF4-FFF2-40B4-BE49-F238E27FC236}">
                <a16:creationId xmlns:a16="http://schemas.microsoft.com/office/drawing/2014/main" id="{33683B81-BB6E-4216-BB4C-D9C65C22C863}"/>
              </a:ext>
            </a:extLst>
          </p:cNvPr>
          <p:cNvPicPr>
            <a:picLocks noChangeAspect="1"/>
          </p:cNvPicPr>
          <p:nvPr/>
        </p:nvPicPr>
        <p:blipFill>
          <a:blip r:embed="rId4"/>
          <a:stretch>
            <a:fillRect/>
          </a:stretch>
        </p:blipFill>
        <p:spPr>
          <a:xfrm>
            <a:off x="257175" y="1295710"/>
            <a:ext cx="8686800" cy="1295710"/>
          </a:xfrm>
          <a:prstGeom prst="rect">
            <a:avLst/>
          </a:prstGeom>
        </p:spPr>
      </p:pic>
      <p:sp>
        <p:nvSpPr>
          <p:cNvPr id="6" name="Content Placeholder 2">
            <a:extLst>
              <a:ext uri="{FF2B5EF4-FFF2-40B4-BE49-F238E27FC236}">
                <a16:creationId xmlns:a16="http://schemas.microsoft.com/office/drawing/2014/main" id="{35CD4DA8-1CB6-4656-98D8-40BB11CE0B83}"/>
              </a:ext>
            </a:extLst>
          </p:cNvPr>
          <p:cNvSpPr txBox="1">
            <a:spLocks/>
          </p:cNvSpPr>
          <p:nvPr/>
        </p:nvSpPr>
        <p:spPr>
          <a:xfrm>
            <a:off x="0" y="3774991"/>
            <a:ext cx="9144000" cy="873209"/>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solidFill>
                  <a:schemeClr val="tx1">
                    <a:lumMod val="65000"/>
                    <a:lumOff val="35000"/>
                  </a:schemeClr>
                </a:solidFill>
              </a:rPr>
              <a:t>Our RowHammer access patterns </a:t>
            </a:r>
            <a:br>
              <a:rPr lang="en-US" sz="2600" dirty="0">
                <a:solidFill>
                  <a:schemeClr val="tx1">
                    <a:lumMod val="65000"/>
                    <a:lumOff val="35000"/>
                  </a:schemeClr>
                </a:solidFill>
              </a:rPr>
            </a:br>
            <a:r>
              <a:rPr lang="en-US" sz="2600" dirty="0">
                <a:solidFill>
                  <a:schemeClr val="tx1">
                    <a:lumMod val="65000"/>
                    <a:lumOff val="35000"/>
                  </a:schemeClr>
                </a:solidFill>
              </a:rPr>
              <a:t>cause bit flips in more </a:t>
            </a:r>
            <a:r>
              <a:rPr lang="en-US" sz="2600" dirty="0">
                <a:solidFill>
                  <a:srgbClr val="009900"/>
                </a:solidFill>
              </a:rPr>
              <a:t>than 99.9% of the rows</a:t>
            </a:r>
          </a:p>
        </p:txBody>
      </p:sp>
      <p:sp>
        <p:nvSpPr>
          <p:cNvPr id="12" name="TextBox 11">
            <a:extLst>
              <a:ext uri="{FF2B5EF4-FFF2-40B4-BE49-F238E27FC236}">
                <a16:creationId xmlns:a16="http://schemas.microsoft.com/office/drawing/2014/main" id="{697DFA79-333A-481D-8713-C7BE622C109C}"/>
              </a:ext>
            </a:extLst>
          </p:cNvPr>
          <p:cNvSpPr txBox="1"/>
          <p:nvPr/>
        </p:nvSpPr>
        <p:spPr>
          <a:xfrm>
            <a:off x="257175" y="4831140"/>
            <a:ext cx="7391400" cy="1569660"/>
          </a:xfrm>
          <a:prstGeom prst="rect">
            <a:avLst/>
          </a:prstGeom>
          <a:noFill/>
        </p:spPr>
        <p:txBody>
          <a:bodyPr wrap="square" rtlCol="0">
            <a:spAutoFit/>
          </a:bodyPr>
          <a:lstStyle/>
          <a:p>
            <a:r>
              <a:rPr lang="en-US" sz="2400" dirty="0"/>
              <a:t>Why are some modules less vulnerable?</a:t>
            </a:r>
          </a:p>
          <a:p>
            <a:pPr marL="342900" indent="-342900">
              <a:buFont typeface="+mj-lt"/>
              <a:buAutoNum type="arabicParenR"/>
            </a:pPr>
            <a:r>
              <a:rPr lang="en-US" sz="2400" dirty="0">
                <a:solidFill>
                  <a:srgbClr val="C00000"/>
                </a:solidFill>
              </a:rPr>
              <a:t>Fundamentally less vulnerable to RowHammer</a:t>
            </a:r>
          </a:p>
          <a:p>
            <a:pPr marL="342900" indent="-342900">
              <a:buFont typeface="+mj-lt"/>
              <a:buAutoNum type="arabicParenR"/>
            </a:pPr>
            <a:r>
              <a:rPr lang="en-US" sz="2400" dirty="0">
                <a:solidFill>
                  <a:srgbClr val="C00000"/>
                </a:solidFill>
              </a:rPr>
              <a:t>Different TRR mechanisms</a:t>
            </a:r>
          </a:p>
          <a:p>
            <a:pPr marL="342900" indent="-342900">
              <a:buFont typeface="+mj-lt"/>
              <a:buAutoNum type="arabicParenR"/>
            </a:pPr>
            <a:r>
              <a:rPr lang="en-US" sz="2400" dirty="0">
                <a:solidFill>
                  <a:srgbClr val="C00000"/>
                </a:solidFill>
              </a:rPr>
              <a:t>Unique row organization</a:t>
            </a:r>
            <a:endParaRPr lang="en-CH" sz="2400" dirty="0">
              <a:solidFill>
                <a:srgbClr val="C00000"/>
              </a:solidFill>
            </a:endParaRPr>
          </a:p>
        </p:txBody>
      </p:sp>
      <p:sp>
        <p:nvSpPr>
          <p:cNvPr id="13" name="Content Placeholder 2">
            <a:extLst>
              <a:ext uri="{FF2B5EF4-FFF2-40B4-BE49-F238E27FC236}">
                <a16:creationId xmlns:a16="http://schemas.microsoft.com/office/drawing/2014/main" id="{07B774E5-8F37-44AC-934C-DB0D0D0B3DAC}"/>
              </a:ext>
            </a:extLst>
          </p:cNvPr>
          <p:cNvSpPr txBox="1">
            <a:spLocks/>
          </p:cNvSpPr>
          <p:nvPr/>
        </p:nvSpPr>
        <p:spPr>
          <a:xfrm>
            <a:off x="-4696" y="2743200"/>
            <a:ext cx="9144000" cy="873209"/>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solidFill>
                  <a:srgbClr val="009900"/>
                </a:solidFill>
              </a:rPr>
              <a:t>All 45 modules </a:t>
            </a:r>
            <a:r>
              <a:rPr lang="en-US" sz="2600" dirty="0">
                <a:solidFill>
                  <a:schemeClr val="tx1">
                    <a:lumMod val="65000"/>
                    <a:lumOff val="35000"/>
                  </a:schemeClr>
                </a:solidFill>
              </a:rPr>
              <a:t>we tested are </a:t>
            </a:r>
            <a:r>
              <a:rPr lang="en-US" sz="2600" dirty="0">
                <a:solidFill>
                  <a:srgbClr val="C00000"/>
                </a:solidFill>
              </a:rPr>
              <a:t>vulnerable</a:t>
            </a:r>
            <a:r>
              <a:rPr lang="en-US" sz="2600" dirty="0">
                <a:solidFill>
                  <a:schemeClr val="tx1">
                    <a:lumMod val="65000"/>
                    <a:lumOff val="35000"/>
                  </a:schemeClr>
                </a:solidFill>
              </a:rPr>
              <a:t> </a:t>
            </a:r>
            <a:br>
              <a:rPr lang="en-US" sz="2600" dirty="0">
                <a:solidFill>
                  <a:schemeClr val="tx1">
                    <a:lumMod val="65000"/>
                    <a:lumOff val="35000"/>
                  </a:schemeClr>
                </a:solidFill>
              </a:rPr>
            </a:br>
            <a:r>
              <a:rPr lang="en-US" sz="2600" dirty="0">
                <a:solidFill>
                  <a:schemeClr val="tx1">
                    <a:lumMod val="65000"/>
                    <a:lumOff val="35000"/>
                  </a:schemeClr>
                </a:solidFill>
              </a:rPr>
              <a:t>to our new RowHammer access patterns</a:t>
            </a:r>
            <a:endParaRPr lang="en-US" sz="2600" dirty="0">
              <a:solidFill>
                <a:srgbClr val="009900"/>
              </a:solidFill>
            </a:endParaRPr>
          </a:p>
        </p:txBody>
      </p:sp>
      <p:sp>
        <p:nvSpPr>
          <p:cNvPr id="14" name="Rectangle 13">
            <a:extLst>
              <a:ext uri="{FF2B5EF4-FFF2-40B4-BE49-F238E27FC236}">
                <a16:creationId xmlns:a16="http://schemas.microsoft.com/office/drawing/2014/main" id="{2542F36B-1711-470D-BC8A-91402E265C62}"/>
              </a:ext>
            </a:extLst>
          </p:cNvPr>
          <p:cNvSpPr/>
          <p:nvPr/>
        </p:nvSpPr>
        <p:spPr>
          <a:xfrm>
            <a:off x="1281114" y="1438444"/>
            <a:ext cx="1219200"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81A45927-FE0C-4908-8484-C3FB213B15B4}"/>
              </a:ext>
            </a:extLst>
          </p:cNvPr>
          <p:cNvSpPr/>
          <p:nvPr/>
        </p:nvSpPr>
        <p:spPr>
          <a:xfrm>
            <a:off x="1112497" y="1390197"/>
            <a:ext cx="161017"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AE53462F-4AF7-4DCD-8354-6DAFF1F629B9}"/>
              </a:ext>
            </a:extLst>
          </p:cNvPr>
          <p:cNvSpPr/>
          <p:nvPr/>
        </p:nvSpPr>
        <p:spPr>
          <a:xfrm>
            <a:off x="2497041" y="1417715"/>
            <a:ext cx="861867"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A83EA9B2-55E3-4BFC-AE7C-F4376E5ABEB6}"/>
              </a:ext>
            </a:extLst>
          </p:cNvPr>
          <p:cNvSpPr/>
          <p:nvPr/>
        </p:nvSpPr>
        <p:spPr>
          <a:xfrm>
            <a:off x="3358908" y="1390197"/>
            <a:ext cx="343045"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933B23C4-4806-45AF-89F0-5F345AD9BB9E}"/>
              </a:ext>
            </a:extLst>
          </p:cNvPr>
          <p:cNvSpPr/>
          <p:nvPr/>
        </p:nvSpPr>
        <p:spPr>
          <a:xfrm>
            <a:off x="3714748" y="1390197"/>
            <a:ext cx="160724"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4885E5A4-489F-42FC-8681-CF5076F44C88}"/>
              </a:ext>
            </a:extLst>
          </p:cNvPr>
          <p:cNvSpPr/>
          <p:nvPr/>
        </p:nvSpPr>
        <p:spPr>
          <a:xfrm>
            <a:off x="3881511" y="1384377"/>
            <a:ext cx="685793"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6234B988-8EC3-4FC9-9CAB-A65DC13F12C7}"/>
              </a:ext>
            </a:extLst>
          </p:cNvPr>
          <p:cNvSpPr/>
          <p:nvPr/>
        </p:nvSpPr>
        <p:spPr>
          <a:xfrm>
            <a:off x="4572571" y="1382706"/>
            <a:ext cx="692651"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Rectangle 20">
            <a:extLst>
              <a:ext uri="{FF2B5EF4-FFF2-40B4-BE49-F238E27FC236}">
                <a16:creationId xmlns:a16="http://schemas.microsoft.com/office/drawing/2014/main" id="{CFADBCF9-DA59-49E7-ACB4-EE3653FABC45}"/>
              </a:ext>
            </a:extLst>
          </p:cNvPr>
          <p:cNvSpPr/>
          <p:nvPr/>
        </p:nvSpPr>
        <p:spPr>
          <a:xfrm>
            <a:off x="5277650" y="1386222"/>
            <a:ext cx="685793"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6D13C658-098C-427F-ABDF-10DA21EDC413}"/>
              </a:ext>
            </a:extLst>
          </p:cNvPr>
          <p:cNvSpPr/>
          <p:nvPr/>
        </p:nvSpPr>
        <p:spPr>
          <a:xfrm>
            <a:off x="5967081" y="1390197"/>
            <a:ext cx="344862"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Rectangle 22">
            <a:extLst>
              <a:ext uri="{FF2B5EF4-FFF2-40B4-BE49-F238E27FC236}">
                <a16:creationId xmlns:a16="http://schemas.microsoft.com/office/drawing/2014/main" id="{A82D48E6-C087-475F-A3BB-4D64195737F4}"/>
              </a:ext>
            </a:extLst>
          </p:cNvPr>
          <p:cNvSpPr/>
          <p:nvPr/>
        </p:nvSpPr>
        <p:spPr>
          <a:xfrm>
            <a:off x="7881621" y="1399722"/>
            <a:ext cx="1025394"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Rectangle 23">
            <a:extLst>
              <a:ext uri="{FF2B5EF4-FFF2-40B4-BE49-F238E27FC236}">
                <a16:creationId xmlns:a16="http://schemas.microsoft.com/office/drawing/2014/main" id="{D0B95300-6DF4-4ABC-A14E-F36E4BBB6DCF}"/>
              </a:ext>
            </a:extLst>
          </p:cNvPr>
          <p:cNvSpPr/>
          <p:nvPr/>
        </p:nvSpPr>
        <p:spPr>
          <a:xfrm>
            <a:off x="7525090" y="1417715"/>
            <a:ext cx="337796"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Rectangle 24">
            <a:extLst>
              <a:ext uri="{FF2B5EF4-FFF2-40B4-BE49-F238E27FC236}">
                <a16:creationId xmlns:a16="http://schemas.microsoft.com/office/drawing/2014/main" id="{7CD452C6-DB2E-4391-A474-2A2BE7243727}"/>
              </a:ext>
            </a:extLst>
          </p:cNvPr>
          <p:cNvSpPr/>
          <p:nvPr/>
        </p:nvSpPr>
        <p:spPr>
          <a:xfrm>
            <a:off x="6311943" y="1417715"/>
            <a:ext cx="1215329"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custDataLst>
      <p:tags r:id="rId1"/>
    </p:custDataLst>
    <p:extLst>
      <p:ext uri="{BB962C8B-B14F-4D97-AF65-F5344CB8AC3E}">
        <p14:creationId xmlns:p14="http://schemas.microsoft.com/office/powerpoint/2010/main" val="2191413771"/>
      </p:ext>
    </p:extLst>
  </p:cSld>
  <p:clrMapOvr>
    <a:masterClrMapping/>
  </p:clrMapOvr>
  <mc:AlternateContent xmlns:mc="http://schemas.openxmlformats.org/markup-compatibility/2006" xmlns:p14="http://schemas.microsoft.com/office/powerpoint/2010/main">
    <mc:Choice Requires="p14">
      <p:transition spd="slow" p14:dur="2000" advTm="66564"/>
    </mc:Choice>
    <mc:Fallback xmlns="">
      <p:transition spd="slow" advTm="665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xit" presetSubtype="0" fill="hold" grpId="0" nodeType="with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24"/>
                                        </p:tgtEl>
                                      </p:cBhvr>
                                    </p:animEffect>
                                    <p:set>
                                      <p:cBhvr>
                                        <p:cTn id="45" dur="1" fill="hold">
                                          <p:stCondLst>
                                            <p:cond delay="499"/>
                                          </p:stCondLst>
                                        </p:cTn>
                                        <p:tgtEl>
                                          <p:spTgt spid="24"/>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1"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grpId="1"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grpId="1"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1"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2">
                                            <p:txEl>
                                              <p:pRg st="0" end="0"/>
                                            </p:txEl>
                                          </p:spTgt>
                                        </p:tgtEl>
                                        <p:attrNameLst>
                                          <p:attrName>style.visibility</p:attrName>
                                        </p:attrNameLst>
                                      </p:cBhvr>
                                      <p:to>
                                        <p:strVal val="visible"/>
                                      </p:to>
                                    </p:set>
                                    <p:animEffect transition="in" filter="fade">
                                      <p:cBhvr>
                                        <p:cTn id="79" dur="500"/>
                                        <p:tgtEl>
                                          <p:spTgt spid="12">
                                            <p:txEl>
                                              <p:pRg st="0" end="0"/>
                                            </p:txEl>
                                          </p:spTgt>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par>
                                <p:cTn id="95" presetID="10" presetClass="exit" presetSubtype="0" fill="hold" grpId="2" nodeType="withEffect">
                                  <p:stCondLst>
                                    <p:cond delay="0"/>
                                  </p:stCondLst>
                                  <p:childTnLst>
                                    <p:animEffect transition="out" filter="fade">
                                      <p:cBhvr>
                                        <p:cTn id="96" dur="500"/>
                                        <p:tgtEl>
                                          <p:spTgt spid="19"/>
                                        </p:tgtEl>
                                      </p:cBhvr>
                                    </p:animEffect>
                                    <p:set>
                                      <p:cBhvr>
                                        <p:cTn id="97" dur="1" fill="hold">
                                          <p:stCondLst>
                                            <p:cond delay="499"/>
                                          </p:stCondLst>
                                        </p:cTn>
                                        <p:tgtEl>
                                          <p:spTgt spid="19"/>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500"/>
                                        <p:tgtEl>
                                          <p:spTgt spid="21"/>
                                        </p:tgtEl>
                                      </p:cBhvr>
                                    </p:animEffect>
                                    <p:set>
                                      <p:cBhvr>
                                        <p:cTn id="100" dur="1" fill="hold">
                                          <p:stCondLst>
                                            <p:cond delay="499"/>
                                          </p:stCondLst>
                                        </p:cTn>
                                        <p:tgtEl>
                                          <p:spTgt spid="21"/>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500"/>
                                        <p:tgtEl>
                                          <p:spTgt spid="25"/>
                                        </p:tgtEl>
                                      </p:cBhvr>
                                    </p:animEffect>
                                    <p:set>
                                      <p:cBhvr>
                                        <p:cTn id="103" dur="1" fill="hold">
                                          <p:stCondLst>
                                            <p:cond delay="499"/>
                                          </p:stCondLst>
                                        </p:cTn>
                                        <p:tgtEl>
                                          <p:spTgt spid="25"/>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500"/>
                                        <p:tgtEl>
                                          <p:spTgt spid="24"/>
                                        </p:tgtEl>
                                      </p:cBhvr>
                                    </p:animEffect>
                                    <p:set>
                                      <p:cBhvr>
                                        <p:cTn id="106" dur="1" fill="hold">
                                          <p:stCondLst>
                                            <p:cond delay="499"/>
                                          </p:stCondLst>
                                        </p:cTn>
                                        <p:tgtEl>
                                          <p:spTgt spid="24"/>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2">
                                            <p:txEl>
                                              <p:pRg st="1" end="1"/>
                                            </p:txEl>
                                          </p:spTgt>
                                        </p:tgtEl>
                                        <p:attrNameLst>
                                          <p:attrName>style.visibility</p:attrName>
                                        </p:attrNameLst>
                                      </p:cBhvr>
                                      <p:to>
                                        <p:strVal val="visible"/>
                                      </p:to>
                                    </p:set>
                                    <p:animEffect transition="in" filter="fade">
                                      <p:cBhvr>
                                        <p:cTn id="111" dur="500"/>
                                        <p:tgtEl>
                                          <p:spTgt spid="12">
                                            <p:txEl>
                                              <p:pRg st="1" end="1"/>
                                            </p:txEl>
                                          </p:spTgt>
                                        </p:tgtEl>
                                      </p:cBhvr>
                                    </p:animEffect>
                                  </p:childTnLst>
                                </p:cTn>
                              </p:par>
                              <p:par>
                                <p:cTn id="112" presetID="10" presetClass="entr" presetSubtype="0" fill="hold" grpId="3" nodeType="with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500"/>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2">
                                            <p:txEl>
                                              <p:pRg st="2" end="2"/>
                                            </p:txEl>
                                          </p:spTgt>
                                        </p:tgtEl>
                                        <p:attrNameLst>
                                          <p:attrName>style.visibility</p:attrName>
                                        </p:attrNameLst>
                                      </p:cBhvr>
                                      <p:to>
                                        <p:strVal val="visible"/>
                                      </p:to>
                                    </p:set>
                                    <p:animEffect transition="in" filter="fade">
                                      <p:cBhvr>
                                        <p:cTn id="119" dur="500"/>
                                        <p:tgtEl>
                                          <p:spTgt spid="12">
                                            <p:txEl>
                                              <p:pRg st="2" end="2"/>
                                            </p:txEl>
                                          </p:spTgt>
                                        </p:tgtEl>
                                      </p:cBhvr>
                                    </p:animEffect>
                                  </p:childTnLst>
                                </p:cTn>
                              </p:par>
                              <p:par>
                                <p:cTn id="120" presetID="10" presetClass="exit" presetSubtype="0" fill="hold" grpId="4" nodeType="withEffect">
                                  <p:stCondLst>
                                    <p:cond delay="0"/>
                                  </p:stCondLst>
                                  <p:childTnLst>
                                    <p:animEffect transition="out" filter="fade">
                                      <p:cBhvr>
                                        <p:cTn id="121" dur="500"/>
                                        <p:tgtEl>
                                          <p:spTgt spid="21"/>
                                        </p:tgtEl>
                                      </p:cBhvr>
                                    </p:animEffect>
                                    <p:set>
                                      <p:cBhvr>
                                        <p:cTn id="122" dur="1" fill="hold">
                                          <p:stCondLst>
                                            <p:cond delay="499"/>
                                          </p:stCondLst>
                                        </p:cTn>
                                        <p:tgtEl>
                                          <p:spTgt spid="21"/>
                                        </p:tgtEl>
                                        <p:attrNameLst>
                                          <p:attrName>style.visibility</p:attrName>
                                        </p:attrNameLst>
                                      </p:cBhvr>
                                      <p:to>
                                        <p:strVal val="hidden"/>
                                      </p:to>
                                    </p:set>
                                  </p:childTnLst>
                                </p:cTn>
                              </p:par>
                              <p:par>
                                <p:cTn id="123" presetID="10" presetClass="entr" presetSubtype="0" fill="hold" grpId="3" nodeType="with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fade">
                                      <p:cBhvr>
                                        <p:cTn id="125" dur="500"/>
                                        <p:tgtEl>
                                          <p:spTgt spid="19"/>
                                        </p:tgtEl>
                                      </p:cBhvr>
                                    </p:animEffect>
                                  </p:childTnLst>
                                </p:cTn>
                              </p:par>
                              <p:par>
                                <p:cTn id="126" presetID="10" presetClass="entr" presetSubtype="0" fill="hold" grpId="3" nodeType="with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fade">
                                      <p:cBhvr>
                                        <p:cTn id="128" dur="500"/>
                                        <p:tgtEl>
                                          <p:spTgt spid="25"/>
                                        </p:tgtEl>
                                      </p:cBhvr>
                                    </p:animEffect>
                                  </p:childTnLst>
                                </p:cTn>
                              </p:par>
                              <p:par>
                                <p:cTn id="129" presetID="10" presetClass="entr" presetSubtype="0" fill="hold" grpId="3" nodeType="with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fade">
                                      <p:cBhvr>
                                        <p:cTn id="131" dur="500"/>
                                        <p:tgtEl>
                                          <p:spTgt spid="24"/>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2">
                                            <p:txEl>
                                              <p:pRg st="3" end="3"/>
                                            </p:txEl>
                                          </p:spTgt>
                                        </p:tgtEl>
                                        <p:attrNameLst>
                                          <p:attrName>style.visibility</p:attrName>
                                        </p:attrNameLst>
                                      </p:cBhvr>
                                      <p:to>
                                        <p:strVal val="visible"/>
                                      </p:to>
                                    </p:set>
                                    <p:animEffect transition="in" filter="fade">
                                      <p:cBhvr>
                                        <p:cTn id="136" dur="500"/>
                                        <p:tgtEl>
                                          <p:spTgt spid="12">
                                            <p:txEl>
                                              <p:pRg st="3" end="3"/>
                                            </p:txEl>
                                          </p:spTgt>
                                        </p:tgtEl>
                                      </p:cBhvr>
                                    </p:animEffect>
                                  </p:childTnLst>
                                </p:cTn>
                              </p:par>
                              <p:par>
                                <p:cTn id="137" presetID="10" presetClass="exit" presetSubtype="0" fill="hold" grpId="4" nodeType="withEffect">
                                  <p:stCondLst>
                                    <p:cond delay="0"/>
                                  </p:stCondLst>
                                  <p:childTnLst>
                                    <p:animEffect transition="out" filter="fade">
                                      <p:cBhvr>
                                        <p:cTn id="138" dur="500"/>
                                        <p:tgtEl>
                                          <p:spTgt spid="25"/>
                                        </p:tgtEl>
                                      </p:cBhvr>
                                    </p:animEffect>
                                    <p:set>
                                      <p:cBhvr>
                                        <p:cTn id="139" dur="1" fill="hold">
                                          <p:stCondLst>
                                            <p:cond delay="499"/>
                                          </p:stCondLst>
                                        </p:cTn>
                                        <p:tgtEl>
                                          <p:spTgt spid="25"/>
                                        </p:tgtEl>
                                        <p:attrNameLst>
                                          <p:attrName>style.visibility</p:attrName>
                                        </p:attrNameLst>
                                      </p:cBhvr>
                                      <p:to>
                                        <p:strVal val="hidden"/>
                                      </p:to>
                                    </p:set>
                                  </p:childTnLst>
                                </p:cTn>
                              </p:par>
                              <p:par>
                                <p:cTn id="140" presetID="10" presetClass="entr" presetSubtype="0" fill="hold" grpId="5" nodeType="with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fade">
                                      <p:cBhvr>
                                        <p:cTn id="1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uiExpand="1" build="p"/>
      <p:bldP spid="13" grpId="0"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19" grpId="2" animBg="1"/>
      <p:bldP spid="19" grpId="3" animBg="1"/>
      <p:bldP spid="20" grpId="0" animBg="1"/>
      <p:bldP spid="20" grpId="1" animBg="1"/>
      <p:bldP spid="21" grpId="0" animBg="1"/>
      <p:bldP spid="21" grpId="1" animBg="1"/>
      <p:bldP spid="21" grpId="2" animBg="1"/>
      <p:bldP spid="21" grpId="3" animBg="1"/>
      <p:bldP spid="21" grpId="4" animBg="1"/>
      <p:bldP spid="21" grpId="5" animBg="1"/>
      <p:bldP spid="22" grpId="0" animBg="1"/>
      <p:bldP spid="22" grpId="1" animBg="1"/>
      <p:bldP spid="23" grpId="0" animBg="1"/>
      <p:bldP spid="23" grpId="1" animBg="1"/>
      <p:bldP spid="24" grpId="0" animBg="1"/>
      <p:bldP spid="24" grpId="1" animBg="1"/>
      <p:bldP spid="24" grpId="2" animBg="1"/>
      <p:bldP spid="24" grpId="3" animBg="1"/>
      <p:bldP spid="25" grpId="0" animBg="1"/>
      <p:bldP spid="25" grpId="1" animBg="1"/>
      <p:bldP spid="25" grpId="2" animBg="1"/>
      <p:bldP spid="25" grpId="3" animBg="1"/>
      <p:bldP spid="25" grpId="4"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AABEB-B78A-41AF-BA24-8C6CF9796236}"/>
              </a:ext>
            </a:extLst>
          </p:cNvPr>
          <p:cNvSpPr>
            <a:spLocks noGrp="1"/>
          </p:cNvSpPr>
          <p:nvPr>
            <p:ph type="title"/>
          </p:nvPr>
        </p:nvSpPr>
        <p:spPr/>
        <p:txBody>
          <a:bodyPr>
            <a:normAutofit/>
          </a:bodyPr>
          <a:lstStyle/>
          <a:p>
            <a:r>
              <a:rPr lang="en-US" dirty="0"/>
              <a:t>Effect on Individual Rows</a:t>
            </a:r>
            <a:endParaRPr lang="en-CH" dirty="0"/>
          </a:p>
        </p:txBody>
      </p:sp>
      <p:pic>
        <p:nvPicPr>
          <p:cNvPr id="4" name="Picture 3">
            <a:extLst>
              <a:ext uri="{FF2B5EF4-FFF2-40B4-BE49-F238E27FC236}">
                <a16:creationId xmlns:a16="http://schemas.microsoft.com/office/drawing/2014/main" id="{33683B81-BB6E-4216-BB4C-D9C65C22C863}"/>
              </a:ext>
            </a:extLst>
          </p:cNvPr>
          <p:cNvPicPr>
            <a:picLocks noChangeAspect="1"/>
          </p:cNvPicPr>
          <p:nvPr/>
        </p:nvPicPr>
        <p:blipFill>
          <a:blip r:embed="rId4"/>
          <a:stretch>
            <a:fillRect/>
          </a:stretch>
        </p:blipFill>
        <p:spPr>
          <a:xfrm>
            <a:off x="257175" y="1295710"/>
            <a:ext cx="8686800" cy="1295710"/>
          </a:xfrm>
          <a:prstGeom prst="rect">
            <a:avLst/>
          </a:prstGeom>
        </p:spPr>
      </p:pic>
      <p:sp>
        <p:nvSpPr>
          <p:cNvPr id="6" name="Content Placeholder 2">
            <a:extLst>
              <a:ext uri="{FF2B5EF4-FFF2-40B4-BE49-F238E27FC236}">
                <a16:creationId xmlns:a16="http://schemas.microsoft.com/office/drawing/2014/main" id="{35CD4DA8-1CB6-4656-98D8-40BB11CE0B83}"/>
              </a:ext>
            </a:extLst>
          </p:cNvPr>
          <p:cNvSpPr txBox="1">
            <a:spLocks/>
          </p:cNvSpPr>
          <p:nvPr/>
        </p:nvSpPr>
        <p:spPr>
          <a:xfrm>
            <a:off x="0" y="3774991"/>
            <a:ext cx="9144000" cy="873209"/>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solidFill>
                  <a:schemeClr val="tx1">
                    <a:lumMod val="65000"/>
                    <a:lumOff val="35000"/>
                  </a:schemeClr>
                </a:solidFill>
              </a:rPr>
              <a:t>Our RowHammer access patterns </a:t>
            </a:r>
            <a:br>
              <a:rPr lang="en-US" sz="2600" dirty="0">
                <a:solidFill>
                  <a:schemeClr val="tx1">
                    <a:lumMod val="65000"/>
                    <a:lumOff val="35000"/>
                  </a:schemeClr>
                </a:solidFill>
              </a:rPr>
            </a:br>
            <a:r>
              <a:rPr lang="en-US" sz="2600" dirty="0">
                <a:solidFill>
                  <a:schemeClr val="tx1">
                    <a:lumMod val="65000"/>
                    <a:lumOff val="35000"/>
                  </a:schemeClr>
                </a:solidFill>
              </a:rPr>
              <a:t>cause bit flips in more </a:t>
            </a:r>
            <a:r>
              <a:rPr lang="en-US" sz="2600" dirty="0">
                <a:solidFill>
                  <a:srgbClr val="009900"/>
                </a:solidFill>
              </a:rPr>
              <a:t>than 99.9% of the rows</a:t>
            </a:r>
          </a:p>
        </p:txBody>
      </p:sp>
      <p:sp>
        <p:nvSpPr>
          <p:cNvPr id="12" name="TextBox 11">
            <a:extLst>
              <a:ext uri="{FF2B5EF4-FFF2-40B4-BE49-F238E27FC236}">
                <a16:creationId xmlns:a16="http://schemas.microsoft.com/office/drawing/2014/main" id="{697DFA79-333A-481D-8713-C7BE622C109C}"/>
              </a:ext>
            </a:extLst>
          </p:cNvPr>
          <p:cNvSpPr txBox="1"/>
          <p:nvPr/>
        </p:nvSpPr>
        <p:spPr>
          <a:xfrm>
            <a:off x="257175" y="4831140"/>
            <a:ext cx="7391400" cy="1569660"/>
          </a:xfrm>
          <a:prstGeom prst="rect">
            <a:avLst/>
          </a:prstGeom>
          <a:noFill/>
        </p:spPr>
        <p:txBody>
          <a:bodyPr wrap="square" rtlCol="0">
            <a:spAutoFit/>
          </a:bodyPr>
          <a:lstStyle/>
          <a:p>
            <a:r>
              <a:rPr lang="en-US" sz="2400" dirty="0"/>
              <a:t>Why are some modules less vulnerable?</a:t>
            </a:r>
          </a:p>
          <a:p>
            <a:pPr marL="342900" indent="-342900">
              <a:buFont typeface="+mj-lt"/>
              <a:buAutoNum type="arabicParenR"/>
            </a:pPr>
            <a:r>
              <a:rPr lang="en-US" sz="2400" dirty="0">
                <a:solidFill>
                  <a:srgbClr val="C00000"/>
                </a:solidFill>
              </a:rPr>
              <a:t>Fundamentally less vulnerable to RowHammer</a:t>
            </a:r>
          </a:p>
          <a:p>
            <a:pPr marL="342900" indent="-342900">
              <a:buFont typeface="+mj-lt"/>
              <a:buAutoNum type="arabicParenR"/>
            </a:pPr>
            <a:r>
              <a:rPr lang="en-US" sz="2400" dirty="0">
                <a:solidFill>
                  <a:srgbClr val="C00000"/>
                </a:solidFill>
              </a:rPr>
              <a:t>Different TRR mechanisms</a:t>
            </a:r>
          </a:p>
          <a:p>
            <a:pPr marL="342900" indent="-342900">
              <a:buFont typeface="+mj-lt"/>
              <a:buAutoNum type="arabicParenR"/>
            </a:pPr>
            <a:r>
              <a:rPr lang="en-US" sz="2400" dirty="0">
                <a:solidFill>
                  <a:srgbClr val="C00000"/>
                </a:solidFill>
              </a:rPr>
              <a:t>Unique row organization</a:t>
            </a:r>
            <a:endParaRPr lang="en-CH" sz="2400" dirty="0">
              <a:solidFill>
                <a:srgbClr val="C00000"/>
              </a:solidFill>
            </a:endParaRPr>
          </a:p>
        </p:txBody>
      </p:sp>
      <p:sp>
        <p:nvSpPr>
          <p:cNvPr id="13" name="Content Placeholder 2">
            <a:extLst>
              <a:ext uri="{FF2B5EF4-FFF2-40B4-BE49-F238E27FC236}">
                <a16:creationId xmlns:a16="http://schemas.microsoft.com/office/drawing/2014/main" id="{07B774E5-8F37-44AC-934C-DB0D0D0B3DAC}"/>
              </a:ext>
            </a:extLst>
          </p:cNvPr>
          <p:cNvSpPr txBox="1">
            <a:spLocks/>
          </p:cNvSpPr>
          <p:nvPr/>
        </p:nvSpPr>
        <p:spPr>
          <a:xfrm>
            <a:off x="-4696" y="2743200"/>
            <a:ext cx="9144000" cy="873209"/>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solidFill>
                  <a:srgbClr val="009900"/>
                </a:solidFill>
              </a:rPr>
              <a:t>All 45 modules </a:t>
            </a:r>
            <a:r>
              <a:rPr lang="en-US" sz="2600" dirty="0">
                <a:solidFill>
                  <a:schemeClr val="tx1">
                    <a:lumMod val="65000"/>
                    <a:lumOff val="35000"/>
                  </a:schemeClr>
                </a:solidFill>
              </a:rPr>
              <a:t>we tested are </a:t>
            </a:r>
            <a:r>
              <a:rPr lang="en-US" sz="2600" dirty="0">
                <a:solidFill>
                  <a:srgbClr val="C00000"/>
                </a:solidFill>
              </a:rPr>
              <a:t>vulnerable</a:t>
            </a:r>
            <a:r>
              <a:rPr lang="en-US" sz="2600" dirty="0">
                <a:solidFill>
                  <a:schemeClr val="tx1">
                    <a:lumMod val="65000"/>
                    <a:lumOff val="35000"/>
                  </a:schemeClr>
                </a:solidFill>
              </a:rPr>
              <a:t> </a:t>
            </a:r>
            <a:br>
              <a:rPr lang="en-US" sz="2600" dirty="0">
                <a:solidFill>
                  <a:schemeClr val="tx1">
                    <a:lumMod val="65000"/>
                    <a:lumOff val="35000"/>
                  </a:schemeClr>
                </a:solidFill>
              </a:rPr>
            </a:br>
            <a:r>
              <a:rPr lang="en-US" sz="2600" dirty="0">
                <a:solidFill>
                  <a:schemeClr val="tx1">
                    <a:lumMod val="65000"/>
                    <a:lumOff val="35000"/>
                  </a:schemeClr>
                </a:solidFill>
              </a:rPr>
              <a:t>to our new RowHammer access patterns</a:t>
            </a:r>
            <a:endParaRPr lang="en-US" sz="2600" dirty="0">
              <a:solidFill>
                <a:srgbClr val="009900"/>
              </a:solidFill>
            </a:endParaRPr>
          </a:p>
        </p:txBody>
      </p:sp>
      <p:sp>
        <p:nvSpPr>
          <p:cNvPr id="14" name="Rectangle 13">
            <a:extLst>
              <a:ext uri="{FF2B5EF4-FFF2-40B4-BE49-F238E27FC236}">
                <a16:creationId xmlns:a16="http://schemas.microsoft.com/office/drawing/2014/main" id="{2542F36B-1711-470D-BC8A-91402E265C62}"/>
              </a:ext>
            </a:extLst>
          </p:cNvPr>
          <p:cNvSpPr/>
          <p:nvPr/>
        </p:nvSpPr>
        <p:spPr>
          <a:xfrm>
            <a:off x="1281114" y="1438444"/>
            <a:ext cx="1219200"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81A45927-FE0C-4908-8484-C3FB213B15B4}"/>
              </a:ext>
            </a:extLst>
          </p:cNvPr>
          <p:cNvSpPr/>
          <p:nvPr/>
        </p:nvSpPr>
        <p:spPr>
          <a:xfrm>
            <a:off x="1112497" y="1390197"/>
            <a:ext cx="161017"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AE53462F-4AF7-4DCD-8354-6DAFF1F629B9}"/>
              </a:ext>
            </a:extLst>
          </p:cNvPr>
          <p:cNvSpPr/>
          <p:nvPr/>
        </p:nvSpPr>
        <p:spPr>
          <a:xfrm>
            <a:off x="2497041" y="1417715"/>
            <a:ext cx="861867"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A83EA9B2-55E3-4BFC-AE7C-F4376E5ABEB6}"/>
              </a:ext>
            </a:extLst>
          </p:cNvPr>
          <p:cNvSpPr/>
          <p:nvPr/>
        </p:nvSpPr>
        <p:spPr>
          <a:xfrm>
            <a:off x="3358908" y="1390197"/>
            <a:ext cx="343045"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933B23C4-4806-45AF-89F0-5F345AD9BB9E}"/>
              </a:ext>
            </a:extLst>
          </p:cNvPr>
          <p:cNvSpPr/>
          <p:nvPr/>
        </p:nvSpPr>
        <p:spPr>
          <a:xfrm>
            <a:off x="3714748" y="1390197"/>
            <a:ext cx="160724"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4885E5A4-489F-42FC-8681-CF5076F44C88}"/>
              </a:ext>
            </a:extLst>
          </p:cNvPr>
          <p:cNvSpPr/>
          <p:nvPr/>
        </p:nvSpPr>
        <p:spPr>
          <a:xfrm>
            <a:off x="3881511" y="1384377"/>
            <a:ext cx="685793"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6234B988-8EC3-4FC9-9CAB-A65DC13F12C7}"/>
              </a:ext>
            </a:extLst>
          </p:cNvPr>
          <p:cNvSpPr/>
          <p:nvPr/>
        </p:nvSpPr>
        <p:spPr>
          <a:xfrm>
            <a:off x="4572571" y="1382706"/>
            <a:ext cx="692651"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Rectangle 20">
            <a:extLst>
              <a:ext uri="{FF2B5EF4-FFF2-40B4-BE49-F238E27FC236}">
                <a16:creationId xmlns:a16="http://schemas.microsoft.com/office/drawing/2014/main" id="{CFADBCF9-DA59-49E7-ACB4-EE3653FABC45}"/>
              </a:ext>
            </a:extLst>
          </p:cNvPr>
          <p:cNvSpPr/>
          <p:nvPr/>
        </p:nvSpPr>
        <p:spPr>
          <a:xfrm>
            <a:off x="5277650" y="1386222"/>
            <a:ext cx="685793"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6D13C658-098C-427F-ABDF-10DA21EDC413}"/>
              </a:ext>
            </a:extLst>
          </p:cNvPr>
          <p:cNvSpPr/>
          <p:nvPr/>
        </p:nvSpPr>
        <p:spPr>
          <a:xfrm>
            <a:off x="5967081" y="1390197"/>
            <a:ext cx="344862"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Rectangle 22">
            <a:extLst>
              <a:ext uri="{FF2B5EF4-FFF2-40B4-BE49-F238E27FC236}">
                <a16:creationId xmlns:a16="http://schemas.microsoft.com/office/drawing/2014/main" id="{A82D48E6-C087-475F-A3BB-4D64195737F4}"/>
              </a:ext>
            </a:extLst>
          </p:cNvPr>
          <p:cNvSpPr/>
          <p:nvPr/>
        </p:nvSpPr>
        <p:spPr>
          <a:xfrm>
            <a:off x="7881621" y="1399722"/>
            <a:ext cx="1025394"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Rectangle 23">
            <a:extLst>
              <a:ext uri="{FF2B5EF4-FFF2-40B4-BE49-F238E27FC236}">
                <a16:creationId xmlns:a16="http://schemas.microsoft.com/office/drawing/2014/main" id="{D0B95300-6DF4-4ABC-A14E-F36E4BBB6DCF}"/>
              </a:ext>
            </a:extLst>
          </p:cNvPr>
          <p:cNvSpPr/>
          <p:nvPr/>
        </p:nvSpPr>
        <p:spPr>
          <a:xfrm>
            <a:off x="7525090" y="1417715"/>
            <a:ext cx="337796"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Rectangle 24">
            <a:extLst>
              <a:ext uri="{FF2B5EF4-FFF2-40B4-BE49-F238E27FC236}">
                <a16:creationId xmlns:a16="http://schemas.microsoft.com/office/drawing/2014/main" id="{7CD452C6-DB2E-4391-A474-2A2BE7243727}"/>
              </a:ext>
            </a:extLst>
          </p:cNvPr>
          <p:cNvSpPr/>
          <p:nvPr/>
        </p:nvSpPr>
        <p:spPr>
          <a:xfrm>
            <a:off x="6311943" y="1417715"/>
            <a:ext cx="1215329"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Rectangle 25">
            <a:extLst>
              <a:ext uri="{FF2B5EF4-FFF2-40B4-BE49-F238E27FC236}">
                <a16:creationId xmlns:a16="http://schemas.microsoft.com/office/drawing/2014/main" id="{93F9FF61-0B34-4615-A0AB-8CE6298AE1AE}"/>
              </a:ext>
            </a:extLst>
          </p:cNvPr>
          <p:cNvSpPr/>
          <p:nvPr/>
        </p:nvSpPr>
        <p:spPr>
          <a:xfrm>
            <a:off x="12020" y="772542"/>
            <a:ext cx="9144000" cy="562825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7" name="Content Placeholder 2">
            <a:extLst>
              <a:ext uri="{FF2B5EF4-FFF2-40B4-BE49-F238E27FC236}">
                <a16:creationId xmlns:a16="http://schemas.microsoft.com/office/drawing/2014/main" id="{DB342978-9365-4A4F-BF3E-8C409FC74A0D}"/>
              </a:ext>
            </a:extLst>
          </p:cNvPr>
          <p:cNvSpPr txBox="1">
            <a:spLocks/>
          </p:cNvSpPr>
          <p:nvPr/>
        </p:nvSpPr>
        <p:spPr>
          <a:xfrm>
            <a:off x="-4696" y="4893029"/>
            <a:ext cx="9144000" cy="1050571"/>
          </a:xfrm>
          <a:prstGeom prst="rect">
            <a:avLst/>
          </a:prstGeom>
          <a:solidFill>
            <a:schemeClr val="accent2">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solidFill>
                  <a:srgbClr val="0066FF"/>
                </a:solidFill>
              </a:rPr>
              <a:t>Our access patterns</a:t>
            </a:r>
            <a:r>
              <a:rPr lang="en-US" sz="3000" dirty="0"/>
              <a:t> successfully </a:t>
            </a:r>
            <a:r>
              <a:rPr lang="en-US" sz="3000" b="1" dirty="0">
                <a:solidFill>
                  <a:srgbClr val="009900"/>
                </a:solidFill>
              </a:rPr>
              <a:t>circumvent</a:t>
            </a:r>
            <a:r>
              <a:rPr lang="en-US" sz="3000" dirty="0"/>
              <a:t> the TRR implementations of </a:t>
            </a:r>
            <a:r>
              <a:rPr lang="en-US" sz="3000" b="1" dirty="0"/>
              <a:t>all three major DRAM vendors</a:t>
            </a:r>
            <a:endParaRPr lang="en-US" sz="3000" b="1" dirty="0">
              <a:solidFill>
                <a:srgbClr val="009900"/>
              </a:solidFill>
            </a:endParaRPr>
          </a:p>
        </p:txBody>
      </p:sp>
    </p:spTree>
    <p:custDataLst>
      <p:tags r:id="rId1"/>
    </p:custDataLst>
    <p:extLst>
      <p:ext uri="{BB962C8B-B14F-4D97-AF65-F5344CB8AC3E}">
        <p14:creationId xmlns:p14="http://schemas.microsoft.com/office/powerpoint/2010/main" val="1152566792"/>
      </p:ext>
    </p:extLst>
  </p:cSld>
  <p:clrMapOvr>
    <a:masterClrMapping/>
  </p:clrMapOvr>
  <mc:AlternateContent xmlns:mc="http://schemas.openxmlformats.org/markup-compatibility/2006" xmlns:p14="http://schemas.microsoft.com/office/powerpoint/2010/main">
    <mc:Choice Requires="p14">
      <p:transition spd="slow" p14:dur="2000" advTm="9539"/>
    </mc:Choice>
    <mc:Fallback xmlns="">
      <p:transition spd="slow" advTm="953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Rounded Corners 56">
            <a:extLst>
              <a:ext uri="{FF2B5EF4-FFF2-40B4-BE49-F238E27FC236}">
                <a16:creationId xmlns:a16="http://schemas.microsoft.com/office/drawing/2014/main" id="{E693F530-624F-4151-BD10-AD3D5D04822A}"/>
              </a:ext>
            </a:extLst>
          </p:cNvPr>
          <p:cNvSpPr/>
          <p:nvPr/>
        </p:nvSpPr>
        <p:spPr>
          <a:xfrm>
            <a:off x="3181814" y="3705523"/>
            <a:ext cx="2718956" cy="47453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6" name="Rectangle: Rounded Corners 55">
            <a:extLst>
              <a:ext uri="{FF2B5EF4-FFF2-40B4-BE49-F238E27FC236}">
                <a16:creationId xmlns:a16="http://schemas.microsoft.com/office/drawing/2014/main" id="{7FCE3427-CB93-4202-A507-4CB9DD8003F4}"/>
              </a:ext>
            </a:extLst>
          </p:cNvPr>
          <p:cNvSpPr/>
          <p:nvPr/>
        </p:nvSpPr>
        <p:spPr>
          <a:xfrm>
            <a:off x="3228854" y="3743609"/>
            <a:ext cx="2117962" cy="39835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24AE134-61ED-428B-BDDD-A07BA4FFA743}"/>
              </a:ext>
            </a:extLst>
          </p:cNvPr>
          <p:cNvSpPr>
            <a:spLocks noGrp="1"/>
          </p:cNvSpPr>
          <p:nvPr>
            <p:ph type="title"/>
          </p:nvPr>
        </p:nvSpPr>
        <p:spPr/>
        <p:txBody>
          <a:bodyPr>
            <a:noAutofit/>
          </a:bodyPr>
          <a:lstStyle/>
          <a:p>
            <a:r>
              <a:rPr lang="en-US" sz="3200" dirty="0"/>
              <a:t>Can ECC Protect Against Our Access Patterns?</a:t>
            </a:r>
            <a:endParaRPr lang="en-CH" sz="3200" dirty="0"/>
          </a:p>
        </p:txBody>
      </p:sp>
      <p:grpSp>
        <p:nvGrpSpPr>
          <p:cNvPr id="104" name="Group 103">
            <a:extLst>
              <a:ext uri="{FF2B5EF4-FFF2-40B4-BE49-F238E27FC236}">
                <a16:creationId xmlns:a16="http://schemas.microsoft.com/office/drawing/2014/main" id="{8553F9E8-DFC1-45B8-BEB8-32DC2E415A72}"/>
              </a:ext>
            </a:extLst>
          </p:cNvPr>
          <p:cNvGrpSpPr/>
          <p:nvPr/>
        </p:nvGrpSpPr>
        <p:grpSpPr>
          <a:xfrm>
            <a:off x="2643804" y="1143000"/>
            <a:ext cx="3852830" cy="1599738"/>
            <a:chOff x="2643804" y="1143000"/>
            <a:chExt cx="3852830" cy="1599738"/>
          </a:xfrm>
        </p:grpSpPr>
        <p:grpSp>
          <p:nvGrpSpPr>
            <p:cNvPr id="5" name="Group 4">
              <a:extLst>
                <a:ext uri="{FF2B5EF4-FFF2-40B4-BE49-F238E27FC236}">
                  <a16:creationId xmlns:a16="http://schemas.microsoft.com/office/drawing/2014/main" id="{AC79956D-3BFE-4152-BE64-2736F8030E38}"/>
                </a:ext>
              </a:extLst>
            </p:cNvPr>
            <p:cNvGrpSpPr/>
            <p:nvPr/>
          </p:nvGrpSpPr>
          <p:grpSpPr>
            <a:xfrm>
              <a:off x="3126207" y="1742420"/>
              <a:ext cx="2891586" cy="1000318"/>
              <a:chOff x="3986045" y="1800320"/>
              <a:chExt cx="1412128" cy="488513"/>
            </a:xfrm>
          </p:grpSpPr>
          <p:sp>
            <p:nvSpPr>
              <p:cNvPr id="8" name="Rectangle 7">
                <a:extLst>
                  <a:ext uri="{FF2B5EF4-FFF2-40B4-BE49-F238E27FC236}">
                    <a16:creationId xmlns:a16="http://schemas.microsoft.com/office/drawing/2014/main" id="{DF747956-B920-4E58-B0EA-9BE497C87AB3}"/>
                  </a:ext>
                </a:extLst>
              </p:cNvPr>
              <p:cNvSpPr/>
              <p:nvPr/>
            </p:nvSpPr>
            <p:spPr>
              <a:xfrm>
                <a:off x="4013201" y="1800320"/>
                <a:ext cx="1356077" cy="488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9" name="Oval 8">
                <a:extLst>
                  <a:ext uri="{FF2B5EF4-FFF2-40B4-BE49-F238E27FC236}">
                    <a16:creationId xmlns:a16="http://schemas.microsoft.com/office/drawing/2014/main" id="{28B38B65-C404-4173-B82B-059E4430EC84}"/>
                  </a:ext>
                </a:extLst>
              </p:cNvPr>
              <p:cNvSpPr/>
              <p:nvPr/>
            </p:nvSpPr>
            <p:spPr>
              <a:xfrm flipH="1">
                <a:off x="3986045"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10" name="Oval 9">
                <a:extLst>
                  <a:ext uri="{FF2B5EF4-FFF2-40B4-BE49-F238E27FC236}">
                    <a16:creationId xmlns:a16="http://schemas.microsoft.com/office/drawing/2014/main" id="{A79AAE43-58F4-4DCC-8348-D18D2EE51183}"/>
                  </a:ext>
                </a:extLst>
              </p:cNvPr>
              <p:cNvSpPr/>
              <p:nvPr/>
            </p:nvSpPr>
            <p:spPr>
              <a:xfrm flipH="1">
                <a:off x="3986045"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11" name="Oval 10">
                <a:extLst>
                  <a:ext uri="{FF2B5EF4-FFF2-40B4-BE49-F238E27FC236}">
                    <a16:creationId xmlns:a16="http://schemas.microsoft.com/office/drawing/2014/main" id="{9102BB43-9E96-4ACA-A6BD-40323724C690}"/>
                  </a:ext>
                </a:extLst>
              </p:cNvPr>
              <p:cNvSpPr/>
              <p:nvPr/>
            </p:nvSpPr>
            <p:spPr>
              <a:xfrm flipH="1">
                <a:off x="4040825"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12" name="Oval 11">
                <a:extLst>
                  <a:ext uri="{FF2B5EF4-FFF2-40B4-BE49-F238E27FC236}">
                    <a16:creationId xmlns:a16="http://schemas.microsoft.com/office/drawing/2014/main" id="{D1DE5F83-B6F8-47F9-ABFF-100CF885A1B4}"/>
                  </a:ext>
                </a:extLst>
              </p:cNvPr>
              <p:cNvSpPr/>
              <p:nvPr/>
            </p:nvSpPr>
            <p:spPr>
              <a:xfrm flipH="1">
                <a:off x="5341024"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13" name="Oval 12">
                <a:extLst>
                  <a:ext uri="{FF2B5EF4-FFF2-40B4-BE49-F238E27FC236}">
                    <a16:creationId xmlns:a16="http://schemas.microsoft.com/office/drawing/2014/main" id="{19FCEB0D-9183-47D8-BA21-21D959867564}"/>
                  </a:ext>
                </a:extLst>
              </p:cNvPr>
              <p:cNvSpPr/>
              <p:nvPr/>
            </p:nvSpPr>
            <p:spPr>
              <a:xfrm flipH="1">
                <a:off x="5341024"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14" name="Oval 13">
                <a:extLst>
                  <a:ext uri="{FF2B5EF4-FFF2-40B4-BE49-F238E27FC236}">
                    <a16:creationId xmlns:a16="http://schemas.microsoft.com/office/drawing/2014/main" id="{E1EB8301-2619-4E62-B9A4-01EBAF8C9673}"/>
                  </a:ext>
                </a:extLst>
              </p:cNvPr>
              <p:cNvSpPr/>
              <p:nvPr/>
            </p:nvSpPr>
            <p:spPr>
              <a:xfrm flipH="1">
                <a:off x="5326747"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grpSp>
            <p:nvGrpSpPr>
              <p:cNvPr id="15" name="Group 14">
                <a:extLst>
                  <a:ext uri="{FF2B5EF4-FFF2-40B4-BE49-F238E27FC236}">
                    <a16:creationId xmlns:a16="http://schemas.microsoft.com/office/drawing/2014/main" id="{68A7597A-5135-4367-B22F-3EBF000A17A5}"/>
                  </a:ext>
                </a:extLst>
              </p:cNvPr>
              <p:cNvGrpSpPr/>
              <p:nvPr/>
            </p:nvGrpSpPr>
            <p:grpSpPr>
              <a:xfrm>
                <a:off x="4118221" y="1892120"/>
                <a:ext cx="1147483" cy="257255"/>
                <a:chOff x="4118221" y="1826548"/>
                <a:chExt cx="1147483" cy="276639"/>
              </a:xfrm>
            </p:grpSpPr>
            <p:sp>
              <p:nvSpPr>
                <p:cNvPr id="17" name="Rectangle 16">
                  <a:extLst>
                    <a:ext uri="{FF2B5EF4-FFF2-40B4-BE49-F238E27FC236}">
                      <a16:creationId xmlns:a16="http://schemas.microsoft.com/office/drawing/2014/main" id="{E5CE0C16-A347-485B-891D-BCFDB686AD0B}"/>
                    </a:ext>
                  </a:extLst>
                </p:cNvPr>
                <p:cNvSpPr/>
                <p:nvPr/>
              </p:nvSpPr>
              <p:spPr>
                <a:xfrm>
                  <a:off x="4118221" y="1826548"/>
                  <a:ext cx="174612" cy="276639"/>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18" name="Rectangle 17">
                  <a:extLst>
                    <a:ext uri="{FF2B5EF4-FFF2-40B4-BE49-F238E27FC236}">
                      <a16:creationId xmlns:a16="http://schemas.microsoft.com/office/drawing/2014/main" id="{0D674882-D8DE-45AD-A8CF-7665AAACEC41}"/>
                    </a:ext>
                  </a:extLst>
                </p:cNvPr>
                <p:cNvSpPr/>
                <p:nvPr/>
              </p:nvSpPr>
              <p:spPr>
                <a:xfrm>
                  <a:off x="4361439" y="1826548"/>
                  <a:ext cx="174612" cy="276639"/>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19" name="Rectangle 18">
                  <a:extLst>
                    <a:ext uri="{FF2B5EF4-FFF2-40B4-BE49-F238E27FC236}">
                      <a16:creationId xmlns:a16="http://schemas.microsoft.com/office/drawing/2014/main" id="{E5561A49-07E0-4B89-AB49-C7408D747522}"/>
                    </a:ext>
                  </a:extLst>
                </p:cNvPr>
                <p:cNvSpPr/>
                <p:nvPr/>
              </p:nvSpPr>
              <p:spPr>
                <a:xfrm>
                  <a:off x="4847874" y="1826548"/>
                  <a:ext cx="174612" cy="276639"/>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20" name="Rectangle 19">
                  <a:extLst>
                    <a:ext uri="{FF2B5EF4-FFF2-40B4-BE49-F238E27FC236}">
                      <a16:creationId xmlns:a16="http://schemas.microsoft.com/office/drawing/2014/main" id="{53DD2DA1-DB0C-4D2D-A23D-6BA6534F2DFC}"/>
                    </a:ext>
                  </a:extLst>
                </p:cNvPr>
                <p:cNvSpPr/>
                <p:nvPr/>
              </p:nvSpPr>
              <p:spPr>
                <a:xfrm>
                  <a:off x="5091092" y="1826548"/>
                  <a:ext cx="174612" cy="276639"/>
                </a:xfrm>
                <a:prstGeom prst="rect">
                  <a:avLst/>
                </a:prstGeom>
                <a:solidFill>
                  <a:schemeClr val="accent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21" name="Rectangle 20">
                  <a:extLst>
                    <a:ext uri="{FF2B5EF4-FFF2-40B4-BE49-F238E27FC236}">
                      <a16:creationId xmlns:a16="http://schemas.microsoft.com/office/drawing/2014/main" id="{3C1B0EF8-DB0A-488B-812A-E7A202132C0F}"/>
                    </a:ext>
                  </a:extLst>
                </p:cNvPr>
                <p:cNvSpPr/>
                <p:nvPr/>
              </p:nvSpPr>
              <p:spPr>
                <a:xfrm>
                  <a:off x="4604657" y="1826548"/>
                  <a:ext cx="174612" cy="276639"/>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grpSp>
          <p:sp>
            <p:nvSpPr>
              <p:cNvPr id="16" name="Rectangle 15">
                <a:extLst>
                  <a:ext uri="{FF2B5EF4-FFF2-40B4-BE49-F238E27FC236}">
                    <a16:creationId xmlns:a16="http://schemas.microsoft.com/office/drawing/2014/main" id="{212F33EB-B3A0-4D8F-9C77-3A1F7BF068FC}"/>
                  </a:ext>
                </a:extLst>
              </p:cNvPr>
              <p:cNvSpPr/>
              <p:nvPr/>
            </p:nvSpPr>
            <p:spPr>
              <a:xfrm>
                <a:off x="4129527" y="2243114"/>
                <a:ext cx="1127063" cy="45719"/>
              </a:xfrm>
              <a:prstGeom prst="rect">
                <a:avLst/>
              </a:prstGeom>
              <a:pattFill prst="dkVert">
                <a:fgClr>
                  <a:schemeClr val="accent4">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grpSp>
        <p:sp>
          <p:nvSpPr>
            <p:cNvPr id="22" name="TextBox 21">
              <a:extLst>
                <a:ext uri="{FF2B5EF4-FFF2-40B4-BE49-F238E27FC236}">
                  <a16:creationId xmlns:a16="http://schemas.microsoft.com/office/drawing/2014/main" id="{E94191BE-69E1-4227-B95D-27B4E9A99F38}"/>
                </a:ext>
              </a:extLst>
            </p:cNvPr>
            <p:cNvSpPr txBox="1"/>
            <p:nvPr/>
          </p:nvSpPr>
          <p:spPr>
            <a:xfrm>
              <a:off x="2643804" y="1143000"/>
              <a:ext cx="3852830" cy="584775"/>
            </a:xfrm>
            <a:prstGeom prst="rect">
              <a:avLst/>
            </a:prstGeom>
            <a:noFill/>
          </p:spPr>
          <p:txBody>
            <a:bodyPr wrap="square" rtlCol="0">
              <a:spAutoFit/>
            </a:bodyPr>
            <a:lstStyle/>
            <a:p>
              <a:pPr algn="ctr"/>
              <a:r>
                <a:rPr lang="en-US" sz="3200" dirty="0"/>
                <a:t>ECC DRAM Module</a:t>
              </a:r>
              <a:endParaRPr lang="en-CH" sz="3200" dirty="0"/>
            </a:p>
          </p:txBody>
        </p:sp>
      </p:grpSp>
      <p:grpSp>
        <p:nvGrpSpPr>
          <p:cNvPr id="107" name="Group 106">
            <a:extLst>
              <a:ext uri="{FF2B5EF4-FFF2-40B4-BE49-F238E27FC236}">
                <a16:creationId xmlns:a16="http://schemas.microsoft.com/office/drawing/2014/main" id="{A1165F56-9174-4DC8-873D-EC8920490244}"/>
              </a:ext>
            </a:extLst>
          </p:cNvPr>
          <p:cNvGrpSpPr/>
          <p:nvPr/>
        </p:nvGrpSpPr>
        <p:grpSpPr>
          <a:xfrm>
            <a:off x="3172160" y="2503223"/>
            <a:ext cx="2518350" cy="1106749"/>
            <a:chOff x="3172160" y="2503223"/>
            <a:chExt cx="2518350" cy="1106749"/>
          </a:xfrm>
        </p:grpSpPr>
        <p:sp>
          <p:nvSpPr>
            <p:cNvPr id="23" name="Arrow: Right 22">
              <a:extLst>
                <a:ext uri="{FF2B5EF4-FFF2-40B4-BE49-F238E27FC236}">
                  <a16:creationId xmlns:a16="http://schemas.microsoft.com/office/drawing/2014/main" id="{7D5F45EF-8407-4A7B-AB54-19A3A9DC1243}"/>
                </a:ext>
              </a:extLst>
            </p:cNvPr>
            <p:cNvSpPr/>
            <p:nvPr/>
          </p:nvSpPr>
          <p:spPr>
            <a:xfrm rot="5400000">
              <a:off x="3046000" y="2961721"/>
              <a:ext cx="1106749" cy="189753"/>
            </a:xfrm>
            <a:prstGeom prst="rightArrow">
              <a:avLst>
                <a:gd name="adj1" fmla="val 50000"/>
                <a:gd name="adj2" fmla="val 53320"/>
              </a:avLst>
            </a:prstGeom>
            <a:solidFill>
              <a:schemeClr val="accent1">
                <a:lumMod val="60000"/>
                <a:lumOff val="4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Arrow: Right 24">
              <a:extLst>
                <a:ext uri="{FF2B5EF4-FFF2-40B4-BE49-F238E27FC236}">
                  <a16:creationId xmlns:a16="http://schemas.microsoft.com/office/drawing/2014/main" id="{C0C8452C-3A43-4612-8559-FB4A03A00FD5}"/>
                </a:ext>
              </a:extLst>
            </p:cNvPr>
            <p:cNvSpPr/>
            <p:nvPr/>
          </p:nvSpPr>
          <p:spPr>
            <a:xfrm rot="5400000">
              <a:off x="3545065" y="2961721"/>
              <a:ext cx="1106749" cy="189753"/>
            </a:xfrm>
            <a:prstGeom prst="rightArrow">
              <a:avLst>
                <a:gd name="adj1" fmla="val 50000"/>
                <a:gd name="adj2" fmla="val 53320"/>
              </a:avLst>
            </a:prstGeom>
            <a:solidFill>
              <a:schemeClr val="accent1">
                <a:lumMod val="60000"/>
                <a:lumOff val="4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Arrow: Right 25">
              <a:extLst>
                <a:ext uri="{FF2B5EF4-FFF2-40B4-BE49-F238E27FC236}">
                  <a16:creationId xmlns:a16="http://schemas.microsoft.com/office/drawing/2014/main" id="{333C4F93-DEF4-4D09-B254-ED40C47411C4}"/>
                </a:ext>
              </a:extLst>
            </p:cNvPr>
            <p:cNvSpPr/>
            <p:nvPr/>
          </p:nvSpPr>
          <p:spPr>
            <a:xfrm rot="5400000">
              <a:off x="4044130" y="2961721"/>
              <a:ext cx="1106749" cy="189753"/>
            </a:xfrm>
            <a:prstGeom prst="rightArrow">
              <a:avLst>
                <a:gd name="adj1" fmla="val 50000"/>
                <a:gd name="adj2" fmla="val 53320"/>
              </a:avLst>
            </a:prstGeom>
            <a:solidFill>
              <a:schemeClr val="accent1">
                <a:lumMod val="60000"/>
                <a:lumOff val="4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7" name="Arrow: Right 26">
              <a:extLst>
                <a:ext uri="{FF2B5EF4-FFF2-40B4-BE49-F238E27FC236}">
                  <a16:creationId xmlns:a16="http://schemas.microsoft.com/office/drawing/2014/main" id="{143DE368-5547-47B7-8A80-69F68263A494}"/>
                </a:ext>
              </a:extLst>
            </p:cNvPr>
            <p:cNvSpPr/>
            <p:nvPr/>
          </p:nvSpPr>
          <p:spPr>
            <a:xfrm rot="5400000">
              <a:off x="4543195" y="2961721"/>
              <a:ext cx="1106749" cy="189753"/>
            </a:xfrm>
            <a:prstGeom prst="rightArrow">
              <a:avLst>
                <a:gd name="adj1" fmla="val 50000"/>
                <a:gd name="adj2" fmla="val 53320"/>
              </a:avLst>
            </a:prstGeom>
            <a:solidFill>
              <a:schemeClr val="accent1">
                <a:lumMod val="60000"/>
                <a:lumOff val="4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8" name="Arrow: Right 27">
              <a:extLst>
                <a:ext uri="{FF2B5EF4-FFF2-40B4-BE49-F238E27FC236}">
                  <a16:creationId xmlns:a16="http://schemas.microsoft.com/office/drawing/2014/main" id="{1B9DEE42-C033-4C4A-B46E-277A264B0780}"/>
                </a:ext>
              </a:extLst>
            </p:cNvPr>
            <p:cNvSpPr/>
            <p:nvPr/>
          </p:nvSpPr>
          <p:spPr>
            <a:xfrm rot="5400000">
              <a:off x="5042259" y="2961721"/>
              <a:ext cx="1106749" cy="189753"/>
            </a:xfrm>
            <a:prstGeom prst="rightArrow">
              <a:avLst>
                <a:gd name="adj1" fmla="val 50000"/>
                <a:gd name="adj2" fmla="val 53320"/>
              </a:avLst>
            </a:prstGeom>
            <a:solidFill>
              <a:schemeClr val="accent2">
                <a:lumMod val="60000"/>
                <a:lumOff val="4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9" name="TextBox 28">
              <a:extLst>
                <a:ext uri="{FF2B5EF4-FFF2-40B4-BE49-F238E27FC236}">
                  <a16:creationId xmlns:a16="http://schemas.microsoft.com/office/drawing/2014/main" id="{4850A7F6-75C8-40C6-8F11-BBCD460021D0}"/>
                </a:ext>
              </a:extLst>
            </p:cNvPr>
            <p:cNvSpPr txBox="1"/>
            <p:nvPr/>
          </p:nvSpPr>
          <p:spPr>
            <a:xfrm rot="16200000">
              <a:off x="2892456" y="2960730"/>
              <a:ext cx="928740" cy="369332"/>
            </a:xfrm>
            <a:prstGeom prst="rect">
              <a:avLst/>
            </a:prstGeom>
            <a:noFill/>
          </p:spPr>
          <p:txBody>
            <a:bodyPr wrap="square" rtlCol="0">
              <a:spAutoFit/>
            </a:bodyPr>
            <a:lstStyle/>
            <a:p>
              <a:pPr algn="ctr"/>
              <a:r>
                <a:rPr lang="en-US" dirty="0">
                  <a:solidFill>
                    <a:schemeClr val="accent1">
                      <a:lumMod val="75000"/>
                    </a:schemeClr>
                  </a:solidFill>
                </a:rPr>
                <a:t>16 bits</a:t>
              </a:r>
              <a:endParaRPr lang="en-CH" dirty="0">
                <a:solidFill>
                  <a:schemeClr val="accent1">
                    <a:lumMod val="75000"/>
                  </a:schemeClr>
                </a:solidFill>
              </a:endParaRPr>
            </a:p>
          </p:txBody>
        </p:sp>
        <p:sp>
          <p:nvSpPr>
            <p:cNvPr id="30" name="TextBox 29">
              <a:extLst>
                <a:ext uri="{FF2B5EF4-FFF2-40B4-BE49-F238E27FC236}">
                  <a16:creationId xmlns:a16="http://schemas.microsoft.com/office/drawing/2014/main" id="{D5910A77-3BD1-421B-AD6E-289DCEA41170}"/>
                </a:ext>
              </a:extLst>
            </p:cNvPr>
            <p:cNvSpPr txBox="1"/>
            <p:nvPr/>
          </p:nvSpPr>
          <p:spPr>
            <a:xfrm rot="16200000">
              <a:off x="3425158" y="2955873"/>
              <a:ext cx="874656" cy="369332"/>
            </a:xfrm>
            <a:prstGeom prst="rect">
              <a:avLst/>
            </a:prstGeom>
            <a:noFill/>
          </p:spPr>
          <p:txBody>
            <a:bodyPr wrap="square" rtlCol="0">
              <a:spAutoFit/>
            </a:bodyPr>
            <a:lstStyle/>
            <a:p>
              <a:pPr algn="ctr"/>
              <a:r>
                <a:rPr lang="en-US" dirty="0">
                  <a:solidFill>
                    <a:schemeClr val="accent1">
                      <a:lumMod val="75000"/>
                    </a:schemeClr>
                  </a:solidFill>
                </a:rPr>
                <a:t>16 bits</a:t>
              </a:r>
              <a:endParaRPr lang="en-CH" dirty="0">
                <a:solidFill>
                  <a:schemeClr val="accent1">
                    <a:lumMod val="75000"/>
                  </a:schemeClr>
                </a:solidFill>
              </a:endParaRPr>
            </a:p>
          </p:txBody>
        </p:sp>
        <p:sp>
          <p:nvSpPr>
            <p:cNvPr id="31" name="TextBox 30">
              <a:extLst>
                <a:ext uri="{FF2B5EF4-FFF2-40B4-BE49-F238E27FC236}">
                  <a16:creationId xmlns:a16="http://schemas.microsoft.com/office/drawing/2014/main" id="{F9980885-6387-4E5F-823D-4DBD3713DCF0}"/>
                </a:ext>
              </a:extLst>
            </p:cNvPr>
            <p:cNvSpPr txBox="1"/>
            <p:nvPr/>
          </p:nvSpPr>
          <p:spPr>
            <a:xfrm rot="16200000">
              <a:off x="3930818" y="2955872"/>
              <a:ext cx="874656" cy="369332"/>
            </a:xfrm>
            <a:prstGeom prst="rect">
              <a:avLst/>
            </a:prstGeom>
            <a:noFill/>
          </p:spPr>
          <p:txBody>
            <a:bodyPr wrap="square" rtlCol="0">
              <a:spAutoFit/>
            </a:bodyPr>
            <a:lstStyle/>
            <a:p>
              <a:pPr algn="ctr"/>
              <a:r>
                <a:rPr lang="en-US" dirty="0">
                  <a:solidFill>
                    <a:schemeClr val="accent1">
                      <a:lumMod val="75000"/>
                    </a:schemeClr>
                  </a:solidFill>
                </a:rPr>
                <a:t>16 bits</a:t>
              </a:r>
              <a:endParaRPr lang="en-CH" dirty="0">
                <a:solidFill>
                  <a:schemeClr val="accent1">
                    <a:lumMod val="75000"/>
                  </a:schemeClr>
                </a:solidFill>
              </a:endParaRPr>
            </a:p>
          </p:txBody>
        </p:sp>
        <p:sp>
          <p:nvSpPr>
            <p:cNvPr id="32" name="TextBox 31">
              <a:extLst>
                <a:ext uri="{FF2B5EF4-FFF2-40B4-BE49-F238E27FC236}">
                  <a16:creationId xmlns:a16="http://schemas.microsoft.com/office/drawing/2014/main" id="{7149F329-1E49-4920-AABC-384B089AAB60}"/>
                </a:ext>
              </a:extLst>
            </p:cNvPr>
            <p:cNvSpPr txBox="1"/>
            <p:nvPr/>
          </p:nvSpPr>
          <p:spPr>
            <a:xfrm rot="16200000">
              <a:off x="4436478" y="2955873"/>
              <a:ext cx="874656" cy="369332"/>
            </a:xfrm>
            <a:prstGeom prst="rect">
              <a:avLst/>
            </a:prstGeom>
            <a:noFill/>
          </p:spPr>
          <p:txBody>
            <a:bodyPr wrap="square" rtlCol="0">
              <a:spAutoFit/>
            </a:bodyPr>
            <a:lstStyle/>
            <a:p>
              <a:pPr algn="ctr"/>
              <a:r>
                <a:rPr lang="en-US" dirty="0">
                  <a:solidFill>
                    <a:schemeClr val="accent1">
                      <a:lumMod val="75000"/>
                    </a:schemeClr>
                  </a:solidFill>
                </a:rPr>
                <a:t>16 bits</a:t>
              </a:r>
              <a:endParaRPr lang="en-CH" dirty="0">
                <a:solidFill>
                  <a:schemeClr val="accent1">
                    <a:lumMod val="75000"/>
                  </a:schemeClr>
                </a:solidFill>
              </a:endParaRPr>
            </a:p>
          </p:txBody>
        </p:sp>
        <p:sp>
          <p:nvSpPr>
            <p:cNvPr id="33" name="TextBox 32">
              <a:extLst>
                <a:ext uri="{FF2B5EF4-FFF2-40B4-BE49-F238E27FC236}">
                  <a16:creationId xmlns:a16="http://schemas.microsoft.com/office/drawing/2014/main" id="{AD66DFAB-8F02-4472-8D47-5A26AFBFC66C}"/>
                </a:ext>
              </a:extLst>
            </p:cNvPr>
            <p:cNvSpPr txBox="1"/>
            <p:nvPr/>
          </p:nvSpPr>
          <p:spPr>
            <a:xfrm rot="16200000">
              <a:off x="4942137" y="2955873"/>
              <a:ext cx="874656" cy="369332"/>
            </a:xfrm>
            <a:prstGeom prst="rect">
              <a:avLst/>
            </a:prstGeom>
            <a:noFill/>
          </p:spPr>
          <p:txBody>
            <a:bodyPr wrap="square" rtlCol="0">
              <a:spAutoFit/>
            </a:bodyPr>
            <a:lstStyle/>
            <a:p>
              <a:pPr algn="ctr"/>
              <a:r>
                <a:rPr lang="en-US" dirty="0">
                  <a:solidFill>
                    <a:schemeClr val="accent2">
                      <a:lumMod val="50000"/>
                    </a:schemeClr>
                  </a:solidFill>
                </a:rPr>
                <a:t>16 bits</a:t>
              </a:r>
              <a:endParaRPr lang="en-CH" dirty="0">
                <a:solidFill>
                  <a:schemeClr val="accent2">
                    <a:lumMod val="50000"/>
                  </a:schemeClr>
                </a:solidFill>
              </a:endParaRPr>
            </a:p>
          </p:txBody>
        </p:sp>
      </p:grpSp>
      <p:grpSp>
        <p:nvGrpSpPr>
          <p:cNvPr id="105" name="Group 104">
            <a:extLst>
              <a:ext uri="{FF2B5EF4-FFF2-40B4-BE49-F238E27FC236}">
                <a16:creationId xmlns:a16="http://schemas.microsoft.com/office/drawing/2014/main" id="{C8AE15EF-654B-4521-9D67-B4A5500664E4}"/>
              </a:ext>
            </a:extLst>
          </p:cNvPr>
          <p:cNvGrpSpPr/>
          <p:nvPr/>
        </p:nvGrpSpPr>
        <p:grpSpPr>
          <a:xfrm>
            <a:off x="1264344" y="1754333"/>
            <a:ext cx="2132517" cy="830997"/>
            <a:chOff x="1650973" y="1754333"/>
            <a:chExt cx="1745887" cy="830997"/>
          </a:xfrm>
        </p:grpSpPr>
        <p:cxnSp>
          <p:nvCxnSpPr>
            <p:cNvPr id="35" name="Straight Arrow Connector 34">
              <a:extLst>
                <a:ext uri="{FF2B5EF4-FFF2-40B4-BE49-F238E27FC236}">
                  <a16:creationId xmlns:a16="http://schemas.microsoft.com/office/drawing/2014/main" id="{B52513A9-D028-4A54-8414-73654F7B09FF}"/>
                </a:ext>
              </a:extLst>
            </p:cNvPr>
            <p:cNvCxnSpPr>
              <a:cxnSpLocks/>
              <a:stCxn id="17" idx="1"/>
              <a:endCxn id="36" idx="3"/>
            </p:cNvCxnSpPr>
            <p:nvPr/>
          </p:nvCxnSpPr>
          <p:spPr>
            <a:xfrm flipH="1" flipV="1">
              <a:off x="2489174" y="1977453"/>
              <a:ext cx="907686" cy="216332"/>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4ADDB5B-CEF9-445D-903C-E3B763121858}"/>
                </a:ext>
              </a:extLst>
            </p:cNvPr>
            <p:cNvSpPr txBox="1"/>
            <p:nvPr/>
          </p:nvSpPr>
          <p:spPr>
            <a:xfrm>
              <a:off x="1650973" y="1754333"/>
              <a:ext cx="838201" cy="830997"/>
            </a:xfrm>
            <a:prstGeom prst="rect">
              <a:avLst/>
            </a:prstGeom>
            <a:noFill/>
          </p:spPr>
          <p:txBody>
            <a:bodyPr wrap="square" rtlCol="0">
              <a:spAutoFit/>
            </a:bodyPr>
            <a:lstStyle/>
            <a:p>
              <a:pPr algn="ctr"/>
              <a:r>
                <a:rPr lang="en-US" sz="2400" b="1" dirty="0">
                  <a:solidFill>
                    <a:schemeClr val="accent1">
                      <a:lumMod val="75000"/>
                    </a:schemeClr>
                  </a:solidFill>
                </a:rPr>
                <a:t>DATA</a:t>
              </a:r>
              <a:endParaRPr lang="en-CH" sz="2400" b="1" dirty="0">
                <a:solidFill>
                  <a:schemeClr val="accent1">
                    <a:lumMod val="75000"/>
                  </a:schemeClr>
                </a:solidFill>
              </a:endParaRPr>
            </a:p>
          </p:txBody>
        </p:sp>
      </p:grpSp>
      <p:grpSp>
        <p:nvGrpSpPr>
          <p:cNvPr id="106" name="Group 105">
            <a:extLst>
              <a:ext uri="{FF2B5EF4-FFF2-40B4-BE49-F238E27FC236}">
                <a16:creationId xmlns:a16="http://schemas.microsoft.com/office/drawing/2014/main" id="{CB1E183B-898B-4A70-B99E-759238FA7D93}"/>
              </a:ext>
            </a:extLst>
          </p:cNvPr>
          <p:cNvGrpSpPr/>
          <p:nvPr/>
        </p:nvGrpSpPr>
        <p:grpSpPr>
          <a:xfrm>
            <a:off x="5746539" y="1793675"/>
            <a:ext cx="2368962" cy="830997"/>
            <a:chOff x="5746539" y="1793675"/>
            <a:chExt cx="2368962" cy="830997"/>
          </a:xfrm>
        </p:grpSpPr>
        <p:sp>
          <p:nvSpPr>
            <p:cNvPr id="37" name="TextBox 36">
              <a:extLst>
                <a:ext uri="{FF2B5EF4-FFF2-40B4-BE49-F238E27FC236}">
                  <a16:creationId xmlns:a16="http://schemas.microsoft.com/office/drawing/2014/main" id="{189EC336-86E9-4702-8AF9-86107FF2301F}"/>
                </a:ext>
              </a:extLst>
            </p:cNvPr>
            <p:cNvSpPr txBox="1"/>
            <p:nvPr/>
          </p:nvSpPr>
          <p:spPr>
            <a:xfrm>
              <a:off x="6324599" y="1793675"/>
              <a:ext cx="1790902" cy="830997"/>
            </a:xfrm>
            <a:prstGeom prst="rect">
              <a:avLst/>
            </a:prstGeom>
            <a:noFill/>
          </p:spPr>
          <p:txBody>
            <a:bodyPr wrap="square" rtlCol="0">
              <a:spAutoFit/>
            </a:bodyPr>
            <a:lstStyle/>
            <a:p>
              <a:pPr algn="ctr"/>
              <a:r>
                <a:rPr lang="en-US" sz="2400" b="1" dirty="0">
                  <a:solidFill>
                    <a:schemeClr val="accent2">
                      <a:lumMod val="50000"/>
                    </a:schemeClr>
                  </a:solidFill>
                </a:rPr>
                <a:t>ECC METADATA</a:t>
              </a:r>
              <a:endParaRPr lang="en-CH" sz="2400" b="1" dirty="0">
                <a:solidFill>
                  <a:schemeClr val="accent2">
                    <a:lumMod val="50000"/>
                  </a:schemeClr>
                </a:solidFill>
              </a:endParaRPr>
            </a:p>
          </p:txBody>
        </p:sp>
        <p:cxnSp>
          <p:nvCxnSpPr>
            <p:cNvPr id="38" name="Straight Arrow Connector 37">
              <a:extLst>
                <a:ext uri="{FF2B5EF4-FFF2-40B4-BE49-F238E27FC236}">
                  <a16:creationId xmlns:a16="http://schemas.microsoft.com/office/drawing/2014/main" id="{0548959B-BC37-4C84-897E-77C15F28A921}"/>
                </a:ext>
              </a:extLst>
            </p:cNvPr>
            <p:cNvCxnSpPr>
              <a:cxnSpLocks/>
              <a:endCxn id="37" idx="1"/>
            </p:cNvCxnSpPr>
            <p:nvPr/>
          </p:nvCxnSpPr>
          <p:spPr>
            <a:xfrm>
              <a:off x="5746539" y="2200572"/>
              <a:ext cx="578060" cy="8602"/>
            </a:xfrm>
            <a:prstGeom prst="straightConnector1">
              <a:avLst/>
            </a:prstGeom>
            <a:ln w="28575">
              <a:solidFill>
                <a:schemeClr val="accent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3F25622F-4BB7-44E4-903F-7BD23B320AF0}"/>
              </a:ext>
            </a:extLst>
          </p:cNvPr>
          <p:cNvGrpSpPr/>
          <p:nvPr/>
        </p:nvGrpSpPr>
        <p:grpSpPr>
          <a:xfrm>
            <a:off x="2685604" y="4895105"/>
            <a:ext cx="3789764" cy="1557070"/>
            <a:chOff x="2685604" y="4895105"/>
            <a:chExt cx="3789764" cy="1557070"/>
          </a:xfrm>
        </p:grpSpPr>
        <p:sp>
          <p:nvSpPr>
            <p:cNvPr id="45" name="Rectangle: Rounded Corners 44">
              <a:extLst>
                <a:ext uri="{FF2B5EF4-FFF2-40B4-BE49-F238E27FC236}">
                  <a16:creationId xmlns:a16="http://schemas.microsoft.com/office/drawing/2014/main" id="{9897EF94-77E4-4902-A031-DE4CCBE8A0AF}"/>
                </a:ext>
              </a:extLst>
            </p:cNvPr>
            <p:cNvSpPr/>
            <p:nvPr/>
          </p:nvSpPr>
          <p:spPr>
            <a:xfrm>
              <a:off x="3429000" y="4895105"/>
              <a:ext cx="2291693" cy="1000319"/>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7" name="TextBox 46">
              <a:extLst>
                <a:ext uri="{FF2B5EF4-FFF2-40B4-BE49-F238E27FC236}">
                  <a16:creationId xmlns:a16="http://schemas.microsoft.com/office/drawing/2014/main" id="{94AF2DA9-F6AC-4995-8060-3F7FFC4259FD}"/>
                </a:ext>
              </a:extLst>
            </p:cNvPr>
            <p:cNvSpPr txBox="1"/>
            <p:nvPr/>
          </p:nvSpPr>
          <p:spPr>
            <a:xfrm>
              <a:off x="2685604" y="5867400"/>
              <a:ext cx="3789764" cy="584775"/>
            </a:xfrm>
            <a:prstGeom prst="rect">
              <a:avLst/>
            </a:prstGeom>
            <a:noFill/>
          </p:spPr>
          <p:txBody>
            <a:bodyPr wrap="square" rtlCol="0">
              <a:spAutoFit/>
            </a:bodyPr>
            <a:lstStyle/>
            <a:p>
              <a:pPr algn="ctr"/>
              <a:r>
                <a:rPr lang="en-US" sz="3200" dirty="0"/>
                <a:t>Memory Controller</a:t>
              </a:r>
              <a:endParaRPr lang="en-CH" sz="3200" dirty="0"/>
            </a:p>
          </p:txBody>
        </p:sp>
        <p:sp>
          <p:nvSpPr>
            <p:cNvPr id="48" name="Rectangle: Rounded Corners 47">
              <a:extLst>
                <a:ext uri="{FF2B5EF4-FFF2-40B4-BE49-F238E27FC236}">
                  <a16:creationId xmlns:a16="http://schemas.microsoft.com/office/drawing/2014/main" id="{682A7B1F-291D-4C39-8045-EDC5B215319F}"/>
                </a:ext>
              </a:extLst>
            </p:cNvPr>
            <p:cNvSpPr/>
            <p:nvPr/>
          </p:nvSpPr>
          <p:spPr>
            <a:xfrm>
              <a:off x="3592033" y="4990520"/>
              <a:ext cx="1967114" cy="492882"/>
            </a:xfrm>
            <a:prstGeom prst="roundRect">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ECC Engine</a:t>
              </a:r>
              <a:endParaRPr lang="en-CH" sz="2800" dirty="0">
                <a:solidFill>
                  <a:schemeClr val="tx1"/>
                </a:solidFill>
              </a:endParaRPr>
            </a:p>
          </p:txBody>
        </p:sp>
      </p:grpSp>
      <p:grpSp>
        <p:nvGrpSpPr>
          <p:cNvPr id="108" name="Group 107">
            <a:extLst>
              <a:ext uri="{FF2B5EF4-FFF2-40B4-BE49-F238E27FC236}">
                <a16:creationId xmlns:a16="http://schemas.microsoft.com/office/drawing/2014/main" id="{B6268FAD-BA4F-4687-BACE-97C6411501D6}"/>
              </a:ext>
            </a:extLst>
          </p:cNvPr>
          <p:cNvGrpSpPr/>
          <p:nvPr/>
        </p:nvGrpSpPr>
        <p:grpSpPr>
          <a:xfrm>
            <a:off x="3275827" y="3791234"/>
            <a:ext cx="2578148" cy="307552"/>
            <a:chOff x="3275827" y="3791234"/>
            <a:chExt cx="2578148" cy="307552"/>
          </a:xfrm>
        </p:grpSpPr>
        <p:sp>
          <p:nvSpPr>
            <p:cNvPr id="51" name="Rectangle: Rounded Corners 50">
              <a:extLst>
                <a:ext uri="{FF2B5EF4-FFF2-40B4-BE49-F238E27FC236}">
                  <a16:creationId xmlns:a16="http://schemas.microsoft.com/office/drawing/2014/main" id="{F5285F58-3C62-4C3C-ADA4-23A25B3DA26E}"/>
                </a:ext>
              </a:extLst>
            </p:cNvPr>
            <p:cNvSpPr/>
            <p:nvPr/>
          </p:nvSpPr>
          <p:spPr>
            <a:xfrm>
              <a:off x="3275827" y="3791234"/>
              <a:ext cx="478584" cy="30755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600" dirty="0">
                <a:solidFill>
                  <a:schemeClr val="tx1"/>
                </a:solidFill>
              </a:endParaRPr>
            </a:p>
          </p:txBody>
        </p:sp>
        <p:sp>
          <p:nvSpPr>
            <p:cNvPr id="52" name="Rectangle: Rounded Corners 51">
              <a:extLst>
                <a:ext uri="{FF2B5EF4-FFF2-40B4-BE49-F238E27FC236}">
                  <a16:creationId xmlns:a16="http://schemas.microsoft.com/office/drawing/2014/main" id="{AB83F344-0DE8-4B94-B0B6-537E447FD0F6}"/>
                </a:ext>
              </a:extLst>
            </p:cNvPr>
            <p:cNvSpPr/>
            <p:nvPr/>
          </p:nvSpPr>
          <p:spPr>
            <a:xfrm>
              <a:off x="3795956" y="3791234"/>
              <a:ext cx="478584" cy="30755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3" name="Rectangle: Rounded Corners 52">
              <a:extLst>
                <a:ext uri="{FF2B5EF4-FFF2-40B4-BE49-F238E27FC236}">
                  <a16:creationId xmlns:a16="http://schemas.microsoft.com/office/drawing/2014/main" id="{F09F5690-8FD8-4465-95EC-A29D19A38F50}"/>
                </a:ext>
              </a:extLst>
            </p:cNvPr>
            <p:cNvSpPr/>
            <p:nvPr/>
          </p:nvSpPr>
          <p:spPr>
            <a:xfrm>
              <a:off x="4316085" y="3791234"/>
              <a:ext cx="478584" cy="30755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4" name="Rectangle: Rounded Corners 53">
              <a:extLst>
                <a:ext uri="{FF2B5EF4-FFF2-40B4-BE49-F238E27FC236}">
                  <a16:creationId xmlns:a16="http://schemas.microsoft.com/office/drawing/2014/main" id="{EE0E53B3-0698-4832-BB69-32280F1CB790}"/>
                </a:ext>
              </a:extLst>
            </p:cNvPr>
            <p:cNvSpPr/>
            <p:nvPr/>
          </p:nvSpPr>
          <p:spPr>
            <a:xfrm>
              <a:off x="4836214" y="3791234"/>
              <a:ext cx="478584" cy="30755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5" name="Rectangle: Rounded Corners 54">
              <a:extLst>
                <a:ext uri="{FF2B5EF4-FFF2-40B4-BE49-F238E27FC236}">
                  <a16:creationId xmlns:a16="http://schemas.microsoft.com/office/drawing/2014/main" id="{E6410F7E-4987-4852-BD72-4639CD3111AC}"/>
                </a:ext>
              </a:extLst>
            </p:cNvPr>
            <p:cNvSpPr/>
            <p:nvPr/>
          </p:nvSpPr>
          <p:spPr>
            <a:xfrm>
              <a:off x="5375391" y="3791234"/>
              <a:ext cx="478584" cy="30755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cxnSp>
        <p:nvCxnSpPr>
          <p:cNvPr id="58" name="Straight Arrow Connector 57">
            <a:extLst>
              <a:ext uri="{FF2B5EF4-FFF2-40B4-BE49-F238E27FC236}">
                <a16:creationId xmlns:a16="http://schemas.microsoft.com/office/drawing/2014/main" id="{0BFEFAA8-407A-4E01-AD55-EBB2567DDB0E}"/>
              </a:ext>
            </a:extLst>
          </p:cNvPr>
          <p:cNvCxnSpPr>
            <a:cxnSpLocks/>
            <a:stCxn id="56" idx="1"/>
          </p:cNvCxnSpPr>
          <p:nvPr/>
        </p:nvCxnSpPr>
        <p:spPr>
          <a:xfrm flipH="1">
            <a:off x="2361432" y="3942786"/>
            <a:ext cx="867422" cy="309475"/>
          </a:xfrm>
          <a:prstGeom prst="straightConnector1">
            <a:avLst/>
          </a:prstGeom>
          <a:ln w="28575">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B8FC381-0874-4833-B192-6564F60ADC72}"/>
              </a:ext>
            </a:extLst>
          </p:cNvPr>
          <p:cNvSpPr txBox="1"/>
          <p:nvPr/>
        </p:nvSpPr>
        <p:spPr>
          <a:xfrm>
            <a:off x="985428" y="4042906"/>
            <a:ext cx="1562099" cy="605294"/>
          </a:xfrm>
          <a:prstGeom prst="rect">
            <a:avLst/>
          </a:prstGeom>
          <a:noFill/>
        </p:spPr>
        <p:txBody>
          <a:bodyPr wrap="square" rtlCol="0">
            <a:spAutoFit/>
          </a:bodyPr>
          <a:lstStyle/>
          <a:p>
            <a:pPr algn="ctr">
              <a:lnSpc>
                <a:spcPts val="2000"/>
              </a:lnSpc>
            </a:pPr>
            <a:r>
              <a:rPr lang="en-US" sz="2400" dirty="0">
                <a:solidFill>
                  <a:schemeClr val="accent6">
                    <a:lumMod val="75000"/>
                  </a:schemeClr>
                </a:solidFill>
              </a:rPr>
              <a:t>8-byte</a:t>
            </a:r>
            <a:br>
              <a:rPr lang="en-US" sz="2400" dirty="0">
                <a:solidFill>
                  <a:schemeClr val="accent6">
                    <a:lumMod val="75000"/>
                  </a:schemeClr>
                </a:solidFill>
              </a:rPr>
            </a:br>
            <a:r>
              <a:rPr lang="en-US" sz="2400" dirty="0" err="1">
                <a:solidFill>
                  <a:schemeClr val="accent6">
                    <a:lumMod val="75000"/>
                  </a:schemeClr>
                </a:solidFill>
              </a:rPr>
              <a:t>dataword</a:t>
            </a:r>
            <a:endParaRPr lang="en-CH" sz="2400" dirty="0">
              <a:solidFill>
                <a:schemeClr val="accent6">
                  <a:lumMod val="75000"/>
                </a:schemeClr>
              </a:solidFill>
            </a:endParaRPr>
          </a:p>
        </p:txBody>
      </p:sp>
      <p:cxnSp>
        <p:nvCxnSpPr>
          <p:cNvPr id="62" name="Straight Arrow Connector 61">
            <a:extLst>
              <a:ext uri="{FF2B5EF4-FFF2-40B4-BE49-F238E27FC236}">
                <a16:creationId xmlns:a16="http://schemas.microsoft.com/office/drawing/2014/main" id="{F7E3B9C8-0368-4E25-BE2D-A62A3281EC3D}"/>
              </a:ext>
            </a:extLst>
          </p:cNvPr>
          <p:cNvCxnSpPr>
            <a:cxnSpLocks/>
          </p:cNvCxnSpPr>
          <p:nvPr/>
        </p:nvCxnSpPr>
        <p:spPr>
          <a:xfrm flipV="1">
            <a:off x="5908983" y="3731647"/>
            <a:ext cx="604808" cy="139614"/>
          </a:xfrm>
          <a:prstGeom prst="straightConnector1">
            <a:avLst/>
          </a:prstGeom>
          <a:ln w="28575">
            <a:solidFill>
              <a:schemeClr val="accent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397D3932-D025-4502-8A2D-68F2F8BFB7BC}"/>
              </a:ext>
            </a:extLst>
          </p:cNvPr>
          <p:cNvSpPr txBox="1"/>
          <p:nvPr/>
        </p:nvSpPr>
        <p:spPr>
          <a:xfrm>
            <a:off x="6297134" y="3553807"/>
            <a:ext cx="1562099" cy="605294"/>
          </a:xfrm>
          <a:prstGeom prst="rect">
            <a:avLst/>
          </a:prstGeom>
          <a:noFill/>
        </p:spPr>
        <p:txBody>
          <a:bodyPr wrap="square" rtlCol="0">
            <a:spAutoFit/>
          </a:bodyPr>
          <a:lstStyle/>
          <a:p>
            <a:pPr algn="ctr">
              <a:lnSpc>
                <a:spcPts val="2000"/>
              </a:lnSpc>
            </a:pPr>
            <a:r>
              <a:rPr lang="en-US" sz="2400" dirty="0">
                <a:solidFill>
                  <a:schemeClr val="accent2">
                    <a:lumMod val="50000"/>
                  </a:schemeClr>
                </a:solidFill>
              </a:rPr>
              <a:t>10-byte</a:t>
            </a:r>
            <a:br>
              <a:rPr lang="en-US" sz="2400" dirty="0">
                <a:solidFill>
                  <a:schemeClr val="accent2">
                    <a:lumMod val="50000"/>
                  </a:schemeClr>
                </a:solidFill>
              </a:rPr>
            </a:br>
            <a:r>
              <a:rPr lang="en-US" sz="2400" dirty="0">
                <a:solidFill>
                  <a:schemeClr val="accent2">
                    <a:lumMod val="50000"/>
                  </a:schemeClr>
                </a:solidFill>
              </a:rPr>
              <a:t>codeword</a:t>
            </a:r>
            <a:endParaRPr lang="en-CH" sz="2400" dirty="0">
              <a:solidFill>
                <a:schemeClr val="accent2">
                  <a:lumMod val="50000"/>
                </a:schemeClr>
              </a:solidFill>
            </a:endParaRPr>
          </a:p>
        </p:txBody>
      </p:sp>
      <p:sp>
        <p:nvSpPr>
          <p:cNvPr id="65" name="Arrow: Right 64">
            <a:extLst>
              <a:ext uri="{FF2B5EF4-FFF2-40B4-BE49-F238E27FC236}">
                <a16:creationId xmlns:a16="http://schemas.microsoft.com/office/drawing/2014/main" id="{40040271-73CC-4BBA-A9FC-49CBFD5FD5BD}"/>
              </a:ext>
            </a:extLst>
          </p:cNvPr>
          <p:cNvSpPr/>
          <p:nvPr/>
        </p:nvSpPr>
        <p:spPr>
          <a:xfrm rot="5400000">
            <a:off x="4333922" y="4340718"/>
            <a:ext cx="474538" cy="394427"/>
          </a:xfrm>
          <a:prstGeom prst="rightArrow">
            <a:avLst>
              <a:gd name="adj1" fmla="val 50000"/>
              <a:gd name="adj2" fmla="val 53320"/>
            </a:avLst>
          </a:prstGeom>
          <a:solidFill>
            <a:schemeClr val="bg1">
              <a:lumMod val="7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109" name="Group 108">
            <a:extLst>
              <a:ext uri="{FF2B5EF4-FFF2-40B4-BE49-F238E27FC236}">
                <a16:creationId xmlns:a16="http://schemas.microsoft.com/office/drawing/2014/main" id="{C41A885A-D8F8-493D-AC23-BDE0B916F733}"/>
              </a:ext>
            </a:extLst>
          </p:cNvPr>
          <p:cNvGrpSpPr/>
          <p:nvPr/>
        </p:nvGrpSpPr>
        <p:grpSpPr>
          <a:xfrm>
            <a:off x="349101" y="3169804"/>
            <a:ext cx="5232618" cy="779818"/>
            <a:chOff x="349101" y="3169804"/>
            <a:chExt cx="5232618" cy="779818"/>
          </a:xfrm>
        </p:grpSpPr>
        <p:cxnSp>
          <p:nvCxnSpPr>
            <p:cNvPr id="67" name="Straight Arrow Connector 66">
              <a:extLst>
                <a:ext uri="{FF2B5EF4-FFF2-40B4-BE49-F238E27FC236}">
                  <a16:creationId xmlns:a16="http://schemas.microsoft.com/office/drawing/2014/main" id="{3022C49C-3CA1-465A-8DE0-3774B80A2DAC}"/>
                </a:ext>
              </a:extLst>
            </p:cNvPr>
            <p:cNvCxnSpPr>
              <a:cxnSpLocks/>
            </p:cNvCxnSpPr>
            <p:nvPr/>
          </p:nvCxnSpPr>
          <p:spPr>
            <a:xfrm flipH="1" flipV="1">
              <a:off x="2323602" y="3735071"/>
              <a:ext cx="1157988" cy="200056"/>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63E2EBBE-16DE-4C98-A5FE-D638DD42FD2A}"/>
                </a:ext>
              </a:extLst>
            </p:cNvPr>
            <p:cNvSpPr txBox="1"/>
            <p:nvPr/>
          </p:nvSpPr>
          <p:spPr>
            <a:xfrm>
              <a:off x="349101" y="3169804"/>
              <a:ext cx="2209800" cy="605294"/>
            </a:xfrm>
            <a:prstGeom prst="rect">
              <a:avLst/>
            </a:prstGeom>
            <a:noFill/>
          </p:spPr>
          <p:txBody>
            <a:bodyPr wrap="square" rtlCol="0">
              <a:spAutoFit/>
            </a:bodyPr>
            <a:lstStyle/>
            <a:p>
              <a:pPr algn="ctr">
                <a:lnSpc>
                  <a:spcPts val="2000"/>
                </a:lnSpc>
              </a:pPr>
              <a:r>
                <a:rPr lang="en-US" sz="2400" dirty="0"/>
                <a:t>2-byte </a:t>
              </a:r>
              <a:br>
                <a:rPr lang="en-US" sz="2400" dirty="0"/>
              </a:br>
              <a:r>
                <a:rPr lang="en-US" sz="2400" dirty="0"/>
                <a:t>ECC </a:t>
              </a:r>
              <a:r>
                <a:rPr lang="en-US" sz="2400" b="1" dirty="0"/>
                <a:t>symbol</a:t>
              </a:r>
              <a:endParaRPr lang="en-CH" sz="2400" b="1" dirty="0"/>
            </a:p>
          </p:txBody>
        </p:sp>
        <p:cxnSp>
          <p:nvCxnSpPr>
            <p:cNvPr id="71" name="Straight Arrow Connector 70">
              <a:extLst>
                <a:ext uri="{FF2B5EF4-FFF2-40B4-BE49-F238E27FC236}">
                  <a16:creationId xmlns:a16="http://schemas.microsoft.com/office/drawing/2014/main" id="{6AF28FDD-971C-48A8-BDD8-72B52F13D0CE}"/>
                </a:ext>
              </a:extLst>
            </p:cNvPr>
            <p:cNvCxnSpPr>
              <a:cxnSpLocks/>
            </p:cNvCxnSpPr>
            <p:nvPr/>
          </p:nvCxnSpPr>
          <p:spPr>
            <a:xfrm flipH="1" flipV="1">
              <a:off x="2343910" y="3645203"/>
              <a:ext cx="1729221" cy="304418"/>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D1FB99C-65E3-4294-86A1-0DB5FFDF9419}"/>
                </a:ext>
              </a:extLst>
            </p:cNvPr>
            <p:cNvCxnSpPr>
              <a:cxnSpLocks/>
            </p:cNvCxnSpPr>
            <p:nvPr/>
          </p:nvCxnSpPr>
          <p:spPr>
            <a:xfrm flipH="1" flipV="1">
              <a:off x="2361432" y="3543962"/>
              <a:ext cx="2201329" cy="405660"/>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536BCA85-5D62-4C62-8202-3D1386E39B3B}"/>
                </a:ext>
              </a:extLst>
            </p:cNvPr>
            <p:cNvCxnSpPr>
              <a:cxnSpLocks/>
            </p:cNvCxnSpPr>
            <p:nvPr/>
          </p:nvCxnSpPr>
          <p:spPr>
            <a:xfrm flipH="1" flipV="1">
              <a:off x="2357528" y="3446960"/>
              <a:ext cx="2692071" cy="454740"/>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AB57FE3-F619-4E4B-8E86-AAE7302FAFA0}"/>
                </a:ext>
              </a:extLst>
            </p:cNvPr>
            <p:cNvCxnSpPr>
              <a:cxnSpLocks/>
            </p:cNvCxnSpPr>
            <p:nvPr/>
          </p:nvCxnSpPr>
          <p:spPr>
            <a:xfrm flipH="1" flipV="1">
              <a:off x="2353219" y="3328073"/>
              <a:ext cx="3228500" cy="573627"/>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CFCB8607-718F-471C-9042-594EF1D6ACAE}"/>
              </a:ext>
            </a:extLst>
          </p:cNvPr>
          <p:cNvGrpSpPr/>
          <p:nvPr/>
        </p:nvGrpSpPr>
        <p:grpSpPr>
          <a:xfrm>
            <a:off x="5943600" y="4779855"/>
            <a:ext cx="328841" cy="579943"/>
            <a:chOff x="5943600" y="4779855"/>
            <a:chExt cx="328841" cy="579943"/>
          </a:xfrm>
        </p:grpSpPr>
        <p:cxnSp>
          <p:nvCxnSpPr>
            <p:cNvPr id="92" name="Straight Connector 91">
              <a:extLst>
                <a:ext uri="{FF2B5EF4-FFF2-40B4-BE49-F238E27FC236}">
                  <a16:creationId xmlns:a16="http://schemas.microsoft.com/office/drawing/2014/main" id="{D0F4BD2E-D160-4FDA-81E6-75B457C82646}"/>
                </a:ext>
              </a:extLst>
            </p:cNvPr>
            <p:cNvCxnSpPr>
              <a:cxnSpLocks/>
            </p:cNvCxnSpPr>
            <p:nvPr/>
          </p:nvCxnSpPr>
          <p:spPr>
            <a:xfrm flipV="1">
              <a:off x="5953125" y="4779855"/>
              <a:ext cx="0" cy="5799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6176F0D-3D80-4F40-99F9-7F30B80DBDDE}"/>
                </a:ext>
              </a:extLst>
            </p:cNvPr>
            <p:cNvCxnSpPr>
              <a:cxnSpLocks/>
            </p:cNvCxnSpPr>
            <p:nvPr/>
          </p:nvCxnSpPr>
          <p:spPr>
            <a:xfrm>
              <a:off x="5943600" y="5350273"/>
              <a:ext cx="328841"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6" name="TextBox 95">
            <a:extLst>
              <a:ext uri="{FF2B5EF4-FFF2-40B4-BE49-F238E27FC236}">
                <a16:creationId xmlns:a16="http://schemas.microsoft.com/office/drawing/2014/main" id="{14170E0C-552B-497A-A34A-0B69758DF5AC}"/>
              </a:ext>
            </a:extLst>
          </p:cNvPr>
          <p:cNvSpPr txBox="1"/>
          <p:nvPr/>
        </p:nvSpPr>
        <p:spPr>
          <a:xfrm>
            <a:off x="6232525" y="4560565"/>
            <a:ext cx="2819399" cy="400110"/>
          </a:xfrm>
          <a:prstGeom prst="rect">
            <a:avLst/>
          </a:prstGeom>
          <a:noFill/>
        </p:spPr>
        <p:txBody>
          <a:bodyPr wrap="square" rtlCol="0">
            <a:spAutoFit/>
          </a:bodyPr>
          <a:lstStyle/>
          <a:p>
            <a:r>
              <a:rPr lang="en-US" sz="2000" b="1" dirty="0">
                <a:solidFill>
                  <a:srgbClr val="009900"/>
                </a:solidFill>
              </a:rPr>
              <a:t>corrects</a:t>
            </a:r>
            <a:r>
              <a:rPr lang="en-US" sz="2000" dirty="0">
                <a:solidFill>
                  <a:srgbClr val="009900"/>
                </a:solidFill>
              </a:rPr>
              <a:t> </a:t>
            </a:r>
            <a:r>
              <a:rPr lang="en-US" sz="2000" dirty="0"/>
              <a:t>1 bit/symbol</a:t>
            </a:r>
            <a:endParaRPr lang="en-CH" sz="2000" dirty="0"/>
          </a:p>
        </p:txBody>
      </p:sp>
      <p:sp>
        <p:nvSpPr>
          <p:cNvPr id="97" name="TextBox 96">
            <a:extLst>
              <a:ext uri="{FF2B5EF4-FFF2-40B4-BE49-F238E27FC236}">
                <a16:creationId xmlns:a16="http://schemas.microsoft.com/office/drawing/2014/main" id="{2CC8D6D4-6B55-41A0-A0CD-33B613C515DB}"/>
              </a:ext>
            </a:extLst>
          </p:cNvPr>
          <p:cNvSpPr txBox="1"/>
          <p:nvPr/>
        </p:nvSpPr>
        <p:spPr>
          <a:xfrm>
            <a:off x="6242051" y="5122253"/>
            <a:ext cx="2819399" cy="400110"/>
          </a:xfrm>
          <a:prstGeom prst="rect">
            <a:avLst/>
          </a:prstGeom>
          <a:noFill/>
        </p:spPr>
        <p:txBody>
          <a:bodyPr wrap="square" rtlCol="0">
            <a:spAutoFit/>
          </a:bodyPr>
          <a:lstStyle/>
          <a:p>
            <a:r>
              <a:rPr lang="en-US" sz="2000" b="1" dirty="0">
                <a:solidFill>
                  <a:schemeClr val="accent4">
                    <a:lumMod val="50000"/>
                  </a:schemeClr>
                </a:solidFill>
              </a:rPr>
              <a:t>detects</a:t>
            </a:r>
            <a:r>
              <a:rPr lang="en-US" sz="2000" dirty="0">
                <a:solidFill>
                  <a:srgbClr val="009900"/>
                </a:solidFill>
              </a:rPr>
              <a:t> </a:t>
            </a:r>
            <a:r>
              <a:rPr lang="en-US" sz="2000" dirty="0"/>
              <a:t>2 bits/symbols</a:t>
            </a:r>
            <a:endParaRPr lang="en-CH" sz="2000" dirty="0"/>
          </a:p>
        </p:txBody>
      </p:sp>
      <p:grpSp>
        <p:nvGrpSpPr>
          <p:cNvPr id="112" name="Group 111">
            <a:extLst>
              <a:ext uri="{FF2B5EF4-FFF2-40B4-BE49-F238E27FC236}">
                <a16:creationId xmlns:a16="http://schemas.microsoft.com/office/drawing/2014/main" id="{2537C294-AC26-40FA-A60B-A2CCB0637B90}"/>
              </a:ext>
            </a:extLst>
          </p:cNvPr>
          <p:cNvGrpSpPr/>
          <p:nvPr/>
        </p:nvGrpSpPr>
        <p:grpSpPr>
          <a:xfrm>
            <a:off x="5355389" y="4775201"/>
            <a:ext cx="917052" cy="389942"/>
            <a:chOff x="5355389" y="4775201"/>
            <a:chExt cx="917052" cy="389942"/>
          </a:xfrm>
        </p:grpSpPr>
        <p:cxnSp>
          <p:nvCxnSpPr>
            <p:cNvPr id="87" name="Straight Connector 86">
              <a:extLst>
                <a:ext uri="{FF2B5EF4-FFF2-40B4-BE49-F238E27FC236}">
                  <a16:creationId xmlns:a16="http://schemas.microsoft.com/office/drawing/2014/main" id="{D8968B55-509B-4F57-8C68-8F3914B07B47}"/>
                </a:ext>
              </a:extLst>
            </p:cNvPr>
            <p:cNvCxnSpPr>
              <a:cxnSpLocks/>
            </p:cNvCxnSpPr>
            <p:nvPr/>
          </p:nvCxnSpPr>
          <p:spPr>
            <a:xfrm flipV="1">
              <a:off x="5410200" y="4777386"/>
              <a:ext cx="548425" cy="318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13DC99F-9356-4BDD-B456-DB7FF9AA1B95}"/>
                </a:ext>
              </a:extLst>
            </p:cNvPr>
            <p:cNvCxnSpPr>
              <a:cxnSpLocks/>
            </p:cNvCxnSpPr>
            <p:nvPr/>
          </p:nvCxnSpPr>
          <p:spPr>
            <a:xfrm>
              <a:off x="5943600" y="4775201"/>
              <a:ext cx="328841"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33F0DCCB-9470-4977-850D-0030D4321802}"/>
                </a:ext>
              </a:extLst>
            </p:cNvPr>
            <p:cNvSpPr/>
            <p:nvPr/>
          </p:nvSpPr>
          <p:spPr>
            <a:xfrm>
              <a:off x="5355389" y="5042375"/>
              <a:ext cx="125789" cy="1227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custDataLst>
      <p:tags r:id="rId1"/>
    </p:custDataLst>
    <p:extLst>
      <p:ext uri="{BB962C8B-B14F-4D97-AF65-F5344CB8AC3E}">
        <p14:creationId xmlns:p14="http://schemas.microsoft.com/office/powerpoint/2010/main" val="3860552750"/>
      </p:ext>
    </p:extLst>
  </p:cSld>
  <p:clrMapOvr>
    <a:masterClrMapping/>
  </p:clrMapOvr>
  <mc:AlternateContent xmlns:mc="http://schemas.openxmlformats.org/markup-compatibility/2006" xmlns:p14="http://schemas.microsoft.com/office/powerpoint/2010/main">
    <mc:Choice Requires="p14">
      <p:transition spd="slow" p14:dur="2000" advTm="53766"/>
    </mc:Choice>
    <mc:Fallback xmlns="">
      <p:transition spd="slow" advTm="537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childTnLst>
                                </p:cTn>
                              </p:par>
                              <p:par>
                                <p:cTn id="13" presetID="10" presetClass="entr" presetSubtype="0" fill="hold" nodeType="with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7"/>
                                        </p:tgtEl>
                                        <p:attrNameLst>
                                          <p:attrName>style.visibility</p:attrName>
                                        </p:attrNameLst>
                                      </p:cBhvr>
                                      <p:to>
                                        <p:strVal val="visible"/>
                                      </p:to>
                                    </p:set>
                                    <p:animEffect transition="in" filter="fade">
                                      <p:cBhvr>
                                        <p:cTn id="20" dur="500"/>
                                        <p:tgtEl>
                                          <p:spTgt spid="10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fade">
                                      <p:cBhvr>
                                        <p:cTn id="24" dur="500"/>
                                        <p:tgtEl>
                                          <p:spTgt spid="10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fade">
                                      <p:cBhvr>
                                        <p:cTn id="60" dur="500"/>
                                        <p:tgtEl>
                                          <p:spTgt spid="1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2"/>
                                        </p:tgtEl>
                                        <p:attrNameLst>
                                          <p:attrName>style.visibility</p:attrName>
                                        </p:attrNameLst>
                                      </p:cBhvr>
                                      <p:to>
                                        <p:strVal val="visible"/>
                                      </p:to>
                                    </p:set>
                                    <p:animEffect transition="in" filter="fade">
                                      <p:cBhvr>
                                        <p:cTn id="65" dur="500"/>
                                        <p:tgtEl>
                                          <p:spTgt spid="112"/>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fade">
                                      <p:cBhvr>
                                        <p:cTn id="69" dur="500"/>
                                        <p:tgtEl>
                                          <p:spTgt spid="9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13"/>
                                        </p:tgtEl>
                                        <p:attrNameLst>
                                          <p:attrName>style.visibility</p:attrName>
                                        </p:attrNameLst>
                                      </p:cBhvr>
                                      <p:to>
                                        <p:strVal val="visible"/>
                                      </p:to>
                                    </p:set>
                                    <p:animEffect transition="in" filter="fade">
                                      <p:cBhvr>
                                        <p:cTn id="74" dur="500"/>
                                        <p:tgtEl>
                                          <p:spTgt spid="11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6" grpId="0" animBg="1"/>
      <p:bldP spid="60" grpId="0"/>
      <p:bldP spid="63" grpId="0"/>
      <p:bldP spid="65" grpId="0" animBg="1"/>
      <p:bldP spid="96" grpId="0"/>
      <p:bldP spid="9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2C9AA47-0AC6-47B1-BC6D-ADAF2A0F33DB}"/>
              </a:ext>
            </a:extLst>
          </p:cNvPr>
          <p:cNvGrpSpPr/>
          <p:nvPr/>
        </p:nvGrpSpPr>
        <p:grpSpPr>
          <a:xfrm>
            <a:off x="514350" y="914400"/>
            <a:ext cx="8115300" cy="3203529"/>
            <a:chOff x="514350" y="914400"/>
            <a:chExt cx="8115300" cy="3203529"/>
          </a:xfrm>
        </p:grpSpPr>
        <p:pic>
          <p:nvPicPr>
            <p:cNvPr id="4" name="Picture 3">
              <a:extLst>
                <a:ext uri="{FF2B5EF4-FFF2-40B4-BE49-F238E27FC236}">
                  <a16:creationId xmlns:a16="http://schemas.microsoft.com/office/drawing/2014/main" id="{9572C5B4-0A12-45E0-82EF-AADD27A407E3}"/>
                </a:ext>
              </a:extLst>
            </p:cNvPr>
            <p:cNvPicPr>
              <a:picLocks noChangeAspect="1"/>
            </p:cNvPicPr>
            <p:nvPr/>
          </p:nvPicPr>
          <p:blipFill>
            <a:blip r:embed="rId4"/>
            <a:stretch>
              <a:fillRect/>
            </a:stretch>
          </p:blipFill>
          <p:spPr>
            <a:xfrm>
              <a:off x="514350" y="914400"/>
              <a:ext cx="8115300" cy="3203529"/>
            </a:xfrm>
            <a:prstGeom prst="rect">
              <a:avLst/>
            </a:prstGeom>
          </p:spPr>
        </p:pic>
        <p:sp>
          <p:nvSpPr>
            <p:cNvPr id="3" name="Rectangle 2">
              <a:extLst>
                <a:ext uri="{FF2B5EF4-FFF2-40B4-BE49-F238E27FC236}">
                  <a16:creationId xmlns:a16="http://schemas.microsoft.com/office/drawing/2014/main" id="{D67EFCD0-E4F3-42DE-9C36-412BCDE1315C}"/>
                </a:ext>
              </a:extLst>
            </p:cNvPr>
            <p:cNvSpPr/>
            <p:nvPr/>
          </p:nvSpPr>
          <p:spPr>
            <a:xfrm>
              <a:off x="2305050" y="1227825"/>
              <a:ext cx="1371600" cy="219975"/>
            </a:xfrm>
            <a:prstGeom prst="rect">
              <a:avLst/>
            </a:prstGeom>
            <a:solidFill>
              <a:srgbClr val="E4E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403B94FB-2FC5-4F79-971C-2C2C40840D28}"/>
                </a:ext>
              </a:extLst>
            </p:cNvPr>
            <p:cNvSpPr/>
            <p:nvPr/>
          </p:nvSpPr>
          <p:spPr>
            <a:xfrm>
              <a:off x="4547191" y="1231569"/>
              <a:ext cx="1371600" cy="219975"/>
            </a:xfrm>
            <a:prstGeom prst="rect">
              <a:avLst/>
            </a:prstGeom>
            <a:solidFill>
              <a:srgbClr val="E4E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412071C7-FAD9-4778-AF4D-2D17F5FD6F3A}"/>
                </a:ext>
              </a:extLst>
            </p:cNvPr>
            <p:cNvSpPr/>
            <p:nvPr/>
          </p:nvSpPr>
          <p:spPr>
            <a:xfrm>
              <a:off x="6818899" y="1231569"/>
              <a:ext cx="1371600" cy="219975"/>
            </a:xfrm>
            <a:prstGeom prst="rect">
              <a:avLst/>
            </a:prstGeom>
            <a:solidFill>
              <a:srgbClr val="E4E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2" name="Title 1">
            <a:extLst>
              <a:ext uri="{FF2B5EF4-FFF2-40B4-BE49-F238E27FC236}">
                <a16:creationId xmlns:a16="http://schemas.microsoft.com/office/drawing/2014/main" id="{75C1EC89-73A2-4D41-BB40-41C223AEEBA9}"/>
              </a:ext>
            </a:extLst>
          </p:cNvPr>
          <p:cNvSpPr>
            <a:spLocks noGrp="1"/>
          </p:cNvSpPr>
          <p:nvPr>
            <p:ph type="title"/>
          </p:nvPr>
        </p:nvSpPr>
        <p:spPr>
          <a:xfrm>
            <a:off x="152400" y="0"/>
            <a:ext cx="8991600" cy="762000"/>
          </a:xfrm>
        </p:spPr>
        <p:txBody>
          <a:bodyPr>
            <a:noAutofit/>
          </a:bodyPr>
          <a:lstStyle/>
          <a:p>
            <a:r>
              <a:rPr lang="en-US" sz="3400" b="0" dirty="0"/>
              <a:t>Bypassing ECC with New RowHammer Patterns</a:t>
            </a:r>
            <a:endParaRPr lang="en-CH" sz="3400" dirty="0"/>
          </a:p>
        </p:txBody>
      </p:sp>
      <p:sp>
        <p:nvSpPr>
          <p:cNvPr id="6" name="Content Placeholder 2">
            <a:extLst>
              <a:ext uri="{FF2B5EF4-FFF2-40B4-BE49-F238E27FC236}">
                <a16:creationId xmlns:a16="http://schemas.microsoft.com/office/drawing/2014/main" id="{B51C934F-48F4-4984-81B0-D3B7BA0E7018}"/>
              </a:ext>
            </a:extLst>
          </p:cNvPr>
          <p:cNvSpPr txBox="1">
            <a:spLocks/>
          </p:cNvSpPr>
          <p:nvPr/>
        </p:nvSpPr>
        <p:spPr>
          <a:xfrm>
            <a:off x="0" y="5550541"/>
            <a:ext cx="9144000" cy="716136"/>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tx1">
                    <a:lumMod val="65000"/>
                    <a:lumOff val="35000"/>
                  </a:schemeClr>
                </a:solidFill>
              </a:rPr>
              <a:t>Conventional DRAM ECC </a:t>
            </a:r>
            <a:r>
              <a:rPr lang="en-US" sz="2400" dirty="0">
                <a:solidFill>
                  <a:srgbClr val="C00000"/>
                </a:solidFill>
              </a:rPr>
              <a:t>cannot</a:t>
            </a:r>
            <a:r>
              <a:rPr lang="en-US" sz="2400" dirty="0">
                <a:solidFill>
                  <a:schemeClr val="tx1">
                    <a:lumMod val="65000"/>
                    <a:lumOff val="35000"/>
                  </a:schemeClr>
                </a:solidFill>
              </a:rPr>
              <a:t> </a:t>
            </a:r>
            <a:r>
              <a:rPr lang="en-US" sz="2400" dirty="0">
                <a:solidFill>
                  <a:srgbClr val="C00000"/>
                </a:solidFill>
              </a:rPr>
              <a:t>protect</a:t>
            </a:r>
            <a:br>
              <a:rPr lang="en-US" sz="2400" dirty="0">
                <a:solidFill>
                  <a:schemeClr val="tx1">
                    <a:lumMod val="65000"/>
                    <a:lumOff val="35000"/>
                  </a:schemeClr>
                </a:solidFill>
              </a:rPr>
            </a:br>
            <a:r>
              <a:rPr lang="en-US" sz="2400" dirty="0">
                <a:solidFill>
                  <a:schemeClr val="tx1">
                    <a:lumMod val="65000"/>
                    <a:lumOff val="35000"/>
                  </a:schemeClr>
                </a:solidFill>
              </a:rPr>
              <a:t>against our </a:t>
            </a:r>
            <a:r>
              <a:rPr lang="en-US" sz="2400" dirty="0">
                <a:solidFill>
                  <a:srgbClr val="0066FF"/>
                </a:solidFill>
              </a:rPr>
              <a:t>new RowHammer access patterns</a:t>
            </a:r>
          </a:p>
        </p:txBody>
      </p:sp>
      <p:sp>
        <p:nvSpPr>
          <p:cNvPr id="7" name="Oval 6">
            <a:extLst>
              <a:ext uri="{FF2B5EF4-FFF2-40B4-BE49-F238E27FC236}">
                <a16:creationId xmlns:a16="http://schemas.microsoft.com/office/drawing/2014/main" id="{DE87A60A-4FF4-4DAC-A8EF-417B1FB59B19}"/>
              </a:ext>
            </a:extLst>
          </p:cNvPr>
          <p:cNvSpPr/>
          <p:nvPr/>
        </p:nvSpPr>
        <p:spPr>
          <a:xfrm>
            <a:off x="1828800" y="1447800"/>
            <a:ext cx="533400" cy="83820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Oval 7">
            <a:extLst>
              <a:ext uri="{FF2B5EF4-FFF2-40B4-BE49-F238E27FC236}">
                <a16:creationId xmlns:a16="http://schemas.microsoft.com/office/drawing/2014/main" id="{1A978FA9-E97B-44B8-A848-7F8480F89472}"/>
              </a:ext>
            </a:extLst>
          </p:cNvPr>
          <p:cNvSpPr/>
          <p:nvPr/>
        </p:nvSpPr>
        <p:spPr>
          <a:xfrm>
            <a:off x="4114800" y="1377030"/>
            <a:ext cx="533400" cy="128997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Oval 8">
            <a:extLst>
              <a:ext uri="{FF2B5EF4-FFF2-40B4-BE49-F238E27FC236}">
                <a16:creationId xmlns:a16="http://schemas.microsoft.com/office/drawing/2014/main" id="{B9D24CBB-8DCC-40D5-8BE3-BB3B3F6E259C}"/>
              </a:ext>
            </a:extLst>
          </p:cNvPr>
          <p:cNvSpPr/>
          <p:nvPr/>
        </p:nvSpPr>
        <p:spPr>
          <a:xfrm>
            <a:off x="6412089" y="1447800"/>
            <a:ext cx="533400" cy="152400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Oval 9">
            <a:extLst>
              <a:ext uri="{FF2B5EF4-FFF2-40B4-BE49-F238E27FC236}">
                <a16:creationId xmlns:a16="http://schemas.microsoft.com/office/drawing/2014/main" id="{71F9533C-01D4-4F6D-BA74-A35E4D386295}"/>
              </a:ext>
            </a:extLst>
          </p:cNvPr>
          <p:cNvSpPr/>
          <p:nvPr/>
        </p:nvSpPr>
        <p:spPr>
          <a:xfrm>
            <a:off x="2336800" y="2782864"/>
            <a:ext cx="395112" cy="950936"/>
          </a:xfrm>
          <a:prstGeom prst="ellipse">
            <a:avLst/>
          </a:prstGeom>
          <a:noFill/>
          <a:ln w="38100">
            <a:solidFill>
              <a:srgbClr val="F545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Oval 10">
            <a:extLst>
              <a:ext uri="{FF2B5EF4-FFF2-40B4-BE49-F238E27FC236}">
                <a16:creationId xmlns:a16="http://schemas.microsoft.com/office/drawing/2014/main" id="{6A21095D-0C34-40A2-8645-1B7AB60A8245}"/>
              </a:ext>
            </a:extLst>
          </p:cNvPr>
          <p:cNvSpPr/>
          <p:nvPr/>
        </p:nvSpPr>
        <p:spPr>
          <a:xfrm>
            <a:off x="4648200" y="1905000"/>
            <a:ext cx="395112" cy="2057400"/>
          </a:xfrm>
          <a:prstGeom prst="ellipse">
            <a:avLst/>
          </a:prstGeom>
          <a:noFill/>
          <a:ln w="38100">
            <a:solidFill>
              <a:srgbClr val="F545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Oval 11">
            <a:extLst>
              <a:ext uri="{FF2B5EF4-FFF2-40B4-BE49-F238E27FC236}">
                <a16:creationId xmlns:a16="http://schemas.microsoft.com/office/drawing/2014/main" id="{BF6D4626-816A-4EA9-8E37-296E2CD74942}"/>
              </a:ext>
            </a:extLst>
          </p:cNvPr>
          <p:cNvSpPr/>
          <p:nvPr/>
        </p:nvSpPr>
        <p:spPr>
          <a:xfrm>
            <a:off x="6990645" y="1727200"/>
            <a:ext cx="395112" cy="2235200"/>
          </a:xfrm>
          <a:prstGeom prst="ellipse">
            <a:avLst/>
          </a:prstGeom>
          <a:noFill/>
          <a:ln w="38100">
            <a:solidFill>
              <a:srgbClr val="F545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Oval 12">
            <a:extLst>
              <a:ext uri="{FF2B5EF4-FFF2-40B4-BE49-F238E27FC236}">
                <a16:creationId xmlns:a16="http://schemas.microsoft.com/office/drawing/2014/main" id="{DF9F4277-B06F-4A07-88AC-343B2F9876C0}"/>
              </a:ext>
            </a:extLst>
          </p:cNvPr>
          <p:cNvSpPr/>
          <p:nvPr/>
        </p:nvSpPr>
        <p:spPr>
          <a:xfrm>
            <a:off x="5588001" y="3048000"/>
            <a:ext cx="395112" cy="9509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Oval 13">
            <a:extLst>
              <a:ext uri="{FF2B5EF4-FFF2-40B4-BE49-F238E27FC236}">
                <a16:creationId xmlns:a16="http://schemas.microsoft.com/office/drawing/2014/main" id="{A8FB5CAF-EAF0-482B-99E7-4B477C35DA36}"/>
              </a:ext>
            </a:extLst>
          </p:cNvPr>
          <p:cNvSpPr/>
          <p:nvPr/>
        </p:nvSpPr>
        <p:spPr>
          <a:xfrm>
            <a:off x="7888110" y="2516163"/>
            <a:ext cx="395112" cy="16017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Content Placeholder 2">
            <a:extLst>
              <a:ext uri="{FF2B5EF4-FFF2-40B4-BE49-F238E27FC236}">
                <a16:creationId xmlns:a16="http://schemas.microsoft.com/office/drawing/2014/main" id="{C53D9301-72F8-476B-A421-E7C1F2D4CEF1}"/>
              </a:ext>
            </a:extLst>
          </p:cNvPr>
          <p:cNvSpPr txBox="1">
            <a:spLocks/>
          </p:cNvSpPr>
          <p:nvPr/>
        </p:nvSpPr>
        <p:spPr>
          <a:xfrm>
            <a:off x="0" y="4619633"/>
            <a:ext cx="9144000" cy="716136"/>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tx1">
                    <a:lumMod val="65000"/>
                    <a:lumOff val="35000"/>
                  </a:schemeClr>
                </a:solidFill>
              </a:rPr>
              <a:t>Modules from all three vendors have many </a:t>
            </a:r>
            <a:r>
              <a:rPr lang="en-US" sz="2400" b="1" dirty="0">
                <a:solidFill>
                  <a:schemeClr val="tx1">
                    <a:lumMod val="65000"/>
                    <a:lumOff val="35000"/>
                  </a:schemeClr>
                </a:solidFill>
              </a:rPr>
              <a:t>8-byte data chunks </a:t>
            </a:r>
            <a:r>
              <a:rPr lang="en-US" sz="2400" dirty="0"/>
              <a:t>with</a:t>
            </a:r>
            <a:r>
              <a:rPr lang="en-US" sz="2400" dirty="0">
                <a:solidFill>
                  <a:srgbClr val="C00000"/>
                </a:solidFill>
              </a:rPr>
              <a:t> 3 and more (up to 7) RowHammer bit flips</a:t>
            </a:r>
          </a:p>
        </p:txBody>
      </p:sp>
      <p:grpSp>
        <p:nvGrpSpPr>
          <p:cNvPr id="23" name="Group 22">
            <a:extLst>
              <a:ext uri="{FF2B5EF4-FFF2-40B4-BE49-F238E27FC236}">
                <a16:creationId xmlns:a16="http://schemas.microsoft.com/office/drawing/2014/main" id="{7BC15310-115F-4BAC-96DB-A689B5A5FDAD}"/>
              </a:ext>
            </a:extLst>
          </p:cNvPr>
          <p:cNvGrpSpPr/>
          <p:nvPr/>
        </p:nvGrpSpPr>
        <p:grpSpPr>
          <a:xfrm>
            <a:off x="2095500" y="4040649"/>
            <a:ext cx="6056013" cy="381286"/>
            <a:chOff x="2095500" y="4040649"/>
            <a:chExt cx="6056013" cy="381286"/>
          </a:xfrm>
        </p:grpSpPr>
        <p:sp>
          <p:nvSpPr>
            <p:cNvPr id="20" name="TextBox 19">
              <a:extLst>
                <a:ext uri="{FF2B5EF4-FFF2-40B4-BE49-F238E27FC236}">
                  <a16:creationId xmlns:a16="http://schemas.microsoft.com/office/drawing/2014/main" id="{4CCB56BC-F982-4CCF-80F8-F90089292E7D}"/>
                </a:ext>
              </a:extLst>
            </p:cNvPr>
            <p:cNvSpPr txBox="1"/>
            <p:nvPr/>
          </p:nvSpPr>
          <p:spPr>
            <a:xfrm>
              <a:off x="2095500" y="4040649"/>
              <a:ext cx="1295400" cy="369332"/>
            </a:xfrm>
            <a:prstGeom prst="rect">
              <a:avLst/>
            </a:prstGeom>
            <a:noFill/>
          </p:spPr>
          <p:txBody>
            <a:bodyPr wrap="square" rtlCol="0">
              <a:spAutoFit/>
            </a:bodyPr>
            <a:lstStyle/>
            <a:p>
              <a:pPr algn="ctr"/>
              <a:r>
                <a:rPr lang="en-US" b="1" dirty="0"/>
                <a:t>Vendor A</a:t>
              </a:r>
              <a:endParaRPr lang="en-CH" b="1" dirty="0"/>
            </a:p>
          </p:txBody>
        </p:sp>
        <p:sp>
          <p:nvSpPr>
            <p:cNvPr id="21" name="TextBox 20">
              <a:extLst>
                <a:ext uri="{FF2B5EF4-FFF2-40B4-BE49-F238E27FC236}">
                  <a16:creationId xmlns:a16="http://schemas.microsoft.com/office/drawing/2014/main" id="{DD2437F5-D3B3-4809-9233-BFB6611CB668}"/>
                </a:ext>
              </a:extLst>
            </p:cNvPr>
            <p:cNvSpPr txBox="1"/>
            <p:nvPr/>
          </p:nvSpPr>
          <p:spPr>
            <a:xfrm>
              <a:off x="4585291" y="4040649"/>
              <a:ext cx="1295400" cy="369332"/>
            </a:xfrm>
            <a:prstGeom prst="rect">
              <a:avLst/>
            </a:prstGeom>
            <a:noFill/>
          </p:spPr>
          <p:txBody>
            <a:bodyPr wrap="square" rtlCol="0">
              <a:spAutoFit/>
            </a:bodyPr>
            <a:lstStyle/>
            <a:p>
              <a:pPr algn="ctr"/>
              <a:r>
                <a:rPr lang="en-US" b="1" dirty="0"/>
                <a:t>Vendor B</a:t>
              </a:r>
              <a:endParaRPr lang="en-CH" b="1" dirty="0"/>
            </a:p>
          </p:txBody>
        </p:sp>
        <p:sp>
          <p:nvSpPr>
            <p:cNvPr id="22" name="TextBox 21">
              <a:extLst>
                <a:ext uri="{FF2B5EF4-FFF2-40B4-BE49-F238E27FC236}">
                  <a16:creationId xmlns:a16="http://schemas.microsoft.com/office/drawing/2014/main" id="{7DC5C9E5-EC1B-46AA-A9BC-271528F73870}"/>
                </a:ext>
              </a:extLst>
            </p:cNvPr>
            <p:cNvSpPr txBox="1"/>
            <p:nvPr/>
          </p:nvSpPr>
          <p:spPr>
            <a:xfrm>
              <a:off x="6856113" y="4052603"/>
              <a:ext cx="1295400" cy="369332"/>
            </a:xfrm>
            <a:prstGeom prst="rect">
              <a:avLst/>
            </a:prstGeom>
            <a:noFill/>
          </p:spPr>
          <p:txBody>
            <a:bodyPr wrap="square" rtlCol="0">
              <a:spAutoFit/>
            </a:bodyPr>
            <a:lstStyle/>
            <a:p>
              <a:pPr algn="ctr"/>
              <a:r>
                <a:rPr lang="en-US" b="1" dirty="0"/>
                <a:t>Vendor C</a:t>
              </a:r>
              <a:endParaRPr lang="en-CH" b="1" dirty="0"/>
            </a:p>
          </p:txBody>
        </p:sp>
      </p:grpSp>
    </p:spTree>
    <p:custDataLst>
      <p:tags r:id="rId1"/>
    </p:custDataLst>
    <p:extLst>
      <p:ext uri="{BB962C8B-B14F-4D97-AF65-F5344CB8AC3E}">
        <p14:creationId xmlns:p14="http://schemas.microsoft.com/office/powerpoint/2010/main" val="3573838495"/>
      </p:ext>
    </p:extLst>
  </p:cSld>
  <p:clrMapOvr>
    <a:masterClrMapping/>
  </p:clrMapOvr>
  <mc:AlternateContent xmlns:mc="http://schemas.openxmlformats.org/markup-compatibility/2006" xmlns:p14="http://schemas.microsoft.com/office/powerpoint/2010/main">
    <mc:Choice Requires="p14">
      <p:transition spd="slow" p14:dur="2000" advTm="54697"/>
    </mc:Choice>
    <mc:Fallback xmlns="">
      <p:transition spd="slow" advTm="546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xit" presetSubtype="0" fill="hold" grpId="1"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xit" presetSubtype="0" fill="hold" grpId="1" nodeType="with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1A5D-423F-4AA1-993C-209107734D4E}"/>
              </a:ext>
            </a:extLst>
          </p:cNvPr>
          <p:cNvSpPr>
            <a:spLocks noGrp="1"/>
          </p:cNvSpPr>
          <p:nvPr>
            <p:ph type="title"/>
          </p:nvPr>
        </p:nvSpPr>
        <p:spPr/>
        <p:txBody>
          <a:bodyPr>
            <a:noAutofit/>
          </a:bodyPr>
          <a:lstStyle/>
          <a:p>
            <a:r>
              <a:rPr lang="en-US" sz="3600" b="0" dirty="0"/>
              <a:t>Other Observations and Results in the Paper</a:t>
            </a:r>
            <a:endParaRPr lang="en-CH" sz="3600" dirty="0"/>
          </a:p>
        </p:txBody>
      </p:sp>
      <p:sp>
        <p:nvSpPr>
          <p:cNvPr id="3" name="Content Placeholder 2">
            <a:extLst>
              <a:ext uri="{FF2B5EF4-FFF2-40B4-BE49-F238E27FC236}">
                <a16:creationId xmlns:a16="http://schemas.microsoft.com/office/drawing/2014/main" id="{A22CBD66-AF66-4BA1-849B-FD580A3A90B1}"/>
              </a:ext>
            </a:extLst>
          </p:cNvPr>
          <p:cNvSpPr>
            <a:spLocks noGrp="1"/>
          </p:cNvSpPr>
          <p:nvPr>
            <p:ph idx="1"/>
          </p:nvPr>
        </p:nvSpPr>
        <p:spPr>
          <a:xfrm>
            <a:off x="152400" y="914400"/>
            <a:ext cx="8839200" cy="2209800"/>
          </a:xfrm>
        </p:spPr>
        <p:txBody>
          <a:bodyPr>
            <a:normAutofit fontScale="92500" lnSpcReduction="10000"/>
          </a:bodyPr>
          <a:lstStyle/>
          <a:p>
            <a:r>
              <a:rPr lang="en-US" dirty="0"/>
              <a:t>More observations on the TRRs of the three vendors</a:t>
            </a:r>
          </a:p>
          <a:p>
            <a:r>
              <a:rPr lang="en-US" dirty="0"/>
              <a:t>Detailed description of the crafted access patterns</a:t>
            </a:r>
          </a:p>
          <a:p>
            <a:r>
              <a:rPr lang="en-US" dirty="0"/>
              <a:t>Hammers per aggressor row sensitivity analysis</a:t>
            </a:r>
          </a:p>
          <a:p>
            <a:r>
              <a:rPr lang="en-US" dirty="0"/>
              <a:t>Observations and results for individual modules</a:t>
            </a:r>
          </a:p>
          <a:p>
            <a:r>
              <a:rPr lang="en-US" dirty="0"/>
              <a:t>…</a:t>
            </a:r>
            <a:endParaRPr lang="en-CH" dirty="0"/>
          </a:p>
        </p:txBody>
      </p:sp>
      <p:pic>
        <p:nvPicPr>
          <p:cNvPr id="4" name="Picture 3">
            <a:extLst>
              <a:ext uri="{FF2B5EF4-FFF2-40B4-BE49-F238E27FC236}">
                <a16:creationId xmlns:a16="http://schemas.microsoft.com/office/drawing/2014/main" id="{968D7F6C-24B4-4581-9919-F51E4C733CF3}"/>
              </a:ext>
            </a:extLst>
          </p:cNvPr>
          <p:cNvPicPr>
            <a:picLocks noChangeAspect="1"/>
          </p:cNvPicPr>
          <p:nvPr/>
        </p:nvPicPr>
        <p:blipFill>
          <a:blip r:embed="rId4"/>
          <a:stretch>
            <a:fillRect/>
          </a:stretch>
        </p:blipFill>
        <p:spPr>
          <a:xfrm>
            <a:off x="0" y="3276600"/>
            <a:ext cx="9144000" cy="3061638"/>
          </a:xfrm>
          <a:prstGeom prst="rect">
            <a:avLst/>
          </a:prstGeom>
          <a:solidFill>
            <a:schemeClr val="tx1">
              <a:lumMod val="65000"/>
              <a:lumOff val="35000"/>
            </a:schemeClr>
          </a:solidFill>
          <a:ln w="28575">
            <a:solidFill>
              <a:schemeClr val="tx1"/>
            </a:solidFill>
          </a:ln>
        </p:spPr>
      </p:pic>
    </p:spTree>
    <p:custDataLst>
      <p:tags r:id="rId1"/>
    </p:custDataLst>
    <p:extLst>
      <p:ext uri="{BB962C8B-B14F-4D97-AF65-F5344CB8AC3E}">
        <p14:creationId xmlns:p14="http://schemas.microsoft.com/office/powerpoint/2010/main" val="1408959013"/>
      </p:ext>
    </p:extLst>
  </p:cSld>
  <p:clrMapOvr>
    <a:masterClrMapping/>
  </p:clrMapOvr>
  <mc:AlternateContent xmlns:mc="http://schemas.openxmlformats.org/markup-compatibility/2006" xmlns:p14="http://schemas.microsoft.com/office/powerpoint/2010/main">
    <mc:Choice Requires="p14">
      <p:transition spd="slow" p14:dur="2000" advTm="18227"/>
    </mc:Choice>
    <mc:Fallback xmlns="">
      <p:transition spd="slow" advTm="182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44D8-0E69-485E-8DD0-9D4D9E4B854D}"/>
              </a:ext>
            </a:extLst>
          </p:cNvPr>
          <p:cNvSpPr>
            <a:spLocks noGrp="1"/>
          </p:cNvSpPr>
          <p:nvPr>
            <p:ph type="title"/>
          </p:nvPr>
        </p:nvSpPr>
        <p:spPr/>
        <p:txBody>
          <a:bodyPr>
            <a:normAutofit/>
          </a:bodyPr>
          <a:lstStyle/>
          <a:p>
            <a:r>
              <a:rPr lang="en-US" dirty="0"/>
              <a:t>Outline</a:t>
            </a:r>
          </a:p>
        </p:txBody>
      </p:sp>
      <p:sp>
        <p:nvSpPr>
          <p:cNvPr id="4" name="Rectangle 3">
            <a:extLst>
              <a:ext uri="{FF2B5EF4-FFF2-40B4-BE49-F238E27FC236}">
                <a16:creationId xmlns:a16="http://schemas.microsoft.com/office/drawing/2014/main" id="{5D98D51A-189E-4D2B-B80D-356292F8396A}"/>
              </a:ext>
            </a:extLst>
          </p:cNvPr>
          <p:cNvSpPr/>
          <p:nvPr/>
        </p:nvSpPr>
        <p:spPr>
          <a:xfrm>
            <a:off x="0" y="990600"/>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1. </a:t>
            </a:r>
            <a:r>
              <a:rPr lang="en-US" sz="3000" dirty="0">
                <a:latin typeface="Cambria" panose="02040503050406030204" pitchFamily="18" charset="0"/>
              </a:rPr>
              <a:t>DRAM Operation Basics</a:t>
            </a:r>
          </a:p>
        </p:txBody>
      </p:sp>
      <p:sp>
        <p:nvSpPr>
          <p:cNvPr id="5" name="Rectangle 4">
            <a:extLst>
              <a:ext uri="{FF2B5EF4-FFF2-40B4-BE49-F238E27FC236}">
                <a16:creationId xmlns:a16="http://schemas.microsoft.com/office/drawing/2014/main" id="{649EE6A8-1843-4827-9531-A6596E0D1BE4}"/>
              </a:ext>
            </a:extLst>
          </p:cNvPr>
          <p:cNvSpPr/>
          <p:nvPr/>
        </p:nvSpPr>
        <p:spPr>
          <a:xfrm>
            <a:off x="0" y="1917405"/>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2</a:t>
            </a:r>
            <a:r>
              <a:rPr lang="en-US" sz="3000" dirty="0">
                <a:latin typeface="Cambria" panose="02040503050406030204" pitchFamily="18" charset="0"/>
              </a:rPr>
              <a:t>. RowHammer &amp; Target Row Refresh</a:t>
            </a:r>
          </a:p>
        </p:txBody>
      </p:sp>
      <p:sp>
        <p:nvSpPr>
          <p:cNvPr id="7" name="Rectangle 6">
            <a:extLst>
              <a:ext uri="{FF2B5EF4-FFF2-40B4-BE49-F238E27FC236}">
                <a16:creationId xmlns:a16="http://schemas.microsoft.com/office/drawing/2014/main" id="{D9DB1C58-EB98-4BA2-9248-92A286526A7A}"/>
              </a:ext>
            </a:extLst>
          </p:cNvPr>
          <p:cNvSpPr/>
          <p:nvPr/>
        </p:nvSpPr>
        <p:spPr>
          <a:xfrm>
            <a:off x="0" y="3771015"/>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4</a:t>
            </a:r>
            <a:r>
              <a:rPr lang="en-US" sz="3000" dirty="0">
                <a:latin typeface="Cambria" panose="02040503050406030204" pitchFamily="18" charset="0"/>
              </a:rPr>
              <a:t>.</a:t>
            </a:r>
            <a:r>
              <a:rPr lang="tr-TR" sz="3000" dirty="0">
                <a:latin typeface="Cambria" panose="02040503050406030204" pitchFamily="18" charset="0"/>
              </a:rPr>
              <a:t> </a:t>
            </a:r>
            <a:r>
              <a:rPr lang="en-US" sz="3000" dirty="0">
                <a:latin typeface="Cambria" panose="02040503050406030204" pitchFamily="18" charset="0"/>
              </a:rPr>
              <a:t>Observations &amp; New RowHammer Access Patterns</a:t>
            </a:r>
          </a:p>
        </p:txBody>
      </p:sp>
      <p:sp>
        <p:nvSpPr>
          <p:cNvPr id="8" name="Rectangle 7">
            <a:extLst>
              <a:ext uri="{FF2B5EF4-FFF2-40B4-BE49-F238E27FC236}">
                <a16:creationId xmlns:a16="http://schemas.microsoft.com/office/drawing/2014/main" id="{5A1AACE6-B22B-40B0-A89C-03B8C3868D7B}"/>
              </a:ext>
            </a:extLst>
          </p:cNvPr>
          <p:cNvSpPr/>
          <p:nvPr/>
        </p:nvSpPr>
        <p:spPr>
          <a:xfrm>
            <a:off x="0" y="4697820"/>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5. </a:t>
            </a:r>
            <a:r>
              <a:rPr lang="en-US" sz="3000" dirty="0">
                <a:latin typeface="Cambria" panose="02040503050406030204" pitchFamily="18" charset="0"/>
              </a:rPr>
              <a:t>RowHammer Bit Flip Analysis</a:t>
            </a:r>
          </a:p>
        </p:txBody>
      </p:sp>
      <p:sp>
        <p:nvSpPr>
          <p:cNvPr id="10" name="Rectangle 9">
            <a:extLst>
              <a:ext uri="{FF2B5EF4-FFF2-40B4-BE49-F238E27FC236}">
                <a16:creationId xmlns:a16="http://schemas.microsoft.com/office/drawing/2014/main" id="{E6F2BE39-DA50-4BFC-B068-86F507F94B58}"/>
              </a:ext>
            </a:extLst>
          </p:cNvPr>
          <p:cNvSpPr/>
          <p:nvPr/>
        </p:nvSpPr>
        <p:spPr>
          <a:xfrm>
            <a:off x="0" y="2844210"/>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3.</a:t>
            </a:r>
            <a:r>
              <a:rPr lang="tr-TR" sz="3000" b="1" dirty="0">
                <a:latin typeface="Cambria" panose="02040503050406030204" pitchFamily="18" charset="0"/>
              </a:rPr>
              <a:t> </a:t>
            </a:r>
            <a:r>
              <a:rPr lang="en-US" sz="3000" dirty="0">
                <a:latin typeface="Cambria" panose="02040503050406030204" pitchFamily="18" charset="0"/>
              </a:rPr>
              <a:t>The U-TRR Methodology</a:t>
            </a:r>
          </a:p>
        </p:txBody>
      </p:sp>
      <p:sp>
        <p:nvSpPr>
          <p:cNvPr id="9" name="Rectangle 8">
            <a:extLst>
              <a:ext uri="{FF2B5EF4-FFF2-40B4-BE49-F238E27FC236}">
                <a16:creationId xmlns:a16="http://schemas.microsoft.com/office/drawing/2014/main" id="{36E12270-93B3-4635-992D-3D9DD40440D4}"/>
              </a:ext>
            </a:extLst>
          </p:cNvPr>
          <p:cNvSpPr/>
          <p:nvPr/>
        </p:nvSpPr>
        <p:spPr>
          <a:xfrm>
            <a:off x="0" y="5624623"/>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6. </a:t>
            </a:r>
            <a:r>
              <a:rPr lang="en-US" sz="3000" dirty="0">
                <a:latin typeface="Cambria" panose="02040503050406030204" pitchFamily="18" charset="0"/>
              </a:rPr>
              <a:t>Takeaways and Conclusion</a:t>
            </a:r>
          </a:p>
        </p:txBody>
      </p:sp>
    </p:spTree>
    <p:custDataLst>
      <p:tags r:id="rId1"/>
    </p:custDataLst>
    <p:extLst>
      <p:ext uri="{BB962C8B-B14F-4D97-AF65-F5344CB8AC3E}">
        <p14:creationId xmlns:p14="http://schemas.microsoft.com/office/powerpoint/2010/main" val="1257146631"/>
      </p:ext>
    </p:extLst>
  </p:cSld>
  <p:clrMapOvr>
    <a:masterClrMapping/>
  </p:clrMapOvr>
  <mc:AlternateContent xmlns:mc="http://schemas.openxmlformats.org/markup-compatibility/2006" xmlns:p14="http://schemas.microsoft.com/office/powerpoint/2010/main">
    <mc:Choice Requires="p14">
      <p:transition spd="slow" p14:dur="2000" advTm="1818"/>
    </mc:Choice>
    <mc:Fallback xmlns="">
      <p:transition spd="slow" advTm="1818"/>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506D-E2CE-416E-8A2A-72F5E4E1C760}"/>
              </a:ext>
            </a:extLst>
          </p:cNvPr>
          <p:cNvSpPr>
            <a:spLocks noGrp="1"/>
          </p:cNvSpPr>
          <p:nvPr>
            <p:ph type="title"/>
          </p:nvPr>
        </p:nvSpPr>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2D548FDB-30DA-4170-85C7-4CC1E00A523A}"/>
              </a:ext>
            </a:extLst>
          </p:cNvPr>
          <p:cNvSpPr>
            <a:spLocks noGrp="1"/>
          </p:cNvSpPr>
          <p:nvPr>
            <p:ph idx="1"/>
          </p:nvPr>
        </p:nvSpPr>
        <p:spPr>
          <a:xfrm>
            <a:off x="0" y="914400"/>
            <a:ext cx="9144000" cy="640599"/>
          </a:xfrm>
          <a:solidFill>
            <a:srgbClr val="FEECEC"/>
          </a:solidFill>
        </p:spPr>
        <p:txBody>
          <a:bodyPr anchor="ctr">
            <a:noAutofit/>
          </a:bodyPr>
          <a:lstStyle/>
          <a:p>
            <a:pPr marL="0" indent="0" algn="ctr">
              <a:buNone/>
            </a:pPr>
            <a:r>
              <a:rPr lang="en-US" sz="1800" b="1" dirty="0">
                <a:ea typeface="Tahoma" panose="020B0604030504040204" pitchFamily="34" charset="0"/>
                <a:cs typeface="Tahoma" panose="020B0604030504040204" pitchFamily="34" charset="0"/>
              </a:rPr>
              <a:t>Target Row Refresh (TRR): </a:t>
            </a:r>
            <a:br>
              <a:rPr lang="en-US" sz="1800" b="1" dirty="0">
                <a:ea typeface="Tahoma" panose="020B0604030504040204" pitchFamily="34" charset="0"/>
                <a:cs typeface="Tahoma" panose="020B0604030504040204" pitchFamily="34" charset="0"/>
              </a:rPr>
            </a:br>
            <a:r>
              <a:rPr lang="en-US" sz="1800" dirty="0">
                <a:latin typeface="+mj-lt"/>
                <a:ea typeface="Tahoma" panose="020B0604030504040204" pitchFamily="34" charset="0"/>
                <a:cs typeface="Tahoma" panose="020B0604030504040204" pitchFamily="34" charset="0"/>
              </a:rPr>
              <a:t>a set of </a:t>
            </a:r>
            <a:r>
              <a:rPr lang="en-US" sz="1800" dirty="0">
                <a:solidFill>
                  <a:srgbClr val="C00000"/>
                </a:solidFill>
                <a:latin typeface="+mj-lt"/>
                <a:ea typeface="Tahoma" panose="020B0604030504040204" pitchFamily="34" charset="0"/>
                <a:cs typeface="Tahoma" panose="020B0604030504040204" pitchFamily="34" charset="0"/>
              </a:rPr>
              <a:t>obscure</a:t>
            </a:r>
            <a:r>
              <a:rPr lang="en-US" sz="1800" dirty="0">
                <a:latin typeface="+mj-lt"/>
                <a:ea typeface="Tahoma" panose="020B0604030504040204" pitchFamily="34" charset="0"/>
                <a:cs typeface="Tahoma" panose="020B0604030504040204" pitchFamily="34" charset="0"/>
              </a:rPr>
              <a:t>, </a:t>
            </a:r>
            <a:r>
              <a:rPr lang="en-US" sz="1800" dirty="0">
                <a:solidFill>
                  <a:srgbClr val="C00000"/>
                </a:solidFill>
                <a:latin typeface="+mj-lt"/>
                <a:ea typeface="Tahoma" panose="020B0604030504040204" pitchFamily="34" charset="0"/>
                <a:cs typeface="Tahoma" panose="020B0604030504040204" pitchFamily="34" charset="0"/>
              </a:rPr>
              <a:t>undocumented</a:t>
            </a:r>
            <a:r>
              <a:rPr lang="en-US" sz="1800" dirty="0">
                <a:latin typeface="+mj-lt"/>
                <a:ea typeface="Tahoma" panose="020B0604030504040204" pitchFamily="34" charset="0"/>
                <a:cs typeface="Tahoma" panose="020B0604030504040204" pitchFamily="34" charset="0"/>
              </a:rPr>
              <a:t>, and </a:t>
            </a:r>
            <a:r>
              <a:rPr lang="en-US" sz="1800" dirty="0">
                <a:solidFill>
                  <a:srgbClr val="C00000"/>
                </a:solidFill>
                <a:latin typeface="+mj-lt"/>
                <a:ea typeface="Tahoma" panose="020B0604030504040204" pitchFamily="34" charset="0"/>
                <a:cs typeface="Tahoma" panose="020B0604030504040204" pitchFamily="34" charset="0"/>
              </a:rPr>
              <a:t>proprietary </a:t>
            </a:r>
            <a:r>
              <a:rPr lang="en-US" sz="1800" dirty="0">
                <a:latin typeface="+mj-lt"/>
                <a:ea typeface="Tahoma" panose="020B0604030504040204" pitchFamily="34" charset="0"/>
                <a:cs typeface="Tahoma" panose="020B0604030504040204" pitchFamily="34" charset="0"/>
              </a:rPr>
              <a:t>RowHammer mitigation techniques</a:t>
            </a:r>
            <a:endParaRPr lang="en-US" sz="1800" b="1" dirty="0">
              <a:latin typeface="+mj-lt"/>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0D5F42EF-0348-4B5C-912C-18F330F3E8E1}"/>
              </a:ext>
            </a:extLst>
          </p:cNvPr>
          <p:cNvSpPr txBox="1"/>
          <p:nvPr/>
        </p:nvSpPr>
        <p:spPr>
          <a:xfrm>
            <a:off x="1180953" y="2845892"/>
            <a:ext cx="7963046" cy="769441"/>
          </a:xfrm>
          <a:prstGeom prst="rect">
            <a:avLst/>
          </a:prstGeom>
          <a:solidFill>
            <a:schemeClr val="accent1">
              <a:lumMod val="20000"/>
              <a:lumOff val="80000"/>
            </a:schemeClr>
          </a:solidFill>
        </p:spPr>
        <p:txBody>
          <a:bodyPr wrap="square" rtlCol="0">
            <a:spAutoFit/>
          </a:bodyPr>
          <a:lstStyle/>
          <a:p>
            <a:pPr algn="ctr"/>
            <a:r>
              <a:rPr lang="en-US" sz="2200" dirty="0">
                <a:latin typeface="+mj-lt"/>
                <a:ea typeface="Tahoma" panose="020B0604030504040204" pitchFamily="34" charset="0"/>
                <a:cs typeface="Tahoma" panose="020B0604030504040204" pitchFamily="34" charset="0"/>
              </a:rPr>
              <a:t>A new methodology that leverages </a:t>
            </a:r>
            <a:r>
              <a:rPr lang="en-US" sz="2200" i="1" dirty="0">
                <a:latin typeface="+mj-lt"/>
                <a:ea typeface="Tahoma" panose="020B0604030504040204" pitchFamily="34" charset="0"/>
                <a:cs typeface="Tahoma" panose="020B0604030504040204" pitchFamily="34" charset="0"/>
              </a:rPr>
              <a:t>data</a:t>
            </a:r>
            <a:r>
              <a:rPr lang="en-US" sz="2200" dirty="0">
                <a:latin typeface="+mj-lt"/>
                <a:ea typeface="Tahoma" panose="020B0604030504040204" pitchFamily="34" charset="0"/>
                <a:cs typeface="Tahoma" panose="020B0604030504040204" pitchFamily="34" charset="0"/>
              </a:rPr>
              <a:t> </a:t>
            </a:r>
            <a:r>
              <a:rPr lang="en-US" sz="2200" i="1" dirty="0">
                <a:latin typeface="+mj-lt"/>
                <a:ea typeface="Tahoma" panose="020B0604030504040204" pitchFamily="34" charset="0"/>
                <a:cs typeface="Tahoma" panose="020B0604030504040204" pitchFamily="34" charset="0"/>
              </a:rPr>
              <a:t>retention failures</a:t>
            </a:r>
            <a:r>
              <a:rPr lang="en-US" sz="2200" dirty="0">
                <a:latin typeface="+mj-lt"/>
                <a:ea typeface="Tahoma" panose="020B0604030504040204" pitchFamily="34" charset="0"/>
                <a:cs typeface="Tahoma" panose="020B0604030504040204" pitchFamily="34" charset="0"/>
              </a:rPr>
              <a:t> to </a:t>
            </a:r>
            <a:br>
              <a:rPr lang="en-US" sz="2200" dirty="0">
                <a:latin typeface="+mj-lt"/>
                <a:ea typeface="Tahoma" panose="020B0604030504040204" pitchFamily="34" charset="0"/>
                <a:cs typeface="Tahoma" panose="020B0604030504040204" pitchFamily="34" charset="0"/>
              </a:rPr>
            </a:br>
            <a:r>
              <a:rPr lang="en-US" sz="2200" dirty="0">
                <a:latin typeface="+mj-lt"/>
                <a:ea typeface="Tahoma" panose="020B0604030504040204" pitchFamily="34" charset="0"/>
                <a:cs typeface="Tahoma" panose="020B0604030504040204" pitchFamily="34" charset="0"/>
              </a:rPr>
              <a:t>uncover the inner workings of TRR and study its security</a:t>
            </a:r>
          </a:p>
        </p:txBody>
      </p:sp>
      <p:sp>
        <p:nvSpPr>
          <p:cNvPr id="17" name="Rectangle 16">
            <a:extLst>
              <a:ext uri="{FF2B5EF4-FFF2-40B4-BE49-F238E27FC236}">
                <a16:creationId xmlns:a16="http://schemas.microsoft.com/office/drawing/2014/main" id="{7CAB10F7-0999-417F-A824-74E76EDD343E}"/>
              </a:ext>
            </a:extLst>
          </p:cNvPr>
          <p:cNvSpPr/>
          <p:nvPr/>
        </p:nvSpPr>
        <p:spPr>
          <a:xfrm>
            <a:off x="1" y="2848954"/>
            <a:ext cx="1180924" cy="765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66FF"/>
                </a:solidFill>
              </a:rPr>
              <a:t>U-TRR</a:t>
            </a:r>
            <a:endParaRPr lang="en-CH" sz="2100" b="1" dirty="0">
              <a:solidFill>
                <a:srgbClr val="0066FF"/>
              </a:solidFill>
            </a:endParaRPr>
          </a:p>
        </p:txBody>
      </p:sp>
      <p:cxnSp>
        <p:nvCxnSpPr>
          <p:cNvPr id="19" name="Straight Connector 18">
            <a:extLst>
              <a:ext uri="{FF2B5EF4-FFF2-40B4-BE49-F238E27FC236}">
                <a16:creationId xmlns:a16="http://schemas.microsoft.com/office/drawing/2014/main" id="{0A8524C5-28B6-4F7A-8355-D871EE8F828D}"/>
              </a:ext>
            </a:extLst>
          </p:cNvPr>
          <p:cNvCxnSpPr>
            <a:cxnSpLocks/>
          </p:cNvCxnSpPr>
          <p:nvPr/>
        </p:nvCxnSpPr>
        <p:spPr>
          <a:xfrm flipV="1">
            <a:off x="1171547" y="2844802"/>
            <a:ext cx="0" cy="7694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E2CFD3C-5433-4E46-B9AF-5A559BA1B90D}"/>
              </a:ext>
            </a:extLst>
          </p:cNvPr>
          <p:cNvSpPr txBox="1"/>
          <p:nvPr/>
        </p:nvSpPr>
        <p:spPr>
          <a:xfrm>
            <a:off x="-23949" y="3744358"/>
            <a:ext cx="1446185" cy="523220"/>
          </a:xfrm>
          <a:prstGeom prst="rect">
            <a:avLst/>
          </a:prstGeom>
          <a:noFill/>
        </p:spPr>
        <p:txBody>
          <a:bodyPr wrap="square" rtlCol="0">
            <a:spAutoFit/>
          </a:bodyPr>
          <a:lstStyle/>
          <a:p>
            <a:pPr algn="ctr"/>
            <a:r>
              <a:rPr lang="en-US" sz="1400" b="1" dirty="0">
                <a:solidFill>
                  <a:schemeClr val="accent2">
                    <a:lumMod val="50000"/>
                  </a:schemeClr>
                </a:solidFill>
              </a:rPr>
              <a:t>15x Vendor A</a:t>
            </a:r>
            <a:br>
              <a:rPr lang="en-US" sz="1400" b="1" dirty="0">
                <a:solidFill>
                  <a:schemeClr val="accent2">
                    <a:lumMod val="50000"/>
                  </a:schemeClr>
                </a:solidFill>
              </a:rPr>
            </a:br>
            <a:r>
              <a:rPr lang="en-US" sz="1400" b="1" dirty="0">
                <a:solidFill>
                  <a:schemeClr val="accent2">
                    <a:lumMod val="50000"/>
                  </a:schemeClr>
                </a:solidFill>
              </a:rPr>
              <a:t>DDR4 modules</a:t>
            </a:r>
            <a:endParaRPr lang="en-CH" sz="1400" b="1" dirty="0">
              <a:solidFill>
                <a:schemeClr val="accent2">
                  <a:lumMod val="50000"/>
                </a:schemeClr>
              </a:solidFill>
            </a:endParaRPr>
          </a:p>
        </p:txBody>
      </p:sp>
      <p:pic>
        <p:nvPicPr>
          <p:cNvPr id="34" name="Graphic 33" descr="Research with solid fill">
            <a:extLst>
              <a:ext uri="{FF2B5EF4-FFF2-40B4-BE49-F238E27FC236}">
                <a16:creationId xmlns:a16="http://schemas.microsoft.com/office/drawing/2014/main" id="{6E420862-0DB9-4DBA-8C41-EC0F0EB059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1860" y="4019550"/>
            <a:ext cx="685800" cy="685800"/>
          </a:xfrm>
          <a:prstGeom prst="rect">
            <a:avLst/>
          </a:prstGeom>
        </p:spPr>
      </p:pic>
      <p:sp>
        <p:nvSpPr>
          <p:cNvPr id="35" name="Rectangle 34">
            <a:extLst>
              <a:ext uri="{FF2B5EF4-FFF2-40B4-BE49-F238E27FC236}">
                <a16:creationId xmlns:a16="http://schemas.microsoft.com/office/drawing/2014/main" id="{BF29ADD4-823C-41AE-A007-7B487960198B}"/>
              </a:ext>
            </a:extLst>
          </p:cNvPr>
          <p:cNvSpPr/>
          <p:nvPr/>
        </p:nvSpPr>
        <p:spPr>
          <a:xfrm>
            <a:off x="2117560" y="4648201"/>
            <a:ext cx="1066800" cy="425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66FF"/>
                </a:solidFill>
              </a:rPr>
              <a:t>U-TRR</a:t>
            </a:r>
            <a:endParaRPr lang="en-CH" sz="2100" b="1" dirty="0">
              <a:solidFill>
                <a:srgbClr val="0066FF"/>
              </a:solidFill>
            </a:endParaRPr>
          </a:p>
        </p:txBody>
      </p:sp>
      <p:pic>
        <p:nvPicPr>
          <p:cNvPr id="37" name="Graphic 36" descr="Hammer1 with solid fill">
            <a:extLst>
              <a:ext uri="{FF2B5EF4-FFF2-40B4-BE49-F238E27FC236}">
                <a16:creationId xmlns:a16="http://schemas.microsoft.com/office/drawing/2014/main" id="{47328552-A862-47D7-A958-9921301978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49827" y="3848100"/>
            <a:ext cx="685800" cy="685800"/>
          </a:xfrm>
          <a:prstGeom prst="rect">
            <a:avLst/>
          </a:prstGeom>
        </p:spPr>
      </p:pic>
      <p:sp>
        <p:nvSpPr>
          <p:cNvPr id="40" name="TextBox 39">
            <a:extLst>
              <a:ext uri="{FF2B5EF4-FFF2-40B4-BE49-F238E27FC236}">
                <a16:creationId xmlns:a16="http://schemas.microsoft.com/office/drawing/2014/main" id="{5A5DEC93-2AF8-4325-8B20-9B73CCF32F4E}"/>
              </a:ext>
            </a:extLst>
          </p:cNvPr>
          <p:cNvSpPr txBox="1"/>
          <p:nvPr/>
        </p:nvSpPr>
        <p:spPr>
          <a:xfrm>
            <a:off x="3186607" y="4456327"/>
            <a:ext cx="1746086" cy="784830"/>
          </a:xfrm>
          <a:prstGeom prst="rect">
            <a:avLst/>
          </a:prstGeom>
          <a:noFill/>
        </p:spPr>
        <p:txBody>
          <a:bodyPr wrap="square" rtlCol="0">
            <a:spAutoFit/>
          </a:bodyPr>
          <a:lstStyle/>
          <a:p>
            <a:pPr algn="ctr"/>
            <a:r>
              <a:rPr lang="en-US" sz="1500" b="1" dirty="0"/>
              <a:t>New RowHammer access patterns</a:t>
            </a:r>
            <a:endParaRPr lang="en-CH" sz="1500" b="1" dirty="0"/>
          </a:p>
        </p:txBody>
      </p:sp>
      <p:pic>
        <p:nvPicPr>
          <p:cNvPr id="46" name="Graphic 45" descr="Processor with solid fill">
            <a:extLst>
              <a:ext uri="{FF2B5EF4-FFF2-40B4-BE49-F238E27FC236}">
                <a16:creationId xmlns:a16="http://schemas.microsoft.com/office/drawing/2014/main" id="{9BF4E623-DE49-42B8-AB92-774E43C668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27865" y="3749293"/>
            <a:ext cx="484748" cy="484748"/>
          </a:xfrm>
          <a:prstGeom prst="rect">
            <a:avLst/>
          </a:prstGeom>
        </p:spPr>
      </p:pic>
      <p:pic>
        <p:nvPicPr>
          <p:cNvPr id="47" name="Graphic 46" descr="Processor with solid fill">
            <a:extLst>
              <a:ext uri="{FF2B5EF4-FFF2-40B4-BE49-F238E27FC236}">
                <a16:creationId xmlns:a16="http://schemas.microsoft.com/office/drawing/2014/main" id="{362C9A63-301E-4194-BBFE-48002A3B2E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27865" y="4222498"/>
            <a:ext cx="484748" cy="484748"/>
          </a:xfrm>
          <a:prstGeom prst="rect">
            <a:avLst/>
          </a:prstGeom>
        </p:spPr>
      </p:pic>
      <p:pic>
        <p:nvPicPr>
          <p:cNvPr id="48" name="Graphic 47" descr="Processor with solid fill">
            <a:extLst>
              <a:ext uri="{FF2B5EF4-FFF2-40B4-BE49-F238E27FC236}">
                <a16:creationId xmlns:a16="http://schemas.microsoft.com/office/drawing/2014/main" id="{ABD19780-5A85-451A-8B35-862E3950897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27865" y="4695703"/>
            <a:ext cx="484748" cy="484748"/>
          </a:xfrm>
          <a:prstGeom prst="rect">
            <a:avLst/>
          </a:prstGeom>
        </p:spPr>
      </p:pic>
      <p:sp>
        <p:nvSpPr>
          <p:cNvPr id="49" name="TextBox 48">
            <a:extLst>
              <a:ext uri="{FF2B5EF4-FFF2-40B4-BE49-F238E27FC236}">
                <a16:creationId xmlns:a16="http://schemas.microsoft.com/office/drawing/2014/main" id="{337893BC-EFFD-4E5B-A82B-13C63F041568}"/>
              </a:ext>
            </a:extLst>
          </p:cNvPr>
          <p:cNvSpPr txBox="1"/>
          <p:nvPr/>
        </p:nvSpPr>
        <p:spPr>
          <a:xfrm>
            <a:off x="-16040" y="4217246"/>
            <a:ext cx="1495425" cy="523220"/>
          </a:xfrm>
          <a:prstGeom prst="rect">
            <a:avLst/>
          </a:prstGeom>
          <a:noFill/>
        </p:spPr>
        <p:txBody>
          <a:bodyPr wrap="square" rtlCol="0">
            <a:spAutoFit/>
          </a:bodyPr>
          <a:lstStyle/>
          <a:p>
            <a:pPr algn="ctr"/>
            <a:r>
              <a:rPr lang="en-US" sz="1400" b="1" dirty="0">
                <a:solidFill>
                  <a:schemeClr val="accent1">
                    <a:lumMod val="50000"/>
                  </a:schemeClr>
                </a:solidFill>
              </a:rPr>
              <a:t>15x Vendor B</a:t>
            </a:r>
            <a:br>
              <a:rPr lang="en-US" sz="1400" b="1" dirty="0">
                <a:solidFill>
                  <a:schemeClr val="accent1">
                    <a:lumMod val="50000"/>
                  </a:schemeClr>
                </a:solidFill>
              </a:rPr>
            </a:br>
            <a:r>
              <a:rPr lang="en-US" sz="1400" b="1" dirty="0">
                <a:solidFill>
                  <a:schemeClr val="accent1">
                    <a:lumMod val="50000"/>
                  </a:schemeClr>
                </a:solidFill>
              </a:rPr>
              <a:t>DDR4 modules</a:t>
            </a:r>
            <a:endParaRPr lang="en-CH" sz="1400" b="1" dirty="0">
              <a:solidFill>
                <a:schemeClr val="accent1">
                  <a:lumMod val="50000"/>
                </a:schemeClr>
              </a:solidFill>
            </a:endParaRPr>
          </a:p>
        </p:txBody>
      </p:sp>
      <p:sp>
        <p:nvSpPr>
          <p:cNvPr id="50" name="TextBox 49">
            <a:extLst>
              <a:ext uri="{FF2B5EF4-FFF2-40B4-BE49-F238E27FC236}">
                <a16:creationId xmlns:a16="http://schemas.microsoft.com/office/drawing/2014/main" id="{DA26087A-80BE-46EA-BEE8-8F5CC1B19CFE}"/>
              </a:ext>
            </a:extLst>
          </p:cNvPr>
          <p:cNvSpPr txBox="1"/>
          <p:nvPr/>
        </p:nvSpPr>
        <p:spPr>
          <a:xfrm>
            <a:off x="0" y="4696540"/>
            <a:ext cx="1412197" cy="523220"/>
          </a:xfrm>
          <a:prstGeom prst="rect">
            <a:avLst/>
          </a:prstGeom>
          <a:noFill/>
        </p:spPr>
        <p:txBody>
          <a:bodyPr wrap="square" rtlCol="0">
            <a:spAutoFit/>
          </a:bodyPr>
          <a:lstStyle/>
          <a:p>
            <a:pPr algn="ctr"/>
            <a:r>
              <a:rPr lang="en-US" sz="1400" b="1" dirty="0">
                <a:solidFill>
                  <a:schemeClr val="accent4">
                    <a:lumMod val="50000"/>
                  </a:schemeClr>
                </a:solidFill>
              </a:rPr>
              <a:t>15x Vendor C</a:t>
            </a:r>
            <a:br>
              <a:rPr lang="en-US" sz="1400" b="1" dirty="0">
                <a:solidFill>
                  <a:schemeClr val="accent4">
                    <a:lumMod val="50000"/>
                  </a:schemeClr>
                </a:solidFill>
              </a:rPr>
            </a:br>
            <a:r>
              <a:rPr lang="en-US" sz="1400" b="1" dirty="0">
                <a:solidFill>
                  <a:schemeClr val="accent4">
                    <a:lumMod val="50000"/>
                  </a:schemeClr>
                </a:solidFill>
              </a:rPr>
              <a:t>DDR4 modules</a:t>
            </a:r>
            <a:endParaRPr lang="en-CH" sz="1400" b="1" dirty="0">
              <a:solidFill>
                <a:schemeClr val="accent4">
                  <a:lumMod val="50000"/>
                </a:schemeClr>
              </a:solidFill>
            </a:endParaRPr>
          </a:p>
        </p:txBody>
      </p:sp>
      <p:cxnSp>
        <p:nvCxnSpPr>
          <p:cNvPr id="52" name="Straight Arrow Connector 51">
            <a:extLst>
              <a:ext uri="{FF2B5EF4-FFF2-40B4-BE49-F238E27FC236}">
                <a16:creationId xmlns:a16="http://schemas.microsoft.com/office/drawing/2014/main" id="{9B121125-174A-4923-9164-3E702B77FE7D}"/>
              </a:ext>
            </a:extLst>
          </p:cNvPr>
          <p:cNvCxnSpPr>
            <a:cxnSpLocks/>
            <a:stCxn id="46" idx="3"/>
          </p:cNvCxnSpPr>
          <p:nvPr/>
        </p:nvCxnSpPr>
        <p:spPr>
          <a:xfrm>
            <a:off x="1812613" y="3991667"/>
            <a:ext cx="409428" cy="252446"/>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19C7662-41BB-4332-A13D-FEE88B363761}"/>
              </a:ext>
            </a:extLst>
          </p:cNvPr>
          <p:cNvCxnSpPr>
            <a:cxnSpLocks/>
            <a:stCxn id="47" idx="3"/>
            <a:endCxn id="34" idx="1"/>
          </p:cNvCxnSpPr>
          <p:nvPr/>
        </p:nvCxnSpPr>
        <p:spPr>
          <a:xfrm flipV="1">
            <a:off x="1812613" y="4362450"/>
            <a:ext cx="419247" cy="102422"/>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0D0781F-297E-4F78-B922-1268735E3AF1}"/>
              </a:ext>
            </a:extLst>
          </p:cNvPr>
          <p:cNvCxnSpPr>
            <a:cxnSpLocks/>
            <a:stCxn id="48" idx="3"/>
          </p:cNvCxnSpPr>
          <p:nvPr/>
        </p:nvCxnSpPr>
        <p:spPr>
          <a:xfrm flipV="1">
            <a:off x="1812613" y="4506279"/>
            <a:ext cx="447822" cy="431798"/>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E0AEABCC-4069-4440-9A34-EA4B235F4866}"/>
              </a:ext>
            </a:extLst>
          </p:cNvPr>
          <p:cNvSpPr txBox="1"/>
          <p:nvPr/>
        </p:nvSpPr>
        <p:spPr>
          <a:xfrm>
            <a:off x="5334000" y="3733800"/>
            <a:ext cx="3810000" cy="307777"/>
          </a:xfrm>
          <a:prstGeom prst="rect">
            <a:avLst/>
          </a:prstGeom>
          <a:solidFill>
            <a:schemeClr val="bg1">
              <a:lumMod val="95000"/>
            </a:schemeClr>
          </a:solidFill>
          <a:ln w="28575">
            <a:noFill/>
          </a:ln>
        </p:spPr>
        <p:txBody>
          <a:bodyPr wrap="square" rtlCol="0">
            <a:spAutoFit/>
          </a:bodyPr>
          <a:lstStyle/>
          <a:p>
            <a:pPr algn="ctr"/>
            <a:r>
              <a:rPr lang="en-US" sz="1400" b="1" dirty="0">
                <a:solidFill>
                  <a:srgbClr val="C00000"/>
                </a:solidFill>
              </a:rPr>
              <a:t>All 45 </a:t>
            </a:r>
            <a:r>
              <a:rPr lang="en-US" sz="1400" dirty="0">
                <a:solidFill>
                  <a:srgbClr val="C00000"/>
                </a:solidFill>
              </a:rPr>
              <a:t>modules we test are </a:t>
            </a:r>
            <a:r>
              <a:rPr lang="en-US" sz="1400" b="1" dirty="0">
                <a:solidFill>
                  <a:srgbClr val="C00000"/>
                </a:solidFill>
              </a:rPr>
              <a:t>vulnerable</a:t>
            </a:r>
          </a:p>
        </p:txBody>
      </p:sp>
      <p:sp>
        <p:nvSpPr>
          <p:cNvPr id="66" name="TextBox 65">
            <a:extLst>
              <a:ext uri="{FF2B5EF4-FFF2-40B4-BE49-F238E27FC236}">
                <a16:creationId xmlns:a16="http://schemas.microsoft.com/office/drawing/2014/main" id="{D750A14D-9E53-421C-ABB6-7EB93A274DB6}"/>
              </a:ext>
            </a:extLst>
          </p:cNvPr>
          <p:cNvSpPr txBox="1"/>
          <p:nvPr/>
        </p:nvSpPr>
        <p:spPr>
          <a:xfrm>
            <a:off x="5334000" y="4171098"/>
            <a:ext cx="3810000" cy="523220"/>
          </a:xfrm>
          <a:prstGeom prst="rect">
            <a:avLst/>
          </a:prstGeom>
          <a:solidFill>
            <a:schemeClr val="bg1">
              <a:lumMod val="95000"/>
            </a:schemeClr>
          </a:solidFill>
          <a:ln>
            <a:noFill/>
          </a:ln>
        </p:spPr>
        <p:txBody>
          <a:bodyPr wrap="square" rtlCol="0">
            <a:spAutoFit/>
          </a:bodyPr>
          <a:lstStyle/>
          <a:p>
            <a:pPr algn="ctr"/>
            <a:r>
              <a:rPr lang="en-US" sz="1400" b="1" dirty="0">
                <a:solidFill>
                  <a:srgbClr val="C00000"/>
                </a:solidFill>
              </a:rPr>
              <a:t>99.9% of rows </a:t>
            </a:r>
            <a:r>
              <a:rPr lang="en-US" sz="1400" dirty="0">
                <a:solidFill>
                  <a:srgbClr val="C00000"/>
                </a:solidFill>
              </a:rPr>
              <a:t>in a DRAM bank </a:t>
            </a:r>
            <a:br>
              <a:rPr lang="en-US" sz="1400" dirty="0">
                <a:solidFill>
                  <a:srgbClr val="C00000"/>
                </a:solidFill>
              </a:rPr>
            </a:br>
            <a:r>
              <a:rPr lang="en-US" sz="1400" dirty="0">
                <a:solidFill>
                  <a:srgbClr val="C00000"/>
                </a:solidFill>
              </a:rPr>
              <a:t>experience </a:t>
            </a:r>
            <a:r>
              <a:rPr lang="en-US" sz="1400" b="1" dirty="0">
                <a:solidFill>
                  <a:srgbClr val="C00000"/>
                </a:solidFill>
              </a:rPr>
              <a:t>at least one RowHammer bit flip</a:t>
            </a:r>
          </a:p>
        </p:txBody>
      </p:sp>
      <p:sp>
        <p:nvSpPr>
          <p:cNvPr id="67" name="TextBox 66">
            <a:extLst>
              <a:ext uri="{FF2B5EF4-FFF2-40B4-BE49-F238E27FC236}">
                <a16:creationId xmlns:a16="http://schemas.microsoft.com/office/drawing/2014/main" id="{C83DC101-D403-486E-AB48-70CB37DBC2B2}"/>
              </a:ext>
            </a:extLst>
          </p:cNvPr>
          <p:cNvSpPr txBox="1"/>
          <p:nvPr/>
        </p:nvSpPr>
        <p:spPr>
          <a:xfrm>
            <a:off x="5334000" y="4823840"/>
            <a:ext cx="3810000" cy="523220"/>
          </a:xfrm>
          <a:prstGeom prst="rect">
            <a:avLst/>
          </a:prstGeom>
          <a:solidFill>
            <a:schemeClr val="bg1">
              <a:lumMod val="95000"/>
            </a:schemeClr>
          </a:solidFill>
        </p:spPr>
        <p:txBody>
          <a:bodyPr wrap="square" rtlCol="0">
            <a:spAutoFit/>
          </a:bodyPr>
          <a:lstStyle/>
          <a:p>
            <a:pPr algn="ctr"/>
            <a:r>
              <a:rPr lang="en-US" sz="1400" dirty="0">
                <a:solidFill>
                  <a:srgbClr val="C00000"/>
                </a:solidFill>
              </a:rPr>
              <a:t>Up to </a:t>
            </a:r>
            <a:r>
              <a:rPr lang="en-US" sz="1400" b="1" dirty="0">
                <a:solidFill>
                  <a:srgbClr val="C00000"/>
                </a:solidFill>
              </a:rPr>
              <a:t>7</a:t>
            </a:r>
            <a:r>
              <a:rPr lang="en-US" sz="1400" dirty="0">
                <a:solidFill>
                  <a:srgbClr val="C00000"/>
                </a:solidFill>
              </a:rPr>
              <a:t> RowHammer </a:t>
            </a:r>
            <a:r>
              <a:rPr lang="en-US" sz="1400" b="1" dirty="0">
                <a:solidFill>
                  <a:srgbClr val="C00000"/>
                </a:solidFill>
              </a:rPr>
              <a:t>bit flips </a:t>
            </a:r>
            <a:r>
              <a:rPr lang="en-US" sz="1400" dirty="0">
                <a:solidFill>
                  <a:srgbClr val="C00000"/>
                </a:solidFill>
              </a:rPr>
              <a:t>in </a:t>
            </a:r>
            <a:br>
              <a:rPr lang="en-US" sz="1400" dirty="0">
                <a:solidFill>
                  <a:srgbClr val="C00000"/>
                </a:solidFill>
              </a:rPr>
            </a:br>
            <a:r>
              <a:rPr lang="en-US" sz="1400" dirty="0">
                <a:solidFill>
                  <a:srgbClr val="C00000"/>
                </a:solidFill>
              </a:rPr>
              <a:t>an 8-byte </a:t>
            </a:r>
            <a:r>
              <a:rPr lang="en-US" sz="1400" dirty="0" err="1">
                <a:solidFill>
                  <a:srgbClr val="C00000"/>
                </a:solidFill>
              </a:rPr>
              <a:t>dataword</a:t>
            </a:r>
            <a:r>
              <a:rPr lang="en-US" sz="1400" dirty="0">
                <a:solidFill>
                  <a:srgbClr val="C00000"/>
                </a:solidFill>
              </a:rPr>
              <a:t>, </a:t>
            </a:r>
            <a:r>
              <a:rPr lang="en-US" sz="1400" b="1" dirty="0">
                <a:solidFill>
                  <a:srgbClr val="C00000"/>
                </a:solidFill>
              </a:rPr>
              <a:t>making ECC ineffective</a:t>
            </a:r>
          </a:p>
        </p:txBody>
      </p:sp>
      <p:sp>
        <p:nvSpPr>
          <p:cNvPr id="4" name="Arrow: Right 3">
            <a:extLst>
              <a:ext uri="{FF2B5EF4-FFF2-40B4-BE49-F238E27FC236}">
                <a16:creationId xmlns:a16="http://schemas.microsoft.com/office/drawing/2014/main" id="{7BB46621-5BC8-4F3B-9941-AB1B83336B1B}"/>
              </a:ext>
            </a:extLst>
          </p:cNvPr>
          <p:cNvSpPr/>
          <p:nvPr/>
        </p:nvSpPr>
        <p:spPr>
          <a:xfrm>
            <a:off x="3122108" y="4191000"/>
            <a:ext cx="383092" cy="358570"/>
          </a:xfrm>
          <a:prstGeom prst="rightArrow">
            <a:avLst>
              <a:gd name="adj1" fmla="val 50000"/>
              <a:gd name="adj2" fmla="val 53320"/>
            </a:avLst>
          </a:prstGeom>
          <a:solidFill>
            <a:schemeClr val="bg1">
              <a:lumMod val="7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Arrow: Right 31">
            <a:extLst>
              <a:ext uri="{FF2B5EF4-FFF2-40B4-BE49-F238E27FC236}">
                <a16:creationId xmlns:a16="http://schemas.microsoft.com/office/drawing/2014/main" id="{30297736-F98A-4008-B4F6-7D4E8237BB60}"/>
              </a:ext>
            </a:extLst>
          </p:cNvPr>
          <p:cNvSpPr/>
          <p:nvPr/>
        </p:nvSpPr>
        <p:spPr>
          <a:xfrm>
            <a:off x="4798508" y="4191000"/>
            <a:ext cx="383092" cy="358570"/>
          </a:xfrm>
          <a:prstGeom prst="rightArrow">
            <a:avLst>
              <a:gd name="adj1" fmla="val 50000"/>
              <a:gd name="adj2" fmla="val 53320"/>
            </a:avLst>
          </a:prstGeom>
          <a:solidFill>
            <a:schemeClr val="bg1">
              <a:lumMod val="7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8" name="Content Placeholder 2">
            <a:extLst>
              <a:ext uri="{FF2B5EF4-FFF2-40B4-BE49-F238E27FC236}">
                <a16:creationId xmlns:a16="http://schemas.microsoft.com/office/drawing/2014/main" id="{BF3F9CC1-42FE-4EF4-B5F6-330B7E88787C}"/>
              </a:ext>
            </a:extLst>
          </p:cNvPr>
          <p:cNvSpPr txBox="1">
            <a:spLocks/>
          </p:cNvSpPr>
          <p:nvPr/>
        </p:nvSpPr>
        <p:spPr>
          <a:xfrm>
            <a:off x="0" y="5410200"/>
            <a:ext cx="9143999" cy="431798"/>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tx1">
                    <a:lumMod val="65000"/>
                    <a:lumOff val="35000"/>
                  </a:schemeClr>
                </a:solidFill>
              </a:rPr>
              <a:t>TRR </a:t>
            </a:r>
            <a:r>
              <a:rPr lang="en-US" sz="1800" dirty="0">
                <a:solidFill>
                  <a:srgbClr val="C00000"/>
                </a:solidFill>
              </a:rPr>
              <a:t>does not provide security </a:t>
            </a:r>
            <a:r>
              <a:rPr lang="en-US" sz="1800" dirty="0">
                <a:solidFill>
                  <a:schemeClr val="tx1">
                    <a:lumMod val="65000"/>
                    <a:lumOff val="35000"/>
                  </a:schemeClr>
                </a:solidFill>
              </a:rPr>
              <a:t>against RowHammer</a:t>
            </a:r>
            <a:endParaRPr lang="en-US" sz="11500" dirty="0">
              <a:solidFill>
                <a:schemeClr val="tx1">
                  <a:lumMod val="65000"/>
                  <a:lumOff val="35000"/>
                </a:schemeClr>
              </a:solidFill>
            </a:endParaRPr>
          </a:p>
        </p:txBody>
      </p:sp>
      <p:sp>
        <p:nvSpPr>
          <p:cNvPr id="33" name="Content Placeholder 2">
            <a:extLst>
              <a:ext uri="{FF2B5EF4-FFF2-40B4-BE49-F238E27FC236}">
                <a16:creationId xmlns:a16="http://schemas.microsoft.com/office/drawing/2014/main" id="{AEF3E1B8-FD44-4242-9849-B4612BBB2212}"/>
              </a:ext>
            </a:extLst>
          </p:cNvPr>
          <p:cNvSpPr txBox="1">
            <a:spLocks/>
          </p:cNvSpPr>
          <p:nvPr/>
        </p:nvSpPr>
        <p:spPr>
          <a:xfrm>
            <a:off x="-1526" y="1634240"/>
            <a:ext cx="9144000" cy="486474"/>
          </a:xfrm>
          <a:prstGeom prst="rect">
            <a:avLst/>
          </a:prstGeom>
          <a:solidFill>
            <a:srgbClr val="FEECEC"/>
          </a:solidFill>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mj-lt"/>
                <a:ea typeface="Tahoma" panose="020B0604030504040204" pitchFamily="34" charset="0"/>
                <a:cs typeface="Tahoma" panose="020B0604030504040204" pitchFamily="34" charset="0"/>
              </a:rPr>
              <a:t>We </a:t>
            </a:r>
            <a:r>
              <a:rPr lang="en-US" sz="2400" dirty="0">
                <a:solidFill>
                  <a:srgbClr val="C00000"/>
                </a:solidFill>
                <a:latin typeface="+mj-lt"/>
                <a:ea typeface="Tahoma" panose="020B0604030504040204" pitchFamily="34" charset="0"/>
                <a:cs typeface="Tahoma" panose="020B0604030504040204" pitchFamily="34" charset="0"/>
              </a:rPr>
              <a:t>cannot</a:t>
            </a:r>
            <a:r>
              <a:rPr lang="en-US" sz="2400" dirty="0">
                <a:latin typeface="+mj-lt"/>
                <a:ea typeface="Tahoma" panose="020B0604030504040204" pitchFamily="34" charset="0"/>
                <a:cs typeface="Tahoma" panose="020B0604030504040204" pitchFamily="34" charset="0"/>
              </a:rPr>
              <a:t> easily study the </a:t>
            </a:r>
            <a:r>
              <a:rPr lang="en-US" sz="2400" i="1" dirty="0">
                <a:latin typeface="+mj-lt"/>
                <a:ea typeface="Tahoma" panose="020B0604030504040204" pitchFamily="34" charset="0"/>
                <a:cs typeface="Tahoma" panose="020B0604030504040204" pitchFamily="34" charset="0"/>
              </a:rPr>
              <a:t>security properties</a:t>
            </a:r>
            <a:r>
              <a:rPr lang="en-US" sz="2400" dirty="0">
                <a:latin typeface="+mj-lt"/>
                <a:ea typeface="Tahoma" panose="020B0604030504040204" pitchFamily="34" charset="0"/>
                <a:cs typeface="Tahoma" panose="020B0604030504040204" pitchFamily="34" charset="0"/>
              </a:rPr>
              <a:t> of TRR</a:t>
            </a:r>
            <a:endParaRPr lang="en-US" sz="2400" b="1" dirty="0">
              <a:latin typeface="+mj-lt"/>
              <a:ea typeface="Tahoma" panose="020B0604030504040204" pitchFamily="34" charset="0"/>
              <a:cs typeface="Tahoma" panose="020B0604030504040204" pitchFamily="34" charset="0"/>
            </a:endParaRPr>
          </a:p>
        </p:txBody>
      </p:sp>
      <p:sp>
        <p:nvSpPr>
          <p:cNvPr id="39" name="TextBox 38">
            <a:extLst>
              <a:ext uri="{FF2B5EF4-FFF2-40B4-BE49-F238E27FC236}">
                <a16:creationId xmlns:a16="http://schemas.microsoft.com/office/drawing/2014/main" id="{712A8E48-0B26-4CAB-9ACD-2C16643354E2}"/>
              </a:ext>
            </a:extLst>
          </p:cNvPr>
          <p:cNvSpPr txBox="1"/>
          <p:nvPr/>
        </p:nvSpPr>
        <p:spPr>
          <a:xfrm>
            <a:off x="0" y="2266044"/>
            <a:ext cx="9144000" cy="461665"/>
          </a:xfrm>
          <a:prstGeom prst="rect">
            <a:avLst/>
          </a:prstGeom>
          <a:solidFill>
            <a:schemeClr val="accent4">
              <a:lumMod val="20000"/>
              <a:lumOff val="80000"/>
            </a:schemeClr>
          </a:solidFill>
        </p:spPr>
        <p:txBody>
          <a:bodyPr wrap="square" rtlCol="0">
            <a:spAutoFit/>
          </a:bodyPr>
          <a:lstStyle/>
          <a:p>
            <a:pPr algn="ctr"/>
            <a:r>
              <a:rPr lang="en-US" sz="2400" dirty="0">
                <a:latin typeface="+mj-lt"/>
                <a:ea typeface="Tahoma" panose="020B0604030504040204" pitchFamily="34" charset="0"/>
                <a:cs typeface="Tahoma" panose="020B0604030504040204" pitchFamily="34" charset="0"/>
              </a:rPr>
              <a:t>Is TRR fully secure? How can we validate its security guarantees?</a:t>
            </a:r>
          </a:p>
        </p:txBody>
      </p:sp>
      <p:sp>
        <p:nvSpPr>
          <p:cNvPr id="41" name="Content Placeholder 2">
            <a:extLst>
              <a:ext uri="{FF2B5EF4-FFF2-40B4-BE49-F238E27FC236}">
                <a16:creationId xmlns:a16="http://schemas.microsoft.com/office/drawing/2014/main" id="{3D8BBFE5-0073-4622-9183-F38F7817A3FD}"/>
              </a:ext>
            </a:extLst>
          </p:cNvPr>
          <p:cNvSpPr txBox="1">
            <a:spLocks/>
          </p:cNvSpPr>
          <p:nvPr/>
        </p:nvSpPr>
        <p:spPr>
          <a:xfrm>
            <a:off x="0" y="5903416"/>
            <a:ext cx="9144000" cy="517849"/>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rgbClr val="0066FF"/>
                </a:solidFill>
              </a:rPr>
              <a:t>U-TRR</a:t>
            </a:r>
            <a:r>
              <a:rPr lang="en-US" sz="1800" dirty="0">
                <a:solidFill>
                  <a:schemeClr val="tx1">
                    <a:lumMod val="65000"/>
                    <a:lumOff val="35000"/>
                  </a:schemeClr>
                </a:solidFill>
              </a:rPr>
              <a:t> can </a:t>
            </a:r>
            <a:r>
              <a:rPr lang="en-US" sz="1800" dirty="0">
                <a:solidFill>
                  <a:srgbClr val="009900"/>
                </a:solidFill>
              </a:rPr>
              <a:t>facilitate</a:t>
            </a:r>
            <a:r>
              <a:rPr lang="en-US" sz="1800" dirty="0">
                <a:solidFill>
                  <a:schemeClr val="tx1">
                    <a:lumMod val="65000"/>
                    <a:lumOff val="35000"/>
                  </a:schemeClr>
                </a:solidFill>
              </a:rPr>
              <a:t> the development of </a:t>
            </a:r>
            <a:r>
              <a:rPr lang="en-US" sz="1800" b="1" dirty="0">
                <a:solidFill>
                  <a:schemeClr val="tx1">
                    <a:lumMod val="65000"/>
                    <a:lumOff val="35000"/>
                  </a:schemeClr>
                </a:solidFill>
              </a:rPr>
              <a:t>new RowHammer attacks </a:t>
            </a:r>
            <a:br>
              <a:rPr lang="en-US" sz="1800" dirty="0">
                <a:solidFill>
                  <a:schemeClr val="tx1">
                    <a:lumMod val="65000"/>
                    <a:lumOff val="35000"/>
                  </a:schemeClr>
                </a:solidFill>
              </a:rPr>
            </a:br>
            <a:r>
              <a:rPr lang="en-US" sz="1800" dirty="0">
                <a:solidFill>
                  <a:schemeClr val="tx1">
                    <a:lumMod val="65000"/>
                    <a:lumOff val="35000"/>
                  </a:schemeClr>
                </a:solidFill>
              </a:rPr>
              <a:t>and </a:t>
            </a:r>
            <a:r>
              <a:rPr lang="en-US" sz="1800" b="1" dirty="0">
                <a:solidFill>
                  <a:schemeClr val="tx1">
                    <a:lumMod val="65000"/>
                    <a:lumOff val="35000"/>
                  </a:schemeClr>
                </a:solidFill>
              </a:rPr>
              <a:t>more secure RowHammer protection</a:t>
            </a:r>
            <a:r>
              <a:rPr lang="en-US" sz="1800" dirty="0">
                <a:solidFill>
                  <a:schemeClr val="tx1">
                    <a:lumMod val="65000"/>
                    <a:lumOff val="35000"/>
                  </a:schemeClr>
                </a:solidFill>
              </a:rPr>
              <a:t> mechanisms</a:t>
            </a:r>
            <a:endParaRPr lang="en-US" sz="11500"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1236867878"/>
      </p:ext>
    </p:extLst>
  </p:cSld>
  <p:clrMapOvr>
    <a:masterClrMapping/>
  </p:clrMapOvr>
  <mc:AlternateContent xmlns:mc="http://schemas.openxmlformats.org/markup-compatibility/2006" xmlns:p14="http://schemas.microsoft.com/office/powerpoint/2010/main">
    <mc:Choice Requires="p14">
      <p:transition spd="slow" p14:dur="2000" advTm="105614"/>
    </mc:Choice>
    <mc:Fallback xmlns="">
      <p:transition spd="slow" advTm="1056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bg/>
                                          </p:spTgt>
                                        </p:tgtEl>
                                        <p:attrNameLst>
                                          <p:attrName>style.visibility</p:attrName>
                                        </p:attrNameLst>
                                      </p:cBhvr>
                                      <p:to>
                                        <p:strVal val="visible"/>
                                      </p:to>
                                    </p:set>
                                    <p:animEffect transition="in" filter="fade">
                                      <p:cBhvr>
                                        <p:cTn id="15" dur="500"/>
                                        <p:tgtEl>
                                          <p:spTgt spid="33">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fade">
                                      <p:cBhvr>
                                        <p:cTn id="18" dur="500"/>
                                        <p:tgtEl>
                                          <p:spTgt spid="3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10" presetClass="entr" presetSubtype="0" fill="hold"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par>
                                <p:cTn id="61" presetID="10" presetClass="entr" presetSubtype="0" fill="hold"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par>
                                <p:cTn id="64" presetID="10" presetClass="entr" presetSubtype="0"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par>
                                <p:cTn id="67" presetID="10" presetClass="entr" presetSubtype="0"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fade">
                                      <p:cBhvr>
                                        <p:cTn id="90" dur="500"/>
                                        <p:tgtEl>
                                          <p:spTgt spid="6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7"/>
                                        </p:tgtEl>
                                        <p:attrNameLst>
                                          <p:attrName>style.visibility</p:attrName>
                                        </p:attrNameLst>
                                      </p:cBhvr>
                                      <p:to>
                                        <p:strVal val="visible"/>
                                      </p:to>
                                    </p:set>
                                    <p:animEffect transition="in" filter="fade">
                                      <p:cBhvr>
                                        <p:cTn id="100" dur="500"/>
                                        <p:tgtEl>
                                          <p:spTgt spid="67"/>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6" grpId="0" animBg="1"/>
      <p:bldP spid="17" grpId="0" animBg="1"/>
      <p:bldP spid="30" grpId="0"/>
      <p:bldP spid="35" grpId="0"/>
      <p:bldP spid="40" grpId="0"/>
      <p:bldP spid="49" grpId="0"/>
      <p:bldP spid="50" grpId="0"/>
      <p:bldP spid="65" grpId="0" animBg="1"/>
      <p:bldP spid="66" grpId="0" animBg="1"/>
      <p:bldP spid="67" grpId="0" animBg="1"/>
      <p:bldP spid="4" grpId="0" animBg="1"/>
      <p:bldP spid="32" grpId="0" animBg="1"/>
      <p:bldP spid="38" grpId="0" animBg="1"/>
      <p:bldP spid="33" grpId="0" uiExpand="1" build="p" animBg="1"/>
      <p:bldP spid="39" grpId="0" animBg="1"/>
      <p:bldP spid="4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664803"/>
            <a:ext cx="9144000" cy="830997"/>
          </a:xfrm>
          <a:prstGeom prst="rect">
            <a:avLst/>
          </a:prstGeom>
          <a:noFill/>
        </p:spPr>
        <p:txBody>
          <a:bodyPr wrap="square" rtlCol="0">
            <a:spAutoFit/>
          </a:bodyPr>
          <a:lstStyle/>
          <a:p>
            <a:pPr algn="ctr"/>
            <a:r>
              <a:rPr lang="en-US" sz="2400" i="1" dirty="0">
                <a:solidFill>
                  <a:schemeClr val="tx1">
                    <a:lumMod val="65000"/>
                    <a:lumOff val="35000"/>
                  </a:schemeClr>
                </a:solidFill>
                <a:latin typeface="Cambria" panose="02040503050406030204" pitchFamily="18" charset="0"/>
              </a:rPr>
              <a:t>Yahya Can </a:t>
            </a:r>
            <a:r>
              <a:rPr lang="en-US" sz="2400" i="1" dirty="0" err="1">
                <a:solidFill>
                  <a:schemeClr val="tx1">
                    <a:lumMod val="65000"/>
                    <a:lumOff val="35000"/>
                  </a:schemeClr>
                </a:solidFill>
                <a:latin typeface="Cambria" panose="02040503050406030204" pitchFamily="18" charset="0"/>
              </a:rPr>
              <a:t>Tugrul</a:t>
            </a:r>
            <a:r>
              <a:rPr lang="en-US" sz="2400" i="1" dirty="0">
                <a:solidFill>
                  <a:schemeClr val="tx1">
                    <a:lumMod val="65000"/>
                    <a:lumOff val="35000"/>
                  </a:schemeClr>
                </a:solidFill>
                <a:latin typeface="Cambria" panose="02040503050406030204" pitchFamily="18" charset="0"/>
              </a:rPr>
              <a:t>      </a:t>
            </a:r>
            <a:r>
              <a:rPr lang="en-US" sz="2400" i="1" dirty="0" err="1">
                <a:solidFill>
                  <a:schemeClr val="tx1">
                    <a:lumMod val="65000"/>
                    <a:lumOff val="35000"/>
                  </a:schemeClr>
                </a:solidFill>
                <a:latin typeface="Cambria" panose="02040503050406030204" pitchFamily="18" charset="0"/>
              </a:rPr>
              <a:t>Jeremie</a:t>
            </a:r>
            <a:r>
              <a:rPr lang="en-US" sz="2400" i="1" dirty="0">
                <a:solidFill>
                  <a:schemeClr val="tx1">
                    <a:lumMod val="65000"/>
                    <a:lumOff val="35000"/>
                  </a:schemeClr>
                </a:solidFill>
                <a:latin typeface="Cambria" panose="02040503050406030204" pitchFamily="18" charset="0"/>
              </a:rPr>
              <a:t> S. Kim      Victor van der Veen      </a:t>
            </a:r>
            <a:br>
              <a:rPr lang="en-US" sz="2400" i="1" dirty="0">
                <a:solidFill>
                  <a:schemeClr val="tx1">
                    <a:lumMod val="65000"/>
                    <a:lumOff val="35000"/>
                  </a:schemeClr>
                </a:solidFill>
                <a:latin typeface="Cambria" panose="02040503050406030204" pitchFamily="18" charset="0"/>
              </a:rPr>
            </a:br>
            <a:r>
              <a:rPr lang="en-US" sz="2400" i="1" dirty="0">
                <a:solidFill>
                  <a:schemeClr val="tx1">
                    <a:lumMod val="65000"/>
                    <a:lumOff val="35000"/>
                  </a:schemeClr>
                </a:solidFill>
                <a:latin typeface="Cambria" panose="02040503050406030204" pitchFamily="18" charset="0"/>
              </a:rPr>
              <a:t>Kaveh </a:t>
            </a:r>
            <a:r>
              <a:rPr lang="en-US" sz="2400" i="1" dirty="0" err="1">
                <a:solidFill>
                  <a:schemeClr val="tx1">
                    <a:lumMod val="65000"/>
                    <a:lumOff val="35000"/>
                  </a:schemeClr>
                </a:solidFill>
                <a:latin typeface="Cambria" panose="02040503050406030204" pitchFamily="18" charset="0"/>
              </a:rPr>
              <a:t>Razavi</a:t>
            </a:r>
            <a:r>
              <a:rPr lang="en-US" sz="2400" i="1" dirty="0">
                <a:solidFill>
                  <a:schemeClr val="tx1">
                    <a:lumMod val="65000"/>
                    <a:lumOff val="35000"/>
                  </a:schemeClr>
                </a:solidFill>
                <a:latin typeface="Cambria" panose="02040503050406030204" pitchFamily="18" charset="0"/>
              </a:rPr>
              <a:t>      </a:t>
            </a:r>
            <a:r>
              <a:rPr lang="en-US" sz="2400" i="1" dirty="0" err="1">
                <a:solidFill>
                  <a:schemeClr val="tx1">
                    <a:lumMod val="65000"/>
                    <a:lumOff val="35000"/>
                  </a:schemeClr>
                </a:solidFill>
                <a:latin typeface="Cambria" panose="02040503050406030204" pitchFamily="18" charset="0"/>
              </a:rPr>
              <a:t>Onur</a:t>
            </a:r>
            <a:r>
              <a:rPr lang="en-US" sz="2400" i="1" dirty="0">
                <a:solidFill>
                  <a:schemeClr val="tx1">
                    <a:lumMod val="65000"/>
                    <a:lumOff val="35000"/>
                  </a:schemeClr>
                </a:solidFill>
                <a:latin typeface="Cambria" panose="02040503050406030204" pitchFamily="18" charset="0"/>
              </a:rPr>
              <a:t> Mutlu</a:t>
            </a:r>
          </a:p>
        </p:txBody>
      </p:sp>
      <p:sp>
        <p:nvSpPr>
          <p:cNvPr id="19" name="Title 1">
            <a:extLst>
              <a:ext uri="{FF2B5EF4-FFF2-40B4-BE49-F238E27FC236}">
                <a16:creationId xmlns:a16="http://schemas.microsoft.com/office/drawing/2014/main" id="{11BE127E-9EFE-4878-80C9-979BE3337198}"/>
              </a:ext>
            </a:extLst>
          </p:cNvPr>
          <p:cNvSpPr txBox="1">
            <a:spLocks/>
          </p:cNvSpPr>
          <p:nvPr/>
        </p:nvSpPr>
        <p:spPr>
          <a:xfrm>
            <a:off x="0" y="0"/>
            <a:ext cx="9144000" cy="2616441"/>
          </a:xfrm>
          <a:prstGeom prst="rect">
            <a:avLst/>
          </a:prstGeom>
          <a:solidFill>
            <a:schemeClr val="tx1">
              <a:lumMod val="65000"/>
              <a:lumOff val="3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n-US" sz="4950" b="1" dirty="0">
                <a:solidFill>
                  <a:srgbClr val="91C9F7"/>
                </a:solidFill>
              </a:rPr>
              <a:t>U-TRR</a:t>
            </a:r>
            <a:br>
              <a:rPr lang="tr-TR" sz="4950" b="1" dirty="0">
                <a:solidFill>
                  <a:srgbClr val="FF0000"/>
                </a:solidFill>
              </a:rPr>
            </a:br>
            <a:r>
              <a:rPr lang="en-US" sz="2200" b="1" dirty="0">
                <a:solidFill>
                  <a:schemeClr val="bg1"/>
                </a:solidFill>
              </a:rPr>
              <a:t>Uncovering in-DRAM RowHammer Protection Mechanisms: </a:t>
            </a:r>
            <a:br>
              <a:rPr lang="en-US" sz="2200" b="1" dirty="0">
                <a:solidFill>
                  <a:schemeClr val="bg1"/>
                </a:solidFill>
              </a:rPr>
            </a:br>
            <a:r>
              <a:rPr lang="en-US" sz="2200" b="1" dirty="0">
                <a:solidFill>
                  <a:schemeClr val="bg1"/>
                </a:solidFill>
              </a:rPr>
              <a:t>A New Methodology, Custom RowHammer Patterns, and Implications</a:t>
            </a:r>
            <a:endParaRPr lang="en-US" sz="2200" b="1" dirty="0">
              <a:solidFill>
                <a:schemeClr val="bg1"/>
              </a:solidFill>
              <a:latin typeface="Cambria" panose="02040503050406030204" pitchFamily="18" charset="0"/>
            </a:endParaRPr>
          </a:p>
        </p:txBody>
      </p:sp>
      <p:grpSp>
        <p:nvGrpSpPr>
          <p:cNvPr id="22" name="Group 4">
            <a:extLst>
              <a:ext uri="{FF2B5EF4-FFF2-40B4-BE49-F238E27FC236}">
                <a16:creationId xmlns:a16="http://schemas.microsoft.com/office/drawing/2014/main" id="{4095920D-EB2B-4492-B917-CB6BC9649A64}"/>
              </a:ext>
            </a:extLst>
          </p:cNvPr>
          <p:cNvGrpSpPr>
            <a:grpSpLocks noChangeAspect="1"/>
          </p:cNvGrpSpPr>
          <p:nvPr/>
        </p:nvGrpSpPr>
        <p:grpSpPr bwMode="auto">
          <a:xfrm>
            <a:off x="76200" y="5114405"/>
            <a:ext cx="3274909" cy="1210195"/>
            <a:chOff x="2817" y="2869"/>
            <a:chExt cx="2928" cy="1082"/>
          </a:xfrm>
        </p:grpSpPr>
        <p:sp>
          <p:nvSpPr>
            <p:cNvPr id="23" name="AutoShape 3">
              <a:extLst>
                <a:ext uri="{FF2B5EF4-FFF2-40B4-BE49-F238E27FC236}">
                  <a16:creationId xmlns:a16="http://schemas.microsoft.com/office/drawing/2014/main" id="{7DE0BF48-53B9-4C09-A3F3-BEA50B99DEB3}"/>
                </a:ext>
              </a:extLst>
            </p:cNvPr>
            <p:cNvSpPr>
              <a:spLocks noChangeAspect="1" noChangeArrowheads="1" noTextEdit="1"/>
            </p:cNvSpPr>
            <p:nvPr/>
          </p:nvSpPr>
          <p:spPr bwMode="auto">
            <a:xfrm>
              <a:off x="2817" y="2869"/>
              <a:ext cx="2928" cy="10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4" name="Rectangle 5">
              <a:extLst>
                <a:ext uri="{FF2B5EF4-FFF2-40B4-BE49-F238E27FC236}">
                  <a16:creationId xmlns:a16="http://schemas.microsoft.com/office/drawing/2014/main" id="{11FFCDEE-DF16-407D-B902-C904FFDD1162}"/>
                </a:ext>
              </a:extLst>
            </p:cNvPr>
            <p:cNvSpPr>
              <a:spLocks noChangeArrowheads="1"/>
            </p:cNvSpPr>
            <p:nvPr/>
          </p:nvSpPr>
          <p:spPr bwMode="auto">
            <a:xfrm>
              <a:off x="2817" y="2869"/>
              <a:ext cx="2928" cy="1081"/>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6">
              <a:extLst>
                <a:ext uri="{FF2B5EF4-FFF2-40B4-BE49-F238E27FC236}">
                  <a16:creationId xmlns:a16="http://schemas.microsoft.com/office/drawing/2014/main" id="{F843DB89-946E-48E6-B032-E257D6D2B2CA}"/>
                </a:ext>
              </a:extLst>
            </p:cNvPr>
            <p:cNvSpPr>
              <a:spLocks/>
            </p:cNvSpPr>
            <p:nvPr/>
          </p:nvSpPr>
          <p:spPr bwMode="auto">
            <a:xfrm>
              <a:off x="4375" y="3351"/>
              <a:ext cx="217" cy="247"/>
            </a:xfrm>
            <a:custGeom>
              <a:avLst/>
              <a:gdLst>
                <a:gd name="T0" fmla="*/ 68 w 435"/>
                <a:gd name="T1" fmla="*/ 0 h 494"/>
                <a:gd name="T2" fmla="*/ 139 w 435"/>
                <a:gd name="T3" fmla="*/ 0 h 494"/>
                <a:gd name="T4" fmla="*/ 139 w 435"/>
                <a:gd name="T5" fmla="*/ 2 h 494"/>
                <a:gd name="T6" fmla="*/ 78 w 435"/>
                <a:gd name="T7" fmla="*/ 300 h 494"/>
                <a:gd name="T8" fmla="*/ 75 w 435"/>
                <a:gd name="T9" fmla="*/ 325 h 494"/>
                <a:gd name="T10" fmla="*/ 73 w 435"/>
                <a:gd name="T11" fmla="*/ 346 h 494"/>
                <a:gd name="T12" fmla="*/ 78 w 435"/>
                <a:gd name="T13" fmla="*/ 375 h 494"/>
                <a:gd name="T14" fmla="*/ 89 w 435"/>
                <a:gd name="T15" fmla="*/ 398 h 494"/>
                <a:gd name="T16" fmla="*/ 107 w 435"/>
                <a:gd name="T17" fmla="*/ 416 h 494"/>
                <a:gd name="T18" fmla="*/ 131 w 435"/>
                <a:gd name="T19" fmla="*/ 427 h 494"/>
                <a:gd name="T20" fmla="*/ 162 w 435"/>
                <a:gd name="T21" fmla="*/ 430 h 494"/>
                <a:gd name="T22" fmla="*/ 170 w 435"/>
                <a:gd name="T23" fmla="*/ 430 h 494"/>
                <a:gd name="T24" fmla="*/ 185 w 435"/>
                <a:gd name="T25" fmla="*/ 428 h 494"/>
                <a:gd name="T26" fmla="*/ 201 w 435"/>
                <a:gd name="T27" fmla="*/ 425 h 494"/>
                <a:gd name="T28" fmla="*/ 220 w 435"/>
                <a:gd name="T29" fmla="*/ 418 h 494"/>
                <a:gd name="T30" fmla="*/ 240 w 435"/>
                <a:gd name="T31" fmla="*/ 405 h 494"/>
                <a:gd name="T32" fmla="*/ 259 w 435"/>
                <a:gd name="T33" fmla="*/ 389 h 494"/>
                <a:gd name="T34" fmla="*/ 277 w 435"/>
                <a:gd name="T35" fmla="*/ 366 h 494"/>
                <a:gd name="T36" fmla="*/ 293 w 435"/>
                <a:gd name="T37" fmla="*/ 336 h 494"/>
                <a:gd name="T38" fmla="*/ 304 w 435"/>
                <a:gd name="T39" fmla="*/ 298 h 494"/>
                <a:gd name="T40" fmla="*/ 362 w 435"/>
                <a:gd name="T41" fmla="*/ 0 h 494"/>
                <a:gd name="T42" fmla="*/ 435 w 435"/>
                <a:gd name="T43" fmla="*/ 0 h 494"/>
                <a:gd name="T44" fmla="*/ 435 w 435"/>
                <a:gd name="T45" fmla="*/ 2 h 494"/>
                <a:gd name="T46" fmla="*/ 337 w 435"/>
                <a:gd name="T47" fmla="*/ 489 h 494"/>
                <a:gd name="T48" fmla="*/ 268 w 435"/>
                <a:gd name="T49" fmla="*/ 489 h 494"/>
                <a:gd name="T50" fmla="*/ 268 w 435"/>
                <a:gd name="T51" fmla="*/ 487 h 494"/>
                <a:gd name="T52" fmla="*/ 277 w 435"/>
                <a:gd name="T53" fmla="*/ 435 h 494"/>
                <a:gd name="T54" fmla="*/ 249 w 435"/>
                <a:gd name="T55" fmla="*/ 462 h 494"/>
                <a:gd name="T56" fmla="*/ 215 w 435"/>
                <a:gd name="T57" fmla="*/ 480 h 494"/>
                <a:gd name="T58" fmla="*/ 178 w 435"/>
                <a:gd name="T59" fmla="*/ 491 h 494"/>
                <a:gd name="T60" fmla="*/ 135 w 435"/>
                <a:gd name="T61" fmla="*/ 494 h 494"/>
                <a:gd name="T62" fmla="*/ 98 w 435"/>
                <a:gd name="T63" fmla="*/ 489 h 494"/>
                <a:gd name="T64" fmla="*/ 64 w 435"/>
                <a:gd name="T65" fmla="*/ 476 h 494"/>
                <a:gd name="T66" fmla="*/ 37 w 435"/>
                <a:gd name="T67" fmla="*/ 455 h 494"/>
                <a:gd name="T68" fmla="*/ 18 w 435"/>
                <a:gd name="T69" fmla="*/ 428 h 494"/>
                <a:gd name="T70" fmla="*/ 5 w 435"/>
                <a:gd name="T71" fmla="*/ 395 h 494"/>
                <a:gd name="T72" fmla="*/ 0 w 435"/>
                <a:gd name="T73" fmla="*/ 355 h 494"/>
                <a:gd name="T74" fmla="*/ 2 w 435"/>
                <a:gd name="T75" fmla="*/ 332 h 494"/>
                <a:gd name="T76" fmla="*/ 5 w 435"/>
                <a:gd name="T77" fmla="*/ 311 h 494"/>
                <a:gd name="T78" fmla="*/ 7 w 435"/>
                <a:gd name="T79" fmla="*/ 307 h 494"/>
                <a:gd name="T80" fmla="*/ 68 w 435"/>
                <a:gd name="T81"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5" h="494">
                  <a:moveTo>
                    <a:pt x="68" y="0"/>
                  </a:moveTo>
                  <a:lnTo>
                    <a:pt x="139" y="0"/>
                  </a:lnTo>
                  <a:lnTo>
                    <a:pt x="139" y="2"/>
                  </a:lnTo>
                  <a:lnTo>
                    <a:pt x="78" y="300"/>
                  </a:lnTo>
                  <a:lnTo>
                    <a:pt x="75" y="325"/>
                  </a:lnTo>
                  <a:lnTo>
                    <a:pt x="73" y="346"/>
                  </a:lnTo>
                  <a:lnTo>
                    <a:pt x="78" y="375"/>
                  </a:lnTo>
                  <a:lnTo>
                    <a:pt x="89" y="398"/>
                  </a:lnTo>
                  <a:lnTo>
                    <a:pt x="107" y="416"/>
                  </a:lnTo>
                  <a:lnTo>
                    <a:pt x="131" y="427"/>
                  </a:lnTo>
                  <a:lnTo>
                    <a:pt x="162" y="430"/>
                  </a:lnTo>
                  <a:lnTo>
                    <a:pt x="170" y="430"/>
                  </a:lnTo>
                  <a:lnTo>
                    <a:pt x="185" y="428"/>
                  </a:lnTo>
                  <a:lnTo>
                    <a:pt x="201" y="425"/>
                  </a:lnTo>
                  <a:lnTo>
                    <a:pt x="220" y="418"/>
                  </a:lnTo>
                  <a:lnTo>
                    <a:pt x="240" y="405"/>
                  </a:lnTo>
                  <a:lnTo>
                    <a:pt x="259" y="389"/>
                  </a:lnTo>
                  <a:lnTo>
                    <a:pt x="277" y="366"/>
                  </a:lnTo>
                  <a:lnTo>
                    <a:pt x="293" y="336"/>
                  </a:lnTo>
                  <a:lnTo>
                    <a:pt x="304" y="298"/>
                  </a:lnTo>
                  <a:lnTo>
                    <a:pt x="362" y="0"/>
                  </a:lnTo>
                  <a:lnTo>
                    <a:pt x="435" y="0"/>
                  </a:lnTo>
                  <a:lnTo>
                    <a:pt x="435" y="2"/>
                  </a:lnTo>
                  <a:lnTo>
                    <a:pt x="337" y="489"/>
                  </a:lnTo>
                  <a:lnTo>
                    <a:pt x="268" y="489"/>
                  </a:lnTo>
                  <a:lnTo>
                    <a:pt x="268" y="487"/>
                  </a:lnTo>
                  <a:lnTo>
                    <a:pt x="277" y="435"/>
                  </a:lnTo>
                  <a:lnTo>
                    <a:pt x="249" y="462"/>
                  </a:lnTo>
                  <a:lnTo>
                    <a:pt x="215" y="480"/>
                  </a:lnTo>
                  <a:lnTo>
                    <a:pt x="178" y="491"/>
                  </a:lnTo>
                  <a:lnTo>
                    <a:pt x="135" y="494"/>
                  </a:lnTo>
                  <a:lnTo>
                    <a:pt x="98" y="489"/>
                  </a:lnTo>
                  <a:lnTo>
                    <a:pt x="64" y="476"/>
                  </a:lnTo>
                  <a:lnTo>
                    <a:pt x="37" y="455"/>
                  </a:lnTo>
                  <a:lnTo>
                    <a:pt x="18" y="428"/>
                  </a:lnTo>
                  <a:lnTo>
                    <a:pt x="5" y="395"/>
                  </a:lnTo>
                  <a:lnTo>
                    <a:pt x="0" y="355"/>
                  </a:lnTo>
                  <a:lnTo>
                    <a:pt x="2" y="332"/>
                  </a:lnTo>
                  <a:lnTo>
                    <a:pt x="5" y="311"/>
                  </a:lnTo>
                  <a:lnTo>
                    <a:pt x="7" y="307"/>
                  </a:lnTo>
                  <a:lnTo>
                    <a:pt x="6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 name="Freeform 7">
              <a:extLst>
                <a:ext uri="{FF2B5EF4-FFF2-40B4-BE49-F238E27FC236}">
                  <a16:creationId xmlns:a16="http://schemas.microsoft.com/office/drawing/2014/main" id="{0B89A9A8-14D8-4FEF-9BE4-1230E6B01808}"/>
                </a:ext>
              </a:extLst>
            </p:cNvPr>
            <p:cNvSpPr>
              <a:spLocks/>
            </p:cNvSpPr>
            <p:nvPr/>
          </p:nvSpPr>
          <p:spPr bwMode="auto">
            <a:xfrm>
              <a:off x="4623" y="3348"/>
              <a:ext cx="199" cy="247"/>
            </a:xfrm>
            <a:custGeom>
              <a:avLst/>
              <a:gdLst>
                <a:gd name="T0" fmla="*/ 289 w 397"/>
                <a:gd name="T1" fmla="*/ 0 h 495"/>
                <a:gd name="T2" fmla="*/ 321 w 397"/>
                <a:gd name="T3" fmla="*/ 2 h 495"/>
                <a:gd name="T4" fmla="*/ 350 w 397"/>
                <a:gd name="T5" fmla="*/ 11 h 495"/>
                <a:gd name="T6" fmla="*/ 374 w 397"/>
                <a:gd name="T7" fmla="*/ 25 h 495"/>
                <a:gd name="T8" fmla="*/ 396 w 397"/>
                <a:gd name="T9" fmla="*/ 45 h 495"/>
                <a:gd name="T10" fmla="*/ 397 w 397"/>
                <a:gd name="T11" fmla="*/ 47 h 495"/>
                <a:gd name="T12" fmla="*/ 339 w 397"/>
                <a:gd name="T13" fmla="*/ 98 h 495"/>
                <a:gd name="T14" fmla="*/ 339 w 397"/>
                <a:gd name="T15" fmla="*/ 96 h 495"/>
                <a:gd name="T16" fmla="*/ 319 w 397"/>
                <a:gd name="T17" fmla="*/ 79 h 495"/>
                <a:gd name="T18" fmla="*/ 296 w 397"/>
                <a:gd name="T19" fmla="*/ 66 h 495"/>
                <a:gd name="T20" fmla="*/ 270 w 397"/>
                <a:gd name="T21" fmla="*/ 63 h 495"/>
                <a:gd name="T22" fmla="*/ 238 w 397"/>
                <a:gd name="T23" fmla="*/ 68 h 495"/>
                <a:gd name="T24" fmla="*/ 208 w 397"/>
                <a:gd name="T25" fmla="*/ 80 h 495"/>
                <a:gd name="T26" fmla="*/ 181 w 397"/>
                <a:gd name="T27" fmla="*/ 100 h 495"/>
                <a:gd name="T28" fmla="*/ 158 w 397"/>
                <a:gd name="T29" fmla="*/ 127 h 495"/>
                <a:gd name="T30" fmla="*/ 142 w 397"/>
                <a:gd name="T31" fmla="*/ 159 h 495"/>
                <a:gd name="T32" fmla="*/ 131 w 397"/>
                <a:gd name="T33" fmla="*/ 194 h 495"/>
                <a:gd name="T34" fmla="*/ 71 w 397"/>
                <a:gd name="T35" fmla="*/ 495 h 495"/>
                <a:gd name="T36" fmla="*/ 0 w 397"/>
                <a:gd name="T37" fmla="*/ 495 h 495"/>
                <a:gd name="T38" fmla="*/ 0 w 397"/>
                <a:gd name="T39" fmla="*/ 493 h 495"/>
                <a:gd name="T40" fmla="*/ 98 w 397"/>
                <a:gd name="T41" fmla="*/ 6 h 495"/>
                <a:gd name="T42" fmla="*/ 167 w 397"/>
                <a:gd name="T43" fmla="*/ 6 h 495"/>
                <a:gd name="T44" fmla="*/ 167 w 397"/>
                <a:gd name="T45" fmla="*/ 8 h 495"/>
                <a:gd name="T46" fmla="*/ 156 w 397"/>
                <a:gd name="T47" fmla="*/ 61 h 495"/>
                <a:gd name="T48" fmla="*/ 183 w 397"/>
                <a:gd name="T49" fmla="*/ 36 h 495"/>
                <a:gd name="T50" fmla="*/ 215 w 397"/>
                <a:gd name="T51" fmla="*/ 16 h 495"/>
                <a:gd name="T52" fmla="*/ 250 w 397"/>
                <a:gd name="T53" fmla="*/ 4 h 495"/>
                <a:gd name="T54" fmla="*/ 289 w 397"/>
                <a:gd name="T5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7" h="495">
                  <a:moveTo>
                    <a:pt x="289" y="0"/>
                  </a:moveTo>
                  <a:lnTo>
                    <a:pt x="321" y="2"/>
                  </a:lnTo>
                  <a:lnTo>
                    <a:pt x="350" y="11"/>
                  </a:lnTo>
                  <a:lnTo>
                    <a:pt x="374" y="25"/>
                  </a:lnTo>
                  <a:lnTo>
                    <a:pt x="396" y="45"/>
                  </a:lnTo>
                  <a:lnTo>
                    <a:pt x="397" y="47"/>
                  </a:lnTo>
                  <a:lnTo>
                    <a:pt x="339" y="98"/>
                  </a:lnTo>
                  <a:lnTo>
                    <a:pt x="339" y="96"/>
                  </a:lnTo>
                  <a:lnTo>
                    <a:pt x="319" y="79"/>
                  </a:lnTo>
                  <a:lnTo>
                    <a:pt x="296" y="66"/>
                  </a:lnTo>
                  <a:lnTo>
                    <a:pt x="270" y="63"/>
                  </a:lnTo>
                  <a:lnTo>
                    <a:pt x="238" y="68"/>
                  </a:lnTo>
                  <a:lnTo>
                    <a:pt x="208" y="80"/>
                  </a:lnTo>
                  <a:lnTo>
                    <a:pt x="181" y="100"/>
                  </a:lnTo>
                  <a:lnTo>
                    <a:pt x="158" y="127"/>
                  </a:lnTo>
                  <a:lnTo>
                    <a:pt x="142" y="159"/>
                  </a:lnTo>
                  <a:lnTo>
                    <a:pt x="131" y="194"/>
                  </a:lnTo>
                  <a:lnTo>
                    <a:pt x="71" y="495"/>
                  </a:lnTo>
                  <a:lnTo>
                    <a:pt x="0" y="495"/>
                  </a:lnTo>
                  <a:lnTo>
                    <a:pt x="0" y="493"/>
                  </a:lnTo>
                  <a:lnTo>
                    <a:pt x="98" y="6"/>
                  </a:lnTo>
                  <a:lnTo>
                    <a:pt x="167" y="6"/>
                  </a:lnTo>
                  <a:lnTo>
                    <a:pt x="167" y="8"/>
                  </a:lnTo>
                  <a:lnTo>
                    <a:pt x="156" y="61"/>
                  </a:lnTo>
                  <a:lnTo>
                    <a:pt x="183" y="36"/>
                  </a:lnTo>
                  <a:lnTo>
                    <a:pt x="215" y="16"/>
                  </a:lnTo>
                  <a:lnTo>
                    <a:pt x="250" y="4"/>
                  </a:lnTo>
                  <a:lnTo>
                    <a:pt x="289"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 name="Freeform 8">
              <a:extLst>
                <a:ext uri="{FF2B5EF4-FFF2-40B4-BE49-F238E27FC236}">
                  <a16:creationId xmlns:a16="http://schemas.microsoft.com/office/drawing/2014/main" id="{220BF5A0-5D7C-4C91-92B9-684F783EE372}"/>
                </a:ext>
              </a:extLst>
            </p:cNvPr>
            <p:cNvSpPr>
              <a:spLocks/>
            </p:cNvSpPr>
            <p:nvPr/>
          </p:nvSpPr>
          <p:spPr bwMode="auto">
            <a:xfrm>
              <a:off x="4135" y="3351"/>
              <a:ext cx="218" cy="244"/>
            </a:xfrm>
            <a:custGeom>
              <a:avLst/>
              <a:gdLst>
                <a:gd name="T0" fmla="*/ 105 w 435"/>
                <a:gd name="T1" fmla="*/ 0 h 489"/>
                <a:gd name="T2" fmla="*/ 435 w 435"/>
                <a:gd name="T3" fmla="*/ 0 h 489"/>
                <a:gd name="T4" fmla="*/ 422 w 435"/>
                <a:gd name="T5" fmla="*/ 58 h 489"/>
                <a:gd name="T6" fmla="*/ 422 w 435"/>
                <a:gd name="T7" fmla="*/ 60 h 489"/>
                <a:gd name="T8" fmla="*/ 98 w 435"/>
                <a:gd name="T9" fmla="*/ 425 h 489"/>
                <a:gd name="T10" fmla="*/ 355 w 435"/>
                <a:gd name="T11" fmla="*/ 425 h 489"/>
                <a:gd name="T12" fmla="*/ 342 w 435"/>
                <a:gd name="T13" fmla="*/ 489 h 489"/>
                <a:gd name="T14" fmla="*/ 0 w 435"/>
                <a:gd name="T15" fmla="*/ 489 h 489"/>
                <a:gd name="T16" fmla="*/ 11 w 435"/>
                <a:gd name="T17" fmla="*/ 428 h 489"/>
                <a:gd name="T18" fmla="*/ 12 w 435"/>
                <a:gd name="T19" fmla="*/ 428 h 489"/>
                <a:gd name="T20" fmla="*/ 334 w 435"/>
                <a:gd name="T21" fmla="*/ 62 h 489"/>
                <a:gd name="T22" fmla="*/ 92 w 435"/>
                <a:gd name="T23" fmla="*/ 62 h 489"/>
                <a:gd name="T24" fmla="*/ 92 w 435"/>
                <a:gd name="T25" fmla="*/ 62 h 489"/>
                <a:gd name="T26" fmla="*/ 105 w 435"/>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5" h="489">
                  <a:moveTo>
                    <a:pt x="105" y="0"/>
                  </a:moveTo>
                  <a:lnTo>
                    <a:pt x="435" y="0"/>
                  </a:lnTo>
                  <a:lnTo>
                    <a:pt x="422" y="58"/>
                  </a:lnTo>
                  <a:lnTo>
                    <a:pt x="422" y="60"/>
                  </a:lnTo>
                  <a:lnTo>
                    <a:pt x="98" y="425"/>
                  </a:lnTo>
                  <a:lnTo>
                    <a:pt x="355" y="425"/>
                  </a:lnTo>
                  <a:lnTo>
                    <a:pt x="342" y="489"/>
                  </a:lnTo>
                  <a:lnTo>
                    <a:pt x="0" y="489"/>
                  </a:lnTo>
                  <a:lnTo>
                    <a:pt x="11" y="428"/>
                  </a:lnTo>
                  <a:lnTo>
                    <a:pt x="12" y="428"/>
                  </a:lnTo>
                  <a:lnTo>
                    <a:pt x="334" y="62"/>
                  </a:lnTo>
                  <a:lnTo>
                    <a:pt x="92" y="62"/>
                  </a:lnTo>
                  <a:lnTo>
                    <a:pt x="92" y="62"/>
                  </a:lnTo>
                  <a:lnTo>
                    <a:pt x="105"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 name="Freeform 9">
              <a:extLst>
                <a:ext uri="{FF2B5EF4-FFF2-40B4-BE49-F238E27FC236}">
                  <a16:creationId xmlns:a16="http://schemas.microsoft.com/office/drawing/2014/main" id="{B61CA3AA-41FF-48C1-9F16-A63945C56996}"/>
                </a:ext>
              </a:extLst>
            </p:cNvPr>
            <p:cNvSpPr>
              <a:spLocks/>
            </p:cNvSpPr>
            <p:nvPr/>
          </p:nvSpPr>
          <p:spPr bwMode="auto">
            <a:xfrm>
              <a:off x="4827" y="3351"/>
              <a:ext cx="83" cy="244"/>
            </a:xfrm>
            <a:custGeom>
              <a:avLst/>
              <a:gdLst>
                <a:gd name="T0" fmla="*/ 98 w 167"/>
                <a:gd name="T1" fmla="*/ 0 h 489"/>
                <a:gd name="T2" fmla="*/ 167 w 167"/>
                <a:gd name="T3" fmla="*/ 0 h 489"/>
                <a:gd name="T4" fmla="*/ 71 w 167"/>
                <a:gd name="T5" fmla="*/ 489 h 489"/>
                <a:gd name="T6" fmla="*/ 0 w 167"/>
                <a:gd name="T7" fmla="*/ 489 h 489"/>
                <a:gd name="T8" fmla="*/ 0 w 167"/>
                <a:gd name="T9" fmla="*/ 487 h 489"/>
                <a:gd name="T10" fmla="*/ 98 w 167"/>
                <a:gd name="T11" fmla="*/ 0 h 489"/>
              </a:gdLst>
              <a:ahLst/>
              <a:cxnLst>
                <a:cxn ang="0">
                  <a:pos x="T0" y="T1"/>
                </a:cxn>
                <a:cxn ang="0">
                  <a:pos x="T2" y="T3"/>
                </a:cxn>
                <a:cxn ang="0">
                  <a:pos x="T4" y="T5"/>
                </a:cxn>
                <a:cxn ang="0">
                  <a:pos x="T6" y="T7"/>
                </a:cxn>
                <a:cxn ang="0">
                  <a:pos x="T8" y="T9"/>
                </a:cxn>
                <a:cxn ang="0">
                  <a:pos x="T10" y="T11"/>
                </a:cxn>
              </a:cxnLst>
              <a:rect l="0" t="0" r="r" b="b"/>
              <a:pathLst>
                <a:path w="167" h="489">
                  <a:moveTo>
                    <a:pt x="98" y="0"/>
                  </a:moveTo>
                  <a:lnTo>
                    <a:pt x="167" y="0"/>
                  </a:lnTo>
                  <a:lnTo>
                    <a:pt x="71" y="489"/>
                  </a:lnTo>
                  <a:lnTo>
                    <a:pt x="0" y="489"/>
                  </a:lnTo>
                  <a:lnTo>
                    <a:pt x="0" y="487"/>
                  </a:lnTo>
                  <a:lnTo>
                    <a:pt x="9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1" name="Freeform 10">
              <a:extLst>
                <a:ext uri="{FF2B5EF4-FFF2-40B4-BE49-F238E27FC236}">
                  <a16:creationId xmlns:a16="http://schemas.microsoft.com/office/drawing/2014/main" id="{5EAFF5EB-4343-48AA-B386-FF2F6D0CB0FF}"/>
                </a:ext>
              </a:extLst>
            </p:cNvPr>
            <p:cNvSpPr>
              <a:spLocks/>
            </p:cNvSpPr>
            <p:nvPr/>
          </p:nvSpPr>
          <p:spPr bwMode="auto">
            <a:xfrm>
              <a:off x="5159" y="3239"/>
              <a:ext cx="216" cy="356"/>
            </a:xfrm>
            <a:custGeom>
              <a:avLst/>
              <a:gdLst>
                <a:gd name="T0" fmla="*/ 144 w 433"/>
                <a:gd name="T1" fmla="*/ 0 h 713"/>
                <a:gd name="T2" fmla="*/ 215 w 433"/>
                <a:gd name="T3" fmla="*/ 0 h 713"/>
                <a:gd name="T4" fmla="*/ 160 w 433"/>
                <a:gd name="T5" fmla="*/ 272 h 713"/>
                <a:gd name="T6" fmla="*/ 188 w 433"/>
                <a:gd name="T7" fmla="*/ 249 h 713"/>
                <a:gd name="T8" fmla="*/ 220 w 433"/>
                <a:gd name="T9" fmla="*/ 231 h 713"/>
                <a:gd name="T10" fmla="*/ 257 w 433"/>
                <a:gd name="T11" fmla="*/ 220 h 713"/>
                <a:gd name="T12" fmla="*/ 298 w 433"/>
                <a:gd name="T13" fmla="*/ 218 h 713"/>
                <a:gd name="T14" fmla="*/ 337 w 433"/>
                <a:gd name="T15" fmla="*/ 222 h 713"/>
                <a:gd name="T16" fmla="*/ 369 w 433"/>
                <a:gd name="T17" fmla="*/ 234 h 713"/>
                <a:gd name="T18" fmla="*/ 396 w 433"/>
                <a:gd name="T19" fmla="*/ 256 h 713"/>
                <a:gd name="T20" fmla="*/ 417 w 433"/>
                <a:gd name="T21" fmla="*/ 282 h 713"/>
                <a:gd name="T22" fmla="*/ 429 w 433"/>
                <a:gd name="T23" fmla="*/ 316 h 713"/>
                <a:gd name="T24" fmla="*/ 433 w 433"/>
                <a:gd name="T25" fmla="*/ 355 h 713"/>
                <a:gd name="T26" fmla="*/ 431 w 433"/>
                <a:gd name="T27" fmla="*/ 380 h 713"/>
                <a:gd name="T28" fmla="*/ 428 w 433"/>
                <a:gd name="T29" fmla="*/ 405 h 713"/>
                <a:gd name="T30" fmla="*/ 366 w 433"/>
                <a:gd name="T31" fmla="*/ 713 h 713"/>
                <a:gd name="T32" fmla="*/ 295 w 433"/>
                <a:gd name="T33" fmla="*/ 713 h 713"/>
                <a:gd name="T34" fmla="*/ 355 w 433"/>
                <a:gd name="T35" fmla="*/ 410 h 713"/>
                <a:gd name="T36" fmla="*/ 358 w 433"/>
                <a:gd name="T37" fmla="*/ 387 h 713"/>
                <a:gd name="T38" fmla="*/ 360 w 433"/>
                <a:gd name="T39" fmla="*/ 366 h 713"/>
                <a:gd name="T40" fmla="*/ 357 w 433"/>
                <a:gd name="T41" fmla="*/ 336 h 713"/>
                <a:gd name="T42" fmla="*/ 346 w 433"/>
                <a:gd name="T43" fmla="*/ 313 h 713"/>
                <a:gd name="T44" fmla="*/ 328 w 433"/>
                <a:gd name="T45" fmla="*/ 295 h 713"/>
                <a:gd name="T46" fmla="*/ 303 w 433"/>
                <a:gd name="T47" fmla="*/ 284 h 713"/>
                <a:gd name="T48" fmla="*/ 273 w 433"/>
                <a:gd name="T49" fmla="*/ 281 h 713"/>
                <a:gd name="T50" fmla="*/ 266 w 433"/>
                <a:gd name="T51" fmla="*/ 281 h 713"/>
                <a:gd name="T52" fmla="*/ 254 w 433"/>
                <a:gd name="T53" fmla="*/ 282 h 713"/>
                <a:gd name="T54" fmla="*/ 240 w 433"/>
                <a:gd name="T55" fmla="*/ 286 h 713"/>
                <a:gd name="T56" fmla="*/ 222 w 433"/>
                <a:gd name="T57" fmla="*/ 291 h 713"/>
                <a:gd name="T58" fmla="*/ 204 w 433"/>
                <a:gd name="T59" fmla="*/ 300 h 713"/>
                <a:gd name="T60" fmla="*/ 186 w 433"/>
                <a:gd name="T61" fmla="*/ 313 h 713"/>
                <a:gd name="T62" fmla="*/ 169 w 433"/>
                <a:gd name="T63" fmla="*/ 329 h 713"/>
                <a:gd name="T64" fmla="*/ 154 w 433"/>
                <a:gd name="T65" fmla="*/ 352 h 713"/>
                <a:gd name="T66" fmla="*/ 140 w 433"/>
                <a:gd name="T67" fmla="*/ 378 h 713"/>
                <a:gd name="T68" fmla="*/ 131 w 433"/>
                <a:gd name="T69" fmla="*/ 414 h 713"/>
                <a:gd name="T70" fmla="*/ 71 w 433"/>
                <a:gd name="T71" fmla="*/ 713 h 713"/>
                <a:gd name="T72" fmla="*/ 0 w 433"/>
                <a:gd name="T73" fmla="*/ 713 h 713"/>
                <a:gd name="T74" fmla="*/ 144 w 433"/>
                <a:gd name="T75"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3" h="713">
                  <a:moveTo>
                    <a:pt x="144" y="0"/>
                  </a:moveTo>
                  <a:lnTo>
                    <a:pt x="215" y="0"/>
                  </a:lnTo>
                  <a:lnTo>
                    <a:pt x="160" y="272"/>
                  </a:lnTo>
                  <a:lnTo>
                    <a:pt x="188" y="249"/>
                  </a:lnTo>
                  <a:lnTo>
                    <a:pt x="220" y="231"/>
                  </a:lnTo>
                  <a:lnTo>
                    <a:pt x="257" y="220"/>
                  </a:lnTo>
                  <a:lnTo>
                    <a:pt x="298" y="218"/>
                  </a:lnTo>
                  <a:lnTo>
                    <a:pt x="337" y="222"/>
                  </a:lnTo>
                  <a:lnTo>
                    <a:pt x="369" y="234"/>
                  </a:lnTo>
                  <a:lnTo>
                    <a:pt x="396" y="256"/>
                  </a:lnTo>
                  <a:lnTo>
                    <a:pt x="417" y="282"/>
                  </a:lnTo>
                  <a:lnTo>
                    <a:pt x="429" y="316"/>
                  </a:lnTo>
                  <a:lnTo>
                    <a:pt x="433" y="355"/>
                  </a:lnTo>
                  <a:lnTo>
                    <a:pt x="431" y="380"/>
                  </a:lnTo>
                  <a:lnTo>
                    <a:pt x="428" y="405"/>
                  </a:lnTo>
                  <a:lnTo>
                    <a:pt x="366" y="713"/>
                  </a:lnTo>
                  <a:lnTo>
                    <a:pt x="295" y="713"/>
                  </a:lnTo>
                  <a:lnTo>
                    <a:pt x="355" y="410"/>
                  </a:lnTo>
                  <a:lnTo>
                    <a:pt x="358" y="387"/>
                  </a:lnTo>
                  <a:lnTo>
                    <a:pt x="360" y="366"/>
                  </a:lnTo>
                  <a:lnTo>
                    <a:pt x="357" y="336"/>
                  </a:lnTo>
                  <a:lnTo>
                    <a:pt x="346" y="313"/>
                  </a:lnTo>
                  <a:lnTo>
                    <a:pt x="328" y="295"/>
                  </a:lnTo>
                  <a:lnTo>
                    <a:pt x="303" y="284"/>
                  </a:lnTo>
                  <a:lnTo>
                    <a:pt x="273" y="281"/>
                  </a:lnTo>
                  <a:lnTo>
                    <a:pt x="266" y="281"/>
                  </a:lnTo>
                  <a:lnTo>
                    <a:pt x="254" y="282"/>
                  </a:lnTo>
                  <a:lnTo>
                    <a:pt x="240" y="286"/>
                  </a:lnTo>
                  <a:lnTo>
                    <a:pt x="222" y="291"/>
                  </a:lnTo>
                  <a:lnTo>
                    <a:pt x="204" y="300"/>
                  </a:lnTo>
                  <a:lnTo>
                    <a:pt x="186" y="313"/>
                  </a:lnTo>
                  <a:lnTo>
                    <a:pt x="169" y="329"/>
                  </a:lnTo>
                  <a:lnTo>
                    <a:pt x="154" y="352"/>
                  </a:lnTo>
                  <a:lnTo>
                    <a:pt x="140" y="378"/>
                  </a:lnTo>
                  <a:lnTo>
                    <a:pt x="131" y="414"/>
                  </a:lnTo>
                  <a:lnTo>
                    <a:pt x="71" y="713"/>
                  </a:lnTo>
                  <a:lnTo>
                    <a:pt x="0" y="713"/>
                  </a:lnTo>
                  <a:lnTo>
                    <a:pt x="144"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2" name="Freeform 11">
              <a:extLst>
                <a:ext uri="{FF2B5EF4-FFF2-40B4-BE49-F238E27FC236}">
                  <a16:creationId xmlns:a16="http://schemas.microsoft.com/office/drawing/2014/main" id="{DC358B69-7037-49FC-B6F6-0D3CB28E37C7}"/>
                </a:ext>
              </a:extLst>
            </p:cNvPr>
            <p:cNvSpPr>
              <a:spLocks/>
            </p:cNvSpPr>
            <p:nvPr/>
          </p:nvSpPr>
          <p:spPr bwMode="auto">
            <a:xfrm>
              <a:off x="4945" y="3348"/>
              <a:ext cx="198" cy="250"/>
            </a:xfrm>
            <a:custGeom>
              <a:avLst/>
              <a:gdLst>
                <a:gd name="T0" fmla="*/ 256 w 396"/>
                <a:gd name="T1" fmla="*/ 0 h 500"/>
                <a:gd name="T2" fmla="*/ 291 w 396"/>
                <a:gd name="T3" fmla="*/ 2 h 500"/>
                <a:gd name="T4" fmla="*/ 322 w 396"/>
                <a:gd name="T5" fmla="*/ 11 h 500"/>
                <a:gd name="T6" fmla="*/ 350 w 396"/>
                <a:gd name="T7" fmla="*/ 25 h 500"/>
                <a:gd name="T8" fmla="*/ 375 w 396"/>
                <a:gd name="T9" fmla="*/ 45 h 500"/>
                <a:gd name="T10" fmla="*/ 396 w 396"/>
                <a:gd name="T11" fmla="*/ 72 h 500"/>
                <a:gd name="T12" fmla="*/ 396 w 396"/>
                <a:gd name="T13" fmla="*/ 73 h 500"/>
                <a:gd name="T14" fmla="*/ 396 w 396"/>
                <a:gd name="T15" fmla="*/ 73 h 500"/>
                <a:gd name="T16" fmla="*/ 345 w 396"/>
                <a:gd name="T17" fmla="*/ 118 h 500"/>
                <a:gd name="T18" fmla="*/ 343 w 396"/>
                <a:gd name="T19" fmla="*/ 116 h 500"/>
                <a:gd name="T20" fmla="*/ 323 w 396"/>
                <a:gd name="T21" fmla="*/ 91 h 500"/>
                <a:gd name="T22" fmla="*/ 302 w 396"/>
                <a:gd name="T23" fmla="*/ 75 h 500"/>
                <a:gd name="T24" fmla="*/ 277 w 396"/>
                <a:gd name="T25" fmla="*/ 66 h 500"/>
                <a:gd name="T26" fmla="*/ 249 w 396"/>
                <a:gd name="T27" fmla="*/ 63 h 500"/>
                <a:gd name="T28" fmla="*/ 210 w 396"/>
                <a:gd name="T29" fmla="*/ 68 h 500"/>
                <a:gd name="T30" fmla="*/ 174 w 396"/>
                <a:gd name="T31" fmla="*/ 84 h 500"/>
                <a:gd name="T32" fmla="*/ 142 w 396"/>
                <a:gd name="T33" fmla="*/ 111 h 500"/>
                <a:gd name="T34" fmla="*/ 121 w 396"/>
                <a:gd name="T35" fmla="*/ 136 h 500"/>
                <a:gd name="T36" fmla="*/ 105 w 396"/>
                <a:gd name="T37" fmla="*/ 164 h 500"/>
                <a:gd name="T38" fmla="*/ 94 w 396"/>
                <a:gd name="T39" fmla="*/ 194 h 500"/>
                <a:gd name="T40" fmla="*/ 86 w 396"/>
                <a:gd name="T41" fmla="*/ 223 h 500"/>
                <a:gd name="T42" fmla="*/ 80 w 396"/>
                <a:gd name="T43" fmla="*/ 249 h 500"/>
                <a:gd name="T44" fmla="*/ 73 w 396"/>
                <a:gd name="T45" fmla="*/ 285 h 500"/>
                <a:gd name="T46" fmla="*/ 71 w 396"/>
                <a:gd name="T47" fmla="*/ 322 h 500"/>
                <a:gd name="T48" fmla="*/ 75 w 396"/>
                <a:gd name="T49" fmla="*/ 356 h 500"/>
                <a:gd name="T50" fmla="*/ 84 w 396"/>
                <a:gd name="T51" fmla="*/ 383 h 500"/>
                <a:gd name="T52" fmla="*/ 96 w 396"/>
                <a:gd name="T53" fmla="*/ 402 h 500"/>
                <a:gd name="T54" fmla="*/ 114 w 396"/>
                <a:gd name="T55" fmla="*/ 418 h 500"/>
                <a:gd name="T56" fmla="*/ 133 w 396"/>
                <a:gd name="T57" fmla="*/ 429 h 500"/>
                <a:gd name="T58" fmla="*/ 155 w 396"/>
                <a:gd name="T59" fmla="*/ 434 h 500"/>
                <a:gd name="T60" fmla="*/ 176 w 396"/>
                <a:gd name="T61" fmla="*/ 436 h 500"/>
                <a:gd name="T62" fmla="*/ 208 w 396"/>
                <a:gd name="T63" fmla="*/ 434 h 500"/>
                <a:gd name="T64" fmla="*/ 236 w 396"/>
                <a:gd name="T65" fmla="*/ 424 h 500"/>
                <a:gd name="T66" fmla="*/ 265 w 396"/>
                <a:gd name="T67" fmla="*/ 406 h 500"/>
                <a:gd name="T68" fmla="*/ 293 w 396"/>
                <a:gd name="T69" fmla="*/ 381 h 500"/>
                <a:gd name="T70" fmla="*/ 293 w 396"/>
                <a:gd name="T71" fmla="*/ 379 h 500"/>
                <a:gd name="T72" fmla="*/ 293 w 396"/>
                <a:gd name="T73" fmla="*/ 381 h 500"/>
                <a:gd name="T74" fmla="*/ 334 w 396"/>
                <a:gd name="T75" fmla="*/ 431 h 500"/>
                <a:gd name="T76" fmla="*/ 334 w 396"/>
                <a:gd name="T77" fmla="*/ 431 h 500"/>
                <a:gd name="T78" fmla="*/ 298 w 396"/>
                <a:gd name="T79" fmla="*/ 461 h 500"/>
                <a:gd name="T80" fmla="*/ 259 w 396"/>
                <a:gd name="T81" fmla="*/ 482 h 500"/>
                <a:gd name="T82" fmla="*/ 217 w 396"/>
                <a:gd name="T83" fmla="*/ 495 h 500"/>
                <a:gd name="T84" fmla="*/ 172 w 396"/>
                <a:gd name="T85" fmla="*/ 500 h 500"/>
                <a:gd name="T86" fmla="*/ 130 w 396"/>
                <a:gd name="T87" fmla="*/ 497 h 500"/>
                <a:gd name="T88" fmla="*/ 91 w 396"/>
                <a:gd name="T89" fmla="*/ 484 h 500"/>
                <a:gd name="T90" fmla="*/ 61 w 396"/>
                <a:gd name="T91" fmla="*/ 465 h 500"/>
                <a:gd name="T92" fmla="*/ 34 w 396"/>
                <a:gd name="T93" fmla="*/ 440 h 500"/>
                <a:gd name="T94" fmla="*/ 16 w 396"/>
                <a:gd name="T95" fmla="*/ 406 h 500"/>
                <a:gd name="T96" fmla="*/ 4 w 396"/>
                <a:gd name="T97" fmla="*/ 368 h 500"/>
                <a:gd name="T98" fmla="*/ 0 w 396"/>
                <a:gd name="T99" fmla="*/ 324 h 500"/>
                <a:gd name="T100" fmla="*/ 2 w 396"/>
                <a:gd name="T101" fmla="*/ 303 h 500"/>
                <a:gd name="T102" fmla="*/ 4 w 396"/>
                <a:gd name="T103" fmla="*/ 276 h 500"/>
                <a:gd name="T104" fmla="*/ 7 w 396"/>
                <a:gd name="T105" fmla="*/ 249 h 500"/>
                <a:gd name="T106" fmla="*/ 22 w 396"/>
                <a:gd name="T107" fmla="*/ 192 h 500"/>
                <a:gd name="T108" fmla="*/ 41 w 396"/>
                <a:gd name="T109" fmla="*/ 143 h 500"/>
                <a:gd name="T110" fmla="*/ 64 w 396"/>
                <a:gd name="T111" fmla="*/ 100 h 500"/>
                <a:gd name="T112" fmla="*/ 94 w 396"/>
                <a:gd name="T113" fmla="*/ 64 h 500"/>
                <a:gd name="T114" fmla="*/ 128 w 396"/>
                <a:gd name="T115" fmla="*/ 36 h 500"/>
                <a:gd name="T116" fmla="*/ 167 w 396"/>
                <a:gd name="T117" fmla="*/ 16 h 500"/>
                <a:gd name="T118" fmla="*/ 210 w 396"/>
                <a:gd name="T119" fmla="*/ 4 h 500"/>
                <a:gd name="T120" fmla="*/ 256 w 396"/>
                <a:gd name="T1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6" h="500">
                  <a:moveTo>
                    <a:pt x="256" y="0"/>
                  </a:moveTo>
                  <a:lnTo>
                    <a:pt x="291" y="2"/>
                  </a:lnTo>
                  <a:lnTo>
                    <a:pt x="322" y="11"/>
                  </a:lnTo>
                  <a:lnTo>
                    <a:pt x="350" y="25"/>
                  </a:lnTo>
                  <a:lnTo>
                    <a:pt x="375" y="45"/>
                  </a:lnTo>
                  <a:lnTo>
                    <a:pt x="396" y="72"/>
                  </a:lnTo>
                  <a:lnTo>
                    <a:pt x="396" y="73"/>
                  </a:lnTo>
                  <a:lnTo>
                    <a:pt x="396" y="73"/>
                  </a:lnTo>
                  <a:lnTo>
                    <a:pt x="345" y="118"/>
                  </a:lnTo>
                  <a:lnTo>
                    <a:pt x="343" y="116"/>
                  </a:lnTo>
                  <a:lnTo>
                    <a:pt x="323" y="91"/>
                  </a:lnTo>
                  <a:lnTo>
                    <a:pt x="302" y="75"/>
                  </a:lnTo>
                  <a:lnTo>
                    <a:pt x="277" y="66"/>
                  </a:lnTo>
                  <a:lnTo>
                    <a:pt x="249" y="63"/>
                  </a:lnTo>
                  <a:lnTo>
                    <a:pt x="210" y="68"/>
                  </a:lnTo>
                  <a:lnTo>
                    <a:pt x="174" y="84"/>
                  </a:lnTo>
                  <a:lnTo>
                    <a:pt x="142" y="111"/>
                  </a:lnTo>
                  <a:lnTo>
                    <a:pt x="121" y="136"/>
                  </a:lnTo>
                  <a:lnTo>
                    <a:pt x="105" y="164"/>
                  </a:lnTo>
                  <a:lnTo>
                    <a:pt x="94" y="194"/>
                  </a:lnTo>
                  <a:lnTo>
                    <a:pt x="86" y="223"/>
                  </a:lnTo>
                  <a:lnTo>
                    <a:pt x="80" y="249"/>
                  </a:lnTo>
                  <a:lnTo>
                    <a:pt x="73" y="285"/>
                  </a:lnTo>
                  <a:lnTo>
                    <a:pt x="71" y="322"/>
                  </a:lnTo>
                  <a:lnTo>
                    <a:pt x="75" y="356"/>
                  </a:lnTo>
                  <a:lnTo>
                    <a:pt x="84" y="383"/>
                  </a:lnTo>
                  <a:lnTo>
                    <a:pt x="96" y="402"/>
                  </a:lnTo>
                  <a:lnTo>
                    <a:pt x="114" y="418"/>
                  </a:lnTo>
                  <a:lnTo>
                    <a:pt x="133" y="429"/>
                  </a:lnTo>
                  <a:lnTo>
                    <a:pt x="155" y="434"/>
                  </a:lnTo>
                  <a:lnTo>
                    <a:pt x="176" y="436"/>
                  </a:lnTo>
                  <a:lnTo>
                    <a:pt x="208" y="434"/>
                  </a:lnTo>
                  <a:lnTo>
                    <a:pt x="236" y="424"/>
                  </a:lnTo>
                  <a:lnTo>
                    <a:pt x="265" y="406"/>
                  </a:lnTo>
                  <a:lnTo>
                    <a:pt x="293" y="381"/>
                  </a:lnTo>
                  <a:lnTo>
                    <a:pt x="293" y="379"/>
                  </a:lnTo>
                  <a:lnTo>
                    <a:pt x="293" y="381"/>
                  </a:lnTo>
                  <a:lnTo>
                    <a:pt x="334" y="431"/>
                  </a:lnTo>
                  <a:lnTo>
                    <a:pt x="334" y="431"/>
                  </a:lnTo>
                  <a:lnTo>
                    <a:pt x="298" y="461"/>
                  </a:lnTo>
                  <a:lnTo>
                    <a:pt x="259" y="482"/>
                  </a:lnTo>
                  <a:lnTo>
                    <a:pt x="217" y="495"/>
                  </a:lnTo>
                  <a:lnTo>
                    <a:pt x="172" y="500"/>
                  </a:lnTo>
                  <a:lnTo>
                    <a:pt x="130" y="497"/>
                  </a:lnTo>
                  <a:lnTo>
                    <a:pt x="91" y="484"/>
                  </a:lnTo>
                  <a:lnTo>
                    <a:pt x="61" y="465"/>
                  </a:lnTo>
                  <a:lnTo>
                    <a:pt x="34" y="440"/>
                  </a:lnTo>
                  <a:lnTo>
                    <a:pt x="16" y="406"/>
                  </a:lnTo>
                  <a:lnTo>
                    <a:pt x="4" y="368"/>
                  </a:lnTo>
                  <a:lnTo>
                    <a:pt x="0" y="324"/>
                  </a:lnTo>
                  <a:lnTo>
                    <a:pt x="2" y="303"/>
                  </a:lnTo>
                  <a:lnTo>
                    <a:pt x="4" y="276"/>
                  </a:lnTo>
                  <a:lnTo>
                    <a:pt x="7" y="249"/>
                  </a:lnTo>
                  <a:lnTo>
                    <a:pt x="22" y="192"/>
                  </a:lnTo>
                  <a:lnTo>
                    <a:pt x="41" y="143"/>
                  </a:lnTo>
                  <a:lnTo>
                    <a:pt x="64" y="100"/>
                  </a:lnTo>
                  <a:lnTo>
                    <a:pt x="94" y="64"/>
                  </a:lnTo>
                  <a:lnTo>
                    <a:pt x="128" y="36"/>
                  </a:lnTo>
                  <a:lnTo>
                    <a:pt x="167" y="16"/>
                  </a:lnTo>
                  <a:lnTo>
                    <a:pt x="210" y="4"/>
                  </a:lnTo>
                  <a:lnTo>
                    <a:pt x="256"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3" name="Freeform 12">
              <a:extLst>
                <a:ext uri="{FF2B5EF4-FFF2-40B4-BE49-F238E27FC236}">
                  <a16:creationId xmlns:a16="http://schemas.microsoft.com/office/drawing/2014/main" id="{F2289114-D192-4344-983C-EFDD137FC90B}"/>
                </a:ext>
              </a:extLst>
            </p:cNvPr>
            <p:cNvSpPr>
              <a:spLocks/>
            </p:cNvSpPr>
            <p:nvPr/>
          </p:nvSpPr>
          <p:spPr bwMode="auto">
            <a:xfrm>
              <a:off x="4889" y="3239"/>
              <a:ext cx="44" cy="44"/>
            </a:xfrm>
            <a:custGeom>
              <a:avLst/>
              <a:gdLst>
                <a:gd name="T0" fmla="*/ 17 w 88"/>
                <a:gd name="T1" fmla="*/ 0 h 89"/>
                <a:gd name="T2" fmla="*/ 88 w 88"/>
                <a:gd name="T3" fmla="*/ 0 h 89"/>
                <a:gd name="T4" fmla="*/ 71 w 88"/>
                <a:gd name="T5" fmla="*/ 89 h 89"/>
                <a:gd name="T6" fmla="*/ 0 w 88"/>
                <a:gd name="T7" fmla="*/ 89 h 89"/>
                <a:gd name="T8" fmla="*/ 17 w 88"/>
                <a:gd name="T9" fmla="*/ 0 h 89"/>
              </a:gdLst>
              <a:ahLst/>
              <a:cxnLst>
                <a:cxn ang="0">
                  <a:pos x="T0" y="T1"/>
                </a:cxn>
                <a:cxn ang="0">
                  <a:pos x="T2" y="T3"/>
                </a:cxn>
                <a:cxn ang="0">
                  <a:pos x="T4" y="T5"/>
                </a:cxn>
                <a:cxn ang="0">
                  <a:pos x="T6" y="T7"/>
                </a:cxn>
                <a:cxn ang="0">
                  <a:pos x="T8" y="T9"/>
                </a:cxn>
              </a:cxnLst>
              <a:rect l="0" t="0" r="r" b="b"/>
              <a:pathLst>
                <a:path w="88" h="89">
                  <a:moveTo>
                    <a:pt x="17" y="0"/>
                  </a:moveTo>
                  <a:lnTo>
                    <a:pt x="88" y="0"/>
                  </a:lnTo>
                  <a:lnTo>
                    <a:pt x="71" y="89"/>
                  </a:lnTo>
                  <a:lnTo>
                    <a:pt x="0" y="89"/>
                  </a:lnTo>
                  <a:lnTo>
                    <a:pt x="17"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 name="Freeform 13">
              <a:extLst>
                <a:ext uri="{FF2B5EF4-FFF2-40B4-BE49-F238E27FC236}">
                  <a16:creationId xmlns:a16="http://schemas.microsoft.com/office/drawing/2014/main" id="{7DED545B-31D3-437C-A5DF-4FE707B86371}"/>
                </a:ext>
              </a:extLst>
            </p:cNvPr>
            <p:cNvSpPr>
              <a:spLocks/>
            </p:cNvSpPr>
            <p:nvPr/>
          </p:nvSpPr>
          <p:spPr bwMode="auto">
            <a:xfrm>
              <a:off x="4544" y="3239"/>
              <a:ext cx="44" cy="44"/>
            </a:xfrm>
            <a:custGeom>
              <a:avLst/>
              <a:gdLst>
                <a:gd name="T0" fmla="*/ 18 w 89"/>
                <a:gd name="T1" fmla="*/ 0 h 89"/>
                <a:gd name="T2" fmla="*/ 89 w 89"/>
                <a:gd name="T3" fmla="*/ 0 h 89"/>
                <a:gd name="T4" fmla="*/ 71 w 89"/>
                <a:gd name="T5" fmla="*/ 89 h 89"/>
                <a:gd name="T6" fmla="*/ 0 w 89"/>
                <a:gd name="T7" fmla="*/ 89 h 89"/>
                <a:gd name="T8" fmla="*/ 18 w 89"/>
                <a:gd name="T9" fmla="*/ 0 h 89"/>
              </a:gdLst>
              <a:ahLst/>
              <a:cxnLst>
                <a:cxn ang="0">
                  <a:pos x="T0" y="T1"/>
                </a:cxn>
                <a:cxn ang="0">
                  <a:pos x="T2" y="T3"/>
                </a:cxn>
                <a:cxn ang="0">
                  <a:pos x="T4" y="T5"/>
                </a:cxn>
                <a:cxn ang="0">
                  <a:pos x="T6" y="T7"/>
                </a:cxn>
                <a:cxn ang="0">
                  <a:pos x="T8" y="T9"/>
                </a:cxn>
              </a:cxnLst>
              <a:rect l="0" t="0" r="r" b="b"/>
              <a:pathLst>
                <a:path w="89" h="89">
                  <a:moveTo>
                    <a:pt x="18" y="0"/>
                  </a:moveTo>
                  <a:lnTo>
                    <a:pt x="89" y="0"/>
                  </a:lnTo>
                  <a:lnTo>
                    <a:pt x="71" y="89"/>
                  </a:lnTo>
                  <a:lnTo>
                    <a:pt x="0" y="89"/>
                  </a:lnTo>
                  <a:lnTo>
                    <a:pt x="1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5" name="Freeform 14">
              <a:extLst>
                <a:ext uri="{FF2B5EF4-FFF2-40B4-BE49-F238E27FC236}">
                  <a16:creationId xmlns:a16="http://schemas.microsoft.com/office/drawing/2014/main" id="{951320BC-6DA6-4C6D-8DF6-FDBB92CA3E54}"/>
                </a:ext>
              </a:extLst>
            </p:cNvPr>
            <p:cNvSpPr>
              <a:spLocks/>
            </p:cNvSpPr>
            <p:nvPr/>
          </p:nvSpPr>
          <p:spPr bwMode="auto">
            <a:xfrm>
              <a:off x="4449" y="3239"/>
              <a:ext cx="44" cy="44"/>
            </a:xfrm>
            <a:custGeom>
              <a:avLst/>
              <a:gdLst>
                <a:gd name="T0" fmla="*/ 18 w 89"/>
                <a:gd name="T1" fmla="*/ 0 h 89"/>
                <a:gd name="T2" fmla="*/ 89 w 89"/>
                <a:gd name="T3" fmla="*/ 0 h 89"/>
                <a:gd name="T4" fmla="*/ 71 w 89"/>
                <a:gd name="T5" fmla="*/ 89 h 89"/>
                <a:gd name="T6" fmla="*/ 0 w 89"/>
                <a:gd name="T7" fmla="*/ 89 h 89"/>
                <a:gd name="T8" fmla="*/ 18 w 89"/>
                <a:gd name="T9" fmla="*/ 0 h 89"/>
              </a:gdLst>
              <a:ahLst/>
              <a:cxnLst>
                <a:cxn ang="0">
                  <a:pos x="T0" y="T1"/>
                </a:cxn>
                <a:cxn ang="0">
                  <a:pos x="T2" y="T3"/>
                </a:cxn>
                <a:cxn ang="0">
                  <a:pos x="T4" y="T5"/>
                </a:cxn>
                <a:cxn ang="0">
                  <a:pos x="T6" y="T7"/>
                </a:cxn>
                <a:cxn ang="0">
                  <a:pos x="T8" y="T9"/>
                </a:cxn>
              </a:cxnLst>
              <a:rect l="0" t="0" r="r" b="b"/>
              <a:pathLst>
                <a:path w="89" h="89">
                  <a:moveTo>
                    <a:pt x="18" y="0"/>
                  </a:moveTo>
                  <a:lnTo>
                    <a:pt x="89" y="0"/>
                  </a:lnTo>
                  <a:lnTo>
                    <a:pt x="71" y="89"/>
                  </a:lnTo>
                  <a:lnTo>
                    <a:pt x="0" y="89"/>
                  </a:lnTo>
                  <a:lnTo>
                    <a:pt x="1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6" name="Freeform 15">
              <a:extLst>
                <a:ext uri="{FF2B5EF4-FFF2-40B4-BE49-F238E27FC236}">
                  <a16:creationId xmlns:a16="http://schemas.microsoft.com/office/drawing/2014/main" id="{B66AC3EB-8E06-4AB8-944C-3509B200C721}"/>
                </a:ext>
              </a:extLst>
            </p:cNvPr>
            <p:cNvSpPr>
              <a:spLocks/>
            </p:cNvSpPr>
            <p:nvPr/>
          </p:nvSpPr>
          <p:spPr bwMode="auto">
            <a:xfrm>
              <a:off x="3172" y="3239"/>
              <a:ext cx="941" cy="356"/>
            </a:xfrm>
            <a:custGeom>
              <a:avLst/>
              <a:gdLst>
                <a:gd name="T0" fmla="*/ 144 w 1883"/>
                <a:gd name="T1" fmla="*/ 0 h 713"/>
                <a:gd name="T2" fmla="*/ 1501 w 1883"/>
                <a:gd name="T3" fmla="*/ 0 h 713"/>
                <a:gd name="T4" fmla="*/ 1444 w 1883"/>
                <a:gd name="T5" fmla="*/ 277 h 713"/>
                <a:gd name="T6" fmla="*/ 1604 w 1883"/>
                <a:gd name="T7" fmla="*/ 277 h 713"/>
                <a:gd name="T8" fmla="*/ 1661 w 1883"/>
                <a:gd name="T9" fmla="*/ 0 h 713"/>
                <a:gd name="T10" fmla="*/ 1883 w 1883"/>
                <a:gd name="T11" fmla="*/ 0 h 713"/>
                <a:gd name="T12" fmla="*/ 1741 w 1883"/>
                <a:gd name="T13" fmla="*/ 713 h 713"/>
                <a:gd name="T14" fmla="*/ 1519 w 1883"/>
                <a:gd name="T15" fmla="*/ 713 h 713"/>
                <a:gd name="T16" fmla="*/ 1572 w 1883"/>
                <a:gd name="T17" fmla="*/ 437 h 713"/>
                <a:gd name="T18" fmla="*/ 1412 w 1883"/>
                <a:gd name="T19" fmla="*/ 437 h 713"/>
                <a:gd name="T20" fmla="*/ 1359 w 1883"/>
                <a:gd name="T21" fmla="*/ 713 h 713"/>
                <a:gd name="T22" fmla="*/ 1136 w 1883"/>
                <a:gd name="T23" fmla="*/ 713 h 713"/>
                <a:gd name="T24" fmla="*/ 1244 w 1883"/>
                <a:gd name="T25" fmla="*/ 178 h 713"/>
                <a:gd name="T26" fmla="*/ 1057 w 1883"/>
                <a:gd name="T27" fmla="*/ 178 h 713"/>
                <a:gd name="T28" fmla="*/ 949 w 1883"/>
                <a:gd name="T29" fmla="*/ 713 h 713"/>
                <a:gd name="T30" fmla="*/ 727 w 1883"/>
                <a:gd name="T31" fmla="*/ 713 h 713"/>
                <a:gd name="T32" fmla="*/ 836 w 1883"/>
                <a:gd name="T33" fmla="*/ 178 h 713"/>
                <a:gd name="T34" fmla="*/ 328 w 1883"/>
                <a:gd name="T35" fmla="*/ 178 h 713"/>
                <a:gd name="T36" fmla="*/ 309 w 1883"/>
                <a:gd name="T37" fmla="*/ 277 h 713"/>
                <a:gd name="T38" fmla="*/ 628 w 1883"/>
                <a:gd name="T39" fmla="*/ 277 h 713"/>
                <a:gd name="T40" fmla="*/ 596 w 1883"/>
                <a:gd name="T41" fmla="*/ 437 h 713"/>
                <a:gd name="T42" fmla="*/ 277 w 1883"/>
                <a:gd name="T43" fmla="*/ 437 h 713"/>
                <a:gd name="T44" fmla="*/ 257 w 1883"/>
                <a:gd name="T45" fmla="*/ 535 h 713"/>
                <a:gd name="T46" fmla="*/ 577 w 1883"/>
                <a:gd name="T47" fmla="*/ 535 h 713"/>
                <a:gd name="T48" fmla="*/ 541 w 1883"/>
                <a:gd name="T49" fmla="*/ 713 h 713"/>
                <a:gd name="T50" fmla="*/ 0 w 1883"/>
                <a:gd name="T51" fmla="*/ 713 h 713"/>
                <a:gd name="T52" fmla="*/ 144 w 1883"/>
                <a:gd name="T53"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83" h="713">
                  <a:moveTo>
                    <a:pt x="144" y="0"/>
                  </a:moveTo>
                  <a:lnTo>
                    <a:pt x="1501" y="0"/>
                  </a:lnTo>
                  <a:lnTo>
                    <a:pt x="1444" y="277"/>
                  </a:lnTo>
                  <a:lnTo>
                    <a:pt x="1604" y="277"/>
                  </a:lnTo>
                  <a:lnTo>
                    <a:pt x="1661" y="0"/>
                  </a:lnTo>
                  <a:lnTo>
                    <a:pt x="1883" y="0"/>
                  </a:lnTo>
                  <a:lnTo>
                    <a:pt x="1741" y="713"/>
                  </a:lnTo>
                  <a:lnTo>
                    <a:pt x="1519" y="713"/>
                  </a:lnTo>
                  <a:lnTo>
                    <a:pt x="1572" y="437"/>
                  </a:lnTo>
                  <a:lnTo>
                    <a:pt x="1412" y="437"/>
                  </a:lnTo>
                  <a:lnTo>
                    <a:pt x="1359" y="713"/>
                  </a:lnTo>
                  <a:lnTo>
                    <a:pt x="1136" y="713"/>
                  </a:lnTo>
                  <a:lnTo>
                    <a:pt x="1244" y="178"/>
                  </a:lnTo>
                  <a:lnTo>
                    <a:pt x="1057" y="178"/>
                  </a:lnTo>
                  <a:lnTo>
                    <a:pt x="949" y="713"/>
                  </a:lnTo>
                  <a:lnTo>
                    <a:pt x="727" y="713"/>
                  </a:lnTo>
                  <a:lnTo>
                    <a:pt x="836" y="178"/>
                  </a:lnTo>
                  <a:lnTo>
                    <a:pt x="328" y="178"/>
                  </a:lnTo>
                  <a:lnTo>
                    <a:pt x="309" y="277"/>
                  </a:lnTo>
                  <a:lnTo>
                    <a:pt x="628" y="277"/>
                  </a:lnTo>
                  <a:lnTo>
                    <a:pt x="596" y="437"/>
                  </a:lnTo>
                  <a:lnTo>
                    <a:pt x="277" y="437"/>
                  </a:lnTo>
                  <a:lnTo>
                    <a:pt x="257" y="535"/>
                  </a:lnTo>
                  <a:lnTo>
                    <a:pt x="577" y="535"/>
                  </a:lnTo>
                  <a:lnTo>
                    <a:pt x="541" y="713"/>
                  </a:lnTo>
                  <a:lnTo>
                    <a:pt x="0" y="713"/>
                  </a:lnTo>
                  <a:lnTo>
                    <a:pt x="144"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grpSp>
      <p:pic>
        <p:nvPicPr>
          <p:cNvPr id="20" name="Picture 4" descr="TOBB ETÜ">
            <a:extLst>
              <a:ext uri="{FF2B5EF4-FFF2-40B4-BE49-F238E27FC236}">
                <a16:creationId xmlns:a16="http://schemas.microsoft.com/office/drawing/2014/main" id="{A55B448E-4633-4E1D-8104-9A89FA779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402" y="5451946"/>
            <a:ext cx="2458198" cy="6555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5843919-8F94-4569-99A9-0DC9788997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1726" y="5194963"/>
            <a:ext cx="2112674" cy="105633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BC75051-3FBF-4339-A5BC-CF9A4729FDE7}"/>
              </a:ext>
            </a:extLst>
          </p:cNvPr>
          <p:cNvSpPr txBox="1"/>
          <p:nvPr/>
        </p:nvSpPr>
        <p:spPr>
          <a:xfrm>
            <a:off x="0" y="3013502"/>
            <a:ext cx="9144000" cy="461665"/>
          </a:xfrm>
          <a:prstGeom prst="rect">
            <a:avLst/>
          </a:prstGeom>
          <a:noFill/>
        </p:spPr>
        <p:txBody>
          <a:bodyPr wrap="square" rtlCol="0">
            <a:spAutoFit/>
          </a:bodyPr>
          <a:lstStyle/>
          <a:p>
            <a:pPr algn="ctr"/>
            <a:r>
              <a:rPr lang="en-US" sz="2400" b="1" i="1" dirty="0">
                <a:latin typeface="Cambria" panose="02040503050406030204" pitchFamily="18" charset="0"/>
              </a:rPr>
              <a:t>Hasan Hassan</a:t>
            </a:r>
          </a:p>
        </p:txBody>
      </p:sp>
    </p:spTree>
    <p:extLst>
      <p:ext uri="{BB962C8B-B14F-4D97-AF65-F5344CB8AC3E}">
        <p14:creationId xmlns:p14="http://schemas.microsoft.com/office/powerpoint/2010/main" val="965565822"/>
      </p:ext>
    </p:extLst>
  </p:cSld>
  <p:clrMapOvr>
    <a:masterClrMapping/>
  </p:clrMapOvr>
  <mc:AlternateContent xmlns:mc="http://schemas.openxmlformats.org/markup-compatibility/2006" xmlns:p14="http://schemas.microsoft.com/office/powerpoint/2010/main">
    <mc:Choice Requires="p14">
      <p:transition spd="slow" p14:dur="2000" advTm="10324"/>
    </mc:Choice>
    <mc:Fallback xmlns="">
      <p:transition spd="slow" advTm="1032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567635" y="2569418"/>
            <a:ext cx="2199132" cy="347923"/>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latin typeface="Arial" panose="020B0604020202020204" pitchFamily="34" charset="0"/>
            </a:endParaRPr>
          </a:p>
        </p:txBody>
      </p:sp>
      <p:sp>
        <p:nvSpPr>
          <p:cNvPr id="2" name="Title 1"/>
          <p:cNvSpPr>
            <a:spLocks noGrp="1"/>
          </p:cNvSpPr>
          <p:nvPr>
            <p:ph type="title"/>
          </p:nvPr>
        </p:nvSpPr>
        <p:spPr/>
        <p:txBody>
          <a:bodyPr>
            <a:normAutofit/>
          </a:bodyPr>
          <a:lstStyle/>
          <a:p>
            <a:r>
              <a:rPr lang="en-US" dirty="0"/>
              <a:t>DRAM Organization</a:t>
            </a:r>
          </a:p>
        </p:txBody>
      </p:sp>
      <p:pic>
        <p:nvPicPr>
          <p:cNvPr id="6" name="Content Placeholder 5"/>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a:off x="1608675" y="1257300"/>
            <a:ext cx="2400300" cy="2400300"/>
          </a:xfrm>
        </p:spPr>
      </p:pic>
      <p:sp>
        <p:nvSpPr>
          <p:cNvPr id="7" name="Rounded Rectangle 6"/>
          <p:cNvSpPr/>
          <p:nvPr/>
        </p:nvSpPr>
        <p:spPr bwMode="auto">
          <a:xfrm>
            <a:off x="2065875" y="4212431"/>
            <a:ext cx="1485900" cy="1314450"/>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2400" b="1" dirty="0"/>
              <a:t>CPU</a:t>
            </a:r>
          </a:p>
        </p:txBody>
      </p:sp>
      <p:sp>
        <p:nvSpPr>
          <p:cNvPr id="8" name="Rounded Rectangle 7"/>
          <p:cNvSpPr/>
          <p:nvPr/>
        </p:nvSpPr>
        <p:spPr bwMode="auto">
          <a:xfrm>
            <a:off x="2294475" y="4229100"/>
            <a:ext cx="1028700" cy="457200"/>
          </a:xfrm>
          <a:prstGeom prst="roundRect">
            <a:avLst/>
          </a:prstGeom>
          <a:solidFill>
            <a:srgbClr val="EEA0A2"/>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350" b="1" dirty="0"/>
              <a:t>Memory Controller</a:t>
            </a:r>
          </a:p>
        </p:txBody>
      </p:sp>
      <p:sp>
        <p:nvSpPr>
          <p:cNvPr id="9" name="Up-Down Arrow 8"/>
          <p:cNvSpPr/>
          <p:nvPr/>
        </p:nvSpPr>
        <p:spPr bwMode="auto">
          <a:xfrm>
            <a:off x="2523075" y="3086100"/>
            <a:ext cx="571500" cy="1028701"/>
          </a:xfrm>
          <a:prstGeom prst="upDownArrow">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latin typeface="Arial" panose="020B0604020202020204" pitchFamily="34" charset="0"/>
            </a:endParaRPr>
          </a:p>
        </p:txBody>
      </p:sp>
      <p:grpSp>
        <p:nvGrpSpPr>
          <p:cNvPr id="13" name="Group 12"/>
          <p:cNvGrpSpPr/>
          <p:nvPr/>
        </p:nvGrpSpPr>
        <p:grpSpPr>
          <a:xfrm>
            <a:off x="4637625" y="2905317"/>
            <a:ext cx="2057400" cy="344329"/>
            <a:chOff x="4724400" y="2590800"/>
            <a:chExt cx="2743200" cy="459105"/>
          </a:xfrm>
          <a:noFill/>
        </p:grpSpPr>
        <p:sp>
          <p:nvSpPr>
            <p:cNvPr id="14" name="Oval 13"/>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5" name="Oval 14"/>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6" name="Oval 15"/>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7" name="Oval 16"/>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8" name="Oval 17"/>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9" name="Oval 18"/>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cxnSp>
        <p:nvCxnSpPr>
          <p:cNvPr id="20" name="Straight Connector 19"/>
          <p:cNvCxnSpPr/>
          <p:nvPr/>
        </p:nvCxnSpPr>
        <p:spPr>
          <a:xfrm flipV="1">
            <a:off x="4811360" y="21621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1" name="DRAM"/>
          <p:cNvSpPr/>
          <p:nvPr/>
        </p:nvSpPr>
        <p:spPr>
          <a:xfrm>
            <a:off x="4639910" y="43693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2" name="Straight Connector 21"/>
          <p:cNvCxnSpPr/>
          <p:nvPr/>
        </p:nvCxnSpPr>
        <p:spPr>
          <a:xfrm flipV="1">
            <a:off x="5154260" y="21621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3" name="DRAM"/>
          <p:cNvSpPr/>
          <p:nvPr/>
        </p:nvSpPr>
        <p:spPr>
          <a:xfrm>
            <a:off x="4982810" y="43693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4" name="Straight Connector 23"/>
          <p:cNvCxnSpPr/>
          <p:nvPr/>
        </p:nvCxnSpPr>
        <p:spPr>
          <a:xfrm flipV="1">
            <a:off x="5499445" y="21621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5" name="DRAM"/>
          <p:cNvSpPr/>
          <p:nvPr/>
        </p:nvSpPr>
        <p:spPr>
          <a:xfrm>
            <a:off x="5327995" y="43693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6" name="Straight Connector 25"/>
          <p:cNvCxnSpPr/>
          <p:nvPr/>
        </p:nvCxnSpPr>
        <p:spPr>
          <a:xfrm flipV="1">
            <a:off x="5842345" y="21621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7" name="DRAM"/>
          <p:cNvSpPr/>
          <p:nvPr/>
        </p:nvSpPr>
        <p:spPr>
          <a:xfrm>
            <a:off x="5670895" y="43693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8" name="Straight Connector 27"/>
          <p:cNvCxnSpPr/>
          <p:nvPr/>
        </p:nvCxnSpPr>
        <p:spPr>
          <a:xfrm flipV="1">
            <a:off x="6182960" y="21621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9" name="DRAM"/>
          <p:cNvSpPr/>
          <p:nvPr/>
        </p:nvSpPr>
        <p:spPr>
          <a:xfrm>
            <a:off x="6011510" y="43693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30" name="Straight Connector 29"/>
          <p:cNvCxnSpPr/>
          <p:nvPr/>
        </p:nvCxnSpPr>
        <p:spPr>
          <a:xfrm flipV="1">
            <a:off x="6523575" y="21621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31" name="DRAM"/>
          <p:cNvSpPr/>
          <p:nvPr/>
        </p:nvSpPr>
        <p:spPr>
          <a:xfrm>
            <a:off x="6352125" y="43693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nvGrpSpPr>
          <p:cNvPr id="32" name="Group 31"/>
          <p:cNvGrpSpPr/>
          <p:nvPr/>
        </p:nvGrpSpPr>
        <p:grpSpPr>
          <a:xfrm>
            <a:off x="4639910" y="2226518"/>
            <a:ext cx="2057400" cy="687229"/>
            <a:chOff x="4572000" y="1609886"/>
            <a:chExt cx="2743200" cy="916305"/>
          </a:xfrm>
          <a:solidFill>
            <a:srgbClr val="83C3FD"/>
          </a:solidFill>
        </p:grpSpPr>
        <p:sp>
          <p:nvSpPr>
            <p:cNvPr id="33" name="Oval 32"/>
            <p:cNvSpPr/>
            <p:nvPr/>
          </p:nvSpPr>
          <p:spPr>
            <a:xfrm>
              <a:off x="54864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4" name="Oval 33"/>
            <p:cNvSpPr/>
            <p:nvPr/>
          </p:nvSpPr>
          <p:spPr>
            <a:xfrm>
              <a:off x="54864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5" name="Oval 34"/>
            <p:cNvSpPr/>
            <p:nvPr/>
          </p:nvSpPr>
          <p:spPr>
            <a:xfrm>
              <a:off x="59436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6" name="Oval 35"/>
            <p:cNvSpPr/>
            <p:nvPr/>
          </p:nvSpPr>
          <p:spPr>
            <a:xfrm>
              <a:off x="64008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7" name="Oval 36"/>
            <p:cNvSpPr/>
            <p:nvPr/>
          </p:nvSpPr>
          <p:spPr>
            <a:xfrm>
              <a:off x="64008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8" name="Oval 37"/>
            <p:cNvSpPr/>
            <p:nvPr/>
          </p:nvSpPr>
          <p:spPr>
            <a:xfrm>
              <a:off x="6858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9" name="Oval 38"/>
            <p:cNvSpPr/>
            <p:nvPr/>
          </p:nvSpPr>
          <p:spPr>
            <a:xfrm>
              <a:off x="59436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0" name="Oval 39"/>
            <p:cNvSpPr/>
            <p:nvPr/>
          </p:nvSpPr>
          <p:spPr>
            <a:xfrm>
              <a:off x="6858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1" name="Oval 40"/>
            <p:cNvSpPr/>
            <p:nvPr/>
          </p:nvSpPr>
          <p:spPr>
            <a:xfrm>
              <a:off x="4572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2" name="Oval 41"/>
            <p:cNvSpPr/>
            <p:nvPr/>
          </p:nvSpPr>
          <p:spPr>
            <a:xfrm>
              <a:off x="4572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3" name="Oval 42"/>
            <p:cNvSpPr/>
            <p:nvPr/>
          </p:nvSpPr>
          <p:spPr>
            <a:xfrm>
              <a:off x="50292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4" name="Oval 43"/>
            <p:cNvSpPr/>
            <p:nvPr/>
          </p:nvSpPr>
          <p:spPr>
            <a:xfrm>
              <a:off x="50292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45" name="Group 44"/>
          <p:cNvGrpSpPr/>
          <p:nvPr/>
        </p:nvGrpSpPr>
        <p:grpSpPr>
          <a:xfrm>
            <a:off x="4639910" y="3252359"/>
            <a:ext cx="2057400" cy="1025843"/>
            <a:chOff x="4572000" y="2977676"/>
            <a:chExt cx="2743200" cy="1367790"/>
          </a:xfrm>
          <a:solidFill>
            <a:srgbClr val="83C3FD"/>
          </a:solidFill>
        </p:grpSpPr>
        <p:sp>
          <p:nvSpPr>
            <p:cNvPr id="46" name="Oval 45"/>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7" name="Oval 46"/>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8" name="Oval 47"/>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9" name="Oval 48"/>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0" name="Oval 49"/>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1" name="Oval 50"/>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2" name="Oval 51"/>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3" name="Oval 52"/>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4" name="Oval 53"/>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5" name="Oval 54"/>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6" name="Oval 55"/>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7" name="Oval 56"/>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8" name="Oval 57"/>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9" name="Oval 58"/>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0" name="Oval 59"/>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1" name="Oval 60"/>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2" name="Oval 61"/>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3" name="Oval 62"/>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64" name="Group 63"/>
          <p:cNvGrpSpPr/>
          <p:nvPr/>
        </p:nvGrpSpPr>
        <p:grpSpPr>
          <a:xfrm>
            <a:off x="4646198" y="2913889"/>
            <a:ext cx="2043684" cy="330613"/>
            <a:chOff x="4583430" y="2539526"/>
            <a:chExt cx="2724912" cy="440817"/>
          </a:xfrm>
          <a:solidFill>
            <a:srgbClr val="83C3FD"/>
          </a:solidFill>
        </p:grpSpPr>
        <p:sp>
          <p:nvSpPr>
            <p:cNvPr id="65" name="Oval 64"/>
            <p:cNvSpPr/>
            <p:nvPr/>
          </p:nvSpPr>
          <p:spPr>
            <a:xfrm>
              <a:off x="54978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6" name="Oval 65"/>
            <p:cNvSpPr/>
            <p:nvPr/>
          </p:nvSpPr>
          <p:spPr>
            <a:xfrm>
              <a:off x="59550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7" name="Oval 66"/>
            <p:cNvSpPr/>
            <p:nvPr/>
          </p:nvSpPr>
          <p:spPr>
            <a:xfrm>
              <a:off x="64122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8" name="Oval 67"/>
            <p:cNvSpPr/>
            <p:nvPr/>
          </p:nvSpPr>
          <p:spPr>
            <a:xfrm>
              <a:off x="6869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9" name="Oval 68"/>
            <p:cNvSpPr/>
            <p:nvPr/>
          </p:nvSpPr>
          <p:spPr>
            <a:xfrm>
              <a:off x="4583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70" name="Oval 69"/>
            <p:cNvSpPr/>
            <p:nvPr/>
          </p:nvSpPr>
          <p:spPr>
            <a:xfrm>
              <a:off x="50406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85" name="Group 84"/>
          <p:cNvGrpSpPr/>
          <p:nvPr/>
        </p:nvGrpSpPr>
        <p:grpSpPr>
          <a:xfrm>
            <a:off x="6648601" y="2898550"/>
            <a:ext cx="1282586" cy="494960"/>
            <a:chOff x="7392078" y="2030714"/>
            <a:chExt cx="1710115" cy="659947"/>
          </a:xfrm>
        </p:grpSpPr>
        <p:sp>
          <p:nvSpPr>
            <p:cNvPr id="86" name="67Text"/>
            <p:cNvSpPr txBox="1"/>
            <p:nvPr/>
          </p:nvSpPr>
          <p:spPr>
            <a:xfrm>
              <a:off x="7392078" y="2197949"/>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00"/>
                </a:lnSpc>
              </a:pPr>
              <a:r>
                <a:rPr lang="en-US" sz="2100" i="1" dirty="0">
                  <a:solidFill>
                    <a:srgbClr val="000000"/>
                  </a:solidFill>
                  <a:latin typeface="Cambria" panose="02040503050406030204" pitchFamily="18" charset="0"/>
                </a:rPr>
                <a:t>DRAM Row</a:t>
              </a:r>
            </a:p>
          </p:txBody>
        </p:sp>
        <p:sp>
          <p:nvSpPr>
            <p:cNvPr id="87" name="Freeform 86"/>
            <p:cNvSpPr/>
            <p:nvPr/>
          </p:nvSpPr>
          <p:spPr>
            <a:xfrm flipV="1">
              <a:off x="7469123" y="2030714"/>
              <a:ext cx="367379" cy="480350"/>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0000"/>
                </a:solidFill>
                <a:latin typeface="Cambria" panose="02040503050406030204" pitchFamily="18" charset="0"/>
              </a:endParaRPr>
            </a:p>
          </p:txBody>
        </p:sp>
      </p:grpSp>
      <p:grpSp>
        <p:nvGrpSpPr>
          <p:cNvPr id="88" name="Group 87"/>
          <p:cNvGrpSpPr/>
          <p:nvPr/>
        </p:nvGrpSpPr>
        <p:grpSpPr>
          <a:xfrm>
            <a:off x="5122087" y="4627875"/>
            <a:ext cx="2317316" cy="629925"/>
            <a:chOff x="5859262" y="4811697"/>
            <a:chExt cx="3089755" cy="839900"/>
          </a:xfrm>
        </p:grpSpPr>
        <p:sp>
          <p:nvSpPr>
            <p:cNvPr id="89" name="67Text"/>
            <p:cNvSpPr txBox="1"/>
            <p:nvPr/>
          </p:nvSpPr>
          <p:spPr>
            <a:xfrm>
              <a:off x="6217248" y="5158885"/>
              <a:ext cx="27317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00" i="1" dirty="0">
                  <a:solidFill>
                    <a:srgbClr val="000000"/>
                  </a:solidFill>
                  <a:latin typeface="Cambria" panose="02040503050406030204" pitchFamily="18" charset="0"/>
                </a:rPr>
                <a:t>Sense Amplifier</a:t>
              </a:r>
            </a:p>
          </p:txBody>
        </p:sp>
        <p:sp>
          <p:nvSpPr>
            <p:cNvPr id="90" name="Freeform 89"/>
            <p:cNvSpPr/>
            <p:nvPr/>
          </p:nvSpPr>
          <p:spPr>
            <a:xfrm>
              <a:off x="5859262" y="4811697"/>
              <a:ext cx="532660" cy="612559"/>
            </a:xfrm>
            <a:custGeom>
              <a:avLst/>
              <a:gdLst>
                <a:gd name="connsiteX0" fmla="*/ 532660 w 532660"/>
                <a:gd name="connsiteY0" fmla="*/ 612559 h 612559"/>
                <a:gd name="connsiteX1" fmla="*/ 106532 w 532660"/>
                <a:gd name="connsiteY1" fmla="*/ 390618 h 612559"/>
                <a:gd name="connsiteX2" fmla="*/ 0 w 532660"/>
                <a:gd name="connsiteY2" fmla="*/ 0 h 612559"/>
              </a:gdLst>
              <a:ahLst/>
              <a:cxnLst>
                <a:cxn ang="0">
                  <a:pos x="connsiteX0" y="connsiteY0"/>
                </a:cxn>
                <a:cxn ang="0">
                  <a:pos x="connsiteX1" y="connsiteY1"/>
                </a:cxn>
                <a:cxn ang="0">
                  <a:pos x="connsiteX2" y="connsiteY2"/>
                </a:cxn>
              </a:cxnLst>
              <a:rect l="l" t="t" r="r" b="b"/>
              <a:pathLst>
                <a:path w="532660" h="612559">
                  <a:moveTo>
                    <a:pt x="532660" y="612559"/>
                  </a:moveTo>
                  <a:cubicBezTo>
                    <a:pt x="363984" y="552635"/>
                    <a:pt x="195309" y="492711"/>
                    <a:pt x="106532" y="390618"/>
                  </a:cubicBezTo>
                  <a:cubicBezTo>
                    <a:pt x="17755" y="288525"/>
                    <a:pt x="8877" y="144262"/>
                    <a:pt x="0" y="0"/>
                  </a:cubicBezTo>
                </a:path>
              </a:pathLst>
            </a:custGeom>
            <a:noFill/>
            <a:ln w="254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0000"/>
                </a:solidFill>
                <a:latin typeface="Cambria" panose="02040503050406030204" pitchFamily="18" charset="0"/>
              </a:endParaRPr>
            </a:p>
          </p:txBody>
        </p:sp>
      </p:grpSp>
      <p:cxnSp>
        <p:nvCxnSpPr>
          <p:cNvPr id="102" name="Straight Connector 101"/>
          <p:cNvCxnSpPr/>
          <p:nvPr/>
        </p:nvCxnSpPr>
        <p:spPr bwMode="auto">
          <a:xfrm>
            <a:off x="3780375" y="2088936"/>
            <a:ext cx="857250" cy="73168"/>
          </a:xfrm>
          <a:prstGeom prst="line">
            <a:avLst/>
          </a:prstGeom>
          <a:solidFill>
            <a:schemeClr val="accent1"/>
          </a:solidFill>
          <a:ln w="19050"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Connector 103"/>
          <p:cNvCxnSpPr/>
          <p:nvPr/>
        </p:nvCxnSpPr>
        <p:spPr bwMode="auto">
          <a:xfrm>
            <a:off x="3750657" y="2248775"/>
            <a:ext cx="802386" cy="2476007"/>
          </a:xfrm>
          <a:prstGeom prst="line">
            <a:avLst/>
          </a:prstGeom>
          <a:solidFill>
            <a:schemeClr val="accent1"/>
          </a:solidFill>
          <a:ln w="19050"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67Text"/>
          <p:cNvSpPr txBox="1"/>
          <p:nvPr/>
        </p:nvSpPr>
        <p:spPr>
          <a:xfrm>
            <a:off x="1085850" y="3402366"/>
            <a:ext cx="2048827" cy="369534"/>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00"/>
              </a:lnSpc>
            </a:pPr>
            <a:r>
              <a:rPr lang="en-US" i="1" dirty="0">
                <a:solidFill>
                  <a:srgbClr val="000000"/>
                </a:solidFill>
                <a:latin typeface="Cambria" panose="02040503050406030204" pitchFamily="18" charset="0"/>
              </a:rPr>
              <a:t>Memory </a:t>
            </a:r>
          </a:p>
          <a:p>
            <a:pPr algn="ctr">
              <a:lnSpc>
                <a:spcPts val="1800"/>
              </a:lnSpc>
            </a:pPr>
            <a:r>
              <a:rPr lang="en-US" i="1" dirty="0">
                <a:solidFill>
                  <a:srgbClr val="000000"/>
                </a:solidFill>
                <a:latin typeface="Cambria" panose="02040503050406030204" pitchFamily="18" charset="0"/>
              </a:rPr>
              <a:t>Bus</a:t>
            </a:r>
          </a:p>
        </p:txBody>
      </p:sp>
      <p:grpSp>
        <p:nvGrpSpPr>
          <p:cNvPr id="107" name="Group 106"/>
          <p:cNvGrpSpPr/>
          <p:nvPr/>
        </p:nvGrpSpPr>
        <p:grpSpPr>
          <a:xfrm>
            <a:off x="6552290" y="2114550"/>
            <a:ext cx="1342023" cy="369534"/>
            <a:chOff x="7469123" y="1642246"/>
            <a:chExt cx="1789364" cy="492712"/>
          </a:xfrm>
        </p:grpSpPr>
        <p:sp>
          <p:nvSpPr>
            <p:cNvPr id="109" name="67Text"/>
            <p:cNvSpPr txBox="1"/>
            <p:nvPr/>
          </p:nvSpPr>
          <p:spPr>
            <a:xfrm>
              <a:off x="7548372" y="1642246"/>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00"/>
                </a:lnSpc>
              </a:pPr>
              <a:r>
                <a:rPr lang="en-US" sz="2100" i="1" dirty="0">
                  <a:solidFill>
                    <a:srgbClr val="000000"/>
                  </a:solidFill>
                  <a:latin typeface="Cambria" panose="02040503050406030204" pitchFamily="18" charset="0"/>
                </a:rPr>
                <a:t>DRAM Cell</a:t>
              </a:r>
            </a:p>
          </p:txBody>
        </p:sp>
        <p:sp>
          <p:nvSpPr>
            <p:cNvPr id="110" name="Freeform 109"/>
            <p:cNvSpPr/>
            <p:nvPr/>
          </p:nvSpPr>
          <p:spPr>
            <a:xfrm>
              <a:off x="7469123" y="1926860"/>
              <a:ext cx="608075" cy="103854"/>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0000"/>
                </a:solidFill>
                <a:latin typeface="Cambria" panose="02040503050406030204" pitchFamily="18" charset="0"/>
              </a:endParaRPr>
            </a:p>
          </p:txBody>
        </p:sp>
      </p:grpSp>
      <p:grpSp>
        <p:nvGrpSpPr>
          <p:cNvPr id="112" name="Group 111">
            <a:extLst>
              <a:ext uri="{FF2B5EF4-FFF2-40B4-BE49-F238E27FC236}">
                <a16:creationId xmlns:a16="http://schemas.microsoft.com/office/drawing/2014/main" id="{5F96BE7E-9638-4DCB-9E95-3BA5E494A4A4}"/>
              </a:ext>
            </a:extLst>
          </p:cNvPr>
          <p:cNvGrpSpPr/>
          <p:nvPr/>
        </p:nvGrpSpPr>
        <p:grpSpPr>
          <a:xfrm>
            <a:off x="4295579" y="1600198"/>
            <a:ext cx="2681615" cy="461665"/>
            <a:chOff x="6553200" y="1802030"/>
            <a:chExt cx="2971800" cy="538720"/>
          </a:xfrm>
        </p:grpSpPr>
        <p:sp>
          <p:nvSpPr>
            <p:cNvPr id="113" name="TextBox 112">
              <a:extLst>
                <a:ext uri="{FF2B5EF4-FFF2-40B4-BE49-F238E27FC236}">
                  <a16:creationId xmlns:a16="http://schemas.microsoft.com/office/drawing/2014/main" id="{237CB297-167F-4B61-8707-A009DCFA0488}"/>
                </a:ext>
              </a:extLst>
            </p:cNvPr>
            <p:cNvSpPr txBox="1"/>
            <p:nvPr/>
          </p:nvSpPr>
          <p:spPr>
            <a:xfrm>
              <a:off x="6733696" y="1802030"/>
              <a:ext cx="2743200" cy="538720"/>
            </a:xfrm>
            <a:prstGeom prst="rect">
              <a:avLst/>
            </a:prstGeom>
            <a:noFill/>
          </p:spPr>
          <p:txBody>
            <a:bodyPr wrap="square" rtlCol="0">
              <a:spAutoFit/>
            </a:bodyPr>
            <a:lstStyle/>
            <a:p>
              <a:pPr algn="ctr"/>
              <a:r>
                <a:rPr lang="en-US" sz="2400" b="1" dirty="0"/>
                <a:t>DRAM Bank</a:t>
              </a:r>
            </a:p>
          </p:txBody>
        </p:sp>
        <p:cxnSp>
          <p:nvCxnSpPr>
            <p:cNvPr id="114" name="Straight Connector 113">
              <a:extLst>
                <a:ext uri="{FF2B5EF4-FFF2-40B4-BE49-F238E27FC236}">
                  <a16:creationId xmlns:a16="http://schemas.microsoft.com/office/drawing/2014/main" id="{9DB8BC32-ED72-4F14-A4AD-713083068DEF}"/>
                </a:ext>
              </a:extLst>
            </p:cNvPr>
            <p:cNvCxnSpPr>
              <a:cxnSpLocks/>
            </p:cNvCxnSpPr>
            <p:nvPr/>
          </p:nvCxnSpPr>
          <p:spPr>
            <a:xfrm>
              <a:off x="6553200" y="2247310"/>
              <a:ext cx="29718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A72E621C-2544-4FF8-BC70-C05B86C04A64}"/>
              </a:ext>
            </a:extLst>
          </p:cNvPr>
          <p:cNvSpPr/>
          <p:nvPr/>
        </p:nvSpPr>
        <p:spPr>
          <a:xfrm>
            <a:off x="4100737" y="1714515"/>
            <a:ext cx="4748300" cy="37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ustDataLst>
      <p:tags r:id="rId1"/>
    </p:custDataLst>
    <p:extLst>
      <p:ext uri="{BB962C8B-B14F-4D97-AF65-F5344CB8AC3E}">
        <p14:creationId xmlns:p14="http://schemas.microsoft.com/office/powerpoint/2010/main" val="4130616542"/>
      </p:ext>
    </p:extLst>
  </p:cSld>
  <p:clrMapOvr>
    <a:masterClrMapping/>
  </p:clrMapOvr>
  <mc:AlternateContent xmlns:mc="http://schemas.openxmlformats.org/markup-compatibility/2006" xmlns:p14="http://schemas.microsoft.com/office/powerpoint/2010/main">
    <mc:Choice Requires="p14">
      <p:transition spd="slow" p14:dur="2000" advTm="25620"/>
    </mc:Choice>
    <mc:Fallback xmlns="">
      <p:transition spd="slow" advTm="256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par>
                                <p:cTn id="8" presetID="10" presetClass="entr" presetSubtype="0"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500"/>
                                        <p:tgtEl>
                                          <p:spTgt spid="104"/>
                                        </p:tgtEl>
                                      </p:cBhvr>
                                    </p:animEffect>
                                  </p:childTnLst>
                                </p:cTn>
                              </p:par>
                              <p:par>
                                <p:cTn id="11" presetID="10" presetClass="exit" presetSubtype="0" fill="hold" grpId="0"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9" presetClass="emph" presetSubtype="0" nodeType="withEffect">
                                  <p:stCondLst>
                                    <p:cond delay="0"/>
                                  </p:stCondLst>
                                  <p:childTnLst>
                                    <p:set>
                                      <p:cBhvr rctx="PPT">
                                        <p:cTn id="15" dur="indefinite"/>
                                        <p:tgtEl>
                                          <p:spTgt spid="45"/>
                                        </p:tgtEl>
                                        <p:attrNameLst>
                                          <p:attrName>style.opacity</p:attrName>
                                        </p:attrNameLst>
                                      </p:cBhvr>
                                      <p:to>
                                        <p:strVal val="0.5"/>
                                      </p:to>
                                    </p:set>
                                    <p:animEffect filter="image" prLst="opacity: 0.5">
                                      <p:cBhvr rctx="IE">
                                        <p:cTn id="16" dur="indefinite"/>
                                        <p:tgtEl>
                                          <p:spTgt spid="45"/>
                                        </p:tgtEl>
                                      </p:cBhvr>
                                    </p:animEffect>
                                  </p:childTnLst>
                                </p:cTn>
                              </p:par>
                              <p:par>
                                <p:cTn id="17" presetID="9" presetClass="emph" presetSubtype="0" nodeType="withEffect">
                                  <p:stCondLst>
                                    <p:cond delay="0"/>
                                  </p:stCondLst>
                                  <p:childTnLst>
                                    <p:set>
                                      <p:cBhvr rctx="PPT">
                                        <p:cTn id="18" dur="indefinite"/>
                                        <p:tgtEl>
                                          <p:spTgt spid="32"/>
                                        </p:tgtEl>
                                        <p:attrNameLst>
                                          <p:attrName>style.opacity</p:attrName>
                                        </p:attrNameLst>
                                      </p:cBhvr>
                                      <p:to>
                                        <p:strVal val="0.5"/>
                                      </p:to>
                                    </p:set>
                                    <p:animEffect filter="image" prLst="opacity: 0.5">
                                      <p:cBhvr rctx="IE">
                                        <p:cTn id="19" dur="indefinite"/>
                                        <p:tgtEl>
                                          <p:spTgt spid="32"/>
                                        </p:tgtEl>
                                      </p:cBhvr>
                                    </p:animEffect>
                                  </p:childTnLst>
                                </p:cTn>
                              </p:par>
                              <p:par>
                                <p:cTn id="20" presetID="9" presetClass="emph" presetSubtype="0" nodeType="withEffect">
                                  <p:stCondLst>
                                    <p:cond delay="0"/>
                                  </p:stCondLst>
                                  <p:childTnLst>
                                    <p:set>
                                      <p:cBhvr rctx="PPT">
                                        <p:cTn id="21" dur="indefinite"/>
                                        <p:tgtEl>
                                          <p:spTgt spid="13"/>
                                        </p:tgtEl>
                                        <p:attrNameLst>
                                          <p:attrName>style.opacity</p:attrName>
                                        </p:attrNameLst>
                                      </p:cBhvr>
                                      <p:to>
                                        <p:strVal val="0.5"/>
                                      </p:to>
                                    </p:set>
                                    <p:animEffect filter="image" prLst="opacity: 0.5">
                                      <p:cBhvr rctx="IE">
                                        <p:cTn id="22" dur="indefinite"/>
                                        <p:tgtEl>
                                          <p:spTgt spid="13"/>
                                        </p:tgtEl>
                                      </p:cBhvr>
                                    </p:animEffect>
                                  </p:childTnLst>
                                </p:cTn>
                              </p:par>
                              <p:par>
                                <p:cTn id="23" presetID="9" presetClass="emph" presetSubtype="0" nodeType="withEffect">
                                  <p:stCondLst>
                                    <p:cond delay="0"/>
                                  </p:stCondLst>
                                  <p:childTnLst>
                                    <p:set>
                                      <p:cBhvr rctx="PPT">
                                        <p:cTn id="24" dur="indefinite"/>
                                        <p:tgtEl>
                                          <p:spTgt spid="64"/>
                                        </p:tgtEl>
                                        <p:attrNameLst>
                                          <p:attrName>style.opacity</p:attrName>
                                        </p:attrNameLst>
                                      </p:cBhvr>
                                      <p:to>
                                        <p:strVal val="0.5"/>
                                      </p:to>
                                    </p:set>
                                    <p:animEffect filter="image" prLst="opacity: 0.5">
                                      <p:cBhvr rctx="IE">
                                        <p:cTn id="25" dur="indefinite"/>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fade">
                                      <p:cBhvr>
                                        <p:cTn id="30" dur="500"/>
                                        <p:tgtEl>
                                          <p:spTgt spid="10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408848" y="2683718"/>
            <a:ext cx="2199132" cy="347923"/>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latin typeface="Arial" panose="020B0604020202020204" pitchFamily="34" charset="0"/>
            </a:endParaRPr>
          </a:p>
        </p:txBody>
      </p:sp>
      <p:sp>
        <p:nvSpPr>
          <p:cNvPr id="2" name="Title 1"/>
          <p:cNvSpPr>
            <a:spLocks noGrp="1"/>
          </p:cNvSpPr>
          <p:nvPr>
            <p:ph type="title"/>
          </p:nvPr>
        </p:nvSpPr>
        <p:spPr/>
        <p:txBody>
          <a:bodyPr>
            <a:normAutofit/>
          </a:bodyPr>
          <a:lstStyle/>
          <a:p>
            <a:r>
              <a:rPr lang="en-US" sz="4500" dirty="0"/>
              <a:t>Accessing DRAM</a:t>
            </a:r>
          </a:p>
        </p:txBody>
      </p:sp>
      <p:grpSp>
        <p:nvGrpSpPr>
          <p:cNvPr id="13" name="Group 12"/>
          <p:cNvGrpSpPr/>
          <p:nvPr/>
        </p:nvGrpSpPr>
        <p:grpSpPr>
          <a:xfrm>
            <a:off x="4478838" y="3019617"/>
            <a:ext cx="2057400" cy="344329"/>
            <a:chOff x="4724400" y="2590800"/>
            <a:chExt cx="2743200" cy="459105"/>
          </a:xfrm>
          <a:noFill/>
        </p:grpSpPr>
        <p:sp>
          <p:nvSpPr>
            <p:cNvPr id="14" name="Oval 13"/>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5" name="Oval 14"/>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6" name="Oval 15"/>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7" name="Oval 16"/>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8" name="Oval 17"/>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9" name="Oval 18"/>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cxnSp>
        <p:nvCxnSpPr>
          <p:cNvPr id="20" name="Straight Connector 19"/>
          <p:cNvCxnSpPr/>
          <p:nvPr/>
        </p:nvCxnSpPr>
        <p:spPr>
          <a:xfrm flipV="1">
            <a:off x="4652573" y="22764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1" name="DRAM"/>
          <p:cNvSpPr/>
          <p:nvPr/>
        </p:nvSpPr>
        <p:spPr>
          <a:xfrm>
            <a:off x="4481123" y="44836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2" name="Straight Connector 21"/>
          <p:cNvCxnSpPr/>
          <p:nvPr/>
        </p:nvCxnSpPr>
        <p:spPr>
          <a:xfrm flipV="1">
            <a:off x="4995473" y="22764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3" name="DRAM"/>
          <p:cNvSpPr/>
          <p:nvPr/>
        </p:nvSpPr>
        <p:spPr>
          <a:xfrm>
            <a:off x="4824023" y="44836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4" name="Straight Connector 23"/>
          <p:cNvCxnSpPr/>
          <p:nvPr/>
        </p:nvCxnSpPr>
        <p:spPr>
          <a:xfrm flipV="1">
            <a:off x="5340658" y="22764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5" name="DRAM"/>
          <p:cNvSpPr/>
          <p:nvPr/>
        </p:nvSpPr>
        <p:spPr>
          <a:xfrm>
            <a:off x="5169208" y="44836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6" name="Straight Connector 25"/>
          <p:cNvCxnSpPr/>
          <p:nvPr/>
        </p:nvCxnSpPr>
        <p:spPr>
          <a:xfrm flipV="1">
            <a:off x="5683558" y="22764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7" name="DRAM"/>
          <p:cNvSpPr/>
          <p:nvPr/>
        </p:nvSpPr>
        <p:spPr>
          <a:xfrm>
            <a:off x="5512108" y="44836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8" name="Straight Connector 27"/>
          <p:cNvCxnSpPr/>
          <p:nvPr/>
        </p:nvCxnSpPr>
        <p:spPr>
          <a:xfrm flipV="1">
            <a:off x="6024173" y="22764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9" name="DRAM"/>
          <p:cNvSpPr/>
          <p:nvPr/>
        </p:nvSpPr>
        <p:spPr>
          <a:xfrm>
            <a:off x="5852723" y="44836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30" name="Straight Connector 29"/>
          <p:cNvCxnSpPr/>
          <p:nvPr/>
        </p:nvCxnSpPr>
        <p:spPr>
          <a:xfrm flipV="1">
            <a:off x="6364788" y="22764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31" name="DRAM"/>
          <p:cNvSpPr/>
          <p:nvPr/>
        </p:nvSpPr>
        <p:spPr>
          <a:xfrm>
            <a:off x="6193338" y="44836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nvGrpSpPr>
          <p:cNvPr id="32" name="Group 31"/>
          <p:cNvGrpSpPr/>
          <p:nvPr/>
        </p:nvGrpSpPr>
        <p:grpSpPr>
          <a:xfrm>
            <a:off x="4481123" y="2340818"/>
            <a:ext cx="2057400" cy="687229"/>
            <a:chOff x="4572000" y="1609886"/>
            <a:chExt cx="2743200" cy="916305"/>
          </a:xfrm>
          <a:solidFill>
            <a:srgbClr val="83C3FD"/>
          </a:solidFill>
        </p:grpSpPr>
        <p:sp>
          <p:nvSpPr>
            <p:cNvPr id="33" name="Oval 32"/>
            <p:cNvSpPr/>
            <p:nvPr/>
          </p:nvSpPr>
          <p:spPr>
            <a:xfrm>
              <a:off x="54864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4" name="Oval 33"/>
            <p:cNvSpPr/>
            <p:nvPr/>
          </p:nvSpPr>
          <p:spPr>
            <a:xfrm>
              <a:off x="54864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5" name="Oval 34"/>
            <p:cNvSpPr/>
            <p:nvPr/>
          </p:nvSpPr>
          <p:spPr>
            <a:xfrm>
              <a:off x="59436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6" name="Oval 35"/>
            <p:cNvSpPr/>
            <p:nvPr/>
          </p:nvSpPr>
          <p:spPr>
            <a:xfrm>
              <a:off x="64008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7" name="Oval 36"/>
            <p:cNvSpPr/>
            <p:nvPr/>
          </p:nvSpPr>
          <p:spPr>
            <a:xfrm>
              <a:off x="64008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8" name="Oval 37"/>
            <p:cNvSpPr/>
            <p:nvPr/>
          </p:nvSpPr>
          <p:spPr>
            <a:xfrm>
              <a:off x="6858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9" name="Oval 38"/>
            <p:cNvSpPr/>
            <p:nvPr/>
          </p:nvSpPr>
          <p:spPr>
            <a:xfrm>
              <a:off x="59436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0" name="Oval 39"/>
            <p:cNvSpPr/>
            <p:nvPr/>
          </p:nvSpPr>
          <p:spPr>
            <a:xfrm>
              <a:off x="6858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1" name="Oval 40"/>
            <p:cNvSpPr/>
            <p:nvPr/>
          </p:nvSpPr>
          <p:spPr>
            <a:xfrm>
              <a:off x="4572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2" name="Oval 41"/>
            <p:cNvSpPr/>
            <p:nvPr/>
          </p:nvSpPr>
          <p:spPr>
            <a:xfrm>
              <a:off x="4572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3" name="Oval 42"/>
            <p:cNvSpPr/>
            <p:nvPr/>
          </p:nvSpPr>
          <p:spPr>
            <a:xfrm>
              <a:off x="50292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4" name="Oval 43"/>
            <p:cNvSpPr/>
            <p:nvPr/>
          </p:nvSpPr>
          <p:spPr>
            <a:xfrm>
              <a:off x="50292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45" name="Group 44"/>
          <p:cNvGrpSpPr/>
          <p:nvPr/>
        </p:nvGrpSpPr>
        <p:grpSpPr>
          <a:xfrm>
            <a:off x="4481123" y="3366659"/>
            <a:ext cx="2057400" cy="1025843"/>
            <a:chOff x="4572000" y="2977676"/>
            <a:chExt cx="2743200" cy="1367790"/>
          </a:xfrm>
          <a:solidFill>
            <a:srgbClr val="83C3FD"/>
          </a:solidFill>
        </p:grpSpPr>
        <p:sp>
          <p:nvSpPr>
            <p:cNvPr id="46" name="Oval 45"/>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7" name="Oval 46"/>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8" name="Oval 47"/>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9" name="Oval 48"/>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0" name="Oval 49"/>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1" name="Oval 50"/>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2" name="Oval 51"/>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3" name="Oval 52"/>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4" name="Oval 53"/>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5" name="Oval 54"/>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6" name="Oval 55"/>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7" name="Oval 56"/>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8" name="Oval 57"/>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9" name="Oval 58"/>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0" name="Oval 59"/>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1" name="Oval 60"/>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2" name="Oval 61"/>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3" name="Oval 62"/>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64" name="Group 63"/>
          <p:cNvGrpSpPr/>
          <p:nvPr/>
        </p:nvGrpSpPr>
        <p:grpSpPr>
          <a:xfrm>
            <a:off x="4487411" y="3028189"/>
            <a:ext cx="2043684" cy="330613"/>
            <a:chOff x="4583430" y="2539526"/>
            <a:chExt cx="2724912" cy="440817"/>
          </a:xfrm>
          <a:solidFill>
            <a:srgbClr val="83C3FD"/>
          </a:solidFill>
        </p:grpSpPr>
        <p:sp>
          <p:nvSpPr>
            <p:cNvPr id="65" name="Oval 64"/>
            <p:cNvSpPr/>
            <p:nvPr/>
          </p:nvSpPr>
          <p:spPr>
            <a:xfrm>
              <a:off x="54978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6" name="Oval 65"/>
            <p:cNvSpPr/>
            <p:nvPr/>
          </p:nvSpPr>
          <p:spPr>
            <a:xfrm>
              <a:off x="59550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7" name="Oval 66"/>
            <p:cNvSpPr/>
            <p:nvPr/>
          </p:nvSpPr>
          <p:spPr>
            <a:xfrm>
              <a:off x="64122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8" name="Oval 67"/>
            <p:cNvSpPr/>
            <p:nvPr/>
          </p:nvSpPr>
          <p:spPr>
            <a:xfrm>
              <a:off x="6869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9" name="Oval 68"/>
            <p:cNvSpPr/>
            <p:nvPr/>
          </p:nvSpPr>
          <p:spPr>
            <a:xfrm>
              <a:off x="4583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70" name="Oval 69"/>
            <p:cNvSpPr/>
            <p:nvPr/>
          </p:nvSpPr>
          <p:spPr>
            <a:xfrm>
              <a:off x="50406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71" name="Group 70"/>
          <p:cNvGrpSpPr/>
          <p:nvPr/>
        </p:nvGrpSpPr>
        <p:grpSpPr>
          <a:xfrm>
            <a:off x="4538274" y="3360825"/>
            <a:ext cx="1944244" cy="1091686"/>
            <a:chOff x="4648200" y="2969895"/>
            <a:chExt cx="2592325" cy="1455581"/>
          </a:xfrm>
          <a:solidFill>
            <a:srgbClr val="C00000"/>
          </a:solidFill>
        </p:grpSpPr>
        <p:sp>
          <p:nvSpPr>
            <p:cNvPr id="72" name="Down Arrow 71"/>
            <p:cNvSpPr/>
            <p:nvPr/>
          </p:nvSpPr>
          <p:spPr>
            <a:xfrm>
              <a:off x="4648200" y="2971800"/>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73" name="Down Arrow 72"/>
            <p:cNvSpPr/>
            <p:nvPr/>
          </p:nvSpPr>
          <p:spPr>
            <a:xfrm>
              <a:off x="5108450" y="2969895"/>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74" name="Down Arrow 73"/>
            <p:cNvSpPr/>
            <p:nvPr/>
          </p:nvSpPr>
          <p:spPr>
            <a:xfrm>
              <a:off x="5562602" y="2977676"/>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75" name="Down Arrow 74"/>
            <p:cNvSpPr/>
            <p:nvPr/>
          </p:nvSpPr>
          <p:spPr>
            <a:xfrm>
              <a:off x="6022852" y="2975771"/>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76" name="Down Arrow 75"/>
            <p:cNvSpPr/>
            <p:nvPr/>
          </p:nvSpPr>
          <p:spPr>
            <a:xfrm>
              <a:off x="6478523" y="2977676"/>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77" name="Down Arrow 76"/>
            <p:cNvSpPr/>
            <p:nvPr/>
          </p:nvSpPr>
          <p:spPr>
            <a:xfrm>
              <a:off x="6938773" y="2975771"/>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85" name="Group 84"/>
          <p:cNvGrpSpPr/>
          <p:nvPr/>
        </p:nvGrpSpPr>
        <p:grpSpPr>
          <a:xfrm>
            <a:off x="6489814" y="3012850"/>
            <a:ext cx="1282586" cy="494960"/>
            <a:chOff x="7392078" y="2030714"/>
            <a:chExt cx="1710115" cy="659947"/>
          </a:xfrm>
        </p:grpSpPr>
        <p:sp>
          <p:nvSpPr>
            <p:cNvPr id="86" name="67Text"/>
            <p:cNvSpPr txBox="1"/>
            <p:nvPr/>
          </p:nvSpPr>
          <p:spPr>
            <a:xfrm>
              <a:off x="7392078" y="2197949"/>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00"/>
                </a:lnSpc>
              </a:pPr>
              <a:r>
                <a:rPr lang="en-US" sz="2100" i="1" dirty="0">
                  <a:solidFill>
                    <a:srgbClr val="000000"/>
                  </a:solidFill>
                  <a:latin typeface="Cambria" panose="02040503050406030204" pitchFamily="18" charset="0"/>
                </a:rPr>
                <a:t>DRAM Row</a:t>
              </a:r>
            </a:p>
          </p:txBody>
        </p:sp>
        <p:sp>
          <p:nvSpPr>
            <p:cNvPr id="87" name="Freeform 86"/>
            <p:cNvSpPr/>
            <p:nvPr/>
          </p:nvSpPr>
          <p:spPr>
            <a:xfrm flipV="1">
              <a:off x="7469123" y="2030714"/>
              <a:ext cx="367379" cy="480350"/>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0000"/>
                </a:solidFill>
                <a:latin typeface="Cambria" panose="02040503050406030204" pitchFamily="18" charset="0"/>
              </a:endParaRPr>
            </a:p>
          </p:txBody>
        </p:sp>
      </p:grpSp>
      <p:grpSp>
        <p:nvGrpSpPr>
          <p:cNvPr id="88" name="Group 87"/>
          <p:cNvGrpSpPr/>
          <p:nvPr/>
        </p:nvGrpSpPr>
        <p:grpSpPr>
          <a:xfrm>
            <a:off x="4963300" y="4742175"/>
            <a:ext cx="2317316" cy="629925"/>
            <a:chOff x="5859262" y="4811697"/>
            <a:chExt cx="3089755" cy="839900"/>
          </a:xfrm>
        </p:grpSpPr>
        <p:sp>
          <p:nvSpPr>
            <p:cNvPr id="89" name="67Text"/>
            <p:cNvSpPr txBox="1"/>
            <p:nvPr/>
          </p:nvSpPr>
          <p:spPr>
            <a:xfrm>
              <a:off x="6217248" y="5158885"/>
              <a:ext cx="27317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00" i="1" dirty="0">
                  <a:solidFill>
                    <a:srgbClr val="000000"/>
                  </a:solidFill>
                  <a:latin typeface="Cambria" panose="02040503050406030204" pitchFamily="18" charset="0"/>
                </a:rPr>
                <a:t>Sense Amplifier</a:t>
              </a:r>
            </a:p>
          </p:txBody>
        </p:sp>
        <p:sp>
          <p:nvSpPr>
            <p:cNvPr id="90" name="Freeform 89"/>
            <p:cNvSpPr/>
            <p:nvPr/>
          </p:nvSpPr>
          <p:spPr>
            <a:xfrm>
              <a:off x="5859262" y="4811697"/>
              <a:ext cx="532660" cy="612559"/>
            </a:xfrm>
            <a:custGeom>
              <a:avLst/>
              <a:gdLst>
                <a:gd name="connsiteX0" fmla="*/ 532660 w 532660"/>
                <a:gd name="connsiteY0" fmla="*/ 612559 h 612559"/>
                <a:gd name="connsiteX1" fmla="*/ 106532 w 532660"/>
                <a:gd name="connsiteY1" fmla="*/ 390618 h 612559"/>
                <a:gd name="connsiteX2" fmla="*/ 0 w 532660"/>
                <a:gd name="connsiteY2" fmla="*/ 0 h 612559"/>
              </a:gdLst>
              <a:ahLst/>
              <a:cxnLst>
                <a:cxn ang="0">
                  <a:pos x="connsiteX0" y="connsiteY0"/>
                </a:cxn>
                <a:cxn ang="0">
                  <a:pos x="connsiteX1" y="connsiteY1"/>
                </a:cxn>
                <a:cxn ang="0">
                  <a:pos x="connsiteX2" y="connsiteY2"/>
                </a:cxn>
              </a:cxnLst>
              <a:rect l="l" t="t" r="r" b="b"/>
              <a:pathLst>
                <a:path w="532660" h="612559">
                  <a:moveTo>
                    <a:pt x="532660" y="612559"/>
                  </a:moveTo>
                  <a:cubicBezTo>
                    <a:pt x="363984" y="552635"/>
                    <a:pt x="195309" y="492711"/>
                    <a:pt x="106532" y="390618"/>
                  </a:cubicBezTo>
                  <a:cubicBezTo>
                    <a:pt x="17755" y="288525"/>
                    <a:pt x="8877" y="144262"/>
                    <a:pt x="0" y="0"/>
                  </a:cubicBezTo>
                </a:path>
              </a:pathLst>
            </a:custGeom>
            <a:noFill/>
            <a:ln w="254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0000"/>
                </a:solidFill>
                <a:latin typeface="Cambria" panose="02040503050406030204" pitchFamily="18" charset="0"/>
              </a:endParaRPr>
            </a:p>
          </p:txBody>
        </p:sp>
      </p:grpSp>
      <p:grpSp>
        <p:nvGrpSpPr>
          <p:cNvPr id="91" name="Group 90"/>
          <p:cNvGrpSpPr/>
          <p:nvPr/>
        </p:nvGrpSpPr>
        <p:grpSpPr>
          <a:xfrm>
            <a:off x="4494839" y="3028950"/>
            <a:ext cx="2043684" cy="330613"/>
            <a:chOff x="4583430" y="2539526"/>
            <a:chExt cx="2724912" cy="440817"/>
          </a:xfrm>
          <a:solidFill>
            <a:srgbClr val="C00000"/>
          </a:solidFill>
        </p:grpSpPr>
        <p:sp>
          <p:nvSpPr>
            <p:cNvPr id="92" name="Oval 91"/>
            <p:cNvSpPr/>
            <p:nvPr/>
          </p:nvSpPr>
          <p:spPr>
            <a:xfrm>
              <a:off x="54978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93" name="Oval 92"/>
            <p:cNvSpPr/>
            <p:nvPr/>
          </p:nvSpPr>
          <p:spPr>
            <a:xfrm>
              <a:off x="59550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94" name="Oval 93"/>
            <p:cNvSpPr/>
            <p:nvPr/>
          </p:nvSpPr>
          <p:spPr>
            <a:xfrm>
              <a:off x="64122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95" name="Oval 94"/>
            <p:cNvSpPr/>
            <p:nvPr/>
          </p:nvSpPr>
          <p:spPr>
            <a:xfrm>
              <a:off x="6869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96" name="Oval 95"/>
            <p:cNvSpPr/>
            <p:nvPr/>
          </p:nvSpPr>
          <p:spPr>
            <a:xfrm>
              <a:off x="4583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97" name="Oval 96"/>
            <p:cNvSpPr/>
            <p:nvPr/>
          </p:nvSpPr>
          <p:spPr>
            <a:xfrm>
              <a:off x="50406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107" name="Group 106"/>
          <p:cNvGrpSpPr/>
          <p:nvPr/>
        </p:nvGrpSpPr>
        <p:grpSpPr>
          <a:xfrm>
            <a:off x="6393503" y="2228850"/>
            <a:ext cx="1342023" cy="369534"/>
            <a:chOff x="7469123" y="1642246"/>
            <a:chExt cx="1789364" cy="492712"/>
          </a:xfrm>
        </p:grpSpPr>
        <p:sp>
          <p:nvSpPr>
            <p:cNvPr id="109" name="67Text"/>
            <p:cNvSpPr txBox="1"/>
            <p:nvPr/>
          </p:nvSpPr>
          <p:spPr>
            <a:xfrm>
              <a:off x="7548372" y="1642246"/>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00"/>
                </a:lnSpc>
              </a:pPr>
              <a:r>
                <a:rPr lang="en-US" sz="2100" i="1" dirty="0">
                  <a:solidFill>
                    <a:srgbClr val="000000"/>
                  </a:solidFill>
                  <a:latin typeface="Cambria" panose="02040503050406030204" pitchFamily="18" charset="0"/>
                </a:rPr>
                <a:t>DRAM Cell</a:t>
              </a:r>
            </a:p>
          </p:txBody>
        </p:sp>
        <p:sp>
          <p:nvSpPr>
            <p:cNvPr id="110" name="Freeform 109"/>
            <p:cNvSpPr/>
            <p:nvPr/>
          </p:nvSpPr>
          <p:spPr>
            <a:xfrm>
              <a:off x="7469123" y="1926860"/>
              <a:ext cx="608075" cy="103854"/>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0000"/>
                </a:solidFill>
                <a:latin typeface="Cambria" panose="02040503050406030204" pitchFamily="18" charset="0"/>
              </a:endParaRPr>
            </a:p>
          </p:txBody>
        </p:sp>
      </p:grpSp>
      <p:grpSp>
        <p:nvGrpSpPr>
          <p:cNvPr id="112" name="Group 111">
            <a:extLst>
              <a:ext uri="{FF2B5EF4-FFF2-40B4-BE49-F238E27FC236}">
                <a16:creationId xmlns:a16="http://schemas.microsoft.com/office/drawing/2014/main" id="{5F96BE7E-9638-4DCB-9E95-3BA5E494A4A4}"/>
              </a:ext>
            </a:extLst>
          </p:cNvPr>
          <p:cNvGrpSpPr/>
          <p:nvPr/>
        </p:nvGrpSpPr>
        <p:grpSpPr>
          <a:xfrm>
            <a:off x="4136792" y="1714498"/>
            <a:ext cx="2681615" cy="461665"/>
            <a:chOff x="6553200" y="1802030"/>
            <a:chExt cx="2971800" cy="538720"/>
          </a:xfrm>
        </p:grpSpPr>
        <p:sp>
          <p:nvSpPr>
            <p:cNvPr id="113" name="TextBox 112">
              <a:extLst>
                <a:ext uri="{FF2B5EF4-FFF2-40B4-BE49-F238E27FC236}">
                  <a16:creationId xmlns:a16="http://schemas.microsoft.com/office/drawing/2014/main" id="{237CB297-167F-4B61-8707-A009DCFA0488}"/>
                </a:ext>
              </a:extLst>
            </p:cNvPr>
            <p:cNvSpPr txBox="1"/>
            <p:nvPr/>
          </p:nvSpPr>
          <p:spPr>
            <a:xfrm>
              <a:off x="6733696" y="1802030"/>
              <a:ext cx="2743200" cy="538720"/>
            </a:xfrm>
            <a:prstGeom prst="rect">
              <a:avLst/>
            </a:prstGeom>
            <a:noFill/>
          </p:spPr>
          <p:txBody>
            <a:bodyPr wrap="square" rtlCol="0">
              <a:spAutoFit/>
            </a:bodyPr>
            <a:lstStyle/>
            <a:p>
              <a:pPr algn="ctr"/>
              <a:r>
                <a:rPr lang="en-US" sz="2400" b="1" dirty="0"/>
                <a:t>DRAM Bank</a:t>
              </a:r>
            </a:p>
          </p:txBody>
        </p:sp>
        <p:cxnSp>
          <p:nvCxnSpPr>
            <p:cNvPr id="114" name="Straight Connector 113">
              <a:extLst>
                <a:ext uri="{FF2B5EF4-FFF2-40B4-BE49-F238E27FC236}">
                  <a16:creationId xmlns:a16="http://schemas.microsoft.com/office/drawing/2014/main" id="{9DB8BC32-ED72-4F14-A4AD-713083068DEF}"/>
                </a:ext>
              </a:extLst>
            </p:cNvPr>
            <p:cNvCxnSpPr>
              <a:cxnSpLocks/>
            </p:cNvCxnSpPr>
            <p:nvPr/>
          </p:nvCxnSpPr>
          <p:spPr>
            <a:xfrm>
              <a:off x="6553200" y="2284533"/>
              <a:ext cx="29718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pic>
        <p:nvPicPr>
          <p:cNvPr id="99" name="Graphic 98" descr="Clock">
            <a:extLst>
              <a:ext uri="{FF2B5EF4-FFF2-40B4-BE49-F238E27FC236}">
                <a16:creationId xmlns:a16="http://schemas.microsoft.com/office/drawing/2014/main" id="{7817DF6F-B4CE-4EA4-92B6-E6B171EF36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4448" y="2978952"/>
            <a:ext cx="1618854" cy="1618854"/>
          </a:xfrm>
          <a:prstGeom prst="rect">
            <a:avLst/>
          </a:prstGeom>
        </p:spPr>
      </p:pic>
      <p:sp>
        <p:nvSpPr>
          <p:cNvPr id="111" name="Round Diagonal Corner Rectangle 105">
            <a:extLst>
              <a:ext uri="{FF2B5EF4-FFF2-40B4-BE49-F238E27FC236}">
                <a16:creationId xmlns:a16="http://schemas.microsoft.com/office/drawing/2014/main" id="{76450A72-86CF-4F36-8D54-6E98FC2ECBD0}"/>
              </a:ext>
            </a:extLst>
          </p:cNvPr>
          <p:cNvSpPr/>
          <p:nvPr/>
        </p:nvSpPr>
        <p:spPr bwMode="auto">
          <a:xfrm>
            <a:off x="1949161" y="2512263"/>
            <a:ext cx="1080209" cy="466690"/>
          </a:xfrm>
          <a:prstGeom prst="round2DiagRect">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dirty="0"/>
              <a:t>Activate</a:t>
            </a:r>
          </a:p>
        </p:txBody>
      </p:sp>
      <p:cxnSp>
        <p:nvCxnSpPr>
          <p:cNvPr id="101" name="Straight Connector 100">
            <a:extLst>
              <a:ext uri="{FF2B5EF4-FFF2-40B4-BE49-F238E27FC236}">
                <a16:creationId xmlns:a16="http://schemas.microsoft.com/office/drawing/2014/main" id="{EBC4AB00-6825-4991-AA9A-4162FC8CD76D}"/>
              </a:ext>
            </a:extLst>
          </p:cNvPr>
          <p:cNvCxnSpPr>
            <a:cxnSpLocks/>
          </p:cNvCxnSpPr>
          <p:nvPr/>
        </p:nvCxnSpPr>
        <p:spPr>
          <a:xfrm>
            <a:off x="2490430" y="3037007"/>
            <a:ext cx="0" cy="11814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95D310D-34D8-40A2-B84B-67662E361ACD}"/>
              </a:ext>
            </a:extLst>
          </p:cNvPr>
          <p:cNvCxnSpPr>
            <a:cxnSpLocks/>
          </p:cNvCxnSpPr>
          <p:nvPr/>
        </p:nvCxnSpPr>
        <p:spPr>
          <a:xfrm>
            <a:off x="2995534" y="4106729"/>
            <a:ext cx="142691" cy="7711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C02DA5D-CC58-4199-958E-98931871CA8A}"/>
              </a:ext>
            </a:extLst>
          </p:cNvPr>
          <p:cNvCxnSpPr>
            <a:cxnSpLocks/>
          </p:cNvCxnSpPr>
          <p:nvPr/>
        </p:nvCxnSpPr>
        <p:spPr>
          <a:xfrm>
            <a:off x="1737851" y="3783797"/>
            <a:ext cx="158145" cy="173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ound Diagonal Corner Rectangle 105">
            <a:extLst>
              <a:ext uri="{FF2B5EF4-FFF2-40B4-BE49-F238E27FC236}">
                <a16:creationId xmlns:a16="http://schemas.microsoft.com/office/drawing/2014/main" id="{C3299CAE-EEA3-444E-B13B-F6127206E642}"/>
              </a:ext>
            </a:extLst>
          </p:cNvPr>
          <p:cNvSpPr/>
          <p:nvPr/>
        </p:nvSpPr>
        <p:spPr bwMode="auto">
          <a:xfrm>
            <a:off x="430531" y="3555198"/>
            <a:ext cx="1219721" cy="466690"/>
          </a:xfrm>
          <a:prstGeom prst="round2DiagRect">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dirty="0" err="1"/>
              <a:t>Precharge</a:t>
            </a:r>
            <a:endParaRPr lang="en-US" dirty="0"/>
          </a:p>
        </p:txBody>
      </p:sp>
      <p:sp>
        <p:nvSpPr>
          <p:cNvPr id="116" name="Round Diagonal Corner Rectangle 105">
            <a:extLst>
              <a:ext uri="{FF2B5EF4-FFF2-40B4-BE49-F238E27FC236}">
                <a16:creationId xmlns:a16="http://schemas.microsoft.com/office/drawing/2014/main" id="{F77C8A5B-9B19-452E-A57C-E6A8D45A714A}"/>
              </a:ext>
            </a:extLst>
          </p:cNvPr>
          <p:cNvSpPr/>
          <p:nvPr/>
        </p:nvSpPr>
        <p:spPr bwMode="auto">
          <a:xfrm>
            <a:off x="3224043" y="4106729"/>
            <a:ext cx="911892" cy="491073"/>
          </a:xfrm>
          <a:prstGeom prst="round2DiagRect">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dirty="0"/>
              <a:t>Read/Write</a:t>
            </a:r>
          </a:p>
        </p:txBody>
      </p:sp>
    </p:spTree>
    <p:custDataLst>
      <p:tags r:id="rId1"/>
    </p:custDataLst>
    <p:extLst>
      <p:ext uri="{BB962C8B-B14F-4D97-AF65-F5344CB8AC3E}">
        <p14:creationId xmlns:p14="http://schemas.microsoft.com/office/powerpoint/2010/main" val="2869836678"/>
      </p:ext>
    </p:extLst>
  </p:cSld>
  <p:clrMapOvr>
    <a:masterClrMapping/>
  </p:clrMapOvr>
  <mc:AlternateContent xmlns:mc="http://schemas.openxmlformats.org/markup-compatibility/2006" xmlns:p14="http://schemas.microsoft.com/office/powerpoint/2010/main">
    <mc:Choice Requires="p14">
      <p:transition spd="slow" p14:dur="2000" advTm="25369"/>
    </mc:Choice>
    <mc:Fallback xmlns="">
      <p:transition spd="slow" advTm="253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5"/>
                                        </p:tgtEl>
                                        <p:attrNameLst>
                                          <p:attrName>style.opacity</p:attrName>
                                        </p:attrNameLst>
                                      </p:cBhvr>
                                      <p:to>
                                        <p:strVal val="0.5"/>
                                      </p:to>
                                    </p:set>
                                    <p:animEffect filter="image" prLst="opacity: 0.5">
                                      <p:cBhvr rctx="IE">
                                        <p:cTn id="7" dur="indefinite"/>
                                        <p:tgtEl>
                                          <p:spTgt spid="45"/>
                                        </p:tgtEl>
                                      </p:cBhvr>
                                    </p:animEffect>
                                  </p:childTnLst>
                                </p:cTn>
                              </p:par>
                              <p:par>
                                <p:cTn id="8" presetID="9" presetClass="emph" presetSubtype="0" nodeType="withEffect">
                                  <p:stCondLst>
                                    <p:cond delay="0"/>
                                  </p:stCondLst>
                                  <p:childTnLst>
                                    <p:set>
                                      <p:cBhvr rctx="PPT">
                                        <p:cTn id="9" dur="indefinite"/>
                                        <p:tgtEl>
                                          <p:spTgt spid="32"/>
                                        </p:tgtEl>
                                        <p:attrNameLst>
                                          <p:attrName>style.opacity</p:attrName>
                                        </p:attrNameLst>
                                      </p:cBhvr>
                                      <p:to>
                                        <p:strVal val="0.5"/>
                                      </p:to>
                                    </p:set>
                                    <p:animEffect filter="image" prLst="opacity: 0.5">
                                      <p:cBhvr rctx="IE">
                                        <p:cTn id="10" dur="indefinite"/>
                                        <p:tgtEl>
                                          <p:spTgt spid="32"/>
                                        </p:tgtEl>
                                      </p:cBhvr>
                                    </p:animEffect>
                                  </p:childTnLst>
                                </p:cTn>
                              </p:par>
                              <p:par>
                                <p:cTn id="11" presetID="9" presetClass="emph" presetSubtype="0" nodeType="withEffect">
                                  <p:stCondLst>
                                    <p:cond delay="0"/>
                                  </p:stCondLst>
                                  <p:childTnLst>
                                    <p:set>
                                      <p:cBhvr rctx="PPT">
                                        <p:cTn id="12" dur="indefinite"/>
                                        <p:tgtEl>
                                          <p:spTgt spid="13"/>
                                        </p:tgtEl>
                                        <p:attrNameLst>
                                          <p:attrName>style.opacity</p:attrName>
                                        </p:attrNameLst>
                                      </p:cBhvr>
                                      <p:to>
                                        <p:strVal val="0.5"/>
                                      </p:to>
                                    </p:set>
                                    <p:animEffect filter="image" prLst="opacity: 0.5">
                                      <p:cBhvr rctx="IE">
                                        <p:cTn id="13" dur="indefinite"/>
                                        <p:tgtEl>
                                          <p:spTgt spid="13"/>
                                        </p:tgtEl>
                                      </p:cBhvr>
                                    </p:animEffect>
                                  </p:childTnLst>
                                </p:cTn>
                              </p:par>
                              <p:par>
                                <p:cTn id="14" presetID="9" presetClass="emph" presetSubtype="0" nodeType="withEffect">
                                  <p:stCondLst>
                                    <p:cond delay="0"/>
                                  </p:stCondLst>
                                  <p:childTnLst>
                                    <p:set>
                                      <p:cBhvr rctx="PPT">
                                        <p:cTn id="15" dur="indefinite"/>
                                        <p:tgtEl>
                                          <p:spTgt spid="64"/>
                                        </p:tgtEl>
                                        <p:attrNameLst>
                                          <p:attrName>style.opacity</p:attrName>
                                        </p:attrNameLst>
                                      </p:cBhvr>
                                      <p:to>
                                        <p:strVal val="0.5"/>
                                      </p:to>
                                    </p:set>
                                    <p:animEffect filter="image" prLst="opacity: 0.5">
                                      <p:cBhvr rctx="IE">
                                        <p:cTn id="16" dur="indefinite"/>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fade">
                                      <p:cBhvr>
                                        <p:cTn id="21" dur="500"/>
                                        <p:tgtEl>
                                          <p:spTgt spid="111"/>
                                        </p:tgtEl>
                                      </p:cBhvr>
                                    </p:animEffect>
                                  </p:childTnLst>
                                </p:cTn>
                              </p:par>
                              <p:par>
                                <p:cTn id="22" presetID="10" presetClass="entr" presetSubtype="0" fill="hold" nodeType="with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fade">
                                      <p:cBhvr>
                                        <p:cTn id="24" dur="500"/>
                                        <p:tgtEl>
                                          <p:spTgt spid="10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13"/>
                                        </p:tgtEl>
                                        <p:attrNameLst>
                                          <p:attrName>style.opacity</p:attrName>
                                        </p:attrNameLst>
                                      </p:cBhvr>
                                      <p:to>
                                        <p:strVal val="1"/>
                                      </p:to>
                                    </p:set>
                                    <p:animEffect filter="image" prLst="opacity: 1">
                                      <p:cBhvr rctx="IE">
                                        <p:cTn id="29" dur="indefinite"/>
                                        <p:tgtEl>
                                          <p:spTgt spid="13"/>
                                        </p:tgtEl>
                                      </p:cBhvr>
                                    </p:animEffect>
                                  </p:childTnLst>
                                </p:cTn>
                              </p:par>
                              <p:par>
                                <p:cTn id="30" presetID="9" presetClass="emph" presetSubtype="0" nodeType="withEffect">
                                  <p:stCondLst>
                                    <p:cond delay="0"/>
                                  </p:stCondLst>
                                  <p:childTnLst>
                                    <p:set>
                                      <p:cBhvr rctx="PPT">
                                        <p:cTn id="31" dur="indefinite"/>
                                        <p:tgtEl>
                                          <p:spTgt spid="64"/>
                                        </p:tgtEl>
                                        <p:attrNameLst>
                                          <p:attrName>style.opacity</p:attrName>
                                        </p:attrNameLst>
                                      </p:cBhvr>
                                      <p:to>
                                        <p:strVal val="1"/>
                                      </p:to>
                                    </p:set>
                                    <p:animEffect filter="image" prLst="opacity: 1">
                                      <p:cBhvr rctx="IE">
                                        <p:cTn id="32" dur="indefinite"/>
                                        <p:tgtEl>
                                          <p:spTgt spid="64"/>
                                        </p:tgtEl>
                                      </p:cBhvr>
                                    </p:animEffect>
                                  </p:childTnLst>
                                </p:cTn>
                              </p:par>
                              <p:par>
                                <p:cTn id="33" presetID="1" presetClass="exit" presetSubtype="0" fill="hold" nodeType="withEffect">
                                  <p:stCondLst>
                                    <p:cond delay="0"/>
                                  </p:stCondLst>
                                  <p:childTnLst>
                                    <p:set>
                                      <p:cBhvr>
                                        <p:cTn id="34" dur="1" fill="hold">
                                          <p:stCondLst>
                                            <p:cond delay="0"/>
                                          </p:stCondLst>
                                        </p:cTn>
                                        <p:tgtEl>
                                          <p:spTgt spid="64"/>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fade">
                                      <p:cBhvr>
                                        <p:cTn id="37" dur="500"/>
                                        <p:tgtEl>
                                          <p:spTgt spid="91"/>
                                        </p:tgtEl>
                                      </p:cBhvr>
                                    </p:animEffect>
                                  </p:childTnLst>
                                </p:cTn>
                              </p:par>
                            </p:childTnLst>
                          </p:cTn>
                        </p:par>
                        <p:par>
                          <p:cTn id="38" fill="hold">
                            <p:stCondLst>
                              <p:cond delay="500"/>
                            </p:stCondLst>
                            <p:childTnLst>
                              <p:par>
                                <p:cTn id="39" presetID="22" presetClass="exit" presetSubtype="1" fill="hold" nodeType="afterEffect">
                                  <p:stCondLst>
                                    <p:cond delay="0"/>
                                  </p:stCondLst>
                                  <p:childTnLst>
                                    <p:animEffect transition="out" filter="wipe(up)">
                                      <p:cBhvr>
                                        <p:cTn id="40" dur="1000"/>
                                        <p:tgtEl>
                                          <p:spTgt spid="64"/>
                                        </p:tgtEl>
                                      </p:cBhvr>
                                    </p:animEffect>
                                    <p:set>
                                      <p:cBhvr>
                                        <p:cTn id="41" dur="1" fill="hold">
                                          <p:stCondLst>
                                            <p:cond delay="999"/>
                                          </p:stCondLst>
                                        </p:cTn>
                                        <p:tgtEl>
                                          <p:spTgt spid="64"/>
                                        </p:tgtEl>
                                        <p:attrNameLst>
                                          <p:attrName>style.visibility</p:attrName>
                                        </p:attrNameLst>
                                      </p:cBhvr>
                                      <p:to>
                                        <p:strVal val="hidden"/>
                                      </p:to>
                                    </p:set>
                                  </p:childTnLst>
                                </p:cTn>
                              </p:par>
                              <p:par>
                                <p:cTn id="42" presetID="22" presetClass="entr" presetSubtype="1" fill="hold"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up)">
                                      <p:cBhvr>
                                        <p:cTn id="44" dur="1000"/>
                                        <p:tgtEl>
                                          <p:spTgt spid="71"/>
                                        </p:tgtEl>
                                      </p:cBhvr>
                                    </p:animEffect>
                                  </p:childTnLst>
                                </p:cTn>
                              </p:par>
                            </p:childTnLst>
                          </p:cTn>
                        </p:par>
                        <p:par>
                          <p:cTn id="45" fill="hold">
                            <p:stCondLst>
                              <p:cond delay="1500"/>
                            </p:stCondLst>
                            <p:childTnLst>
                              <p:par>
                                <p:cTn id="46" presetID="22" presetClass="exit" presetSubtype="1" fill="hold" nodeType="afterEffect">
                                  <p:stCondLst>
                                    <p:cond delay="0"/>
                                  </p:stCondLst>
                                  <p:childTnLst>
                                    <p:animEffect transition="out" filter="wipe(up)">
                                      <p:cBhvr>
                                        <p:cTn id="47" dur="1000"/>
                                        <p:tgtEl>
                                          <p:spTgt spid="71"/>
                                        </p:tgtEl>
                                      </p:cBhvr>
                                    </p:animEffect>
                                    <p:set>
                                      <p:cBhvr>
                                        <p:cTn id="48" dur="1" fill="hold">
                                          <p:stCondLst>
                                            <p:cond delay="999"/>
                                          </p:stCondLst>
                                        </p:cTn>
                                        <p:tgtEl>
                                          <p:spTgt spid="71"/>
                                        </p:tgtEl>
                                        <p:attrNameLst>
                                          <p:attrName>style.visibility</p:attrName>
                                        </p:attrNameLst>
                                      </p:cBhvr>
                                      <p:to>
                                        <p:strVal val="hidden"/>
                                      </p:to>
                                    </p:set>
                                  </p:childTnLst>
                                </p:cTn>
                              </p:par>
                            </p:childTnLst>
                          </p:cTn>
                        </p:par>
                        <p:par>
                          <p:cTn id="49" fill="hold">
                            <p:stCondLst>
                              <p:cond delay="2500"/>
                            </p:stCondLst>
                            <p:childTnLst>
                              <p:par>
                                <p:cTn id="50" presetID="19" presetClass="emph" presetSubtype="0" fill="hold" grpId="0" nodeType="afterEffect">
                                  <p:stCondLst>
                                    <p:cond delay="0"/>
                                  </p:stCondLst>
                                  <p:childTnLst>
                                    <p:animClr clrSpc="rgb" dir="cw">
                                      <p:cBhvr override="childStyle">
                                        <p:cTn id="51" dur="500" fill="hold"/>
                                        <p:tgtEl>
                                          <p:spTgt spid="31"/>
                                        </p:tgtEl>
                                        <p:attrNameLst>
                                          <p:attrName>style.color</p:attrName>
                                        </p:attrNameLst>
                                      </p:cBhvr>
                                      <p:to>
                                        <a:srgbClr val="C00000"/>
                                      </p:to>
                                    </p:animClr>
                                    <p:animClr clrSpc="rgb" dir="cw">
                                      <p:cBhvr>
                                        <p:cTn id="52" dur="500" fill="hold"/>
                                        <p:tgtEl>
                                          <p:spTgt spid="31"/>
                                        </p:tgtEl>
                                        <p:attrNameLst>
                                          <p:attrName>fillcolor</p:attrName>
                                        </p:attrNameLst>
                                      </p:cBhvr>
                                      <p:to>
                                        <a:srgbClr val="C00000"/>
                                      </p:to>
                                    </p:animClr>
                                    <p:set>
                                      <p:cBhvr>
                                        <p:cTn id="53" dur="500" fill="hold"/>
                                        <p:tgtEl>
                                          <p:spTgt spid="31"/>
                                        </p:tgtEl>
                                        <p:attrNameLst>
                                          <p:attrName>fill.type</p:attrName>
                                        </p:attrNameLst>
                                      </p:cBhvr>
                                      <p:to>
                                        <p:strVal val="solid"/>
                                      </p:to>
                                    </p:set>
                                    <p:set>
                                      <p:cBhvr>
                                        <p:cTn id="54" dur="500" fill="hold"/>
                                        <p:tgtEl>
                                          <p:spTgt spid="31"/>
                                        </p:tgtEl>
                                        <p:attrNameLst>
                                          <p:attrName>fill.on</p:attrName>
                                        </p:attrNameLst>
                                      </p:cBhvr>
                                      <p:to>
                                        <p:strVal val="true"/>
                                      </p:to>
                                    </p:set>
                                  </p:childTnLst>
                                </p:cTn>
                              </p:par>
                              <p:par>
                                <p:cTn id="55" presetID="19" presetClass="emph" presetSubtype="0" fill="hold" grpId="0" nodeType="withEffect">
                                  <p:stCondLst>
                                    <p:cond delay="0"/>
                                  </p:stCondLst>
                                  <p:childTnLst>
                                    <p:animClr clrSpc="rgb" dir="cw">
                                      <p:cBhvr override="childStyle">
                                        <p:cTn id="56" dur="500" fill="hold"/>
                                        <p:tgtEl>
                                          <p:spTgt spid="29"/>
                                        </p:tgtEl>
                                        <p:attrNameLst>
                                          <p:attrName>style.color</p:attrName>
                                        </p:attrNameLst>
                                      </p:cBhvr>
                                      <p:to>
                                        <a:srgbClr val="C00000"/>
                                      </p:to>
                                    </p:animClr>
                                    <p:animClr clrSpc="rgb" dir="cw">
                                      <p:cBhvr>
                                        <p:cTn id="57" dur="500" fill="hold"/>
                                        <p:tgtEl>
                                          <p:spTgt spid="29"/>
                                        </p:tgtEl>
                                        <p:attrNameLst>
                                          <p:attrName>fillcolor</p:attrName>
                                        </p:attrNameLst>
                                      </p:cBhvr>
                                      <p:to>
                                        <a:srgbClr val="C00000"/>
                                      </p:to>
                                    </p:animClr>
                                    <p:set>
                                      <p:cBhvr>
                                        <p:cTn id="58" dur="500" fill="hold"/>
                                        <p:tgtEl>
                                          <p:spTgt spid="29"/>
                                        </p:tgtEl>
                                        <p:attrNameLst>
                                          <p:attrName>fill.type</p:attrName>
                                        </p:attrNameLst>
                                      </p:cBhvr>
                                      <p:to>
                                        <p:strVal val="solid"/>
                                      </p:to>
                                    </p:set>
                                    <p:set>
                                      <p:cBhvr>
                                        <p:cTn id="59" dur="500" fill="hold"/>
                                        <p:tgtEl>
                                          <p:spTgt spid="29"/>
                                        </p:tgtEl>
                                        <p:attrNameLst>
                                          <p:attrName>fill.on</p:attrName>
                                        </p:attrNameLst>
                                      </p:cBhvr>
                                      <p:to>
                                        <p:strVal val="true"/>
                                      </p:to>
                                    </p:set>
                                  </p:childTnLst>
                                </p:cTn>
                              </p:par>
                              <p:par>
                                <p:cTn id="60" presetID="19" presetClass="emph" presetSubtype="0" fill="hold" grpId="0" nodeType="withEffect">
                                  <p:stCondLst>
                                    <p:cond delay="0"/>
                                  </p:stCondLst>
                                  <p:childTnLst>
                                    <p:animClr clrSpc="rgb" dir="cw">
                                      <p:cBhvr override="childStyle">
                                        <p:cTn id="61" dur="500" fill="hold"/>
                                        <p:tgtEl>
                                          <p:spTgt spid="27"/>
                                        </p:tgtEl>
                                        <p:attrNameLst>
                                          <p:attrName>style.color</p:attrName>
                                        </p:attrNameLst>
                                      </p:cBhvr>
                                      <p:to>
                                        <a:srgbClr val="C00000"/>
                                      </p:to>
                                    </p:animClr>
                                    <p:animClr clrSpc="rgb" dir="cw">
                                      <p:cBhvr>
                                        <p:cTn id="62" dur="500" fill="hold"/>
                                        <p:tgtEl>
                                          <p:spTgt spid="27"/>
                                        </p:tgtEl>
                                        <p:attrNameLst>
                                          <p:attrName>fillcolor</p:attrName>
                                        </p:attrNameLst>
                                      </p:cBhvr>
                                      <p:to>
                                        <a:srgbClr val="C00000"/>
                                      </p:to>
                                    </p:animClr>
                                    <p:set>
                                      <p:cBhvr>
                                        <p:cTn id="63" dur="500" fill="hold"/>
                                        <p:tgtEl>
                                          <p:spTgt spid="27"/>
                                        </p:tgtEl>
                                        <p:attrNameLst>
                                          <p:attrName>fill.type</p:attrName>
                                        </p:attrNameLst>
                                      </p:cBhvr>
                                      <p:to>
                                        <p:strVal val="solid"/>
                                      </p:to>
                                    </p:set>
                                    <p:set>
                                      <p:cBhvr>
                                        <p:cTn id="64" dur="500" fill="hold"/>
                                        <p:tgtEl>
                                          <p:spTgt spid="27"/>
                                        </p:tgtEl>
                                        <p:attrNameLst>
                                          <p:attrName>fill.on</p:attrName>
                                        </p:attrNameLst>
                                      </p:cBhvr>
                                      <p:to>
                                        <p:strVal val="true"/>
                                      </p:to>
                                    </p:set>
                                  </p:childTnLst>
                                </p:cTn>
                              </p:par>
                              <p:par>
                                <p:cTn id="65" presetID="19" presetClass="emph" presetSubtype="0" fill="hold" grpId="0" nodeType="withEffect">
                                  <p:stCondLst>
                                    <p:cond delay="0"/>
                                  </p:stCondLst>
                                  <p:childTnLst>
                                    <p:animClr clrSpc="rgb" dir="cw">
                                      <p:cBhvr override="childStyle">
                                        <p:cTn id="66" dur="500" fill="hold"/>
                                        <p:tgtEl>
                                          <p:spTgt spid="25"/>
                                        </p:tgtEl>
                                        <p:attrNameLst>
                                          <p:attrName>style.color</p:attrName>
                                        </p:attrNameLst>
                                      </p:cBhvr>
                                      <p:to>
                                        <a:srgbClr val="C00000"/>
                                      </p:to>
                                    </p:animClr>
                                    <p:animClr clrSpc="rgb" dir="cw">
                                      <p:cBhvr>
                                        <p:cTn id="67" dur="500" fill="hold"/>
                                        <p:tgtEl>
                                          <p:spTgt spid="25"/>
                                        </p:tgtEl>
                                        <p:attrNameLst>
                                          <p:attrName>fillcolor</p:attrName>
                                        </p:attrNameLst>
                                      </p:cBhvr>
                                      <p:to>
                                        <a:srgbClr val="C00000"/>
                                      </p:to>
                                    </p:animClr>
                                    <p:set>
                                      <p:cBhvr>
                                        <p:cTn id="68" dur="500" fill="hold"/>
                                        <p:tgtEl>
                                          <p:spTgt spid="25"/>
                                        </p:tgtEl>
                                        <p:attrNameLst>
                                          <p:attrName>fill.type</p:attrName>
                                        </p:attrNameLst>
                                      </p:cBhvr>
                                      <p:to>
                                        <p:strVal val="solid"/>
                                      </p:to>
                                    </p:set>
                                    <p:set>
                                      <p:cBhvr>
                                        <p:cTn id="69" dur="500" fill="hold"/>
                                        <p:tgtEl>
                                          <p:spTgt spid="25"/>
                                        </p:tgtEl>
                                        <p:attrNameLst>
                                          <p:attrName>fill.on</p:attrName>
                                        </p:attrNameLst>
                                      </p:cBhvr>
                                      <p:to>
                                        <p:strVal val="true"/>
                                      </p:to>
                                    </p:set>
                                  </p:childTnLst>
                                </p:cTn>
                              </p:par>
                              <p:par>
                                <p:cTn id="70" presetID="19" presetClass="emph" presetSubtype="0" fill="hold" grpId="0" nodeType="withEffect">
                                  <p:stCondLst>
                                    <p:cond delay="0"/>
                                  </p:stCondLst>
                                  <p:childTnLst>
                                    <p:animClr clrSpc="rgb" dir="cw">
                                      <p:cBhvr override="childStyle">
                                        <p:cTn id="71" dur="500" fill="hold"/>
                                        <p:tgtEl>
                                          <p:spTgt spid="23"/>
                                        </p:tgtEl>
                                        <p:attrNameLst>
                                          <p:attrName>style.color</p:attrName>
                                        </p:attrNameLst>
                                      </p:cBhvr>
                                      <p:to>
                                        <a:srgbClr val="C00000"/>
                                      </p:to>
                                    </p:animClr>
                                    <p:animClr clrSpc="rgb" dir="cw">
                                      <p:cBhvr>
                                        <p:cTn id="72" dur="500" fill="hold"/>
                                        <p:tgtEl>
                                          <p:spTgt spid="23"/>
                                        </p:tgtEl>
                                        <p:attrNameLst>
                                          <p:attrName>fillcolor</p:attrName>
                                        </p:attrNameLst>
                                      </p:cBhvr>
                                      <p:to>
                                        <a:srgbClr val="C00000"/>
                                      </p:to>
                                    </p:animClr>
                                    <p:set>
                                      <p:cBhvr>
                                        <p:cTn id="73" dur="500" fill="hold"/>
                                        <p:tgtEl>
                                          <p:spTgt spid="23"/>
                                        </p:tgtEl>
                                        <p:attrNameLst>
                                          <p:attrName>fill.type</p:attrName>
                                        </p:attrNameLst>
                                      </p:cBhvr>
                                      <p:to>
                                        <p:strVal val="solid"/>
                                      </p:to>
                                    </p:set>
                                    <p:set>
                                      <p:cBhvr>
                                        <p:cTn id="74" dur="500" fill="hold"/>
                                        <p:tgtEl>
                                          <p:spTgt spid="23"/>
                                        </p:tgtEl>
                                        <p:attrNameLst>
                                          <p:attrName>fill.on</p:attrName>
                                        </p:attrNameLst>
                                      </p:cBhvr>
                                      <p:to>
                                        <p:strVal val="true"/>
                                      </p:to>
                                    </p:set>
                                  </p:childTnLst>
                                </p:cTn>
                              </p:par>
                              <p:par>
                                <p:cTn id="75" presetID="19" presetClass="emph" presetSubtype="0" fill="hold" grpId="0" nodeType="withEffect">
                                  <p:stCondLst>
                                    <p:cond delay="0"/>
                                  </p:stCondLst>
                                  <p:childTnLst>
                                    <p:animClr clrSpc="rgb" dir="cw">
                                      <p:cBhvr override="childStyle">
                                        <p:cTn id="76" dur="500" fill="hold"/>
                                        <p:tgtEl>
                                          <p:spTgt spid="21"/>
                                        </p:tgtEl>
                                        <p:attrNameLst>
                                          <p:attrName>style.color</p:attrName>
                                        </p:attrNameLst>
                                      </p:cBhvr>
                                      <p:to>
                                        <a:srgbClr val="C00000"/>
                                      </p:to>
                                    </p:animClr>
                                    <p:animClr clrSpc="rgb" dir="cw">
                                      <p:cBhvr>
                                        <p:cTn id="77" dur="500" fill="hold"/>
                                        <p:tgtEl>
                                          <p:spTgt spid="21"/>
                                        </p:tgtEl>
                                        <p:attrNameLst>
                                          <p:attrName>fillcolor</p:attrName>
                                        </p:attrNameLst>
                                      </p:cBhvr>
                                      <p:to>
                                        <a:srgbClr val="C00000"/>
                                      </p:to>
                                    </p:animClr>
                                    <p:set>
                                      <p:cBhvr>
                                        <p:cTn id="78" dur="500" fill="hold"/>
                                        <p:tgtEl>
                                          <p:spTgt spid="21"/>
                                        </p:tgtEl>
                                        <p:attrNameLst>
                                          <p:attrName>fill.type</p:attrName>
                                        </p:attrNameLst>
                                      </p:cBhvr>
                                      <p:to>
                                        <p:strVal val="solid"/>
                                      </p:to>
                                    </p:set>
                                    <p:set>
                                      <p:cBhvr>
                                        <p:cTn id="79" dur="500" fill="hold"/>
                                        <p:tgtEl>
                                          <p:spTgt spid="21"/>
                                        </p:tgtEl>
                                        <p:attrNameLst>
                                          <p:attrName>fill.on</p:attrName>
                                        </p:attrNameLst>
                                      </p:cBhvr>
                                      <p:to>
                                        <p:strVal val="tru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16"/>
                                        </p:tgtEl>
                                        <p:attrNameLst>
                                          <p:attrName>style.visibility</p:attrName>
                                        </p:attrNameLst>
                                      </p:cBhvr>
                                      <p:to>
                                        <p:strVal val="visible"/>
                                      </p:to>
                                    </p:set>
                                    <p:animEffect transition="in" filter="fade">
                                      <p:cBhvr>
                                        <p:cTn id="84" dur="500"/>
                                        <p:tgtEl>
                                          <p:spTgt spid="116"/>
                                        </p:tgtEl>
                                      </p:cBhvr>
                                    </p:animEffect>
                                  </p:childTnLst>
                                </p:cTn>
                              </p:par>
                              <p:par>
                                <p:cTn id="85" presetID="1" presetClass="emph" presetSubtype="2" fill="hold" nodeType="withEffect">
                                  <p:stCondLst>
                                    <p:cond delay="0"/>
                                  </p:stCondLst>
                                  <p:childTnLst>
                                    <p:animClr clrSpc="rgb" dir="cw">
                                      <p:cBhvr>
                                        <p:cTn id="86" dur="200" fill="hold"/>
                                        <p:tgtEl>
                                          <p:spTgt spid="111"/>
                                        </p:tgtEl>
                                        <p:attrNameLst>
                                          <p:attrName>fillcolor</p:attrName>
                                        </p:attrNameLst>
                                      </p:cBhvr>
                                      <p:to>
                                        <a:srgbClr val="FFF2CC"/>
                                      </p:to>
                                    </p:animClr>
                                    <p:set>
                                      <p:cBhvr>
                                        <p:cTn id="87" dur="200" fill="hold"/>
                                        <p:tgtEl>
                                          <p:spTgt spid="111"/>
                                        </p:tgtEl>
                                        <p:attrNameLst>
                                          <p:attrName>fill.type</p:attrName>
                                        </p:attrNameLst>
                                      </p:cBhvr>
                                      <p:to>
                                        <p:strVal val="solid"/>
                                      </p:to>
                                    </p:set>
                                    <p:set>
                                      <p:cBhvr>
                                        <p:cTn id="88" dur="200" fill="hold"/>
                                        <p:tgtEl>
                                          <p:spTgt spid="111"/>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500"/>
                                        <p:tgtEl>
                                          <p:spTgt spid="117"/>
                                        </p:tgtEl>
                                      </p:cBhvr>
                                    </p:animEffect>
                                  </p:childTnLst>
                                </p:cTn>
                              </p:par>
                              <p:par>
                                <p:cTn id="94" presetID="1" presetClass="emph" presetSubtype="2" fill="hold" nodeType="withEffect">
                                  <p:stCondLst>
                                    <p:cond delay="0"/>
                                  </p:stCondLst>
                                  <p:childTnLst>
                                    <p:animClr clrSpc="rgb" dir="cw">
                                      <p:cBhvr>
                                        <p:cTn id="95" dur="300" fill="hold"/>
                                        <p:tgtEl>
                                          <p:spTgt spid="116"/>
                                        </p:tgtEl>
                                        <p:attrNameLst>
                                          <p:attrName>fillcolor</p:attrName>
                                        </p:attrNameLst>
                                      </p:cBhvr>
                                      <p:to>
                                        <a:srgbClr val="FFF2CC"/>
                                      </p:to>
                                    </p:animClr>
                                    <p:set>
                                      <p:cBhvr>
                                        <p:cTn id="96" dur="300" fill="hold"/>
                                        <p:tgtEl>
                                          <p:spTgt spid="116"/>
                                        </p:tgtEl>
                                        <p:attrNameLst>
                                          <p:attrName>fill.type</p:attrName>
                                        </p:attrNameLst>
                                      </p:cBhvr>
                                      <p:to>
                                        <p:strVal val="solid"/>
                                      </p:to>
                                    </p:set>
                                    <p:set>
                                      <p:cBhvr>
                                        <p:cTn id="97" dur="300" fill="hold"/>
                                        <p:tgtEl>
                                          <p:spTgt spid="116"/>
                                        </p:tgtEl>
                                        <p:attrNameLst>
                                          <p:attrName>fill.on</p:attrName>
                                        </p:attrNameLst>
                                      </p:cBhvr>
                                      <p:to>
                                        <p:strVal val="true"/>
                                      </p:to>
                                    </p:set>
                                  </p:childTnLst>
                                </p:cTn>
                              </p:par>
                              <p:par>
                                <p:cTn id="98" presetID="10" presetClass="entr" presetSubtype="0" fill="hold" nodeType="withEffect">
                                  <p:stCondLst>
                                    <p:cond delay="0"/>
                                  </p:stCondLst>
                                  <p:childTnLst>
                                    <p:set>
                                      <p:cBhvr>
                                        <p:cTn id="99" dur="1" fill="hold">
                                          <p:stCondLst>
                                            <p:cond delay="0"/>
                                          </p:stCondLst>
                                        </p:cTn>
                                        <p:tgtEl>
                                          <p:spTgt spid="118"/>
                                        </p:tgtEl>
                                        <p:attrNameLst>
                                          <p:attrName>style.visibility</p:attrName>
                                        </p:attrNameLst>
                                      </p:cBhvr>
                                      <p:to>
                                        <p:strVal val="visible"/>
                                      </p:to>
                                    </p:set>
                                    <p:animEffect transition="in" filter="fade">
                                      <p:cBhvr>
                                        <p:cTn id="100" dur="500"/>
                                        <p:tgtEl>
                                          <p:spTgt spid="118"/>
                                        </p:tgtEl>
                                      </p:cBhvr>
                                    </p:animEffect>
                                  </p:childTnLst>
                                </p:cTn>
                              </p:par>
                            </p:childTnLst>
                          </p:cTn>
                        </p:par>
                        <p:par>
                          <p:cTn id="101" fill="hold">
                            <p:stCondLst>
                              <p:cond delay="500"/>
                            </p:stCondLst>
                            <p:childTnLst>
                              <p:par>
                                <p:cTn id="102" presetID="1" presetClass="entr" presetSubtype="0" fill="hold" nodeType="afterEffect">
                                  <p:stCondLst>
                                    <p:cond delay="0"/>
                                  </p:stCondLst>
                                  <p:childTnLst>
                                    <p:set>
                                      <p:cBhvr>
                                        <p:cTn id="103" dur="1" fill="hold">
                                          <p:stCondLst>
                                            <p:cond delay="0"/>
                                          </p:stCondLst>
                                        </p:cTn>
                                        <p:tgtEl>
                                          <p:spTgt spid="64"/>
                                        </p:tgtEl>
                                        <p:attrNameLst>
                                          <p:attrName>style.visibility</p:attrName>
                                        </p:attrNameLst>
                                      </p:cBhvr>
                                      <p:to>
                                        <p:strVal val="visible"/>
                                      </p:to>
                                    </p:set>
                                  </p:childTnLst>
                                </p:cTn>
                              </p:par>
                              <p:par>
                                <p:cTn id="104" presetID="9" presetClass="emph" presetSubtype="0" nodeType="withEffect">
                                  <p:stCondLst>
                                    <p:cond delay="0"/>
                                  </p:stCondLst>
                                  <p:childTnLst>
                                    <p:set>
                                      <p:cBhvr rctx="PPT">
                                        <p:cTn id="105" dur="indefinite"/>
                                        <p:tgtEl>
                                          <p:spTgt spid="64"/>
                                        </p:tgtEl>
                                        <p:attrNameLst>
                                          <p:attrName>style.opacity</p:attrName>
                                        </p:attrNameLst>
                                      </p:cBhvr>
                                      <p:to>
                                        <p:strVal val="0.5"/>
                                      </p:to>
                                    </p:set>
                                    <p:animEffect filter="image" prLst="opacity: 0.5">
                                      <p:cBhvr rctx="IE">
                                        <p:cTn id="106" dur="indefinite"/>
                                        <p:tgtEl>
                                          <p:spTgt spid="64"/>
                                        </p:tgtEl>
                                      </p:cBhvr>
                                    </p:animEffect>
                                  </p:childTnLst>
                                </p:cTn>
                              </p:par>
                              <p:par>
                                <p:cTn id="107" presetID="9" presetClass="emph" presetSubtype="0" nodeType="withEffect">
                                  <p:stCondLst>
                                    <p:cond delay="0"/>
                                  </p:stCondLst>
                                  <p:childTnLst>
                                    <p:set>
                                      <p:cBhvr rctx="PPT">
                                        <p:cTn id="108" dur="indefinite"/>
                                        <p:tgtEl>
                                          <p:spTgt spid="13"/>
                                        </p:tgtEl>
                                        <p:attrNameLst>
                                          <p:attrName>style.opacity</p:attrName>
                                        </p:attrNameLst>
                                      </p:cBhvr>
                                      <p:to>
                                        <p:strVal val="0.5"/>
                                      </p:to>
                                    </p:set>
                                    <p:animEffect filter="image" prLst="opacity: 0.5">
                                      <p:cBhvr rctx="IE">
                                        <p:cTn id="109" dur="indefinite"/>
                                        <p:tgtEl>
                                          <p:spTgt spid="13"/>
                                        </p:tgtEl>
                                      </p:cBhvr>
                                    </p:animEffect>
                                  </p:childTnLst>
                                </p:cTn>
                              </p:par>
                              <p:par>
                                <p:cTn id="110" presetID="19" presetClass="emph" presetSubtype="0" fill="hold" grpId="1" nodeType="withEffect">
                                  <p:stCondLst>
                                    <p:cond delay="0"/>
                                  </p:stCondLst>
                                  <p:childTnLst>
                                    <p:animClr clrSpc="rgb" dir="cw">
                                      <p:cBhvr override="childStyle">
                                        <p:cTn id="111" dur="500" fill="hold"/>
                                        <p:tgtEl>
                                          <p:spTgt spid="31"/>
                                        </p:tgtEl>
                                        <p:attrNameLst>
                                          <p:attrName>style.color</p:attrName>
                                        </p:attrNameLst>
                                      </p:cBhvr>
                                      <p:to>
                                        <a:srgbClr val="FFFFFF"/>
                                      </p:to>
                                    </p:animClr>
                                    <p:animClr clrSpc="rgb" dir="cw">
                                      <p:cBhvr>
                                        <p:cTn id="112" dur="500" fill="hold"/>
                                        <p:tgtEl>
                                          <p:spTgt spid="31"/>
                                        </p:tgtEl>
                                        <p:attrNameLst>
                                          <p:attrName>fillcolor</p:attrName>
                                        </p:attrNameLst>
                                      </p:cBhvr>
                                      <p:to>
                                        <a:srgbClr val="FFFFFF"/>
                                      </p:to>
                                    </p:animClr>
                                    <p:set>
                                      <p:cBhvr>
                                        <p:cTn id="113" dur="500" fill="hold"/>
                                        <p:tgtEl>
                                          <p:spTgt spid="31"/>
                                        </p:tgtEl>
                                        <p:attrNameLst>
                                          <p:attrName>fill.type</p:attrName>
                                        </p:attrNameLst>
                                      </p:cBhvr>
                                      <p:to>
                                        <p:strVal val="solid"/>
                                      </p:to>
                                    </p:set>
                                    <p:set>
                                      <p:cBhvr>
                                        <p:cTn id="114" dur="500" fill="hold"/>
                                        <p:tgtEl>
                                          <p:spTgt spid="31"/>
                                        </p:tgtEl>
                                        <p:attrNameLst>
                                          <p:attrName>fill.on</p:attrName>
                                        </p:attrNameLst>
                                      </p:cBhvr>
                                      <p:to>
                                        <p:strVal val="true"/>
                                      </p:to>
                                    </p:set>
                                  </p:childTnLst>
                                </p:cTn>
                              </p:par>
                              <p:par>
                                <p:cTn id="115" presetID="19" presetClass="emph" presetSubtype="0" fill="hold" grpId="1" nodeType="withEffect">
                                  <p:stCondLst>
                                    <p:cond delay="0"/>
                                  </p:stCondLst>
                                  <p:childTnLst>
                                    <p:animClr clrSpc="rgb" dir="cw">
                                      <p:cBhvr override="childStyle">
                                        <p:cTn id="116" dur="500" fill="hold"/>
                                        <p:tgtEl>
                                          <p:spTgt spid="29"/>
                                        </p:tgtEl>
                                        <p:attrNameLst>
                                          <p:attrName>style.color</p:attrName>
                                        </p:attrNameLst>
                                      </p:cBhvr>
                                      <p:to>
                                        <a:srgbClr val="FFFFFF"/>
                                      </p:to>
                                    </p:animClr>
                                    <p:animClr clrSpc="rgb" dir="cw">
                                      <p:cBhvr>
                                        <p:cTn id="117" dur="500" fill="hold"/>
                                        <p:tgtEl>
                                          <p:spTgt spid="29"/>
                                        </p:tgtEl>
                                        <p:attrNameLst>
                                          <p:attrName>fillcolor</p:attrName>
                                        </p:attrNameLst>
                                      </p:cBhvr>
                                      <p:to>
                                        <a:srgbClr val="FFFFFF"/>
                                      </p:to>
                                    </p:animClr>
                                    <p:set>
                                      <p:cBhvr>
                                        <p:cTn id="118" dur="500" fill="hold"/>
                                        <p:tgtEl>
                                          <p:spTgt spid="29"/>
                                        </p:tgtEl>
                                        <p:attrNameLst>
                                          <p:attrName>fill.type</p:attrName>
                                        </p:attrNameLst>
                                      </p:cBhvr>
                                      <p:to>
                                        <p:strVal val="solid"/>
                                      </p:to>
                                    </p:set>
                                    <p:set>
                                      <p:cBhvr>
                                        <p:cTn id="119" dur="500" fill="hold"/>
                                        <p:tgtEl>
                                          <p:spTgt spid="29"/>
                                        </p:tgtEl>
                                        <p:attrNameLst>
                                          <p:attrName>fill.on</p:attrName>
                                        </p:attrNameLst>
                                      </p:cBhvr>
                                      <p:to>
                                        <p:strVal val="true"/>
                                      </p:to>
                                    </p:set>
                                  </p:childTnLst>
                                </p:cTn>
                              </p:par>
                              <p:par>
                                <p:cTn id="120" presetID="19" presetClass="emph" presetSubtype="0" fill="hold" grpId="1" nodeType="withEffect">
                                  <p:stCondLst>
                                    <p:cond delay="0"/>
                                  </p:stCondLst>
                                  <p:childTnLst>
                                    <p:animClr clrSpc="rgb" dir="cw">
                                      <p:cBhvr override="childStyle">
                                        <p:cTn id="121" dur="500" fill="hold"/>
                                        <p:tgtEl>
                                          <p:spTgt spid="27"/>
                                        </p:tgtEl>
                                        <p:attrNameLst>
                                          <p:attrName>style.color</p:attrName>
                                        </p:attrNameLst>
                                      </p:cBhvr>
                                      <p:to>
                                        <a:srgbClr val="FFFFFF"/>
                                      </p:to>
                                    </p:animClr>
                                    <p:animClr clrSpc="rgb" dir="cw">
                                      <p:cBhvr>
                                        <p:cTn id="122" dur="500" fill="hold"/>
                                        <p:tgtEl>
                                          <p:spTgt spid="27"/>
                                        </p:tgtEl>
                                        <p:attrNameLst>
                                          <p:attrName>fillcolor</p:attrName>
                                        </p:attrNameLst>
                                      </p:cBhvr>
                                      <p:to>
                                        <a:srgbClr val="FFFFFF"/>
                                      </p:to>
                                    </p:animClr>
                                    <p:set>
                                      <p:cBhvr>
                                        <p:cTn id="123" dur="500" fill="hold"/>
                                        <p:tgtEl>
                                          <p:spTgt spid="27"/>
                                        </p:tgtEl>
                                        <p:attrNameLst>
                                          <p:attrName>fill.type</p:attrName>
                                        </p:attrNameLst>
                                      </p:cBhvr>
                                      <p:to>
                                        <p:strVal val="solid"/>
                                      </p:to>
                                    </p:set>
                                    <p:set>
                                      <p:cBhvr>
                                        <p:cTn id="124" dur="500" fill="hold"/>
                                        <p:tgtEl>
                                          <p:spTgt spid="27"/>
                                        </p:tgtEl>
                                        <p:attrNameLst>
                                          <p:attrName>fill.on</p:attrName>
                                        </p:attrNameLst>
                                      </p:cBhvr>
                                      <p:to>
                                        <p:strVal val="true"/>
                                      </p:to>
                                    </p:set>
                                  </p:childTnLst>
                                </p:cTn>
                              </p:par>
                              <p:par>
                                <p:cTn id="125" presetID="19" presetClass="emph" presetSubtype="0" fill="hold" grpId="1" nodeType="withEffect">
                                  <p:stCondLst>
                                    <p:cond delay="0"/>
                                  </p:stCondLst>
                                  <p:childTnLst>
                                    <p:animClr clrSpc="rgb" dir="cw">
                                      <p:cBhvr override="childStyle">
                                        <p:cTn id="126" dur="500" fill="hold"/>
                                        <p:tgtEl>
                                          <p:spTgt spid="25"/>
                                        </p:tgtEl>
                                        <p:attrNameLst>
                                          <p:attrName>style.color</p:attrName>
                                        </p:attrNameLst>
                                      </p:cBhvr>
                                      <p:to>
                                        <a:srgbClr val="FFFFFF"/>
                                      </p:to>
                                    </p:animClr>
                                    <p:animClr clrSpc="rgb" dir="cw">
                                      <p:cBhvr>
                                        <p:cTn id="127" dur="500" fill="hold"/>
                                        <p:tgtEl>
                                          <p:spTgt spid="25"/>
                                        </p:tgtEl>
                                        <p:attrNameLst>
                                          <p:attrName>fillcolor</p:attrName>
                                        </p:attrNameLst>
                                      </p:cBhvr>
                                      <p:to>
                                        <a:srgbClr val="FFFFFF"/>
                                      </p:to>
                                    </p:animClr>
                                    <p:set>
                                      <p:cBhvr>
                                        <p:cTn id="128" dur="500" fill="hold"/>
                                        <p:tgtEl>
                                          <p:spTgt spid="25"/>
                                        </p:tgtEl>
                                        <p:attrNameLst>
                                          <p:attrName>fill.type</p:attrName>
                                        </p:attrNameLst>
                                      </p:cBhvr>
                                      <p:to>
                                        <p:strVal val="solid"/>
                                      </p:to>
                                    </p:set>
                                    <p:set>
                                      <p:cBhvr>
                                        <p:cTn id="129" dur="500" fill="hold"/>
                                        <p:tgtEl>
                                          <p:spTgt spid="25"/>
                                        </p:tgtEl>
                                        <p:attrNameLst>
                                          <p:attrName>fill.on</p:attrName>
                                        </p:attrNameLst>
                                      </p:cBhvr>
                                      <p:to>
                                        <p:strVal val="true"/>
                                      </p:to>
                                    </p:set>
                                  </p:childTnLst>
                                </p:cTn>
                              </p:par>
                              <p:par>
                                <p:cTn id="130" presetID="19" presetClass="emph" presetSubtype="0" fill="hold" grpId="1" nodeType="withEffect">
                                  <p:stCondLst>
                                    <p:cond delay="0"/>
                                  </p:stCondLst>
                                  <p:childTnLst>
                                    <p:animClr clrSpc="rgb" dir="cw">
                                      <p:cBhvr override="childStyle">
                                        <p:cTn id="131" dur="500" fill="hold"/>
                                        <p:tgtEl>
                                          <p:spTgt spid="23"/>
                                        </p:tgtEl>
                                        <p:attrNameLst>
                                          <p:attrName>style.color</p:attrName>
                                        </p:attrNameLst>
                                      </p:cBhvr>
                                      <p:to>
                                        <a:srgbClr val="FFFFFF"/>
                                      </p:to>
                                    </p:animClr>
                                    <p:animClr clrSpc="rgb" dir="cw">
                                      <p:cBhvr>
                                        <p:cTn id="132" dur="500" fill="hold"/>
                                        <p:tgtEl>
                                          <p:spTgt spid="23"/>
                                        </p:tgtEl>
                                        <p:attrNameLst>
                                          <p:attrName>fillcolor</p:attrName>
                                        </p:attrNameLst>
                                      </p:cBhvr>
                                      <p:to>
                                        <a:srgbClr val="FFFFFF"/>
                                      </p:to>
                                    </p:animClr>
                                    <p:set>
                                      <p:cBhvr>
                                        <p:cTn id="133" dur="500" fill="hold"/>
                                        <p:tgtEl>
                                          <p:spTgt spid="23"/>
                                        </p:tgtEl>
                                        <p:attrNameLst>
                                          <p:attrName>fill.type</p:attrName>
                                        </p:attrNameLst>
                                      </p:cBhvr>
                                      <p:to>
                                        <p:strVal val="solid"/>
                                      </p:to>
                                    </p:set>
                                    <p:set>
                                      <p:cBhvr>
                                        <p:cTn id="134" dur="500" fill="hold"/>
                                        <p:tgtEl>
                                          <p:spTgt spid="23"/>
                                        </p:tgtEl>
                                        <p:attrNameLst>
                                          <p:attrName>fill.on</p:attrName>
                                        </p:attrNameLst>
                                      </p:cBhvr>
                                      <p:to>
                                        <p:strVal val="true"/>
                                      </p:to>
                                    </p:set>
                                  </p:childTnLst>
                                </p:cTn>
                              </p:par>
                              <p:par>
                                <p:cTn id="135" presetID="19" presetClass="emph" presetSubtype="0" fill="hold" grpId="1" nodeType="withEffect">
                                  <p:stCondLst>
                                    <p:cond delay="0"/>
                                  </p:stCondLst>
                                  <p:childTnLst>
                                    <p:animClr clrSpc="rgb" dir="cw">
                                      <p:cBhvr override="childStyle">
                                        <p:cTn id="136" dur="500" fill="hold"/>
                                        <p:tgtEl>
                                          <p:spTgt spid="21"/>
                                        </p:tgtEl>
                                        <p:attrNameLst>
                                          <p:attrName>style.color</p:attrName>
                                        </p:attrNameLst>
                                      </p:cBhvr>
                                      <p:to>
                                        <a:srgbClr val="FFFFFF"/>
                                      </p:to>
                                    </p:animClr>
                                    <p:animClr clrSpc="rgb" dir="cw">
                                      <p:cBhvr>
                                        <p:cTn id="137" dur="500" fill="hold"/>
                                        <p:tgtEl>
                                          <p:spTgt spid="21"/>
                                        </p:tgtEl>
                                        <p:attrNameLst>
                                          <p:attrName>fillcolor</p:attrName>
                                        </p:attrNameLst>
                                      </p:cBhvr>
                                      <p:to>
                                        <a:srgbClr val="FFFFFF"/>
                                      </p:to>
                                    </p:animClr>
                                    <p:set>
                                      <p:cBhvr>
                                        <p:cTn id="138" dur="500" fill="hold"/>
                                        <p:tgtEl>
                                          <p:spTgt spid="21"/>
                                        </p:tgtEl>
                                        <p:attrNameLst>
                                          <p:attrName>fill.type</p:attrName>
                                        </p:attrNameLst>
                                      </p:cBhvr>
                                      <p:to>
                                        <p:strVal val="solid"/>
                                      </p:to>
                                    </p:set>
                                    <p:set>
                                      <p:cBhvr>
                                        <p:cTn id="139" dur="500" fill="hold"/>
                                        <p:tgtEl>
                                          <p:spTgt spid="21"/>
                                        </p:tgtEl>
                                        <p:attrNameLst>
                                          <p:attrName>fill.on</p:attrName>
                                        </p:attrNameLst>
                                      </p:cBhvr>
                                      <p:to>
                                        <p:strVal val="true"/>
                                      </p:to>
                                    </p:set>
                                  </p:childTnLst>
                                </p:cTn>
                              </p:par>
                              <p:par>
                                <p:cTn id="140" presetID="10" presetClass="exit" presetSubtype="0" fill="hold" nodeType="withEffect">
                                  <p:stCondLst>
                                    <p:cond delay="0"/>
                                  </p:stCondLst>
                                  <p:childTnLst>
                                    <p:animEffect transition="out" filter="fade">
                                      <p:cBhvr>
                                        <p:cTn id="141" dur="500"/>
                                        <p:tgtEl>
                                          <p:spTgt spid="91"/>
                                        </p:tgtEl>
                                      </p:cBhvr>
                                    </p:animEffect>
                                    <p:set>
                                      <p:cBhvr>
                                        <p:cTn id="142" dur="1" fill="hold">
                                          <p:stCondLst>
                                            <p:cond delay="499"/>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3" grpId="0" animBg="1"/>
      <p:bldP spid="23" grpId="1" animBg="1"/>
      <p:bldP spid="25" grpId="0" animBg="1"/>
      <p:bldP spid="25" grpId="1" animBg="1"/>
      <p:bldP spid="27" grpId="0" animBg="1"/>
      <p:bldP spid="27" grpId="1" animBg="1"/>
      <p:bldP spid="29" grpId="0" animBg="1"/>
      <p:bldP spid="29" grpId="1" animBg="1"/>
      <p:bldP spid="31" grpId="0" animBg="1"/>
      <p:bldP spid="31" grpId="1" animBg="1"/>
      <p:bldP spid="111" grpId="0" animBg="1"/>
      <p:bldP spid="117" grpId="0" animBg="1"/>
      <p:bldP spid="1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50">
            <a:extLst>
              <a:ext uri="{FF2B5EF4-FFF2-40B4-BE49-F238E27FC236}">
                <a16:creationId xmlns:a16="http://schemas.microsoft.com/office/drawing/2014/main" id="{4978DC2F-864D-D34F-8180-F96B9F8300EF}"/>
              </a:ext>
            </a:extLst>
          </p:cNvPr>
          <p:cNvSpPr/>
          <p:nvPr/>
        </p:nvSpPr>
        <p:spPr>
          <a:xfrm>
            <a:off x="2486999" y="1392354"/>
            <a:ext cx="4165605" cy="4164840"/>
          </a:xfrm>
          <a:prstGeom prst="ellipse">
            <a:avLst/>
          </a:prstGeom>
          <a:solidFill>
            <a:schemeClr val="bg1">
              <a:lumMod val="95000"/>
            </a:schemeClr>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DRAM Cell Leakage</a:t>
            </a:r>
          </a:p>
        </p:txBody>
      </p:sp>
      <p:sp>
        <p:nvSpPr>
          <p:cNvPr id="3" name="Content Placeholder 2"/>
          <p:cNvSpPr>
            <a:spLocks noGrp="1"/>
          </p:cNvSpPr>
          <p:nvPr>
            <p:ph idx="1"/>
          </p:nvPr>
        </p:nvSpPr>
        <p:spPr>
          <a:xfrm>
            <a:off x="75991" y="911225"/>
            <a:ext cx="8987622" cy="618318"/>
          </a:xfrm>
        </p:spPr>
        <p:txBody>
          <a:bodyPr/>
          <a:lstStyle/>
          <a:p>
            <a:pPr marL="0" indent="0" algn="ctr">
              <a:buNone/>
            </a:pPr>
            <a:r>
              <a:rPr lang="en-US" sz="3200" dirty="0"/>
              <a:t>Each cell encodes information in </a:t>
            </a:r>
            <a:r>
              <a:rPr lang="en-US" sz="3200" b="1" dirty="0">
                <a:solidFill>
                  <a:srgbClr val="C00000"/>
                </a:solidFill>
              </a:rPr>
              <a:t>leaky</a:t>
            </a:r>
            <a:r>
              <a:rPr lang="en-US" sz="3200" dirty="0">
                <a:solidFill>
                  <a:srgbClr val="FF0000"/>
                </a:solidFill>
              </a:rPr>
              <a:t> </a:t>
            </a:r>
            <a:r>
              <a:rPr lang="en-US" sz="3200" dirty="0"/>
              <a:t>capacitors</a:t>
            </a:r>
          </a:p>
        </p:txBody>
      </p:sp>
      <p:grpSp>
        <p:nvGrpSpPr>
          <p:cNvPr id="88" name="Group 87"/>
          <p:cNvGrpSpPr/>
          <p:nvPr/>
        </p:nvGrpSpPr>
        <p:grpSpPr>
          <a:xfrm>
            <a:off x="2843762" y="2010672"/>
            <a:ext cx="3342898" cy="3111480"/>
            <a:chOff x="2557570" y="1812402"/>
            <a:chExt cx="3342898" cy="3111480"/>
          </a:xfrm>
        </p:grpSpPr>
        <p:sp>
          <p:nvSpPr>
            <p:cNvPr id="33" name="Rectangle 32"/>
            <p:cNvSpPr/>
            <p:nvPr/>
          </p:nvSpPr>
          <p:spPr>
            <a:xfrm>
              <a:off x="2557570" y="1874038"/>
              <a:ext cx="1197124" cy="371342"/>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chemeClr val="tx1"/>
                  </a:solidFill>
                  <a:latin typeface="Cambria" panose="02040503050406030204" pitchFamily="18" charset="0"/>
                </a:rPr>
                <a:t>wordline</a:t>
              </a:r>
              <a:endParaRPr lang="en-US" sz="2000" i="1" dirty="0">
                <a:solidFill>
                  <a:schemeClr val="tx1"/>
                </a:solidFill>
                <a:latin typeface="Cambria" panose="02040503050406030204" pitchFamily="18" charset="0"/>
              </a:endParaRPr>
            </a:p>
          </p:txBody>
        </p:sp>
        <p:cxnSp>
          <p:nvCxnSpPr>
            <p:cNvPr id="29" name="Straight Arrow Connector 28"/>
            <p:cNvCxnSpPr/>
            <p:nvPr/>
          </p:nvCxnSpPr>
          <p:spPr>
            <a:xfrm flipH="1">
              <a:off x="2557570" y="2195147"/>
              <a:ext cx="3342898"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rot="5400000">
              <a:off x="2517108" y="3820123"/>
              <a:ext cx="1487561" cy="40645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Cambria" panose="02040503050406030204" pitchFamily="18" charset="0"/>
                </a:rPr>
                <a:t>capacitor</a:t>
              </a:r>
            </a:p>
          </p:txBody>
        </p:sp>
        <p:sp>
          <p:nvSpPr>
            <p:cNvPr id="31" name="Rectangle 30"/>
            <p:cNvSpPr/>
            <p:nvPr/>
          </p:nvSpPr>
          <p:spPr>
            <a:xfrm>
              <a:off x="2921424" y="2394239"/>
              <a:ext cx="1470874" cy="426355"/>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Cambria" panose="02040503050406030204" pitchFamily="18" charset="0"/>
                </a:rPr>
                <a:t>access</a:t>
              </a:r>
            </a:p>
          </p:txBody>
        </p:sp>
        <p:sp>
          <p:nvSpPr>
            <p:cNvPr id="32" name="Rectangle 31"/>
            <p:cNvSpPr/>
            <p:nvPr/>
          </p:nvSpPr>
          <p:spPr>
            <a:xfrm>
              <a:off x="2921424" y="2564962"/>
              <a:ext cx="1452774" cy="489927"/>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Cambria" panose="02040503050406030204" pitchFamily="18" charset="0"/>
                </a:rPr>
                <a:t>transistor</a:t>
              </a:r>
            </a:p>
          </p:txBody>
        </p:sp>
        <p:sp>
          <p:nvSpPr>
            <p:cNvPr id="34" name="Rectangle 33"/>
            <p:cNvSpPr/>
            <p:nvPr/>
          </p:nvSpPr>
          <p:spPr>
            <a:xfrm rot="5400000">
              <a:off x="5126323" y="4171648"/>
              <a:ext cx="1098348" cy="40611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chemeClr val="tx1"/>
                  </a:solidFill>
                  <a:latin typeface="Cambria" panose="02040503050406030204" pitchFamily="18" charset="0"/>
                </a:rPr>
                <a:t>bitline</a:t>
              </a:r>
              <a:endParaRPr lang="en-US" sz="2000" i="1" dirty="0">
                <a:solidFill>
                  <a:schemeClr val="tx1"/>
                </a:solidFill>
                <a:latin typeface="Cambria" panose="02040503050406030204" pitchFamily="18" charset="0"/>
              </a:endParaRPr>
            </a:p>
          </p:txBody>
        </p:sp>
        <p:cxnSp>
          <p:nvCxnSpPr>
            <p:cNvPr id="35" name="Straight Arrow Connector 34"/>
            <p:cNvCxnSpPr/>
            <p:nvPr/>
          </p:nvCxnSpPr>
          <p:spPr>
            <a:xfrm flipV="1">
              <a:off x="5482013" y="1812402"/>
              <a:ext cx="0" cy="303031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662341" y="2492189"/>
              <a:ext cx="0" cy="15557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411958" y="2654972"/>
              <a:ext cx="49901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910967" y="2766192"/>
              <a:ext cx="1" cy="25956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411958" y="2766192"/>
              <a:ext cx="49901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910967" y="3025758"/>
              <a:ext cx="193166"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218791" y="3025758"/>
              <a:ext cx="193167"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4411957" y="2766192"/>
              <a:ext cx="1" cy="25956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662341" y="2195147"/>
              <a:ext cx="1" cy="3212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104133" y="3025758"/>
              <a:ext cx="37788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5400000">
              <a:off x="3572140" y="3155982"/>
              <a:ext cx="774172" cy="519135"/>
            </a:xfrm>
            <a:prstGeom prst="bentConnector3">
              <a:avLst>
                <a:gd name="adj1" fmla="val -29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3699658" y="4343967"/>
              <a:ext cx="0" cy="318185"/>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3699658" y="3796933"/>
              <a:ext cx="0" cy="151697"/>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3440094" y="4213787"/>
              <a:ext cx="519130" cy="0"/>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440094" y="3948630"/>
              <a:ext cx="519130" cy="0"/>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3699658" y="4213788"/>
              <a:ext cx="0" cy="130178"/>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84" name="Content Placeholder 2"/>
          <p:cNvSpPr txBox="1">
            <a:spLocks/>
          </p:cNvSpPr>
          <p:nvPr/>
        </p:nvSpPr>
        <p:spPr>
          <a:xfrm>
            <a:off x="75991" y="5518716"/>
            <a:ext cx="8987622" cy="10585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t>Stored data is </a:t>
            </a:r>
            <a:r>
              <a:rPr lang="en-US" sz="3200" b="1" dirty="0">
                <a:solidFill>
                  <a:srgbClr val="C00000"/>
                </a:solidFill>
              </a:rPr>
              <a:t>corrupted</a:t>
            </a:r>
            <a:r>
              <a:rPr lang="en-US" sz="3200" dirty="0">
                <a:solidFill>
                  <a:srgbClr val="FF0000"/>
                </a:solidFill>
              </a:rPr>
              <a:t> </a:t>
            </a:r>
            <a:r>
              <a:rPr lang="en-US" sz="3200" dirty="0"/>
              <a:t>if too much charge leaks (i.e., the capacitor voltage degrades too much)</a:t>
            </a:r>
            <a:endParaRPr lang="en-US" sz="3200" b="1" dirty="0"/>
          </a:p>
        </p:txBody>
      </p:sp>
      <p:grpSp>
        <p:nvGrpSpPr>
          <p:cNvPr id="87" name="Group 86"/>
          <p:cNvGrpSpPr/>
          <p:nvPr/>
        </p:nvGrpSpPr>
        <p:grpSpPr>
          <a:xfrm>
            <a:off x="4296235" y="3459106"/>
            <a:ext cx="1316566" cy="1271181"/>
            <a:chOff x="4010043" y="3260836"/>
            <a:chExt cx="1316566" cy="1271181"/>
          </a:xfrm>
        </p:grpSpPr>
        <p:cxnSp>
          <p:nvCxnSpPr>
            <p:cNvPr id="54" name="Straight Arrow Connector 53"/>
            <p:cNvCxnSpPr/>
            <p:nvPr/>
          </p:nvCxnSpPr>
          <p:spPr>
            <a:xfrm>
              <a:off x="4126465" y="3572633"/>
              <a:ext cx="7220" cy="95938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4010043" y="3260836"/>
              <a:ext cx="1316566" cy="9662"/>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4233845" y="3453258"/>
              <a:ext cx="1013161" cy="1015663"/>
            </a:xfrm>
            <a:prstGeom prst="rect">
              <a:avLst/>
            </a:prstGeom>
          </p:spPr>
          <p:txBody>
            <a:bodyPr wrap="none">
              <a:spAutoFit/>
            </a:bodyPr>
            <a:lstStyle/>
            <a:p>
              <a:pPr algn="ctr"/>
              <a:r>
                <a:rPr lang="en-US" sz="2000" dirty="0">
                  <a:solidFill>
                    <a:srgbClr val="C00000"/>
                  </a:solidFill>
                  <a:latin typeface="Cambria" panose="02040503050406030204" pitchFamily="18" charset="0"/>
                </a:rPr>
                <a:t>charge</a:t>
              </a:r>
            </a:p>
            <a:p>
              <a:pPr algn="ctr"/>
              <a:r>
                <a:rPr lang="en-US" sz="2000" dirty="0">
                  <a:solidFill>
                    <a:srgbClr val="C00000"/>
                  </a:solidFill>
                  <a:latin typeface="Cambria" panose="02040503050406030204" pitchFamily="18" charset="0"/>
                </a:rPr>
                <a:t>leakage</a:t>
              </a:r>
            </a:p>
            <a:p>
              <a:pPr algn="ctr"/>
              <a:r>
                <a:rPr lang="en-US" sz="2000" dirty="0">
                  <a:solidFill>
                    <a:srgbClr val="C00000"/>
                  </a:solidFill>
                  <a:latin typeface="Cambria" panose="02040503050406030204" pitchFamily="18" charset="0"/>
                </a:rPr>
                <a:t>paths</a:t>
              </a:r>
            </a:p>
          </p:txBody>
        </p:sp>
      </p:grpSp>
      <p:sp>
        <p:nvSpPr>
          <p:cNvPr id="4" name="TextBox 3"/>
          <p:cNvSpPr txBox="1"/>
          <p:nvPr/>
        </p:nvSpPr>
        <p:spPr>
          <a:xfrm>
            <a:off x="3513692" y="6518290"/>
            <a:ext cx="1917192" cy="369332"/>
          </a:xfrm>
          <a:prstGeom prst="rect">
            <a:avLst/>
          </a:prstGeom>
          <a:noFill/>
        </p:spPr>
        <p:txBody>
          <a:bodyPr wrap="none" rtlCol="0">
            <a:spAutoFit/>
          </a:bodyPr>
          <a:lstStyle/>
          <a:p>
            <a:r>
              <a:rPr lang="en-US" b="1" dirty="0">
                <a:solidFill>
                  <a:schemeClr val="tx1">
                    <a:lumMod val="65000"/>
                    <a:lumOff val="35000"/>
                  </a:schemeClr>
                </a:solidFill>
              </a:rPr>
              <a:t>[Patel+, ISCA’17]</a:t>
            </a:r>
          </a:p>
        </p:txBody>
      </p:sp>
    </p:spTree>
    <p:custDataLst>
      <p:tags r:id="rId1"/>
    </p:custDataLst>
    <p:extLst>
      <p:ext uri="{BB962C8B-B14F-4D97-AF65-F5344CB8AC3E}">
        <p14:creationId xmlns:p14="http://schemas.microsoft.com/office/powerpoint/2010/main" val="59486121"/>
      </p:ext>
    </p:extLst>
  </p:cSld>
  <p:clrMapOvr>
    <a:masterClrMapping/>
  </p:clrMapOvr>
  <mc:AlternateContent xmlns:mc="http://schemas.openxmlformats.org/markup-compatibility/2006" xmlns:p14="http://schemas.microsoft.com/office/powerpoint/2010/main">
    <mc:Choice Requires="p14">
      <p:transition spd="slow" p14:dur="2000" advTm="23018"/>
    </mc:Choice>
    <mc:Fallback xmlns="">
      <p:transition spd="slow" advTm="230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 grpId="0" build="p"/>
      <p:bldP spid="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48F1-37B5-44E5-9117-5717BB6787A6}"/>
              </a:ext>
            </a:extLst>
          </p:cNvPr>
          <p:cNvSpPr>
            <a:spLocks noGrp="1"/>
          </p:cNvSpPr>
          <p:nvPr>
            <p:ph type="title"/>
          </p:nvPr>
        </p:nvSpPr>
        <p:spPr>
          <a:xfrm>
            <a:off x="152400" y="0"/>
            <a:ext cx="8991600" cy="762000"/>
          </a:xfrm>
        </p:spPr>
        <p:txBody>
          <a:bodyPr>
            <a:normAutofit/>
          </a:bodyPr>
          <a:lstStyle/>
          <a:p>
            <a:r>
              <a:rPr lang="en-US" dirty="0"/>
              <a:t>DRAM Refresh</a:t>
            </a:r>
            <a:endParaRPr lang="en-CH" dirty="0"/>
          </a:p>
        </p:txBody>
      </p:sp>
      <p:sp>
        <p:nvSpPr>
          <p:cNvPr id="33" name="Rectangle 32">
            <a:extLst>
              <a:ext uri="{FF2B5EF4-FFF2-40B4-BE49-F238E27FC236}">
                <a16:creationId xmlns:a16="http://schemas.microsoft.com/office/drawing/2014/main" id="{14E3842F-4542-4E40-BDDA-ABC95F8A8354}"/>
              </a:ext>
            </a:extLst>
          </p:cNvPr>
          <p:cNvSpPr/>
          <p:nvPr/>
        </p:nvSpPr>
        <p:spPr>
          <a:xfrm>
            <a:off x="2424395" y="2365885"/>
            <a:ext cx="4447434" cy="740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a:extLst>
              <a:ext uri="{FF2B5EF4-FFF2-40B4-BE49-F238E27FC236}">
                <a16:creationId xmlns:a16="http://schemas.microsoft.com/office/drawing/2014/main" id="{5894F535-9D28-4C2F-991F-351A91F5276B}"/>
              </a:ext>
            </a:extLst>
          </p:cNvPr>
          <p:cNvSpPr/>
          <p:nvPr/>
        </p:nvSpPr>
        <p:spPr>
          <a:xfrm>
            <a:off x="2424395" y="3112272"/>
            <a:ext cx="4447434" cy="1301620"/>
          </a:xfrm>
          <a:prstGeom prst="rect">
            <a:avLst/>
          </a:prstGeom>
          <a:solidFill>
            <a:srgbClr val="FE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Arrow Connector 34">
            <a:extLst>
              <a:ext uri="{FF2B5EF4-FFF2-40B4-BE49-F238E27FC236}">
                <a16:creationId xmlns:a16="http://schemas.microsoft.com/office/drawing/2014/main" id="{A20DAA2A-F1E2-44AE-B4A3-9FBF5510FCB1}"/>
              </a:ext>
            </a:extLst>
          </p:cNvPr>
          <p:cNvCxnSpPr>
            <a:cxnSpLocks/>
          </p:cNvCxnSpPr>
          <p:nvPr/>
        </p:nvCxnSpPr>
        <p:spPr>
          <a:xfrm flipV="1">
            <a:off x="2450108" y="3106664"/>
            <a:ext cx="4421721" cy="3028"/>
          </a:xfrm>
          <a:prstGeom prst="straightConnector1">
            <a:avLst/>
          </a:prstGeom>
          <a:ln w="38100" cap="rnd">
            <a:solidFill>
              <a:schemeClr val="bg1">
                <a:lumMod val="50000"/>
              </a:schemeClr>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9ED856-FB44-4CC4-8DD8-B41A7A45111E}"/>
              </a:ext>
            </a:extLst>
          </p:cNvPr>
          <p:cNvSpPr txBox="1">
            <a:spLocks/>
          </p:cNvSpPr>
          <p:nvPr/>
        </p:nvSpPr>
        <p:spPr>
          <a:xfrm>
            <a:off x="-1" y="5254732"/>
            <a:ext cx="9144000" cy="704341"/>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00" dirty="0">
              <a:solidFill>
                <a:schemeClr val="tx1">
                  <a:lumMod val="65000"/>
                  <a:lumOff val="35000"/>
                </a:schemeClr>
              </a:solidFill>
            </a:endParaRPr>
          </a:p>
          <a:p>
            <a:pPr marL="0" indent="0" algn="ctr">
              <a:spcBef>
                <a:spcPts val="0"/>
              </a:spcBef>
              <a:buNone/>
            </a:pPr>
            <a:r>
              <a:rPr lang="en-US" sz="2800" dirty="0">
                <a:solidFill>
                  <a:schemeClr val="tx1">
                    <a:lumMod val="65000"/>
                    <a:lumOff val="35000"/>
                  </a:schemeClr>
                </a:solidFill>
              </a:rPr>
              <a:t>Periodic </a:t>
            </a:r>
            <a:r>
              <a:rPr lang="en-US" sz="2800" b="1" dirty="0">
                <a:solidFill>
                  <a:schemeClr val="tx1">
                    <a:lumMod val="65000"/>
                    <a:lumOff val="35000"/>
                  </a:schemeClr>
                </a:solidFill>
              </a:rPr>
              <a:t>refresh operations </a:t>
            </a:r>
            <a:r>
              <a:rPr lang="en-US" sz="2800" dirty="0">
                <a:solidFill>
                  <a:schemeClr val="tx1">
                    <a:lumMod val="65000"/>
                    <a:lumOff val="35000"/>
                  </a:schemeClr>
                </a:solidFill>
              </a:rPr>
              <a:t>preserve stored data</a:t>
            </a:r>
          </a:p>
        </p:txBody>
      </p:sp>
      <p:cxnSp>
        <p:nvCxnSpPr>
          <p:cNvPr id="37" name="Straight Arrow Connector 36">
            <a:extLst>
              <a:ext uri="{FF2B5EF4-FFF2-40B4-BE49-F238E27FC236}">
                <a16:creationId xmlns:a16="http://schemas.microsoft.com/office/drawing/2014/main" id="{48632A12-D826-42AA-8B7F-7EE6CB6AF32A}"/>
              </a:ext>
            </a:extLst>
          </p:cNvPr>
          <p:cNvCxnSpPr/>
          <p:nvPr/>
        </p:nvCxnSpPr>
        <p:spPr>
          <a:xfrm flipV="1">
            <a:off x="2424395" y="2356583"/>
            <a:ext cx="0" cy="206278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A024D09-D953-4C63-A82F-A999B2BC9851}"/>
              </a:ext>
            </a:extLst>
          </p:cNvPr>
          <p:cNvCxnSpPr/>
          <p:nvPr/>
        </p:nvCxnSpPr>
        <p:spPr>
          <a:xfrm>
            <a:off x="2424395" y="4420694"/>
            <a:ext cx="4478457" cy="0"/>
          </a:xfrm>
          <a:prstGeom prst="straightConnector1">
            <a:avLst/>
          </a:prstGeom>
          <a:ln w="25400" cap="rnd">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FB6454FA-4775-4F4E-B0E2-345DF436E6DE}"/>
              </a:ext>
            </a:extLst>
          </p:cNvPr>
          <p:cNvSpPr/>
          <p:nvPr/>
        </p:nvSpPr>
        <p:spPr>
          <a:xfrm rot="16200000">
            <a:off x="-411492" y="3204025"/>
            <a:ext cx="3759332" cy="31302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Capacitor voltage (</a:t>
            </a:r>
            <a:r>
              <a:rPr lang="en-US" dirty="0" err="1">
                <a:solidFill>
                  <a:schemeClr val="tx1"/>
                </a:solidFill>
                <a:latin typeface="Cambria" panose="02040503050406030204" pitchFamily="18" charset="0"/>
              </a:rPr>
              <a:t>Vdd</a:t>
            </a:r>
            <a:r>
              <a:rPr lang="en-US" dirty="0">
                <a:solidFill>
                  <a:schemeClr val="tx1"/>
                </a:solidFill>
                <a:latin typeface="Cambria" panose="02040503050406030204" pitchFamily="18" charset="0"/>
              </a:rPr>
              <a:t>)</a:t>
            </a:r>
          </a:p>
        </p:txBody>
      </p:sp>
      <p:sp>
        <p:nvSpPr>
          <p:cNvPr id="40" name="Arc 39">
            <a:extLst>
              <a:ext uri="{FF2B5EF4-FFF2-40B4-BE49-F238E27FC236}">
                <a16:creationId xmlns:a16="http://schemas.microsoft.com/office/drawing/2014/main" id="{5B32BEAC-7E84-4399-A167-B19CCA729B12}"/>
              </a:ext>
            </a:extLst>
          </p:cNvPr>
          <p:cNvSpPr/>
          <p:nvPr/>
        </p:nvSpPr>
        <p:spPr>
          <a:xfrm flipH="1" flipV="1">
            <a:off x="2274392" y="583891"/>
            <a:ext cx="3797789" cy="2573987"/>
          </a:xfrm>
          <a:prstGeom prst="arc">
            <a:avLst>
              <a:gd name="adj1" fmla="val 17548052"/>
              <a:gd name="adj2" fmla="val 20639277"/>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1" name="Rectangle 40">
            <a:extLst>
              <a:ext uri="{FF2B5EF4-FFF2-40B4-BE49-F238E27FC236}">
                <a16:creationId xmlns:a16="http://schemas.microsoft.com/office/drawing/2014/main" id="{4A9CD958-7000-4D82-8A4F-8FE3E69A76E1}"/>
              </a:ext>
            </a:extLst>
          </p:cNvPr>
          <p:cNvSpPr/>
          <p:nvPr/>
        </p:nvSpPr>
        <p:spPr>
          <a:xfrm rot="16200000">
            <a:off x="595002" y="3412385"/>
            <a:ext cx="2257608" cy="31302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solidFill>
              <a:latin typeface="Cambria" panose="02040503050406030204" pitchFamily="18" charset="0"/>
            </a:endParaRPr>
          </a:p>
        </p:txBody>
      </p:sp>
      <p:sp>
        <p:nvSpPr>
          <p:cNvPr id="42" name="Rectangle 41">
            <a:extLst>
              <a:ext uri="{FF2B5EF4-FFF2-40B4-BE49-F238E27FC236}">
                <a16:creationId xmlns:a16="http://schemas.microsoft.com/office/drawing/2014/main" id="{B15DDA8A-6390-4A6B-BBDC-62E0B65E1BF6}"/>
              </a:ext>
            </a:extLst>
          </p:cNvPr>
          <p:cNvSpPr/>
          <p:nvPr/>
        </p:nvSpPr>
        <p:spPr>
          <a:xfrm>
            <a:off x="1645931" y="2159814"/>
            <a:ext cx="774572" cy="369332"/>
          </a:xfrm>
          <a:prstGeom prst="rect">
            <a:avLst/>
          </a:prstGeom>
        </p:spPr>
        <p:txBody>
          <a:bodyPr wrap="none">
            <a:spAutoFit/>
          </a:bodyPr>
          <a:lstStyle/>
          <a:p>
            <a:pPr algn="ctr"/>
            <a:r>
              <a:rPr lang="en-US" dirty="0">
                <a:solidFill>
                  <a:schemeClr val="tx1">
                    <a:lumMod val="65000"/>
                    <a:lumOff val="35000"/>
                  </a:schemeClr>
                </a:solidFill>
                <a:latin typeface="Cambria" panose="02040503050406030204" pitchFamily="18" charset="0"/>
              </a:rPr>
              <a:t>100%</a:t>
            </a:r>
          </a:p>
        </p:txBody>
      </p:sp>
      <p:sp>
        <p:nvSpPr>
          <p:cNvPr id="43" name="Rectangle 42">
            <a:extLst>
              <a:ext uri="{FF2B5EF4-FFF2-40B4-BE49-F238E27FC236}">
                <a16:creationId xmlns:a16="http://schemas.microsoft.com/office/drawing/2014/main" id="{67FD37E1-E36F-49DB-83C0-2B4B68CEC44E}"/>
              </a:ext>
            </a:extLst>
          </p:cNvPr>
          <p:cNvSpPr/>
          <p:nvPr/>
        </p:nvSpPr>
        <p:spPr>
          <a:xfrm>
            <a:off x="1904144" y="4217288"/>
            <a:ext cx="518092" cy="369332"/>
          </a:xfrm>
          <a:prstGeom prst="rect">
            <a:avLst/>
          </a:prstGeom>
        </p:spPr>
        <p:txBody>
          <a:bodyPr wrap="none">
            <a:spAutoFit/>
          </a:bodyPr>
          <a:lstStyle/>
          <a:p>
            <a:pPr algn="ctr"/>
            <a:r>
              <a:rPr lang="en-US" dirty="0">
                <a:solidFill>
                  <a:schemeClr val="tx1">
                    <a:lumMod val="65000"/>
                    <a:lumOff val="35000"/>
                  </a:schemeClr>
                </a:solidFill>
                <a:latin typeface="Cambria" panose="02040503050406030204" pitchFamily="18" charset="0"/>
              </a:rPr>
              <a:t>0%</a:t>
            </a:r>
          </a:p>
        </p:txBody>
      </p:sp>
      <p:sp>
        <p:nvSpPr>
          <p:cNvPr id="44" name="Rectangle 43">
            <a:extLst>
              <a:ext uri="{FF2B5EF4-FFF2-40B4-BE49-F238E27FC236}">
                <a16:creationId xmlns:a16="http://schemas.microsoft.com/office/drawing/2014/main" id="{CC0D760E-8783-410E-9462-ADF88C46BC45}"/>
              </a:ext>
            </a:extLst>
          </p:cNvPr>
          <p:cNvSpPr/>
          <p:nvPr/>
        </p:nvSpPr>
        <p:spPr>
          <a:xfrm>
            <a:off x="1709768" y="2928449"/>
            <a:ext cx="700961" cy="369332"/>
          </a:xfrm>
          <a:prstGeom prst="rect">
            <a:avLst/>
          </a:prstGeom>
        </p:spPr>
        <p:txBody>
          <a:bodyPr wrap="none">
            <a:spAutoFit/>
          </a:bodyPr>
          <a:lstStyle/>
          <a:p>
            <a:pPr algn="ctr"/>
            <a:r>
              <a:rPr lang="en-US" dirty="0" err="1">
                <a:latin typeface="Cambria" panose="02040503050406030204" pitchFamily="18" charset="0"/>
              </a:rPr>
              <a:t>Vmin</a:t>
            </a:r>
            <a:endParaRPr lang="en-US" dirty="0">
              <a:latin typeface="Cambria" panose="02040503050406030204" pitchFamily="18" charset="0"/>
            </a:endParaRPr>
          </a:p>
        </p:txBody>
      </p:sp>
      <p:grpSp>
        <p:nvGrpSpPr>
          <p:cNvPr id="45" name="Group 44">
            <a:extLst>
              <a:ext uri="{FF2B5EF4-FFF2-40B4-BE49-F238E27FC236}">
                <a16:creationId xmlns:a16="http://schemas.microsoft.com/office/drawing/2014/main" id="{160B1559-5298-4BBA-AFE7-70D7AA1C6A5A}"/>
              </a:ext>
            </a:extLst>
          </p:cNvPr>
          <p:cNvGrpSpPr/>
          <p:nvPr/>
        </p:nvGrpSpPr>
        <p:grpSpPr>
          <a:xfrm>
            <a:off x="2266837" y="1936550"/>
            <a:ext cx="1641090" cy="324655"/>
            <a:chOff x="1803251" y="1439066"/>
            <a:chExt cx="2188120" cy="432873"/>
          </a:xfrm>
        </p:grpSpPr>
        <p:cxnSp>
          <p:nvCxnSpPr>
            <p:cNvPr id="46" name="Straight Arrow Connector 45">
              <a:extLst>
                <a:ext uri="{FF2B5EF4-FFF2-40B4-BE49-F238E27FC236}">
                  <a16:creationId xmlns:a16="http://schemas.microsoft.com/office/drawing/2014/main" id="{70244477-F09D-4384-AA9E-64558B71DDE1}"/>
                </a:ext>
              </a:extLst>
            </p:cNvPr>
            <p:cNvCxnSpPr>
              <a:cxnSpLocks/>
            </p:cNvCxnSpPr>
            <p:nvPr/>
          </p:nvCxnSpPr>
          <p:spPr>
            <a:xfrm flipV="1">
              <a:off x="2047613" y="1871938"/>
              <a:ext cx="1639425" cy="1"/>
            </a:xfrm>
            <a:prstGeom prst="straightConnector1">
              <a:avLst/>
            </a:prstGeom>
            <a:ln w="41275" cap="rnd">
              <a:solidFill>
                <a:schemeClr val="tx1">
                  <a:lumMod val="65000"/>
                  <a:lumOff val="35000"/>
                </a:schemeClr>
              </a:solidFill>
              <a:prstDash val="solid"/>
              <a:headEnd type="triangle"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9CD8A72-335D-433C-A1C5-920B4CB8F635}"/>
                </a:ext>
              </a:extLst>
            </p:cNvPr>
            <p:cNvSpPr/>
            <p:nvPr/>
          </p:nvSpPr>
          <p:spPr>
            <a:xfrm>
              <a:off x="1803251" y="1439066"/>
              <a:ext cx="2188120" cy="430886"/>
            </a:xfrm>
            <a:prstGeom prst="rect">
              <a:avLst/>
            </a:prstGeom>
          </p:spPr>
          <p:txBody>
            <a:bodyPr wrap="none">
              <a:spAutoFit/>
            </a:bodyPr>
            <a:lstStyle/>
            <a:p>
              <a:r>
                <a:rPr lang="en-US" sz="1500" b="1" dirty="0">
                  <a:solidFill>
                    <a:schemeClr val="tx1">
                      <a:lumMod val="75000"/>
                      <a:lumOff val="25000"/>
                    </a:schemeClr>
                  </a:solidFill>
                  <a:latin typeface="Cambria" panose="02040503050406030204" pitchFamily="18" charset="0"/>
                </a:rPr>
                <a:t>Refresh Window</a:t>
              </a:r>
              <a:endParaRPr lang="en-US" sz="1500" dirty="0">
                <a:solidFill>
                  <a:schemeClr val="tx1">
                    <a:lumMod val="75000"/>
                    <a:lumOff val="25000"/>
                  </a:schemeClr>
                </a:solidFill>
                <a:latin typeface="Cambria" panose="02040503050406030204" pitchFamily="18" charset="0"/>
              </a:endParaRPr>
            </a:p>
          </p:txBody>
        </p:sp>
      </p:grpSp>
      <p:cxnSp>
        <p:nvCxnSpPr>
          <p:cNvPr id="48" name="Straight Connector 47">
            <a:extLst>
              <a:ext uri="{FF2B5EF4-FFF2-40B4-BE49-F238E27FC236}">
                <a16:creationId xmlns:a16="http://schemas.microsoft.com/office/drawing/2014/main" id="{8D5FF13A-C160-4183-BC2F-0A673AEAFEFC}"/>
              </a:ext>
            </a:extLst>
          </p:cNvPr>
          <p:cNvCxnSpPr>
            <a:cxnSpLocks/>
            <a:stCxn id="50" idx="2"/>
          </p:cNvCxnSpPr>
          <p:nvPr/>
        </p:nvCxnSpPr>
        <p:spPr>
          <a:xfrm flipH="1">
            <a:off x="3661853" y="2372687"/>
            <a:ext cx="12981" cy="737004"/>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3438898B-C163-4ADE-AC20-707F6F10CAD3}"/>
              </a:ext>
            </a:extLst>
          </p:cNvPr>
          <p:cNvGrpSpPr/>
          <p:nvPr/>
        </p:nvGrpSpPr>
        <p:grpSpPr>
          <a:xfrm>
            <a:off x="3524548" y="583891"/>
            <a:ext cx="6251242" cy="2573987"/>
            <a:chOff x="3480200" y="-364480"/>
            <a:chExt cx="8334989" cy="3431983"/>
          </a:xfrm>
        </p:grpSpPr>
        <p:sp>
          <p:nvSpPr>
            <p:cNvPr id="50" name="Arc 49">
              <a:extLst>
                <a:ext uri="{FF2B5EF4-FFF2-40B4-BE49-F238E27FC236}">
                  <a16:creationId xmlns:a16="http://schemas.microsoft.com/office/drawing/2014/main" id="{F6E3B91D-8B16-4635-B928-46FA13FC4A78}"/>
                </a:ext>
              </a:extLst>
            </p:cNvPr>
            <p:cNvSpPr/>
            <p:nvPr/>
          </p:nvSpPr>
          <p:spPr>
            <a:xfrm flipH="1" flipV="1">
              <a:off x="3480200" y="-364480"/>
              <a:ext cx="5063719" cy="3431983"/>
            </a:xfrm>
            <a:prstGeom prst="arc">
              <a:avLst>
                <a:gd name="adj1" fmla="val 17548052"/>
                <a:gd name="adj2" fmla="val 20639277"/>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1" name="Arc 50">
              <a:extLst>
                <a:ext uri="{FF2B5EF4-FFF2-40B4-BE49-F238E27FC236}">
                  <a16:creationId xmlns:a16="http://schemas.microsoft.com/office/drawing/2014/main" id="{BDF41BB9-4F80-4D17-9C86-FA828691E7FF}"/>
                </a:ext>
              </a:extLst>
            </p:cNvPr>
            <p:cNvSpPr/>
            <p:nvPr/>
          </p:nvSpPr>
          <p:spPr>
            <a:xfrm flipH="1" flipV="1">
              <a:off x="5115835" y="-364480"/>
              <a:ext cx="5063719" cy="3431983"/>
            </a:xfrm>
            <a:prstGeom prst="arc">
              <a:avLst>
                <a:gd name="adj1" fmla="val 17548052"/>
                <a:gd name="adj2" fmla="val 20639277"/>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52" name="Straight Connector 51">
              <a:extLst>
                <a:ext uri="{FF2B5EF4-FFF2-40B4-BE49-F238E27FC236}">
                  <a16:creationId xmlns:a16="http://schemas.microsoft.com/office/drawing/2014/main" id="{E7915924-BC3A-4C1E-ACBB-BEDC62512E35}"/>
                </a:ext>
              </a:extLst>
            </p:cNvPr>
            <p:cNvCxnSpPr>
              <a:cxnSpLocks/>
            </p:cNvCxnSpPr>
            <p:nvPr/>
          </p:nvCxnSpPr>
          <p:spPr>
            <a:xfrm flipH="1">
              <a:off x="5301827" y="2038614"/>
              <a:ext cx="17308" cy="982672"/>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3" name="Arc 52">
              <a:extLst>
                <a:ext uri="{FF2B5EF4-FFF2-40B4-BE49-F238E27FC236}">
                  <a16:creationId xmlns:a16="http://schemas.microsoft.com/office/drawing/2014/main" id="{1D985FD2-AD88-418B-A6C0-5554D36307D2}"/>
                </a:ext>
              </a:extLst>
            </p:cNvPr>
            <p:cNvSpPr/>
            <p:nvPr/>
          </p:nvSpPr>
          <p:spPr>
            <a:xfrm flipH="1" flipV="1">
              <a:off x="6751470" y="-364480"/>
              <a:ext cx="5063719" cy="3431983"/>
            </a:xfrm>
            <a:prstGeom prst="arc">
              <a:avLst>
                <a:gd name="adj1" fmla="val 18588477"/>
                <a:gd name="adj2" fmla="val 20639277"/>
              </a:avLst>
            </a:prstGeom>
            <a:ln w="76200">
              <a:solidFill>
                <a:schemeClr val="tx1"/>
              </a:solidFill>
              <a:headEnd type="triangl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54" name="Straight Connector 53">
              <a:extLst>
                <a:ext uri="{FF2B5EF4-FFF2-40B4-BE49-F238E27FC236}">
                  <a16:creationId xmlns:a16="http://schemas.microsoft.com/office/drawing/2014/main" id="{B13F1390-B2B5-4CBC-BD04-1E463B1C29FC}"/>
                </a:ext>
              </a:extLst>
            </p:cNvPr>
            <p:cNvCxnSpPr>
              <a:cxnSpLocks/>
            </p:cNvCxnSpPr>
            <p:nvPr/>
          </p:nvCxnSpPr>
          <p:spPr>
            <a:xfrm flipH="1">
              <a:off x="6937462" y="2038614"/>
              <a:ext cx="17308" cy="982672"/>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55B29516-B936-4773-BF97-AAE885CB34EB}"/>
              </a:ext>
            </a:extLst>
          </p:cNvPr>
          <p:cNvGrpSpPr/>
          <p:nvPr/>
        </p:nvGrpSpPr>
        <p:grpSpPr>
          <a:xfrm>
            <a:off x="3595807" y="1506852"/>
            <a:ext cx="2585546" cy="814454"/>
            <a:chOff x="3575211" y="866136"/>
            <a:chExt cx="3447395" cy="1085938"/>
          </a:xfrm>
        </p:grpSpPr>
        <p:sp>
          <p:nvSpPr>
            <p:cNvPr id="56" name="Rectangle 55">
              <a:extLst>
                <a:ext uri="{FF2B5EF4-FFF2-40B4-BE49-F238E27FC236}">
                  <a16:creationId xmlns:a16="http://schemas.microsoft.com/office/drawing/2014/main" id="{29E62D6A-0BDE-4C92-AF01-1B1B63EA77EE}"/>
                </a:ext>
              </a:extLst>
            </p:cNvPr>
            <p:cNvSpPr/>
            <p:nvPr/>
          </p:nvSpPr>
          <p:spPr>
            <a:xfrm>
              <a:off x="3575211" y="866136"/>
              <a:ext cx="3447395" cy="484905"/>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Cambria" panose="02040503050406030204" pitchFamily="18" charset="0"/>
                </a:rPr>
                <a:t>Refresh Operations</a:t>
              </a:r>
            </a:p>
          </p:txBody>
        </p:sp>
        <p:cxnSp>
          <p:nvCxnSpPr>
            <p:cNvPr id="57" name="Straight Arrow Connector 56">
              <a:extLst>
                <a:ext uri="{FF2B5EF4-FFF2-40B4-BE49-F238E27FC236}">
                  <a16:creationId xmlns:a16="http://schemas.microsoft.com/office/drawing/2014/main" id="{14595724-3C59-495B-8B99-AD765636DE7E}"/>
                </a:ext>
              </a:extLst>
            </p:cNvPr>
            <p:cNvCxnSpPr>
              <a:cxnSpLocks/>
            </p:cNvCxnSpPr>
            <p:nvPr/>
          </p:nvCxnSpPr>
          <p:spPr>
            <a:xfrm flipH="1">
              <a:off x="3731360" y="1392100"/>
              <a:ext cx="593612" cy="531388"/>
            </a:xfrm>
            <a:prstGeom prst="straightConnector1">
              <a:avLst/>
            </a:prstGeom>
            <a:ln w="7620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13FF005-E614-48F0-B4DB-C670685806F1}"/>
                </a:ext>
              </a:extLst>
            </p:cNvPr>
            <p:cNvCxnSpPr>
              <a:cxnSpLocks/>
            </p:cNvCxnSpPr>
            <p:nvPr/>
          </p:nvCxnSpPr>
          <p:spPr>
            <a:xfrm>
              <a:off x="5319135" y="1366203"/>
              <a:ext cx="0" cy="549468"/>
            </a:xfrm>
            <a:prstGeom prst="straightConnector1">
              <a:avLst/>
            </a:prstGeom>
            <a:ln w="7620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23B01B9-8120-4ACD-BFEC-96A31C1DF064}"/>
                </a:ext>
              </a:extLst>
            </p:cNvPr>
            <p:cNvCxnSpPr>
              <a:cxnSpLocks/>
            </p:cNvCxnSpPr>
            <p:nvPr/>
          </p:nvCxnSpPr>
          <p:spPr>
            <a:xfrm>
              <a:off x="6493112" y="1392100"/>
              <a:ext cx="408680" cy="559974"/>
            </a:xfrm>
            <a:prstGeom prst="straightConnector1">
              <a:avLst/>
            </a:prstGeom>
            <a:ln w="7620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grpSp>
      <p:sp>
        <p:nvSpPr>
          <p:cNvPr id="60" name="Rectangle 59">
            <a:extLst>
              <a:ext uri="{FF2B5EF4-FFF2-40B4-BE49-F238E27FC236}">
                <a16:creationId xmlns:a16="http://schemas.microsoft.com/office/drawing/2014/main" id="{C8ABCE52-DDD2-41F4-9DF9-0DFD38AF2F9E}"/>
              </a:ext>
            </a:extLst>
          </p:cNvPr>
          <p:cNvSpPr/>
          <p:nvPr/>
        </p:nvSpPr>
        <p:spPr>
          <a:xfrm>
            <a:off x="6027873" y="4430766"/>
            <a:ext cx="1976284" cy="31302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time</a:t>
            </a:r>
          </a:p>
        </p:txBody>
      </p:sp>
      <p:grpSp>
        <p:nvGrpSpPr>
          <p:cNvPr id="61" name="Group 60">
            <a:extLst>
              <a:ext uri="{FF2B5EF4-FFF2-40B4-BE49-F238E27FC236}">
                <a16:creationId xmlns:a16="http://schemas.microsoft.com/office/drawing/2014/main" id="{BF9E3FBA-EA34-4AA5-8603-6CE38A089ED4}"/>
              </a:ext>
            </a:extLst>
          </p:cNvPr>
          <p:cNvGrpSpPr/>
          <p:nvPr/>
        </p:nvGrpSpPr>
        <p:grpSpPr>
          <a:xfrm>
            <a:off x="4596903" y="3151243"/>
            <a:ext cx="1792909" cy="1573446"/>
            <a:chOff x="4910007" y="3058657"/>
            <a:chExt cx="2390545" cy="2097928"/>
          </a:xfrm>
        </p:grpSpPr>
        <p:cxnSp>
          <p:nvCxnSpPr>
            <p:cNvPr id="62" name="Straight Arrow Connector 61">
              <a:extLst>
                <a:ext uri="{FF2B5EF4-FFF2-40B4-BE49-F238E27FC236}">
                  <a16:creationId xmlns:a16="http://schemas.microsoft.com/office/drawing/2014/main" id="{87330FB2-48AD-486C-861C-0A8CFB47952C}"/>
                </a:ext>
              </a:extLst>
            </p:cNvPr>
            <p:cNvCxnSpPr>
              <a:cxnSpLocks/>
            </p:cNvCxnSpPr>
            <p:nvPr/>
          </p:nvCxnSpPr>
          <p:spPr>
            <a:xfrm>
              <a:off x="5315810" y="3067503"/>
              <a:ext cx="0" cy="1650771"/>
            </a:xfrm>
            <a:prstGeom prst="straightConnector1">
              <a:avLst/>
            </a:prstGeom>
            <a:ln w="28575" cap="rnd">
              <a:solidFill>
                <a:schemeClr val="bg1">
                  <a:lumMod val="50000"/>
                </a:schemeClr>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57AA699D-BBA7-4300-B23E-3BCD13A8D416}"/>
                </a:ext>
              </a:extLst>
            </p:cNvPr>
            <p:cNvSpPr/>
            <p:nvPr/>
          </p:nvSpPr>
          <p:spPr>
            <a:xfrm>
              <a:off x="4910007" y="4786083"/>
              <a:ext cx="777804" cy="37050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i="1" dirty="0">
                  <a:solidFill>
                    <a:schemeClr val="tx1">
                      <a:lumMod val="75000"/>
                      <a:lumOff val="25000"/>
                    </a:schemeClr>
                  </a:solidFill>
                  <a:latin typeface="Cambria" panose="02040503050406030204" pitchFamily="18" charset="0"/>
                </a:rPr>
                <a:t>REF</a:t>
              </a:r>
            </a:p>
          </p:txBody>
        </p:sp>
        <p:cxnSp>
          <p:nvCxnSpPr>
            <p:cNvPr id="64" name="Straight Arrow Connector 63">
              <a:extLst>
                <a:ext uri="{FF2B5EF4-FFF2-40B4-BE49-F238E27FC236}">
                  <a16:creationId xmlns:a16="http://schemas.microsoft.com/office/drawing/2014/main" id="{7EE93261-8029-4C16-B45A-4563859ECB3A}"/>
                </a:ext>
              </a:extLst>
            </p:cNvPr>
            <p:cNvCxnSpPr>
              <a:cxnSpLocks/>
            </p:cNvCxnSpPr>
            <p:nvPr/>
          </p:nvCxnSpPr>
          <p:spPr>
            <a:xfrm>
              <a:off x="6929955" y="3058657"/>
              <a:ext cx="0" cy="1659617"/>
            </a:xfrm>
            <a:prstGeom prst="straightConnector1">
              <a:avLst/>
            </a:prstGeom>
            <a:ln w="28575" cap="rnd">
              <a:solidFill>
                <a:schemeClr val="bg1">
                  <a:lumMod val="50000"/>
                </a:schemeClr>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413F18FC-2397-4DE6-9D79-775D6BF99629}"/>
                </a:ext>
              </a:extLst>
            </p:cNvPr>
            <p:cNvSpPr/>
            <p:nvPr/>
          </p:nvSpPr>
          <p:spPr>
            <a:xfrm>
              <a:off x="6522748" y="4786083"/>
              <a:ext cx="777804" cy="37050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i="1" dirty="0">
                  <a:solidFill>
                    <a:schemeClr val="tx1">
                      <a:lumMod val="75000"/>
                      <a:lumOff val="25000"/>
                    </a:schemeClr>
                  </a:solidFill>
                  <a:latin typeface="Cambria" panose="02040503050406030204" pitchFamily="18" charset="0"/>
                </a:rPr>
                <a:t>REF</a:t>
              </a:r>
            </a:p>
          </p:txBody>
        </p:sp>
      </p:grpSp>
      <p:grpSp>
        <p:nvGrpSpPr>
          <p:cNvPr id="66" name="Group 65">
            <a:extLst>
              <a:ext uri="{FF2B5EF4-FFF2-40B4-BE49-F238E27FC236}">
                <a16:creationId xmlns:a16="http://schemas.microsoft.com/office/drawing/2014/main" id="{47118BE5-5D1A-4E9A-AB79-A2B8E0EFF343}"/>
              </a:ext>
            </a:extLst>
          </p:cNvPr>
          <p:cNvGrpSpPr/>
          <p:nvPr/>
        </p:nvGrpSpPr>
        <p:grpSpPr>
          <a:xfrm>
            <a:off x="3356448" y="3151243"/>
            <a:ext cx="583353" cy="1573446"/>
            <a:chOff x="3256067" y="3018867"/>
            <a:chExt cx="777804" cy="2137718"/>
          </a:xfrm>
        </p:grpSpPr>
        <p:sp>
          <p:nvSpPr>
            <p:cNvPr id="67" name="Rectangle 66">
              <a:extLst>
                <a:ext uri="{FF2B5EF4-FFF2-40B4-BE49-F238E27FC236}">
                  <a16:creationId xmlns:a16="http://schemas.microsoft.com/office/drawing/2014/main" id="{50425CBC-50CB-43A7-BCF4-3D4934E3E463}"/>
                </a:ext>
              </a:extLst>
            </p:cNvPr>
            <p:cNvSpPr/>
            <p:nvPr/>
          </p:nvSpPr>
          <p:spPr>
            <a:xfrm>
              <a:off x="3256067" y="4786083"/>
              <a:ext cx="777804" cy="37050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i="1" dirty="0">
                  <a:solidFill>
                    <a:schemeClr val="tx1">
                      <a:lumMod val="75000"/>
                      <a:lumOff val="25000"/>
                    </a:schemeClr>
                  </a:solidFill>
                  <a:latin typeface="Cambria" panose="02040503050406030204" pitchFamily="18" charset="0"/>
                </a:rPr>
                <a:t>REF</a:t>
              </a:r>
            </a:p>
          </p:txBody>
        </p:sp>
        <p:cxnSp>
          <p:nvCxnSpPr>
            <p:cNvPr id="68" name="Straight Arrow Connector 67">
              <a:extLst>
                <a:ext uri="{FF2B5EF4-FFF2-40B4-BE49-F238E27FC236}">
                  <a16:creationId xmlns:a16="http://schemas.microsoft.com/office/drawing/2014/main" id="{59C84C4A-8CC1-4AF7-BC21-1192720BE606}"/>
                </a:ext>
              </a:extLst>
            </p:cNvPr>
            <p:cNvCxnSpPr>
              <a:cxnSpLocks/>
            </p:cNvCxnSpPr>
            <p:nvPr/>
          </p:nvCxnSpPr>
          <p:spPr>
            <a:xfrm>
              <a:off x="3668676" y="3018867"/>
              <a:ext cx="1403" cy="1715462"/>
            </a:xfrm>
            <a:prstGeom prst="straightConnector1">
              <a:avLst/>
            </a:prstGeom>
            <a:ln w="28575" cap="rnd">
              <a:solidFill>
                <a:schemeClr val="bg1">
                  <a:lumMod val="50000"/>
                </a:schemeClr>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69" name="TextBox 68">
            <a:extLst>
              <a:ext uri="{FF2B5EF4-FFF2-40B4-BE49-F238E27FC236}">
                <a16:creationId xmlns:a16="http://schemas.microsoft.com/office/drawing/2014/main" id="{AAA8A825-C6DD-401D-90BC-8EC81887636C}"/>
              </a:ext>
            </a:extLst>
          </p:cNvPr>
          <p:cNvSpPr txBox="1"/>
          <p:nvPr/>
        </p:nvSpPr>
        <p:spPr>
          <a:xfrm>
            <a:off x="3513692" y="6518290"/>
            <a:ext cx="1917192" cy="369332"/>
          </a:xfrm>
          <a:prstGeom prst="rect">
            <a:avLst/>
          </a:prstGeom>
          <a:noFill/>
        </p:spPr>
        <p:txBody>
          <a:bodyPr wrap="none" rtlCol="0">
            <a:spAutoFit/>
          </a:bodyPr>
          <a:lstStyle/>
          <a:p>
            <a:r>
              <a:rPr lang="en-US" b="1" dirty="0">
                <a:solidFill>
                  <a:schemeClr val="tx1">
                    <a:lumMod val="65000"/>
                    <a:lumOff val="35000"/>
                  </a:schemeClr>
                </a:solidFill>
              </a:rPr>
              <a:t>[Patel+, ISCA’17]</a:t>
            </a:r>
          </a:p>
        </p:txBody>
      </p:sp>
    </p:spTree>
    <p:custDataLst>
      <p:tags r:id="rId1"/>
    </p:custDataLst>
    <p:extLst>
      <p:ext uri="{BB962C8B-B14F-4D97-AF65-F5344CB8AC3E}">
        <p14:creationId xmlns:p14="http://schemas.microsoft.com/office/powerpoint/2010/main" val="189845448"/>
      </p:ext>
    </p:extLst>
  </p:cSld>
  <p:clrMapOvr>
    <a:masterClrMapping/>
  </p:clrMapOvr>
  <mc:AlternateContent xmlns:mc="http://schemas.openxmlformats.org/markup-compatibility/2006" xmlns:p14="http://schemas.microsoft.com/office/powerpoint/2010/main">
    <mc:Choice Requires="p14">
      <p:transition spd="slow" p14:dur="2000" advTm="38802"/>
    </mc:Choice>
    <mc:Fallback xmlns="">
      <p:transition spd="slow" advTm="388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22" presetClass="entr" presetSubtype="8"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2000"/>
                                        <p:tgtEl>
                                          <p:spTgt spid="49"/>
                                        </p:tgtEl>
                                      </p:cBhvr>
                                    </p:animEffect>
                                  </p:childTnLst>
                                </p:cTn>
                              </p:par>
                              <p:par>
                                <p:cTn id="32" presetID="1" presetClass="entr" presetSubtype="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44D8-0E69-485E-8DD0-9D4D9E4B854D}"/>
              </a:ext>
            </a:extLst>
          </p:cNvPr>
          <p:cNvSpPr>
            <a:spLocks noGrp="1"/>
          </p:cNvSpPr>
          <p:nvPr>
            <p:ph type="title"/>
          </p:nvPr>
        </p:nvSpPr>
        <p:spPr/>
        <p:txBody>
          <a:bodyPr>
            <a:normAutofit/>
          </a:bodyPr>
          <a:lstStyle/>
          <a:p>
            <a:r>
              <a:rPr lang="en-US" dirty="0"/>
              <a:t>Outline</a:t>
            </a:r>
          </a:p>
        </p:txBody>
      </p:sp>
      <p:sp>
        <p:nvSpPr>
          <p:cNvPr id="4" name="Rectangle 3">
            <a:extLst>
              <a:ext uri="{FF2B5EF4-FFF2-40B4-BE49-F238E27FC236}">
                <a16:creationId xmlns:a16="http://schemas.microsoft.com/office/drawing/2014/main" id="{5D98D51A-189E-4D2B-B80D-356292F8396A}"/>
              </a:ext>
            </a:extLst>
          </p:cNvPr>
          <p:cNvSpPr/>
          <p:nvPr/>
        </p:nvSpPr>
        <p:spPr>
          <a:xfrm>
            <a:off x="0" y="990600"/>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1. </a:t>
            </a:r>
            <a:r>
              <a:rPr lang="en-US" sz="3000" dirty="0">
                <a:latin typeface="Cambria" panose="02040503050406030204" pitchFamily="18" charset="0"/>
              </a:rPr>
              <a:t>DRAM Operation Basics</a:t>
            </a:r>
          </a:p>
        </p:txBody>
      </p:sp>
      <p:sp>
        <p:nvSpPr>
          <p:cNvPr id="5" name="Rectangle 4">
            <a:extLst>
              <a:ext uri="{FF2B5EF4-FFF2-40B4-BE49-F238E27FC236}">
                <a16:creationId xmlns:a16="http://schemas.microsoft.com/office/drawing/2014/main" id="{649EE6A8-1843-4827-9531-A6596E0D1BE4}"/>
              </a:ext>
            </a:extLst>
          </p:cNvPr>
          <p:cNvSpPr/>
          <p:nvPr/>
        </p:nvSpPr>
        <p:spPr>
          <a:xfrm>
            <a:off x="0" y="1917405"/>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2</a:t>
            </a:r>
            <a:r>
              <a:rPr lang="en-US" sz="3000" dirty="0">
                <a:latin typeface="Cambria" panose="02040503050406030204" pitchFamily="18" charset="0"/>
              </a:rPr>
              <a:t>. RowHammer &amp; Target Row Refresh</a:t>
            </a:r>
          </a:p>
        </p:txBody>
      </p:sp>
      <p:sp>
        <p:nvSpPr>
          <p:cNvPr id="7" name="Rectangle 6">
            <a:extLst>
              <a:ext uri="{FF2B5EF4-FFF2-40B4-BE49-F238E27FC236}">
                <a16:creationId xmlns:a16="http://schemas.microsoft.com/office/drawing/2014/main" id="{D9DB1C58-EB98-4BA2-9248-92A286526A7A}"/>
              </a:ext>
            </a:extLst>
          </p:cNvPr>
          <p:cNvSpPr/>
          <p:nvPr/>
        </p:nvSpPr>
        <p:spPr>
          <a:xfrm>
            <a:off x="0" y="3771015"/>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4</a:t>
            </a:r>
            <a:r>
              <a:rPr lang="en-US" sz="3000" dirty="0">
                <a:latin typeface="Cambria" panose="02040503050406030204" pitchFamily="18" charset="0"/>
              </a:rPr>
              <a:t>.</a:t>
            </a:r>
            <a:r>
              <a:rPr lang="tr-TR" sz="3000" dirty="0">
                <a:latin typeface="Cambria" panose="02040503050406030204" pitchFamily="18" charset="0"/>
              </a:rPr>
              <a:t> </a:t>
            </a:r>
            <a:r>
              <a:rPr lang="en-US" sz="3000" dirty="0">
                <a:latin typeface="Cambria" panose="02040503050406030204" pitchFamily="18" charset="0"/>
              </a:rPr>
              <a:t>Observations &amp; New RowHammer Access Patterns</a:t>
            </a:r>
          </a:p>
        </p:txBody>
      </p:sp>
      <p:sp>
        <p:nvSpPr>
          <p:cNvPr id="8" name="Rectangle 7">
            <a:extLst>
              <a:ext uri="{FF2B5EF4-FFF2-40B4-BE49-F238E27FC236}">
                <a16:creationId xmlns:a16="http://schemas.microsoft.com/office/drawing/2014/main" id="{5A1AACE6-B22B-40B0-A89C-03B8C3868D7B}"/>
              </a:ext>
            </a:extLst>
          </p:cNvPr>
          <p:cNvSpPr/>
          <p:nvPr/>
        </p:nvSpPr>
        <p:spPr>
          <a:xfrm>
            <a:off x="0" y="4697820"/>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5. </a:t>
            </a:r>
            <a:r>
              <a:rPr lang="en-US" sz="3000" dirty="0">
                <a:latin typeface="Cambria" panose="02040503050406030204" pitchFamily="18" charset="0"/>
              </a:rPr>
              <a:t>RowHammer Bit Flip Analysis</a:t>
            </a:r>
          </a:p>
        </p:txBody>
      </p:sp>
      <p:sp>
        <p:nvSpPr>
          <p:cNvPr id="10" name="Rectangle 9">
            <a:extLst>
              <a:ext uri="{FF2B5EF4-FFF2-40B4-BE49-F238E27FC236}">
                <a16:creationId xmlns:a16="http://schemas.microsoft.com/office/drawing/2014/main" id="{E6F2BE39-DA50-4BFC-B068-86F507F94B58}"/>
              </a:ext>
            </a:extLst>
          </p:cNvPr>
          <p:cNvSpPr/>
          <p:nvPr/>
        </p:nvSpPr>
        <p:spPr>
          <a:xfrm>
            <a:off x="0" y="2844210"/>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3.</a:t>
            </a:r>
            <a:r>
              <a:rPr lang="tr-TR" sz="3000" b="1" dirty="0">
                <a:latin typeface="Cambria" panose="02040503050406030204" pitchFamily="18" charset="0"/>
              </a:rPr>
              <a:t> </a:t>
            </a:r>
            <a:r>
              <a:rPr lang="en-US" sz="3000" dirty="0">
                <a:latin typeface="Cambria" panose="02040503050406030204" pitchFamily="18" charset="0"/>
              </a:rPr>
              <a:t>The U-TRR Methodology</a:t>
            </a:r>
          </a:p>
        </p:txBody>
      </p:sp>
      <p:sp>
        <p:nvSpPr>
          <p:cNvPr id="9" name="Rectangle 8">
            <a:extLst>
              <a:ext uri="{FF2B5EF4-FFF2-40B4-BE49-F238E27FC236}">
                <a16:creationId xmlns:a16="http://schemas.microsoft.com/office/drawing/2014/main" id="{36E12270-93B3-4635-992D-3D9DD40440D4}"/>
              </a:ext>
            </a:extLst>
          </p:cNvPr>
          <p:cNvSpPr/>
          <p:nvPr/>
        </p:nvSpPr>
        <p:spPr>
          <a:xfrm>
            <a:off x="0" y="5624623"/>
            <a:ext cx="9144000" cy="76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Cambria" panose="02040503050406030204" pitchFamily="18" charset="0"/>
              </a:rPr>
              <a:t> 6. </a:t>
            </a:r>
            <a:r>
              <a:rPr lang="en-US" sz="3000" dirty="0">
                <a:latin typeface="Cambria" panose="02040503050406030204" pitchFamily="18" charset="0"/>
              </a:rPr>
              <a:t>Takeaways and Conclusion</a:t>
            </a:r>
          </a:p>
        </p:txBody>
      </p:sp>
    </p:spTree>
    <p:custDataLst>
      <p:tags r:id="rId1"/>
    </p:custDataLst>
    <p:extLst>
      <p:ext uri="{BB962C8B-B14F-4D97-AF65-F5344CB8AC3E}">
        <p14:creationId xmlns:p14="http://schemas.microsoft.com/office/powerpoint/2010/main" val="2053659134"/>
      </p:ext>
    </p:extLst>
  </p:cSld>
  <p:clrMapOvr>
    <a:masterClrMapping/>
  </p:clrMapOvr>
  <mc:AlternateContent xmlns:mc="http://schemas.openxmlformats.org/markup-compatibility/2006" xmlns:p14="http://schemas.microsoft.com/office/powerpoint/2010/main">
    <mc:Choice Requires="p14">
      <p:transition spd="slow" p14:dur="2000" advTm="5457"/>
    </mc:Choice>
    <mc:Fallback xmlns="">
      <p:transition spd="slow" advTm="545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DA37-0826-4BB8-BD3D-1777C08E7175}"/>
              </a:ext>
            </a:extLst>
          </p:cNvPr>
          <p:cNvSpPr>
            <a:spLocks noGrp="1"/>
          </p:cNvSpPr>
          <p:nvPr>
            <p:ph type="title"/>
          </p:nvPr>
        </p:nvSpPr>
        <p:spPr/>
        <p:txBody>
          <a:bodyPr>
            <a:normAutofit/>
          </a:bodyPr>
          <a:lstStyle/>
          <a:p>
            <a:r>
              <a:rPr lang="en-US" dirty="0"/>
              <a:t>The RowHammer Vulnerability</a:t>
            </a:r>
            <a:endParaRPr lang="en-CH" dirty="0"/>
          </a:p>
        </p:txBody>
      </p:sp>
      <p:sp>
        <p:nvSpPr>
          <p:cNvPr id="4" name="Content Placeholder 2">
            <a:extLst>
              <a:ext uri="{FF2B5EF4-FFF2-40B4-BE49-F238E27FC236}">
                <a16:creationId xmlns:a16="http://schemas.microsoft.com/office/drawing/2014/main" id="{FCB29492-04C2-4675-89CE-F5E35EC66A6A}"/>
              </a:ext>
            </a:extLst>
          </p:cNvPr>
          <p:cNvSpPr txBox="1">
            <a:spLocks/>
          </p:cNvSpPr>
          <p:nvPr/>
        </p:nvSpPr>
        <p:spPr>
          <a:xfrm>
            <a:off x="1203133" y="1565111"/>
            <a:ext cx="6740717" cy="4190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300"/>
              </a:spcAft>
            </a:pPr>
            <a:endParaRPr lang="en-US" sz="1800" dirty="0"/>
          </a:p>
        </p:txBody>
      </p:sp>
      <p:sp>
        <p:nvSpPr>
          <p:cNvPr id="17" name="Content Placeholder 2">
            <a:extLst>
              <a:ext uri="{FF2B5EF4-FFF2-40B4-BE49-F238E27FC236}">
                <a16:creationId xmlns:a16="http://schemas.microsoft.com/office/drawing/2014/main" id="{11A46096-BDF2-470B-9492-4A744AED2672}"/>
              </a:ext>
            </a:extLst>
          </p:cNvPr>
          <p:cNvSpPr txBox="1">
            <a:spLocks/>
          </p:cNvSpPr>
          <p:nvPr/>
        </p:nvSpPr>
        <p:spPr>
          <a:xfrm>
            <a:off x="533400" y="5225856"/>
            <a:ext cx="8077199" cy="7939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b="1" dirty="0"/>
          </a:p>
        </p:txBody>
      </p:sp>
      <p:sp>
        <p:nvSpPr>
          <p:cNvPr id="57" name="Content Placeholder 2">
            <a:extLst>
              <a:ext uri="{FF2B5EF4-FFF2-40B4-BE49-F238E27FC236}">
                <a16:creationId xmlns:a16="http://schemas.microsoft.com/office/drawing/2014/main" id="{896F133F-4DF4-4D83-994F-726442BBC833}"/>
              </a:ext>
            </a:extLst>
          </p:cNvPr>
          <p:cNvSpPr txBox="1">
            <a:spLocks/>
          </p:cNvSpPr>
          <p:nvPr/>
        </p:nvSpPr>
        <p:spPr>
          <a:xfrm>
            <a:off x="1203133" y="1295400"/>
            <a:ext cx="6740717" cy="4190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300"/>
              </a:spcAft>
            </a:pPr>
            <a:endParaRPr lang="en-US" sz="1800" dirty="0"/>
          </a:p>
        </p:txBody>
      </p:sp>
      <p:sp>
        <p:nvSpPr>
          <p:cNvPr id="58" name="Rounded Rectangle 4">
            <a:extLst>
              <a:ext uri="{FF2B5EF4-FFF2-40B4-BE49-F238E27FC236}">
                <a16:creationId xmlns:a16="http://schemas.microsoft.com/office/drawing/2014/main" id="{DEE3966E-1920-43EA-8063-1AF6F4082390}"/>
              </a:ext>
            </a:extLst>
          </p:cNvPr>
          <p:cNvSpPr/>
          <p:nvPr/>
        </p:nvSpPr>
        <p:spPr>
          <a:xfrm>
            <a:off x="1581060" y="1447800"/>
            <a:ext cx="5988161" cy="3238559"/>
          </a:xfrm>
          <a:prstGeom prst="round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9" name="Straight Connector 58">
            <a:extLst>
              <a:ext uri="{FF2B5EF4-FFF2-40B4-BE49-F238E27FC236}">
                <a16:creationId xmlns:a16="http://schemas.microsoft.com/office/drawing/2014/main" id="{F74899F0-5ADE-4CA3-A9E5-E8C6E8026E0F}"/>
              </a:ext>
            </a:extLst>
          </p:cNvPr>
          <p:cNvCxnSpPr>
            <a:cxnSpLocks/>
          </p:cNvCxnSpPr>
          <p:nvPr/>
        </p:nvCxnSpPr>
        <p:spPr>
          <a:xfrm>
            <a:off x="1914888" y="2270776"/>
            <a:ext cx="532638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2DC5BDE-D0FA-49C6-99EA-E9575C67C664}"/>
              </a:ext>
            </a:extLst>
          </p:cNvPr>
          <p:cNvCxnSpPr>
            <a:cxnSpLocks/>
          </p:cNvCxnSpPr>
          <p:nvPr/>
        </p:nvCxnSpPr>
        <p:spPr>
          <a:xfrm>
            <a:off x="1914888" y="2785126"/>
            <a:ext cx="532638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17B7C27-565A-4F93-A0C8-F040A3135B29}"/>
              </a:ext>
            </a:extLst>
          </p:cNvPr>
          <p:cNvCxnSpPr>
            <a:cxnSpLocks/>
          </p:cNvCxnSpPr>
          <p:nvPr/>
        </p:nvCxnSpPr>
        <p:spPr>
          <a:xfrm>
            <a:off x="1914888" y="3296632"/>
            <a:ext cx="532638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EA47940-3EB5-42E7-A50E-6630BBD02340}"/>
              </a:ext>
            </a:extLst>
          </p:cNvPr>
          <p:cNvCxnSpPr>
            <a:cxnSpLocks/>
          </p:cNvCxnSpPr>
          <p:nvPr/>
        </p:nvCxnSpPr>
        <p:spPr>
          <a:xfrm>
            <a:off x="1914888" y="3802396"/>
            <a:ext cx="532638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3EF7796-1BC4-4D68-A1A3-E116459096F4}"/>
              </a:ext>
            </a:extLst>
          </p:cNvPr>
          <p:cNvCxnSpPr>
            <a:cxnSpLocks/>
          </p:cNvCxnSpPr>
          <p:nvPr/>
        </p:nvCxnSpPr>
        <p:spPr>
          <a:xfrm>
            <a:off x="1914888" y="4282808"/>
            <a:ext cx="532638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414C6DB7-97D8-4685-A364-864C080C27AB}"/>
              </a:ext>
            </a:extLst>
          </p:cNvPr>
          <p:cNvSpPr/>
          <p:nvPr/>
        </p:nvSpPr>
        <p:spPr>
          <a:xfrm>
            <a:off x="2223498" y="2020738"/>
            <a:ext cx="4709160" cy="487224"/>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0</a:t>
            </a:r>
          </a:p>
        </p:txBody>
      </p:sp>
      <p:sp>
        <p:nvSpPr>
          <p:cNvPr id="65" name="Rectangle 64">
            <a:extLst>
              <a:ext uri="{FF2B5EF4-FFF2-40B4-BE49-F238E27FC236}">
                <a16:creationId xmlns:a16="http://schemas.microsoft.com/office/drawing/2014/main" id="{64BF3D19-076F-4390-9DF7-AA5497BDE9E0}"/>
              </a:ext>
            </a:extLst>
          </p:cNvPr>
          <p:cNvSpPr/>
          <p:nvPr/>
        </p:nvSpPr>
        <p:spPr>
          <a:xfrm>
            <a:off x="2223498" y="4052002"/>
            <a:ext cx="4709160" cy="4872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ectangle 65">
            <a:extLst>
              <a:ext uri="{FF2B5EF4-FFF2-40B4-BE49-F238E27FC236}">
                <a16:creationId xmlns:a16="http://schemas.microsoft.com/office/drawing/2014/main" id="{310F7059-C60E-44E2-8687-CB5D1C749B33}"/>
              </a:ext>
            </a:extLst>
          </p:cNvPr>
          <p:cNvSpPr/>
          <p:nvPr/>
        </p:nvSpPr>
        <p:spPr>
          <a:xfrm>
            <a:off x="2223498" y="2526472"/>
            <a:ext cx="4709160" cy="487224"/>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1</a:t>
            </a:r>
          </a:p>
        </p:txBody>
      </p:sp>
      <p:sp>
        <p:nvSpPr>
          <p:cNvPr id="67" name="Rectangle 66">
            <a:extLst>
              <a:ext uri="{FF2B5EF4-FFF2-40B4-BE49-F238E27FC236}">
                <a16:creationId xmlns:a16="http://schemas.microsoft.com/office/drawing/2014/main" id="{C4833EE2-E3DC-4699-B85F-78C6DF8DFC33}"/>
              </a:ext>
            </a:extLst>
          </p:cNvPr>
          <p:cNvSpPr/>
          <p:nvPr/>
        </p:nvSpPr>
        <p:spPr>
          <a:xfrm>
            <a:off x="2223498" y="3025783"/>
            <a:ext cx="4709160" cy="487224"/>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68" name="Rectangle 67">
            <a:extLst>
              <a:ext uri="{FF2B5EF4-FFF2-40B4-BE49-F238E27FC236}">
                <a16:creationId xmlns:a16="http://schemas.microsoft.com/office/drawing/2014/main" id="{45482843-D706-4A8B-951E-2894BED2B4D9}"/>
              </a:ext>
            </a:extLst>
          </p:cNvPr>
          <p:cNvSpPr/>
          <p:nvPr/>
        </p:nvSpPr>
        <p:spPr>
          <a:xfrm>
            <a:off x="2223498" y="3530758"/>
            <a:ext cx="4709160" cy="487224"/>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3</a:t>
            </a:r>
          </a:p>
        </p:txBody>
      </p:sp>
      <p:sp>
        <p:nvSpPr>
          <p:cNvPr id="69" name="Rectangle 68">
            <a:extLst>
              <a:ext uri="{FF2B5EF4-FFF2-40B4-BE49-F238E27FC236}">
                <a16:creationId xmlns:a16="http://schemas.microsoft.com/office/drawing/2014/main" id="{20F079E1-6B95-4C3F-A22A-41B97986376D}"/>
              </a:ext>
            </a:extLst>
          </p:cNvPr>
          <p:cNvSpPr/>
          <p:nvPr/>
        </p:nvSpPr>
        <p:spPr>
          <a:xfrm>
            <a:off x="2223498" y="4039196"/>
            <a:ext cx="4709160" cy="487224"/>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100" dirty="0">
                <a:solidFill>
                  <a:prstClr val="black"/>
                </a:solidFill>
                <a:latin typeface="Cambria" panose="02040503050406030204" pitchFamily="18" charset="0"/>
              </a:rPr>
              <a:t>Row 4</a:t>
            </a:r>
          </a:p>
        </p:txBody>
      </p:sp>
      <p:grpSp>
        <p:nvGrpSpPr>
          <p:cNvPr id="70" name="Group 69">
            <a:extLst>
              <a:ext uri="{FF2B5EF4-FFF2-40B4-BE49-F238E27FC236}">
                <a16:creationId xmlns:a16="http://schemas.microsoft.com/office/drawing/2014/main" id="{38E4B72B-3E0D-4512-AD69-E8802C31CF6A}"/>
              </a:ext>
            </a:extLst>
          </p:cNvPr>
          <p:cNvGrpSpPr/>
          <p:nvPr/>
        </p:nvGrpSpPr>
        <p:grpSpPr>
          <a:xfrm>
            <a:off x="2219166" y="2524989"/>
            <a:ext cx="4715035" cy="1492993"/>
            <a:chOff x="1428644" y="1937227"/>
            <a:chExt cx="6286713" cy="1990657"/>
          </a:xfrm>
        </p:grpSpPr>
        <p:sp>
          <p:nvSpPr>
            <p:cNvPr id="71" name="Rectangle 70">
              <a:extLst>
                <a:ext uri="{FF2B5EF4-FFF2-40B4-BE49-F238E27FC236}">
                  <a16:creationId xmlns:a16="http://schemas.microsoft.com/office/drawing/2014/main" id="{76F03BFA-588A-4317-A1BD-CFA6778077FF}"/>
                </a:ext>
              </a:extLst>
            </p:cNvPr>
            <p:cNvSpPr/>
            <p:nvPr/>
          </p:nvSpPr>
          <p:spPr>
            <a:xfrm>
              <a:off x="1436477" y="2604952"/>
              <a:ext cx="6278880" cy="649632"/>
            </a:xfrm>
            <a:prstGeom prst="rect">
              <a:avLst/>
            </a:prstGeom>
            <a:solidFill>
              <a:schemeClr val="accent2">
                <a:lumMod val="60000"/>
                <a:lumOff val="4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72" name="Content Placeholder 2">
              <a:extLst>
                <a:ext uri="{FF2B5EF4-FFF2-40B4-BE49-F238E27FC236}">
                  <a16:creationId xmlns:a16="http://schemas.microsoft.com/office/drawing/2014/main" id="{1B5DF74B-34E4-4A14-AC3F-F8A60ABB1F32}"/>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FF0000"/>
                  </a:solidFill>
                </a:rPr>
                <a:t>open</a:t>
              </a:r>
            </a:p>
          </p:txBody>
        </p:sp>
        <p:sp>
          <p:nvSpPr>
            <p:cNvPr id="73" name="Rectangle 72">
              <a:extLst>
                <a:ext uri="{FF2B5EF4-FFF2-40B4-BE49-F238E27FC236}">
                  <a16:creationId xmlns:a16="http://schemas.microsoft.com/office/drawing/2014/main" id="{8F522ACD-455C-44D1-A08E-31C868A86A95}"/>
                </a:ext>
              </a:extLst>
            </p:cNvPr>
            <p:cNvSpPr/>
            <p:nvPr/>
          </p:nvSpPr>
          <p:spPr>
            <a:xfrm>
              <a:off x="1436477" y="1937227"/>
              <a:ext cx="6278880" cy="649632"/>
            </a:xfrm>
            <a:prstGeom prst="rect">
              <a:avLst/>
            </a:prstGeom>
            <a:solidFill>
              <a:schemeClr val="accent4">
                <a:lumMod val="20000"/>
                <a:lumOff val="8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1</a:t>
              </a:r>
            </a:p>
          </p:txBody>
        </p:sp>
        <p:sp>
          <p:nvSpPr>
            <p:cNvPr id="74" name="Rectangle 73">
              <a:extLst>
                <a:ext uri="{FF2B5EF4-FFF2-40B4-BE49-F238E27FC236}">
                  <a16:creationId xmlns:a16="http://schemas.microsoft.com/office/drawing/2014/main" id="{EFC42E7B-3C8D-42F1-A2C3-AC7727CEDE95}"/>
                </a:ext>
              </a:extLst>
            </p:cNvPr>
            <p:cNvSpPr/>
            <p:nvPr/>
          </p:nvSpPr>
          <p:spPr>
            <a:xfrm>
              <a:off x="1436477" y="3278252"/>
              <a:ext cx="6278880" cy="649632"/>
            </a:xfrm>
            <a:prstGeom prst="rect">
              <a:avLst/>
            </a:prstGeom>
            <a:solidFill>
              <a:schemeClr val="accent4">
                <a:lumMod val="20000"/>
                <a:lumOff val="8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3</a:t>
              </a:r>
            </a:p>
          </p:txBody>
        </p:sp>
      </p:grpSp>
      <p:grpSp>
        <p:nvGrpSpPr>
          <p:cNvPr id="75" name="Group 74">
            <a:extLst>
              <a:ext uri="{FF2B5EF4-FFF2-40B4-BE49-F238E27FC236}">
                <a16:creationId xmlns:a16="http://schemas.microsoft.com/office/drawing/2014/main" id="{49515415-FE60-4A66-96AE-F729E61F8F3E}"/>
              </a:ext>
            </a:extLst>
          </p:cNvPr>
          <p:cNvGrpSpPr/>
          <p:nvPr/>
        </p:nvGrpSpPr>
        <p:grpSpPr>
          <a:xfrm>
            <a:off x="2226742" y="3025042"/>
            <a:ext cx="4709160" cy="487224"/>
            <a:chOff x="8271133" y="2603964"/>
            <a:chExt cx="6278880" cy="649632"/>
          </a:xfrm>
        </p:grpSpPr>
        <p:sp>
          <p:nvSpPr>
            <p:cNvPr id="76" name="Rectangle 75">
              <a:extLst>
                <a:ext uri="{FF2B5EF4-FFF2-40B4-BE49-F238E27FC236}">
                  <a16:creationId xmlns:a16="http://schemas.microsoft.com/office/drawing/2014/main" id="{38F2920A-21CC-4C5B-A2F5-7FD0D71ABB3A}"/>
                </a:ext>
              </a:extLst>
            </p:cNvPr>
            <p:cNvSpPr/>
            <p:nvPr/>
          </p:nvSpPr>
          <p:spPr>
            <a:xfrm>
              <a:off x="8271133" y="2603964"/>
              <a:ext cx="6278880" cy="649632"/>
            </a:xfrm>
            <a:prstGeom prst="rect">
              <a:avLst/>
            </a:prstGeom>
            <a:solidFill>
              <a:srgbClr val="D8D9D8"/>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77" name="Content Placeholder 2">
              <a:extLst>
                <a:ext uri="{FF2B5EF4-FFF2-40B4-BE49-F238E27FC236}">
                  <a16:creationId xmlns:a16="http://schemas.microsoft.com/office/drawing/2014/main" id="{D709C9E9-3E36-4FFE-B1B9-C795A61350AF}"/>
                </a:ext>
              </a:extLst>
            </p:cNvPr>
            <p:cNvSpPr txBox="1">
              <a:spLocks/>
            </p:cNvSpPr>
            <p:nvPr/>
          </p:nvSpPr>
          <p:spPr>
            <a:xfrm>
              <a:off x="8407290" y="2645717"/>
              <a:ext cx="1390654" cy="591494"/>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FF0000"/>
                  </a:solidFill>
                </a:rPr>
                <a:t>closed</a:t>
              </a:r>
            </a:p>
          </p:txBody>
        </p:sp>
      </p:grpSp>
      <p:grpSp>
        <p:nvGrpSpPr>
          <p:cNvPr id="78" name="Group 77">
            <a:extLst>
              <a:ext uri="{FF2B5EF4-FFF2-40B4-BE49-F238E27FC236}">
                <a16:creationId xmlns:a16="http://schemas.microsoft.com/office/drawing/2014/main" id="{3A27C41F-630A-4EED-A0FA-7A185240422A}"/>
              </a:ext>
            </a:extLst>
          </p:cNvPr>
          <p:cNvGrpSpPr/>
          <p:nvPr/>
        </p:nvGrpSpPr>
        <p:grpSpPr>
          <a:xfrm>
            <a:off x="2219166" y="2020739"/>
            <a:ext cx="4715035" cy="2508388"/>
            <a:chOff x="1428644" y="1260576"/>
            <a:chExt cx="6286713" cy="3344517"/>
          </a:xfrm>
        </p:grpSpPr>
        <p:sp>
          <p:nvSpPr>
            <p:cNvPr id="79" name="Rectangle 78">
              <a:extLst>
                <a:ext uri="{FF2B5EF4-FFF2-40B4-BE49-F238E27FC236}">
                  <a16:creationId xmlns:a16="http://schemas.microsoft.com/office/drawing/2014/main" id="{A9B8B99C-211C-414E-9535-5024B676E810}"/>
                </a:ext>
              </a:extLst>
            </p:cNvPr>
            <p:cNvSpPr/>
            <p:nvPr/>
          </p:nvSpPr>
          <p:spPr>
            <a:xfrm>
              <a:off x="1436477" y="2604952"/>
              <a:ext cx="6278880" cy="649632"/>
            </a:xfrm>
            <a:prstGeom prst="rect">
              <a:avLst/>
            </a:prstGeom>
            <a:solidFill>
              <a:schemeClr val="accent2">
                <a:lumMod val="60000"/>
                <a:lumOff val="4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80" name="Content Placeholder 2">
              <a:extLst>
                <a:ext uri="{FF2B5EF4-FFF2-40B4-BE49-F238E27FC236}">
                  <a16:creationId xmlns:a16="http://schemas.microsoft.com/office/drawing/2014/main" id="{88411BA6-1D61-4D86-84B9-3364E7B93A99}"/>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FF0000"/>
                  </a:solidFill>
                </a:rPr>
                <a:t>open</a:t>
              </a:r>
            </a:p>
          </p:txBody>
        </p:sp>
        <p:sp>
          <p:nvSpPr>
            <p:cNvPr id="81" name="Rectangle 80">
              <a:extLst>
                <a:ext uri="{FF2B5EF4-FFF2-40B4-BE49-F238E27FC236}">
                  <a16:creationId xmlns:a16="http://schemas.microsoft.com/office/drawing/2014/main" id="{48146E2A-313D-4EFE-B057-367884795AFB}"/>
                </a:ext>
              </a:extLst>
            </p:cNvPr>
            <p:cNvSpPr/>
            <p:nvPr/>
          </p:nvSpPr>
          <p:spPr>
            <a:xfrm>
              <a:off x="1436477" y="1937227"/>
              <a:ext cx="6278880" cy="649632"/>
            </a:xfrm>
            <a:prstGeom prst="rect">
              <a:avLst/>
            </a:prstGeom>
            <a:solidFill>
              <a:schemeClr val="accent4">
                <a:lumMod val="60000"/>
                <a:lumOff val="4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1</a:t>
              </a:r>
            </a:p>
          </p:txBody>
        </p:sp>
        <p:sp>
          <p:nvSpPr>
            <p:cNvPr id="82" name="Rectangle 81">
              <a:extLst>
                <a:ext uri="{FF2B5EF4-FFF2-40B4-BE49-F238E27FC236}">
                  <a16:creationId xmlns:a16="http://schemas.microsoft.com/office/drawing/2014/main" id="{4E5B5873-10AB-4694-92B9-52ADFFFE59A7}"/>
                </a:ext>
              </a:extLst>
            </p:cNvPr>
            <p:cNvSpPr/>
            <p:nvPr/>
          </p:nvSpPr>
          <p:spPr>
            <a:xfrm>
              <a:off x="1436477" y="3278252"/>
              <a:ext cx="6278880" cy="649632"/>
            </a:xfrm>
            <a:prstGeom prst="rect">
              <a:avLst/>
            </a:prstGeom>
            <a:solidFill>
              <a:schemeClr val="accent4">
                <a:lumMod val="60000"/>
                <a:lumOff val="4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3</a:t>
              </a:r>
            </a:p>
          </p:txBody>
        </p:sp>
        <p:sp>
          <p:nvSpPr>
            <p:cNvPr id="83" name="Rectangle 82">
              <a:extLst>
                <a:ext uri="{FF2B5EF4-FFF2-40B4-BE49-F238E27FC236}">
                  <a16:creationId xmlns:a16="http://schemas.microsoft.com/office/drawing/2014/main" id="{62736B96-F271-4D5E-BDF0-F588DC8ED9EC}"/>
                </a:ext>
              </a:extLst>
            </p:cNvPr>
            <p:cNvSpPr/>
            <p:nvPr/>
          </p:nvSpPr>
          <p:spPr>
            <a:xfrm>
              <a:off x="1436477" y="1260576"/>
              <a:ext cx="6278880" cy="649632"/>
            </a:xfrm>
            <a:prstGeom prst="rect">
              <a:avLst/>
            </a:prstGeom>
            <a:solidFill>
              <a:schemeClr val="accent4">
                <a:lumMod val="20000"/>
                <a:lumOff val="8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0</a:t>
              </a:r>
            </a:p>
          </p:txBody>
        </p:sp>
        <p:sp>
          <p:nvSpPr>
            <p:cNvPr id="84" name="Rectangle 83">
              <a:extLst>
                <a:ext uri="{FF2B5EF4-FFF2-40B4-BE49-F238E27FC236}">
                  <a16:creationId xmlns:a16="http://schemas.microsoft.com/office/drawing/2014/main" id="{D08164FA-39BD-4053-B96A-F8527C39E8A8}"/>
                </a:ext>
              </a:extLst>
            </p:cNvPr>
            <p:cNvSpPr/>
            <p:nvPr/>
          </p:nvSpPr>
          <p:spPr>
            <a:xfrm>
              <a:off x="1436477" y="3955461"/>
              <a:ext cx="6278880" cy="649632"/>
            </a:xfrm>
            <a:prstGeom prst="rect">
              <a:avLst/>
            </a:prstGeom>
            <a:solidFill>
              <a:schemeClr val="accent4">
                <a:lumMod val="20000"/>
                <a:lumOff val="8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4</a:t>
              </a:r>
            </a:p>
          </p:txBody>
        </p:sp>
      </p:grpSp>
      <p:grpSp>
        <p:nvGrpSpPr>
          <p:cNvPr id="85" name="Group 84">
            <a:extLst>
              <a:ext uri="{FF2B5EF4-FFF2-40B4-BE49-F238E27FC236}">
                <a16:creationId xmlns:a16="http://schemas.microsoft.com/office/drawing/2014/main" id="{08D42A54-2DE4-4CC8-B673-BDA4692BD260}"/>
              </a:ext>
            </a:extLst>
          </p:cNvPr>
          <p:cNvGrpSpPr/>
          <p:nvPr/>
        </p:nvGrpSpPr>
        <p:grpSpPr>
          <a:xfrm>
            <a:off x="2219369" y="3035974"/>
            <a:ext cx="4715035" cy="487224"/>
            <a:chOff x="1428644" y="2604952"/>
            <a:chExt cx="6286713" cy="649632"/>
          </a:xfrm>
        </p:grpSpPr>
        <p:sp>
          <p:nvSpPr>
            <p:cNvPr id="86" name="Rectangle 85">
              <a:extLst>
                <a:ext uri="{FF2B5EF4-FFF2-40B4-BE49-F238E27FC236}">
                  <a16:creationId xmlns:a16="http://schemas.microsoft.com/office/drawing/2014/main" id="{547E5F24-02CA-4DED-8AA4-BB129AA6562E}"/>
                </a:ext>
              </a:extLst>
            </p:cNvPr>
            <p:cNvSpPr/>
            <p:nvPr/>
          </p:nvSpPr>
          <p:spPr>
            <a:xfrm>
              <a:off x="1436477" y="2604952"/>
              <a:ext cx="6278880" cy="649632"/>
            </a:xfrm>
            <a:prstGeom prst="rect">
              <a:avLst/>
            </a:prstGeom>
            <a:solidFill>
              <a:schemeClr val="accent2">
                <a:lumMod val="60000"/>
                <a:lumOff val="4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87" name="Content Placeholder 2">
              <a:extLst>
                <a:ext uri="{FF2B5EF4-FFF2-40B4-BE49-F238E27FC236}">
                  <a16:creationId xmlns:a16="http://schemas.microsoft.com/office/drawing/2014/main" id="{50CF6E60-78AE-48CD-9DD2-9ADA1F1A057D}"/>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FF0000"/>
                  </a:solidFill>
                </a:rPr>
                <a:t>open</a:t>
              </a:r>
            </a:p>
          </p:txBody>
        </p:sp>
      </p:grpSp>
      <p:grpSp>
        <p:nvGrpSpPr>
          <p:cNvPr id="88" name="Group 87">
            <a:extLst>
              <a:ext uri="{FF2B5EF4-FFF2-40B4-BE49-F238E27FC236}">
                <a16:creationId xmlns:a16="http://schemas.microsoft.com/office/drawing/2014/main" id="{85231127-01FA-4FDE-9B72-0B090E18508F}"/>
              </a:ext>
            </a:extLst>
          </p:cNvPr>
          <p:cNvGrpSpPr/>
          <p:nvPr/>
        </p:nvGrpSpPr>
        <p:grpSpPr>
          <a:xfrm>
            <a:off x="2228284" y="3027020"/>
            <a:ext cx="4709160" cy="487224"/>
            <a:chOff x="-3925255" y="4700899"/>
            <a:chExt cx="6278880" cy="649632"/>
          </a:xfrm>
        </p:grpSpPr>
        <p:sp>
          <p:nvSpPr>
            <p:cNvPr id="89" name="Rectangle 88">
              <a:extLst>
                <a:ext uri="{FF2B5EF4-FFF2-40B4-BE49-F238E27FC236}">
                  <a16:creationId xmlns:a16="http://schemas.microsoft.com/office/drawing/2014/main" id="{1A6EFBD1-B8DD-4F8B-9F1B-3754219010E7}"/>
                </a:ext>
              </a:extLst>
            </p:cNvPr>
            <p:cNvSpPr/>
            <p:nvPr/>
          </p:nvSpPr>
          <p:spPr>
            <a:xfrm>
              <a:off x="-3925255" y="4700899"/>
              <a:ext cx="6278880" cy="649632"/>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90" name="Content Placeholder 2">
              <a:extLst>
                <a:ext uri="{FF2B5EF4-FFF2-40B4-BE49-F238E27FC236}">
                  <a16:creationId xmlns:a16="http://schemas.microsoft.com/office/drawing/2014/main" id="{9491A549-A3B3-4C05-8C95-C7A83D257C27}"/>
                </a:ext>
              </a:extLst>
            </p:cNvPr>
            <p:cNvSpPr txBox="1">
              <a:spLocks/>
            </p:cNvSpPr>
            <p:nvPr/>
          </p:nvSpPr>
          <p:spPr>
            <a:xfrm>
              <a:off x="-3776745" y="4729968"/>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FF0000"/>
                  </a:solidFill>
                </a:rPr>
                <a:t>closed</a:t>
              </a:r>
            </a:p>
          </p:txBody>
        </p:sp>
      </p:grpSp>
      <p:sp>
        <p:nvSpPr>
          <p:cNvPr id="91" name="Rectangle 90">
            <a:extLst>
              <a:ext uri="{FF2B5EF4-FFF2-40B4-BE49-F238E27FC236}">
                <a16:creationId xmlns:a16="http://schemas.microsoft.com/office/drawing/2014/main" id="{9C448583-7F4B-470B-BC8D-28B2A28D077C}"/>
              </a:ext>
            </a:extLst>
          </p:cNvPr>
          <p:cNvSpPr/>
          <p:nvPr/>
        </p:nvSpPr>
        <p:spPr>
          <a:xfrm>
            <a:off x="3778459" y="1476535"/>
            <a:ext cx="1773242" cy="461665"/>
          </a:xfrm>
          <a:prstGeom prst="rect">
            <a:avLst/>
          </a:prstGeom>
        </p:spPr>
        <p:txBody>
          <a:bodyPr wrap="none">
            <a:spAutoFit/>
          </a:bodyPr>
          <a:lstStyle/>
          <a:p>
            <a:r>
              <a:rPr lang="en-US" sz="2400" b="1" dirty="0"/>
              <a:t>DRAM Chip</a:t>
            </a:r>
            <a:endParaRPr lang="en-US" sz="2400" dirty="0"/>
          </a:p>
        </p:txBody>
      </p:sp>
      <p:sp>
        <p:nvSpPr>
          <p:cNvPr id="92" name="Multiply 70">
            <a:extLst>
              <a:ext uri="{FF2B5EF4-FFF2-40B4-BE49-F238E27FC236}">
                <a16:creationId xmlns:a16="http://schemas.microsoft.com/office/drawing/2014/main" id="{AD33FB81-D4FE-4608-A9C6-E7834D12945D}"/>
              </a:ext>
            </a:extLst>
          </p:cNvPr>
          <p:cNvSpPr/>
          <p:nvPr/>
        </p:nvSpPr>
        <p:spPr>
          <a:xfrm>
            <a:off x="5105400" y="2511318"/>
            <a:ext cx="520687" cy="520687"/>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Multiply 71">
            <a:extLst>
              <a:ext uri="{FF2B5EF4-FFF2-40B4-BE49-F238E27FC236}">
                <a16:creationId xmlns:a16="http://schemas.microsoft.com/office/drawing/2014/main" id="{DD7D048A-3F04-499C-99E0-1601CD65845E}"/>
              </a:ext>
            </a:extLst>
          </p:cNvPr>
          <p:cNvSpPr/>
          <p:nvPr/>
        </p:nvSpPr>
        <p:spPr>
          <a:xfrm>
            <a:off x="3332450" y="3507871"/>
            <a:ext cx="520687" cy="520687"/>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4" name="Group 93">
            <a:extLst>
              <a:ext uri="{FF2B5EF4-FFF2-40B4-BE49-F238E27FC236}">
                <a16:creationId xmlns:a16="http://schemas.microsoft.com/office/drawing/2014/main" id="{C50174ED-4004-437F-9107-A52920D1594D}"/>
              </a:ext>
            </a:extLst>
          </p:cNvPr>
          <p:cNvGrpSpPr/>
          <p:nvPr/>
        </p:nvGrpSpPr>
        <p:grpSpPr>
          <a:xfrm>
            <a:off x="2268492" y="2010331"/>
            <a:ext cx="3182343" cy="2539633"/>
            <a:chOff x="1746836" y="1682309"/>
            <a:chExt cx="4243124" cy="3386177"/>
          </a:xfrm>
        </p:grpSpPr>
        <p:sp>
          <p:nvSpPr>
            <p:cNvPr id="95" name="Multiply 13">
              <a:extLst>
                <a:ext uri="{FF2B5EF4-FFF2-40B4-BE49-F238E27FC236}">
                  <a16:creationId xmlns:a16="http://schemas.microsoft.com/office/drawing/2014/main" id="{3AB468BD-625B-4452-9FC2-8D7316CD9ECB}"/>
                </a:ext>
              </a:extLst>
            </p:cNvPr>
            <p:cNvSpPr/>
            <p:nvPr/>
          </p:nvSpPr>
          <p:spPr>
            <a:xfrm>
              <a:off x="2539369" y="1682309"/>
              <a:ext cx="694249" cy="694249"/>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Multiply 69">
              <a:extLst>
                <a:ext uri="{FF2B5EF4-FFF2-40B4-BE49-F238E27FC236}">
                  <a16:creationId xmlns:a16="http://schemas.microsoft.com/office/drawing/2014/main" id="{D68A4C05-4F91-4696-8499-F2CB3E165828}"/>
                </a:ext>
              </a:extLst>
            </p:cNvPr>
            <p:cNvSpPr/>
            <p:nvPr/>
          </p:nvSpPr>
          <p:spPr>
            <a:xfrm>
              <a:off x="3456171" y="2348675"/>
              <a:ext cx="694249" cy="694249"/>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Multiply 72">
              <a:extLst>
                <a:ext uri="{FF2B5EF4-FFF2-40B4-BE49-F238E27FC236}">
                  <a16:creationId xmlns:a16="http://schemas.microsoft.com/office/drawing/2014/main" id="{7BF830FC-3196-47DC-805D-F186B5340452}"/>
                </a:ext>
              </a:extLst>
            </p:cNvPr>
            <p:cNvSpPr/>
            <p:nvPr/>
          </p:nvSpPr>
          <p:spPr>
            <a:xfrm>
              <a:off x="5295711" y="3710626"/>
              <a:ext cx="694249" cy="694249"/>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Multiply 73">
              <a:extLst>
                <a:ext uri="{FF2B5EF4-FFF2-40B4-BE49-F238E27FC236}">
                  <a16:creationId xmlns:a16="http://schemas.microsoft.com/office/drawing/2014/main" id="{15C41AFD-36AF-469E-8F43-8393CD8B03A8}"/>
                </a:ext>
              </a:extLst>
            </p:cNvPr>
            <p:cNvSpPr/>
            <p:nvPr/>
          </p:nvSpPr>
          <p:spPr>
            <a:xfrm>
              <a:off x="1746836" y="4374237"/>
              <a:ext cx="694249" cy="694249"/>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9" name="Rectangle 98">
            <a:extLst>
              <a:ext uri="{FF2B5EF4-FFF2-40B4-BE49-F238E27FC236}">
                <a16:creationId xmlns:a16="http://schemas.microsoft.com/office/drawing/2014/main" id="{C2464827-3EA7-4645-8362-FCB33F51E8B5}"/>
              </a:ext>
            </a:extLst>
          </p:cNvPr>
          <p:cNvSpPr/>
          <p:nvPr/>
        </p:nvSpPr>
        <p:spPr>
          <a:xfrm>
            <a:off x="5475650" y="2063155"/>
            <a:ext cx="1469184" cy="400110"/>
          </a:xfrm>
          <a:prstGeom prst="rect">
            <a:avLst/>
          </a:prstGeom>
        </p:spPr>
        <p:txBody>
          <a:bodyPr wrap="none">
            <a:spAutoFit/>
          </a:bodyPr>
          <a:lstStyle/>
          <a:p>
            <a:pPr algn="ctr"/>
            <a:r>
              <a:rPr lang="en-US" sz="2000" b="1" i="1" dirty="0">
                <a:solidFill>
                  <a:srgbClr val="0070C0"/>
                </a:solidFill>
                <a:latin typeface="Cambria" panose="02040503050406030204" pitchFamily="18" charset="0"/>
              </a:rPr>
              <a:t>Victim Row</a:t>
            </a:r>
          </a:p>
        </p:txBody>
      </p:sp>
      <p:sp>
        <p:nvSpPr>
          <p:cNvPr id="103" name="Rectangle 102">
            <a:extLst>
              <a:ext uri="{FF2B5EF4-FFF2-40B4-BE49-F238E27FC236}">
                <a16:creationId xmlns:a16="http://schemas.microsoft.com/office/drawing/2014/main" id="{12774E76-41ED-466A-84F7-8B2110FCDF2E}"/>
              </a:ext>
            </a:extLst>
          </p:cNvPr>
          <p:cNvSpPr/>
          <p:nvPr/>
        </p:nvSpPr>
        <p:spPr>
          <a:xfrm>
            <a:off x="5475650" y="2572733"/>
            <a:ext cx="1469184" cy="400110"/>
          </a:xfrm>
          <a:prstGeom prst="rect">
            <a:avLst/>
          </a:prstGeom>
        </p:spPr>
        <p:txBody>
          <a:bodyPr wrap="none">
            <a:spAutoFit/>
          </a:bodyPr>
          <a:lstStyle/>
          <a:p>
            <a:pPr algn="ctr"/>
            <a:r>
              <a:rPr lang="en-US" sz="2000" b="1" i="1" dirty="0">
                <a:solidFill>
                  <a:srgbClr val="0070C0"/>
                </a:solidFill>
                <a:latin typeface="Cambria" panose="02040503050406030204" pitchFamily="18" charset="0"/>
              </a:rPr>
              <a:t>Victim Row</a:t>
            </a:r>
          </a:p>
        </p:txBody>
      </p:sp>
      <p:sp>
        <p:nvSpPr>
          <p:cNvPr id="104" name="Rectangle 103">
            <a:extLst>
              <a:ext uri="{FF2B5EF4-FFF2-40B4-BE49-F238E27FC236}">
                <a16:creationId xmlns:a16="http://schemas.microsoft.com/office/drawing/2014/main" id="{6E0932E4-EFE7-4E9D-9D0B-5D620D052775}"/>
              </a:ext>
            </a:extLst>
          </p:cNvPr>
          <p:cNvSpPr/>
          <p:nvPr/>
        </p:nvSpPr>
        <p:spPr>
          <a:xfrm>
            <a:off x="5475650" y="3567240"/>
            <a:ext cx="1469184" cy="400110"/>
          </a:xfrm>
          <a:prstGeom prst="rect">
            <a:avLst/>
          </a:prstGeom>
        </p:spPr>
        <p:txBody>
          <a:bodyPr wrap="none">
            <a:spAutoFit/>
          </a:bodyPr>
          <a:lstStyle/>
          <a:p>
            <a:pPr algn="ctr"/>
            <a:r>
              <a:rPr lang="en-US" sz="2000" b="1" i="1" dirty="0">
                <a:solidFill>
                  <a:srgbClr val="0070C0"/>
                </a:solidFill>
                <a:latin typeface="Cambria" panose="02040503050406030204" pitchFamily="18" charset="0"/>
              </a:rPr>
              <a:t>Victim Row</a:t>
            </a:r>
          </a:p>
        </p:txBody>
      </p:sp>
      <p:sp>
        <p:nvSpPr>
          <p:cNvPr id="105" name="Rectangle 104">
            <a:extLst>
              <a:ext uri="{FF2B5EF4-FFF2-40B4-BE49-F238E27FC236}">
                <a16:creationId xmlns:a16="http://schemas.microsoft.com/office/drawing/2014/main" id="{77FA4ED9-CA40-45A4-8851-69E8974E5126}"/>
              </a:ext>
            </a:extLst>
          </p:cNvPr>
          <p:cNvSpPr/>
          <p:nvPr/>
        </p:nvSpPr>
        <p:spPr>
          <a:xfrm>
            <a:off x="5475650" y="4070000"/>
            <a:ext cx="1469184" cy="400110"/>
          </a:xfrm>
          <a:prstGeom prst="rect">
            <a:avLst/>
          </a:prstGeom>
        </p:spPr>
        <p:txBody>
          <a:bodyPr wrap="none">
            <a:spAutoFit/>
          </a:bodyPr>
          <a:lstStyle/>
          <a:p>
            <a:pPr algn="ctr"/>
            <a:r>
              <a:rPr lang="en-US" sz="2000" b="1" i="1" dirty="0">
                <a:solidFill>
                  <a:srgbClr val="0070C0"/>
                </a:solidFill>
                <a:latin typeface="Cambria" panose="02040503050406030204" pitchFamily="18" charset="0"/>
              </a:rPr>
              <a:t>Victim Row</a:t>
            </a:r>
          </a:p>
        </p:txBody>
      </p:sp>
      <p:sp>
        <p:nvSpPr>
          <p:cNvPr id="106" name="Rectangle 105">
            <a:extLst>
              <a:ext uri="{FF2B5EF4-FFF2-40B4-BE49-F238E27FC236}">
                <a16:creationId xmlns:a16="http://schemas.microsoft.com/office/drawing/2014/main" id="{978B8BC7-D62D-479F-AF1E-6917E6944555}"/>
              </a:ext>
            </a:extLst>
          </p:cNvPr>
          <p:cNvSpPr/>
          <p:nvPr/>
        </p:nvSpPr>
        <p:spPr>
          <a:xfrm>
            <a:off x="5048609" y="3056301"/>
            <a:ext cx="1896225" cy="400110"/>
          </a:xfrm>
          <a:prstGeom prst="rect">
            <a:avLst/>
          </a:prstGeom>
        </p:spPr>
        <p:txBody>
          <a:bodyPr wrap="none">
            <a:spAutoFit/>
          </a:bodyPr>
          <a:lstStyle/>
          <a:p>
            <a:pPr algn="ctr"/>
            <a:r>
              <a:rPr lang="en-US" sz="2000" b="1" i="1" dirty="0">
                <a:solidFill>
                  <a:srgbClr val="FF0000"/>
                </a:solidFill>
                <a:latin typeface="Cambria" panose="02040503050406030204" pitchFamily="18" charset="0"/>
              </a:rPr>
              <a:t>Aggressor Row</a:t>
            </a:r>
          </a:p>
        </p:txBody>
      </p:sp>
      <p:sp>
        <p:nvSpPr>
          <p:cNvPr id="107" name="Content Placeholder 2">
            <a:extLst>
              <a:ext uri="{FF2B5EF4-FFF2-40B4-BE49-F238E27FC236}">
                <a16:creationId xmlns:a16="http://schemas.microsoft.com/office/drawing/2014/main" id="{8B0FCEFF-8BCD-4DE3-9C12-E5E19E9E1B0F}"/>
              </a:ext>
            </a:extLst>
          </p:cNvPr>
          <p:cNvSpPr txBox="1">
            <a:spLocks/>
          </p:cNvSpPr>
          <p:nvPr/>
        </p:nvSpPr>
        <p:spPr>
          <a:xfrm>
            <a:off x="-1" y="5181600"/>
            <a:ext cx="9144000" cy="897089"/>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2600" dirty="0"/>
              <a:t>Repeatedly </a:t>
            </a:r>
            <a:r>
              <a:rPr lang="en-US" sz="2600" b="1" dirty="0"/>
              <a:t>opening</a:t>
            </a:r>
            <a:r>
              <a:rPr lang="en-US" sz="2600" dirty="0"/>
              <a:t> (activating)</a:t>
            </a:r>
            <a:r>
              <a:rPr lang="en-US" sz="2600" dirty="0">
                <a:solidFill>
                  <a:srgbClr val="0070C0"/>
                </a:solidFill>
              </a:rPr>
              <a:t> </a:t>
            </a:r>
            <a:r>
              <a:rPr lang="en-US" sz="2600" dirty="0"/>
              <a:t>and </a:t>
            </a:r>
            <a:r>
              <a:rPr lang="en-US" sz="2600" b="1" dirty="0"/>
              <a:t>closing</a:t>
            </a:r>
            <a:r>
              <a:rPr lang="en-US" sz="2600" dirty="0"/>
              <a:t> (precharging) </a:t>
            </a:r>
          </a:p>
          <a:p>
            <a:pPr marL="0" indent="0" algn="ctr">
              <a:spcBef>
                <a:spcPts val="0"/>
              </a:spcBef>
              <a:buNone/>
            </a:pPr>
            <a:r>
              <a:rPr lang="en-US" sz="2600" dirty="0"/>
              <a:t>a DRAM row causes </a:t>
            </a:r>
            <a:r>
              <a:rPr lang="en-US" sz="2600" b="1" dirty="0">
                <a:solidFill>
                  <a:srgbClr val="C00000"/>
                </a:solidFill>
              </a:rPr>
              <a:t>RowHammer bit flips</a:t>
            </a:r>
            <a:r>
              <a:rPr lang="en-US" sz="2600" dirty="0">
                <a:solidFill>
                  <a:srgbClr val="C00000"/>
                </a:solidFill>
              </a:rPr>
              <a:t> </a:t>
            </a:r>
            <a:r>
              <a:rPr lang="en-US" sz="2600" dirty="0"/>
              <a:t>in nearby cells</a:t>
            </a:r>
            <a:endParaRPr lang="en-US" sz="2600" b="1" dirty="0"/>
          </a:p>
        </p:txBody>
      </p:sp>
    </p:spTree>
    <p:custDataLst>
      <p:tags r:id="rId1"/>
    </p:custDataLst>
    <p:extLst>
      <p:ext uri="{BB962C8B-B14F-4D97-AF65-F5344CB8AC3E}">
        <p14:creationId xmlns:p14="http://schemas.microsoft.com/office/powerpoint/2010/main" val="2967880515"/>
      </p:ext>
    </p:extLst>
  </p:cSld>
  <p:clrMapOvr>
    <a:masterClrMapping/>
  </p:clrMapOvr>
  <mc:AlternateContent xmlns:mc="http://schemas.openxmlformats.org/markup-compatibility/2006" xmlns:p14="http://schemas.microsoft.com/office/powerpoint/2010/main">
    <mc:Choice Requires="p14">
      <p:transition spd="slow" p14:dur="2000" advTm="39298"/>
    </mc:Choice>
    <mc:Fallback xmlns="">
      <p:transition spd="slow" advTm="392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8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8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par>
                          <p:cTn id="39" fill="hold">
                            <p:stCondLst>
                              <p:cond delay="0"/>
                            </p:stCondLst>
                            <p:childTnLst>
                              <p:par>
                                <p:cTn id="40" presetID="1" presetClass="exit" presetSubtype="0" fill="hold" nodeType="afterEffect">
                                  <p:stCondLst>
                                    <p:cond delay="0"/>
                                  </p:stCondLst>
                                  <p:childTnLst>
                                    <p:set>
                                      <p:cBhvr>
                                        <p:cTn id="41" dur="1" fill="hold">
                                          <p:stCondLst>
                                            <p:cond delay="0"/>
                                          </p:stCondLst>
                                        </p:cTn>
                                        <p:tgtEl>
                                          <p:spTgt spid="8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8"/>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9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9"/>
                                        </p:tgtEl>
                                        <p:attrNameLst>
                                          <p:attrName>style.visibility</p:attrName>
                                        </p:attrNameLst>
                                      </p:cBhvr>
                                      <p:to>
                                        <p:strVal val="visible"/>
                                      </p:to>
                                    </p:set>
                                    <p:animEffect transition="in" filter="fade">
                                      <p:cBhvr>
                                        <p:cTn id="53" dur="500"/>
                                        <p:tgtEl>
                                          <p:spTgt spid="9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fade">
                                      <p:cBhvr>
                                        <p:cTn id="62" dur="500"/>
                                        <p:tgtEl>
                                          <p:spTgt spid="10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fade">
                                      <p:cBhvr>
                                        <p:cTn id="65"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9" grpId="0"/>
      <p:bldP spid="103" grpId="0"/>
      <p:bldP spid="104" grpId="0"/>
      <p:bldP spid="105" grpId="0"/>
      <p:bldP spid="106" grpId="0"/>
      <p:bldP spid="10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5.2|15.1|9|9.8|13.4|5.9|11.9|7.6|14.3|11.7"/>
</p:tagLst>
</file>

<file path=ppt/tags/tag10.xml><?xml version="1.0" encoding="utf-8"?>
<p:tagLst xmlns:a="http://schemas.openxmlformats.org/drawingml/2006/main" xmlns:r="http://schemas.openxmlformats.org/officeDocument/2006/relationships" xmlns:p="http://schemas.openxmlformats.org/presentationml/2006/main">
  <p:tag name="TIMING" val="|13.1"/>
</p:tagLst>
</file>

<file path=ppt/tags/tag11.xml><?xml version="1.0" encoding="utf-8"?>
<p:tagLst xmlns:a="http://schemas.openxmlformats.org/drawingml/2006/main" xmlns:r="http://schemas.openxmlformats.org/officeDocument/2006/relationships" xmlns:p="http://schemas.openxmlformats.org/presentationml/2006/main">
  <p:tag name="TIMING" val="|3.9|1.3|1.3"/>
</p:tagLst>
</file>

<file path=ppt/tags/tag12.xml><?xml version="1.0" encoding="utf-8"?>
<p:tagLst xmlns:a="http://schemas.openxmlformats.org/drawingml/2006/main" xmlns:r="http://schemas.openxmlformats.org/officeDocument/2006/relationships" xmlns:p="http://schemas.openxmlformats.org/presentationml/2006/main">
  <p:tag name="TIMING" val="|2"/>
</p:tagLst>
</file>

<file path=ppt/tags/tag13.xml><?xml version="1.0" encoding="utf-8"?>
<p:tagLst xmlns:a="http://schemas.openxmlformats.org/drawingml/2006/main" xmlns:r="http://schemas.openxmlformats.org/officeDocument/2006/relationships" xmlns:p="http://schemas.openxmlformats.org/presentationml/2006/main">
  <p:tag name="TIMING" val="|5"/>
</p:tagLst>
</file>

<file path=ppt/tags/tag14.xml><?xml version="1.0" encoding="utf-8"?>
<p:tagLst xmlns:a="http://schemas.openxmlformats.org/drawingml/2006/main" xmlns:r="http://schemas.openxmlformats.org/officeDocument/2006/relationships" xmlns:p="http://schemas.openxmlformats.org/presentationml/2006/main">
  <p:tag name="TIMING" val="|4.6|2.8|2.5|3.1|2.9|3.3"/>
</p:tagLst>
</file>

<file path=ppt/tags/tag15.xml><?xml version="1.0" encoding="utf-8"?>
<p:tagLst xmlns:a="http://schemas.openxmlformats.org/drawingml/2006/main" xmlns:r="http://schemas.openxmlformats.org/officeDocument/2006/relationships" xmlns:p="http://schemas.openxmlformats.org/presentationml/2006/main">
  <p:tag name="TIMING" val="|3.7|7.5|1.2|15.8"/>
</p:tagLst>
</file>

<file path=ppt/tags/tag16.xml><?xml version="1.0" encoding="utf-8"?>
<p:tagLst xmlns:a="http://schemas.openxmlformats.org/drawingml/2006/main" xmlns:r="http://schemas.openxmlformats.org/officeDocument/2006/relationships" xmlns:p="http://schemas.openxmlformats.org/presentationml/2006/main">
  <p:tag name="TIMING" val="|3.5|4.4|28.1|5.3|17.9|2.9|5.7|21.4|2.8|4.7"/>
</p:tagLst>
</file>

<file path=ppt/tags/tag17.xml><?xml version="1.0" encoding="utf-8"?>
<p:tagLst xmlns:a="http://schemas.openxmlformats.org/drawingml/2006/main" xmlns:r="http://schemas.openxmlformats.org/officeDocument/2006/relationships" xmlns:p="http://schemas.openxmlformats.org/presentationml/2006/main">
  <p:tag name="TIMING" val="|3|6.4|6.4|8.1"/>
</p:tagLst>
</file>

<file path=ppt/tags/tag18.xml><?xml version="1.0" encoding="utf-8"?>
<p:tagLst xmlns:a="http://schemas.openxmlformats.org/drawingml/2006/main" xmlns:r="http://schemas.openxmlformats.org/officeDocument/2006/relationships" xmlns:p="http://schemas.openxmlformats.org/presentationml/2006/main">
  <p:tag name="TIMING" val="|3|17.8|7.9|12.9|11.7|21.7|4.9|5.5|9.5|3.1|5.7|6.3|34.2|7.1"/>
</p:tagLst>
</file>

<file path=ppt/tags/tag19.xml><?xml version="1.0" encoding="utf-8"?>
<p:tagLst xmlns:a="http://schemas.openxmlformats.org/drawingml/2006/main" xmlns:r="http://schemas.openxmlformats.org/officeDocument/2006/relationships" xmlns:p="http://schemas.openxmlformats.org/presentationml/2006/main">
  <p:tag name="TIMING" val="|2"/>
</p:tagLst>
</file>

<file path=ppt/tags/tag2.xml><?xml version="1.0" encoding="utf-8"?>
<p:tagLst xmlns:a="http://schemas.openxmlformats.org/drawingml/2006/main" xmlns:r="http://schemas.openxmlformats.org/officeDocument/2006/relationships" xmlns:p="http://schemas.openxmlformats.org/presentationml/2006/main">
  <p:tag name="TIMING" val="|1.9"/>
</p:tagLst>
</file>

<file path=ppt/tags/tag20.xml><?xml version="1.0" encoding="utf-8"?>
<p:tagLst xmlns:a="http://schemas.openxmlformats.org/drawingml/2006/main" xmlns:r="http://schemas.openxmlformats.org/officeDocument/2006/relationships" xmlns:p="http://schemas.openxmlformats.org/presentationml/2006/main">
  <p:tag name="TIMING" val="|10.8|6|5.3"/>
</p:tagLst>
</file>

<file path=ppt/tags/tag21.xml><?xml version="1.0" encoding="utf-8"?>
<p:tagLst xmlns:a="http://schemas.openxmlformats.org/drawingml/2006/main" xmlns:r="http://schemas.openxmlformats.org/officeDocument/2006/relationships" xmlns:p="http://schemas.openxmlformats.org/presentationml/2006/main">
  <p:tag name="TIMING" val="|23.3|15.3|5.5|4.7|7|3.9|12.7|16.3|7.7"/>
</p:tagLst>
</file>

<file path=ppt/tags/tag22.xml><?xml version="1.0" encoding="utf-8"?>
<p:tagLst xmlns:a="http://schemas.openxmlformats.org/drawingml/2006/main" xmlns:r="http://schemas.openxmlformats.org/officeDocument/2006/relationships" xmlns:p="http://schemas.openxmlformats.org/presentationml/2006/main">
  <p:tag name="TIMING" val="|5.8|21.8|2.3|8.5|21.4|10.1|9.4"/>
</p:tagLst>
</file>

<file path=ppt/tags/tag23.xml><?xml version="1.0" encoding="utf-8"?>
<p:tagLst xmlns:a="http://schemas.openxmlformats.org/drawingml/2006/main" xmlns:r="http://schemas.openxmlformats.org/officeDocument/2006/relationships" xmlns:p="http://schemas.openxmlformats.org/presentationml/2006/main">
  <p:tag name="TIMING" val="|3.2|4.3|12.3|6.2|19.2"/>
</p:tagLst>
</file>

<file path=ppt/tags/tag24.xml><?xml version="1.0" encoding="utf-8"?>
<p:tagLst xmlns:a="http://schemas.openxmlformats.org/drawingml/2006/main" xmlns:r="http://schemas.openxmlformats.org/officeDocument/2006/relationships" xmlns:p="http://schemas.openxmlformats.org/presentationml/2006/main">
  <p:tag name="TIMING" val="|1.9|9.7|2.1|12.2|16.2|10.2"/>
</p:tagLst>
</file>

<file path=ppt/tags/tag25.xml><?xml version="1.0" encoding="utf-8"?>
<p:tagLst xmlns:a="http://schemas.openxmlformats.org/drawingml/2006/main" xmlns:r="http://schemas.openxmlformats.org/officeDocument/2006/relationships" xmlns:p="http://schemas.openxmlformats.org/presentationml/2006/main">
  <p:tag name="TIMING" val="|1.3|4.1|20.5|9.7|7"/>
</p:tagLst>
</file>

<file path=ppt/tags/tag26.xml><?xml version="1.0" encoding="utf-8"?>
<p:tagLst xmlns:a="http://schemas.openxmlformats.org/drawingml/2006/main" xmlns:r="http://schemas.openxmlformats.org/officeDocument/2006/relationships" xmlns:p="http://schemas.openxmlformats.org/presentationml/2006/main">
  <p:tag name="TIMING" val="|2.8|9.4|1.9|1.9|5.1|7.3"/>
</p:tagLst>
</file>

<file path=ppt/tags/tag27.xml><?xml version="1.0" encoding="utf-8"?>
<p:tagLst xmlns:a="http://schemas.openxmlformats.org/drawingml/2006/main" xmlns:r="http://schemas.openxmlformats.org/officeDocument/2006/relationships" xmlns:p="http://schemas.openxmlformats.org/presentationml/2006/main">
  <p:tag name="TIMING" val="|2"/>
</p:tagLst>
</file>

<file path=ppt/tags/tag28.xml><?xml version="1.0" encoding="utf-8"?>
<p:tagLst xmlns:a="http://schemas.openxmlformats.org/drawingml/2006/main" xmlns:r="http://schemas.openxmlformats.org/officeDocument/2006/relationships" xmlns:p="http://schemas.openxmlformats.org/presentationml/2006/main">
  <p:tag name="TIMING" val="|8.3"/>
</p:tagLst>
</file>

<file path=ppt/tags/tag29.xml><?xml version="1.0" encoding="utf-8"?>
<p:tagLst xmlns:a="http://schemas.openxmlformats.org/drawingml/2006/main" xmlns:r="http://schemas.openxmlformats.org/officeDocument/2006/relationships" xmlns:p="http://schemas.openxmlformats.org/presentationml/2006/main">
  <p:tag name="TIMING" val="|5.3|9.8|5.2|6.7|5.3|11|13.9"/>
</p:tagLst>
</file>

<file path=ppt/tags/tag3.xml><?xml version="1.0" encoding="utf-8"?>
<p:tagLst xmlns:a="http://schemas.openxmlformats.org/drawingml/2006/main" xmlns:r="http://schemas.openxmlformats.org/officeDocument/2006/relationships" xmlns:p="http://schemas.openxmlformats.org/presentationml/2006/main">
  <p:tag name="TIMING" val="|6.2|4.8|4.8|6.2"/>
</p:tagLst>
</file>

<file path=ppt/tags/tag30.xml><?xml version="1.0" encoding="utf-8"?>
<p:tagLst xmlns:a="http://schemas.openxmlformats.org/drawingml/2006/main" xmlns:r="http://schemas.openxmlformats.org/officeDocument/2006/relationships" xmlns:p="http://schemas.openxmlformats.org/presentationml/2006/main">
  <p:tag name="TIMING" val="|4.5|9.1|5.2|5.6|6.1|9.4|13.8"/>
</p:tagLst>
</file>

<file path=ppt/tags/tag31.xml><?xml version="1.0" encoding="utf-8"?>
<p:tagLst xmlns:a="http://schemas.openxmlformats.org/drawingml/2006/main" xmlns:r="http://schemas.openxmlformats.org/officeDocument/2006/relationships" xmlns:p="http://schemas.openxmlformats.org/presentationml/2006/main">
  <p:tag name="TIMING" val="|10.4|3.1|5.9|3.6|2.5|2.8|4.1|5|7.6"/>
</p:tagLst>
</file>

<file path=ppt/tags/tag32.xml><?xml version="1.0" encoding="utf-8"?>
<p:tagLst xmlns:a="http://schemas.openxmlformats.org/drawingml/2006/main" xmlns:r="http://schemas.openxmlformats.org/officeDocument/2006/relationships" xmlns:p="http://schemas.openxmlformats.org/presentationml/2006/main">
  <p:tag name="TIMING" val="|18|10.1|7.9|5.6|5.9"/>
</p:tagLst>
</file>

<file path=ppt/tags/tag33.xml><?xml version="1.0" encoding="utf-8"?>
<p:tagLst xmlns:a="http://schemas.openxmlformats.org/drawingml/2006/main" xmlns:r="http://schemas.openxmlformats.org/officeDocument/2006/relationships" xmlns:p="http://schemas.openxmlformats.org/presentationml/2006/main">
  <p:tag name="TIMING" val="|1.2|4|2.8|6.2"/>
</p:tagLst>
</file>

<file path=ppt/tags/tag34.xml><?xml version="1.0" encoding="utf-8"?>
<p:tagLst xmlns:a="http://schemas.openxmlformats.org/drawingml/2006/main" xmlns:r="http://schemas.openxmlformats.org/officeDocument/2006/relationships" xmlns:p="http://schemas.openxmlformats.org/presentationml/2006/main">
  <p:tag name="TIMING" val="|2"/>
</p:tagLst>
</file>

<file path=ppt/tags/tag35.xml><?xml version="1.0" encoding="utf-8"?>
<p:tagLst xmlns:a="http://schemas.openxmlformats.org/drawingml/2006/main" xmlns:r="http://schemas.openxmlformats.org/officeDocument/2006/relationships" xmlns:p="http://schemas.openxmlformats.org/presentationml/2006/main">
  <p:tag name="TIMING" val="|1.2|3.5|10.8|7.8|8.5|6|11.7|7|14.2|11.7|8.9"/>
</p:tagLst>
</file>

<file path=ppt/tags/tag4.xml><?xml version="1.0" encoding="utf-8"?>
<p:tagLst xmlns:a="http://schemas.openxmlformats.org/drawingml/2006/main" xmlns:r="http://schemas.openxmlformats.org/officeDocument/2006/relationships" xmlns:p="http://schemas.openxmlformats.org/presentationml/2006/main">
  <p:tag name="TIMING" val="|4.3|5.4|5.7|2.5"/>
</p:tagLst>
</file>

<file path=ppt/tags/tag5.xml><?xml version="1.0" encoding="utf-8"?>
<p:tagLst xmlns:a="http://schemas.openxmlformats.org/drawingml/2006/main" xmlns:r="http://schemas.openxmlformats.org/officeDocument/2006/relationships" xmlns:p="http://schemas.openxmlformats.org/presentationml/2006/main">
  <p:tag name="TIMING" val="|2.5|7.9|4.2"/>
</p:tagLst>
</file>

<file path=ppt/tags/tag6.xml><?xml version="1.0" encoding="utf-8"?>
<p:tagLst xmlns:a="http://schemas.openxmlformats.org/drawingml/2006/main" xmlns:r="http://schemas.openxmlformats.org/officeDocument/2006/relationships" xmlns:p="http://schemas.openxmlformats.org/presentationml/2006/main">
  <p:tag name="TIMING" val="|4.1|11.1|5.5|9.4|4.4"/>
</p:tagLst>
</file>

<file path=ppt/tags/tag7.xml><?xml version="1.0" encoding="utf-8"?>
<p:tagLst xmlns:a="http://schemas.openxmlformats.org/drawingml/2006/main" xmlns:r="http://schemas.openxmlformats.org/officeDocument/2006/relationships" xmlns:p="http://schemas.openxmlformats.org/presentationml/2006/main">
  <p:tag name="TIMING" val="|2"/>
</p:tagLst>
</file>

<file path=ppt/tags/tag8.xml><?xml version="1.0" encoding="utf-8"?>
<p:tagLst xmlns:a="http://schemas.openxmlformats.org/drawingml/2006/main" xmlns:r="http://schemas.openxmlformats.org/officeDocument/2006/relationships" xmlns:p="http://schemas.openxmlformats.org/presentationml/2006/main">
  <p:tag name="TIMING" val="|8.7|2.9|4.5|4.4|1.4|2.3|1.4|2.6|4.5"/>
</p:tagLst>
</file>

<file path=ppt/tags/tag9.xml><?xml version="1.0" encoding="utf-8"?>
<p:tagLst xmlns:a="http://schemas.openxmlformats.org/drawingml/2006/main" xmlns:r="http://schemas.openxmlformats.org/officeDocument/2006/relationships" xmlns:p="http://schemas.openxmlformats.org/presentationml/2006/main">
  <p:tag name="TIMING" val="|9.1|3.9|3|1.4|1.5|1.7|1.3|2.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6991</Words>
  <Application>Microsoft Office PowerPoint</Application>
  <PresentationFormat>On-screen Show (4:3)</PresentationFormat>
  <Paragraphs>702</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Cambria</vt:lpstr>
      <vt:lpstr>Cambria Math</vt:lpstr>
      <vt:lpstr>Segoe UI</vt:lpstr>
      <vt:lpstr>Tahoma</vt:lpstr>
      <vt:lpstr>Wingdings</vt:lpstr>
      <vt:lpstr>Office Theme</vt:lpstr>
      <vt:lpstr>PowerPoint Presentation</vt:lpstr>
      <vt:lpstr>Summary</vt:lpstr>
      <vt:lpstr>Outline</vt:lpstr>
      <vt:lpstr>DRAM Organization</vt:lpstr>
      <vt:lpstr>Accessing DRAM</vt:lpstr>
      <vt:lpstr>DRAM Cell Leakage</vt:lpstr>
      <vt:lpstr>DRAM Refresh</vt:lpstr>
      <vt:lpstr>Outline</vt:lpstr>
      <vt:lpstr>The RowHammer Vulnerability</vt:lpstr>
      <vt:lpstr>Target Row Refresh (TRR)</vt:lpstr>
      <vt:lpstr>The Problem with TRR</vt:lpstr>
      <vt:lpstr>Goal</vt:lpstr>
      <vt:lpstr>Outline</vt:lpstr>
      <vt:lpstr>Overview of U-TRR</vt:lpstr>
      <vt:lpstr>High-Level U-TRR Operation</vt:lpstr>
      <vt:lpstr>Row Scout (RS)</vt:lpstr>
      <vt:lpstr>Row Scout (RS) Operation</vt:lpstr>
      <vt:lpstr>TRR Analyzer (TRR-A)</vt:lpstr>
      <vt:lpstr>TRR Analyzer (TRR-A) Operation</vt:lpstr>
      <vt:lpstr>Outline</vt:lpstr>
      <vt:lpstr>DRAM Testing Infrastructure</vt:lpstr>
      <vt:lpstr>Key Observations: Vendor A</vt:lpstr>
      <vt:lpstr>Circumventing Vendor A’s TRR</vt:lpstr>
      <vt:lpstr>Key Observations: Vendor B</vt:lpstr>
      <vt:lpstr>Circumventing Vendor B’s TRR</vt:lpstr>
      <vt:lpstr>Key Observations: Vendor C</vt:lpstr>
      <vt:lpstr>Circumventing Vendor C’s TRR</vt:lpstr>
      <vt:lpstr>Outline</vt:lpstr>
      <vt:lpstr>Bypassing TRR with New RowHammer Access Patterns</vt:lpstr>
      <vt:lpstr>Effect on Individual Rows</vt:lpstr>
      <vt:lpstr>Effect on Individual Rows</vt:lpstr>
      <vt:lpstr>Can ECC Protect Against Our Access Patterns?</vt:lpstr>
      <vt:lpstr>Bypassing ECC with New RowHammer Patterns</vt:lpstr>
      <vt:lpstr>Other Observations and Results in the Paper</vt:lpstr>
      <vt:lpstr>Outline</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Hasan Hassan</dc:creator>
  <cp:lastModifiedBy>Hasan Hassan</cp:lastModifiedBy>
  <cp:revision>6228</cp:revision>
  <cp:lastPrinted>2014-06-12T23:10:00Z</cp:lastPrinted>
  <dcterms:created xsi:type="dcterms:W3CDTF">2014-06-05T00:32:34Z</dcterms:created>
  <dcterms:modified xsi:type="dcterms:W3CDTF">2021-10-13T05:32:24Z</dcterms:modified>
</cp:coreProperties>
</file>