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tags/tag3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7"/>
  </p:notesMasterIdLst>
  <p:sldIdLst>
    <p:sldId id="256" r:id="rId2"/>
    <p:sldId id="6343" r:id="rId3"/>
    <p:sldId id="6345" r:id="rId4"/>
    <p:sldId id="6350" r:id="rId5"/>
    <p:sldId id="6372" r:id="rId6"/>
    <p:sldId id="280" r:id="rId7"/>
    <p:sldId id="6352" r:id="rId8"/>
    <p:sldId id="265" r:id="rId9"/>
    <p:sldId id="268" r:id="rId10"/>
    <p:sldId id="266" r:id="rId11"/>
    <p:sldId id="6342" r:id="rId12"/>
    <p:sldId id="6353" r:id="rId13"/>
    <p:sldId id="6354" r:id="rId14"/>
    <p:sldId id="270" r:id="rId15"/>
    <p:sldId id="6317" r:id="rId16"/>
    <p:sldId id="6357" r:id="rId17"/>
    <p:sldId id="6358" r:id="rId18"/>
    <p:sldId id="6319" r:id="rId19"/>
    <p:sldId id="6320" r:id="rId20"/>
    <p:sldId id="6359" r:id="rId21"/>
    <p:sldId id="6322" r:id="rId22"/>
    <p:sldId id="6321" r:id="rId23"/>
    <p:sldId id="273" r:id="rId24"/>
    <p:sldId id="6368" r:id="rId25"/>
    <p:sldId id="260" r:id="rId26"/>
    <p:sldId id="6304" r:id="rId27"/>
    <p:sldId id="6323" r:id="rId28"/>
    <p:sldId id="6324" r:id="rId29"/>
    <p:sldId id="6325" r:id="rId30"/>
    <p:sldId id="6361" r:id="rId31"/>
    <p:sldId id="6327" r:id="rId32"/>
    <p:sldId id="6330" r:id="rId33"/>
    <p:sldId id="6362" r:id="rId34"/>
    <p:sldId id="294" r:id="rId35"/>
    <p:sldId id="6373" r:id="rId36"/>
    <p:sldId id="6364" r:id="rId37"/>
    <p:sldId id="304" r:id="rId38"/>
    <p:sldId id="303" r:id="rId39"/>
    <p:sldId id="6332" r:id="rId40"/>
    <p:sldId id="6369" r:id="rId41"/>
    <p:sldId id="336" r:id="rId42"/>
    <p:sldId id="6333" r:id="rId43"/>
    <p:sldId id="292" r:id="rId44"/>
    <p:sldId id="328" r:id="rId45"/>
    <p:sldId id="326" r:id="rId46"/>
    <p:sldId id="337" r:id="rId47"/>
    <p:sldId id="291" r:id="rId48"/>
    <p:sldId id="6287" r:id="rId49"/>
    <p:sldId id="6391" r:id="rId50"/>
    <p:sldId id="6376" r:id="rId51"/>
    <p:sldId id="6381" r:id="rId52"/>
    <p:sldId id="6382" r:id="rId53"/>
    <p:sldId id="6379" r:id="rId54"/>
    <p:sldId id="6383" r:id="rId55"/>
    <p:sldId id="6384" r:id="rId56"/>
    <p:sldId id="6385" r:id="rId57"/>
    <p:sldId id="6386" r:id="rId58"/>
    <p:sldId id="6387" r:id="rId59"/>
    <p:sldId id="6388" r:id="rId60"/>
    <p:sldId id="6389" r:id="rId61"/>
    <p:sldId id="6390" r:id="rId62"/>
    <p:sldId id="6313" r:id="rId63"/>
    <p:sldId id="6370" r:id="rId64"/>
    <p:sldId id="286" r:id="rId65"/>
    <p:sldId id="6365" r:id="rId66"/>
    <p:sldId id="289" r:id="rId67"/>
    <p:sldId id="6339" r:id="rId68"/>
    <p:sldId id="6395" r:id="rId69"/>
    <p:sldId id="6337" r:id="rId70"/>
    <p:sldId id="6338" r:id="rId71"/>
    <p:sldId id="6340" r:id="rId72"/>
    <p:sldId id="6396" r:id="rId73"/>
    <p:sldId id="6397" r:id="rId74"/>
    <p:sldId id="6394" r:id="rId75"/>
    <p:sldId id="6355" r:id="rId76"/>
    <p:sldId id="258" r:id="rId77"/>
    <p:sldId id="6360" r:id="rId78"/>
    <p:sldId id="6315" r:id="rId79"/>
    <p:sldId id="6316" r:id="rId80"/>
    <p:sldId id="6318" r:id="rId81"/>
    <p:sldId id="6335" r:id="rId82"/>
    <p:sldId id="6305" r:id="rId83"/>
    <p:sldId id="6334" r:id="rId84"/>
    <p:sldId id="6306" r:id="rId85"/>
    <p:sldId id="305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63F"/>
    <a:srgbClr val="28503F"/>
    <a:srgbClr val="35B660"/>
    <a:srgbClr val="059745"/>
    <a:srgbClr val="298848"/>
    <a:srgbClr val="3B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8"/>
    <p:restoredTop sz="89006"/>
  </p:normalViewPr>
  <p:slideViewPr>
    <p:cSldViewPr snapToGrid="0" snapToObjects="1">
      <p:cViewPr varScale="1">
        <p:scale>
          <a:sx n="63" d="100"/>
          <a:sy n="63" d="100"/>
        </p:scale>
        <p:origin x="176" y="10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534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/konka/slurm_webpage/utopia_micro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/Users/konka/slurm_webpage/utopia_micro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/konstantinoskanellopoulos/Desktop/Research/Utopia_micro2023/utopia_micro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/Users/konstantinoskanellopoulos/Desktop/Research/Utopia_micro2023/utopia_micro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/Users/konstantinoskanellopoulos/Desktop/Research/Utopia_micro2023/utopia_micro20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/konstantinoskanellopoulos/Desktop/Research/Utopia_micro2023/utopia_micro20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/Users/konstantinoskanellopoulos/Desktop/Research/Utopia_micro2023/utopia_micro20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\konstantinoskanellopoulos\Desktop\Victima_A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Users/konka/slurm_webpage/utopia_micro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3183448210122"/>
          <c:y val="0.37135523310663177"/>
          <c:w val="0.68540729307508463"/>
          <c:h val="0.37503486461403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Headroom_PERF!$B$23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Headroom_PERF!$A$24:$A$35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Headroom_PERF!$B$24:$B$35</c:f>
              <c:numCache>
                <c:formatCode>General</c:formatCode>
                <c:ptCount val="12"/>
                <c:pt idx="0">
                  <c:v>1.125736690265466</c:v>
                </c:pt>
                <c:pt idx="1">
                  <c:v>1.0372377665726649</c:v>
                </c:pt>
                <c:pt idx="2">
                  <c:v>1.0279199707088211</c:v>
                </c:pt>
                <c:pt idx="3">
                  <c:v>1.0349020393815211</c:v>
                </c:pt>
                <c:pt idx="4">
                  <c:v>1.0477211476258064</c:v>
                </c:pt>
                <c:pt idx="5">
                  <c:v>1.0472719926895937</c:v>
                </c:pt>
                <c:pt idx="6">
                  <c:v>1.0653125324379344</c:v>
                </c:pt>
                <c:pt idx="7">
                  <c:v>1.3565457971505768</c:v>
                </c:pt>
                <c:pt idx="8">
                  <c:v>1.0430802219945254</c:v>
                </c:pt>
                <c:pt idx="9">
                  <c:v>1.033672103641101</c:v>
                </c:pt>
                <c:pt idx="10">
                  <c:v>1.1102888467596088</c:v>
                </c:pt>
                <c:pt idx="11">
                  <c:v>1.08110052669031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2-BD4B-A14E-40F37D2D06CA}"/>
            </c:ext>
          </c:extLst>
        </c:ser>
        <c:ser>
          <c:idx val="1"/>
          <c:order val="1"/>
          <c:tx>
            <c:strRef>
              <c:f>Headroom_PERF!$C$23</c:f>
              <c:strCache>
                <c:ptCount val="1"/>
                <c:pt idx="0">
                  <c:v>P-TLB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Headroom_PERF!$A$24:$A$35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Headroom_PERF!$C$24:$C$35</c:f>
              <c:numCache>
                <c:formatCode>General</c:formatCode>
                <c:ptCount val="12"/>
                <c:pt idx="0">
                  <c:v>1.5354747350890356</c:v>
                </c:pt>
                <c:pt idx="1">
                  <c:v>1.188027141845919</c:v>
                </c:pt>
                <c:pt idx="2">
                  <c:v>1.1734753999625709</c:v>
                </c:pt>
                <c:pt idx="3">
                  <c:v>1.1856588918276723</c:v>
                </c:pt>
                <c:pt idx="4">
                  <c:v>1.2865571591824509</c:v>
                </c:pt>
                <c:pt idx="5">
                  <c:v>1.2858382674701541</c:v>
                </c:pt>
                <c:pt idx="6">
                  <c:v>1.1390926723820114</c:v>
                </c:pt>
                <c:pt idx="7">
                  <c:v>1.9379924937507269</c:v>
                </c:pt>
                <c:pt idx="8">
                  <c:v>1.2866865776905847</c:v>
                </c:pt>
                <c:pt idx="9">
                  <c:v>1.1544820317911251</c:v>
                </c:pt>
                <c:pt idx="10">
                  <c:v>1.4004269608299931</c:v>
                </c:pt>
                <c:pt idx="11">
                  <c:v>1.3086749770859483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2-BD4B-A14E-40F37D2D0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7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ysClr val="windowText" lastClr="000000"/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1.5"/>
          <c:min val="0.5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Speedup</a:t>
                </a:r>
                <a:r>
                  <a:rPr lang="en-US" sz="2000" baseline="0" dirty="0">
                    <a:solidFill>
                      <a:schemeClr val="tx1"/>
                    </a:solidFill>
                  </a:rPr>
                  <a:t> over Radix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7.3405182060264668E-2"/>
              <c:y val="0.33849770823909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0.25"/>
      </c:valAx>
      <c:spPr>
        <a:noFill/>
        <a:ln w="2540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99161518089698"/>
          <c:y val="0.24436450852144134"/>
          <c:w val="0.67021017492961987"/>
          <c:h val="0.35537135022177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'DRAM Row Buffer Conflicts'!$C$22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'DRAM Row Buffer Conflicts'!$B$23:$B$34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'DRAM Row Buffer Conflicts'!$C$23:$C$34</c:f>
              <c:numCache>
                <c:formatCode>General</c:formatCode>
                <c:ptCount val="12"/>
                <c:pt idx="0">
                  <c:v>1.4877230131723296</c:v>
                </c:pt>
                <c:pt idx="1">
                  <c:v>1.6327266153048141</c:v>
                </c:pt>
                <c:pt idx="2">
                  <c:v>1.6680294302212795</c:v>
                </c:pt>
                <c:pt idx="3">
                  <c:v>1.636216794587126</c:v>
                </c:pt>
                <c:pt idx="4">
                  <c:v>1.6600292524220521</c:v>
                </c:pt>
                <c:pt idx="5">
                  <c:v>1.6603332309850243</c:v>
                </c:pt>
                <c:pt idx="6">
                  <c:v>1.4456572084771067</c:v>
                </c:pt>
                <c:pt idx="7">
                  <c:v>1.0172068692151073</c:v>
                </c:pt>
                <c:pt idx="8">
                  <c:v>1.7301173039400595</c:v>
                </c:pt>
                <c:pt idx="9">
                  <c:v>1.4863897514995001</c:v>
                </c:pt>
                <c:pt idx="10">
                  <c:v>1.2625076790200049</c:v>
                </c:pt>
                <c:pt idx="11">
                  <c:v>1.5011635131732426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1-7949-84D3-C9D608CA6432}"/>
            </c:ext>
          </c:extLst>
        </c:ser>
        <c:ser>
          <c:idx val="1"/>
          <c:order val="1"/>
          <c:tx>
            <c:strRef>
              <c:f>'DRAM Row Buffer Conflicts'!$D$22</c:f>
              <c:strCache>
                <c:ptCount val="1"/>
                <c:pt idx="0">
                  <c:v>P-TLB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'DRAM Row Buffer Conflicts'!$B$23:$B$34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'DRAM Row Buffer Conflicts'!$D$23:$D$34</c:f>
              <c:numCache>
                <c:formatCode>General</c:formatCode>
                <c:ptCount val="12"/>
                <c:pt idx="0">
                  <c:v>0.64563852442493064</c:v>
                </c:pt>
                <c:pt idx="1">
                  <c:v>0.73619493629523947</c:v>
                </c:pt>
                <c:pt idx="2">
                  <c:v>0.73232679460175831</c:v>
                </c:pt>
                <c:pt idx="3">
                  <c:v>0.73770602803331065</c:v>
                </c:pt>
                <c:pt idx="4">
                  <c:v>0.66305842038719154</c:v>
                </c:pt>
                <c:pt idx="5">
                  <c:v>0.66324614660414971</c:v>
                </c:pt>
                <c:pt idx="6">
                  <c:v>0.76381299113301548</c:v>
                </c:pt>
                <c:pt idx="7">
                  <c:v>0.57416042487802565</c:v>
                </c:pt>
                <c:pt idx="8">
                  <c:v>0.66420080289637051</c:v>
                </c:pt>
                <c:pt idx="9">
                  <c:v>0.77614477574193708</c:v>
                </c:pt>
                <c:pt idx="10">
                  <c:v>0.81310587058447581</c:v>
                </c:pt>
                <c:pt idx="11">
                  <c:v>0.7031027225767198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F1-7949-84D3-C9D608CA6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6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ysClr val="windowText" lastClr="000000"/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1.8"/>
          <c:min val="0.5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2000"/>
                  </a:lnSpc>
                  <a:defRPr sz="1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US" sz="1900" dirty="0">
                    <a:solidFill>
                      <a:schemeClr val="tx1"/>
                    </a:solidFill>
                  </a:rPr>
                  <a:t>Normalized</a:t>
                </a:r>
                <a:r>
                  <a:rPr lang="en-US" sz="1900" baseline="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ts val="2000"/>
                  </a:lnSpc>
                  <a:defRPr sz="1900" b="1"/>
                </a:pPr>
                <a:r>
                  <a:rPr lang="en-US" sz="1900" baseline="0" dirty="0">
                    <a:solidFill>
                      <a:schemeClr val="tx1"/>
                    </a:solidFill>
                  </a:rPr>
                  <a:t>Row Buffer Conflicts</a:t>
                </a:r>
                <a:endParaRPr lang="en-US" sz="19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0076186433363041"/>
              <c:y val="0.2400936785838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2000"/>
                </a:lnSpc>
                <a:defRPr sz="1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0.25"/>
      </c:valAx>
      <c:spPr>
        <a:noFill/>
        <a:ln w="2540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57147903665553"/>
          <c:y val="0.14299170454824045"/>
          <c:w val="0.69373323354558591"/>
          <c:h val="0.60358379337752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'Major PageFaults'!$B$24</c:f>
              <c:strCache>
                <c:ptCount val="1"/>
                <c:pt idx="0">
                  <c:v>Only Restrictive Mapping</c:v>
                </c:pt>
              </c:strCache>
            </c:strRef>
          </c:tx>
          <c:spPr>
            <a:solidFill>
              <a:srgbClr val="44546A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-6.895018457747245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defRPr>
                    </a:pPr>
                    <a:fld id="{15EBC144-6142-EF49-A4E9-B15D7A156432}" type="VALUE">
                      <a:rPr lang="en-US" sz="2500" b="1" smtClean="0">
                        <a:solidFill>
                          <a:srgbClr val="C00000"/>
                        </a:solidFill>
                        <a:latin typeface="+mn-lt"/>
                      </a:rPr>
                      <a:pPr>
                        <a:defRPr sz="2500" b="1">
                          <a:solidFill>
                            <a:srgbClr val="C00000"/>
                          </a:solidFill>
                          <a:latin typeface="+mn-lt"/>
                        </a:defRPr>
                      </a:pPr>
                      <a:t>[VALUE]</a:t>
                    </a:fld>
                    <a:r>
                      <a:rPr lang="en-US" sz="2500" b="1" dirty="0">
                        <a:solidFill>
                          <a:srgbClr val="C00000"/>
                        </a:solidFill>
                        <a:latin typeface="+mn-lt"/>
                      </a:rPr>
                      <a:t>x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C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95-5A43-AE04-27839B588C3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C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'Major PageFaults'!$A$25:$A$36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'Major PageFaults'!$B$25:$B$36</c:f>
              <c:numCache>
                <c:formatCode>General</c:formatCode>
                <c:ptCount val="12"/>
                <c:pt idx="0">
                  <c:v>1.4545454545454546</c:v>
                </c:pt>
                <c:pt idx="1">
                  <c:v>3.9204545454545454</c:v>
                </c:pt>
                <c:pt idx="2">
                  <c:v>4.8</c:v>
                </c:pt>
                <c:pt idx="3">
                  <c:v>2.3434726003077291</c:v>
                </c:pt>
                <c:pt idx="4">
                  <c:v>3.2</c:v>
                </c:pt>
                <c:pt idx="5">
                  <c:v>1.5</c:v>
                </c:pt>
                <c:pt idx="6">
                  <c:v>2.7712345850076208</c:v>
                </c:pt>
                <c:pt idx="7">
                  <c:v>1.5</c:v>
                </c:pt>
                <c:pt idx="8">
                  <c:v>2.3542431056929813</c:v>
                </c:pt>
                <c:pt idx="9">
                  <c:v>1.125</c:v>
                </c:pt>
                <c:pt idx="10">
                  <c:v>1.8113636363636361</c:v>
                </c:pt>
                <c:pt idx="11">
                  <c:v>2.3684210526315788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5-5A43-AE04-27839B588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3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6.5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2340"/>
                  </a:lnSpc>
                  <a:defRPr sz="23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GB" sz="2300" dirty="0"/>
                  <a:t>Normalized</a:t>
                </a:r>
                <a:r>
                  <a:rPr lang="en-GB" sz="2300" baseline="0" dirty="0"/>
                  <a:t> Accesses </a:t>
                </a:r>
              </a:p>
              <a:p>
                <a:pPr>
                  <a:lnSpc>
                    <a:spcPts val="2340"/>
                  </a:lnSpc>
                  <a:defRPr sz="2300" b="1">
                    <a:solidFill>
                      <a:schemeClr val="tx1"/>
                    </a:solidFill>
                  </a:defRPr>
                </a:pPr>
                <a:r>
                  <a:rPr lang="en-GB" sz="2300" baseline="0" dirty="0"/>
                  <a:t>to Swap Space</a:t>
                </a:r>
                <a:endParaRPr lang="en-GB" sz="2300" dirty="0"/>
              </a:p>
            </c:rich>
          </c:tx>
          <c:layout>
            <c:manualLayout>
              <c:xMode val="edge"/>
              <c:yMode val="edge"/>
              <c:x val="2.7580073830988983E-2"/>
              <c:y val="0.114973748488715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2340"/>
                </a:lnSpc>
                <a:defRPr sz="2300" b="1" i="0" u="none" strike="noStrike" kern="1200" baseline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1"/>
      </c:valAx>
      <c:spPr>
        <a:noFill/>
        <a:ln w="254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3235159852678247"/>
          <c:y val="0.14160151638122692"/>
          <c:w val="0.44720365830496378"/>
          <c:h val="0.10466233529348372"/>
        </c:manualLayout>
      </c:layout>
      <c:overlay val="0"/>
      <c:spPr>
        <a:solidFill>
          <a:schemeClr val="bg1"/>
        </a:solidFill>
        <a:ln w="285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1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34511761860952E-2"/>
          <c:y val="0.29007443972260144"/>
          <c:w val="0.71045321982989018"/>
          <c:h val="0.398718881175833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'Single-core Perf'!$C$29</c:f>
              <c:strCache>
                <c:ptCount val="1"/>
                <c:pt idx="0">
                  <c:v>POM-TLB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Perf'!$C$30:$C$41</c:f>
              <c:numCache>
                <c:formatCode>General</c:formatCode>
                <c:ptCount val="12"/>
                <c:pt idx="0">
                  <c:v>1.0184489448598295</c:v>
                </c:pt>
                <c:pt idx="1">
                  <c:v>1.0427318775104384</c:v>
                </c:pt>
                <c:pt idx="2">
                  <c:v>1.0324634546334508</c:v>
                </c:pt>
                <c:pt idx="3">
                  <c:v>1.040905502328942</c:v>
                </c:pt>
                <c:pt idx="4">
                  <c:v>1.0298526730080768</c:v>
                </c:pt>
                <c:pt idx="5">
                  <c:v>1.0292799204450387</c:v>
                </c:pt>
                <c:pt idx="6">
                  <c:v>1.0384011691398574</c:v>
                </c:pt>
                <c:pt idx="7">
                  <c:v>1.0179690730339461</c:v>
                </c:pt>
                <c:pt idx="8">
                  <c:v>1.0441348970428332</c:v>
                </c:pt>
                <c:pt idx="9">
                  <c:v>1.0412006094026693</c:v>
                </c:pt>
                <c:pt idx="10">
                  <c:v>1.0744111496237148</c:v>
                </c:pt>
                <c:pt idx="11">
                  <c:v>1.0371522799312685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4-F846-B348-F78348490FCA}"/>
            </c:ext>
          </c:extLst>
        </c:ser>
        <c:ser>
          <c:idx val="2"/>
          <c:order val="1"/>
          <c:tx>
            <c:strRef>
              <c:f>'Single-core Perf'!$D$29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5EAAD8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Perf'!$D$30:$D$41</c:f>
              <c:numCache>
                <c:formatCode>General</c:formatCode>
                <c:ptCount val="12"/>
                <c:pt idx="0">
                  <c:v>1.125736690265466</c:v>
                </c:pt>
                <c:pt idx="1">
                  <c:v>1.0372377665726649</c:v>
                </c:pt>
                <c:pt idx="2">
                  <c:v>1.0279199707088211</c:v>
                </c:pt>
                <c:pt idx="3">
                  <c:v>1.0349020393815211</c:v>
                </c:pt>
                <c:pt idx="4">
                  <c:v>1.0477211476258064</c:v>
                </c:pt>
                <c:pt idx="5">
                  <c:v>1.0472719926895937</c:v>
                </c:pt>
                <c:pt idx="6">
                  <c:v>1.0653125324379344</c:v>
                </c:pt>
                <c:pt idx="7">
                  <c:v>1.3565457971505768</c:v>
                </c:pt>
                <c:pt idx="8">
                  <c:v>1.0430802219945254</c:v>
                </c:pt>
                <c:pt idx="9">
                  <c:v>1.033672103641101</c:v>
                </c:pt>
                <c:pt idx="10">
                  <c:v>1.1102888467596088</c:v>
                </c:pt>
                <c:pt idx="11">
                  <c:v>1.08110052669031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4-F846-B348-F78348490FCA}"/>
            </c:ext>
          </c:extLst>
        </c:ser>
        <c:ser>
          <c:idx val="3"/>
          <c:order val="2"/>
          <c:tx>
            <c:strRef>
              <c:f>'Single-core Perf'!$E$29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Perf'!$E$30:$E$41</c:f>
              <c:numCache>
                <c:formatCode>General</c:formatCode>
                <c:ptCount val="12"/>
                <c:pt idx="0">
                  <c:v>1.1456077857751212</c:v>
                </c:pt>
                <c:pt idx="1">
                  <c:v>1.0454034767977893</c:v>
                </c:pt>
                <c:pt idx="2">
                  <c:v>1.0364763859799444</c:v>
                </c:pt>
                <c:pt idx="3">
                  <c:v>1.043650361465343</c:v>
                </c:pt>
                <c:pt idx="4">
                  <c:v>1.150431852717422</c:v>
                </c:pt>
                <c:pt idx="5">
                  <c:v>1.1492374143809601</c:v>
                </c:pt>
                <c:pt idx="6">
                  <c:v>1.0306914881989642</c:v>
                </c:pt>
                <c:pt idx="7">
                  <c:v>1.5613063010512909</c:v>
                </c:pt>
                <c:pt idx="8">
                  <c:v>1.1852277519938426</c:v>
                </c:pt>
                <c:pt idx="9">
                  <c:v>1.040083533372435</c:v>
                </c:pt>
                <c:pt idx="10">
                  <c:v>1.1945279748849134</c:v>
                </c:pt>
                <c:pt idx="11">
                  <c:v>1.1358160822551906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64-F846-B348-F78348490FCA}"/>
            </c:ext>
          </c:extLst>
        </c:ser>
        <c:ser>
          <c:idx val="4"/>
          <c:order val="3"/>
          <c:tx>
            <c:strRef>
              <c:f>'Single-core Perf'!$F$29</c:f>
              <c:strCache>
                <c:ptCount val="1"/>
                <c:pt idx="0">
                  <c:v>Utopia</c:v>
                </c:pt>
              </c:strCache>
            </c:strRef>
          </c:tx>
          <c:spPr>
            <a:solidFill>
              <a:srgbClr val="00B050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Perf'!$F$30:$F$41</c:f>
              <c:numCache>
                <c:formatCode>General</c:formatCode>
                <c:ptCount val="12"/>
                <c:pt idx="0">
                  <c:v>1.3174261866323831</c:v>
                </c:pt>
                <c:pt idx="1">
                  <c:v>1.1431814647789815</c:v>
                </c:pt>
                <c:pt idx="2">
                  <c:v>1.115847259195704</c:v>
                </c:pt>
                <c:pt idx="3">
                  <c:v>1.1409577041713435</c:v>
                </c:pt>
                <c:pt idx="4">
                  <c:v>1.2378631137946392</c:v>
                </c:pt>
                <c:pt idx="5">
                  <c:v>1.2373283591020179</c:v>
                </c:pt>
                <c:pt idx="6">
                  <c:v>1.1111331629535872</c:v>
                </c:pt>
                <c:pt idx="7">
                  <c:v>1.9352635933273754</c:v>
                </c:pt>
                <c:pt idx="8">
                  <c:v>1.1914456670003848</c:v>
                </c:pt>
                <c:pt idx="9">
                  <c:v>1.1072861708783881</c:v>
                </c:pt>
                <c:pt idx="10">
                  <c:v>1.3859829306776037</c:v>
                </c:pt>
                <c:pt idx="11">
                  <c:v>1.2490744535260101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64-F846-B348-F78348490FCA}"/>
            </c:ext>
          </c:extLst>
        </c:ser>
        <c:ser>
          <c:idx val="0"/>
          <c:order val="4"/>
          <c:tx>
            <c:strRef>
              <c:f>'Single-core Perf'!$G$29</c:f>
              <c:strCache>
                <c:ptCount val="1"/>
                <c:pt idx="0">
                  <c:v>P-TLB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Perf'!$G$30:$G$41</c:f>
              <c:numCache>
                <c:formatCode>General</c:formatCode>
                <c:ptCount val="12"/>
                <c:pt idx="0">
                  <c:v>1.5354747350890356</c:v>
                </c:pt>
                <c:pt idx="1">
                  <c:v>1.188027141845919</c:v>
                </c:pt>
                <c:pt idx="2">
                  <c:v>1.1734753999625709</c:v>
                </c:pt>
                <c:pt idx="3">
                  <c:v>1.1856588918276723</c:v>
                </c:pt>
                <c:pt idx="4">
                  <c:v>1.2865571591824509</c:v>
                </c:pt>
                <c:pt idx="5">
                  <c:v>1.2858382674701541</c:v>
                </c:pt>
                <c:pt idx="6">
                  <c:v>1.1390926723820114</c:v>
                </c:pt>
                <c:pt idx="7">
                  <c:v>1.9379924937507269</c:v>
                </c:pt>
                <c:pt idx="8">
                  <c:v>1.2866865776905847</c:v>
                </c:pt>
                <c:pt idx="9">
                  <c:v>1.1544820317911251</c:v>
                </c:pt>
                <c:pt idx="10">
                  <c:v>1.4004269608299931</c:v>
                </c:pt>
                <c:pt idx="11">
                  <c:v>1.3086749770859483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64-F846-B348-F78348490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6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1.6"/>
          <c:min val="0.8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GB" sz="1800"/>
                  <a:t>Speedup over Radix</a:t>
                </a:r>
              </a:p>
            </c:rich>
          </c:tx>
          <c:layout>
            <c:manualLayout>
              <c:xMode val="edge"/>
              <c:yMode val="edge"/>
              <c:x val="1.0495492710882585E-3"/>
              <c:y val="0.28341931813168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0.12"/>
      </c:valAx>
      <c:spPr>
        <a:noFill/>
        <a:ln w="28575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8.5698766177331562E-2"/>
          <c:y val="0.19270420588391654"/>
          <c:w val="0.6788375594093069"/>
          <c:h val="0.10817095007075221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34511761860952E-2"/>
          <c:y val="0.29007443972260144"/>
          <c:w val="0.71045321982989018"/>
          <c:h val="0.398718881175833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'Single-core Perf'!$C$29</c:f>
              <c:strCache>
                <c:ptCount val="1"/>
                <c:pt idx="0">
                  <c:v>POM-TLB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Perf'!$C$30:$C$41</c:f>
              <c:numCache>
                <c:formatCode>General</c:formatCode>
                <c:ptCount val="12"/>
                <c:pt idx="0">
                  <c:v>1.0184489448598295</c:v>
                </c:pt>
                <c:pt idx="1">
                  <c:v>1.0427318775104384</c:v>
                </c:pt>
                <c:pt idx="2">
                  <c:v>1.0324634546334508</c:v>
                </c:pt>
                <c:pt idx="3">
                  <c:v>1.040905502328942</c:v>
                </c:pt>
                <c:pt idx="4">
                  <c:v>1.0298526730080768</c:v>
                </c:pt>
                <c:pt idx="5">
                  <c:v>1.0292799204450387</c:v>
                </c:pt>
                <c:pt idx="6">
                  <c:v>1.0384011691398574</c:v>
                </c:pt>
                <c:pt idx="7">
                  <c:v>1.0179690730339461</c:v>
                </c:pt>
                <c:pt idx="8">
                  <c:v>1.0441348970428332</c:v>
                </c:pt>
                <c:pt idx="9">
                  <c:v>1.0412006094026693</c:v>
                </c:pt>
                <c:pt idx="10">
                  <c:v>1.0744111496237148</c:v>
                </c:pt>
                <c:pt idx="11">
                  <c:v>1.0371522799312685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5-6145-B2F8-2C31751E9A01}"/>
            </c:ext>
          </c:extLst>
        </c:ser>
        <c:ser>
          <c:idx val="2"/>
          <c:order val="1"/>
          <c:tx>
            <c:strRef>
              <c:f>'Single-core Perf'!$D$29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5EAAD8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Perf'!$D$30:$D$41</c:f>
              <c:numCache>
                <c:formatCode>General</c:formatCode>
                <c:ptCount val="12"/>
                <c:pt idx="0">
                  <c:v>1.125736690265466</c:v>
                </c:pt>
                <c:pt idx="1">
                  <c:v>1.0372377665726649</c:v>
                </c:pt>
                <c:pt idx="2">
                  <c:v>1.0279199707088211</c:v>
                </c:pt>
                <c:pt idx="3">
                  <c:v>1.0349020393815211</c:v>
                </c:pt>
                <c:pt idx="4">
                  <c:v>1.0477211476258064</c:v>
                </c:pt>
                <c:pt idx="5">
                  <c:v>1.0472719926895937</c:v>
                </c:pt>
                <c:pt idx="6">
                  <c:v>1.0653125324379344</c:v>
                </c:pt>
                <c:pt idx="7">
                  <c:v>1.3565457971505768</c:v>
                </c:pt>
                <c:pt idx="8">
                  <c:v>1.0430802219945254</c:v>
                </c:pt>
                <c:pt idx="9">
                  <c:v>1.033672103641101</c:v>
                </c:pt>
                <c:pt idx="10">
                  <c:v>1.1102888467596088</c:v>
                </c:pt>
                <c:pt idx="11">
                  <c:v>1.08110052669031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C5-6145-B2F8-2C31751E9A01}"/>
            </c:ext>
          </c:extLst>
        </c:ser>
        <c:ser>
          <c:idx val="3"/>
          <c:order val="2"/>
          <c:tx>
            <c:strRef>
              <c:f>'Single-core Perf'!$E$29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Perf'!$E$30:$E$41</c:f>
              <c:numCache>
                <c:formatCode>General</c:formatCode>
                <c:ptCount val="12"/>
                <c:pt idx="0">
                  <c:v>1.1456077857751212</c:v>
                </c:pt>
                <c:pt idx="1">
                  <c:v>1.0454034767977893</c:v>
                </c:pt>
                <c:pt idx="2">
                  <c:v>1.0364763859799444</c:v>
                </c:pt>
                <c:pt idx="3">
                  <c:v>1.043650361465343</c:v>
                </c:pt>
                <c:pt idx="4">
                  <c:v>1.150431852717422</c:v>
                </c:pt>
                <c:pt idx="5">
                  <c:v>1.1492374143809601</c:v>
                </c:pt>
                <c:pt idx="6">
                  <c:v>1.0306914881989642</c:v>
                </c:pt>
                <c:pt idx="7">
                  <c:v>1.5613063010512909</c:v>
                </c:pt>
                <c:pt idx="8">
                  <c:v>1.1852277519938426</c:v>
                </c:pt>
                <c:pt idx="9">
                  <c:v>1.040083533372435</c:v>
                </c:pt>
                <c:pt idx="10">
                  <c:v>1.1945279748849134</c:v>
                </c:pt>
                <c:pt idx="11">
                  <c:v>1.1358160822551906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5-6145-B2F8-2C31751E9A01}"/>
            </c:ext>
          </c:extLst>
        </c:ser>
        <c:ser>
          <c:idx val="4"/>
          <c:order val="3"/>
          <c:tx>
            <c:strRef>
              <c:f>'Single-core Perf'!$F$29</c:f>
              <c:strCache>
                <c:ptCount val="1"/>
                <c:pt idx="0">
                  <c:v>Utopia</c:v>
                </c:pt>
              </c:strCache>
            </c:strRef>
          </c:tx>
          <c:spPr>
            <a:solidFill>
              <a:srgbClr val="00B050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Perf'!$F$30:$F$41</c:f>
              <c:numCache>
                <c:formatCode>General</c:formatCode>
                <c:ptCount val="12"/>
                <c:pt idx="0">
                  <c:v>1.3174261866323831</c:v>
                </c:pt>
                <c:pt idx="1">
                  <c:v>1.1431814647789815</c:v>
                </c:pt>
                <c:pt idx="2">
                  <c:v>1.115847259195704</c:v>
                </c:pt>
                <c:pt idx="3">
                  <c:v>1.1409577041713435</c:v>
                </c:pt>
                <c:pt idx="4">
                  <c:v>1.2378631137946392</c:v>
                </c:pt>
                <c:pt idx="5">
                  <c:v>1.2373283591020179</c:v>
                </c:pt>
                <c:pt idx="6">
                  <c:v>1.1111331629535872</c:v>
                </c:pt>
                <c:pt idx="7">
                  <c:v>1.9352635933273754</c:v>
                </c:pt>
                <c:pt idx="8">
                  <c:v>1.1914456670003848</c:v>
                </c:pt>
                <c:pt idx="9">
                  <c:v>1.1072861708783881</c:v>
                </c:pt>
                <c:pt idx="10">
                  <c:v>1.3859829306776037</c:v>
                </c:pt>
                <c:pt idx="11">
                  <c:v>1.2490744535260101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C5-6145-B2F8-2C31751E9A01}"/>
            </c:ext>
          </c:extLst>
        </c:ser>
        <c:ser>
          <c:idx val="0"/>
          <c:order val="4"/>
          <c:tx>
            <c:strRef>
              <c:f>'Single-core Perf'!$G$29</c:f>
              <c:strCache>
                <c:ptCount val="1"/>
                <c:pt idx="0">
                  <c:v>P-TLB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'Single-core Perf'!$B$30:$B$41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'Single-core Perf'!$G$30:$G$41</c:f>
              <c:numCache>
                <c:formatCode>General</c:formatCode>
                <c:ptCount val="12"/>
                <c:pt idx="0">
                  <c:v>1.5354747350890356</c:v>
                </c:pt>
                <c:pt idx="1">
                  <c:v>1.188027141845919</c:v>
                </c:pt>
                <c:pt idx="2">
                  <c:v>1.1734753999625709</c:v>
                </c:pt>
                <c:pt idx="3">
                  <c:v>1.1856588918276723</c:v>
                </c:pt>
                <c:pt idx="4">
                  <c:v>1.2865571591824509</c:v>
                </c:pt>
                <c:pt idx="5">
                  <c:v>1.2858382674701541</c:v>
                </c:pt>
                <c:pt idx="6">
                  <c:v>1.1390926723820114</c:v>
                </c:pt>
                <c:pt idx="7">
                  <c:v>1.9379924937507269</c:v>
                </c:pt>
                <c:pt idx="8">
                  <c:v>1.2866865776905847</c:v>
                </c:pt>
                <c:pt idx="9">
                  <c:v>1.1544820317911251</c:v>
                </c:pt>
                <c:pt idx="10">
                  <c:v>1.4004269608299931</c:v>
                </c:pt>
                <c:pt idx="11">
                  <c:v>1.3086749770859483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5-6145-B2F8-2C31751E9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6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1.6"/>
          <c:min val="0.8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GB" sz="1800"/>
                  <a:t>Speedup over Radix</a:t>
                </a:r>
              </a:p>
            </c:rich>
          </c:tx>
          <c:layout>
            <c:manualLayout>
              <c:xMode val="edge"/>
              <c:yMode val="edge"/>
              <c:x val="1.0495492710882585E-3"/>
              <c:y val="0.28341931813168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0.12"/>
      </c:valAx>
      <c:spPr>
        <a:noFill/>
        <a:ln w="28575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8.5698766177331562E-2"/>
          <c:y val="0.19270420588391654"/>
          <c:w val="0.6788375594093069"/>
          <c:h val="0.10817095007075221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41722218118195"/>
          <c:y val="0.22112075186738436"/>
          <c:w val="0.83070334228301701"/>
          <c:h val="0.406328316691378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Single_core_latency!$B$23</c:f>
              <c:strCache>
                <c:ptCount val="1"/>
                <c:pt idx="0">
                  <c:v>POM-TLB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Single_core_latency!$A$24:$A$35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Single_core_latency!$B$24:$B$35</c:f>
              <c:numCache>
                <c:formatCode>General</c:formatCode>
                <c:ptCount val="12"/>
                <c:pt idx="0">
                  <c:v>0.23937372588271841</c:v>
                </c:pt>
                <c:pt idx="1">
                  <c:v>0.13930539582915313</c:v>
                </c:pt>
                <c:pt idx="2">
                  <c:v>0.11812874743705813</c:v>
                </c:pt>
                <c:pt idx="3">
                  <c:v>0.13508035068707841</c:v>
                </c:pt>
                <c:pt idx="4">
                  <c:v>0.12934025326040352</c:v>
                </c:pt>
                <c:pt idx="5">
                  <c:v>0.12977519548347782</c:v>
                </c:pt>
                <c:pt idx="6">
                  <c:v>0.14794963007206005</c:v>
                </c:pt>
                <c:pt idx="7">
                  <c:v>0.16296135438377957</c:v>
                </c:pt>
                <c:pt idx="8">
                  <c:v>0.11576503012106334</c:v>
                </c:pt>
                <c:pt idx="9">
                  <c:v>0.30159012440420152</c:v>
                </c:pt>
                <c:pt idx="10">
                  <c:v>0.33041368923709968</c:v>
                </c:pt>
                <c:pt idx="11">
                  <c:v>0.16509830092631078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E-3744-A5B3-D74C5EBF7A15}"/>
            </c:ext>
          </c:extLst>
        </c:ser>
        <c:ser>
          <c:idx val="2"/>
          <c:order val="1"/>
          <c:tx>
            <c:strRef>
              <c:f>Single_core_latency!$C$23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5EAAD8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Single_core_latency!$A$24:$A$35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Single_core_latency!$C$24:$C$35</c:f>
              <c:numCache>
                <c:formatCode>General</c:formatCode>
                <c:ptCount val="12"/>
                <c:pt idx="0">
                  <c:v>0.44818218391297576</c:v>
                </c:pt>
                <c:pt idx="1">
                  <c:v>0.24227742904665961</c:v>
                </c:pt>
                <c:pt idx="2">
                  <c:v>0.21973956274696235</c:v>
                </c:pt>
                <c:pt idx="3">
                  <c:v>0.23677826220302978</c:v>
                </c:pt>
                <c:pt idx="4">
                  <c:v>0.32491655652340623</c:v>
                </c:pt>
                <c:pt idx="5">
                  <c:v>0.32503951313054269</c:v>
                </c:pt>
                <c:pt idx="6">
                  <c:v>0.35544530773508898</c:v>
                </c:pt>
                <c:pt idx="7">
                  <c:v>0.87967346230577259</c:v>
                </c:pt>
                <c:pt idx="8">
                  <c:v>0.30038288646017008</c:v>
                </c:pt>
                <c:pt idx="9">
                  <c:v>0.36846643126243894</c:v>
                </c:pt>
                <c:pt idx="10">
                  <c:v>0.4513426650939264</c:v>
                </c:pt>
                <c:pt idx="11">
                  <c:v>0.34887726866018609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E-3744-A5B3-D74C5EBF7A15}"/>
            </c:ext>
          </c:extLst>
        </c:ser>
        <c:ser>
          <c:idx val="3"/>
          <c:order val="2"/>
          <c:tx>
            <c:strRef>
              <c:f>Single_core_latency!$D$23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Single_core_latency!$A$24:$A$35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Single_core_latency!$D$24:$D$35</c:f>
              <c:numCache>
                <c:formatCode>General</c:formatCode>
                <c:ptCount val="12"/>
                <c:pt idx="0">
                  <c:v>0.42221408940847671</c:v>
                </c:pt>
                <c:pt idx="1">
                  <c:v>0.46174982938061016</c:v>
                </c:pt>
                <c:pt idx="2">
                  <c:v>0.42537684012258303</c:v>
                </c:pt>
                <c:pt idx="3">
                  <c:v>0.45832632744675239</c:v>
                </c:pt>
                <c:pt idx="4">
                  <c:v>0.67498922992857591</c:v>
                </c:pt>
                <c:pt idx="5">
                  <c:v>0.67466690511099525</c:v>
                </c:pt>
                <c:pt idx="6">
                  <c:v>0.50742398396159338</c:v>
                </c:pt>
                <c:pt idx="7">
                  <c:v>0.44805080788499624</c:v>
                </c:pt>
                <c:pt idx="8">
                  <c:v>0.48161887673502185</c:v>
                </c:pt>
                <c:pt idx="9">
                  <c:v>0.42392782393716105</c:v>
                </c:pt>
                <c:pt idx="10">
                  <c:v>0.50156922033049978</c:v>
                </c:pt>
                <c:pt idx="11">
                  <c:v>0.49134983053867898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E-3744-A5B3-D74C5EBF7A15}"/>
            </c:ext>
          </c:extLst>
        </c:ser>
        <c:ser>
          <c:idx val="4"/>
          <c:order val="3"/>
          <c:tx>
            <c:strRef>
              <c:f>Single_core_latency!$E$23</c:f>
              <c:strCache>
                <c:ptCount val="1"/>
                <c:pt idx="0">
                  <c:v>Utopia</c:v>
                </c:pt>
              </c:strCache>
            </c:strRef>
          </c:tx>
          <c:spPr>
            <a:solidFill>
              <a:srgbClr val="00B050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-2.767494103821125E-3"/>
                  <c:y val="2.873073061569277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C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6E-284D-843B-A7FE6699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C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Single_core_latency!$A$24:$A$35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Single_core_latency!$E$24:$E$35</c:f>
              <c:numCache>
                <c:formatCode>General</c:formatCode>
                <c:ptCount val="12"/>
                <c:pt idx="0">
                  <c:v>0.55587837672944251</c:v>
                </c:pt>
                <c:pt idx="1">
                  <c:v>0.55969472402863485</c:v>
                </c:pt>
                <c:pt idx="2">
                  <c:v>0.41663564755670834</c:v>
                </c:pt>
                <c:pt idx="3">
                  <c:v>0.55732379241864627</c:v>
                </c:pt>
                <c:pt idx="4">
                  <c:v>0.78995844982907537</c:v>
                </c:pt>
                <c:pt idx="5">
                  <c:v>0.79000512541610257</c:v>
                </c:pt>
                <c:pt idx="6">
                  <c:v>0.57167145034683975</c:v>
                </c:pt>
                <c:pt idx="7">
                  <c:v>0.99977246942279696</c:v>
                </c:pt>
                <c:pt idx="8">
                  <c:v>0.60668996638983896</c:v>
                </c:pt>
                <c:pt idx="9">
                  <c:v>0.47155445990416989</c:v>
                </c:pt>
                <c:pt idx="10">
                  <c:v>0.85480493479478648</c:v>
                </c:pt>
                <c:pt idx="11">
                  <c:v>0.63088372026302242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AE-3744-A5B3-D74C5EBF7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13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1.05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960"/>
                  </a:lnSpc>
                  <a:defRPr sz="18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GB" sz="1800"/>
                  <a:t>Reduction</a:t>
                </a:r>
                <a:r>
                  <a:rPr lang="en-GB" sz="1800" baseline="0"/>
                  <a:t> in Address </a:t>
                </a:r>
              </a:p>
              <a:p>
                <a:pPr>
                  <a:lnSpc>
                    <a:spcPts val="1960"/>
                  </a:lnSpc>
                  <a:defRPr sz="1800" b="1">
                    <a:solidFill>
                      <a:schemeClr val="tx1"/>
                    </a:solidFill>
                  </a:defRPr>
                </a:pPr>
                <a:r>
                  <a:rPr lang="en-GB" sz="1800" baseline="0"/>
                  <a:t>Translation  Latency</a:t>
                </a:r>
                <a:endParaRPr lang="en-GB" sz="1800"/>
              </a:p>
            </c:rich>
          </c:tx>
          <c:layout>
            <c:manualLayout>
              <c:xMode val="edge"/>
              <c:yMode val="edge"/>
              <c:x val="9.8297250222216699E-3"/>
              <c:y val="0.20010026346306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960"/>
                </a:lnSpc>
                <a:defRPr sz="1800" b="1" i="0" u="none" strike="noStrike" kern="1200" baseline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0.2"/>
      </c:valAx>
      <c:spPr>
        <a:noFill/>
        <a:ln w="28575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0710465856422844"/>
          <c:y val="0.13524278824727612"/>
          <c:w val="0.69369672888053369"/>
          <c:h val="7.6566944638370577E-2"/>
        </c:manualLayout>
      </c:layout>
      <c:overlay val="0"/>
      <c:spPr>
        <a:solidFill>
          <a:schemeClr val="bg1"/>
        </a:solidFill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121719160105"/>
          <c:y val="0.38993584353846211"/>
          <c:w val="0.63386146653543296"/>
          <c:h val="0.277918848912737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DRAM_RowBuffer!$B$24</c:f>
              <c:strCache>
                <c:ptCount val="1"/>
                <c:pt idx="0">
                  <c:v>POM-TLB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DRAM_RowBuffer!$A$25:$A$36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DRAM_RowBuffer!$B$25:$B$36</c:f>
              <c:numCache>
                <c:formatCode>General</c:formatCode>
                <c:ptCount val="12"/>
                <c:pt idx="0">
                  <c:v>0.97854519614754154</c:v>
                </c:pt>
                <c:pt idx="1">
                  <c:v>0.95767972499023613</c:v>
                </c:pt>
                <c:pt idx="2">
                  <c:v>0.96000145317217678</c:v>
                </c:pt>
                <c:pt idx="3">
                  <c:v>0.95961303197738002</c:v>
                </c:pt>
                <c:pt idx="4">
                  <c:v>0.94638363470784714</c:v>
                </c:pt>
                <c:pt idx="5">
                  <c:v>0.94647388490258111</c:v>
                </c:pt>
                <c:pt idx="6">
                  <c:v>0.98575664284887066</c:v>
                </c:pt>
                <c:pt idx="7">
                  <c:v>0.9515383593753165</c:v>
                </c:pt>
                <c:pt idx="8">
                  <c:v>0.94905361774122154</c:v>
                </c:pt>
                <c:pt idx="9">
                  <c:v>0.96386630135836782</c:v>
                </c:pt>
                <c:pt idx="10">
                  <c:v>0.93954435631214273</c:v>
                </c:pt>
                <c:pt idx="11">
                  <c:v>0.95794892815529853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8-A240-AB38-B9827F8DDE95}"/>
            </c:ext>
          </c:extLst>
        </c:ser>
        <c:ser>
          <c:idx val="2"/>
          <c:order val="1"/>
          <c:tx>
            <c:strRef>
              <c:f>DRAM_RowBuffer!$C$24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5EAAD8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DRAM_RowBuffer!$A$25:$A$36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DRAM_RowBuffer!$C$25:$C$36</c:f>
              <c:numCache>
                <c:formatCode>General</c:formatCode>
                <c:ptCount val="12"/>
                <c:pt idx="0">
                  <c:v>1.4877230131723296</c:v>
                </c:pt>
                <c:pt idx="1">
                  <c:v>1.6327266153048141</c:v>
                </c:pt>
                <c:pt idx="2">
                  <c:v>1.6680294302212795</c:v>
                </c:pt>
                <c:pt idx="3">
                  <c:v>1.636216794587126</c:v>
                </c:pt>
                <c:pt idx="4">
                  <c:v>1.6600292524220521</c:v>
                </c:pt>
                <c:pt idx="5">
                  <c:v>1.6603332309850243</c:v>
                </c:pt>
                <c:pt idx="6">
                  <c:v>1.4456572084771067</c:v>
                </c:pt>
                <c:pt idx="7">
                  <c:v>1.0172068692151073</c:v>
                </c:pt>
                <c:pt idx="8">
                  <c:v>1.7301173039400595</c:v>
                </c:pt>
                <c:pt idx="9">
                  <c:v>1.4863897514995001</c:v>
                </c:pt>
                <c:pt idx="10">
                  <c:v>1.2625076790200049</c:v>
                </c:pt>
                <c:pt idx="11">
                  <c:v>1.5011635131732426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8-A240-AB38-B9827F8DDE95}"/>
            </c:ext>
          </c:extLst>
        </c:ser>
        <c:ser>
          <c:idx val="3"/>
          <c:order val="2"/>
          <c:tx>
            <c:strRef>
              <c:f>DRAM_RowBuffer!$D$24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DRAM_RowBuffer!$A$25:$A$36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DRAM_RowBuffer!$D$25:$D$36</c:f>
              <c:numCache>
                <c:formatCode>General</c:formatCode>
                <c:ptCount val="12"/>
                <c:pt idx="0">
                  <c:v>0.81986283794944392</c:v>
                </c:pt>
                <c:pt idx="1">
                  <c:v>0.87707887317106059</c:v>
                </c:pt>
                <c:pt idx="2">
                  <c:v>0.88671962903090584</c:v>
                </c:pt>
                <c:pt idx="3">
                  <c:v>0.87883623143049383</c:v>
                </c:pt>
                <c:pt idx="4">
                  <c:v>0.77631733453263352</c:v>
                </c:pt>
                <c:pt idx="5">
                  <c:v>0.77650485740758024</c:v>
                </c:pt>
                <c:pt idx="6">
                  <c:v>0.88245825929642685</c:v>
                </c:pt>
                <c:pt idx="7">
                  <c:v>0.80773965624942978</c:v>
                </c:pt>
                <c:pt idx="8">
                  <c:v>0.84443472362672678</c:v>
                </c:pt>
                <c:pt idx="9">
                  <c:v>0.88800536377846817</c:v>
                </c:pt>
                <c:pt idx="10">
                  <c:v>0.90715977087161148</c:v>
                </c:pt>
                <c:pt idx="11">
                  <c:v>0.84834341425470772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8-A240-AB38-B9827F8DDE95}"/>
            </c:ext>
          </c:extLst>
        </c:ser>
        <c:ser>
          <c:idx val="4"/>
          <c:order val="3"/>
          <c:tx>
            <c:strRef>
              <c:f>DRAM_RowBuffer!$E$24</c:f>
              <c:strCache>
                <c:ptCount val="1"/>
                <c:pt idx="0">
                  <c:v>Utopia </c:v>
                </c:pt>
              </c:strCache>
            </c:strRef>
          </c:tx>
          <c:spPr>
            <a:solidFill>
              <a:srgbClr val="00B050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DRAM_RowBuffer!$A$25:$A$36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DRAM_RowBuffer!$E$25:$E$36</c:f>
              <c:numCache>
                <c:formatCode>General</c:formatCode>
                <c:ptCount val="12"/>
                <c:pt idx="0">
                  <c:v>0.7575612735229853</c:v>
                </c:pt>
                <c:pt idx="1">
                  <c:v>0.84554254131117224</c:v>
                </c:pt>
                <c:pt idx="2">
                  <c:v>0.98936302931649178</c:v>
                </c:pt>
                <c:pt idx="3">
                  <c:v>0.84714907429487252</c:v>
                </c:pt>
                <c:pt idx="4">
                  <c:v>0.7317570880119556</c:v>
                </c:pt>
                <c:pt idx="5">
                  <c:v>0.73191392357309404</c:v>
                </c:pt>
                <c:pt idx="6">
                  <c:v>0.86459557859751524</c:v>
                </c:pt>
                <c:pt idx="7">
                  <c:v>0.5751559388695322</c:v>
                </c:pt>
                <c:pt idx="8">
                  <c:v>0.79884088030867506</c:v>
                </c:pt>
                <c:pt idx="9">
                  <c:v>0.9906709250489395</c:v>
                </c:pt>
                <c:pt idx="10">
                  <c:v>0.81539483848207828</c:v>
                </c:pt>
                <c:pt idx="11">
                  <c:v>0.80521863174742392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08-A240-AB38-B9827F8DDE95}"/>
            </c:ext>
          </c:extLst>
        </c:ser>
        <c:ser>
          <c:idx val="0"/>
          <c:order val="4"/>
          <c:tx>
            <c:strRef>
              <c:f>DRAM_RowBuffer!$F$24</c:f>
              <c:strCache>
                <c:ptCount val="1"/>
                <c:pt idx="0">
                  <c:v>P-TLB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DRAM_RowBuffer!$A$25:$A$36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DRAM_RowBuffer!$F$25:$F$36</c:f>
              <c:numCache>
                <c:formatCode>General</c:formatCode>
                <c:ptCount val="12"/>
                <c:pt idx="0">
                  <c:v>0.64563852442493064</c:v>
                </c:pt>
                <c:pt idx="1">
                  <c:v>0.73619493629523947</c:v>
                </c:pt>
                <c:pt idx="2">
                  <c:v>0.73232679460175831</c:v>
                </c:pt>
                <c:pt idx="3">
                  <c:v>0.73770602803331065</c:v>
                </c:pt>
                <c:pt idx="4">
                  <c:v>0.66305842038719154</c:v>
                </c:pt>
                <c:pt idx="5">
                  <c:v>0.66324614660414971</c:v>
                </c:pt>
                <c:pt idx="6">
                  <c:v>0.76381299113301548</c:v>
                </c:pt>
                <c:pt idx="7">
                  <c:v>0.57416042487802565</c:v>
                </c:pt>
                <c:pt idx="8">
                  <c:v>0.66420080289637051</c:v>
                </c:pt>
                <c:pt idx="9">
                  <c:v>0.77614477574193708</c:v>
                </c:pt>
                <c:pt idx="10">
                  <c:v>0.81310587058447581</c:v>
                </c:pt>
                <c:pt idx="11">
                  <c:v>0.7031027225767198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8-A240-AB38-B9827F8DD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13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1.75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2180"/>
                  </a:lnSpc>
                  <a:defRPr sz="19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GB" sz="1900"/>
                  <a:t>Normalized</a:t>
                </a:r>
                <a:r>
                  <a:rPr lang="en-GB" sz="1900" baseline="0"/>
                  <a:t> DRAM </a:t>
                </a:r>
              </a:p>
              <a:p>
                <a:pPr>
                  <a:lnSpc>
                    <a:spcPts val="2180"/>
                  </a:lnSpc>
                  <a:defRPr sz="1900" b="1">
                    <a:solidFill>
                      <a:schemeClr val="tx1"/>
                    </a:solidFill>
                  </a:defRPr>
                </a:pPr>
                <a:r>
                  <a:rPr lang="en-GB" sz="1900" baseline="0"/>
                  <a:t>Row Buffer Conflicts</a:t>
                </a:r>
                <a:endParaRPr lang="en-GB" sz="1900"/>
              </a:p>
            </c:rich>
          </c:tx>
          <c:layout>
            <c:manualLayout>
              <c:xMode val="edge"/>
              <c:yMode val="edge"/>
              <c:x val="0.1166745406824147"/>
              <c:y val="0.37536586462521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2180"/>
                </a:lnSpc>
                <a:defRPr sz="1900" b="1" i="0" u="none" strike="noStrike" kern="1200" baseline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0.5"/>
      </c:valAx>
      <c:spPr>
        <a:noFill/>
        <a:ln w="28575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0650639763779527"/>
          <c:y val="0.33102229708276626"/>
          <c:w val="0.63803674540682409"/>
          <c:h val="4.8980167463296136E-2"/>
        </c:manualLayout>
      </c:layout>
      <c:overlay val="0"/>
      <c:spPr>
        <a:solidFill>
          <a:schemeClr val="bg1"/>
        </a:solidFill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98781942818199"/>
          <c:y val="0.3059816899834561"/>
          <c:w val="0.86799441630307994"/>
          <c:h val="0.37402038140871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Figure2!$C$21</c:f>
              <c:strCache>
                <c:ptCount val="1"/>
                <c:pt idx="0">
                  <c:v>L2 TLB 1.5K entries</c:v>
                </c:pt>
              </c:strCache>
            </c:strRef>
          </c:tx>
          <c:spPr>
            <a:solidFill>
              <a:srgbClr val="4472C4">
                <a:lumMod val="20000"/>
                <a:lumOff val="8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Figure2!$B$22:$B$33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Figure2!$C$22:$C$33</c:f>
              <c:numCache>
                <c:formatCode>General</c:formatCode>
                <c:ptCount val="12"/>
                <c:pt idx="0">
                  <c:v>11.205172302786163</c:v>
                </c:pt>
                <c:pt idx="1">
                  <c:v>71.57910343158207</c:v>
                </c:pt>
                <c:pt idx="2">
                  <c:v>85.99217769493616</c:v>
                </c:pt>
                <c:pt idx="3">
                  <c:v>71.607345432146914</c:v>
                </c:pt>
                <c:pt idx="4">
                  <c:v>63.247840974352293</c:v>
                </c:pt>
                <c:pt idx="5">
                  <c:v>63.259926977978097</c:v>
                </c:pt>
                <c:pt idx="6">
                  <c:v>38.593110034208607</c:v>
                </c:pt>
                <c:pt idx="7">
                  <c:v>71.10727788304915</c:v>
                </c:pt>
                <c:pt idx="8">
                  <c:v>65.995179849965893</c:v>
                </c:pt>
                <c:pt idx="9">
                  <c:v>6.7839482984937254</c:v>
                </c:pt>
                <c:pt idx="10">
                  <c:v>14.752909015989065</c:v>
                </c:pt>
                <c:pt idx="11">
                  <c:v>39.429978538089955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0-DB4A-98B6-9EA763FC58F2}"/>
            </c:ext>
          </c:extLst>
        </c:ser>
        <c:ser>
          <c:idx val="1"/>
          <c:order val="1"/>
          <c:tx>
            <c:strRef>
              <c:f>Figure2!$D$21</c:f>
              <c:strCache>
                <c:ptCount val="1"/>
                <c:pt idx="0">
                  <c:v>2K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Figure2!$B$22:$B$33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Figure2!$D$22:$D$33</c:f>
              <c:numCache>
                <c:formatCode>General</c:formatCode>
                <c:ptCount val="12"/>
                <c:pt idx="0">
                  <c:v>11.136508276419178</c:v>
                </c:pt>
                <c:pt idx="1">
                  <c:v>71.063241421264834</c:v>
                </c:pt>
                <c:pt idx="2">
                  <c:v>85.355185486119311</c:v>
                </c:pt>
                <c:pt idx="3">
                  <c:v>71.073613421472274</c:v>
                </c:pt>
                <c:pt idx="4">
                  <c:v>61.687220506166149</c:v>
                </c:pt>
                <c:pt idx="5">
                  <c:v>61.696434508930352</c:v>
                </c:pt>
                <c:pt idx="6">
                  <c:v>38.301717958446666</c:v>
                </c:pt>
                <c:pt idx="7">
                  <c:v>70.772570327396167</c:v>
                </c:pt>
                <c:pt idx="8">
                  <c:v>65.793561764883066</c:v>
                </c:pt>
                <c:pt idx="9">
                  <c:v>6.7514062970618767</c:v>
                </c:pt>
                <c:pt idx="10">
                  <c:v>14.54705218955103</c:v>
                </c:pt>
                <c:pt idx="11">
                  <c:v>39.028688166712023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0-DB4A-98B6-9EA763FC58F2}"/>
            </c:ext>
          </c:extLst>
        </c:ser>
        <c:ser>
          <c:idx val="2"/>
          <c:order val="2"/>
          <c:tx>
            <c:strRef>
              <c:f>Figure2!$E$21</c:f>
              <c:strCache>
                <c:ptCount val="1"/>
                <c:pt idx="0">
                  <c:v>4K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Figure2!$B$22:$B$33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Figure2!$E$22:$E$33</c:f>
              <c:numCache>
                <c:formatCode>General</c:formatCode>
                <c:ptCount val="12"/>
                <c:pt idx="0">
                  <c:v>10.826358157321533</c:v>
                </c:pt>
                <c:pt idx="1">
                  <c:v>69.425861388517234</c:v>
                </c:pt>
                <c:pt idx="2">
                  <c:v>83.4784651895975</c:v>
                </c:pt>
                <c:pt idx="3">
                  <c:v>69.134083382681666</c:v>
                </c:pt>
                <c:pt idx="4">
                  <c:v>57.333995200198558</c:v>
                </c:pt>
                <c:pt idx="5">
                  <c:v>57.337461201238362</c:v>
                </c:pt>
                <c:pt idx="6">
                  <c:v>37.220421677309638</c:v>
                </c:pt>
                <c:pt idx="7">
                  <c:v>69.602843474640707</c:v>
                </c:pt>
                <c:pt idx="8">
                  <c:v>64.383661169905011</c:v>
                </c:pt>
                <c:pt idx="9">
                  <c:v>6.6372002920368125</c:v>
                </c:pt>
                <c:pt idx="10">
                  <c:v>13.901319669948393</c:v>
                </c:pt>
                <c:pt idx="11">
                  <c:v>37.712557913819964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0-DB4A-98B6-9EA763FC58F2}"/>
            </c:ext>
          </c:extLst>
        </c:ser>
        <c:ser>
          <c:idx val="3"/>
          <c:order val="3"/>
          <c:tx>
            <c:strRef>
              <c:f>Figure2!$F$21</c:f>
              <c:strCache>
                <c:ptCount val="1"/>
                <c:pt idx="0">
                  <c:v>8K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Figure2!$B$22:$B$33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Figure2!$F$22:$F$33</c:f>
              <c:numCache>
                <c:formatCode>General</c:formatCode>
                <c:ptCount val="12"/>
                <c:pt idx="0">
                  <c:v>10.365399980313592</c:v>
                </c:pt>
                <c:pt idx="1">
                  <c:v>64.910521298210426</c:v>
                </c:pt>
                <c:pt idx="2">
                  <c:v>79.610226578415805</c:v>
                </c:pt>
                <c:pt idx="3">
                  <c:v>65.837505316750111</c:v>
                </c:pt>
                <c:pt idx="4">
                  <c:v>52.262609678782901</c:v>
                </c:pt>
                <c:pt idx="5">
                  <c:v>52.2379956713987</c:v>
                </c:pt>
                <c:pt idx="6">
                  <c:v>35.491467227781477</c:v>
                </c:pt>
                <c:pt idx="7">
                  <c:v>67.490964566711099</c:v>
                </c:pt>
                <c:pt idx="8">
                  <c:v>61.550621974362471</c:v>
                </c:pt>
                <c:pt idx="9">
                  <c:v>6.4387002833028122</c:v>
                </c:pt>
                <c:pt idx="10">
                  <c:v>12.925363722504752</c:v>
                </c:pt>
                <c:pt idx="11">
                  <c:v>35.647829433213566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0-DB4A-98B6-9EA763FC58F2}"/>
            </c:ext>
          </c:extLst>
        </c:ser>
        <c:ser>
          <c:idx val="4"/>
          <c:order val="4"/>
          <c:tx>
            <c:strRef>
              <c:f>Figure2!$G$21</c:f>
              <c:strCache>
                <c:ptCount val="1"/>
                <c:pt idx="0">
                  <c:v>16K</c:v>
                </c:pt>
              </c:strCache>
            </c:strRef>
          </c:tx>
          <c:spPr>
            <a:solidFill>
              <a:srgbClr val="0070C0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Figure2!$B$22:$B$33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Figure2!$G$22:$G$33</c:f>
              <c:numCache>
                <c:formatCode>General</c:formatCode>
                <c:ptCount val="12"/>
                <c:pt idx="0">
                  <c:v>9.7099677286276069</c:v>
                </c:pt>
                <c:pt idx="1">
                  <c:v>60.953149219062986</c:v>
                </c:pt>
                <c:pt idx="2">
                  <c:v>73.189981564017089</c:v>
                </c:pt>
                <c:pt idx="3">
                  <c:v>60.957409219148182</c:v>
                </c:pt>
                <c:pt idx="4">
                  <c:v>46.605577981673392</c:v>
                </c:pt>
                <c:pt idx="5">
                  <c:v>46.611069983320995</c:v>
                </c:pt>
                <c:pt idx="6">
                  <c:v>32.989522577275871</c:v>
                </c:pt>
                <c:pt idx="7">
                  <c:v>63.666281556524176</c:v>
                </c:pt>
                <c:pt idx="8">
                  <c:v>56.929674024322438</c:v>
                </c:pt>
                <c:pt idx="9">
                  <c:v>6.1056482686485234</c:v>
                </c:pt>
                <c:pt idx="10">
                  <c:v>11.445339296257718</c:v>
                </c:pt>
                <c:pt idx="11">
                  <c:v>32.84116231134508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70-DB4A-98B6-9EA763FC58F2}"/>
            </c:ext>
          </c:extLst>
        </c:ser>
        <c:ser>
          <c:idx val="5"/>
          <c:order val="5"/>
          <c:tx>
            <c:strRef>
              <c:f>Figure2!$H$21</c:f>
              <c:strCache>
                <c:ptCount val="1"/>
                <c:pt idx="0">
                  <c:v>32K</c:v>
                </c:pt>
              </c:strCache>
            </c:strRef>
          </c:tx>
          <c:spPr>
            <a:solidFill>
              <a:srgbClr val="00B0F0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Figure2!$B$22:$B$33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Figure2!$H$22:$H$33</c:f>
              <c:numCache>
                <c:formatCode>General</c:formatCode>
                <c:ptCount val="12"/>
                <c:pt idx="0">
                  <c:v>8.7933013766277295</c:v>
                </c:pt>
                <c:pt idx="1">
                  <c:v>53.377048135081928</c:v>
                </c:pt>
                <c:pt idx="2">
                  <c:v>64.453966183726664</c:v>
                </c:pt>
                <c:pt idx="3">
                  <c:v>53.564792142591685</c:v>
                </c:pt>
                <c:pt idx="4">
                  <c:v>40.871354261406282</c:v>
                </c:pt>
                <c:pt idx="5">
                  <c:v>40.860024258007279</c:v>
                </c:pt>
                <c:pt idx="6">
                  <c:v>29.632131704354244</c:v>
                </c:pt>
                <c:pt idx="7">
                  <c:v>57.005644750054692</c:v>
                </c:pt>
                <c:pt idx="8">
                  <c:v>50.911113484489888</c:v>
                </c:pt>
                <c:pt idx="9">
                  <c:v>5.591890246043171</c:v>
                </c:pt>
                <c:pt idx="10">
                  <c:v>9.3105426814362922</c:v>
                </c:pt>
                <c:pt idx="11">
                  <c:v>28.981807952994338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70-DB4A-98B6-9EA763FC58F2}"/>
            </c:ext>
          </c:extLst>
        </c:ser>
        <c:ser>
          <c:idx val="6"/>
          <c:order val="6"/>
          <c:tx>
            <c:strRef>
              <c:f>Figure2!$I$21</c:f>
              <c:strCache>
                <c:ptCount val="1"/>
                <c:pt idx="0">
                  <c:v>64K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Figure2!$B$22:$B$33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Figure2!$I$22:$I$33</c:f>
              <c:numCache>
                <c:formatCode>General</c:formatCode>
                <c:ptCount val="12"/>
                <c:pt idx="0">
                  <c:v>7.5502208992848256</c:v>
                </c:pt>
                <c:pt idx="1">
                  <c:v>44.801584300952094</c:v>
                </c:pt>
                <c:pt idx="2">
                  <c:v>54.748453803336105</c:v>
                </c:pt>
                <c:pt idx="3">
                  <c:v>44.820778302794714</c:v>
                </c:pt>
                <c:pt idx="4">
                  <c:v>35.34192260257678</c:v>
                </c:pt>
                <c:pt idx="5">
                  <c:v>35.34842660452798</c:v>
                </c:pt>
                <c:pt idx="6">
                  <c:v>26.131984794316047</c:v>
                </c:pt>
                <c:pt idx="7">
                  <c:v>46.275800844391505</c:v>
                </c:pt>
                <c:pt idx="8">
                  <c:v>44.476476769073194</c:v>
                </c:pt>
                <c:pt idx="9">
                  <c:v>4.9003022156132978</c:v>
                </c:pt>
                <c:pt idx="10">
                  <c:v>6.4743738646196727</c:v>
                </c:pt>
                <c:pt idx="11">
                  <c:v>24.331419430644207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70-DB4A-98B6-9EA763FC5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-13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90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GB" sz="2200" b="1">
                    <a:solidFill>
                      <a:schemeClr val="tx1"/>
                    </a:solidFill>
                  </a:rPr>
                  <a:t>L2 TLB MPKI</a:t>
                </a:r>
              </a:p>
            </c:rich>
          </c:tx>
          <c:layout>
            <c:manualLayout>
              <c:xMode val="edge"/>
              <c:yMode val="edge"/>
              <c:x val="1.3601264595394118E-2"/>
              <c:y val="0.309726047865291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20"/>
      </c:valAx>
      <c:spPr>
        <a:noFill/>
        <a:ln w="254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29089337151466"/>
          <c:y val="0.20085990030062442"/>
          <c:w val="0.86583199994135507"/>
          <c:h val="9.5515711733427489E-2"/>
        </c:manualLayout>
      </c:layout>
      <c:overlay val="0"/>
      <c:spPr>
        <a:solidFill>
          <a:schemeClr val="bg1"/>
        </a:solidFill>
        <a:ln w="285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65213315692985"/>
          <c:y val="0.25501735455179064"/>
          <c:w val="0.67914585577575859"/>
          <c:h val="0.43899816588580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Walk Latency'!$B$36</c:f>
              <c:strCache>
                <c:ptCount val="1"/>
                <c:pt idx="0">
                  <c:v>Radix</c:v>
                </c:pt>
              </c:strCache>
            </c:strRef>
          </c:tx>
          <c:spPr>
            <a:solidFill>
              <a:srgbClr val="44546A">
                <a:lumMod val="5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C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7547-B544-A0EE33879E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C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'Average Walk Latency'!$A$37:$A$48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'Average Walk Latency'!$B$37:$B$48</c:f>
              <c:numCache>
                <c:formatCode>General</c:formatCode>
                <c:ptCount val="12"/>
                <c:pt idx="0">
                  <c:v>166.04651653910508</c:v>
                </c:pt>
                <c:pt idx="1">
                  <c:v>128.94984059048682</c:v>
                </c:pt>
                <c:pt idx="2">
                  <c:v>130.07389073207176</c:v>
                </c:pt>
                <c:pt idx="3">
                  <c:v>128.54509438563812</c:v>
                </c:pt>
                <c:pt idx="4">
                  <c:v>153.00844263998042</c:v>
                </c:pt>
                <c:pt idx="5">
                  <c:v>153.0188697208356</c:v>
                </c:pt>
                <c:pt idx="6">
                  <c:v>119.7281603906043</c:v>
                </c:pt>
                <c:pt idx="7">
                  <c:v>135.72751127254477</c:v>
                </c:pt>
                <c:pt idx="8">
                  <c:v>168.6696947591696</c:v>
                </c:pt>
                <c:pt idx="9">
                  <c:v>142.35429624096167</c:v>
                </c:pt>
                <c:pt idx="10">
                  <c:v>103.96997784449299</c:v>
                </c:pt>
                <c:pt idx="11">
                  <c:v>137.79408667357293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D-7547-B544-A0EE33879E3F}"/>
            </c:ext>
          </c:extLst>
        </c:ser>
        <c:ser>
          <c:idx val="1"/>
          <c:order val="1"/>
          <c:tx>
            <c:strRef>
              <c:f>'Average Walk Latency'!$C$36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44546A">
                <a:lumMod val="60000"/>
                <a:lumOff val="40000"/>
                <a:alpha val="65098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2.1527777189199616E-3"/>
                  <c:y val="7.8147786694692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8D-7547-B544-A0EE33879E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C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'Average Walk Latency'!$A$37:$A$48</c:f>
              <c:strCache>
                <c:ptCount val="12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DLRM</c:v>
                </c:pt>
                <c:pt idx="4">
                  <c:v>GEN</c:v>
                </c:pt>
                <c:pt idx="5">
                  <c:v>GC</c:v>
                </c:pt>
                <c:pt idx="6">
                  <c:v>PR</c:v>
                </c:pt>
                <c:pt idx="7">
                  <c:v>RND</c:v>
                </c:pt>
                <c:pt idx="8">
                  <c:v>SSSP</c:v>
                </c:pt>
                <c:pt idx="9">
                  <c:v>TC</c:v>
                </c:pt>
                <c:pt idx="10">
                  <c:v>XS</c:v>
                </c:pt>
                <c:pt idx="11">
                  <c:v>GMEAN</c:v>
                </c:pt>
              </c:strCache>
            </c:strRef>
          </c:cat>
          <c:val>
            <c:numRef>
              <c:f>'Average Walk Latency'!$C$37:$C$48</c:f>
              <c:numCache>
                <c:formatCode>General</c:formatCode>
                <c:ptCount val="12"/>
                <c:pt idx="0">
                  <c:v>117.14759213403143</c:v>
                </c:pt>
                <c:pt idx="1">
                  <c:v>107.33772939691775</c:v>
                </c:pt>
                <c:pt idx="2">
                  <c:v>108.36017259037196</c:v>
                </c:pt>
                <c:pt idx="3">
                  <c:v>107.44081221809398</c:v>
                </c:pt>
                <c:pt idx="4">
                  <c:v>108.86153332520591</c:v>
                </c:pt>
                <c:pt idx="5">
                  <c:v>108.83611669713915</c:v>
                </c:pt>
                <c:pt idx="6">
                  <c:v>96.654415357221282</c:v>
                </c:pt>
                <c:pt idx="7">
                  <c:v>13.339807317688841</c:v>
                </c:pt>
                <c:pt idx="8">
                  <c:v>123.67527631742468</c:v>
                </c:pt>
                <c:pt idx="9">
                  <c:v>111.37353348773399</c:v>
                </c:pt>
                <c:pt idx="10">
                  <c:v>62.557393376054371</c:v>
                </c:pt>
                <c:pt idx="11">
                  <c:v>86.097338900686708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D-7547-B544-A0EE33879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6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ysClr val="windowText" lastClr="000000"/>
            </a:solidFill>
            <a:round/>
          </a:ln>
          <a:effectLst/>
        </c:spPr>
        <c:txPr>
          <a:bodyPr rot="-234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170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700"/>
                  </a:lnSpc>
                  <a:defRPr sz="18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US" sz="1800" baseline="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ts val="1700"/>
                  </a:lnSpc>
                  <a:defRPr sz="1800" b="1">
                    <a:solidFill>
                      <a:schemeClr val="tx1"/>
                    </a:solidFill>
                  </a:defRPr>
                </a:pPr>
                <a:r>
                  <a:rPr lang="en-US" sz="1800" baseline="0" dirty="0">
                    <a:solidFill>
                      <a:schemeClr val="tx1"/>
                    </a:solidFill>
                  </a:rPr>
                  <a:t>PTW Latency (cycles)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8.7647886930011853E-2"/>
              <c:y val="0.223282994672413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700"/>
                </a:lnSpc>
                <a:defRPr sz="1800" b="1" i="0" u="none" strike="noStrike" kern="1200" baseline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25"/>
      </c:valAx>
      <c:spPr>
        <a:noFill/>
        <a:ln w="254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0278496547503925"/>
          <c:y val="0.17901176072911681"/>
          <c:w val="0.34674621208589751"/>
          <c:h val="6.2931735754643031E-2"/>
        </c:manualLayout>
      </c:layout>
      <c:overlay val="0"/>
      <c:spPr>
        <a:solidFill>
          <a:schemeClr val="bg1"/>
        </a:solidFill>
        <a:ln w="285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0.16461</cdr:x>
      <cdr:y>0.55919</cdr:y>
    </cdr:from>
    <cdr:to>
      <cdr:x>0.83788</cdr:x>
      <cdr:y>0.55919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8D5E6F9-1A36-1D43-8D04-3862FA032EE4}"/>
            </a:ext>
          </a:extLst>
        </cdr:cNvPr>
        <cdr:cNvCxnSpPr/>
      </cdr:nvCxnSpPr>
      <cdr:spPr>
        <a:xfrm xmlns:a="http://schemas.openxmlformats.org/drawingml/2006/main">
          <a:off x="1895450" y="2915073"/>
          <a:ext cx="775262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0.60526</cdr:x>
      <cdr:y>0.36624</cdr:y>
    </cdr:from>
    <cdr:to>
      <cdr:x>0.68467</cdr:x>
      <cdr:y>0.43405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37A164A-B3D3-6C4D-8232-EE0783D463A2}"/>
            </a:ext>
          </a:extLst>
        </cdr:cNvPr>
        <cdr:cNvSpPr txBox="1"/>
      </cdr:nvSpPr>
      <cdr:spPr>
        <a:xfrm xmlns:a="http://schemas.openxmlformats.org/drawingml/2006/main">
          <a:off x="6969431" y="1909232"/>
          <a:ext cx="914394" cy="353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H" sz="1600" b="1" dirty="0"/>
            <a:t>1.93x</a:t>
          </a:r>
        </a:p>
      </cdr:txBody>
    </cdr:sp>
  </cdr:relSizeAnchor>
  <cdr:relSizeAnchor xmlns:cdr="http://schemas.openxmlformats.org/drawingml/2006/chartDrawing">
    <cdr:from>
      <cdr:x>0.20857</cdr:x>
      <cdr:y>0.36376</cdr:y>
    </cdr:from>
    <cdr:to>
      <cdr:x>0.28798</cdr:x>
      <cdr:y>0.43157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7AB689D-5DC7-776E-6237-793FAE410CB0}"/>
            </a:ext>
          </a:extLst>
        </cdr:cNvPr>
        <cdr:cNvSpPr txBox="1"/>
      </cdr:nvSpPr>
      <cdr:spPr>
        <a:xfrm xmlns:a="http://schemas.openxmlformats.org/drawingml/2006/main">
          <a:off x="2401644" y="1896289"/>
          <a:ext cx="914394" cy="353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H" sz="1600" b="1" dirty="0"/>
            <a:t>1.53x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0.20746</cdr:x>
      <cdr:y>0.46278</cdr:y>
    </cdr:from>
    <cdr:to>
      <cdr:x>0.87719</cdr:x>
      <cdr:y>0.46278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8D5E6F9-1A36-1D43-8D04-3862FA032EE4}"/>
            </a:ext>
          </a:extLst>
        </cdr:cNvPr>
        <cdr:cNvCxnSpPr/>
      </cdr:nvCxnSpPr>
      <cdr:spPr>
        <a:xfrm xmlns:a="http://schemas.openxmlformats.org/drawingml/2006/main">
          <a:off x="2372277" y="2597900"/>
          <a:ext cx="765817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0.25233</cdr:x>
      <cdr:y>0.15112</cdr:y>
    </cdr:from>
    <cdr:to>
      <cdr:x>0.83883</cdr:x>
      <cdr:y>0.2361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CA4F52D5-661A-A91B-79DD-A7611C709A6B}"/>
            </a:ext>
          </a:extLst>
        </cdr:cNvPr>
        <cdr:cNvGrpSpPr/>
      </cdr:nvGrpSpPr>
      <cdr:grpSpPr>
        <a:xfrm xmlns:a="http://schemas.openxmlformats.org/drawingml/2006/main">
          <a:off x="2885321" y="848337"/>
          <a:ext cx="6706459" cy="477049"/>
          <a:chOff x="1600593" y="1456140"/>
          <a:chExt cx="6706468" cy="477059"/>
        </a:xfrm>
      </cdr:grpSpPr>
      <cdr:pic>
        <cdr:nvPicPr>
          <cdr:cNvPr id="4" name="chart">
            <a:extLst xmlns:a="http://schemas.openxmlformats.org/drawingml/2006/main">
              <a:ext uri="{FF2B5EF4-FFF2-40B4-BE49-F238E27FC236}">
                <a16:creationId xmlns:a16="http://schemas.microsoft.com/office/drawing/2014/main" id="{B68DBB83-2E8A-2C8D-7304-2AE203D8EF01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1600593" y="1510517"/>
            <a:ext cx="393700" cy="368300"/>
          </a:xfrm>
          <a:prstGeom xmlns:a="http://schemas.openxmlformats.org/drawingml/2006/main" prst="rect">
            <a:avLst/>
          </a:prstGeom>
        </cdr:spPr>
      </cdr:pic>
      <cdr:pic>
        <cdr:nvPicPr>
          <cdr:cNvPr id="5" name="chart">
            <a:extLst xmlns:a="http://schemas.openxmlformats.org/drawingml/2006/main">
              <a:ext uri="{FF2B5EF4-FFF2-40B4-BE49-F238E27FC236}">
                <a16:creationId xmlns:a16="http://schemas.microsoft.com/office/drawing/2014/main" id="{65EC4BBE-8DE8-0F19-2E17-D5BB159C4FA9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112124" y="1561317"/>
            <a:ext cx="317500" cy="266700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6" name="TextBox 8">
            <a:extLst xmlns:a="http://schemas.openxmlformats.org/drawingml/2006/main">
              <a:ext uri="{FF2B5EF4-FFF2-40B4-BE49-F238E27FC236}">
                <a16:creationId xmlns:a16="http://schemas.microsoft.com/office/drawing/2014/main" id="{E71C34EB-0DCD-78E5-A565-24345DE8E165}"/>
              </a:ext>
            </a:extLst>
          </cdr:cNvPr>
          <cdr:cNvSpPr txBox="1"/>
        </cdr:nvSpPr>
        <cdr:spPr>
          <a:xfrm xmlns:a="http://schemas.openxmlformats.org/drawingml/2006/main">
            <a:off x="1961242" y="1456140"/>
            <a:ext cx="4188973" cy="47705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CH" sz="2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State-of-the-art Page Table</a:t>
            </a:r>
            <a:r>
              <a:rPr lang="en-CH" sz="250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CH" sz="2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7" name="TextBox 9">
            <a:extLst xmlns:a="http://schemas.openxmlformats.org/drawingml/2006/main">
              <a:ext uri="{FF2B5EF4-FFF2-40B4-BE49-F238E27FC236}">
                <a16:creationId xmlns:a16="http://schemas.microsoft.com/office/drawing/2014/main" id="{189FA5D1-4609-72C7-95F0-CD9180E5D002}"/>
              </a:ext>
            </a:extLst>
          </cdr:cNvPr>
          <cdr:cNvSpPr txBox="1"/>
        </cdr:nvSpPr>
        <cdr:spPr>
          <a:xfrm xmlns:a="http://schemas.openxmlformats.org/drawingml/2006/main">
            <a:off x="6429624" y="1456140"/>
            <a:ext cx="1877437" cy="4770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CH" sz="2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Perfect TLB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0.08281</cdr:x>
      <cdr:y>0.56585</cdr:y>
    </cdr:from>
    <cdr:to>
      <cdr:x>0.79124</cdr:x>
      <cdr:y>0.56585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E1BC1B5-8EDD-0BCA-0555-007C4F1C3552}"/>
            </a:ext>
          </a:extLst>
        </cdr:cNvPr>
        <cdr:cNvCxnSpPr/>
      </cdr:nvCxnSpPr>
      <cdr:spPr>
        <a:xfrm xmlns:a="http://schemas.openxmlformats.org/drawingml/2006/main">
          <a:off x="910947" y="2501265"/>
          <a:ext cx="7792713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0.08281</cdr:x>
      <cdr:y>0.56585</cdr:y>
    </cdr:from>
    <cdr:to>
      <cdr:x>0.79124</cdr:x>
      <cdr:y>0.56585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E1BC1B5-8EDD-0BCA-0555-007C4F1C3552}"/>
            </a:ext>
          </a:extLst>
        </cdr:cNvPr>
        <cdr:cNvCxnSpPr/>
      </cdr:nvCxnSpPr>
      <cdr:spPr>
        <a:xfrm xmlns:a="http://schemas.openxmlformats.org/drawingml/2006/main">
          <a:off x="910947" y="2501265"/>
          <a:ext cx="7792713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9FCB-8399-0F48-BE64-2068F4D40842}" type="datetimeFigureOut">
              <a:rPr lang="en-CH" smtClean="0"/>
              <a:t>03.11.23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FDD1A-73A3-FE48-BD03-9F5BDB4F10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953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900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7984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1243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6833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465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3960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27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28941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28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77237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38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9319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45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25022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47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350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744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55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08890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62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0667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67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00332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68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7795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69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7604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70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668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74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6954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76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682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77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0386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79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157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2102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3796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4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[1] There is a two level TLB-hierarchy. </a:t>
            </a:r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[2] If we miss in the TLB, we trigger the page table walk</a:t>
            </a:r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[3] We search in the page walk caches for intermediate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4526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[1] If the physical page resides in</a:t>
            </a:r>
            <a:r>
              <a:rPr lang="en-GB" dirty="0"/>
              <a:t> t</a:t>
            </a:r>
            <a:r>
              <a:rPr lang="en-CH" dirty="0"/>
              <a:t>he swap space, then it first needs be to be swapped into the DRAM before fetching it inside the cache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1512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807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FDD1A-73A3-FE48-BD03-9F5BDB4F1065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028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B4AC80-ED89-0C4F-B454-66418E6F9888}"/>
              </a:ext>
            </a:extLst>
          </p:cNvPr>
          <p:cNvSpPr txBox="1">
            <a:spLocks/>
          </p:cNvSpPr>
          <p:nvPr userDrawn="1"/>
        </p:nvSpPr>
        <p:spPr>
          <a:xfrm>
            <a:off x="0" y="-1"/>
            <a:ext cx="9144000" cy="3585117"/>
          </a:xfrm>
          <a:prstGeom prst="rect">
            <a:avLst/>
          </a:prstGeom>
          <a:solidFill>
            <a:srgbClr val="28503F">
              <a:alpha val="1994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658" y="350867"/>
            <a:ext cx="77724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br>
              <a:rPr lang="en-US" dirty="0"/>
            </a:b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1D808B-B204-165A-F39A-0DA76979ACE9}"/>
              </a:ext>
            </a:extLst>
          </p:cNvPr>
          <p:cNvGrpSpPr/>
          <p:nvPr userDrawn="1"/>
        </p:nvGrpSpPr>
        <p:grpSpPr>
          <a:xfrm>
            <a:off x="2490740" y="5496470"/>
            <a:ext cx="4162521" cy="691991"/>
            <a:chOff x="2313398" y="5496470"/>
            <a:chExt cx="4162521" cy="6919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41F271-E470-A132-300B-02445D3AA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313398" y="5496470"/>
              <a:ext cx="1748187" cy="6919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976204-DF23-5C1A-408F-E6B2DC1BE5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553" t="31836" r="15247" b="32270"/>
            <a:stretch/>
          </p:blipFill>
          <p:spPr>
            <a:xfrm>
              <a:off x="4422268" y="5508144"/>
              <a:ext cx="2053651" cy="38944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E3966AB-B2D5-065E-1195-42F229E7CB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62" y="6130889"/>
            <a:ext cx="651737" cy="65173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4CB8E6-8A70-029E-37E6-7AAD9B703C0A}"/>
              </a:ext>
            </a:extLst>
          </p:cNvPr>
          <p:cNvGrpSpPr/>
          <p:nvPr userDrawn="1"/>
        </p:nvGrpSpPr>
        <p:grpSpPr>
          <a:xfrm>
            <a:off x="1362968" y="6166623"/>
            <a:ext cx="6418064" cy="580268"/>
            <a:chOff x="1362968" y="6166623"/>
            <a:chExt cx="6418064" cy="5802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25C48A-C12D-E418-39F5-9381CB4A89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8273" t="34927" r="30772" b="35321"/>
            <a:stretch/>
          </p:blipFill>
          <p:spPr>
            <a:xfrm>
              <a:off x="1362968" y="6238725"/>
              <a:ext cx="1070209" cy="436064"/>
            </a:xfrm>
            <a:prstGeom prst="rect">
              <a:avLst/>
            </a:prstGeom>
          </p:spPr>
        </p:pic>
        <p:pic>
          <p:nvPicPr>
            <p:cNvPr id="16" name="Google Shape;91;p1">
              <a:extLst>
                <a:ext uri="{FF2B5EF4-FFF2-40B4-BE49-F238E27FC236}">
                  <a16:creationId xmlns:a16="http://schemas.microsoft.com/office/drawing/2014/main" id="{B9F113AF-6316-7B2C-9383-A636D77463EB}"/>
                </a:ext>
              </a:extLst>
            </p:cNvPr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19541" y="6166623"/>
              <a:ext cx="1605693" cy="580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819E5BD-9004-76FA-DEE3-9B1D7A8903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795" y="6301594"/>
              <a:ext cx="1675237" cy="31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690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933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684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1" y="1"/>
            <a:ext cx="7886700" cy="1020336"/>
          </a:xfrm>
        </p:spPr>
        <p:txBody>
          <a:bodyPr/>
          <a:lstStyle>
            <a:lvl1pPr>
              <a:defRPr b="1" i="0">
                <a:latin typeface="Corbel" panose="020B0503020204020204" pitchFamily="34" charset="0"/>
                <a:ea typeface="Apple Symbols" panose="02000000000000000000" pitchFamily="2" charset="-79"/>
                <a:cs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21" y="1173279"/>
            <a:ext cx="7886700" cy="4351338"/>
          </a:xfrm>
        </p:spPr>
        <p:txBody>
          <a:bodyPr/>
          <a:lstStyle>
            <a:lvl1pPr>
              <a:defRPr b="0" i="0">
                <a:latin typeface="Corbel" panose="020B0503020204020204" pitchFamily="34" charset="0"/>
                <a:ea typeface="NanumGothic" panose="020D0604000000000000" pitchFamily="34" charset="-127"/>
              </a:defRPr>
            </a:lvl1pPr>
            <a:lvl2pPr>
              <a:defRPr b="0" i="0">
                <a:latin typeface="Corbel" panose="020B0503020204020204" pitchFamily="34" charset="0"/>
                <a:ea typeface="NanumGothic" panose="020D0604000000000000" pitchFamily="34" charset="-127"/>
              </a:defRPr>
            </a:lvl2pPr>
            <a:lvl3pPr>
              <a:defRPr b="0" i="0">
                <a:latin typeface="Corbel" panose="020B0503020204020204" pitchFamily="34" charset="0"/>
                <a:ea typeface="NanumGothic" panose="020D0604000000000000" pitchFamily="34" charset="-127"/>
              </a:defRPr>
            </a:lvl3pPr>
            <a:lvl4pPr>
              <a:defRPr b="0" i="0">
                <a:latin typeface="Corbel" panose="020B0503020204020204" pitchFamily="34" charset="0"/>
                <a:ea typeface="NanumGothic" panose="020D0604000000000000" pitchFamily="34" charset="-127"/>
              </a:defRPr>
            </a:lvl4pPr>
            <a:lvl5pPr>
              <a:defRPr b="0" i="0">
                <a:latin typeface="Corbel" panose="020B0503020204020204" pitchFamily="34" charset="0"/>
                <a:ea typeface="NanumGothic" panose="020D0604000000000000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021" y="6334729"/>
            <a:ext cx="2057400" cy="365125"/>
          </a:xfrm>
        </p:spPr>
        <p:txBody>
          <a:bodyPr/>
          <a:lstStyle>
            <a:lvl1pPr>
              <a:defRPr sz="1800">
                <a:solidFill>
                  <a:srgbClr val="059745"/>
                </a:solidFill>
                <a:latin typeface="Corbel" panose="020B0503020204020204" pitchFamily="34" charset="0"/>
              </a:defRPr>
            </a:lvl1pPr>
          </a:lstStyle>
          <a:p>
            <a:fld id="{1126AD06-1C69-4F40-B475-B9DE4452D124}" type="slidenum">
              <a:rPr lang="en-CH" smtClean="0"/>
              <a:pPr/>
              <a:t>‹#›</a:t>
            </a:fld>
            <a:endParaRPr lang="en-CH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F3AE5-E24E-AD4B-AEBC-DFA0FE1DBDCF}"/>
              </a:ext>
            </a:extLst>
          </p:cNvPr>
          <p:cNvCxnSpPr>
            <a:cxnSpLocks/>
          </p:cNvCxnSpPr>
          <p:nvPr userDrawn="1"/>
        </p:nvCxnSpPr>
        <p:spPr>
          <a:xfrm>
            <a:off x="0" y="933099"/>
            <a:ext cx="9144000" cy="0"/>
          </a:xfrm>
          <a:prstGeom prst="line">
            <a:avLst/>
          </a:prstGeom>
          <a:ln w="28575">
            <a:solidFill>
              <a:srgbClr val="059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3E27ED-4869-A796-C850-88B84A2ABE01}"/>
              </a:ext>
            </a:extLst>
          </p:cNvPr>
          <p:cNvCxnSpPr>
            <a:cxnSpLocks/>
          </p:cNvCxnSpPr>
          <p:nvPr userDrawn="1"/>
        </p:nvCxnSpPr>
        <p:spPr>
          <a:xfrm>
            <a:off x="0" y="894794"/>
            <a:ext cx="9144000" cy="0"/>
          </a:xfrm>
          <a:prstGeom prst="line">
            <a:avLst/>
          </a:prstGeom>
          <a:ln w="28575">
            <a:solidFill>
              <a:srgbClr val="35B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E502BA3-ABCB-7BA7-0B18-F4DC953AEBB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894791"/>
          </a:xfrm>
          <a:prstGeom prst="rect">
            <a:avLst/>
          </a:prstGeom>
          <a:solidFill>
            <a:srgbClr val="28503F">
              <a:alpha val="9673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293817-6D9E-C95F-B7DD-773650E86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049" b="51147"/>
          <a:stretch/>
        </p:blipFill>
        <p:spPr>
          <a:xfrm>
            <a:off x="1" y="6602032"/>
            <a:ext cx="1022350" cy="1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05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284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0950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92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310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5506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187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AD06-1C69-4F40-B475-B9DE4452D1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946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5916-25A6-9D42-9513-230B9BBE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2584" y="909395"/>
            <a:ext cx="10129168" cy="2387600"/>
          </a:xfrm>
        </p:spPr>
        <p:txBody>
          <a:bodyPr>
            <a:noAutofit/>
          </a:bodyPr>
          <a:lstStyle/>
          <a:p>
            <a:pPr>
              <a:lnSpc>
                <a:spcPts val="5300"/>
              </a:lnSpc>
            </a:pPr>
            <a:br>
              <a:rPr lang="en-CH" sz="4000" dirty="0">
                <a:solidFill>
                  <a:schemeClr val="bg1"/>
                </a:solidFill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</a:br>
            <a: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 </a:t>
            </a:r>
            <a:b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</a:br>
            <a: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Fast and Efficient Address Translation</a:t>
            </a:r>
            <a:b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</a:br>
            <a: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via Hybrid Restrictive &amp; Flexible</a:t>
            </a:r>
            <a:b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</a:br>
            <a: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Virtual-to-Physical Address Mappings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24863-D92D-F68C-22BA-CA0933AE0121}"/>
              </a:ext>
            </a:extLst>
          </p:cNvPr>
          <p:cNvSpPr txBox="1"/>
          <p:nvPr/>
        </p:nvSpPr>
        <p:spPr>
          <a:xfrm>
            <a:off x="-181484" y="3806493"/>
            <a:ext cx="950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solidFill>
                  <a:srgbClr val="05974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Konstantinos Kanellopoulos</a:t>
            </a:r>
            <a:endParaRPr lang="en-GB" sz="2100" dirty="0">
              <a:solidFill>
                <a:srgbClr val="059745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Rahul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Bera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Kosta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Stojiljkovic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Nisa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Bostanci</a:t>
            </a:r>
            <a:r>
              <a:rPr lang="en-GB" sz="21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Can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Firtina</a:t>
            </a:r>
            <a:r>
              <a:rPr lang="en-GB" sz="21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</a:p>
          <a:p>
            <a:pPr algn="ctr"/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Rachata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Ausavarungnirun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Rakesh Kumar,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Nastaran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Hajinazar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</a:p>
          <a:p>
            <a:pPr algn="ctr"/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Mohammad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Sadrosadati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Nandita Vijaykumar, and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Onur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Mutlu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endParaRPr lang="en-GB" sz="2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A6994-C9A6-45DF-90CB-730E21BC654C}"/>
              </a:ext>
            </a:extLst>
          </p:cNvPr>
          <p:cNvSpPr txBox="1"/>
          <p:nvPr/>
        </p:nvSpPr>
        <p:spPr>
          <a:xfrm>
            <a:off x="3305061" y="355829"/>
            <a:ext cx="25338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5000" b="1" dirty="0">
                <a:solidFill>
                  <a:srgbClr val="059745"/>
                </a:solidFill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UTOPIA</a:t>
            </a:r>
            <a:endParaRPr lang="en-CH" sz="5000" b="1" dirty="0"/>
          </a:p>
        </p:txBody>
      </p:sp>
    </p:spTree>
    <p:extLst>
      <p:ext uri="{BB962C8B-B14F-4D97-AF65-F5344CB8AC3E}">
        <p14:creationId xmlns:p14="http://schemas.microsoft.com/office/powerpoint/2010/main" val="25585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97"/>
    </mc:Choice>
    <mc:Fallback xmlns="">
      <p:transition spd="slow" advTm="250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2014B2-BFC5-D454-3897-69FD7BA28D5A}"/>
              </a:ext>
            </a:extLst>
          </p:cNvPr>
          <p:cNvSpPr/>
          <p:nvPr/>
        </p:nvSpPr>
        <p:spPr>
          <a:xfrm>
            <a:off x="117984" y="1942773"/>
            <a:ext cx="6820698" cy="3693220"/>
          </a:xfrm>
          <a:prstGeom prst="roundRect">
            <a:avLst>
              <a:gd name="adj" fmla="val 894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>
                  <a:alpha val="39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0B9AC-A046-3249-AE4C-8CD8FB44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43"/>
            <a:ext cx="7886700" cy="1020336"/>
          </a:xfrm>
        </p:spPr>
        <p:txBody>
          <a:bodyPr>
            <a:normAutofit/>
          </a:bodyPr>
          <a:lstStyle/>
          <a:p>
            <a:r>
              <a:rPr lang="en-CH"/>
              <a:t>Address Translation Flow (II)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7DB3A42-EE32-B241-9AF4-58D02DF909CA}"/>
              </a:ext>
            </a:extLst>
          </p:cNvPr>
          <p:cNvSpPr/>
          <p:nvPr/>
        </p:nvSpPr>
        <p:spPr>
          <a:xfrm>
            <a:off x="662783" y="2402404"/>
            <a:ext cx="1332012" cy="814936"/>
          </a:xfrm>
          <a:prstGeom prst="roundRect">
            <a:avLst>
              <a:gd name="adj" fmla="val 720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tx1"/>
                </a:solidFill>
              </a:rPr>
              <a:t>L1 I</a:t>
            </a:r>
            <a:r>
              <a:rPr lang="el-GR" sz="2500" b="1" dirty="0">
                <a:solidFill>
                  <a:schemeClr val="tx1"/>
                </a:solidFill>
              </a:rPr>
              <a:t>-</a:t>
            </a:r>
            <a:r>
              <a:rPr lang="en-CH" sz="2500" b="1">
                <a:solidFill>
                  <a:schemeClr val="tx1"/>
                </a:solidFill>
              </a:rPr>
              <a:t>TLB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26BB67E-ACCD-2546-A2DE-AC3FFE95BCC4}"/>
              </a:ext>
            </a:extLst>
          </p:cNvPr>
          <p:cNvSpPr/>
          <p:nvPr/>
        </p:nvSpPr>
        <p:spPr>
          <a:xfrm>
            <a:off x="615249" y="4000777"/>
            <a:ext cx="1426657" cy="831695"/>
          </a:xfrm>
          <a:prstGeom prst="roundRect">
            <a:avLst>
              <a:gd name="adj" fmla="val 739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tx1"/>
                </a:solidFill>
              </a:rPr>
              <a:t>L1 D</a:t>
            </a:r>
            <a:r>
              <a:rPr lang="el-GR" sz="2500" b="1" dirty="0">
                <a:solidFill>
                  <a:schemeClr val="tx1"/>
                </a:solidFill>
              </a:rPr>
              <a:t>-</a:t>
            </a:r>
            <a:r>
              <a:rPr lang="en-CH" sz="2500" b="1">
                <a:solidFill>
                  <a:schemeClr val="tx1"/>
                </a:solidFill>
              </a:rPr>
              <a:t>TLB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0972107-0DDA-9548-A2D4-7BD937A1B5EC}"/>
              </a:ext>
            </a:extLst>
          </p:cNvPr>
          <p:cNvSpPr/>
          <p:nvPr/>
        </p:nvSpPr>
        <p:spPr>
          <a:xfrm>
            <a:off x="2821080" y="2205287"/>
            <a:ext cx="1373828" cy="3021040"/>
          </a:xfrm>
          <a:prstGeom prst="roundRect">
            <a:avLst>
              <a:gd name="adj" fmla="val 4638"/>
            </a:avLst>
          </a:prstGeom>
          <a:solidFill>
            <a:schemeClr val="accent5">
              <a:lumMod val="60000"/>
              <a:lumOff val="40000"/>
              <a:alpha val="59534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tx1"/>
                </a:solidFill>
              </a:rPr>
              <a:t>Unified</a:t>
            </a:r>
          </a:p>
          <a:p>
            <a:pPr algn="ctr"/>
            <a:r>
              <a:rPr lang="en-CH" sz="2500" b="1">
                <a:solidFill>
                  <a:schemeClr val="tx1"/>
                </a:solidFill>
              </a:rPr>
              <a:t>L2 TLB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7ACA26-4B74-BA46-9DB3-8D1BD70DE2A4}"/>
              </a:ext>
            </a:extLst>
          </p:cNvPr>
          <p:cNvSpPr/>
          <p:nvPr/>
        </p:nvSpPr>
        <p:spPr>
          <a:xfrm>
            <a:off x="4972659" y="2546629"/>
            <a:ext cx="1628900" cy="771896"/>
          </a:xfrm>
          <a:prstGeom prst="roundRect">
            <a:avLst>
              <a:gd name="adj" fmla="val 5249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tx1"/>
                </a:solidFill>
              </a:rPr>
              <a:t>Page Walk Caches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64B970F-1AA9-7F41-B1C5-A4427F73F41C}"/>
              </a:ext>
            </a:extLst>
          </p:cNvPr>
          <p:cNvSpPr/>
          <p:nvPr/>
        </p:nvSpPr>
        <p:spPr>
          <a:xfrm>
            <a:off x="4972659" y="4286380"/>
            <a:ext cx="1729913" cy="939947"/>
          </a:xfrm>
          <a:prstGeom prst="roundRect">
            <a:avLst>
              <a:gd name="adj" fmla="val 3914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tx1"/>
                </a:solidFill>
              </a:rPr>
              <a:t>Page Table Walker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633853-BFB9-DF47-8E41-5F70317229E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96627" y="4416625"/>
            <a:ext cx="3186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EE4100-79F0-F846-B697-5A66FA15417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994795" y="2809872"/>
            <a:ext cx="8262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CD94A0-4E0A-B048-AE24-AC7C636B0DBF}"/>
              </a:ext>
            </a:extLst>
          </p:cNvPr>
          <p:cNvCxnSpPr>
            <a:cxnSpLocks/>
          </p:cNvCxnSpPr>
          <p:nvPr/>
        </p:nvCxnSpPr>
        <p:spPr>
          <a:xfrm>
            <a:off x="2041906" y="4391260"/>
            <a:ext cx="7791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DD38C0-1F58-8E4D-8FE3-830D43ABE21A}"/>
              </a:ext>
            </a:extLst>
          </p:cNvPr>
          <p:cNvCxnSpPr>
            <a:cxnSpLocks/>
          </p:cNvCxnSpPr>
          <p:nvPr/>
        </p:nvCxnSpPr>
        <p:spPr>
          <a:xfrm>
            <a:off x="4205680" y="4706531"/>
            <a:ext cx="7768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5F1980-4036-9E49-8789-B04E68991A8F}"/>
              </a:ext>
            </a:extLst>
          </p:cNvPr>
          <p:cNvCxnSpPr>
            <a:cxnSpLocks/>
          </p:cNvCxnSpPr>
          <p:nvPr/>
        </p:nvCxnSpPr>
        <p:spPr>
          <a:xfrm flipV="1">
            <a:off x="5773286" y="3318525"/>
            <a:ext cx="0" cy="967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EA9A80-0441-5A4F-85D8-0A0DD9E481CD}"/>
              </a:ext>
            </a:extLst>
          </p:cNvPr>
          <p:cNvCxnSpPr>
            <a:cxnSpLocks/>
          </p:cNvCxnSpPr>
          <p:nvPr/>
        </p:nvCxnSpPr>
        <p:spPr>
          <a:xfrm>
            <a:off x="6601559" y="2910632"/>
            <a:ext cx="10040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BB6653-9E5F-3543-8B19-AED07B865E99}"/>
              </a:ext>
            </a:extLst>
          </p:cNvPr>
          <p:cNvCxnSpPr>
            <a:cxnSpLocks/>
          </p:cNvCxnSpPr>
          <p:nvPr/>
        </p:nvCxnSpPr>
        <p:spPr>
          <a:xfrm flipV="1">
            <a:off x="296627" y="2834606"/>
            <a:ext cx="0" cy="15744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D16756-F991-3840-9B2E-872A80A946F9}"/>
              </a:ext>
            </a:extLst>
          </p:cNvPr>
          <p:cNvCxnSpPr>
            <a:cxnSpLocks/>
          </p:cNvCxnSpPr>
          <p:nvPr/>
        </p:nvCxnSpPr>
        <p:spPr>
          <a:xfrm>
            <a:off x="296627" y="2834606"/>
            <a:ext cx="3661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9C0A2BE-4199-EF44-B729-34C559F3ECC8}"/>
              </a:ext>
            </a:extLst>
          </p:cNvPr>
          <p:cNvSpPr/>
          <p:nvPr/>
        </p:nvSpPr>
        <p:spPr>
          <a:xfrm>
            <a:off x="4273635" y="440630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/>
              <a:t>Miss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6ABBEC-6490-ED42-A143-91A78493073D}"/>
              </a:ext>
            </a:extLst>
          </p:cNvPr>
          <p:cNvSpPr/>
          <p:nvPr/>
        </p:nvSpPr>
        <p:spPr>
          <a:xfrm>
            <a:off x="2059804" y="4108847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/>
              <a:t>Miss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3F3690-3EBD-C34E-BCCB-F654FAEC39E7}"/>
              </a:ext>
            </a:extLst>
          </p:cNvPr>
          <p:cNvSpPr/>
          <p:nvPr/>
        </p:nvSpPr>
        <p:spPr>
          <a:xfrm>
            <a:off x="2059804" y="2526829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/>
              <a:t>Miss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9C8EFB-3979-C749-B959-4F40DA73AFF9}"/>
              </a:ext>
            </a:extLst>
          </p:cNvPr>
          <p:cNvSpPr/>
          <p:nvPr/>
        </p:nvSpPr>
        <p:spPr>
          <a:xfrm>
            <a:off x="247137" y="3301390"/>
            <a:ext cx="9067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/>
              <a:t>Virtual </a:t>
            </a:r>
          </a:p>
          <a:p>
            <a:pPr algn="ctr"/>
            <a:r>
              <a:rPr lang="en-CH" sz="1700" b="1"/>
              <a:t>Address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7C944F-87B3-F449-874F-48DFF687303A}"/>
              </a:ext>
            </a:extLst>
          </p:cNvPr>
          <p:cNvSpPr/>
          <p:nvPr/>
        </p:nvSpPr>
        <p:spPr>
          <a:xfrm>
            <a:off x="6938681" y="2556689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/>
              <a:t>Miss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EFC5D-8BE0-4D4D-8869-FC7AAD85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10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869320-1F87-0DEF-BD28-78C8E02C4EFF}"/>
              </a:ext>
            </a:extLst>
          </p:cNvPr>
          <p:cNvSpPr/>
          <p:nvPr/>
        </p:nvSpPr>
        <p:spPr>
          <a:xfrm>
            <a:off x="7605561" y="1942777"/>
            <a:ext cx="1460828" cy="3693226"/>
          </a:xfrm>
          <a:prstGeom prst="roundRect">
            <a:avLst>
              <a:gd name="adj" fmla="val 308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Memory Hierarchy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5F239-619E-B7FC-B9C2-E28ABACEA44D}"/>
              </a:ext>
            </a:extLst>
          </p:cNvPr>
          <p:cNvSpPr txBox="1"/>
          <p:nvPr/>
        </p:nvSpPr>
        <p:spPr>
          <a:xfrm>
            <a:off x="307563" y="1465723"/>
            <a:ext cx="64300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i="1" dirty="0"/>
              <a:t>Memory Management Unit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87E024A-6979-A38B-9FCA-A2F33CF6AD18}"/>
              </a:ext>
            </a:extLst>
          </p:cNvPr>
          <p:cNvSpPr/>
          <p:nvPr/>
        </p:nvSpPr>
        <p:spPr>
          <a:xfrm>
            <a:off x="7663699" y="2545150"/>
            <a:ext cx="1362318" cy="728467"/>
          </a:xfrm>
          <a:prstGeom prst="roundRect">
            <a:avLst>
              <a:gd name="adj" fmla="val 946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Page Table</a:t>
            </a:r>
          </a:p>
        </p:txBody>
      </p:sp>
    </p:spTree>
    <p:extLst>
      <p:ext uri="{BB962C8B-B14F-4D97-AF65-F5344CB8AC3E}">
        <p14:creationId xmlns:p14="http://schemas.microsoft.com/office/powerpoint/2010/main" val="3177245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59">
        <p159:morph option="byObject"/>
      </p:transition>
    </mc:Choice>
    <mc:Fallback xmlns="">
      <p:transition spd="slow" advTm="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8" grpId="0"/>
      <p:bldP spid="29" grpId="0"/>
      <p:bldP spid="30" grpId="0"/>
      <p:bldP spid="31" grpId="0"/>
      <p:bldP spid="32" grpId="0"/>
      <p:bldP spid="32" grpId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E803F87-D305-F3BE-A856-7808ADBAB9ED}"/>
              </a:ext>
            </a:extLst>
          </p:cNvPr>
          <p:cNvSpPr/>
          <p:nvPr/>
        </p:nvSpPr>
        <p:spPr>
          <a:xfrm>
            <a:off x="5966765" y="2165350"/>
            <a:ext cx="1460828" cy="3759200"/>
          </a:xfrm>
          <a:prstGeom prst="roundRect">
            <a:avLst>
              <a:gd name="adj" fmla="val 308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 b="1" i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0B9AC-A046-3249-AE4C-8CD8FB44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43"/>
            <a:ext cx="7886700" cy="1020336"/>
          </a:xfrm>
        </p:spPr>
        <p:txBody>
          <a:bodyPr>
            <a:normAutofit/>
          </a:bodyPr>
          <a:lstStyle/>
          <a:p>
            <a:r>
              <a:rPr lang="en-CH"/>
              <a:t>Address Translation Flow (III)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5E8A8D6-CD7E-424A-83D3-515ABAA4970C}"/>
              </a:ext>
            </a:extLst>
          </p:cNvPr>
          <p:cNvSpPr/>
          <p:nvPr/>
        </p:nvSpPr>
        <p:spPr>
          <a:xfrm>
            <a:off x="816915" y="2946400"/>
            <a:ext cx="3429000" cy="2143125"/>
          </a:xfrm>
          <a:prstGeom prst="roundRect">
            <a:avLst>
              <a:gd name="adj" fmla="val 791"/>
            </a:avLst>
          </a:prstGeom>
          <a:solidFill>
            <a:schemeClr val="bg1">
              <a:lumMod val="95000"/>
              <a:alpha val="3361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EFC5D-8BE0-4D4D-8869-FC7AAD85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11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869320-1F87-0DEF-BD28-78C8E02C4EFF}"/>
              </a:ext>
            </a:extLst>
          </p:cNvPr>
          <p:cNvSpPr/>
          <p:nvPr/>
        </p:nvSpPr>
        <p:spPr>
          <a:xfrm>
            <a:off x="5966765" y="2165350"/>
            <a:ext cx="1460828" cy="2266950"/>
          </a:xfrm>
          <a:prstGeom prst="roundRect">
            <a:avLst>
              <a:gd name="adj" fmla="val 308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5F239-619E-B7FC-B9C2-E28ABACEA44D}"/>
              </a:ext>
            </a:extLst>
          </p:cNvPr>
          <p:cNvSpPr txBox="1"/>
          <p:nvPr/>
        </p:nvSpPr>
        <p:spPr>
          <a:xfrm>
            <a:off x="-578448" y="2102763"/>
            <a:ext cx="64300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i="1" dirty="0"/>
              <a:t>M</a:t>
            </a:r>
            <a:r>
              <a:rPr lang="en-US" sz="2500" b="1" i="1" dirty="0" err="1"/>
              <a:t>emory</a:t>
            </a:r>
            <a:endParaRPr lang="en-US" sz="2500" b="1" i="1" dirty="0"/>
          </a:p>
          <a:p>
            <a:pPr algn="ctr"/>
            <a:r>
              <a:rPr lang="en-CH" sz="2500" b="1" i="1" dirty="0"/>
              <a:t>Management Unit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436A61-61D7-98DA-7161-F6CA51EA48CC}"/>
              </a:ext>
            </a:extLst>
          </p:cNvPr>
          <p:cNvSpPr/>
          <p:nvPr/>
        </p:nvSpPr>
        <p:spPr>
          <a:xfrm>
            <a:off x="5966765" y="4432300"/>
            <a:ext cx="1460828" cy="1492250"/>
          </a:xfrm>
          <a:prstGeom prst="roundRect">
            <a:avLst>
              <a:gd name="adj" fmla="val 3080"/>
            </a:avLst>
          </a:prstGeom>
          <a:solidFill>
            <a:srgbClr val="7030A0">
              <a:alpha val="39753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Swap</a:t>
            </a:r>
          </a:p>
          <a:p>
            <a:pPr algn="ctr"/>
            <a:r>
              <a:rPr lang="en-CH" sz="2400" b="1" i="1">
                <a:solidFill>
                  <a:schemeClr val="tx1"/>
                </a:solidFill>
              </a:rPr>
              <a:t>Space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375DF838-F2CA-02D1-6370-967E3730375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996817" y="3298825"/>
            <a:ext cx="1969948" cy="59353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A47A9D19-862E-3653-E359-0536DD812E34}"/>
              </a:ext>
            </a:extLst>
          </p:cNvPr>
          <p:cNvCxnSpPr>
            <a:cxnSpLocks/>
          </p:cNvCxnSpPr>
          <p:nvPr/>
        </p:nvCxnSpPr>
        <p:spPr>
          <a:xfrm>
            <a:off x="3996817" y="3895480"/>
            <a:ext cx="1969948" cy="121830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2970785-D6CA-42A3-7C09-8A902C8AC94F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 flipV="1">
            <a:off x="7427593" y="3298825"/>
            <a:ext cx="12700" cy="1879600"/>
          </a:xfrm>
          <a:prstGeom prst="bentConnector3">
            <a:avLst>
              <a:gd name="adj1" fmla="val 560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3843B27-9680-8E9A-0557-70E7C83CE05F}"/>
              </a:ext>
            </a:extLst>
          </p:cNvPr>
          <p:cNvSpPr txBox="1"/>
          <p:nvPr/>
        </p:nvSpPr>
        <p:spPr>
          <a:xfrm>
            <a:off x="4136542" y="1695997"/>
            <a:ext cx="51212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i="1">
                <a:solidFill>
                  <a:schemeClr val="tx1"/>
                </a:solidFill>
              </a:rPr>
              <a:t>Physical Address Space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0B1B9C-502F-A99C-B369-C300859BE595}"/>
              </a:ext>
            </a:extLst>
          </p:cNvPr>
          <p:cNvSpPr/>
          <p:nvPr/>
        </p:nvSpPr>
        <p:spPr>
          <a:xfrm>
            <a:off x="1003300" y="3595883"/>
            <a:ext cx="2993517" cy="728467"/>
          </a:xfrm>
          <a:prstGeom prst="roundRect">
            <a:avLst>
              <a:gd name="adj" fmla="val 946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Page Table</a:t>
            </a:r>
            <a:r>
              <a:rPr lang="en-US" sz="2400" b="1" i="1">
                <a:solidFill>
                  <a:schemeClr val="tx1"/>
                </a:solidFill>
              </a:rPr>
              <a:t> Entry</a:t>
            </a:r>
            <a:endParaRPr lang="en-CH" sz="2400" b="1" i="1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BE5E3B-440F-25EC-54DB-1A826ACB8923}"/>
              </a:ext>
            </a:extLst>
          </p:cNvPr>
          <p:cNvSpPr txBox="1"/>
          <p:nvPr/>
        </p:nvSpPr>
        <p:spPr>
          <a:xfrm>
            <a:off x="7440293" y="2808081"/>
            <a:ext cx="14725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i="1">
                <a:solidFill>
                  <a:schemeClr val="tx1"/>
                </a:solidFill>
              </a:rPr>
              <a:t>Swap in</a:t>
            </a:r>
          </a:p>
        </p:txBody>
      </p:sp>
    </p:spTree>
    <p:extLst>
      <p:ext uri="{BB962C8B-B14F-4D97-AF65-F5344CB8AC3E}">
        <p14:creationId xmlns:p14="http://schemas.microsoft.com/office/powerpoint/2010/main" val="1859421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11">
        <p159:morph option="byObject"/>
      </p:transition>
    </mc:Choice>
    <mc:Fallback xmlns="">
      <p:transition spd="slow" advTm="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5E29EC-06BB-613C-0251-D4EE5D645708}"/>
              </a:ext>
            </a:extLst>
          </p:cNvPr>
          <p:cNvSpPr/>
          <p:nvPr/>
        </p:nvSpPr>
        <p:spPr>
          <a:xfrm>
            <a:off x="2597344" y="2681526"/>
            <a:ext cx="3233628" cy="1508597"/>
          </a:xfrm>
          <a:prstGeom prst="roundRect">
            <a:avLst>
              <a:gd name="adj" fmla="val 1268"/>
            </a:avLst>
          </a:prstGeom>
          <a:solidFill>
            <a:schemeClr val="bg1">
              <a:lumMod val="95000"/>
              <a:alpha val="25250"/>
            </a:schemeClr>
          </a:solidFill>
          <a:ln w="28575">
            <a:solidFill>
              <a:schemeClr val="tx1">
                <a:alpha val="3149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>
                  <a:alpha val="39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57D9C7-1104-C7E8-7937-7CF7E16DB44C}"/>
              </a:ext>
            </a:extLst>
          </p:cNvPr>
          <p:cNvSpPr/>
          <p:nvPr/>
        </p:nvSpPr>
        <p:spPr>
          <a:xfrm>
            <a:off x="2505227" y="3065517"/>
            <a:ext cx="3417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400" b="1" i="1" dirty="0">
                <a:solidFill>
                  <a:schemeClr val="tx1">
                    <a:alpha val="827"/>
                  </a:schemeClr>
                </a:solidFill>
              </a:rPr>
              <a:t>Memory </a:t>
            </a:r>
          </a:p>
          <a:p>
            <a:pPr algn="ctr"/>
            <a:r>
              <a:rPr lang="en-CH" sz="2400" b="1" i="1" dirty="0">
                <a:solidFill>
                  <a:schemeClr val="tx1">
                    <a:alpha val="827"/>
                  </a:schemeClr>
                </a:solidFill>
              </a:rPr>
              <a:t>Management Unit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0B9AC-A046-3249-AE4C-8CD8FB44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8211789" cy="1020336"/>
          </a:xfrm>
        </p:spPr>
        <p:txBody>
          <a:bodyPr>
            <a:normAutofit/>
          </a:bodyPr>
          <a:lstStyle/>
          <a:p>
            <a:r>
              <a:rPr lang="en-CH" dirty="0"/>
              <a:t>Address Translation Flow (IV)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29598E-176F-C94F-A051-28BD26837E77}"/>
              </a:ext>
            </a:extLst>
          </p:cNvPr>
          <p:cNvSpPr/>
          <p:nvPr/>
        </p:nvSpPr>
        <p:spPr>
          <a:xfrm>
            <a:off x="5113172" y="1981819"/>
            <a:ext cx="1767856" cy="3017194"/>
          </a:xfrm>
          <a:prstGeom prst="roundRect">
            <a:avLst>
              <a:gd name="adj" fmla="val 309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Memory Hierarchy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F131D7B-5231-274A-8DDD-4EFF64B0F3A4}"/>
              </a:ext>
            </a:extLst>
          </p:cNvPr>
          <p:cNvSpPr/>
          <p:nvPr/>
        </p:nvSpPr>
        <p:spPr>
          <a:xfrm>
            <a:off x="1992574" y="1981819"/>
            <a:ext cx="1214693" cy="3017194"/>
          </a:xfrm>
          <a:prstGeom prst="roundRect">
            <a:avLst>
              <a:gd name="adj" fmla="val 336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A4606E-2D85-214F-8A39-4C6F0CBBFC54}"/>
              </a:ext>
            </a:extLst>
          </p:cNvPr>
          <p:cNvSpPr/>
          <p:nvPr/>
        </p:nvSpPr>
        <p:spPr>
          <a:xfrm>
            <a:off x="3751901" y="2789494"/>
            <a:ext cx="1006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b="1" i="1" dirty="0"/>
              <a:t>Physical </a:t>
            </a:r>
          </a:p>
          <a:p>
            <a:r>
              <a:rPr lang="en-CH" b="1" i="1" dirty="0"/>
              <a:t>Address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1FC699-9028-7741-AE6D-400ECF41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12</a:t>
            </a:fld>
            <a:endParaRPr lang="en-CH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1D659CA-182C-1728-333F-75F2CD9A276D}"/>
              </a:ext>
            </a:extLst>
          </p:cNvPr>
          <p:cNvCxnSpPr>
            <a:cxnSpLocks/>
          </p:cNvCxnSpPr>
          <p:nvPr/>
        </p:nvCxnSpPr>
        <p:spPr>
          <a:xfrm>
            <a:off x="3207267" y="3435825"/>
            <a:ext cx="19059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6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40">
        <p159:morph option="byObject"/>
      </p:transition>
    </mc:Choice>
    <mc:Fallback xmlns="">
      <p:transition spd="slow" advTm="44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FD63-8D04-11A1-19B1-D1536409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Talk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F5394-495B-0EB3-2BC3-FD8AF381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22" y="6379165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13</a:t>
            </a:fld>
            <a:endParaRPr lang="en-CH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DF5224-D304-07DE-BD71-ACD4203E1DEA}"/>
              </a:ext>
            </a:extLst>
          </p:cNvPr>
          <p:cNvSpPr txBox="1">
            <a:spLocks/>
          </p:cNvSpPr>
          <p:nvPr/>
        </p:nvSpPr>
        <p:spPr>
          <a:xfrm>
            <a:off x="1663903" y="1383358"/>
            <a:ext cx="5816194" cy="540987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20000"/>
                  </a:schemeClr>
                </a:solidFill>
              </a:rPr>
              <a:t>Virtual Memory Background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851D12-8EF4-BBBC-8483-D4C93D694534}"/>
              </a:ext>
            </a:extLst>
          </p:cNvPr>
          <p:cNvSpPr txBox="1">
            <a:spLocks/>
          </p:cNvSpPr>
          <p:nvPr/>
        </p:nvSpPr>
        <p:spPr>
          <a:xfrm>
            <a:off x="1663903" y="2266724"/>
            <a:ext cx="5816194" cy="54940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/>
              <a:t>Address Translation Overheads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2F75E-B41A-A483-5435-041F623A6C7B}"/>
              </a:ext>
            </a:extLst>
          </p:cNvPr>
          <p:cNvSpPr txBox="1">
            <a:spLocks/>
          </p:cNvSpPr>
          <p:nvPr/>
        </p:nvSpPr>
        <p:spPr>
          <a:xfrm>
            <a:off x="1663903" y="3158509"/>
            <a:ext cx="5816194" cy="54940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20047"/>
                  </a:schemeClr>
                </a:solidFill>
              </a:rPr>
              <a:t>Utopia: Hybrid Address Mappings 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E321E3-842E-2FB2-95CB-19265B32625B}"/>
              </a:ext>
            </a:extLst>
          </p:cNvPr>
          <p:cNvSpPr txBox="1">
            <a:spLocks/>
          </p:cNvSpPr>
          <p:nvPr/>
        </p:nvSpPr>
        <p:spPr>
          <a:xfrm>
            <a:off x="1663903" y="4050293"/>
            <a:ext cx="5816194" cy="54098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20047"/>
                  </a:schemeClr>
                </a:solidFill>
              </a:rPr>
              <a:t>Utopia: Key Challenges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42988-3EFF-C1B5-A0ED-7CC4DA10FEB8}"/>
              </a:ext>
            </a:extLst>
          </p:cNvPr>
          <p:cNvSpPr txBox="1">
            <a:spLocks/>
          </p:cNvSpPr>
          <p:nvPr/>
        </p:nvSpPr>
        <p:spPr>
          <a:xfrm>
            <a:off x="1663903" y="4933657"/>
            <a:ext cx="5816194" cy="54098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20047"/>
                  </a:schemeClr>
                </a:solidFill>
              </a:rPr>
              <a:t>Evaluation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4C41-F2D3-46E4-FE29-EEE4D01E12C8}"/>
              </a:ext>
            </a:extLst>
          </p:cNvPr>
          <p:cNvSpPr txBox="1"/>
          <p:nvPr/>
        </p:nvSpPr>
        <p:spPr>
          <a:xfrm>
            <a:off x="-624625" y="89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71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"/>
    </mc:Choice>
    <mc:Fallback xmlns="">
      <p:transition spd="slow" advTm="39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E35C-75A5-DF42-AD6A-3253D977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1" y="1"/>
            <a:ext cx="8970160" cy="1020336"/>
          </a:xfrm>
        </p:spPr>
        <p:txBody>
          <a:bodyPr>
            <a:normAutofit/>
          </a:bodyPr>
          <a:lstStyle/>
          <a:p>
            <a:r>
              <a:rPr lang="en-CH"/>
              <a:t>Data-Intensive Workloads</a:t>
            </a:r>
          </a:p>
        </p:txBody>
      </p:sp>
      <p:pic>
        <p:nvPicPr>
          <p:cNvPr id="1026" name="Picture 2" descr="When, why and how to use Graph analytics for your big data | Packt Hub">
            <a:extLst>
              <a:ext uri="{FF2B5EF4-FFF2-40B4-BE49-F238E27FC236}">
                <a16:creationId xmlns:a16="http://schemas.microsoft.com/office/drawing/2014/main" id="{BA7B9496-8149-DD49-B1E5-88A85379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56" y="1434804"/>
            <a:ext cx="2709735" cy="20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omicsBench - GenomicsBench">
            <a:extLst>
              <a:ext uri="{FF2B5EF4-FFF2-40B4-BE49-F238E27FC236}">
                <a16:creationId xmlns:a16="http://schemas.microsoft.com/office/drawing/2014/main" id="{C8BD6581-1CAD-5A4A-8A67-0F44D549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65" y="1169552"/>
            <a:ext cx="2547258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A88A19-988C-E44D-BB4C-29C81C09B3F2}"/>
              </a:ext>
            </a:extLst>
          </p:cNvPr>
          <p:cNvSpPr/>
          <p:nvPr/>
        </p:nvSpPr>
        <p:spPr>
          <a:xfrm>
            <a:off x="3198162" y="4060760"/>
            <a:ext cx="2818155" cy="5683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tx1"/>
                </a:solidFill>
              </a:rPr>
              <a:t>Graph Analytics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6D44BA-CBEB-344F-AB77-F105EEFA5818}"/>
              </a:ext>
            </a:extLst>
          </p:cNvPr>
          <p:cNvSpPr/>
          <p:nvPr/>
        </p:nvSpPr>
        <p:spPr>
          <a:xfrm>
            <a:off x="6195216" y="4060758"/>
            <a:ext cx="2818155" cy="5683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tx1"/>
                </a:solidFill>
              </a:rPr>
              <a:t>Bioinformatics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A89D1-B744-CB45-8DD0-4C0352F9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14</a:t>
            </a:fld>
            <a:endParaRPr lang="en-C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368C2E-09AF-06F1-C68B-A39A7EB25D8B}"/>
              </a:ext>
            </a:extLst>
          </p:cNvPr>
          <p:cNvSpPr/>
          <p:nvPr/>
        </p:nvSpPr>
        <p:spPr>
          <a:xfrm>
            <a:off x="-132203" y="4875695"/>
            <a:ext cx="9419421" cy="1292630"/>
          </a:xfrm>
          <a:prstGeom prst="roundRect">
            <a:avLst>
              <a:gd name="adj" fmla="val 8628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High address translation overheads</a:t>
            </a:r>
            <a:endParaRPr lang="en-CH" sz="4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F120C9-0100-4B5C-4D89-066833B41FA8}"/>
              </a:ext>
            </a:extLst>
          </p:cNvPr>
          <p:cNvSpPr/>
          <p:nvPr/>
        </p:nvSpPr>
        <p:spPr>
          <a:xfrm>
            <a:off x="201108" y="4060760"/>
            <a:ext cx="2818155" cy="5683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tx1"/>
                </a:solidFill>
              </a:rPr>
              <a:t>Generative AI</a:t>
            </a:r>
          </a:p>
        </p:txBody>
      </p:sp>
      <p:pic>
        <p:nvPicPr>
          <p:cNvPr id="4098" name="Picture 2" descr="The Transformer Model - MachineLearningMastery.com">
            <a:extLst>
              <a:ext uri="{FF2B5EF4-FFF2-40B4-BE49-F238E27FC236}">
                <a16:creationId xmlns:a16="http://schemas.microsoft.com/office/drawing/2014/main" id="{9EEA5431-96D9-BC7D-2481-905E4277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7" y="968452"/>
            <a:ext cx="2093296" cy="29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"/>
    </mc:Choice>
    <mc:Fallback xmlns="">
      <p:transition spd="slow" advTm="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2AB-9938-4FCC-DF79-A5D158D3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Address Translation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FEB90-E196-D2F9-7160-FAD3A83C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15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4C140FF-C167-CE88-CDDF-A585C9F1C077}"/>
              </a:ext>
            </a:extLst>
          </p:cNvPr>
          <p:cNvSpPr/>
          <p:nvPr/>
        </p:nvSpPr>
        <p:spPr>
          <a:xfrm>
            <a:off x="0" y="3609728"/>
            <a:ext cx="9144000" cy="1286202"/>
          </a:xfrm>
          <a:prstGeom prst="roundRect">
            <a:avLst>
              <a:gd name="adj" fmla="val 4430"/>
            </a:avLst>
          </a:prstGeom>
          <a:solidFill>
            <a:schemeClr val="accent6">
              <a:lumMod val="50000"/>
              <a:alpha val="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rgbClr val="002060"/>
                </a:solidFill>
                <a:latin typeface="Corbel" panose="020B0503020204020204" pitchFamily="34" charset="0"/>
              </a:rPr>
              <a:t>Frequent</a:t>
            </a:r>
            <a:r>
              <a:rPr lang="en-CH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 page table walks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B20A5E-4323-6484-C97B-7424F38F42F7}"/>
              </a:ext>
            </a:extLst>
          </p:cNvPr>
          <p:cNvSpPr/>
          <p:nvPr/>
        </p:nvSpPr>
        <p:spPr>
          <a:xfrm>
            <a:off x="1" y="1903777"/>
            <a:ext cx="9144000" cy="128620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rgbClr val="C00000"/>
                </a:solidFill>
                <a:latin typeface="Corbel" panose="020B0503020204020204" pitchFamily="34" charset="0"/>
              </a:rPr>
              <a:t>High-latency</a:t>
            </a:r>
            <a:r>
              <a:rPr lang="en-CH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 page table walks</a:t>
            </a:r>
          </a:p>
        </p:txBody>
      </p:sp>
    </p:spTree>
    <p:extLst>
      <p:ext uri="{BB962C8B-B14F-4D97-AF65-F5344CB8AC3E}">
        <p14:creationId xmlns:p14="http://schemas.microsoft.com/office/powerpoint/2010/main" val="41040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"/>
    </mc:Choice>
    <mc:Fallback xmlns="">
      <p:transition spd="slow" advTm="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2AB-9938-4FCC-DF79-A5D158D3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Address Translation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FEB90-E196-D2F9-7160-FAD3A83C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16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4C140FF-C167-CE88-CDDF-A585C9F1C077}"/>
              </a:ext>
            </a:extLst>
          </p:cNvPr>
          <p:cNvSpPr/>
          <p:nvPr/>
        </p:nvSpPr>
        <p:spPr>
          <a:xfrm>
            <a:off x="655503" y="1763518"/>
            <a:ext cx="3233455" cy="1286202"/>
          </a:xfrm>
          <a:prstGeom prst="roundRect">
            <a:avLst>
              <a:gd name="adj" fmla="val 4430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rgbClr val="C00000"/>
                </a:solidFill>
              </a:rPr>
              <a:t>High latency </a:t>
            </a:r>
          </a:p>
          <a:p>
            <a:pPr algn="ctr"/>
            <a:r>
              <a:rPr lang="en-CH" sz="4000" b="1" i="1" dirty="0">
                <a:solidFill>
                  <a:schemeClr val="tx1"/>
                </a:solidFill>
              </a:rPr>
              <a:t>PTWs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B20A5E-4323-6484-C97B-7424F38F42F7}"/>
              </a:ext>
            </a:extLst>
          </p:cNvPr>
          <p:cNvSpPr/>
          <p:nvPr/>
        </p:nvSpPr>
        <p:spPr>
          <a:xfrm>
            <a:off x="5255047" y="1763517"/>
            <a:ext cx="3224860" cy="1286203"/>
          </a:xfrm>
          <a:prstGeom prst="roundRect">
            <a:avLst>
              <a:gd name="adj" fmla="val 4430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chemeClr val="accent1">
                    <a:lumMod val="50000"/>
                  </a:schemeClr>
                </a:solidFill>
              </a:rPr>
              <a:t>Frequent</a:t>
            </a:r>
          </a:p>
          <a:p>
            <a:pPr algn="ctr"/>
            <a:r>
              <a:rPr lang="en-CH" sz="4000" b="1" i="1" dirty="0">
                <a:solidFill>
                  <a:schemeClr val="tx1"/>
                </a:solidFill>
              </a:rPr>
              <a:t> PTWs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158984-818B-06A2-746F-764F0DFF433E}"/>
              </a:ext>
            </a:extLst>
          </p:cNvPr>
          <p:cNvSpPr/>
          <p:nvPr/>
        </p:nvSpPr>
        <p:spPr>
          <a:xfrm>
            <a:off x="148723" y="4569731"/>
            <a:ext cx="4227695" cy="128620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chemeClr val="bg1"/>
                </a:solidFill>
              </a:rPr>
              <a:t>High performance overheads</a:t>
            </a:r>
            <a:endParaRPr lang="en-CH" sz="3500" b="1" i="1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F5183D2-75E1-175A-77C7-6381D2736BE0}"/>
              </a:ext>
            </a:extLst>
          </p:cNvPr>
          <p:cNvSpPr/>
          <p:nvPr/>
        </p:nvSpPr>
        <p:spPr>
          <a:xfrm>
            <a:off x="4765728" y="4569731"/>
            <a:ext cx="4291541" cy="128620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>
                <a:solidFill>
                  <a:schemeClr val="bg1"/>
                </a:solidFill>
              </a:rPr>
              <a:t>High interference in memory hierarchy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A8B0DD-A488-6B55-32C9-CDA98DE3FB69}"/>
              </a:ext>
            </a:extLst>
          </p:cNvPr>
          <p:cNvSpPr/>
          <p:nvPr/>
        </p:nvSpPr>
        <p:spPr>
          <a:xfrm>
            <a:off x="4312578" y="2147194"/>
            <a:ext cx="518850" cy="518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/>
              <a:t>+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A449290-6AA2-B15E-30FD-734F852F8612}"/>
              </a:ext>
            </a:extLst>
          </p:cNvPr>
          <p:cNvSpPr/>
          <p:nvPr/>
        </p:nvSpPr>
        <p:spPr>
          <a:xfrm>
            <a:off x="4376418" y="3322978"/>
            <a:ext cx="391164" cy="7897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67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"/>
    </mc:Choice>
    <mc:Fallback xmlns="">
      <p:transition spd="slow" advTm="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551061-6AEF-32C5-E035-50047DCA4B49}"/>
              </a:ext>
            </a:extLst>
          </p:cNvPr>
          <p:cNvSpPr/>
          <p:nvPr/>
        </p:nvSpPr>
        <p:spPr>
          <a:xfrm>
            <a:off x="8249253" y="1931134"/>
            <a:ext cx="655319" cy="19583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22F8-2620-AF44-144F-23E5EA8C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100787" cy="1020336"/>
          </a:xfrm>
        </p:spPr>
        <p:txBody>
          <a:bodyPr>
            <a:normAutofit/>
          </a:bodyPr>
          <a:lstStyle/>
          <a:p>
            <a:r>
              <a:rPr lang="en-CH" dirty="0"/>
              <a:t>High Performance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2899E-B903-5F51-808D-BD897C2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17</a:t>
            </a:fld>
            <a:endParaRPr lang="en-CH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F4AC0D-39D0-2128-FD4D-FC58E33E29E9}"/>
              </a:ext>
            </a:extLst>
          </p:cNvPr>
          <p:cNvSpPr/>
          <p:nvPr/>
        </p:nvSpPr>
        <p:spPr>
          <a:xfrm>
            <a:off x="-154236" y="4952465"/>
            <a:ext cx="9474506" cy="1292630"/>
          </a:xfrm>
          <a:prstGeom prst="roundRect">
            <a:avLst>
              <a:gd name="adj" fmla="val 6230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chemeClr val="bg1"/>
                </a:solidFill>
                <a:latin typeface="Corbel" panose="020B0503020204020204" pitchFamily="34" charset="0"/>
              </a:rPr>
              <a:t>Completely avoiding address translation </a:t>
            </a:r>
          </a:p>
          <a:p>
            <a:pPr algn="ctr"/>
            <a:r>
              <a:rPr lang="en-US" sz="3500" b="1" i="1" dirty="0">
                <a:solidFill>
                  <a:schemeClr val="bg1"/>
                </a:solidFill>
                <a:latin typeface="Corbel" panose="020B0503020204020204" pitchFamily="34" charset="0"/>
              </a:rPr>
              <a:t>leads on average to 31% higher performance</a:t>
            </a:r>
            <a:endParaRPr lang="en-CH" sz="35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716A15-BD73-4B7C-0E71-8585BB9D5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451922"/>
              </p:ext>
            </p:extLst>
          </p:nvPr>
        </p:nvGraphicFramePr>
        <p:xfrm>
          <a:off x="-906009" y="0"/>
          <a:ext cx="11514841" cy="521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A4F52D5-661A-A91B-79DD-A7611C709A6B}"/>
              </a:ext>
            </a:extLst>
          </p:cNvPr>
          <p:cNvGrpSpPr/>
          <p:nvPr/>
        </p:nvGrpSpPr>
        <p:grpSpPr>
          <a:xfrm>
            <a:off x="1600593" y="1323936"/>
            <a:ext cx="6706468" cy="477054"/>
            <a:chOff x="1600593" y="1390038"/>
            <a:chExt cx="6706468" cy="477054"/>
          </a:xfrm>
        </p:grpSpPr>
        <p:pic>
          <p:nvPicPr>
            <p:cNvPr id="5" name="chart">
              <a:extLst>
                <a:ext uri="{FF2B5EF4-FFF2-40B4-BE49-F238E27FC236}">
                  <a16:creationId xmlns:a16="http://schemas.microsoft.com/office/drawing/2014/main" id="{B68DBB83-2E8A-2C8D-7304-2AE203D8E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593" y="1444415"/>
              <a:ext cx="393700" cy="368300"/>
            </a:xfrm>
            <a:prstGeom prst="rect">
              <a:avLst/>
            </a:prstGeom>
          </p:spPr>
        </p:pic>
        <p:pic>
          <p:nvPicPr>
            <p:cNvPr id="7" name="chart">
              <a:extLst>
                <a:ext uri="{FF2B5EF4-FFF2-40B4-BE49-F238E27FC236}">
                  <a16:creationId xmlns:a16="http://schemas.microsoft.com/office/drawing/2014/main" id="{65EC4BBE-8DE8-0F19-2E17-D5BB159C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2124" y="1495215"/>
              <a:ext cx="317500" cy="2667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C34EB-0DCD-78E5-A565-24345DE8E165}"/>
                </a:ext>
              </a:extLst>
            </p:cNvPr>
            <p:cNvSpPr txBox="1"/>
            <p:nvPr/>
          </p:nvSpPr>
          <p:spPr>
            <a:xfrm>
              <a:off x="1961242" y="1390038"/>
              <a:ext cx="41889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5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State-of-the-art Page Table</a:t>
              </a:r>
              <a:r>
                <a:rPr lang="en-CH" sz="250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endParaRPr lang="en-CH" sz="2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9FA5D1-4609-72C7-95F0-CD9180E5D002}"/>
                </a:ext>
              </a:extLst>
            </p:cNvPr>
            <p:cNvSpPr txBox="1"/>
            <p:nvPr/>
          </p:nvSpPr>
          <p:spPr>
            <a:xfrm>
              <a:off x="6429624" y="1390038"/>
              <a:ext cx="187743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5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Perfect TLB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7D25F8D-5278-7F7C-31F6-8A321398A468}"/>
              </a:ext>
            </a:extLst>
          </p:cNvPr>
          <p:cNvSpPr txBox="1"/>
          <p:nvPr/>
        </p:nvSpPr>
        <p:spPr>
          <a:xfrm>
            <a:off x="8395077" y="195511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000" b="1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31%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F356BAD-DE35-04FB-481A-D87FC49B9267}"/>
              </a:ext>
            </a:extLst>
          </p:cNvPr>
          <p:cNvSpPr/>
          <p:nvPr/>
        </p:nvSpPr>
        <p:spPr>
          <a:xfrm>
            <a:off x="980501" y="1905535"/>
            <a:ext cx="7224684" cy="2007915"/>
          </a:xfrm>
          <a:prstGeom prst="roundRect">
            <a:avLst>
              <a:gd name="adj" fmla="val 3499"/>
            </a:avLst>
          </a:prstGeom>
          <a:solidFill>
            <a:schemeClr val="bg1">
              <a:alpha val="841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E3098-D791-24BA-6FE1-1674EE63DA52}"/>
              </a:ext>
            </a:extLst>
          </p:cNvPr>
          <p:cNvSpPr txBox="1"/>
          <p:nvPr/>
        </p:nvSpPr>
        <p:spPr>
          <a:xfrm>
            <a:off x="1102243" y="6298550"/>
            <a:ext cx="80621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Corbel" panose="020B0503020204020204" pitchFamily="34" charset="0"/>
              </a:rPr>
              <a:t>[1] Skarlatos et al. “Elastic Cuckoo Page Tables: Rethinking Virtual Memory</a:t>
            </a:r>
          </a:p>
          <a:p>
            <a:r>
              <a:rPr lang="en-GB" sz="1500" dirty="0">
                <a:latin typeface="Corbel" panose="020B0503020204020204" pitchFamily="34" charset="0"/>
              </a:rPr>
              <a:t>     Translation for Parallelism” ASPLOS 2020</a:t>
            </a:r>
            <a:endParaRPr lang="en-CH" sz="1500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3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84"/>
    </mc:Choice>
    <mc:Fallback xmlns="">
      <p:transition spd="slow" advTm="67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AA6A60-97E4-65AE-C404-3A19CA8D9FB6}"/>
              </a:ext>
            </a:extLst>
          </p:cNvPr>
          <p:cNvSpPr/>
          <p:nvPr/>
        </p:nvSpPr>
        <p:spPr>
          <a:xfrm>
            <a:off x="8229601" y="1783080"/>
            <a:ext cx="632459" cy="19888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22F8-2620-AF44-144F-23E5EA8C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High Interference in Main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2899E-B903-5F51-808D-BD897C2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18</a:t>
            </a:fld>
            <a:endParaRPr lang="en-CH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CACA6B-2231-F06B-10F5-B3AAE0D7DF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394082"/>
              </p:ext>
            </p:extLst>
          </p:nvPr>
        </p:nvGraphicFramePr>
        <p:xfrm>
          <a:off x="-1145357" y="412880"/>
          <a:ext cx="11434713" cy="561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F4AC0D-39D0-2128-FD4D-FC58E33E29E9}"/>
              </a:ext>
            </a:extLst>
          </p:cNvPr>
          <p:cNvSpPr/>
          <p:nvPr/>
        </p:nvSpPr>
        <p:spPr>
          <a:xfrm>
            <a:off x="-121187" y="4952465"/>
            <a:ext cx="9430439" cy="1292630"/>
          </a:xfrm>
          <a:prstGeom prst="roundRect">
            <a:avLst>
              <a:gd name="adj" fmla="val 7825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chemeClr val="bg1"/>
                </a:solidFill>
                <a:latin typeface="Corbel" panose="020B0503020204020204" pitchFamily="34" charset="0"/>
              </a:rPr>
              <a:t>Completely avoiding address translation </a:t>
            </a:r>
          </a:p>
          <a:p>
            <a:pPr algn="ctr"/>
            <a:r>
              <a:rPr lang="en-US" sz="3500" b="1" i="1" dirty="0">
                <a:solidFill>
                  <a:schemeClr val="bg1"/>
                </a:solidFill>
                <a:latin typeface="Corbel" panose="020B0503020204020204" pitchFamily="34" charset="0"/>
              </a:rPr>
              <a:t>leads to 30% fewer DRAM row buffer conflicts</a:t>
            </a:r>
            <a:endParaRPr lang="en-CH" sz="35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FACBBC-2AD5-055C-AFAF-9BD79AD98489}"/>
              </a:ext>
            </a:extLst>
          </p:cNvPr>
          <p:cNvSpPr/>
          <p:nvPr/>
        </p:nvSpPr>
        <p:spPr>
          <a:xfrm>
            <a:off x="1189821" y="1763985"/>
            <a:ext cx="7039780" cy="2007915"/>
          </a:xfrm>
          <a:prstGeom prst="roundRect">
            <a:avLst>
              <a:gd name="adj" fmla="val 0"/>
            </a:avLst>
          </a:prstGeom>
          <a:solidFill>
            <a:schemeClr val="bg1">
              <a:alpha val="841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E11A4E-5B9B-2A3C-916B-1B0D2ABB2C40}"/>
              </a:ext>
            </a:extLst>
          </p:cNvPr>
          <p:cNvCxnSpPr/>
          <p:nvPr/>
        </p:nvCxnSpPr>
        <p:spPr>
          <a:xfrm>
            <a:off x="8672097" y="2988823"/>
            <a:ext cx="0" cy="45444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id="{873F94B3-DABB-99C7-1BF0-A469718A030D}"/>
              </a:ext>
            </a:extLst>
          </p:cNvPr>
          <p:cNvSpPr txBox="1"/>
          <p:nvPr/>
        </p:nvSpPr>
        <p:spPr>
          <a:xfrm>
            <a:off x="8519100" y="266332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H" sz="2000" b="1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570C8-EC6C-20F3-FB2F-00BF75D42938}"/>
              </a:ext>
            </a:extLst>
          </p:cNvPr>
          <p:cNvSpPr txBox="1"/>
          <p:nvPr/>
        </p:nvSpPr>
        <p:spPr>
          <a:xfrm>
            <a:off x="1102243" y="6298550"/>
            <a:ext cx="80621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/>
              <a:t>[1] Skarlatos et al. “Elastic Cuckoo Page Tables: Rethinking Virtual Memory</a:t>
            </a:r>
          </a:p>
          <a:p>
            <a:r>
              <a:rPr lang="en-GB" sz="1500" dirty="0"/>
              <a:t>     Translation for Parallelism” ASPLOS 2020</a:t>
            </a:r>
            <a:endParaRPr lang="en-CH" sz="1500" dirty="0"/>
          </a:p>
        </p:txBody>
      </p:sp>
    </p:spTree>
    <p:extLst>
      <p:ext uri="{BB962C8B-B14F-4D97-AF65-F5344CB8AC3E}">
        <p14:creationId xmlns:p14="http://schemas.microsoft.com/office/powerpoint/2010/main" val="14356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"/>
    </mc:Choice>
    <mc:Fallback xmlns="">
      <p:transition spd="slow" advTm="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22F8-2620-AF44-144F-23E5EA8C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341421" cy="1020336"/>
          </a:xfrm>
        </p:spPr>
        <p:txBody>
          <a:bodyPr>
            <a:normAutofit/>
          </a:bodyPr>
          <a:lstStyle/>
          <a:p>
            <a:r>
              <a:rPr lang="en-CH"/>
              <a:t>Idea: Restricting V</a:t>
            </a:r>
            <a:r>
              <a:rPr lang="en-GB"/>
              <a:t>A-to-PA Mapping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2899E-B903-5F51-808D-BD897C2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19</a:t>
            </a:fld>
            <a:endParaRPr lang="en-C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ADD27E-BC59-5DC9-55FA-DFEAB5B8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877" y="1393916"/>
            <a:ext cx="6452935" cy="1131788"/>
          </a:xfrm>
          <a:prstGeom prst="roundRect">
            <a:avLst>
              <a:gd name="adj" fmla="val 9261"/>
            </a:avLst>
          </a:prstGeom>
          <a:solidFill>
            <a:schemeClr val="tx2">
              <a:lumMod val="60000"/>
              <a:lumOff val="40000"/>
              <a:alpha val="18567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H" sz="4500" dirty="0"/>
              <a:t>Restrict the VA-to-PA mapping to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CH" sz="4500" dirty="0"/>
              <a:t>perform fast address translation</a:t>
            </a:r>
            <a:r>
              <a:rPr lang="en-CH" sz="4500" baseline="30000" dirty="0"/>
              <a:t>1,2</a:t>
            </a:r>
            <a:endParaRPr lang="en-CH" sz="4500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C92501-C234-7AD3-064B-7329795F6BE4}"/>
              </a:ext>
            </a:extLst>
          </p:cNvPr>
          <p:cNvSpPr/>
          <p:nvPr/>
        </p:nvSpPr>
        <p:spPr>
          <a:xfrm>
            <a:off x="1250975" y="3579640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..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4257E4-B2E6-3E57-7E22-44FC31C2DCE7}"/>
              </a:ext>
            </a:extLst>
          </p:cNvPr>
          <p:cNvSpPr/>
          <p:nvPr/>
        </p:nvSpPr>
        <p:spPr>
          <a:xfrm>
            <a:off x="1250975" y="3985937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0 0 1 0 1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42F124-F49E-6A2B-D87E-E51A1F3769A6}"/>
              </a:ext>
            </a:extLst>
          </p:cNvPr>
          <p:cNvSpPr/>
          <p:nvPr/>
        </p:nvSpPr>
        <p:spPr>
          <a:xfrm>
            <a:off x="1250975" y="4392234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0 0 1 1 0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7F612C3-3DAA-2FDB-9058-7B590E80B7FB}"/>
              </a:ext>
            </a:extLst>
          </p:cNvPr>
          <p:cNvSpPr/>
          <p:nvPr/>
        </p:nvSpPr>
        <p:spPr>
          <a:xfrm>
            <a:off x="1250975" y="4798531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0 0 1 1 1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720E1AE-423E-BD5D-5889-A72EAC668670}"/>
              </a:ext>
            </a:extLst>
          </p:cNvPr>
          <p:cNvSpPr/>
          <p:nvPr/>
        </p:nvSpPr>
        <p:spPr>
          <a:xfrm>
            <a:off x="1250975" y="5204829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..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A3907B8-74E1-CAFC-84AA-3B284D14A78C}"/>
              </a:ext>
            </a:extLst>
          </p:cNvPr>
          <p:cNvSpPr/>
          <p:nvPr/>
        </p:nvSpPr>
        <p:spPr>
          <a:xfrm>
            <a:off x="6285618" y="3579640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>
                <a:solidFill>
                  <a:schemeClr val="tx1"/>
                </a:solidFill>
              </a:rPr>
              <a:t>0 0 0 0 0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FAF1B8-19A1-041E-4D3A-ED6012426ADF}"/>
              </a:ext>
            </a:extLst>
          </p:cNvPr>
          <p:cNvSpPr/>
          <p:nvPr/>
        </p:nvSpPr>
        <p:spPr>
          <a:xfrm>
            <a:off x="6285618" y="3985937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>
                <a:solidFill>
                  <a:schemeClr val="tx1"/>
                </a:solidFill>
              </a:rPr>
              <a:t>0 0 0 0 0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9C2A59C-5792-A02E-B326-023F612046BB}"/>
              </a:ext>
            </a:extLst>
          </p:cNvPr>
          <p:cNvSpPr/>
          <p:nvPr/>
        </p:nvSpPr>
        <p:spPr>
          <a:xfrm>
            <a:off x="6285618" y="4392234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>
                <a:solidFill>
                  <a:schemeClr val="tx1"/>
                </a:solidFill>
              </a:rPr>
              <a:t>0 0 0 1 0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F0E5DA-EA13-9B50-3F10-A26A1DD5AFC9}"/>
              </a:ext>
            </a:extLst>
          </p:cNvPr>
          <p:cNvSpPr/>
          <p:nvPr/>
        </p:nvSpPr>
        <p:spPr>
          <a:xfrm>
            <a:off x="6285618" y="4798531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>
                <a:solidFill>
                  <a:schemeClr val="tx1"/>
                </a:solidFill>
              </a:rPr>
              <a:t>..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2B400A1-AEDF-CB25-4076-B307238279CA}"/>
              </a:ext>
            </a:extLst>
          </p:cNvPr>
          <p:cNvSpPr/>
          <p:nvPr/>
        </p:nvSpPr>
        <p:spPr>
          <a:xfrm>
            <a:off x="6285618" y="5204829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>
                <a:solidFill>
                  <a:schemeClr val="tx1"/>
                </a:solidFill>
              </a:rPr>
              <a:t>..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E69EE62-8836-7F60-ADD3-71091624F705}"/>
              </a:ext>
            </a:extLst>
          </p:cNvPr>
          <p:cNvSpPr/>
          <p:nvPr/>
        </p:nvSpPr>
        <p:spPr>
          <a:xfrm>
            <a:off x="4059490" y="4253441"/>
            <a:ext cx="1281792" cy="685800"/>
          </a:xfrm>
          <a:prstGeom prst="roundRect">
            <a:avLst>
              <a:gd name="adj" fmla="val 4445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i="1">
                <a:latin typeface="Corbel" panose="020B0503020204020204" pitchFamily="34" charset="0"/>
              </a:rPr>
              <a:t>Hash Function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459F7A-0076-56A9-77E1-D70ECB25E26E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 flipV="1">
            <a:off x="2900161" y="4593760"/>
            <a:ext cx="660847" cy="2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A1F027-A906-C401-6291-6DDC19FD380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341282" y="4593311"/>
            <a:ext cx="944336" cy="3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8FB2E7-FA6E-FBD1-22DE-15F269764E55}"/>
              </a:ext>
            </a:extLst>
          </p:cNvPr>
          <p:cNvSpPr txBox="1"/>
          <p:nvPr/>
        </p:nvSpPr>
        <p:spPr>
          <a:xfrm>
            <a:off x="-261458" y="3143709"/>
            <a:ext cx="46740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100" b="1" dirty="0">
                <a:latin typeface="Corbel" panose="020B0503020204020204" pitchFamily="34" charset="0"/>
              </a:rPr>
              <a:t>Virtual Address Space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849121-36F1-41CD-CD9D-ED12C8317208}"/>
              </a:ext>
            </a:extLst>
          </p:cNvPr>
          <p:cNvSpPr txBox="1"/>
          <p:nvPr/>
        </p:nvSpPr>
        <p:spPr>
          <a:xfrm>
            <a:off x="4773185" y="3151525"/>
            <a:ext cx="46740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100" b="1">
                <a:latin typeface="Corbel" panose="020B0503020204020204" pitchFamily="34" charset="0"/>
              </a:rPr>
              <a:t>Physical Address Space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1A6C70-04CD-761B-D4E3-659E0D288F57}"/>
              </a:ext>
            </a:extLst>
          </p:cNvPr>
          <p:cNvSpPr/>
          <p:nvPr/>
        </p:nvSpPr>
        <p:spPr>
          <a:xfrm>
            <a:off x="3561008" y="4097674"/>
            <a:ext cx="1932675" cy="992171"/>
          </a:xfrm>
          <a:prstGeom prst="roundRect">
            <a:avLst>
              <a:gd name="adj" fmla="val 4445"/>
            </a:avLst>
          </a:prstGeom>
          <a:solidFill>
            <a:schemeClr val="tx2">
              <a:lumMod val="75000"/>
            </a:scheme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Hash Mask 11100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DFA148-28AA-7B63-270A-9EC9A2FB31EF}"/>
              </a:ext>
            </a:extLst>
          </p:cNvPr>
          <p:cNvSpPr txBox="1"/>
          <p:nvPr/>
        </p:nvSpPr>
        <p:spPr>
          <a:xfrm>
            <a:off x="1373907" y="5920602"/>
            <a:ext cx="7596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[1] </a:t>
            </a:r>
            <a:r>
              <a:rPr lang="en-GB" sz="160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Picorel</a:t>
            </a:r>
            <a:r>
              <a:rPr lang="en-GB" sz="160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et al. “Near-Memory Address Translation” PACT 2017</a:t>
            </a:r>
          </a:p>
          <a:p>
            <a:br>
              <a:rPr lang="en-GB" sz="1600" dirty="0">
                <a:latin typeface="Corbel" panose="020B0503020204020204" pitchFamily="34" charset="0"/>
              </a:rPr>
            </a:br>
            <a:endParaRPr lang="en-CH" sz="1600" dirty="0">
              <a:latin typeface="Corbel" panose="020B05030202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FAA1B-B151-E9D8-FFA1-6B63B776A1A9}"/>
              </a:ext>
            </a:extLst>
          </p:cNvPr>
          <p:cNvSpPr txBox="1"/>
          <p:nvPr/>
        </p:nvSpPr>
        <p:spPr>
          <a:xfrm>
            <a:off x="1356083" y="6228012"/>
            <a:ext cx="8091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i="0" dirty="0">
                <a:effectLst/>
                <a:latin typeface="Corbel" panose="020B0503020204020204" pitchFamily="34" charset="0"/>
              </a:rPr>
              <a:t>[2] </a:t>
            </a:r>
            <a:r>
              <a:rPr lang="en-GB" sz="1600" i="0" dirty="0" err="1">
                <a:effectLst/>
                <a:latin typeface="Corbel" panose="020B0503020204020204" pitchFamily="34" charset="0"/>
              </a:rPr>
              <a:t>Gosakan</a:t>
            </a:r>
            <a:r>
              <a:rPr lang="en-GB" sz="1600" i="0" dirty="0">
                <a:effectLst/>
                <a:latin typeface="Corbel" panose="020B0503020204020204" pitchFamily="34" charset="0"/>
              </a:rPr>
              <a:t> et al. “Mosaic Pages: Big TLB Reach with Small Pages” ASPLOS 2023</a:t>
            </a:r>
          </a:p>
          <a:p>
            <a:pPr algn="l"/>
            <a:br>
              <a:rPr lang="en-GB" sz="1600" i="0" dirty="0">
                <a:effectLst/>
                <a:latin typeface="Corbel" panose="020B0503020204020204" pitchFamily="34" charset="0"/>
              </a:rPr>
            </a:br>
            <a:endParaRPr lang="en-GB" sz="1600" i="0" dirty="0"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"/>
    </mc:Choice>
    <mc:Fallback xmlns="">
      <p:transition spd="slow" advTm="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23" grpId="0"/>
      <p:bldP spid="3" grpId="0" animBg="1"/>
      <p:bldP spid="2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6767-25D4-51A8-58CB-66623BAA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B6CAF-0051-AC78-06E1-FD31B48B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7" y="1019035"/>
            <a:ext cx="9072057" cy="899977"/>
          </a:xfrm>
          <a:prstGeom prst="roundRect">
            <a:avLst>
              <a:gd name="adj" fmla="val 4409"/>
            </a:avLst>
          </a:prstGeom>
          <a:solidFill>
            <a:srgbClr val="C00000">
              <a:alpha val="9015"/>
            </a:srgbClr>
          </a:solidFill>
          <a:ln w="19050"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CH" sz="1700" b="1" u="sng" dirty="0">
                <a:solidFill>
                  <a:srgbClr val="C00000"/>
                </a:solidFill>
              </a:rPr>
              <a:t>Problem</a:t>
            </a:r>
            <a:r>
              <a:rPr lang="en-CH" sz="1700" b="1" dirty="0">
                <a:solidFill>
                  <a:srgbClr val="C00000"/>
                </a:solidFill>
              </a:rPr>
              <a:t>: </a:t>
            </a:r>
            <a:r>
              <a:rPr lang="en-GB" sz="1700" b="0" i="0" dirty="0">
                <a:effectLst/>
              </a:rPr>
              <a:t>Conventional virtual memory (VM) frameworks enable a virtual address to flexibly map                                           to any physical address. This flexibility necessitates large translation structures leading to: 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700" b="0" i="0" dirty="0">
                <a:effectLst/>
              </a:rPr>
              <a:t>(1) </a:t>
            </a:r>
            <a:r>
              <a:rPr lang="en-GB" sz="1700" i="0" dirty="0">
                <a:effectLst/>
              </a:rPr>
              <a:t>high translation </a:t>
            </a:r>
            <a:r>
              <a:rPr lang="en-GB" sz="1700" b="1" i="0" dirty="0">
                <a:solidFill>
                  <a:srgbClr val="C00000"/>
                </a:solidFill>
                <a:effectLst/>
              </a:rPr>
              <a:t>latency</a:t>
            </a:r>
            <a:r>
              <a:rPr lang="en-GB" sz="1700" i="0" dirty="0">
                <a:effectLst/>
              </a:rPr>
              <a:t> </a:t>
            </a:r>
            <a:r>
              <a:rPr lang="en-GB" sz="1700" b="0" i="0" dirty="0">
                <a:effectLst/>
              </a:rPr>
              <a:t>and (2) </a:t>
            </a:r>
            <a:r>
              <a:rPr lang="en-GB" sz="1700" i="0" dirty="0">
                <a:effectLst/>
              </a:rPr>
              <a:t>large translation-induced</a:t>
            </a:r>
            <a:r>
              <a:rPr lang="en-GB" sz="1700" b="1" i="0" dirty="0">
                <a:effectLst/>
              </a:rPr>
              <a:t> </a:t>
            </a:r>
            <a:r>
              <a:rPr lang="en-GB" sz="1700" b="1" i="0" dirty="0">
                <a:solidFill>
                  <a:srgbClr val="C00000"/>
                </a:solidFill>
                <a:effectLst/>
              </a:rPr>
              <a:t>interference</a:t>
            </a:r>
            <a:r>
              <a:rPr lang="en-GB" sz="1700" b="1" i="0" dirty="0">
                <a:effectLst/>
              </a:rPr>
              <a:t> </a:t>
            </a:r>
            <a:r>
              <a:rPr lang="en-GB" sz="1700" i="0" dirty="0">
                <a:effectLst/>
              </a:rPr>
              <a:t>in the memory hierarchy </a:t>
            </a:r>
            <a:endParaRPr lang="en-CH" sz="17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950E3-0389-7972-F5CE-C40B2540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</a:t>
            </a:fld>
            <a:endParaRPr lang="en-C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FC101B-E967-FAD6-805A-EB56043B59C9}"/>
              </a:ext>
            </a:extLst>
          </p:cNvPr>
          <p:cNvSpPr txBox="1">
            <a:spLocks/>
          </p:cNvSpPr>
          <p:nvPr/>
        </p:nvSpPr>
        <p:spPr>
          <a:xfrm>
            <a:off x="46188" y="1978882"/>
            <a:ext cx="9084937" cy="1280861"/>
          </a:xfrm>
          <a:prstGeom prst="roundRect">
            <a:avLst>
              <a:gd name="adj" fmla="val 3859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sz="1700" b="1" u="sng" dirty="0">
                <a:solidFill>
                  <a:schemeClr val="accent2">
                    <a:lumMod val="50000"/>
                  </a:schemeClr>
                </a:solidFill>
              </a:rPr>
              <a:t>Motivation</a:t>
            </a:r>
            <a:r>
              <a:rPr lang="en-CH" sz="17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CH" sz="1700" dirty="0"/>
              <a:t>Restricting the address mapping leads to compact translation structures and reduces the overheads of address translation. Doing so across the </a:t>
            </a:r>
            <a:r>
              <a:rPr lang="en-CH" sz="1700" b="1" dirty="0"/>
              <a:t>entire memory </a:t>
            </a:r>
            <a:r>
              <a:rPr lang="en-CH" sz="1700" dirty="0"/>
              <a:t>has two major drawbacks: </a:t>
            </a:r>
          </a:p>
          <a:p>
            <a:pPr marL="342900" indent="-342900">
              <a:lnSpc>
                <a:spcPts val="1300"/>
              </a:lnSpc>
              <a:buFont typeface="Arial" panose="020B0604020202020204" pitchFamily="34" charset="0"/>
              <a:buAutoNum type="arabicParenBoth"/>
            </a:pPr>
            <a:r>
              <a:rPr lang="en-CH" sz="1700" dirty="0"/>
              <a:t>Limits core VM functionalities (e.g., data sharing) </a:t>
            </a:r>
          </a:p>
          <a:p>
            <a:pPr marL="342900" indent="-342900">
              <a:lnSpc>
                <a:spcPts val="1300"/>
              </a:lnSpc>
              <a:buFont typeface="Arial" panose="020B0604020202020204" pitchFamily="34" charset="0"/>
              <a:buAutoNum type="arabicParenBoth"/>
            </a:pPr>
            <a:r>
              <a:rPr lang="en-CH" sz="1700" dirty="0"/>
              <a:t>Increases swapping activity in the presence of free physical memory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414FF9-2DED-011D-8FA4-D798FF697E73}"/>
              </a:ext>
            </a:extLst>
          </p:cNvPr>
          <p:cNvSpPr txBox="1">
            <a:spLocks/>
          </p:cNvSpPr>
          <p:nvPr/>
        </p:nvSpPr>
        <p:spPr>
          <a:xfrm>
            <a:off x="59068" y="3307923"/>
            <a:ext cx="9072056" cy="2221165"/>
          </a:xfrm>
          <a:prstGeom prst="roundRect">
            <a:avLst>
              <a:gd name="adj" fmla="val 2717"/>
            </a:avLst>
          </a:prstGeom>
          <a:solidFill>
            <a:srgbClr val="35B660">
              <a:alpha val="9847"/>
            </a:srgbClr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n-GB" sz="1700" b="1" u="sng" dirty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CH" sz="1700" b="1" u="sng" dirty="0">
                <a:solidFill>
                  <a:schemeClr val="accent6">
                    <a:lumMod val="50000"/>
                  </a:schemeClr>
                </a:solidFill>
              </a:rPr>
              <a:t>ey Idea</a:t>
            </a:r>
            <a:r>
              <a:rPr lang="en-CH" sz="17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GB" sz="1700" dirty="0"/>
              <a:t>Utopia is a new hybrid virtual-to-physical address mapping scheme  that allows both </a:t>
            </a:r>
            <a:r>
              <a:rPr lang="en-GB" sz="1700" b="1" dirty="0">
                <a:solidFill>
                  <a:srgbClr val="0070C0"/>
                </a:solidFill>
              </a:rPr>
              <a:t>flexible</a:t>
            </a:r>
            <a:r>
              <a:rPr lang="en-GB" sz="1700" dirty="0"/>
              <a:t> and </a:t>
            </a:r>
            <a:r>
              <a:rPr lang="en-GB" sz="1700" b="1" dirty="0">
                <a:solidFill>
                  <a:srgbClr val="059745"/>
                </a:solidFill>
              </a:rPr>
              <a:t>restrictive</a:t>
            </a:r>
            <a:r>
              <a:rPr lang="en-GB" sz="1700" dirty="0"/>
              <a:t> hash-based address mappings to </a:t>
            </a:r>
            <a:r>
              <a:rPr lang="en-GB" sz="1700" b="1" dirty="0">
                <a:solidFill>
                  <a:srgbClr val="35B660"/>
                </a:solidFill>
              </a:rPr>
              <a:t>h</a:t>
            </a:r>
            <a:r>
              <a:rPr lang="en-GB" sz="1700" b="1" dirty="0">
                <a:solidFill>
                  <a:srgbClr val="0070C0"/>
                </a:solidFill>
              </a:rPr>
              <a:t>a</a:t>
            </a:r>
            <a:r>
              <a:rPr lang="en-GB" sz="1700" b="1" dirty="0">
                <a:solidFill>
                  <a:srgbClr val="35B660"/>
                </a:solidFill>
              </a:rPr>
              <a:t>r</a:t>
            </a:r>
            <a:r>
              <a:rPr lang="en-GB" sz="1700" b="1" dirty="0">
                <a:solidFill>
                  <a:srgbClr val="0070C0"/>
                </a:solidFill>
              </a:rPr>
              <a:t>m</a:t>
            </a:r>
            <a:r>
              <a:rPr lang="en-GB" sz="1700" b="1" dirty="0">
                <a:solidFill>
                  <a:srgbClr val="35B660"/>
                </a:solidFill>
              </a:rPr>
              <a:t>o</a:t>
            </a:r>
            <a:r>
              <a:rPr lang="en-GB" sz="1700" b="1" dirty="0">
                <a:solidFill>
                  <a:srgbClr val="0070C0"/>
                </a:solidFill>
              </a:rPr>
              <a:t>n</a:t>
            </a:r>
            <a:r>
              <a:rPr lang="en-GB" sz="1700" b="1" dirty="0">
                <a:solidFill>
                  <a:srgbClr val="35B660"/>
                </a:solidFill>
              </a:rPr>
              <a:t>i</a:t>
            </a:r>
            <a:r>
              <a:rPr lang="en-GB" sz="1700" b="1" dirty="0">
                <a:solidFill>
                  <a:srgbClr val="0070C0"/>
                </a:solidFill>
              </a:rPr>
              <a:t>o</a:t>
            </a:r>
            <a:r>
              <a:rPr lang="en-GB" sz="1700" b="1" dirty="0">
                <a:solidFill>
                  <a:srgbClr val="35B660"/>
                </a:solidFill>
              </a:rPr>
              <a:t>u</a:t>
            </a:r>
            <a:r>
              <a:rPr lang="en-GB" sz="1700" b="1" dirty="0">
                <a:solidFill>
                  <a:srgbClr val="0070C0"/>
                </a:solidFill>
              </a:rPr>
              <a:t>s</a:t>
            </a:r>
            <a:r>
              <a:rPr lang="en-GB" sz="1700" b="1" dirty="0">
                <a:solidFill>
                  <a:srgbClr val="35B660"/>
                </a:solidFill>
              </a:rPr>
              <a:t>l</a:t>
            </a:r>
            <a:r>
              <a:rPr lang="en-GB" sz="1700" b="1" dirty="0">
                <a:solidFill>
                  <a:srgbClr val="0070C0"/>
                </a:solidFill>
              </a:rPr>
              <a:t>y</a:t>
            </a:r>
            <a:r>
              <a:rPr lang="en-GB" sz="1700" b="1" dirty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</a:t>
            </a:r>
            <a:r>
              <a:rPr lang="en-GB" sz="1700" b="1" dirty="0"/>
              <a:t>co-exist</a:t>
            </a:r>
            <a:r>
              <a:rPr lang="en-GB" sz="1700" dirty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</a:t>
            </a:r>
            <a:r>
              <a:rPr lang="en-GB" sz="1700" dirty="0"/>
              <a:t>in the system</a:t>
            </a:r>
            <a:endParaRPr lang="en-GB" sz="1700" b="1" dirty="0"/>
          </a:p>
          <a:p>
            <a:pPr marL="0" indent="0">
              <a:lnSpc>
                <a:spcPts val="1700"/>
              </a:lnSpc>
              <a:buNone/>
            </a:pPr>
            <a:r>
              <a:rPr lang="en-CH" sz="1700" dirty="0"/>
              <a:t>Utopia </a:t>
            </a:r>
            <a:r>
              <a:rPr lang="en-GB" sz="1700" dirty="0"/>
              <a:t>manages physical memory using two types of physical memory segments:</a:t>
            </a:r>
            <a:endParaRPr lang="en-CH" sz="1700" b="1" dirty="0">
              <a:solidFill>
                <a:srgbClr val="28503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81FF2-9C9F-4FF9-DFEF-12FC57F84E5E}"/>
              </a:ext>
            </a:extLst>
          </p:cNvPr>
          <p:cNvSpPr txBox="1"/>
          <p:nvPr/>
        </p:nvSpPr>
        <p:spPr>
          <a:xfrm>
            <a:off x="5310430" y="4181029"/>
            <a:ext cx="54671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500" b="1">
                <a:latin typeface="Corbel" panose="020B0503020204020204" pitchFamily="34" charset="0"/>
              </a:rPr>
              <a:t>Flexible Segment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2D9598B-2594-113D-C085-271B3A3E9792}"/>
              </a:ext>
            </a:extLst>
          </p:cNvPr>
          <p:cNvSpPr/>
          <p:nvPr/>
        </p:nvSpPr>
        <p:spPr>
          <a:xfrm>
            <a:off x="7452051" y="4506856"/>
            <a:ext cx="1183908" cy="20004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7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091DBF-C5B1-A3DE-BAF2-70B4A65553B5}"/>
              </a:ext>
            </a:extLst>
          </p:cNvPr>
          <p:cNvSpPr/>
          <p:nvPr/>
        </p:nvSpPr>
        <p:spPr>
          <a:xfrm>
            <a:off x="7452051" y="4701947"/>
            <a:ext cx="1183908" cy="20004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7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7CF9E2A-3409-C9FA-DAB8-09343A7A756D}"/>
              </a:ext>
            </a:extLst>
          </p:cNvPr>
          <p:cNvSpPr/>
          <p:nvPr/>
        </p:nvSpPr>
        <p:spPr>
          <a:xfrm>
            <a:off x="7452051" y="4908055"/>
            <a:ext cx="1183908" cy="20004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7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A371EAB-FEB6-1403-5D13-B481B8BCFC20}"/>
              </a:ext>
            </a:extLst>
          </p:cNvPr>
          <p:cNvSpPr/>
          <p:nvPr/>
        </p:nvSpPr>
        <p:spPr>
          <a:xfrm>
            <a:off x="6171429" y="4562311"/>
            <a:ext cx="987909" cy="42701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  <a:p>
            <a:pPr algn="ctr"/>
            <a:r>
              <a:rPr lang="en-CH" sz="1500" b="1">
                <a:solidFill>
                  <a:schemeClr val="bg1"/>
                </a:solidFill>
                <a:latin typeface="Corbel" panose="020B0503020204020204" pitchFamily="34" charset="0"/>
              </a:rPr>
              <a:t>Table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59F659-E3A8-3DD1-7201-3564E8F86098}"/>
              </a:ext>
            </a:extLst>
          </p:cNvPr>
          <p:cNvCxnSpPr>
            <a:stCxn id="32" idx="3"/>
            <a:endCxn id="16" idx="1"/>
          </p:cNvCxnSpPr>
          <p:nvPr/>
        </p:nvCxnSpPr>
        <p:spPr>
          <a:xfrm flipV="1">
            <a:off x="7159338" y="4606879"/>
            <a:ext cx="292713" cy="1689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64CBC1-EDD5-9081-4D0A-69822E79F53D}"/>
              </a:ext>
            </a:extLst>
          </p:cNvPr>
          <p:cNvCxnSpPr>
            <a:cxnSpLocks/>
          </p:cNvCxnSpPr>
          <p:nvPr/>
        </p:nvCxnSpPr>
        <p:spPr>
          <a:xfrm>
            <a:off x="7159338" y="4775818"/>
            <a:ext cx="292713" cy="44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11DAE6-2DAD-1004-9B76-578554057C2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159338" y="4783757"/>
            <a:ext cx="292713" cy="224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88AD0FD-873C-C993-5702-744D1E338254}"/>
              </a:ext>
            </a:extLst>
          </p:cNvPr>
          <p:cNvSpPr/>
          <p:nvPr/>
        </p:nvSpPr>
        <p:spPr>
          <a:xfrm>
            <a:off x="4699899" y="4646551"/>
            <a:ext cx="1173861" cy="258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3FEC99D-6231-62F2-5A62-EF60D3E39038}"/>
              </a:ext>
            </a:extLst>
          </p:cNvPr>
          <p:cNvSpPr/>
          <p:nvPr/>
        </p:nvSpPr>
        <p:spPr>
          <a:xfrm>
            <a:off x="6263738" y="4426397"/>
            <a:ext cx="997782" cy="427014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00" b="1">
                <a:solidFill>
                  <a:schemeClr val="bg1"/>
                </a:solidFill>
                <a:latin typeface="Corbel" panose="020B0503020204020204" pitchFamily="34" charset="0"/>
              </a:rPr>
              <a:t>X86-64 Radix PT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FCAD3CB-E5CF-A398-E5AA-5ADDAD91A69D}"/>
              </a:ext>
            </a:extLst>
          </p:cNvPr>
          <p:cNvCxnSpPr>
            <a:cxnSpLocks/>
            <a:stCxn id="50" idx="3"/>
            <a:endCxn id="32" idx="1"/>
          </p:cNvCxnSpPr>
          <p:nvPr/>
        </p:nvCxnSpPr>
        <p:spPr>
          <a:xfrm>
            <a:off x="5873760" y="4775818"/>
            <a:ext cx="2976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AF361B2-4AE7-7561-A795-6FFB351617B6}"/>
              </a:ext>
            </a:extLst>
          </p:cNvPr>
          <p:cNvSpPr txBox="1"/>
          <p:nvPr/>
        </p:nvSpPr>
        <p:spPr>
          <a:xfrm>
            <a:off x="860640" y="4181029"/>
            <a:ext cx="54671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500" b="1" dirty="0">
                <a:latin typeface="Corbel" panose="020B0503020204020204" pitchFamily="34" charset="0"/>
              </a:rPr>
              <a:t>Restrictive Segment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F8F150-3B5E-6CEC-C9CD-AA1E4B1EC487}"/>
              </a:ext>
            </a:extLst>
          </p:cNvPr>
          <p:cNvSpPr/>
          <p:nvPr/>
        </p:nvSpPr>
        <p:spPr>
          <a:xfrm>
            <a:off x="2993469" y="4477626"/>
            <a:ext cx="1183908" cy="200046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7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061C201-7A90-B96F-8EAE-1AD5BE6B2981}"/>
              </a:ext>
            </a:extLst>
          </p:cNvPr>
          <p:cNvSpPr/>
          <p:nvPr/>
        </p:nvSpPr>
        <p:spPr>
          <a:xfrm>
            <a:off x="2993469" y="4672717"/>
            <a:ext cx="1183908" cy="200046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7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CC2F9CD-7DFB-85B7-8A37-2D4B381A2606}"/>
              </a:ext>
            </a:extLst>
          </p:cNvPr>
          <p:cNvSpPr/>
          <p:nvPr/>
        </p:nvSpPr>
        <p:spPr>
          <a:xfrm>
            <a:off x="2993469" y="4867808"/>
            <a:ext cx="1183908" cy="200046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7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E83CAC7-89D0-BAD2-29BE-BFECA5C86848}"/>
              </a:ext>
            </a:extLst>
          </p:cNvPr>
          <p:cNvSpPr/>
          <p:nvPr/>
        </p:nvSpPr>
        <p:spPr>
          <a:xfrm>
            <a:off x="269538" y="4633509"/>
            <a:ext cx="1183908" cy="258533"/>
          </a:xfrm>
          <a:prstGeom prst="roundRect">
            <a:avLst>
              <a:gd name="adj" fmla="val 9865"/>
            </a:avLst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176D889-4216-2235-DEBA-FC1656FCF03E}"/>
              </a:ext>
            </a:extLst>
          </p:cNvPr>
          <p:cNvSpPr/>
          <p:nvPr/>
        </p:nvSpPr>
        <p:spPr>
          <a:xfrm>
            <a:off x="1731737" y="4551347"/>
            <a:ext cx="987909" cy="42701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00" b="1">
                <a:solidFill>
                  <a:schemeClr val="bg1"/>
                </a:solidFill>
                <a:latin typeface="Corbel" panose="020B0503020204020204" pitchFamily="34" charset="0"/>
              </a:rPr>
              <a:t>Hash Function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BC95DDF-AA0C-21DE-1B7F-934AEF8581E6}"/>
              </a:ext>
            </a:extLst>
          </p:cNvPr>
          <p:cNvCxnSpPr>
            <a:cxnSpLocks/>
          </p:cNvCxnSpPr>
          <p:nvPr/>
        </p:nvCxnSpPr>
        <p:spPr>
          <a:xfrm>
            <a:off x="2719646" y="4752372"/>
            <a:ext cx="292713" cy="224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87AD2C2-FD8F-C9EE-D880-39BA4849314C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>
            <a:off x="1453446" y="4762776"/>
            <a:ext cx="278291" cy="20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6664311-A48A-255C-1E3E-1800D20C96FD}"/>
              </a:ext>
            </a:extLst>
          </p:cNvPr>
          <p:cNvSpPr/>
          <p:nvPr/>
        </p:nvSpPr>
        <p:spPr>
          <a:xfrm>
            <a:off x="1820291" y="4377426"/>
            <a:ext cx="987909" cy="427014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00" b="1">
                <a:solidFill>
                  <a:schemeClr val="bg1"/>
                </a:solidFill>
                <a:latin typeface="Corbel" panose="020B0503020204020204" pitchFamily="34" charset="0"/>
              </a:rPr>
              <a:t>Modulo Hash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8A9CC674-38D1-456C-4CBE-10C750FE2EF2}"/>
              </a:ext>
            </a:extLst>
          </p:cNvPr>
          <p:cNvSpPr/>
          <p:nvPr/>
        </p:nvSpPr>
        <p:spPr>
          <a:xfrm>
            <a:off x="187093" y="5146262"/>
            <a:ext cx="1795943" cy="323166"/>
          </a:xfrm>
          <a:prstGeom prst="roundRect">
            <a:avLst/>
          </a:prstGeom>
          <a:solidFill>
            <a:srgbClr val="298848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Fast Translation</a:t>
            </a:r>
            <a:endParaRPr lang="en-CH" b="1" i="1" dirty="0">
              <a:solidFill>
                <a:schemeClr val="bg1"/>
              </a:solidFill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9D4B36C-8178-40B1-EFEF-F5A194369903}"/>
              </a:ext>
            </a:extLst>
          </p:cNvPr>
          <p:cNvSpPr/>
          <p:nvPr/>
        </p:nvSpPr>
        <p:spPr>
          <a:xfrm>
            <a:off x="1983036" y="5146262"/>
            <a:ext cx="2194341" cy="323166"/>
          </a:xfrm>
          <a:prstGeom prst="roundRect">
            <a:avLst/>
          </a:prstGeom>
          <a:solidFill>
            <a:srgbClr val="C00000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Limited VM features</a:t>
            </a:r>
            <a:endParaRPr lang="en-CH" b="1" i="1" dirty="0">
              <a:solidFill>
                <a:schemeClr val="bg1"/>
              </a:solidFill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6D21D417-C0BA-CD8A-EF81-40AFE0DA73F8}"/>
              </a:ext>
            </a:extLst>
          </p:cNvPr>
          <p:cNvSpPr/>
          <p:nvPr/>
        </p:nvSpPr>
        <p:spPr>
          <a:xfrm>
            <a:off x="6495842" y="5146262"/>
            <a:ext cx="2608971" cy="323166"/>
          </a:xfrm>
          <a:prstGeom prst="roundRect">
            <a:avLst/>
          </a:prstGeom>
          <a:solidFill>
            <a:srgbClr val="298848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Supports all VM features</a:t>
            </a:r>
            <a:endParaRPr lang="en-CH" b="1" i="1" dirty="0">
              <a:solidFill>
                <a:schemeClr val="bg1"/>
              </a:solidFill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1AE1837-4AC5-3BE5-91F5-F4E015E47056}"/>
              </a:ext>
            </a:extLst>
          </p:cNvPr>
          <p:cNvSpPr/>
          <p:nvPr/>
        </p:nvSpPr>
        <p:spPr>
          <a:xfrm>
            <a:off x="4699899" y="5146262"/>
            <a:ext cx="1795943" cy="323166"/>
          </a:xfrm>
          <a:prstGeom prst="roundRect">
            <a:avLst/>
          </a:prstGeom>
          <a:solidFill>
            <a:srgbClr val="C00000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Slow Translation</a:t>
            </a:r>
            <a:endParaRPr lang="en-CH" b="1" i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111C21-5D34-DA64-E0A2-9A6D8F4EFBE0}"/>
              </a:ext>
            </a:extLst>
          </p:cNvPr>
          <p:cNvSpPr txBox="1">
            <a:spLocks/>
          </p:cNvSpPr>
          <p:nvPr/>
        </p:nvSpPr>
        <p:spPr>
          <a:xfrm>
            <a:off x="52626" y="5529088"/>
            <a:ext cx="9084937" cy="688040"/>
          </a:xfrm>
          <a:prstGeom prst="roundRect">
            <a:avLst>
              <a:gd name="adj" fmla="val 1970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H" sz="17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Results</a:t>
            </a:r>
            <a:r>
              <a:rPr lang="en-CH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CH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Outperforms (i) the state-of-the-art </a:t>
            </a:r>
            <a:r>
              <a:rPr lang="en-CH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contiguity-aware translation scheme by 13%,</a:t>
            </a:r>
            <a:r>
              <a:rPr lang="en-CH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and (ii) achieves  </a:t>
            </a:r>
            <a:r>
              <a:rPr lang="en-CH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95% of the performance of an ideal perfect-TLB</a:t>
            </a:r>
            <a:endParaRPr lang="en-CH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0E436-2798-8C5D-85C6-6A739D961EC3}"/>
              </a:ext>
            </a:extLst>
          </p:cNvPr>
          <p:cNvSpPr txBox="1"/>
          <p:nvPr/>
        </p:nvSpPr>
        <p:spPr>
          <a:xfrm>
            <a:off x="2605033" y="6273033"/>
            <a:ext cx="5495778" cy="376476"/>
          </a:xfrm>
          <a:prstGeom prst="roundRect">
            <a:avLst>
              <a:gd name="adj" fmla="val 406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Dotum" panose="020B0600000101010101" pitchFamily="34" charset="-127"/>
                <a:cs typeface="Lava Kannada Regular" pitchFamily="2" charset="77"/>
              </a:rPr>
              <a:t>https://</a:t>
            </a:r>
            <a:r>
              <a:rPr lang="en-GB" sz="1800" b="1" u="sng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Dotum" panose="020B0600000101010101" pitchFamily="34" charset="-127"/>
                <a:cs typeface="Lava Kannada Regular" pitchFamily="2" charset="77"/>
              </a:rPr>
              <a:t>github.com</a:t>
            </a:r>
            <a:r>
              <a:rPr lang="en-GB" sz="1800" b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Dotum" panose="020B0600000101010101" pitchFamily="34" charset="-127"/>
                <a:cs typeface="Lava Kannada Regular" pitchFamily="2" charset="77"/>
              </a:rPr>
              <a:t>/CMU-SAFARI/Utopia</a:t>
            </a:r>
            <a:endParaRPr lang="en-CH" b="1" u="sng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Dotum" panose="020B0600000101010101" pitchFamily="34" charset="-127"/>
              <a:cs typeface="Lava Kannada Regular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6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"/>
    </mc:Choice>
    <mc:Fallback xmlns="">
      <p:transition advTm="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13" grpId="0"/>
      <p:bldP spid="16" grpId="0" animBg="1"/>
      <p:bldP spid="17" grpId="0" animBg="1"/>
      <p:bldP spid="18" grpId="0" animBg="1"/>
      <p:bldP spid="32" grpId="0" animBg="1"/>
      <p:bldP spid="50" grpId="0" animBg="1"/>
      <p:bldP spid="54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22F8-2620-AF44-144F-23E5EA8C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341421" cy="1020336"/>
          </a:xfrm>
        </p:spPr>
        <p:txBody>
          <a:bodyPr>
            <a:normAutofit/>
          </a:bodyPr>
          <a:lstStyle/>
          <a:p>
            <a:r>
              <a:rPr lang="en-CH"/>
              <a:t>Idea: Restricting V</a:t>
            </a:r>
            <a:r>
              <a:rPr lang="en-GB"/>
              <a:t>A-to-PA Mapping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2899E-B903-5F51-808D-BD897C2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20</a:t>
            </a:fld>
            <a:endParaRPr lang="en-CH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C1107A-9643-90EF-5597-58F8584A6272}"/>
              </a:ext>
            </a:extLst>
          </p:cNvPr>
          <p:cNvSpPr/>
          <p:nvPr/>
        </p:nvSpPr>
        <p:spPr>
          <a:xfrm>
            <a:off x="1250975" y="3557606"/>
            <a:ext cx="1649186" cy="408215"/>
          </a:xfrm>
          <a:prstGeom prst="roundRect">
            <a:avLst/>
          </a:prstGeom>
          <a:solidFill>
            <a:schemeClr val="bg1">
              <a:lumMod val="50000"/>
              <a:alpha val="18818"/>
            </a:schemeClr>
          </a:solidFill>
          <a:ln w="222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..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363462-5C73-492E-415A-0D8ABC8D2A58}"/>
              </a:ext>
            </a:extLst>
          </p:cNvPr>
          <p:cNvSpPr/>
          <p:nvPr/>
        </p:nvSpPr>
        <p:spPr>
          <a:xfrm>
            <a:off x="1250975" y="3963903"/>
            <a:ext cx="1649186" cy="408215"/>
          </a:xfrm>
          <a:prstGeom prst="roundRect">
            <a:avLst/>
          </a:prstGeom>
          <a:solidFill>
            <a:schemeClr val="bg1">
              <a:lumMod val="50000"/>
              <a:alpha val="18818"/>
            </a:schemeClr>
          </a:solidFill>
          <a:ln w="222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0 0 1 0 1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E213B75-BDB8-88F7-F194-26D5482DB07E}"/>
              </a:ext>
            </a:extLst>
          </p:cNvPr>
          <p:cNvSpPr/>
          <p:nvPr/>
        </p:nvSpPr>
        <p:spPr>
          <a:xfrm>
            <a:off x="1250975" y="4370200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0 0 1 1 0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18364D5-5353-8522-F9F5-CD2831218D2C}"/>
              </a:ext>
            </a:extLst>
          </p:cNvPr>
          <p:cNvSpPr/>
          <p:nvPr/>
        </p:nvSpPr>
        <p:spPr>
          <a:xfrm>
            <a:off x="1250975" y="4776497"/>
            <a:ext cx="1649186" cy="408215"/>
          </a:xfrm>
          <a:prstGeom prst="roundRect">
            <a:avLst/>
          </a:prstGeom>
          <a:solidFill>
            <a:schemeClr val="bg1">
              <a:lumMod val="50000"/>
              <a:alpha val="18818"/>
            </a:schemeClr>
          </a:solidFill>
          <a:ln w="222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0 0 1 1 1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A5A1403-F669-90D3-CF71-ADE1D00CF302}"/>
              </a:ext>
            </a:extLst>
          </p:cNvPr>
          <p:cNvSpPr/>
          <p:nvPr/>
        </p:nvSpPr>
        <p:spPr>
          <a:xfrm>
            <a:off x="1250975" y="5182795"/>
            <a:ext cx="1649186" cy="408215"/>
          </a:xfrm>
          <a:prstGeom prst="roundRect">
            <a:avLst/>
          </a:prstGeom>
          <a:solidFill>
            <a:schemeClr val="bg1">
              <a:lumMod val="50000"/>
              <a:alpha val="18818"/>
            </a:schemeClr>
          </a:solidFill>
          <a:ln w="222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/>
              <a:t>..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2BB6925-6236-AB96-A5EC-5BBAD02C1369}"/>
              </a:ext>
            </a:extLst>
          </p:cNvPr>
          <p:cNvSpPr/>
          <p:nvPr/>
        </p:nvSpPr>
        <p:spPr>
          <a:xfrm>
            <a:off x="6285618" y="3557606"/>
            <a:ext cx="1649186" cy="408215"/>
          </a:xfrm>
          <a:prstGeom prst="roundRect">
            <a:avLst/>
          </a:prstGeom>
          <a:pattFill prst="wdUpDiag">
            <a:fgClr>
              <a:srgbClr val="3BCE6D"/>
            </a:fgClr>
            <a:bgClr>
              <a:schemeClr val="bg1"/>
            </a:bgClr>
          </a:patt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97870D8-27DC-262A-9250-DEFBA68BEA59}"/>
              </a:ext>
            </a:extLst>
          </p:cNvPr>
          <p:cNvSpPr/>
          <p:nvPr/>
        </p:nvSpPr>
        <p:spPr>
          <a:xfrm>
            <a:off x="6285618" y="3963903"/>
            <a:ext cx="1649186" cy="408215"/>
          </a:xfrm>
          <a:prstGeom prst="roundRect">
            <a:avLst/>
          </a:prstGeom>
          <a:pattFill prst="wdUpDiag">
            <a:fgClr>
              <a:srgbClr val="3BCE6D"/>
            </a:fgClr>
            <a:bgClr>
              <a:schemeClr val="bg1"/>
            </a:bgClr>
          </a:patt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379F922-BAED-2032-1EF8-51203DDAF14E}"/>
              </a:ext>
            </a:extLst>
          </p:cNvPr>
          <p:cNvSpPr/>
          <p:nvPr/>
        </p:nvSpPr>
        <p:spPr>
          <a:xfrm>
            <a:off x="6285618" y="4370200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>
                <a:solidFill>
                  <a:schemeClr val="tx1"/>
                </a:solidFill>
              </a:rPr>
              <a:t>0 0 0 1 0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3C3A13A-4BEE-A4A0-BF33-6461DBAB968B}"/>
              </a:ext>
            </a:extLst>
          </p:cNvPr>
          <p:cNvSpPr/>
          <p:nvPr/>
        </p:nvSpPr>
        <p:spPr>
          <a:xfrm>
            <a:off x="6285618" y="4776497"/>
            <a:ext cx="1649186" cy="408215"/>
          </a:xfrm>
          <a:prstGeom prst="roundRect">
            <a:avLst/>
          </a:prstGeom>
          <a:pattFill prst="wdUpDiag">
            <a:fgClr>
              <a:srgbClr val="3BCE6D"/>
            </a:fgClr>
            <a:bgClr>
              <a:schemeClr val="bg1"/>
            </a:bgClr>
          </a:patt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F6B171E-92F7-B64B-02C4-5A461A12C546}"/>
              </a:ext>
            </a:extLst>
          </p:cNvPr>
          <p:cNvSpPr/>
          <p:nvPr/>
        </p:nvSpPr>
        <p:spPr>
          <a:xfrm>
            <a:off x="6285618" y="5182795"/>
            <a:ext cx="1649186" cy="408215"/>
          </a:xfrm>
          <a:prstGeom prst="roundRect">
            <a:avLst/>
          </a:prstGeom>
          <a:pattFill prst="wdUpDiag">
            <a:fgClr>
              <a:srgbClr val="3BCE6D"/>
            </a:fgClr>
            <a:bgClr>
              <a:schemeClr val="bg1"/>
            </a:bgClr>
          </a:patt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D021C35-7FA5-DE89-4509-7EDF74592D48}"/>
              </a:ext>
            </a:extLst>
          </p:cNvPr>
          <p:cNvSpPr/>
          <p:nvPr/>
        </p:nvSpPr>
        <p:spPr>
          <a:xfrm>
            <a:off x="4059490" y="4231407"/>
            <a:ext cx="1281792" cy="685800"/>
          </a:xfrm>
          <a:prstGeom prst="roundRect">
            <a:avLst>
              <a:gd name="adj" fmla="val 4445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i="1">
                <a:latin typeface="Corbel" panose="020B0503020204020204" pitchFamily="34" charset="0"/>
              </a:rPr>
              <a:t>Hash Function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D2811E4-AA77-5ABE-A3AE-06730A4AAD42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>
          <a:xfrm flipV="1">
            <a:off x="2900161" y="4571726"/>
            <a:ext cx="660847" cy="2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DA096FC-8DBD-58D4-B249-535C7AA59382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341282" y="4571277"/>
            <a:ext cx="944336" cy="3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283FD9C-F691-34A1-15D0-AC8D8BA59CBC}"/>
              </a:ext>
            </a:extLst>
          </p:cNvPr>
          <p:cNvSpPr txBox="1"/>
          <p:nvPr/>
        </p:nvSpPr>
        <p:spPr>
          <a:xfrm>
            <a:off x="-261458" y="3121675"/>
            <a:ext cx="46740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100" b="1" dirty="0">
                <a:latin typeface="Corbel" panose="020B0503020204020204" pitchFamily="34" charset="0"/>
              </a:rPr>
              <a:t>Virtual Address Space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333FE3-145E-C8C5-4666-2D07552C5096}"/>
              </a:ext>
            </a:extLst>
          </p:cNvPr>
          <p:cNvSpPr txBox="1"/>
          <p:nvPr/>
        </p:nvSpPr>
        <p:spPr>
          <a:xfrm>
            <a:off x="4773185" y="3129491"/>
            <a:ext cx="46740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100" b="1">
                <a:latin typeface="Corbel" panose="020B0503020204020204" pitchFamily="34" charset="0"/>
              </a:rPr>
              <a:t>Physical Address Space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5EFF404-D0B5-858D-844B-918D72F78FF3}"/>
              </a:ext>
            </a:extLst>
          </p:cNvPr>
          <p:cNvSpPr/>
          <p:nvPr/>
        </p:nvSpPr>
        <p:spPr>
          <a:xfrm>
            <a:off x="3561008" y="4075640"/>
            <a:ext cx="1932675" cy="992171"/>
          </a:xfrm>
          <a:prstGeom prst="roundRect">
            <a:avLst>
              <a:gd name="adj" fmla="val 4445"/>
            </a:avLst>
          </a:prstGeom>
          <a:solidFill>
            <a:schemeClr val="tx2">
              <a:lumMod val="75000"/>
            </a:scheme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100" b="1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Hash Mask 11100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66D985-FDAD-E242-75A5-A7CABD070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877" y="1393916"/>
            <a:ext cx="6452935" cy="1131788"/>
          </a:xfrm>
          <a:prstGeom prst="roundRect">
            <a:avLst>
              <a:gd name="adj" fmla="val 9261"/>
            </a:avLst>
          </a:prstGeom>
          <a:solidFill>
            <a:schemeClr val="tx2">
              <a:lumMod val="60000"/>
              <a:lumOff val="40000"/>
              <a:alpha val="18567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H" sz="4500" dirty="0"/>
              <a:t>Restrict the VA-to-PA mapping to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CH" sz="4500" dirty="0"/>
              <a:t>perform fast address translation</a:t>
            </a:r>
            <a:r>
              <a:rPr lang="en-CH" sz="4500" baseline="30000" dirty="0"/>
              <a:t>1,2</a:t>
            </a:r>
            <a:endParaRPr lang="en-CH" sz="4500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7FA60-9CAE-771C-F09A-05547C1E8CF0}"/>
              </a:ext>
            </a:extLst>
          </p:cNvPr>
          <p:cNvSpPr txBox="1"/>
          <p:nvPr/>
        </p:nvSpPr>
        <p:spPr>
          <a:xfrm>
            <a:off x="1373907" y="5920602"/>
            <a:ext cx="7596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[1] </a:t>
            </a:r>
            <a:r>
              <a:rPr lang="en-GB" sz="1600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Picorel</a:t>
            </a:r>
            <a:r>
              <a:rPr lang="en-GB" sz="160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et al. “Near-Memory Address Translation” PACT 2016</a:t>
            </a:r>
          </a:p>
          <a:p>
            <a:br>
              <a:rPr lang="en-GB" sz="1600" dirty="0">
                <a:latin typeface="Corbel" panose="020B0503020204020204" pitchFamily="34" charset="0"/>
              </a:rPr>
            </a:br>
            <a:endParaRPr lang="en-CH" sz="1600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67424-C4CC-749F-10B0-D16E543F4E68}"/>
              </a:ext>
            </a:extLst>
          </p:cNvPr>
          <p:cNvSpPr txBox="1"/>
          <p:nvPr/>
        </p:nvSpPr>
        <p:spPr>
          <a:xfrm>
            <a:off x="1356083" y="6228012"/>
            <a:ext cx="8091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i="0" dirty="0">
                <a:solidFill>
                  <a:srgbClr val="333333"/>
                </a:solidFill>
                <a:effectLst/>
                <a:latin typeface="Corbel" panose="020B0503020204020204" pitchFamily="34" charset="0"/>
              </a:rPr>
              <a:t>[2] </a:t>
            </a:r>
            <a:r>
              <a:rPr lang="en-GB" sz="1600" i="0" dirty="0" err="1">
                <a:solidFill>
                  <a:srgbClr val="333333"/>
                </a:solidFill>
                <a:effectLst/>
                <a:latin typeface="Corbel" panose="020B0503020204020204" pitchFamily="34" charset="0"/>
              </a:rPr>
              <a:t>Gosakan</a:t>
            </a:r>
            <a:r>
              <a:rPr lang="en-GB" sz="1600" i="0" dirty="0">
                <a:solidFill>
                  <a:srgbClr val="333333"/>
                </a:solidFill>
                <a:effectLst/>
                <a:latin typeface="Corbel" panose="020B0503020204020204" pitchFamily="34" charset="0"/>
              </a:rPr>
              <a:t> et al. “Mosaic Pages: Big TLB Reach with Small Pages” ASPLOS 2023</a:t>
            </a:r>
          </a:p>
          <a:p>
            <a:pPr algn="l"/>
            <a:br>
              <a:rPr lang="en-GB" sz="1600" i="0" dirty="0">
                <a:solidFill>
                  <a:srgbClr val="333333"/>
                </a:solidFill>
                <a:effectLst/>
                <a:latin typeface="Corbel" panose="020B0503020204020204" pitchFamily="34" charset="0"/>
              </a:rPr>
            </a:br>
            <a:endParaRPr lang="en-GB" sz="1600" i="0" dirty="0">
              <a:solidFill>
                <a:srgbClr val="333333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"/>
    </mc:Choice>
    <mc:Fallback xmlns="">
      <p:transition spd="slow" advTm="8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22F8-2620-AF44-144F-23E5EA8C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10672805" cy="1020336"/>
          </a:xfrm>
        </p:spPr>
        <p:txBody>
          <a:bodyPr>
            <a:normAutofit/>
          </a:bodyPr>
          <a:lstStyle/>
          <a:p>
            <a:r>
              <a:rPr lang="en-US" sz="3700"/>
              <a:t>Drawbacks of Restricting VA-to-PA Mapping</a:t>
            </a:r>
            <a:endParaRPr lang="en-CH" sz="37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2899E-B903-5F51-808D-BD897C2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21</a:t>
            </a:fld>
            <a:endParaRPr lang="en-CH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344EF98-F817-4972-C5E1-5A6269F8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1" y="1229142"/>
            <a:ext cx="9314089" cy="425725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H" sz="3000" dirty="0"/>
              <a:t>Employing a restrictive mapping across the entire memory comes with two key drawbacks:</a:t>
            </a:r>
          </a:p>
          <a:p>
            <a:pPr marL="0" indent="0">
              <a:lnSpc>
                <a:spcPct val="110000"/>
              </a:lnSpc>
              <a:buNone/>
            </a:pPr>
            <a:endParaRPr lang="en-CH" sz="3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H" sz="3000" dirty="0"/>
              <a:t>Limits core </a:t>
            </a:r>
            <a:r>
              <a:rPr lang="en-CH" sz="3000" b="1" dirty="0">
                <a:solidFill>
                  <a:srgbClr val="C00000"/>
                </a:solidFill>
              </a:rPr>
              <a:t>VM functionalities </a:t>
            </a:r>
            <a:r>
              <a:rPr lang="en-CH" sz="3000" dirty="0"/>
              <a:t>such as data sharing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CH" sz="3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H" sz="3000" dirty="0"/>
              <a:t>Increases </a:t>
            </a:r>
            <a:r>
              <a:rPr lang="en-CH" sz="3000" b="1" dirty="0">
                <a:solidFill>
                  <a:srgbClr val="7030A0"/>
                </a:solidFill>
              </a:rPr>
              <a:t>swapping activity</a:t>
            </a:r>
            <a:r>
              <a:rPr lang="en-CH" sz="3000" dirty="0"/>
              <a:t> since the system         cannot map virtual pages to free physical pages</a:t>
            </a:r>
          </a:p>
          <a:p>
            <a:endParaRPr lang="en-CH" sz="3000" dirty="0"/>
          </a:p>
          <a:p>
            <a:pPr marL="0" indent="0">
              <a:buNone/>
            </a:pPr>
            <a:endParaRPr lang="en-CH" sz="3000" dirty="0"/>
          </a:p>
        </p:txBody>
      </p:sp>
    </p:spTree>
    <p:extLst>
      <p:ext uri="{BB962C8B-B14F-4D97-AF65-F5344CB8AC3E}">
        <p14:creationId xmlns:p14="http://schemas.microsoft.com/office/powerpoint/2010/main" val="40740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"/>
    </mc:Choice>
    <mc:Fallback xmlns="">
      <p:transition spd="slow" advTm="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C9B992-934C-3445-E366-0D0DAEF67A35}"/>
              </a:ext>
            </a:extLst>
          </p:cNvPr>
          <p:cNvSpPr/>
          <p:nvPr/>
        </p:nvSpPr>
        <p:spPr>
          <a:xfrm>
            <a:off x="8206740" y="1501038"/>
            <a:ext cx="630372" cy="2331817"/>
          </a:xfrm>
          <a:prstGeom prst="rect">
            <a:avLst/>
          </a:prstGeom>
          <a:solidFill>
            <a:schemeClr val="bg1">
              <a:lumMod val="75000"/>
              <a:alpha val="5686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E2C6D-2476-820B-02A4-E26A7C18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Effect on Swapping Activity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BAB1-8DD8-AAE3-9123-9FBBC9AA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22</a:t>
            </a:fld>
            <a:endParaRPr lang="en-CH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AC17FF-844D-0542-00A6-852E46EE2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257544"/>
              </p:ext>
            </p:extLst>
          </p:nvPr>
        </p:nvGraphicFramePr>
        <p:xfrm>
          <a:off x="-292904" y="953528"/>
          <a:ext cx="11051457" cy="38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1BECD1-081A-70DD-8F43-6171D7CA3ABD}"/>
              </a:ext>
            </a:extLst>
          </p:cNvPr>
          <p:cNvCxnSpPr>
            <a:cxnSpLocks/>
          </p:cNvCxnSpPr>
          <p:nvPr/>
        </p:nvCxnSpPr>
        <p:spPr>
          <a:xfrm>
            <a:off x="1183079" y="3487523"/>
            <a:ext cx="765403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BD1178-1163-4185-81E2-9C27D4D116B7}"/>
              </a:ext>
            </a:extLst>
          </p:cNvPr>
          <p:cNvSpPr/>
          <p:nvPr/>
        </p:nvSpPr>
        <p:spPr>
          <a:xfrm>
            <a:off x="-99153" y="4952465"/>
            <a:ext cx="9386371" cy="1382264"/>
          </a:xfrm>
          <a:prstGeom prst="roundRect">
            <a:avLst>
              <a:gd name="adj" fmla="val 7825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i="1" dirty="0">
                <a:solidFill>
                  <a:schemeClr val="bg1"/>
                </a:solidFill>
                <a:latin typeface="Corbel" panose="020B0503020204020204" pitchFamily="34" charset="0"/>
              </a:rPr>
              <a:t>Sole use of restrictive mapping leads to 2.37x higher swapping activity over the baseline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477B1F-2455-A57B-D61F-ED13C8828802}"/>
              </a:ext>
            </a:extLst>
          </p:cNvPr>
          <p:cNvSpPr/>
          <p:nvPr/>
        </p:nvSpPr>
        <p:spPr>
          <a:xfrm>
            <a:off x="1183079" y="2009104"/>
            <a:ext cx="6904853" cy="1823751"/>
          </a:xfrm>
          <a:prstGeom prst="roundRect">
            <a:avLst>
              <a:gd name="adj" fmla="val 183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2536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"/>
    </mc:Choice>
    <mc:Fallback xmlns="">
      <p:transition spd="slow" advTm="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0AA199-1679-9F37-6E57-66C19184E0DD}"/>
              </a:ext>
            </a:extLst>
          </p:cNvPr>
          <p:cNvSpPr/>
          <p:nvPr/>
        </p:nvSpPr>
        <p:spPr>
          <a:xfrm>
            <a:off x="119049" y="1215850"/>
            <a:ext cx="8913372" cy="4896191"/>
          </a:xfrm>
          <a:prstGeom prst="roundRect">
            <a:avLst>
              <a:gd name="adj" fmla="val 2204"/>
            </a:avLst>
          </a:prstGeom>
          <a:solidFill>
            <a:schemeClr val="tx2">
              <a:lumMod val="20000"/>
              <a:lumOff val="80000"/>
              <a:alpha val="50193"/>
            </a:schemeClr>
          </a:solidFill>
          <a:ln w="25400">
            <a:solidFill>
              <a:srgbClr val="28503F">
                <a:alpha val="5124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0AC0B-0027-404A-9C7A-297EDDCF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1" y="0"/>
            <a:ext cx="7886700" cy="1020336"/>
          </a:xfrm>
        </p:spPr>
        <p:txBody>
          <a:bodyPr/>
          <a:lstStyle/>
          <a:p>
            <a:r>
              <a:rPr lang="en-CH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ACF7-617D-224F-8488-38EBF201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23" y="1303171"/>
            <a:ext cx="8913372" cy="4529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300" dirty="0"/>
              <a:t>Design a virtual-to-physical address mapping scheme that: </a:t>
            </a:r>
          </a:p>
          <a:p>
            <a:pPr marL="0" indent="0">
              <a:buNone/>
            </a:pPr>
            <a:endParaRPr lang="en-GB" sz="3300" dirty="0"/>
          </a:p>
          <a:p>
            <a:r>
              <a:rPr lang="en-GB" sz="3300" dirty="0"/>
              <a:t>Provides fast and efficient translation using a </a:t>
            </a:r>
            <a:r>
              <a:rPr lang="en-GB" sz="3300" b="1" dirty="0">
                <a:solidFill>
                  <a:schemeClr val="accent2">
                    <a:lumMod val="50000"/>
                  </a:schemeClr>
                </a:solidFill>
              </a:rPr>
              <a:t>restrictive hash-based</a:t>
            </a:r>
            <a:r>
              <a:rPr lang="en-GB" sz="3300" dirty="0"/>
              <a:t> address mapping</a:t>
            </a:r>
          </a:p>
          <a:p>
            <a:pPr marL="0" indent="0">
              <a:buNone/>
            </a:pPr>
            <a:r>
              <a:rPr lang="en-GB" sz="3300" dirty="0"/>
              <a:t> </a:t>
            </a:r>
          </a:p>
          <a:p>
            <a:r>
              <a:rPr lang="en-GB" sz="3300" dirty="0"/>
              <a:t>Enjoys the benefits of the conventional                </a:t>
            </a:r>
            <a:r>
              <a:rPr lang="en-GB" sz="3300" b="1" dirty="0">
                <a:solidFill>
                  <a:schemeClr val="accent5">
                    <a:lumMod val="75000"/>
                  </a:schemeClr>
                </a:solidFill>
              </a:rPr>
              <a:t>fully-flexible</a:t>
            </a:r>
            <a:r>
              <a:rPr lang="en-GB" sz="3300" dirty="0"/>
              <a:t> address mapping </a:t>
            </a:r>
          </a:p>
          <a:p>
            <a:pPr marL="0" indent="0">
              <a:buNone/>
            </a:pPr>
            <a:endParaRPr lang="en-CH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7CCAB-3314-5B41-A64A-7F315B37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6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"/>
    </mc:Choice>
    <mc:Fallback xmlns="">
      <p:transition spd="slow" advTm="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FD63-8D04-11A1-19B1-D1536409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Talk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F5394-495B-0EB3-2BC3-FD8AF381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22" y="6379165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24</a:t>
            </a:fld>
            <a:endParaRPr lang="en-CH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DF5224-D304-07DE-BD71-ACD4203E1DEA}"/>
              </a:ext>
            </a:extLst>
          </p:cNvPr>
          <p:cNvSpPr txBox="1">
            <a:spLocks/>
          </p:cNvSpPr>
          <p:nvPr/>
        </p:nvSpPr>
        <p:spPr>
          <a:xfrm>
            <a:off x="1663903" y="1383358"/>
            <a:ext cx="5816194" cy="540987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13351"/>
                  </a:schemeClr>
                </a:solidFill>
              </a:rPr>
              <a:t>Virtual Memory Background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851D12-8EF4-BBBC-8483-D4C93D694534}"/>
              </a:ext>
            </a:extLst>
          </p:cNvPr>
          <p:cNvSpPr txBox="1">
            <a:spLocks/>
          </p:cNvSpPr>
          <p:nvPr/>
        </p:nvSpPr>
        <p:spPr>
          <a:xfrm>
            <a:off x="1663903" y="2266724"/>
            <a:ext cx="5816194" cy="54940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solidFill>
              <a:schemeClr val="tx1">
                <a:lumMod val="65000"/>
                <a:lumOff val="3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Address Translation Overheads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2F75E-B41A-A483-5435-041F623A6C7B}"/>
              </a:ext>
            </a:extLst>
          </p:cNvPr>
          <p:cNvSpPr txBox="1">
            <a:spLocks/>
          </p:cNvSpPr>
          <p:nvPr/>
        </p:nvSpPr>
        <p:spPr>
          <a:xfrm>
            <a:off x="1663903" y="3158509"/>
            <a:ext cx="5816194" cy="54940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/>
              <a:t>Utopia: Hybrid Address Mappings 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E321E3-842E-2FB2-95CB-19265B32625B}"/>
              </a:ext>
            </a:extLst>
          </p:cNvPr>
          <p:cNvSpPr txBox="1">
            <a:spLocks/>
          </p:cNvSpPr>
          <p:nvPr/>
        </p:nvSpPr>
        <p:spPr>
          <a:xfrm>
            <a:off x="1663903" y="4050293"/>
            <a:ext cx="5816194" cy="54098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solidFill>
              <a:schemeClr val="tx1">
                <a:lumMod val="65000"/>
                <a:lumOff val="3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Utopia: Key Challenges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42988-3EFF-C1B5-A0ED-7CC4DA10FEB8}"/>
              </a:ext>
            </a:extLst>
          </p:cNvPr>
          <p:cNvSpPr txBox="1">
            <a:spLocks/>
          </p:cNvSpPr>
          <p:nvPr/>
        </p:nvSpPr>
        <p:spPr>
          <a:xfrm>
            <a:off x="1663903" y="4933657"/>
            <a:ext cx="5816194" cy="54098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solidFill>
              <a:schemeClr val="tx1">
                <a:lumMod val="65000"/>
                <a:lumOff val="3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Evaluation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4C41-F2D3-46E4-FE29-EEE4D01E12C8}"/>
              </a:ext>
            </a:extLst>
          </p:cNvPr>
          <p:cNvSpPr txBox="1"/>
          <p:nvPr/>
        </p:nvSpPr>
        <p:spPr>
          <a:xfrm>
            <a:off x="-624625" y="89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05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spd="slow" advTm="8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F174-FB0D-9242-893F-AAC7C16C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Utopia: Key Idea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3CAD41-9889-9445-81D7-3C06EAFE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8" y="1435135"/>
            <a:ext cx="8985415" cy="129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We propose 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</a:rPr>
              <a:t>Utopia</a:t>
            </a:r>
            <a:r>
              <a:rPr lang="en-US" sz="3200"/>
              <a:t>, a new virtual-to-physical mapping scheme that enables both: </a:t>
            </a:r>
          </a:p>
          <a:p>
            <a:pPr marL="571500" indent="-571500">
              <a:buFont typeface="+mj-lt"/>
              <a:buAutoNum type="romanLcPeriod"/>
            </a:pPr>
            <a:endParaRPr lang="en-US" sz="2400"/>
          </a:p>
          <a:p>
            <a:pPr lvl="1"/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B30ED-1A56-EB40-8F16-4BF84DC5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25</a:t>
            </a:fld>
            <a:endParaRPr lang="en-CH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DAA51AB-62DC-1379-B228-FD0F0391DE5D}"/>
              </a:ext>
            </a:extLst>
          </p:cNvPr>
          <p:cNvSpPr/>
          <p:nvPr/>
        </p:nvSpPr>
        <p:spPr>
          <a:xfrm>
            <a:off x="4474438" y="2996420"/>
            <a:ext cx="4079657" cy="867645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solidFill>
                  <a:schemeClr val="bg1"/>
                </a:solidFill>
                <a:latin typeface="Corbel" panose="020B0503020204020204" pitchFamily="34" charset="0"/>
              </a:rPr>
              <a:t>Flexible Mapping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C4ADEA1-65DB-7C36-E47A-75FA92619102}"/>
              </a:ext>
            </a:extLst>
          </p:cNvPr>
          <p:cNvSpPr/>
          <p:nvPr/>
        </p:nvSpPr>
        <p:spPr>
          <a:xfrm>
            <a:off x="127068" y="2983261"/>
            <a:ext cx="4079657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solidFill>
                  <a:schemeClr val="bg1"/>
                </a:solidFill>
                <a:latin typeface="Corbel" panose="020B0503020204020204" pitchFamily="34" charset="0"/>
              </a:rPr>
              <a:t>Restrictive Mapping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A444E92-9383-1B5C-A72E-3F0F445C4FD0}"/>
              </a:ext>
            </a:extLst>
          </p:cNvPr>
          <p:cNvSpPr txBox="1">
            <a:spLocks/>
          </p:cNvSpPr>
          <p:nvPr/>
        </p:nvSpPr>
        <p:spPr>
          <a:xfrm>
            <a:off x="1198955" y="4642937"/>
            <a:ext cx="6675754" cy="129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/>
              <a:t>Harmoniously co-exist in the system</a:t>
            </a:r>
          </a:p>
          <a:p>
            <a:pPr marL="571500" indent="-571500">
              <a:buFont typeface="+mj-lt"/>
              <a:buAutoNum type="romanLcPeriod"/>
            </a:pPr>
            <a:endParaRPr lang="en-US" sz="2400" b="1"/>
          </a:p>
          <a:p>
            <a:pPr lvl="1"/>
            <a:endParaRPr lang="en-CH" b="1"/>
          </a:p>
        </p:txBody>
      </p:sp>
    </p:spTree>
    <p:extLst>
      <p:ext uri="{BB962C8B-B14F-4D97-AF65-F5344CB8AC3E}">
        <p14:creationId xmlns:p14="http://schemas.microsoft.com/office/powerpoint/2010/main" val="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"/>
    </mc:Choice>
    <mc:Fallback xmlns="">
      <p:transition spd="slow" advTm="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1376-6A15-A442-B6C7-2834156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Utopia: Key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D2E32-D634-014B-ACE1-22340B77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26</a:t>
            </a:fld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44C93-72F8-263F-815B-6CF8C4D08950}"/>
              </a:ext>
            </a:extLst>
          </p:cNvPr>
          <p:cNvSpPr txBox="1"/>
          <p:nvPr/>
        </p:nvSpPr>
        <p:spPr>
          <a:xfrm>
            <a:off x="178358" y="1148918"/>
            <a:ext cx="89656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>
                <a:latin typeface="Corbel" panose="020B0503020204020204" pitchFamily="34" charset="0"/>
              </a:rPr>
              <a:t>M</a:t>
            </a:r>
            <a:r>
              <a:rPr lang="en-GB" sz="3200">
                <a:effectLst/>
                <a:latin typeface="Corbel" panose="020B0503020204020204" pitchFamily="34" charset="0"/>
              </a:rPr>
              <a:t>anage physical memory using two types of </a:t>
            </a:r>
          </a:p>
          <a:p>
            <a:r>
              <a:rPr lang="en-GB" sz="3200">
                <a:effectLst/>
                <a:latin typeface="Corbel" panose="020B0503020204020204" pitchFamily="34" charset="0"/>
              </a:rPr>
              <a:t>physical memory segments: </a:t>
            </a:r>
            <a:endParaRPr lang="en-GB" sz="3200">
              <a:latin typeface="Corbel" panose="020B0503020204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F7FF6C-6634-C9C9-0A6E-B9B3C96AD2A6}"/>
              </a:ext>
            </a:extLst>
          </p:cNvPr>
          <p:cNvSpPr/>
          <p:nvPr/>
        </p:nvSpPr>
        <p:spPr>
          <a:xfrm>
            <a:off x="4792453" y="2908296"/>
            <a:ext cx="4079657" cy="867645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solidFill>
                  <a:schemeClr val="bg1"/>
                </a:solidFill>
                <a:latin typeface="Corbel" panose="020B0503020204020204" pitchFamily="34" charset="0"/>
              </a:rPr>
              <a:t>Flexible Segments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9C6A031-8FAA-9707-BDA3-CC2063AAF4B5}"/>
              </a:ext>
            </a:extLst>
          </p:cNvPr>
          <p:cNvSpPr/>
          <p:nvPr/>
        </p:nvSpPr>
        <p:spPr>
          <a:xfrm>
            <a:off x="271890" y="2899484"/>
            <a:ext cx="4079657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 dirty="0">
                <a:solidFill>
                  <a:schemeClr val="bg1"/>
                </a:solidFill>
                <a:latin typeface="Corbel" panose="020B0503020204020204" pitchFamily="34" charset="0"/>
              </a:rPr>
              <a:t>Restrictive Segments</a:t>
            </a:r>
          </a:p>
        </p:txBody>
      </p:sp>
    </p:spTree>
    <p:extLst>
      <p:ext uri="{BB962C8B-B14F-4D97-AF65-F5344CB8AC3E}">
        <p14:creationId xmlns:p14="http://schemas.microsoft.com/office/powerpoint/2010/main" val="17670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"/>
    </mc:Choice>
    <mc:Fallback xmlns="">
      <p:transition spd="slow" advTm="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FA1C5F-FD9F-F4E1-1BE1-13CEC2D43736}"/>
              </a:ext>
            </a:extLst>
          </p:cNvPr>
          <p:cNvSpPr/>
          <p:nvPr/>
        </p:nvSpPr>
        <p:spPr>
          <a:xfrm>
            <a:off x="314527" y="1505723"/>
            <a:ext cx="4079657" cy="1115309"/>
          </a:xfrm>
          <a:prstGeom prst="roundRect">
            <a:avLst>
              <a:gd name="adj" fmla="val 5879"/>
            </a:avLst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 dirty="0">
                <a:solidFill>
                  <a:srgbClr val="059745"/>
                </a:solidFill>
                <a:latin typeface="Corbel" panose="020B0503020204020204" pitchFamily="34" charset="0"/>
              </a:rPr>
              <a:t>Restrictive Segments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71376-6A15-A442-B6C7-2834156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Utopia: Key Idea (I)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D2E32-D634-014B-ACE1-22340B77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27</a:t>
            </a:fld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F7FF6C-6634-C9C9-0A6E-B9B3C96AD2A6}"/>
              </a:ext>
            </a:extLst>
          </p:cNvPr>
          <p:cNvSpPr/>
          <p:nvPr/>
        </p:nvSpPr>
        <p:spPr>
          <a:xfrm>
            <a:off x="4792453" y="2908296"/>
            <a:ext cx="4079657" cy="867645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 dirty="0">
                <a:solidFill>
                  <a:schemeClr val="bg1"/>
                </a:solidFill>
                <a:latin typeface="Corbel" panose="020B0503020204020204" pitchFamily="34" charset="0"/>
              </a:rPr>
              <a:t>Flexible Segments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E54D121-0771-525F-4618-3FBCE6F82547}"/>
              </a:ext>
            </a:extLst>
          </p:cNvPr>
          <p:cNvSpPr/>
          <p:nvPr/>
        </p:nvSpPr>
        <p:spPr>
          <a:xfrm>
            <a:off x="4624129" y="1139121"/>
            <a:ext cx="4408289" cy="5273639"/>
          </a:xfrm>
          <a:prstGeom prst="roundRect">
            <a:avLst>
              <a:gd name="adj" fmla="val 3334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F0132-D142-D65E-648F-C4DEFD9148D1}"/>
              </a:ext>
            </a:extLst>
          </p:cNvPr>
          <p:cNvSpPr txBox="1"/>
          <p:nvPr/>
        </p:nvSpPr>
        <p:spPr>
          <a:xfrm>
            <a:off x="43212" y="4691708"/>
            <a:ext cx="4580914" cy="584775"/>
          </a:xfrm>
          <a:prstGeom prst="rect">
            <a:avLst/>
          </a:prstGeom>
          <a:solidFill>
            <a:srgbClr val="24763F"/>
          </a:solidFill>
          <a:ln>
            <a:solidFill>
              <a:srgbClr val="2850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rbel" panose="020B0503020204020204" pitchFamily="34" charset="0"/>
              </a:rPr>
              <a:t>Fast address 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490E7-C007-369F-37F8-4F35E93D5839}"/>
              </a:ext>
            </a:extLst>
          </p:cNvPr>
          <p:cNvSpPr txBox="1"/>
          <p:nvPr/>
        </p:nvSpPr>
        <p:spPr>
          <a:xfrm>
            <a:off x="20968" y="5338858"/>
            <a:ext cx="4611162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rbel" panose="020B0503020204020204" pitchFamily="34" charset="0"/>
              </a:rPr>
              <a:t>Limited VM functionalities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7642E84-325D-C42F-274A-B825DD725EC4}"/>
              </a:ext>
            </a:extLst>
          </p:cNvPr>
          <p:cNvSpPr/>
          <p:nvPr/>
        </p:nvSpPr>
        <p:spPr>
          <a:xfrm>
            <a:off x="3216171" y="1643913"/>
            <a:ext cx="894035" cy="867645"/>
          </a:xfrm>
          <a:prstGeom prst="roundRect">
            <a:avLst>
              <a:gd name="adj" fmla="val 3187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8A5A18-ADB7-4AD8-53BF-6348EE25E880}"/>
              </a:ext>
            </a:extLst>
          </p:cNvPr>
          <p:cNvSpPr/>
          <p:nvPr/>
        </p:nvSpPr>
        <p:spPr>
          <a:xfrm>
            <a:off x="637765" y="3857961"/>
            <a:ext cx="3335627" cy="516027"/>
          </a:xfrm>
          <a:prstGeom prst="roundRect">
            <a:avLst>
              <a:gd name="adj" fmla="val 3187"/>
            </a:avLst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rbel" panose="020B0503020204020204" pitchFamily="34" charset="0"/>
              </a:rPr>
              <a:t>Virtual Page Number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FBDDAEA-BCB7-1436-811F-EF8B7693B8B7}"/>
              </a:ext>
            </a:extLst>
          </p:cNvPr>
          <p:cNvSpPr/>
          <p:nvPr/>
        </p:nvSpPr>
        <p:spPr>
          <a:xfrm>
            <a:off x="1164386" y="2938752"/>
            <a:ext cx="2282386" cy="516027"/>
          </a:xfrm>
          <a:prstGeom prst="roundRect">
            <a:avLst>
              <a:gd name="adj" fmla="val 3187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rbel" panose="020B0503020204020204" pitchFamily="34" charset="0"/>
              </a:rPr>
              <a:t>Hash function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3371CC-0039-8CF7-C3A8-ED26BDB52A91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flipV="1">
            <a:off x="2305579" y="3454779"/>
            <a:ext cx="0" cy="4031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1BFD9D-2FE4-5D1D-EF5D-84CD84375451}"/>
              </a:ext>
            </a:extLst>
          </p:cNvPr>
          <p:cNvCxnSpPr>
            <a:cxnSpLocks/>
            <a:stCxn id="17" idx="0"/>
            <a:endCxn id="15" idx="2"/>
          </p:cNvCxnSpPr>
          <p:nvPr/>
        </p:nvCxnSpPr>
        <p:spPr>
          <a:xfrm flipV="1">
            <a:off x="2305579" y="2511558"/>
            <a:ext cx="1357610" cy="427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724728-5628-4303-019C-C8BFDF108CA4}"/>
              </a:ext>
            </a:extLst>
          </p:cNvPr>
          <p:cNvSpPr txBox="1"/>
          <p:nvPr/>
        </p:nvSpPr>
        <p:spPr>
          <a:xfrm>
            <a:off x="11205" y="1026259"/>
            <a:ext cx="46863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latin typeface="Corbel" panose="020B0503020204020204" pitchFamily="34" charset="0"/>
              </a:rPr>
              <a:t>Restrictive Segment (RestSeg)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73F5DE5-CF5A-ADC4-9689-BA88A6F7D6E9}"/>
              </a:ext>
            </a:extLst>
          </p:cNvPr>
          <p:cNvSpPr/>
          <p:nvPr/>
        </p:nvSpPr>
        <p:spPr>
          <a:xfrm>
            <a:off x="2313858" y="1643913"/>
            <a:ext cx="894035" cy="867645"/>
          </a:xfrm>
          <a:prstGeom prst="roundRect">
            <a:avLst>
              <a:gd name="adj" fmla="val 3187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9D5174F-4FF1-1F35-1E23-83470C117A45}"/>
              </a:ext>
            </a:extLst>
          </p:cNvPr>
          <p:cNvSpPr/>
          <p:nvPr/>
        </p:nvSpPr>
        <p:spPr>
          <a:xfrm>
            <a:off x="1403564" y="1643913"/>
            <a:ext cx="894035" cy="867645"/>
          </a:xfrm>
          <a:prstGeom prst="roundRect">
            <a:avLst>
              <a:gd name="adj" fmla="val 3187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2F1E4C6-EE11-9B1B-528A-3002AF75041D}"/>
              </a:ext>
            </a:extLst>
          </p:cNvPr>
          <p:cNvSpPr/>
          <p:nvPr/>
        </p:nvSpPr>
        <p:spPr>
          <a:xfrm>
            <a:off x="509529" y="1643913"/>
            <a:ext cx="894035" cy="867645"/>
          </a:xfrm>
          <a:prstGeom prst="roundRect">
            <a:avLst>
              <a:gd name="adj" fmla="val 3187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4146419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1">
        <p159:morph option="byObject"/>
      </p:transition>
    </mc:Choice>
    <mc:Fallback xmlns="">
      <p:transition spd="slow" advTm="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ACC53F-7CDF-33B7-933A-1F3E427518D6}"/>
              </a:ext>
            </a:extLst>
          </p:cNvPr>
          <p:cNvSpPr/>
          <p:nvPr/>
        </p:nvSpPr>
        <p:spPr>
          <a:xfrm>
            <a:off x="4779519" y="1476036"/>
            <a:ext cx="4079657" cy="1077217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 dirty="0">
                <a:solidFill>
                  <a:srgbClr val="0070C0"/>
                </a:solidFill>
                <a:latin typeface="Corbel" panose="020B0503020204020204" pitchFamily="34" charset="0"/>
              </a:rPr>
              <a:t>Flexible Segments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71376-6A15-A442-B6C7-2834156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Utopia: Key Idea (II)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D2E32-D634-014B-ACE1-22340B77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28</a:t>
            </a:fld>
            <a:endParaRPr lang="en-C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9C6A031-8FAA-9707-BDA3-CC2063AAF4B5}"/>
              </a:ext>
            </a:extLst>
          </p:cNvPr>
          <p:cNvSpPr/>
          <p:nvPr/>
        </p:nvSpPr>
        <p:spPr>
          <a:xfrm>
            <a:off x="261258" y="2995177"/>
            <a:ext cx="4079657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solidFill>
                  <a:schemeClr val="bg1"/>
                </a:solidFill>
                <a:latin typeface="Corbel" panose="020B0503020204020204" pitchFamily="34" charset="0"/>
              </a:rPr>
              <a:t>Restrictive Segments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055F66-4D07-985E-54CF-D90D9EB9284C}"/>
              </a:ext>
            </a:extLst>
          </p:cNvPr>
          <p:cNvSpPr/>
          <p:nvPr/>
        </p:nvSpPr>
        <p:spPr>
          <a:xfrm>
            <a:off x="106326" y="1159096"/>
            <a:ext cx="4465674" cy="5273639"/>
          </a:xfrm>
          <a:prstGeom prst="roundRect">
            <a:avLst>
              <a:gd name="adj" fmla="val 3334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A763E-33C9-6431-168A-464FBC154EE3}"/>
              </a:ext>
            </a:extLst>
          </p:cNvPr>
          <p:cNvSpPr txBox="1"/>
          <p:nvPr/>
        </p:nvSpPr>
        <p:spPr>
          <a:xfrm>
            <a:off x="4584449" y="5391126"/>
            <a:ext cx="4547104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rbel" panose="020B0503020204020204" pitchFamily="34" charset="0"/>
              </a:rPr>
              <a:t>High-latency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orbel" panose="020B0503020204020204" pitchFamily="34" charset="0"/>
              </a:rPr>
              <a:t>address translation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CDE50-5AA1-5ED0-6CEA-8DE7EF0AF4E1}"/>
              </a:ext>
            </a:extLst>
          </p:cNvPr>
          <p:cNvSpPr txBox="1"/>
          <p:nvPr/>
        </p:nvSpPr>
        <p:spPr>
          <a:xfrm>
            <a:off x="4584448" y="4275289"/>
            <a:ext cx="4547104" cy="1077218"/>
          </a:xfrm>
          <a:prstGeom prst="rect">
            <a:avLst/>
          </a:prstGeom>
          <a:solidFill>
            <a:srgbClr val="24763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rbel" panose="020B0503020204020204" pitchFamily="34" charset="0"/>
              </a:rPr>
              <a:t>Supports all conventional VM features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93F31-16DE-FAEC-7DB5-4AA73250FD25}"/>
              </a:ext>
            </a:extLst>
          </p:cNvPr>
          <p:cNvSpPr txBox="1"/>
          <p:nvPr/>
        </p:nvSpPr>
        <p:spPr>
          <a:xfrm>
            <a:off x="4382430" y="981223"/>
            <a:ext cx="476157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latin typeface="Corbel" panose="020B0503020204020204" pitchFamily="34" charset="0"/>
              </a:rPr>
              <a:t>Flexible Segment (FlexSeg)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7A233DB-3586-2B39-DBDF-7B0FF50FDD24}"/>
              </a:ext>
            </a:extLst>
          </p:cNvPr>
          <p:cNvSpPr/>
          <p:nvPr/>
        </p:nvSpPr>
        <p:spPr>
          <a:xfrm>
            <a:off x="4958017" y="1589777"/>
            <a:ext cx="952129" cy="859295"/>
          </a:xfrm>
          <a:prstGeom prst="roundRect">
            <a:avLst>
              <a:gd name="adj" fmla="val 6385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D099AB-61C1-02DE-B10A-BF5E46FCD39A}"/>
              </a:ext>
            </a:extLst>
          </p:cNvPr>
          <p:cNvSpPr/>
          <p:nvPr/>
        </p:nvSpPr>
        <p:spPr>
          <a:xfrm>
            <a:off x="5910146" y="1589777"/>
            <a:ext cx="952129" cy="859295"/>
          </a:xfrm>
          <a:prstGeom prst="roundRect">
            <a:avLst>
              <a:gd name="adj" fmla="val 6385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E880C94-05A0-03F8-2E75-AE6F2730097C}"/>
              </a:ext>
            </a:extLst>
          </p:cNvPr>
          <p:cNvSpPr/>
          <p:nvPr/>
        </p:nvSpPr>
        <p:spPr>
          <a:xfrm>
            <a:off x="6862275" y="1589777"/>
            <a:ext cx="952129" cy="859295"/>
          </a:xfrm>
          <a:prstGeom prst="roundRect">
            <a:avLst>
              <a:gd name="adj" fmla="val 6385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CC164C5-52D0-8E0B-305E-BE00608E62C2}"/>
              </a:ext>
            </a:extLst>
          </p:cNvPr>
          <p:cNvSpPr/>
          <p:nvPr/>
        </p:nvSpPr>
        <p:spPr>
          <a:xfrm>
            <a:off x="7814404" y="1589777"/>
            <a:ext cx="952129" cy="859295"/>
          </a:xfrm>
          <a:prstGeom prst="roundRect">
            <a:avLst>
              <a:gd name="adj" fmla="val 6385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1B7ABBC-D068-18F5-9034-28DBD7A9A868}"/>
              </a:ext>
            </a:extLst>
          </p:cNvPr>
          <p:cNvSpPr/>
          <p:nvPr/>
        </p:nvSpPr>
        <p:spPr>
          <a:xfrm>
            <a:off x="5191770" y="3684230"/>
            <a:ext cx="3332451" cy="516027"/>
          </a:xfrm>
          <a:prstGeom prst="roundRect">
            <a:avLst>
              <a:gd name="adj" fmla="val 3187"/>
            </a:avLst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rbel" panose="020B0503020204020204" pitchFamily="34" charset="0"/>
              </a:rPr>
              <a:t>Virtual Page Number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602197F-670C-A024-4BFB-6ADDA5A4FE31}"/>
              </a:ext>
            </a:extLst>
          </p:cNvPr>
          <p:cNvSpPr/>
          <p:nvPr/>
        </p:nvSpPr>
        <p:spPr>
          <a:xfrm>
            <a:off x="5716803" y="2851329"/>
            <a:ext cx="2282386" cy="516027"/>
          </a:xfrm>
          <a:prstGeom prst="roundRect">
            <a:avLst>
              <a:gd name="adj" fmla="val 3187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 Table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258FEC-BA24-03FB-B338-61EC6F110AC6}"/>
              </a:ext>
            </a:extLst>
          </p:cNvPr>
          <p:cNvCxnSpPr>
            <a:cxnSpLocks/>
            <a:stCxn id="18" idx="0"/>
            <a:endCxn id="20" idx="2"/>
          </p:cNvCxnSpPr>
          <p:nvPr/>
        </p:nvCxnSpPr>
        <p:spPr>
          <a:xfrm flipV="1">
            <a:off x="6857996" y="3367356"/>
            <a:ext cx="0" cy="316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FBEEFA-79A1-C2A3-791D-12BA337B0A3E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5434082" y="2449072"/>
            <a:ext cx="1423914" cy="401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53A13D-BBA1-5A58-B7D9-D88BEF35A2AC}"/>
              </a:ext>
            </a:extLst>
          </p:cNvPr>
          <p:cNvCxnSpPr>
            <a:cxnSpLocks/>
            <a:stCxn id="20" idx="0"/>
            <a:endCxn id="15" idx="2"/>
          </p:cNvCxnSpPr>
          <p:nvPr/>
        </p:nvCxnSpPr>
        <p:spPr>
          <a:xfrm flipH="1" flipV="1">
            <a:off x="6386211" y="2449072"/>
            <a:ext cx="471785" cy="402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9DD1B5-CA09-8FC3-3CE1-275181AD51BD}"/>
              </a:ext>
            </a:extLst>
          </p:cNvPr>
          <p:cNvCxnSpPr>
            <a:cxnSpLocks/>
            <a:stCxn id="20" idx="0"/>
            <a:endCxn id="16" idx="2"/>
          </p:cNvCxnSpPr>
          <p:nvPr/>
        </p:nvCxnSpPr>
        <p:spPr>
          <a:xfrm flipV="1">
            <a:off x="6857996" y="2449072"/>
            <a:ext cx="480344" cy="402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537738-85F6-B464-48C5-EB66E54EF20F}"/>
              </a:ext>
            </a:extLst>
          </p:cNvPr>
          <p:cNvCxnSpPr>
            <a:cxnSpLocks/>
            <a:stCxn id="20" idx="0"/>
            <a:endCxn id="17" idx="2"/>
          </p:cNvCxnSpPr>
          <p:nvPr/>
        </p:nvCxnSpPr>
        <p:spPr>
          <a:xfrm flipV="1">
            <a:off x="6857996" y="2449072"/>
            <a:ext cx="1432473" cy="402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62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2">
        <p159:morph option="byObject"/>
      </p:transition>
    </mc:Choice>
    <mc:Fallback xmlns="">
      <p:transition spd="slow" advTm="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1606-A630-5679-29B0-77F859BA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RestSeg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44708-B04D-DA3D-40A7-C7DAEA2B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29</a:t>
            </a:fld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02341-24D4-D4CB-871C-D20E7F64AEE2}"/>
              </a:ext>
            </a:extLst>
          </p:cNvPr>
          <p:cNvSpPr/>
          <p:nvPr/>
        </p:nvSpPr>
        <p:spPr>
          <a:xfrm>
            <a:off x="1" y="1903777"/>
            <a:ext cx="9144000" cy="128620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Structural Properties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998786-B7BC-4480-D2D9-F4678DE86AA6}"/>
              </a:ext>
            </a:extLst>
          </p:cNvPr>
          <p:cNvSpPr/>
          <p:nvPr/>
        </p:nvSpPr>
        <p:spPr>
          <a:xfrm>
            <a:off x="0" y="3476151"/>
            <a:ext cx="9144000" cy="128620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Address Translation for Data in RestSeg</a:t>
            </a:r>
          </a:p>
        </p:txBody>
      </p:sp>
    </p:spTree>
    <p:extLst>
      <p:ext uri="{BB962C8B-B14F-4D97-AF65-F5344CB8AC3E}">
        <p14:creationId xmlns:p14="http://schemas.microsoft.com/office/powerpoint/2010/main" val="21389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"/>
    </mc:Choice>
    <mc:Fallback xmlns="">
      <p:transition spd="slow" advTm="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FD63-8D04-11A1-19B1-D1536409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Talk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F5394-495B-0EB3-2BC3-FD8AF381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22" y="6379165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3</a:t>
            </a:fld>
            <a:endParaRPr lang="en-CH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203652-9DF3-FFF9-E8C1-DCABE14D5092}"/>
              </a:ext>
            </a:extLst>
          </p:cNvPr>
          <p:cNvGrpSpPr/>
          <p:nvPr/>
        </p:nvGrpSpPr>
        <p:grpSpPr>
          <a:xfrm>
            <a:off x="1663903" y="1383358"/>
            <a:ext cx="5816194" cy="4091285"/>
            <a:chOff x="1474630" y="1324186"/>
            <a:chExt cx="5816194" cy="4091285"/>
          </a:xfrm>
          <a:solidFill>
            <a:schemeClr val="accent6">
              <a:lumMod val="50000"/>
              <a:alpha val="14000"/>
            </a:schemeClr>
          </a:solidFill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EDF5224-D304-07DE-BD71-ACD4203E1DEA}"/>
                </a:ext>
              </a:extLst>
            </p:cNvPr>
            <p:cNvSpPr txBox="1">
              <a:spLocks/>
            </p:cNvSpPr>
            <p:nvPr/>
          </p:nvSpPr>
          <p:spPr>
            <a:xfrm>
              <a:off x="1474630" y="1324186"/>
              <a:ext cx="5816194" cy="540987"/>
            </a:xfrm>
            <a:prstGeom prst="roundRect">
              <a:avLst>
                <a:gd name="adj" fmla="val 5234"/>
              </a:avLst>
            </a:prstGeom>
            <a:grpFill/>
            <a:ln w="19050"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CH" sz="3000" b="1" dirty="0"/>
                <a:t>Virtual Memory Background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26851D12-8EF4-BBBC-8483-D4C93D694534}"/>
                </a:ext>
              </a:extLst>
            </p:cNvPr>
            <p:cNvSpPr txBox="1">
              <a:spLocks/>
            </p:cNvSpPr>
            <p:nvPr/>
          </p:nvSpPr>
          <p:spPr>
            <a:xfrm>
              <a:off x="1474630" y="2207552"/>
              <a:ext cx="5816194" cy="549406"/>
            </a:xfrm>
            <a:prstGeom prst="roundRect">
              <a:avLst>
                <a:gd name="adj" fmla="val 5234"/>
              </a:avLst>
            </a:prstGeom>
            <a:grpFill/>
            <a:ln w="19050"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CH" sz="3000" b="1" dirty="0"/>
                <a:t>Address Translation Overheads 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5D2F75E-B41A-A483-5435-041F623A6C7B}"/>
                </a:ext>
              </a:extLst>
            </p:cNvPr>
            <p:cNvSpPr txBox="1">
              <a:spLocks/>
            </p:cNvSpPr>
            <p:nvPr/>
          </p:nvSpPr>
          <p:spPr>
            <a:xfrm>
              <a:off x="1474630" y="3099337"/>
              <a:ext cx="5816194" cy="549405"/>
            </a:xfrm>
            <a:prstGeom prst="roundRect">
              <a:avLst>
                <a:gd name="adj" fmla="val 5234"/>
              </a:avLst>
            </a:prstGeom>
            <a:grpFill/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CH" sz="3000" b="1" dirty="0"/>
                <a:t>Utopia: Hybrid Address Mappings   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9E321E3-842E-2FB2-95CB-19265B32625B}"/>
                </a:ext>
              </a:extLst>
            </p:cNvPr>
            <p:cNvSpPr txBox="1">
              <a:spLocks/>
            </p:cNvSpPr>
            <p:nvPr/>
          </p:nvSpPr>
          <p:spPr>
            <a:xfrm>
              <a:off x="1474630" y="3991121"/>
              <a:ext cx="5816194" cy="540985"/>
            </a:xfrm>
            <a:prstGeom prst="roundRect">
              <a:avLst>
                <a:gd name="adj" fmla="val 5234"/>
              </a:avLst>
            </a:prstGeom>
            <a:grpFill/>
            <a:ln w="19050"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CH" sz="3000" b="1" dirty="0"/>
                <a:t>Utopia: Key Challenges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B6342988-3EFF-C1B5-A0ED-7CC4DA10FEB8}"/>
                </a:ext>
              </a:extLst>
            </p:cNvPr>
            <p:cNvSpPr txBox="1">
              <a:spLocks/>
            </p:cNvSpPr>
            <p:nvPr/>
          </p:nvSpPr>
          <p:spPr>
            <a:xfrm>
              <a:off x="1474630" y="4874485"/>
              <a:ext cx="5816194" cy="540986"/>
            </a:xfrm>
            <a:prstGeom prst="roundRect">
              <a:avLst>
                <a:gd name="adj" fmla="val 5234"/>
              </a:avLst>
            </a:prstGeom>
            <a:grpFill/>
            <a:ln w="19050"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orbel" panose="020B0503020204020204" pitchFamily="34" charset="0"/>
                  <a:ea typeface="NanumGothic" panose="020D0604000000000000" pitchFamily="34" charset="-127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CH" sz="3000" b="1" dirty="0"/>
                <a:t>Evaluation Results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094C41-F2D3-46E4-FE29-EEE4D01E12C8}"/>
              </a:ext>
            </a:extLst>
          </p:cNvPr>
          <p:cNvSpPr txBox="1"/>
          <p:nvPr/>
        </p:nvSpPr>
        <p:spPr>
          <a:xfrm>
            <a:off x="-624625" y="89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599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1606-A630-5679-29B0-77F859BA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RestSeg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44708-B04D-DA3D-40A7-C7DAEA2B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30</a:t>
            </a:fld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02341-24D4-D4CB-871C-D20E7F64AEE2}"/>
              </a:ext>
            </a:extLst>
          </p:cNvPr>
          <p:cNvSpPr/>
          <p:nvPr/>
        </p:nvSpPr>
        <p:spPr>
          <a:xfrm>
            <a:off x="43211" y="1338292"/>
            <a:ext cx="9144000" cy="85145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Structural Properties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089CC-ABB9-468B-20D7-77D360B6092D}"/>
              </a:ext>
            </a:extLst>
          </p:cNvPr>
          <p:cNvSpPr txBox="1"/>
          <p:nvPr/>
        </p:nvSpPr>
        <p:spPr>
          <a:xfrm>
            <a:off x="0" y="2729262"/>
            <a:ext cx="92983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b="1" dirty="0">
                <a:solidFill>
                  <a:schemeClr val="tx1"/>
                </a:solidFill>
                <a:latin typeface="Corbel" panose="020B0503020204020204" pitchFamily="34" charset="0"/>
              </a:rPr>
              <a:t>RestSeg</a:t>
            </a:r>
            <a:r>
              <a:rPr lang="en-CH" sz="4000" dirty="0">
                <a:solidFill>
                  <a:schemeClr val="tx1"/>
                </a:solidFill>
                <a:latin typeface="Corbel" panose="020B0503020204020204" pitchFamily="34" charset="0"/>
              </a:rPr>
              <a:t> is organized in </a:t>
            </a:r>
          </a:p>
          <a:p>
            <a:pPr algn="ctr"/>
            <a:r>
              <a:rPr lang="en-CH" sz="4000" dirty="0">
                <a:solidFill>
                  <a:schemeClr val="tx1"/>
                </a:solidFill>
                <a:latin typeface="Corbel" panose="020B0503020204020204" pitchFamily="34" charset="0"/>
              </a:rPr>
              <a:t>a </a:t>
            </a:r>
            <a:r>
              <a:rPr lang="en-CH" sz="400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set-associative </a:t>
            </a:r>
            <a:r>
              <a:rPr lang="en-CH" sz="4000" dirty="0">
                <a:latin typeface="Corbel" panose="020B0503020204020204" pitchFamily="34" charset="0"/>
              </a:rPr>
              <a:t>manner </a:t>
            </a:r>
          </a:p>
          <a:p>
            <a:pPr algn="ctr"/>
            <a:r>
              <a:rPr lang="en-CH" sz="4000" dirty="0">
                <a:latin typeface="Corbel" panose="020B0503020204020204" pitchFamily="34" charset="0"/>
              </a:rPr>
              <a:t>similar to how hardware caches operate</a:t>
            </a:r>
            <a:r>
              <a:rPr lang="en-CH" sz="4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0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"/>
    </mc:Choice>
    <mc:Fallback xmlns="">
      <p:transition spd="slow" advTm="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D454-D903-82EA-5F53-6D80F17F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RestSeg: Structural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5BB1-A0BF-240B-C119-5AAA26BC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31</a:t>
            </a:fld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47312E-E706-3FA2-90F9-CBDB0DB135A9}"/>
              </a:ext>
            </a:extLst>
          </p:cNvPr>
          <p:cNvSpPr/>
          <p:nvPr/>
        </p:nvSpPr>
        <p:spPr>
          <a:xfrm>
            <a:off x="297569" y="1292483"/>
            <a:ext cx="8846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3200" b="1" dirty="0">
                <a:latin typeface="Corbel" panose="020B0503020204020204" pitchFamily="34" charset="0"/>
              </a:rPr>
              <a:t>Example: </a:t>
            </a:r>
            <a:r>
              <a:rPr lang="el-GR" sz="3200" b="1" dirty="0">
                <a:latin typeface="Corbel" panose="020B0503020204020204" pitchFamily="34" charset="0"/>
              </a:rPr>
              <a:t>2</a:t>
            </a:r>
            <a:r>
              <a:rPr lang="en-CH" sz="3200" b="1" dirty="0">
                <a:latin typeface="Corbel" panose="020B0503020204020204" pitchFamily="34" charset="0"/>
              </a:rPr>
              <a:t>-way assoc</a:t>
            </a:r>
            <a:r>
              <a:rPr lang="en-US" sz="3200" b="1" dirty="0" err="1">
                <a:latin typeface="Corbel" panose="020B0503020204020204" pitchFamily="34" charset="0"/>
              </a:rPr>
              <a:t>iative</a:t>
            </a:r>
            <a:r>
              <a:rPr lang="en-US" sz="3200" b="1" dirty="0">
                <a:latin typeface="Corbel" panose="020B0503020204020204" pitchFamily="34" charset="0"/>
              </a:rPr>
              <a:t>  </a:t>
            </a:r>
            <a:r>
              <a:rPr lang="en-CH" sz="3200" b="1" dirty="0">
                <a:latin typeface="Corbel" panose="020B0503020204020204" pitchFamily="34" charset="0"/>
              </a:rPr>
              <a:t>RestSeg with </a:t>
            </a:r>
            <a:r>
              <a:rPr lang="en-US" sz="3200" b="1" dirty="0">
                <a:latin typeface="Corbel" panose="020B0503020204020204" pitchFamily="34" charset="0"/>
              </a:rPr>
              <a:t>2 sets</a:t>
            </a:r>
            <a:endParaRPr lang="en-CH" sz="3200" dirty="0">
              <a:latin typeface="Corbel" panose="020B0503020204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ACCCFA-3D07-2097-DEE6-77786A12B9AD}"/>
              </a:ext>
            </a:extLst>
          </p:cNvPr>
          <p:cNvSpPr/>
          <p:nvPr/>
        </p:nvSpPr>
        <p:spPr>
          <a:xfrm>
            <a:off x="2230243" y="2705648"/>
            <a:ext cx="4460484" cy="1108471"/>
          </a:xfrm>
          <a:prstGeom prst="roundRect">
            <a:avLst>
              <a:gd name="adj" fmla="val 8619"/>
            </a:avLst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7807D33-D488-7F70-AB6B-B5FA14F9C72D}"/>
              </a:ext>
            </a:extLst>
          </p:cNvPr>
          <p:cNvSpPr/>
          <p:nvPr/>
        </p:nvSpPr>
        <p:spPr>
          <a:xfrm>
            <a:off x="2230243" y="2705648"/>
            <a:ext cx="1115121" cy="1108471"/>
          </a:xfrm>
          <a:prstGeom prst="roundRect">
            <a:avLst>
              <a:gd name="adj" fmla="val 7613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orbel" panose="020B0503020204020204" pitchFamily="34" charset="0"/>
              </a:rPr>
              <a:t>4KB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8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A58D45C-7BE6-BDB4-4A5E-6E02E905E74C}"/>
              </a:ext>
            </a:extLst>
          </p:cNvPr>
          <p:cNvSpPr/>
          <p:nvPr/>
        </p:nvSpPr>
        <p:spPr>
          <a:xfrm>
            <a:off x="3345364" y="2705648"/>
            <a:ext cx="1115121" cy="1108471"/>
          </a:xfrm>
          <a:prstGeom prst="roundRect">
            <a:avLst>
              <a:gd name="adj" fmla="val 7613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orbel" panose="020B0503020204020204" pitchFamily="34" charset="0"/>
              </a:rPr>
              <a:t>4KB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8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7B19014-D052-CE41-1C11-D4A1E6B02D8E}"/>
              </a:ext>
            </a:extLst>
          </p:cNvPr>
          <p:cNvSpPr/>
          <p:nvPr/>
        </p:nvSpPr>
        <p:spPr>
          <a:xfrm>
            <a:off x="4460485" y="2705648"/>
            <a:ext cx="1115121" cy="1108471"/>
          </a:xfrm>
          <a:prstGeom prst="roundRect">
            <a:avLst>
              <a:gd name="adj" fmla="val 7613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orbel" panose="020B0503020204020204" pitchFamily="34" charset="0"/>
              </a:rPr>
              <a:t>4KB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8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87B9C70-5A27-D211-3060-DE95F1A3D617}"/>
              </a:ext>
            </a:extLst>
          </p:cNvPr>
          <p:cNvSpPr/>
          <p:nvPr/>
        </p:nvSpPr>
        <p:spPr>
          <a:xfrm>
            <a:off x="5575606" y="2705648"/>
            <a:ext cx="1115121" cy="1108471"/>
          </a:xfrm>
          <a:prstGeom prst="roundRect">
            <a:avLst>
              <a:gd name="adj" fmla="val 7613"/>
            </a:avLst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orbel" panose="020B0503020204020204" pitchFamily="34" charset="0"/>
              </a:rPr>
              <a:t>4KB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8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7C5439D5-E348-630E-AE9A-B5345CDE62AC}"/>
              </a:ext>
            </a:extLst>
          </p:cNvPr>
          <p:cNvSpPr/>
          <p:nvPr/>
        </p:nvSpPr>
        <p:spPr>
          <a:xfrm rot="16200000">
            <a:off x="2685472" y="3497528"/>
            <a:ext cx="258124" cy="1115121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51202D6D-5991-C31B-06FD-069D349A7698}"/>
              </a:ext>
            </a:extLst>
          </p:cNvPr>
          <p:cNvSpPr/>
          <p:nvPr/>
        </p:nvSpPr>
        <p:spPr>
          <a:xfrm rot="16200000">
            <a:off x="3787376" y="3560885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957BA88A-933C-0B67-A91A-C59EEDCD869A}"/>
              </a:ext>
            </a:extLst>
          </p:cNvPr>
          <p:cNvSpPr/>
          <p:nvPr/>
        </p:nvSpPr>
        <p:spPr>
          <a:xfrm rot="16200000">
            <a:off x="4900134" y="3561944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B53F045F-55AC-77E8-C1F1-A93710848B85}"/>
              </a:ext>
            </a:extLst>
          </p:cNvPr>
          <p:cNvSpPr/>
          <p:nvPr/>
        </p:nvSpPr>
        <p:spPr>
          <a:xfrm rot="16200000">
            <a:off x="5969811" y="3560885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000E33-946F-C56A-2567-2B351CD31F3E}"/>
              </a:ext>
            </a:extLst>
          </p:cNvPr>
          <p:cNvSpPr/>
          <p:nvPr/>
        </p:nvSpPr>
        <p:spPr>
          <a:xfrm>
            <a:off x="2946857" y="2059498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>
                <a:latin typeface="Corbel" panose="020B0503020204020204" pitchFamily="34" charset="0"/>
              </a:rPr>
              <a:t>Set 0</a:t>
            </a:r>
            <a:endParaRPr lang="en-CH" sz="2400">
              <a:latin typeface="Corbel" panose="020B05030202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088588-6DD9-C582-7D7F-4FB7B61441A0}"/>
              </a:ext>
            </a:extLst>
          </p:cNvPr>
          <p:cNvSpPr/>
          <p:nvPr/>
        </p:nvSpPr>
        <p:spPr>
          <a:xfrm>
            <a:off x="2371219" y="4196893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>
                <a:latin typeface="Corbel" panose="020B0503020204020204" pitchFamily="34" charset="0"/>
              </a:rPr>
              <a:t>Way 0</a:t>
            </a:r>
            <a:endParaRPr lang="en-CH" sz="2400">
              <a:latin typeface="Corbel" panose="020B05030202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45A4C7-625C-CDA6-974A-5D98FD6AB503}"/>
              </a:ext>
            </a:extLst>
          </p:cNvPr>
          <p:cNvSpPr/>
          <p:nvPr/>
        </p:nvSpPr>
        <p:spPr>
          <a:xfrm>
            <a:off x="3420643" y="4196893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>
                <a:latin typeface="Corbel" panose="020B0503020204020204" pitchFamily="34" charset="0"/>
              </a:rPr>
              <a:t>Way 1</a:t>
            </a:r>
            <a:endParaRPr lang="en-CH" sz="2400">
              <a:latin typeface="Corbel" panose="020B05030202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14FB5D-8D80-E2FA-AC02-C2DD68FF16D1}"/>
              </a:ext>
            </a:extLst>
          </p:cNvPr>
          <p:cNvSpPr/>
          <p:nvPr/>
        </p:nvSpPr>
        <p:spPr>
          <a:xfrm>
            <a:off x="4595318" y="4196893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>
                <a:latin typeface="Corbel" panose="020B0503020204020204" pitchFamily="34" charset="0"/>
              </a:rPr>
              <a:t>Way </a:t>
            </a:r>
            <a:r>
              <a:rPr lang="el-GR" sz="2400" b="1">
                <a:latin typeface="Corbel" panose="020B0503020204020204" pitchFamily="34" charset="0"/>
              </a:rPr>
              <a:t>0</a:t>
            </a:r>
            <a:r>
              <a:rPr lang="en-CH" sz="2400" b="1">
                <a:latin typeface="Corbel" panose="020B0503020204020204" pitchFamily="34" charset="0"/>
              </a:rPr>
              <a:t> </a:t>
            </a:r>
            <a:endParaRPr lang="en-CH" sz="2400">
              <a:latin typeface="Corbel" panose="020B05030202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B2CCA6-0DAA-A7D2-946F-DF91C349DCD4}"/>
              </a:ext>
            </a:extLst>
          </p:cNvPr>
          <p:cNvSpPr/>
          <p:nvPr/>
        </p:nvSpPr>
        <p:spPr>
          <a:xfrm>
            <a:off x="5639749" y="4196893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>
                <a:latin typeface="Corbel" panose="020B0503020204020204" pitchFamily="34" charset="0"/>
              </a:rPr>
              <a:t>Way </a:t>
            </a:r>
            <a:r>
              <a:rPr lang="el-GR" sz="2400" b="1">
                <a:latin typeface="Corbel" panose="020B0503020204020204" pitchFamily="34" charset="0"/>
              </a:rPr>
              <a:t>1</a:t>
            </a:r>
            <a:endParaRPr lang="en-CH" sz="2400">
              <a:latin typeface="Corbel" panose="020B0503020204020204" pitchFamily="34" charset="0"/>
            </a:endParaRPr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CA804BE1-AECE-9B5C-87FC-A7DCA5022CFA}"/>
              </a:ext>
            </a:extLst>
          </p:cNvPr>
          <p:cNvSpPr/>
          <p:nvPr/>
        </p:nvSpPr>
        <p:spPr>
          <a:xfrm rot="5400000">
            <a:off x="3263084" y="1416277"/>
            <a:ext cx="164560" cy="2230242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C03751-E852-5515-7AFC-D5F55352E06E}"/>
              </a:ext>
            </a:extLst>
          </p:cNvPr>
          <p:cNvSpPr/>
          <p:nvPr/>
        </p:nvSpPr>
        <p:spPr>
          <a:xfrm>
            <a:off x="5176519" y="2052639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b="1">
                <a:latin typeface="Corbel" panose="020B0503020204020204" pitchFamily="34" charset="0"/>
              </a:rPr>
              <a:t>Set </a:t>
            </a:r>
            <a:r>
              <a:rPr lang="el-GR" sz="2400" b="1">
                <a:latin typeface="Corbel" panose="020B0503020204020204" pitchFamily="34" charset="0"/>
              </a:rPr>
              <a:t>1</a:t>
            </a:r>
            <a:endParaRPr lang="en-CH" sz="2400">
              <a:latin typeface="Corbel" panose="020B0503020204020204" pitchFamily="34" charset="0"/>
            </a:endParaRPr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id="{EFF6E37A-551C-C18B-42FF-CB1F730030F2}"/>
              </a:ext>
            </a:extLst>
          </p:cNvPr>
          <p:cNvSpPr/>
          <p:nvPr/>
        </p:nvSpPr>
        <p:spPr>
          <a:xfrm rot="5400000">
            <a:off x="5496175" y="1412847"/>
            <a:ext cx="157701" cy="2230242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B7AC829-889C-297F-2027-FD643795E5B0}"/>
              </a:ext>
            </a:extLst>
          </p:cNvPr>
          <p:cNvSpPr/>
          <p:nvPr/>
        </p:nvSpPr>
        <p:spPr>
          <a:xfrm>
            <a:off x="-117987" y="4919202"/>
            <a:ext cx="9379974" cy="1292630"/>
          </a:xfrm>
          <a:prstGeom prst="roundRect">
            <a:avLst>
              <a:gd name="adj" fmla="val 6428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>
                <a:solidFill>
                  <a:schemeClr val="bg1"/>
                </a:solidFill>
              </a:rPr>
              <a:t>Set-associative design offers high flexibility </a:t>
            </a:r>
            <a:endParaRPr lang="en-CH" sz="3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"/>
    </mc:Choice>
    <mc:Fallback xmlns="">
      <p:transition spd="slow" advTm="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D454-D903-82EA-5F53-6D80F17F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Multiple RestSegs in the System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5BB1-A0BF-240B-C119-5AAA26BC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32</a:t>
            </a:fld>
            <a:endParaRPr lang="en-CH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D8961F-7A97-98E4-9B86-1F2E54D5CFDF}"/>
              </a:ext>
            </a:extLst>
          </p:cNvPr>
          <p:cNvGrpSpPr/>
          <p:nvPr/>
        </p:nvGrpSpPr>
        <p:grpSpPr>
          <a:xfrm>
            <a:off x="345688" y="2588705"/>
            <a:ext cx="4014434" cy="997623"/>
            <a:chOff x="223023" y="2538380"/>
            <a:chExt cx="4460484" cy="110847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0ACCCFA-3D07-2097-DEE6-77786A12B9AD}"/>
                </a:ext>
              </a:extLst>
            </p:cNvPr>
            <p:cNvSpPr/>
            <p:nvPr/>
          </p:nvSpPr>
          <p:spPr>
            <a:xfrm>
              <a:off x="223023" y="2538380"/>
              <a:ext cx="4460484" cy="1108471"/>
            </a:xfrm>
            <a:prstGeom prst="roundRect">
              <a:avLst>
                <a:gd name="adj" fmla="val 8619"/>
              </a:avLst>
            </a:prstGeom>
            <a:solidFill>
              <a:srgbClr val="05974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7807D33-D488-7F70-AB6B-B5FA14F9C72D}"/>
                </a:ext>
              </a:extLst>
            </p:cNvPr>
            <p:cNvSpPr/>
            <p:nvPr/>
          </p:nvSpPr>
          <p:spPr>
            <a:xfrm>
              <a:off x="223023" y="2538380"/>
              <a:ext cx="1115121" cy="1108471"/>
            </a:xfrm>
            <a:prstGeom prst="roundRect">
              <a:avLst>
                <a:gd name="adj" fmla="val 7613"/>
              </a:avLst>
            </a:prstGeom>
            <a:solidFill>
              <a:srgbClr val="28503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4KB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Page</a:t>
              </a:r>
              <a:endParaRPr lang="en-CH" sz="2800" b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A58D45C-7BE6-BDB4-4A5E-6E02E905E74C}"/>
                </a:ext>
              </a:extLst>
            </p:cNvPr>
            <p:cNvSpPr/>
            <p:nvPr/>
          </p:nvSpPr>
          <p:spPr>
            <a:xfrm>
              <a:off x="1338144" y="2538380"/>
              <a:ext cx="1115121" cy="1108471"/>
            </a:xfrm>
            <a:prstGeom prst="roundRect">
              <a:avLst>
                <a:gd name="adj" fmla="val 7613"/>
              </a:avLst>
            </a:prstGeom>
            <a:solidFill>
              <a:srgbClr val="28503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4KB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Page</a:t>
              </a:r>
              <a:endParaRPr lang="en-CH" sz="2800" b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7B19014-D052-CE41-1C11-D4A1E6B02D8E}"/>
                </a:ext>
              </a:extLst>
            </p:cNvPr>
            <p:cNvSpPr/>
            <p:nvPr/>
          </p:nvSpPr>
          <p:spPr>
            <a:xfrm>
              <a:off x="2453265" y="2538380"/>
              <a:ext cx="1115121" cy="1108471"/>
            </a:xfrm>
            <a:prstGeom prst="roundRect">
              <a:avLst>
                <a:gd name="adj" fmla="val 7613"/>
              </a:avLst>
            </a:prstGeom>
            <a:solidFill>
              <a:srgbClr val="28503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4KB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Page</a:t>
              </a:r>
              <a:endParaRPr lang="en-CH" sz="2800" b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87B9C70-5A27-D211-3060-DE95F1A3D617}"/>
                </a:ext>
              </a:extLst>
            </p:cNvPr>
            <p:cNvSpPr/>
            <p:nvPr/>
          </p:nvSpPr>
          <p:spPr>
            <a:xfrm>
              <a:off x="3568386" y="2538380"/>
              <a:ext cx="1115121" cy="1108471"/>
            </a:xfrm>
            <a:prstGeom prst="roundRect">
              <a:avLst>
                <a:gd name="adj" fmla="val 7613"/>
              </a:avLst>
            </a:prstGeom>
            <a:solidFill>
              <a:srgbClr val="28503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4KB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Page</a:t>
              </a:r>
              <a:endParaRPr lang="en-CH" sz="2800" b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A4520B-DCF1-9BBE-ADD0-D7A4E70BF5A8}"/>
              </a:ext>
            </a:extLst>
          </p:cNvPr>
          <p:cNvGrpSpPr/>
          <p:nvPr/>
        </p:nvGrpSpPr>
        <p:grpSpPr>
          <a:xfrm>
            <a:off x="4835910" y="2588703"/>
            <a:ext cx="4014438" cy="997624"/>
            <a:chOff x="223021" y="2538379"/>
            <a:chExt cx="4460488" cy="1108472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E85E1EB-C894-4E5A-388D-F7E802E56087}"/>
                </a:ext>
              </a:extLst>
            </p:cNvPr>
            <p:cNvSpPr/>
            <p:nvPr/>
          </p:nvSpPr>
          <p:spPr>
            <a:xfrm>
              <a:off x="223023" y="2538380"/>
              <a:ext cx="4460484" cy="1108471"/>
            </a:xfrm>
            <a:prstGeom prst="roundRect">
              <a:avLst>
                <a:gd name="adj" fmla="val 8619"/>
              </a:avLst>
            </a:prstGeom>
            <a:solidFill>
              <a:srgbClr val="05974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CE723E79-BD12-0DFE-D541-62B432235091}"/>
                </a:ext>
              </a:extLst>
            </p:cNvPr>
            <p:cNvSpPr/>
            <p:nvPr/>
          </p:nvSpPr>
          <p:spPr>
            <a:xfrm>
              <a:off x="223021" y="2538379"/>
              <a:ext cx="2230242" cy="1108471"/>
            </a:xfrm>
            <a:prstGeom prst="roundRect">
              <a:avLst>
                <a:gd name="adj" fmla="val 7613"/>
              </a:avLst>
            </a:prstGeom>
            <a:solidFill>
              <a:srgbClr val="05974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2MB 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Page</a:t>
              </a:r>
              <a:endParaRPr lang="en-CH" sz="2800" b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273DDFB-E64B-D762-5859-1292232E5AAF}"/>
                </a:ext>
              </a:extLst>
            </p:cNvPr>
            <p:cNvSpPr/>
            <p:nvPr/>
          </p:nvSpPr>
          <p:spPr>
            <a:xfrm>
              <a:off x="2453262" y="2538380"/>
              <a:ext cx="2230247" cy="1108471"/>
            </a:xfrm>
            <a:prstGeom prst="roundRect">
              <a:avLst>
                <a:gd name="adj" fmla="val 7613"/>
              </a:avLst>
            </a:prstGeom>
            <a:solidFill>
              <a:srgbClr val="05974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2MB 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Corbel" panose="020B0503020204020204" pitchFamily="34" charset="0"/>
                </a:rPr>
                <a:t>Page</a:t>
              </a:r>
              <a:endParaRPr lang="en-CH" sz="2800" b="1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546FF78-BD07-B509-76EE-4C2704163F7C}"/>
              </a:ext>
            </a:extLst>
          </p:cNvPr>
          <p:cNvSpPr/>
          <p:nvPr/>
        </p:nvSpPr>
        <p:spPr>
          <a:xfrm>
            <a:off x="1278492" y="1942386"/>
            <a:ext cx="239924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3500" b="1">
                <a:latin typeface="Corbel" panose="020B0503020204020204" pitchFamily="34" charset="0"/>
              </a:rPr>
              <a:t>RestSeg #1</a:t>
            </a:r>
            <a:endParaRPr lang="en-CH" sz="3500">
              <a:latin typeface="Corbel" panose="020B05030202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28B298-E20A-A858-5ADE-DFBAE28D7447}"/>
              </a:ext>
            </a:extLst>
          </p:cNvPr>
          <p:cNvSpPr/>
          <p:nvPr/>
        </p:nvSpPr>
        <p:spPr>
          <a:xfrm>
            <a:off x="5598846" y="1942386"/>
            <a:ext cx="240245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3500" b="1">
                <a:latin typeface="Corbel" panose="020B0503020204020204" pitchFamily="34" charset="0"/>
              </a:rPr>
              <a:t>RestSeg #2</a:t>
            </a:r>
            <a:endParaRPr lang="en-CH" sz="3500">
              <a:latin typeface="Corbel" panose="020B0503020204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BE6AF5D-F4BB-A05F-04AD-51E9B1BA7AD1}"/>
              </a:ext>
            </a:extLst>
          </p:cNvPr>
          <p:cNvSpPr/>
          <p:nvPr/>
        </p:nvSpPr>
        <p:spPr>
          <a:xfrm>
            <a:off x="-117987" y="4508377"/>
            <a:ext cx="9394722" cy="1292630"/>
          </a:xfrm>
          <a:prstGeom prst="roundRect">
            <a:avLst>
              <a:gd name="adj" fmla="val 4567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>
                <a:solidFill>
                  <a:schemeClr val="bg1"/>
                </a:solidFill>
              </a:rPr>
              <a:t>Backward compatible with </a:t>
            </a:r>
          </a:p>
          <a:p>
            <a:pPr algn="ctr"/>
            <a:r>
              <a:rPr lang="en-US" sz="3800" b="1" i="1">
                <a:solidFill>
                  <a:schemeClr val="bg1"/>
                </a:solidFill>
              </a:rPr>
              <a:t>large page mechanisms</a:t>
            </a:r>
            <a:endParaRPr lang="en-CH" sz="38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spd="slow" advTm="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1606-A630-5679-29B0-77F859BA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RestSeg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44708-B04D-DA3D-40A7-C7DAEA2B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33</a:t>
            </a:fld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02341-24D4-D4CB-871C-D20E7F64AEE2}"/>
              </a:ext>
            </a:extLst>
          </p:cNvPr>
          <p:cNvSpPr/>
          <p:nvPr/>
        </p:nvSpPr>
        <p:spPr>
          <a:xfrm>
            <a:off x="1" y="1903777"/>
            <a:ext cx="9144000" cy="128620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chemeClr val="tx1">
                    <a:alpha val="19663"/>
                  </a:schemeClr>
                </a:solidFill>
                <a:latin typeface="Corbel" panose="020B0503020204020204" pitchFamily="34" charset="0"/>
              </a:rPr>
              <a:t>Structural Properties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998786-B7BC-4480-D2D9-F4678DE86AA6}"/>
              </a:ext>
            </a:extLst>
          </p:cNvPr>
          <p:cNvSpPr/>
          <p:nvPr/>
        </p:nvSpPr>
        <p:spPr>
          <a:xfrm>
            <a:off x="0" y="3476151"/>
            <a:ext cx="9144000" cy="128620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Address Translation for Data in RestSeg</a:t>
            </a:r>
          </a:p>
        </p:txBody>
      </p:sp>
    </p:spTree>
    <p:extLst>
      <p:ext uri="{BB962C8B-B14F-4D97-AF65-F5344CB8AC3E}">
        <p14:creationId xmlns:p14="http://schemas.microsoft.com/office/powerpoint/2010/main" val="24996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"/>
    </mc:Choice>
    <mc:Fallback xmlns="">
      <p:transition spd="slow" advTm="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6071D7-6710-2C43-A2D5-388710017530}"/>
              </a:ext>
            </a:extLst>
          </p:cNvPr>
          <p:cNvSpPr/>
          <p:nvPr/>
        </p:nvSpPr>
        <p:spPr>
          <a:xfrm>
            <a:off x="1672390" y="1679984"/>
            <a:ext cx="5402178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000" b="1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40AD59-2514-F343-8CE8-7B7BC38EE788}"/>
              </a:ext>
            </a:extLst>
          </p:cNvPr>
          <p:cNvSpPr/>
          <p:nvPr/>
        </p:nvSpPr>
        <p:spPr>
          <a:xfrm>
            <a:off x="3594805" y="1116602"/>
            <a:ext cx="1557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3000" b="1" dirty="0">
                <a:latin typeface="Corbel" panose="020B0503020204020204" pitchFamily="34" charset="0"/>
              </a:rPr>
              <a:t>RestSeg</a:t>
            </a:r>
            <a:endParaRPr lang="en-CH" sz="3000" dirty="0"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5E4D4F-4587-FB47-8F20-8813DAD76DA4}"/>
              </a:ext>
            </a:extLst>
          </p:cNvPr>
          <p:cNvSpPr/>
          <p:nvPr/>
        </p:nvSpPr>
        <p:spPr>
          <a:xfrm>
            <a:off x="2342572" y="1679984"/>
            <a:ext cx="1024083" cy="867645"/>
          </a:xfrm>
          <a:prstGeom prst="rect">
            <a:avLst/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EFEF9-00B8-F34B-B591-C95D1FF24E53}"/>
              </a:ext>
            </a:extLst>
          </p:cNvPr>
          <p:cNvSpPr/>
          <p:nvPr/>
        </p:nvSpPr>
        <p:spPr>
          <a:xfrm>
            <a:off x="3366655" y="1679983"/>
            <a:ext cx="1024083" cy="867645"/>
          </a:xfrm>
          <a:prstGeom prst="rect">
            <a:avLst/>
          </a:prstGeom>
          <a:pattFill prst="wdUpDiag">
            <a:fgClr>
              <a:srgbClr val="28503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5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612238-42DE-AF46-A500-388F0C138A11}"/>
              </a:ext>
            </a:extLst>
          </p:cNvPr>
          <p:cNvSpPr/>
          <p:nvPr/>
        </p:nvSpPr>
        <p:spPr>
          <a:xfrm>
            <a:off x="4390738" y="1679982"/>
            <a:ext cx="1024083" cy="867645"/>
          </a:xfrm>
          <a:prstGeom prst="rect">
            <a:avLst/>
          </a:prstGeom>
          <a:pattFill prst="wdUpDiag">
            <a:fgClr>
              <a:srgbClr val="28503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5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9D9563-52DA-B94F-8926-4FA2B4F1B89E}"/>
              </a:ext>
            </a:extLst>
          </p:cNvPr>
          <p:cNvSpPr/>
          <p:nvPr/>
        </p:nvSpPr>
        <p:spPr>
          <a:xfrm>
            <a:off x="5414821" y="1679982"/>
            <a:ext cx="1024083" cy="867645"/>
          </a:xfrm>
          <a:prstGeom prst="rect">
            <a:avLst/>
          </a:prstGeom>
          <a:pattFill prst="wdUpDiag">
            <a:fgClr>
              <a:srgbClr val="28503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5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882561D8-EF0C-EE46-9787-0E5F4B2C58E0}"/>
              </a:ext>
            </a:extLst>
          </p:cNvPr>
          <p:cNvSpPr/>
          <p:nvPr/>
        </p:nvSpPr>
        <p:spPr>
          <a:xfrm rot="16200000">
            <a:off x="2709305" y="2256311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30BC9F25-9CE7-8C4E-A8CE-D49C48C13975}"/>
              </a:ext>
            </a:extLst>
          </p:cNvPr>
          <p:cNvSpPr/>
          <p:nvPr/>
        </p:nvSpPr>
        <p:spPr>
          <a:xfrm rot="16200000">
            <a:off x="3749634" y="2256311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A4ACB03D-7833-D240-B3ED-7C18D72E0ADA}"/>
              </a:ext>
            </a:extLst>
          </p:cNvPr>
          <p:cNvSpPr/>
          <p:nvPr/>
        </p:nvSpPr>
        <p:spPr>
          <a:xfrm rot="16200000">
            <a:off x="4774250" y="2256310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7FAA8F69-1EDA-714C-86E3-C00B5E936D3F}"/>
              </a:ext>
            </a:extLst>
          </p:cNvPr>
          <p:cNvSpPr/>
          <p:nvPr/>
        </p:nvSpPr>
        <p:spPr>
          <a:xfrm rot="16200000">
            <a:off x="5797800" y="2256311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1170BB-BBE5-9C4C-A29F-9786249F9192}"/>
              </a:ext>
            </a:extLst>
          </p:cNvPr>
          <p:cNvSpPr/>
          <p:nvPr/>
        </p:nvSpPr>
        <p:spPr>
          <a:xfrm>
            <a:off x="3015981" y="3503218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Set 0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54867C-7930-864D-A707-FF02D1DDBB56}"/>
              </a:ext>
            </a:extLst>
          </p:cNvPr>
          <p:cNvSpPr/>
          <p:nvPr/>
        </p:nvSpPr>
        <p:spPr>
          <a:xfrm>
            <a:off x="2439860" y="2893696"/>
            <a:ext cx="865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Way 0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EC8F46-171C-FD4D-8604-4550ECC9572D}"/>
              </a:ext>
            </a:extLst>
          </p:cNvPr>
          <p:cNvSpPr/>
          <p:nvPr/>
        </p:nvSpPr>
        <p:spPr>
          <a:xfrm>
            <a:off x="3480189" y="2893696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Way 1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51C56C-3315-1744-B418-3EE865F3AAE0}"/>
              </a:ext>
            </a:extLst>
          </p:cNvPr>
          <p:cNvSpPr/>
          <p:nvPr/>
        </p:nvSpPr>
        <p:spPr>
          <a:xfrm>
            <a:off x="4504272" y="2910475"/>
            <a:ext cx="91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Way 0 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DE1D28-32EB-2643-913C-A145351A5C9C}"/>
              </a:ext>
            </a:extLst>
          </p:cNvPr>
          <p:cNvSpPr/>
          <p:nvPr/>
        </p:nvSpPr>
        <p:spPr>
          <a:xfrm>
            <a:off x="5526461" y="2910475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 dirty="0">
                <a:latin typeface="Corbel" panose="020B0503020204020204" pitchFamily="34" charset="0"/>
              </a:rPr>
              <a:t>Way 1</a:t>
            </a:r>
            <a:endParaRPr lang="en-CH" sz="2000" dirty="0">
              <a:latin typeface="Corbel" panose="020B0503020204020204" pitchFamily="34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8D1CAB37-81EE-5E47-BB63-A0F3724A7066}"/>
              </a:ext>
            </a:extLst>
          </p:cNvPr>
          <p:cNvSpPr/>
          <p:nvPr/>
        </p:nvSpPr>
        <p:spPr>
          <a:xfrm rot="16200000">
            <a:off x="3259777" y="2453811"/>
            <a:ext cx="258124" cy="1803173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72DFDC6F-612E-5841-B309-6C3BAF12E3A5}"/>
              </a:ext>
            </a:extLst>
          </p:cNvPr>
          <p:cNvSpPr/>
          <p:nvPr/>
        </p:nvSpPr>
        <p:spPr>
          <a:xfrm rot="16200000">
            <a:off x="5293043" y="2453805"/>
            <a:ext cx="258124" cy="1803173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B12E14-3E6D-B349-8DC7-A54314577D4F}"/>
              </a:ext>
            </a:extLst>
          </p:cNvPr>
          <p:cNvSpPr/>
          <p:nvPr/>
        </p:nvSpPr>
        <p:spPr>
          <a:xfrm>
            <a:off x="5051651" y="3503218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Set 1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EFD7E28-17A1-4A48-BA4C-F8C0D7215F37}"/>
              </a:ext>
            </a:extLst>
          </p:cNvPr>
          <p:cNvSpPr/>
          <p:nvPr/>
        </p:nvSpPr>
        <p:spPr>
          <a:xfrm>
            <a:off x="3015981" y="5605818"/>
            <a:ext cx="2776578" cy="548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tx1"/>
                </a:solidFill>
              </a:rPr>
              <a:t>Virtual Page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FEE0813-3B2F-0447-B4DB-9CD506BF5BEB}"/>
              </a:ext>
            </a:extLst>
          </p:cNvPr>
          <p:cNvSpPr/>
          <p:nvPr/>
        </p:nvSpPr>
        <p:spPr>
          <a:xfrm>
            <a:off x="4035186" y="4463575"/>
            <a:ext cx="743313" cy="762397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Graphic 45" descr="Question Mark with solid fill">
            <a:extLst>
              <a:ext uri="{FF2B5EF4-FFF2-40B4-BE49-F238E27FC236}">
                <a16:creationId xmlns:a16="http://schemas.microsoft.com/office/drawing/2014/main" id="{DC485256-1E0F-5E48-987E-33F7F7E6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2858" y="4583403"/>
            <a:ext cx="535760" cy="535760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6F76F11-A9F3-A540-AC4F-8425EF9799A8}"/>
              </a:ext>
            </a:extLst>
          </p:cNvPr>
          <p:cNvCxnSpPr>
            <a:cxnSpLocks/>
            <a:stCxn id="35" idx="0"/>
            <a:endCxn id="36" idx="2"/>
          </p:cNvCxnSpPr>
          <p:nvPr/>
        </p:nvCxnSpPr>
        <p:spPr>
          <a:xfrm flipV="1">
            <a:off x="4404270" y="5225972"/>
            <a:ext cx="2573" cy="379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BE70428C-1190-6A48-A970-B3CDF844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Restrictive Segment </a:t>
            </a:r>
            <a:r>
              <a:rPr lang="en-CH"/>
              <a:t>Walk (RSW)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63B00-ED38-F54C-B075-BA1D1C77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771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spd="slow" advTm="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6071D7-6710-2C43-A2D5-388710017530}"/>
              </a:ext>
            </a:extLst>
          </p:cNvPr>
          <p:cNvSpPr/>
          <p:nvPr/>
        </p:nvSpPr>
        <p:spPr>
          <a:xfrm>
            <a:off x="1672390" y="1679984"/>
            <a:ext cx="5402178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000" b="1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40AD59-2514-F343-8CE8-7B7BC38EE788}"/>
              </a:ext>
            </a:extLst>
          </p:cNvPr>
          <p:cNvSpPr/>
          <p:nvPr/>
        </p:nvSpPr>
        <p:spPr>
          <a:xfrm>
            <a:off x="3594805" y="1116602"/>
            <a:ext cx="1557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3000" b="1" dirty="0">
                <a:latin typeface="Corbel" panose="020B0503020204020204" pitchFamily="34" charset="0"/>
              </a:rPr>
              <a:t>RestSeg</a:t>
            </a:r>
            <a:endParaRPr lang="en-CH" sz="3000" dirty="0"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5E4D4F-4587-FB47-8F20-8813DAD76DA4}"/>
              </a:ext>
            </a:extLst>
          </p:cNvPr>
          <p:cNvSpPr/>
          <p:nvPr/>
        </p:nvSpPr>
        <p:spPr>
          <a:xfrm>
            <a:off x="2342572" y="1679984"/>
            <a:ext cx="1024083" cy="867645"/>
          </a:xfrm>
          <a:prstGeom prst="rect">
            <a:avLst/>
          </a:prstGeom>
          <a:solidFill>
            <a:srgbClr val="2850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EFEF9-00B8-F34B-B591-C95D1FF24E53}"/>
              </a:ext>
            </a:extLst>
          </p:cNvPr>
          <p:cNvSpPr/>
          <p:nvPr/>
        </p:nvSpPr>
        <p:spPr>
          <a:xfrm>
            <a:off x="3366655" y="1679983"/>
            <a:ext cx="1024083" cy="867645"/>
          </a:xfrm>
          <a:prstGeom prst="rect">
            <a:avLst/>
          </a:prstGeom>
          <a:pattFill prst="wdUpDiag">
            <a:fgClr>
              <a:srgbClr val="28503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5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612238-42DE-AF46-A500-388F0C138A11}"/>
              </a:ext>
            </a:extLst>
          </p:cNvPr>
          <p:cNvSpPr/>
          <p:nvPr/>
        </p:nvSpPr>
        <p:spPr>
          <a:xfrm>
            <a:off x="4390738" y="1679982"/>
            <a:ext cx="1024083" cy="867645"/>
          </a:xfrm>
          <a:prstGeom prst="rect">
            <a:avLst/>
          </a:prstGeom>
          <a:pattFill prst="wdUpDiag">
            <a:fgClr>
              <a:srgbClr val="28503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5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9D9563-52DA-B94F-8926-4FA2B4F1B89E}"/>
              </a:ext>
            </a:extLst>
          </p:cNvPr>
          <p:cNvSpPr/>
          <p:nvPr/>
        </p:nvSpPr>
        <p:spPr>
          <a:xfrm>
            <a:off x="5414821" y="1679982"/>
            <a:ext cx="1024083" cy="867645"/>
          </a:xfrm>
          <a:prstGeom prst="rect">
            <a:avLst/>
          </a:prstGeom>
          <a:pattFill prst="wdUpDiag">
            <a:fgClr>
              <a:srgbClr val="28503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bg1"/>
                </a:solidFill>
                <a:latin typeface="Corbel" panose="020B0503020204020204" pitchFamily="34" charset="0"/>
              </a:rPr>
              <a:t>Page</a:t>
            </a:r>
            <a:endParaRPr lang="en-CH" sz="25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882561D8-EF0C-EE46-9787-0E5F4B2C58E0}"/>
              </a:ext>
            </a:extLst>
          </p:cNvPr>
          <p:cNvSpPr/>
          <p:nvPr/>
        </p:nvSpPr>
        <p:spPr>
          <a:xfrm rot="16200000">
            <a:off x="2709305" y="2256311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30BC9F25-9CE7-8C4E-A8CE-D49C48C13975}"/>
              </a:ext>
            </a:extLst>
          </p:cNvPr>
          <p:cNvSpPr/>
          <p:nvPr/>
        </p:nvSpPr>
        <p:spPr>
          <a:xfrm rot="16200000">
            <a:off x="3749634" y="2256311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A4ACB03D-7833-D240-B3ED-7C18D72E0ADA}"/>
              </a:ext>
            </a:extLst>
          </p:cNvPr>
          <p:cNvSpPr/>
          <p:nvPr/>
        </p:nvSpPr>
        <p:spPr>
          <a:xfrm rot="16200000">
            <a:off x="4774250" y="2256310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7FAA8F69-1EDA-714C-86E3-C00B5E936D3F}"/>
              </a:ext>
            </a:extLst>
          </p:cNvPr>
          <p:cNvSpPr/>
          <p:nvPr/>
        </p:nvSpPr>
        <p:spPr>
          <a:xfrm rot="16200000">
            <a:off x="5797800" y="2256311"/>
            <a:ext cx="258124" cy="99159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1170BB-BBE5-9C4C-A29F-9786249F9192}"/>
              </a:ext>
            </a:extLst>
          </p:cNvPr>
          <p:cNvSpPr/>
          <p:nvPr/>
        </p:nvSpPr>
        <p:spPr>
          <a:xfrm>
            <a:off x="3015981" y="3503218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Set 0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54867C-7930-864D-A707-FF02D1DDBB56}"/>
              </a:ext>
            </a:extLst>
          </p:cNvPr>
          <p:cNvSpPr/>
          <p:nvPr/>
        </p:nvSpPr>
        <p:spPr>
          <a:xfrm>
            <a:off x="2439860" y="2893696"/>
            <a:ext cx="865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Way 0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EC8F46-171C-FD4D-8604-4550ECC9572D}"/>
              </a:ext>
            </a:extLst>
          </p:cNvPr>
          <p:cNvSpPr/>
          <p:nvPr/>
        </p:nvSpPr>
        <p:spPr>
          <a:xfrm>
            <a:off x="3480189" y="2893696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Way 1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51C56C-3315-1744-B418-3EE865F3AAE0}"/>
              </a:ext>
            </a:extLst>
          </p:cNvPr>
          <p:cNvSpPr/>
          <p:nvPr/>
        </p:nvSpPr>
        <p:spPr>
          <a:xfrm>
            <a:off x="4504272" y="2910475"/>
            <a:ext cx="91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Way 0 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DE1D28-32EB-2643-913C-A145351A5C9C}"/>
              </a:ext>
            </a:extLst>
          </p:cNvPr>
          <p:cNvSpPr/>
          <p:nvPr/>
        </p:nvSpPr>
        <p:spPr>
          <a:xfrm>
            <a:off x="5526461" y="2910475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 dirty="0">
                <a:latin typeface="Corbel" panose="020B0503020204020204" pitchFamily="34" charset="0"/>
              </a:rPr>
              <a:t>Way 1</a:t>
            </a:r>
            <a:endParaRPr lang="en-CH" sz="2000" dirty="0">
              <a:latin typeface="Corbel" panose="020B0503020204020204" pitchFamily="34" charset="0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8D1CAB37-81EE-5E47-BB63-A0F3724A7066}"/>
              </a:ext>
            </a:extLst>
          </p:cNvPr>
          <p:cNvSpPr/>
          <p:nvPr/>
        </p:nvSpPr>
        <p:spPr>
          <a:xfrm rot="16200000">
            <a:off x="3259777" y="2453811"/>
            <a:ext cx="258124" cy="1803173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72DFDC6F-612E-5841-B309-6C3BAF12E3A5}"/>
              </a:ext>
            </a:extLst>
          </p:cNvPr>
          <p:cNvSpPr/>
          <p:nvPr/>
        </p:nvSpPr>
        <p:spPr>
          <a:xfrm rot="16200000">
            <a:off x="5293043" y="2453805"/>
            <a:ext cx="258124" cy="1803173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B12E14-3E6D-B349-8DC7-A54314577D4F}"/>
              </a:ext>
            </a:extLst>
          </p:cNvPr>
          <p:cNvSpPr/>
          <p:nvPr/>
        </p:nvSpPr>
        <p:spPr>
          <a:xfrm>
            <a:off x="5051651" y="3503218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000" b="1">
                <a:latin typeface="Corbel" panose="020B0503020204020204" pitchFamily="34" charset="0"/>
              </a:rPr>
              <a:t>Set 1</a:t>
            </a:r>
            <a:endParaRPr lang="en-CH" sz="2000">
              <a:latin typeface="Corbel" panose="020B0503020204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EFD7E28-17A1-4A48-BA4C-F8C0D7215F37}"/>
              </a:ext>
            </a:extLst>
          </p:cNvPr>
          <p:cNvSpPr/>
          <p:nvPr/>
        </p:nvSpPr>
        <p:spPr>
          <a:xfrm>
            <a:off x="3015981" y="5605818"/>
            <a:ext cx="2776578" cy="548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tx1"/>
                </a:solidFill>
              </a:rPr>
              <a:t>Virtual Page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FEE0813-3B2F-0447-B4DB-9CD506BF5BEB}"/>
              </a:ext>
            </a:extLst>
          </p:cNvPr>
          <p:cNvSpPr/>
          <p:nvPr/>
        </p:nvSpPr>
        <p:spPr>
          <a:xfrm>
            <a:off x="4035186" y="4463575"/>
            <a:ext cx="743313" cy="762397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Graphic 45" descr="Question Mark with solid fill">
            <a:extLst>
              <a:ext uri="{FF2B5EF4-FFF2-40B4-BE49-F238E27FC236}">
                <a16:creationId xmlns:a16="http://schemas.microsoft.com/office/drawing/2014/main" id="{DC485256-1E0F-5E48-987E-33F7F7E6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2858" y="4583403"/>
            <a:ext cx="535760" cy="535760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6F76F11-A9F3-A540-AC4F-8425EF9799A8}"/>
              </a:ext>
            </a:extLst>
          </p:cNvPr>
          <p:cNvCxnSpPr>
            <a:cxnSpLocks/>
            <a:stCxn id="35" idx="0"/>
            <a:endCxn id="36" idx="2"/>
          </p:cNvCxnSpPr>
          <p:nvPr/>
        </p:nvCxnSpPr>
        <p:spPr>
          <a:xfrm flipV="1">
            <a:off x="4404270" y="5225972"/>
            <a:ext cx="2573" cy="379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BE70428C-1190-6A48-A970-B3CDF844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Restrictive Segment </a:t>
            </a:r>
            <a:r>
              <a:rPr lang="en-CH"/>
              <a:t>Walk (RSW)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63B00-ED38-F54C-B075-BA1D1C77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35</a:t>
            </a:fld>
            <a:endParaRPr lang="en-CH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FD729-925D-110E-3165-808B7EBF552D}"/>
              </a:ext>
            </a:extLst>
          </p:cNvPr>
          <p:cNvSpPr/>
          <p:nvPr/>
        </p:nvSpPr>
        <p:spPr>
          <a:xfrm>
            <a:off x="-110169" y="3864300"/>
            <a:ext cx="9364338" cy="1394870"/>
          </a:xfrm>
          <a:prstGeom prst="roundRect">
            <a:avLst>
              <a:gd name="adj" fmla="val 4567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>
                <a:solidFill>
                  <a:schemeClr val="bg1"/>
                </a:solidFill>
                <a:latin typeface="Corbel" panose="020B0503020204020204" pitchFamily="34" charset="0"/>
              </a:rPr>
              <a:t>How can we find out the physical location of the virtual page?</a:t>
            </a:r>
            <a:endParaRPr lang="en-CH" sz="38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spd="slow" advTm="8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2B28-D1E3-9F69-8936-D532FDC5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RSW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F7540-D714-28D2-092B-C9C9915F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36</a:t>
            </a:fld>
            <a:endParaRPr lang="en-C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D6765A-A2BD-C2D2-DA9F-9D10C2A36851}"/>
              </a:ext>
            </a:extLst>
          </p:cNvPr>
          <p:cNvGrpSpPr/>
          <p:nvPr/>
        </p:nvGrpSpPr>
        <p:grpSpPr>
          <a:xfrm>
            <a:off x="1558089" y="2520083"/>
            <a:ext cx="6027822" cy="771633"/>
            <a:chOff x="1558089" y="2520083"/>
            <a:chExt cx="6027822" cy="7716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71B8C5-B636-ACE7-A094-C32F8F85E744}"/>
                </a:ext>
              </a:extLst>
            </p:cNvPr>
            <p:cNvSpPr/>
            <p:nvPr/>
          </p:nvSpPr>
          <p:spPr>
            <a:xfrm>
              <a:off x="1558089" y="2520083"/>
              <a:ext cx="6027822" cy="771633"/>
            </a:xfrm>
            <a:prstGeom prst="rect">
              <a:avLst/>
            </a:prstGeom>
            <a:solidFill>
              <a:schemeClr val="accent6">
                <a:lumMod val="50000"/>
                <a:alpha val="13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b="1" i="1" dirty="0">
                  <a:solidFill>
                    <a:schemeClr val="tx1"/>
                  </a:solidFill>
                  <a:latin typeface="Corbel" panose="020B0503020204020204" pitchFamily="34" charset="0"/>
                </a:rPr>
                <a:t>Tag Matching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F6E09D-0B6B-ACD0-3AE8-2CC3E08789A3}"/>
                </a:ext>
              </a:extLst>
            </p:cNvPr>
            <p:cNvSpPr/>
            <p:nvPr/>
          </p:nvSpPr>
          <p:spPr>
            <a:xfrm>
              <a:off x="1720516" y="2634916"/>
              <a:ext cx="565484" cy="5534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35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052B3A-32E6-7228-C6AB-049D6ABBBDE6}"/>
              </a:ext>
            </a:extLst>
          </p:cNvPr>
          <p:cNvGrpSpPr/>
          <p:nvPr/>
        </p:nvGrpSpPr>
        <p:grpSpPr>
          <a:xfrm>
            <a:off x="1558089" y="3875641"/>
            <a:ext cx="6027822" cy="771633"/>
            <a:chOff x="1558089" y="3875641"/>
            <a:chExt cx="6027822" cy="7716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3D8CC9-4C8A-4207-2FDB-61B7060E81AC}"/>
                </a:ext>
              </a:extLst>
            </p:cNvPr>
            <p:cNvSpPr/>
            <p:nvPr/>
          </p:nvSpPr>
          <p:spPr>
            <a:xfrm>
              <a:off x="1558089" y="3875641"/>
              <a:ext cx="6027822" cy="771633"/>
            </a:xfrm>
            <a:prstGeom prst="rect">
              <a:avLst/>
            </a:prstGeom>
            <a:solidFill>
              <a:schemeClr val="accent6">
                <a:lumMod val="50000"/>
                <a:alpha val="13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b="1" i="1" dirty="0">
                  <a:solidFill>
                    <a:schemeClr val="tx1"/>
                  </a:solidFill>
                  <a:latin typeface="Corbel" panose="020B0503020204020204" pitchFamily="34" charset="0"/>
                </a:rPr>
                <a:t>Set Filtering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FA957B-1C4F-694B-9932-F93080089B52}"/>
                </a:ext>
              </a:extLst>
            </p:cNvPr>
            <p:cNvSpPr/>
            <p:nvPr/>
          </p:nvSpPr>
          <p:spPr>
            <a:xfrm>
              <a:off x="1720516" y="3984731"/>
              <a:ext cx="565484" cy="5534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35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7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spd="slow" advTm="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E5ED60-AE2A-D141-B7C6-5791E2E4C87F}"/>
              </a:ext>
            </a:extLst>
          </p:cNvPr>
          <p:cNvCxnSpPr>
            <a:cxnSpLocks/>
          </p:cNvCxnSpPr>
          <p:nvPr/>
        </p:nvCxnSpPr>
        <p:spPr>
          <a:xfrm>
            <a:off x="3623314" y="3813481"/>
            <a:ext cx="21398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4F194-CFF6-F9B2-E762-2FD4C1A0948F}"/>
              </a:ext>
            </a:extLst>
          </p:cNvPr>
          <p:cNvSpPr/>
          <p:nvPr/>
        </p:nvSpPr>
        <p:spPr>
          <a:xfrm>
            <a:off x="-121186" y="2802333"/>
            <a:ext cx="9364338" cy="2503593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0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31764C0-8AB8-615A-BA4E-4856EF6A206D}"/>
              </a:ext>
            </a:extLst>
          </p:cNvPr>
          <p:cNvSpPr/>
          <p:nvPr/>
        </p:nvSpPr>
        <p:spPr>
          <a:xfrm>
            <a:off x="5763126" y="3212432"/>
            <a:ext cx="2442411" cy="1913021"/>
          </a:xfrm>
          <a:prstGeom prst="roundRect">
            <a:avLst>
              <a:gd name="adj" fmla="val 5346"/>
            </a:avLst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2CFB5F-D576-F3BD-16CD-B9D4DFB2FB95}"/>
              </a:ext>
            </a:extLst>
          </p:cNvPr>
          <p:cNvCxnSpPr>
            <a:cxnSpLocks/>
          </p:cNvCxnSpPr>
          <p:nvPr/>
        </p:nvCxnSpPr>
        <p:spPr>
          <a:xfrm>
            <a:off x="3524075" y="4169527"/>
            <a:ext cx="2239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EFD7E28-17A1-4A48-BA4C-F8C0D7215F37}"/>
              </a:ext>
            </a:extLst>
          </p:cNvPr>
          <p:cNvSpPr/>
          <p:nvPr/>
        </p:nvSpPr>
        <p:spPr>
          <a:xfrm>
            <a:off x="481263" y="3561010"/>
            <a:ext cx="1310588" cy="974236"/>
          </a:xfrm>
          <a:prstGeom prst="roundRect">
            <a:avLst>
              <a:gd name="adj" fmla="val 649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tx1"/>
                </a:solidFill>
              </a:rPr>
              <a:t>Virtual Address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FEE0813-3B2F-0447-B4DB-9CD506BF5BEB}"/>
              </a:ext>
            </a:extLst>
          </p:cNvPr>
          <p:cNvSpPr/>
          <p:nvPr/>
        </p:nvSpPr>
        <p:spPr>
          <a:xfrm>
            <a:off x="2810804" y="3612401"/>
            <a:ext cx="1426542" cy="871454"/>
          </a:xfrm>
          <a:prstGeom prst="roundRect">
            <a:avLst>
              <a:gd name="adj" fmla="val 4241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dirty="0">
                <a:solidFill>
                  <a:schemeClr val="bg1"/>
                </a:solidFill>
              </a:rPr>
              <a:t>Hash Function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6F76F11-A9F3-A540-AC4F-8425EF9799A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791851" y="4048128"/>
            <a:ext cx="10189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BE70428C-1190-6A48-A970-B3CDF844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1" y="1"/>
            <a:ext cx="8388270" cy="1020336"/>
          </a:xfrm>
        </p:spPr>
        <p:txBody>
          <a:bodyPr>
            <a:normAutofit/>
          </a:bodyPr>
          <a:lstStyle/>
          <a:p>
            <a:r>
              <a:rPr lang="en-CH" dirty="0"/>
              <a:t>RestSeg: Tag Matching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65569D-C507-D540-9F01-243D3A35AFD9}"/>
              </a:ext>
            </a:extLst>
          </p:cNvPr>
          <p:cNvSpPr/>
          <p:nvPr/>
        </p:nvSpPr>
        <p:spPr>
          <a:xfrm>
            <a:off x="4395842" y="3318812"/>
            <a:ext cx="10216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500" b="1" dirty="0">
                <a:latin typeface="Corbel" panose="020B0503020204020204" pitchFamily="34" charset="0"/>
              </a:rPr>
              <a:t>Tag</a:t>
            </a:r>
            <a:endParaRPr lang="en-CH" sz="2500" dirty="0">
              <a:latin typeface="Corbel" panose="020B050302020402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D003E0A-CEEF-E249-97CA-ED37848C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1" y="1182467"/>
            <a:ext cx="8676658" cy="121219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Tag matching </a:t>
            </a:r>
            <a:r>
              <a:rPr lang="en-US" sz="2400" dirty="0"/>
              <a:t>requires comparing the tags of all ways with the tag of the virtual page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Tag Array (TAR): </a:t>
            </a:r>
            <a:r>
              <a:rPr lang="en-US" sz="2400" dirty="0"/>
              <a:t>Array that stores the tag of each entry</a:t>
            </a:r>
          </a:p>
          <a:p>
            <a:pPr marL="0" indent="0">
              <a:lnSpc>
                <a:spcPct val="110000"/>
              </a:lnSpc>
              <a:buNone/>
            </a:pPr>
            <a:endParaRPr lang="en-CH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1B829D-C0EA-9D4F-A18F-9D0CAD7D8300}"/>
              </a:ext>
            </a:extLst>
          </p:cNvPr>
          <p:cNvSpPr/>
          <p:nvPr/>
        </p:nvSpPr>
        <p:spPr>
          <a:xfrm>
            <a:off x="6222379" y="2802333"/>
            <a:ext cx="15052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latin typeface="Corbel" panose="020B0503020204020204" pitchFamily="34" charset="0"/>
              </a:rPr>
              <a:t>TAR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E6350D-A2D3-0049-8C7F-584A8D66B38F}"/>
              </a:ext>
            </a:extLst>
          </p:cNvPr>
          <p:cNvSpPr/>
          <p:nvPr/>
        </p:nvSpPr>
        <p:spPr>
          <a:xfrm>
            <a:off x="6078182" y="3364368"/>
            <a:ext cx="1116997" cy="430131"/>
          </a:xfrm>
          <a:prstGeom prst="rect">
            <a:avLst/>
          </a:prstGeom>
          <a:solidFill>
            <a:srgbClr val="35B6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</a:rPr>
              <a:t>TAG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686D47-0462-E64F-B2AB-6FBA5AED2279}"/>
              </a:ext>
            </a:extLst>
          </p:cNvPr>
          <p:cNvSpPr/>
          <p:nvPr/>
        </p:nvSpPr>
        <p:spPr>
          <a:xfrm>
            <a:off x="6078182" y="4621713"/>
            <a:ext cx="1126605" cy="362422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03EB3F-B648-D34C-A367-ADCDE2831FB3}"/>
              </a:ext>
            </a:extLst>
          </p:cNvPr>
          <p:cNvSpPr/>
          <p:nvPr/>
        </p:nvSpPr>
        <p:spPr>
          <a:xfrm>
            <a:off x="6078182" y="3785459"/>
            <a:ext cx="1117003" cy="420164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567362-A3EA-A046-A761-CEC3343FCE59}"/>
              </a:ext>
            </a:extLst>
          </p:cNvPr>
          <p:cNvSpPr/>
          <p:nvPr/>
        </p:nvSpPr>
        <p:spPr>
          <a:xfrm>
            <a:off x="6078182" y="4210589"/>
            <a:ext cx="1126605" cy="404110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7FDC1935-5FF2-4740-950A-C83741BBB038}"/>
              </a:ext>
            </a:extLst>
          </p:cNvPr>
          <p:cNvSpPr/>
          <p:nvPr/>
        </p:nvSpPr>
        <p:spPr>
          <a:xfrm flipH="1">
            <a:off x="7275341" y="3383614"/>
            <a:ext cx="68559" cy="749621"/>
          </a:xfrm>
          <a:prstGeom prst="leftBracket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0A2AB6-4DE3-194B-A4FF-88A8FCBDF11B}"/>
              </a:ext>
            </a:extLst>
          </p:cNvPr>
          <p:cNvSpPr/>
          <p:nvPr/>
        </p:nvSpPr>
        <p:spPr>
          <a:xfrm>
            <a:off x="7313466" y="3520803"/>
            <a:ext cx="76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Set 0 </a:t>
            </a:r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27175620-F3D4-CB4D-A024-6C626F5E942C}"/>
              </a:ext>
            </a:extLst>
          </p:cNvPr>
          <p:cNvSpPr/>
          <p:nvPr/>
        </p:nvSpPr>
        <p:spPr>
          <a:xfrm flipH="1">
            <a:off x="7259100" y="4209147"/>
            <a:ext cx="68559" cy="774987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D4975A-FA02-C748-B2B8-AF67CDC0F3FA}"/>
              </a:ext>
            </a:extLst>
          </p:cNvPr>
          <p:cNvSpPr/>
          <p:nvPr/>
        </p:nvSpPr>
        <p:spPr>
          <a:xfrm>
            <a:off x="7298637" y="4421658"/>
            <a:ext cx="76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000" b="1" i="1"/>
              <a:t>Set 1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67239-2D48-134D-81CC-09364BD6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37</a:t>
            </a:fld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411B0-C707-0E05-9F41-3BB0552D81A8}"/>
              </a:ext>
            </a:extLst>
          </p:cNvPr>
          <p:cNvSpPr/>
          <p:nvPr/>
        </p:nvSpPr>
        <p:spPr>
          <a:xfrm>
            <a:off x="4395842" y="4144659"/>
            <a:ext cx="10216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500" b="1" dirty="0">
                <a:latin typeface="Corbel" panose="020B0503020204020204" pitchFamily="34" charset="0"/>
              </a:rPr>
              <a:t>Set #</a:t>
            </a:r>
            <a:endParaRPr lang="en-CH" sz="2500" dirty="0">
              <a:latin typeface="Corbel" panose="020B0503020204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4FA75AE-D376-6689-D5A5-D769799F1879}"/>
              </a:ext>
            </a:extLst>
          </p:cNvPr>
          <p:cNvSpPr/>
          <p:nvPr/>
        </p:nvSpPr>
        <p:spPr>
          <a:xfrm>
            <a:off x="-121186" y="5351732"/>
            <a:ext cx="9364338" cy="982997"/>
          </a:xfrm>
          <a:prstGeom prst="roundRect">
            <a:avLst>
              <a:gd name="adj" fmla="val 4567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>
                <a:solidFill>
                  <a:schemeClr val="bg1"/>
                </a:solidFill>
                <a:latin typeface="Corbel" panose="020B0503020204020204" pitchFamily="34" charset="0"/>
              </a:rPr>
              <a:t>Do we always have to do tag matching?</a:t>
            </a:r>
            <a:endParaRPr lang="en-CH" sz="38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"/>
    </mc:Choice>
    <mc:Fallback xmlns="">
      <p:transition spd="slow" advTm="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5" grpId="0" animBg="1"/>
      <p:bldP spid="36" grpId="0" animBg="1"/>
      <p:bldP spid="3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3" grpId="0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BE70428C-1190-6A48-A970-B3CDF844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1" y="1"/>
            <a:ext cx="8388270" cy="1020336"/>
          </a:xfrm>
        </p:spPr>
        <p:txBody>
          <a:bodyPr>
            <a:normAutofit/>
          </a:bodyPr>
          <a:lstStyle/>
          <a:p>
            <a:r>
              <a:rPr lang="en-CH" dirty="0"/>
              <a:t>RestSeg: Set Filtering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D003E0A-CEEF-E249-97CA-ED37848C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1" y="1064804"/>
            <a:ext cx="8831037" cy="25222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Set Filtering: </a:t>
            </a:r>
            <a:r>
              <a:rPr lang="en-US" sz="2500" dirty="0"/>
              <a:t>quickly discover if a set in the </a:t>
            </a:r>
            <a:r>
              <a:rPr lang="en-US" sz="2500" dirty="0" err="1"/>
              <a:t>RestSeg</a:t>
            </a:r>
            <a:r>
              <a:rPr lang="en-US" sz="2500" dirty="0"/>
              <a:t> is empty or not and filter tag mismatches</a:t>
            </a:r>
          </a:p>
          <a:p>
            <a:pPr>
              <a:lnSpc>
                <a:spcPct val="110000"/>
              </a:lnSpc>
            </a:pPr>
            <a:r>
              <a:rPr lang="en-US" sz="2500" b="1" dirty="0"/>
              <a:t>Set Filter (SF)</a:t>
            </a:r>
            <a:r>
              <a:rPr lang="en-US" sz="2500" dirty="0"/>
              <a:t>: Array of counters that keep track of the number of pages inside each set</a:t>
            </a:r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E026C-5B21-3947-B459-329FD48B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38</a:t>
            </a:fld>
            <a:endParaRPr lang="en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EB0AA-52A7-5B36-FE4A-9968FB0D327C}"/>
              </a:ext>
            </a:extLst>
          </p:cNvPr>
          <p:cNvSpPr/>
          <p:nvPr/>
        </p:nvSpPr>
        <p:spPr>
          <a:xfrm>
            <a:off x="-132734" y="3285703"/>
            <a:ext cx="9424218" cy="2522241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000" b="1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AF1F8E-879D-CDB3-939A-DAE7F92BBEBE}"/>
              </a:ext>
            </a:extLst>
          </p:cNvPr>
          <p:cNvSpPr/>
          <p:nvPr/>
        </p:nvSpPr>
        <p:spPr>
          <a:xfrm>
            <a:off x="5258834" y="3699702"/>
            <a:ext cx="1775704" cy="1913021"/>
          </a:xfrm>
          <a:prstGeom prst="roundRect">
            <a:avLst>
              <a:gd name="adj" fmla="val 5346"/>
            </a:avLst>
          </a:prstGeom>
          <a:solidFill>
            <a:schemeClr val="accent2">
              <a:lumMod val="40000"/>
              <a:lumOff val="60000"/>
              <a:alpha val="22000"/>
            </a:schemeClr>
          </a:solidFill>
          <a:ln w="222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BD0C28-F450-B1BF-9B44-E67DC159F75C}"/>
              </a:ext>
            </a:extLst>
          </p:cNvPr>
          <p:cNvCxnSpPr>
            <a:cxnSpLocks/>
          </p:cNvCxnSpPr>
          <p:nvPr/>
        </p:nvCxnSpPr>
        <p:spPr>
          <a:xfrm>
            <a:off x="3014466" y="4524449"/>
            <a:ext cx="2239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8F13B0E-660C-23D2-B382-0FACC0E84D53}"/>
              </a:ext>
            </a:extLst>
          </p:cNvPr>
          <p:cNvSpPr/>
          <p:nvPr/>
        </p:nvSpPr>
        <p:spPr>
          <a:xfrm>
            <a:off x="399358" y="4048280"/>
            <a:ext cx="1310588" cy="974236"/>
          </a:xfrm>
          <a:prstGeom prst="roundRect">
            <a:avLst>
              <a:gd name="adj" fmla="val 649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>
                <a:solidFill>
                  <a:schemeClr val="tx1"/>
                </a:solidFill>
              </a:rPr>
              <a:t>Virtual Address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12190C-A694-AE6B-BEE1-730497934D77}"/>
              </a:ext>
            </a:extLst>
          </p:cNvPr>
          <p:cNvSpPr/>
          <p:nvPr/>
        </p:nvSpPr>
        <p:spPr>
          <a:xfrm>
            <a:off x="2301195" y="4099671"/>
            <a:ext cx="1426542" cy="871454"/>
          </a:xfrm>
          <a:prstGeom prst="roundRect">
            <a:avLst>
              <a:gd name="adj" fmla="val 4241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dirty="0">
                <a:solidFill>
                  <a:schemeClr val="bg1"/>
                </a:solidFill>
              </a:rPr>
              <a:t>Hash Function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6D57A3-82AD-A895-6E31-CEF290B0477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1709946" y="4535398"/>
            <a:ext cx="5912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4D4A0C6-3B53-128D-3237-57D737BE87C0}"/>
              </a:ext>
            </a:extLst>
          </p:cNvPr>
          <p:cNvSpPr/>
          <p:nvPr/>
        </p:nvSpPr>
        <p:spPr>
          <a:xfrm>
            <a:off x="5491546" y="3289603"/>
            <a:ext cx="15052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latin typeface="Corbel" panose="020B0503020204020204" pitchFamily="34" charset="0"/>
              </a:rPr>
              <a:t>SF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B932D-EF64-FEF7-9B23-6A336DB25B6D}"/>
              </a:ext>
            </a:extLst>
          </p:cNvPr>
          <p:cNvSpPr/>
          <p:nvPr/>
        </p:nvSpPr>
        <p:spPr>
          <a:xfrm>
            <a:off x="5347350" y="3851638"/>
            <a:ext cx="765038" cy="749621"/>
          </a:xfrm>
          <a:prstGeom prst="rect">
            <a:avLst/>
          </a:prstGeom>
          <a:solidFill>
            <a:srgbClr val="35B6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7941E-5503-DA2F-64C5-04B50AEEE112}"/>
              </a:ext>
            </a:extLst>
          </p:cNvPr>
          <p:cNvSpPr/>
          <p:nvPr/>
        </p:nvSpPr>
        <p:spPr>
          <a:xfrm>
            <a:off x="5347350" y="4668616"/>
            <a:ext cx="765038" cy="802788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1AE9F6C5-D4BE-2E44-14B5-0C33CD886753}"/>
              </a:ext>
            </a:extLst>
          </p:cNvPr>
          <p:cNvSpPr/>
          <p:nvPr/>
        </p:nvSpPr>
        <p:spPr>
          <a:xfrm flipH="1">
            <a:off x="6234794" y="3856136"/>
            <a:ext cx="68559" cy="749621"/>
          </a:xfrm>
          <a:prstGeom prst="leftBracket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EB0292-AE8B-85F4-E0AC-8E4B54B93AF0}"/>
              </a:ext>
            </a:extLst>
          </p:cNvPr>
          <p:cNvSpPr/>
          <p:nvPr/>
        </p:nvSpPr>
        <p:spPr>
          <a:xfrm>
            <a:off x="6272919" y="3993325"/>
            <a:ext cx="76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Set 0 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36B942BF-C030-21B8-4BCE-E8B82430DD1A}"/>
              </a:ext>
            </a:extLst>
          </p:cNvPr>
          <p:cNvSpPr/>
          <p:nvPr/>
        </p:nvSpPr>
        <p:spPr>
          <a:xfrm flipH="1">
            <a:off x="6218553" y="4681669"/>
            <a:ext cx="68559" cy="774987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4A3283-C1DA-AC7F-F61C-63942928EB0C}"/>
              </a:ext>
            </a:extLst>
          </p:cNvPr>
          <p:cNvSpPr/>
          <p:nvPr/>
        </p:nvSpPr>
        <p:spPr>
          <a:xfrm>
            <a:off x="6258090" y="4894180"/>
            <a:ext cx="76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000" b="1" i="1"/>
              <a:t>Set 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53C3D-8C23-3C46-2FD2-82472E5268C6}"/>
              </a:ext>
            </a:extLst>
          </p:cNvPr>
          <p:cNvSpPr/>
          <p:nvPr/>
        </p:nvSpPr>
        <p:spPr>
          <a:xfrm>
            <a:off x="4026310" y="4058344"/>
            <a:ext cx="10216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500" b="1" dirty="0">
                <a:latin typeface="Corbel" panose="020B0503020204020204" pitchFamily="34" charset="0"/>
              </a:rPr>
              <a:t>Set #</a:t>
            </a:r>
            <a:endParaRPr lang="en-CH" sz="2500" dirty="0">
              <a:latin typeface="Corbel" panose="020B0503020204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5E6946-DED3-436D-2841-51C24BC4F407}"/>
              </a:ext>
            </a:extLst>
          </p:cNvPr>
          <p:cNvCxnSpPr>
            <a:cxnSpLocks/>
          </p:cNvCxnSpPr>
          <p:nvPr/>
        </p:nvCxnSpPr>
        <p:spPr>
          <a:xfrm>
            <a:off x="7034538" y="4573372"/>
            <a:ext cx="487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4A06D72-B06A-9E93-0B89-D3CBD3FC6E3B}"/>
              </a:ext>
            </a:extLst>
          </p:cNvPr>
          <p:cNvSpPr/>
          <p:nvPr/>
        </p:nvSpPr>
        <p:spPr>
          <a:xfrm>
            <a:off x="7521677" y="4058344"/>
            <a:ext cx="1579112" cy="1118340"/>
          </a:xfrm>
          <a:prstGeom prst="roundRect">
            <a:avLst>
              <a:gd name="adj" fmla="val 5346"/>
            </a:avLst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tx1"/>
                </a:solidFill>
              </a:rPr>
              <a:t>Tag Matching</a:t>
            </a:r>
          </a:p>
        </p:txBody>
      </p:sp>
    </p:spTree>
    <p:extLst>
      <p:ext uri="{BB962C8B-B14F-4D97-AF65-F5344CB8AC3E}">
        <p14:creationId xmlns:p14="http://schemas.microsoft.com/office/powerpoint/2010/main" val="1396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"/>
    </mc:Choice>
    <mc:Fallback xmlns="">
      <p:transition spd="slow" advTm="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3" grpId="0"/>
      <p:bldP spid="14" grpId="0" animBg="1"/>
      <p:bldP spid="16" grpId="0" animBg="1"/>
      <p:bldP spid="18" grpId="0" animBg="1"/>
      <p:bldP spid="19" grpId="0"/>
      <p:bldP spid="20" grpId="0" animBg="1"/>
      <p:bldP spid="21" grpId="0"/>
      <p:bldP spid="22" grpId="0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0B35-A1AB-A3C2-1988-89161455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Address Translation in Utopia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4ACF-8B23-98EB-253A-7D20AC0C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20" y="1173279"/>
            <a:ext cx="9270047" cy="1547261"/>
          </a:xfrm>
        </p:spPr>
        <p:txBody>
          <a:bodyPr/>
          <a:lstStyle/>
          <a:p>
            <a:pPr marL="0" indent="0">
              <a:buNone/>
            </a:pPr>
            <a:r>
              <a:rPr lang="en-CH" dirty="0"/>
              <a:t>System employs:</a:t>
            </a:r>
          </a:p>
          <a:p>
            <a:r>
              <a:rPr lang="en-CH" dirty="0"/>
              <a:t>2 RestSegs, one for 4KB and one for 2MB pages</a:t>
            </a:r>
          </a:p>
          <a:p>
            <a:r>
              <a:rPr lang="en-CH" dirty="0"/>
              <a:t>1 FlexSeg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73D83-B25F-B087-F53A-7C3BBF71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39</a:t>
            </a:fld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E56489-034D-7EA5-6C74-013F3DB33138}"/>
              </a:ext>
            </a:extLst>
          </p:cNvPr>
          <p:cNvSpPr/>
          <p:nvPr/>
        </p:nvSpPr>
        <p:spPr>
          <a:xfrm>
            <a:off x="117020" y="3530653"/>
            <a:ext cx="1994910" cy="1330239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solidFill>
                  <a:schemeClr val="tx1"/>
                </a:solidFill>
              </a:rPr>
              <a:t>L1 TLB Miss</a:t>
            </a:r>
            <a:endParaRPr lang="en-CH" sz="4000" b="1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6258B8-9F1B-BD08-29DA-AA0E84B616D4}"/>
              </a:ext>
            </a:extLst>
          </p:cNvPr>
          <p:cNvSpPr/>
          <p:nvPr/>
        </p:nvSpPr>
        <p:spPr>
          <a:xfrm>
            <a:off x="3084724" y="2865533"/>
            <a:ext cx="2258458" cy="1185247"/>
          </a:xfrm>
          <a:prstGeom prst="rect">
            <a:avLst/>
          </a:prstGeom>
          <a:solidFill>
            <a:schemeClr val="accent2">
              <a:lumMod val="75000"/>
              <a:alpha val="1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err="1">
                <a:solidFill>
                  <a:schemeClr val="tx1"/>
                </a:solidFill>
              </a:rPr>
              <a:t>RestSeg</a:t>
            </a:r>
            <a:r>
              <a:rPr lang="en-GB" sz="4000" b="1" i="1" dirty="0">
                <a:solidFill>
                  <a:schemeClr val="tx1"/>
                </a:solidFill>
              </a:rPr>
              <a:t> Walks</a:t>
            </a:r>
            <a:endParaRPr lang="en-CH" sz="4000" b="1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21EBDB-37B7-99A4-D957-39BD192C4BAB}"/>
              </a:ext>
            </a:extLst>
          </p:cNvPr>
          <p:cNvSpPr/>
          <p:nvPr/>
        </p:nvSpPr>
        <p:spPr>
          <a:xfrm>
            <a:off x="3084724" y="4931993"/>
            <a:ext cx="2258458" cy="1185247"/>
          </a:xfrm>
          <a:prstGeom prst="rect">
            <a:avLst/>
          </a:prstGeom>
          <a:solidFill>
            <a:srgbClr val="00B050">
              <a:alpha val="13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solidFill>
                  <a:schemeClr val="tx1"/>
                </a:solidFill>
              </a:rPr>
              <a:t>L2 TLB Access</a:t>
            </a:r>
            <a:endParaRPr lang="en-CH" sz="4000" b="1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4BA95E-7E7A-07C2-F9B8-37D2EB801B9E}"/>
              </a:ext>
            </a:extLst>
          </p:cNvPr>
          <p:cNvSpPr/>
          <p:nvPr/>
        </p:nvSpPr>
        <p:spPr>
          <a:xfrm>
            <a:off x="6257577" y="3746746"/>
            <a:ext cx="2774687" cy="1185247"/>
          </a:xfrm>
          <a:prstGeom prst="rect">
            <a:avLst/>
          </a:prstGeom>
          <a:solidFill>
            <a:srgbClr val="FF0000">
              <a:alpha val="13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solidFill>
                  <a:schemeClr val="tx1"/>
                </a:solidFill>
              </a:rPr>
              <a:t>Page Table Walk</a:t>
            </a:r>
            <a:endParaRPr lang="en-CH" sz="4000" b="1" dirty="0">
              <a:solidFill>
                <a:srgbClr val="FF0000"/>
              </a:solidFill>
            </a:endParaRPr>
          </a:p>
        </p:txBody>
      </p:sp>
      <p:sp>
        <p:nvSpPr>
          <p:cNvPr id="58" name="Up Arrow 57">
            <a:extLst>
              <a:ext uri="{FF2B5EF4-FFF2-40B4-BE49-F238E27FC236}">
                <a16:creationId xmlns:a16="http://schemas.microsoft.com/office/drawing/2014/main" id="{949828EA-15C6-D1B3-274E-6DBD2D91D60F}"/>
              </a:ext>
            </a:extLst>
          </p:cNvPr>
          <p:cNvSpPr/>
          <p:nvPr/>
        </p:nvSpPr>
        <p:spPr>
          <a:xfrm rot="3721230">
            <a:off x="2370191" y="3431516"/>
            <a:ext cx="396607" cy="760164"/>
          </a:xfrm>
          <a:prstGeom prst="upArrow">
            <a:avLst>
              <a:gd name="adj1" fmla="val 50000"/>
              <a:gd name="adj2" fmla="val 7959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Up Arrow 58">
            <a:extLst>
              <a:ext uri="{FF2B5EF4-FFF2-40B4-BE49-F238E27FC236}">
                <a16:creationId xmlns:a16="http://schemas.microsoft.com/office/drawing/2014/main" id="{5E4436D9-A049-F6FC-ACB9-09A45EEA85E7}"/>
              </a:ext>
            </a:extLst>
          </p:cNvPr>
          <p:cNvSpPr/>
          <p:nvPr/>
        </p:nvSpPr>
        <p:spPr>
          <a:xfrm rot="7532330">
            <a:off x="2338173" y="4357893"/>
            <a:ext cx="396607" cy="760164"/>
          </a:xfrm>
          <a:prstGeom prst="upArrow">
            <a:avLst>
              <a:gd name="adj1" fmla="val 50000"/>
              <a:gd name="adj2" fmla="val 7615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Up Arrow 60">
            <a:extLst>
              <a:ext uri="{FF2B5EF4-FFF2-40B4-BE49-F238E27FC236}">
                <a16:creationId xmlns:a16="http://schemas.microsoft.com/office/drawing/2014/main" id="{F2AB65D3-F3B7-4FF4-832E-9E11B1AC04A2}"/>
              </a:ext>
            </a:extLst>
          </p:cNvPr>
          <p:cNvSpPr/>
          <p:nvPr/>
        </p:nvSpPr>
        <p:spPr>
          <a:xfrm rot="7154809">
            <a:off x="5630757" y="3436795"/>
            <a:ext cx="396607" cy="760164"/>
          </a:xfrm>
          <a:prstGeom prst="upArrow">
            <a:avLst>
              <a:gd name="adj1" fmla="val 50000"/>
              <a:gd name="adj2" fmla="val 738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2" name="Up Arrow 61">
            <a:extLst>
              <a:ext uri="{FF2B5EF4-FFF2-40B4-BE49-F238E27FC236}">
                <a16:creationId xmlns:a16="http://schemas.microsoft.com/office/drawing/2014/main" id="{2595DB01-08BF-5C89-9465-E0FAD18F4080}"/>
              </a:ext>
            </a:extLst>
          </p:cNvPr>
          <p:cNvSpPr/>
          <p:nvPr/>
        </p:nvSpPr>
        <p:spPr>
          <a:xfrm rot="3721230">
            <a:off x="5638871" y="4415519"/>
            <a:ext cx="396607" cy="760164"/>
          </a:xfrm>
          <a:prstGeom prst="upArrow">
            <a:avLst>
              <a:gd name="adj1" fmla="val 50000"/>
              <a:gd name="adj2" fmla="val 7959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17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"/>
    </mc:Choice>
    <mc:Fallback xmlns="">
      <p:transition spd="slow" advTm="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 animBg="1"/>
      <p:bldP spid="33" grpId="0" animBg="1"/>
      <p:bldP spid="34" grpId="0" animBg="1"/>
      <p:bldP spid="35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FD63-8D04-11A1-19B1-D1536409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Talk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F5394-495B-0EB3-2BC3-FD8AF381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22" y="6379165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4</a:t>
            </a:fld>
            <a:endParaRPr lang="en-CH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DF5224-D304-07DE-BD71-ACD4203E1DEA}"/>
              </a:ext>
            </a:extLst>
          </p:cNvPr>
          <p:cNvSpPr txBox="1">
            <a:spLocks/>
          </p:cNvSpPr>
          <p:nvPr/>
        </p:nvSpPr>
        <p:spPr>
          <a:xfrm>
            <a:off x="1663903" y="1383358"/>
            <a:ext cx="5816194" cy="540987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/>
              <a:t>Virtual Memory Background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851D12-8EF4-BBBC-8483-D4C93D694534}"/>
              </a:ext>
            </a:extLst>
          </p:cNvPr>
          <p:cNvSpPr txBox="1">
            <a:spLocks/>
          </p:cNvSpPr>
          <p:nvPr/>
        </p:nvSpPr>
        <p:spPr>
          <a:xfrm>
            <a:off x="1663903" y="2266724"/>
            <a:ext cx="5816194" cy="54940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solidFill>
              <a:schemeClr val="tx1">
                <a:lumMod val="65000"/>
                <a:lumOff val="3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Address Translation Overheads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2F75E-B41A-A483-5435-041F623A6C7B}"/>
              </a:ext>
            </a:extLst>
          </p:cNvPr>
          <p:cNvSpPr txBox="1">
            <a:spLocks/>
          </p:cNvSpPr>
          <p:nvPr/>
        </p:nvSpPr>
        <p:spPr>
          <a:xfrm>
            <a:off x="1663903" y="3158509"/>
            <a:ext cx="5816194" cy="54940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solidFill>
              <a:schemeClr val="tx1">
                <a:lumMod val="65000"/>
                <a:lumOff val="3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Utopia: Hybrid Address Mappings 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E321E3-842E-2FB2-95CB-19265B32625B}"/>
              </a:ext>
            </a:extLst>
          </p:cNvPr>
          <p:cNvSpPr txBox="1">
            <a:spLocks/>
          </p:cNvSpPr>
          <p:nvPr/>
        </p:nvSpPr>
        <p:spPr>
          <a:xfrm>
            <a:off x="1663903" y="4050293"/>
            <a:ext cx="5816194" cy="54098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solidFill>
              <a:schemeClr val="tx1">
                <a:lumMod val="65000"/>
                <a:lumOff val="3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Utopia: Key Challenges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42988-3EFF-C1B5-A0ED-7CC4DA10FEB8}"/>
              </a:ext>
            </a:extLst>
          </p:cNvPr>
          <p:cNvSpPr txBox="1">
            <a:spLocks/>
          </p:cNvSpPr>
          <p:nvPr/>
        </p:nvSpPr>
        <p:spPr>
          <a:xfrm>
            <a:off x="1663903" y="4933657"/>
            <a:ext cx="5816194" cy="54098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solidFill>
              <a:schemeClr val="tx1">
                <a:lumMod val="65000"/>
                <a:lumOff val="3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Evaluation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4C41-F2D3-46E4-FE29-EEE4D01E12C8}"/>
              </a:ext>
            </a:extLst>
          </p:cNvPr>
          <p:cNvSpPr txBox="1"/>
          <p:nvPr/>
        </p:nvSpPr>
        <p:spPr>
          <a:xfrm>
            <a:off x="-624625" y="89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707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"/>
    </mc:Choice>
    <mc:Fallback xmlns="">
      <p:transition spd="slow" advTm="50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FD63-8D04-11A1-19B1-D1536409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Talk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F5394-495B-0EB3-2BC3-FD8AF381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22" y="6379165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40</a:t>
            </a:fld>
            <a:endParaRPr lang="en-CH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DF5224-D304-07DE-BD71-ACD4203E1DEA}"/>
              </a:ext>
            </a:extLst>
          </p:cNvPr>
          <p:cNvSpPr txBox="1">
            <a:spLocks/>
          </p:cNvSpPr>
          <p:nvPr/>
        </p:nvSpPr>
        <p:spPr>
          <a:xfrm>
            <a:off x="1663903" y="1383358"/>
            <a:ext cx="5816194" cy="540987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13351"/>
                  </a:schemeClr>
                </a:solidFill>
              </a:rPr>
              <a:t>Virtual Memory Background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851D12-8EF4-BBBC-8483-D4C93D694534}"/>
              </a:ext>
            </a:extLst>
          </p:cNvPr>
          <p:cNvSpPr txBox="1">
            <a:spLocks/>
          </p:cNvSpPr>
          <p:nvPr/>
        </p:nvSpPr>
        <p:spPr>
          <a:xfrm>
            <a:off x="1663903" y="2266724"/>
            <a:ext cx="5816194" cy="54940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Address Translation Overheads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2F75E-B41A-A483-5435-041F623A6C7B}"/>
              </a:ext>
            </a:extLst>
          </p:cNvPr>
          <p:cNvSpPr txBox="1">
            <a:spLocks/>
          </p:cNvSpPr>
          <p:nvPr/>
        </p:nvSpPr>
        <p:spPr>
          <a:xfrm>
            <a:off x="1663903" y="3158509"/>
            <a:ext cx="5816194" cy="54940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8946"/>
                  </a:schemeClr>
                </a:solidFill>
              </a:rPr>
              <a:t>Utopia: Hybrid Address Mappings 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E321E3-842E-2FB2-95CB-19265B32625B}"/>
              </a:ext>
            </a:extLst>
          </p:cNvPr>
          <p:cNvSpPr txBox="1">
            <a:spLocks/>
          </p:cNvSpPr>
          <p:nvPr/>
        </p:nvSpPr>
        <p:spPr>
          <a:xfrm>
            <a:off x="1663903" y="4050293"/>
            <a:ext cx="5816194" cy="54098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/>
              <a:t>Utopia: Key Challenges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42988-3EFF-C1B5-A0ED-7CC4DA10FEB8}"/>
              </a:ext>
            </a:extLst>
          </p:cNvPr>
          <p:cNvSpPr txBox="1">
            <a:spLocks/>
          </p:cNvSpPr>
          <p:nvPr/>
        </p:nvSpPr>
        <p:spPr>
          <a:xfrm>
            <a:off x="1663903" y="4933657"/>
            <a:ext cx="5816194" cy="54098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Evaluation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4C41-F2D3-46E4-FE29-EEE4D01E12C8}"/>
              </a:ext>
            </a:extLst>
          </p:cNvPr>
          <p:cNvSpPr txBox="1"/>
          <p:nvPr/>
        </p:nvSpPr>
        <p:spPr>
          <a:xfrm>
            <a:off x="-624625" y="89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398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"/>
    </mc:Choice>
    <mc:Fallback xmlns="">
      <p:transition spd="slow" advTm="8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EC84-92E1-884D-8CCF-26A9C42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Utopia: 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8ED51-04E5-4D4A-B21B-5E071F1D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04" y="1039878"/>
            <a:ext cx="8587592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CH" sz="35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H" sz="3500" dirty="0"/>
              <a:t>Which data should be placed in the </a:t>
            </a:r>
            <a:r>
              <a:rPr lang="en-US" sz="3500" dirty="0" err="1"/>
              <a:t>RestSeg</a:t>
            </a:r>
            <a:r>
              <a:rPr lang="en-CH" sz="3500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  <a:p>
            <a:pPr marL="514350" indent="-514350">
              <a:buFont typeface="+mj-lt"/>
              <a:buAutoNum type="arabicPeriod"/>
            </a:pPr>
            <a:r>
              <a:rPr lang="en-CH" sz="3500" dirty="0"/>
              <a:t>How to maintain </a:t>
            </a:r>
            <a:r>
              <a:rPr lang="en-US" sz="3500" dirty="0" err="1"/>
              <a:t>RestSeg</a:t>
            </a:r>
            <a:r>
              <a:rPr lang="en-CH" sz="3500" dirty="0"/>
              <a:t>s in the system  </a:t>
            </a:r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  <a:p>
            <a:pPr marL="514350" indent="-514350">
              <a:buFont typeface="+mj-lt"/>
              <a:buAutoNum type="arabicPeriod"/>
            </a:pPr>
            <a:r>
              <a:rPr lang="en-CH" sz="3500" dirty="0"/>
              <a:t>How to integrate Utopia in the address translation pipeline </a:t>
            </a:r>
          </a:p>
          <a:p>
            <a:pPr marL="514350" indent="-514350">
              <a:buFont typeface="+mj-lt"/>
              <a:buAutoNum type="arabicPeriod"/>
            </a:pPr>
            <a:endParaRPr lang="en-CH" sz="3500" b="1" dirty="0"/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612FB-450E-5B40-98A6-EA05762C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41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213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spd="slow" advTm="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EC84-92E1-884D-8CCF-26A9C42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Utopia:  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8ED51-04E5-4D4A-B21B-5E071F1D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04" y="1039878"/>
            <a:ext cx="8587592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CH" sz="35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H" sz="3500" b="1" dirty="0"/>
              <a:t>Which data should be placed in the </a:t>
            </a:r>
            <a:r>
              <a:rPr lang="en-US" sz="3500" b="1" dirty="0" err="1"/>
              <a:t>RestSeg</a:t>
            </a:r>
            <a:r>
              <a:rPr lang="en-CH" sz="3500" b="1" dirty="0"/>
              <a:t>s?</a:t>
            </a:r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  <a:p>
            <a:pPr marL="514350" indent="-514350">
              <a:buFont typeface="+mj-lt"/>
              <a:buAutoNum type="arabicPeriod"/>
            </a:pPr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How to maintain </a:t>
            </a:r>
            <a:r>
              <a:rPr lang="en-US" sz="3500" dirty="0" err="1">
                <a:solidFill>
                  <a:schemeClr val="bg1">
                    <a:lumMod val="75000"/>
                  </a:schemeClr>
                </a:solidFill>
              </a:rPr>
              <a:t>RestSeg</a:t>
            </a:r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s in the system  </a:t>
            </a:r>
          </a:p>
          <a:p>
            <a:pPr marL="514350" indent="-514350">
              <a:buFont typeface="+mj-lt"/>
              <a:buAutoNum type="arabicPeriod"/>
            </a:pPr>
            <a:endParaRPr lang="en-CH" sz="35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How to integrate Utopia in the address translation pipeline  </a:t>
            </a:r>
          </a:p>
          <a:p>
            <a:pPr marL="514350" indent="-514350">
              <a:buFont typeface="+mj-lt"/>
              <a:buAutoNum type="arabicPeriod"/>
            </a:pPr>
            <a:endParaRPr lang="en-CH" sz="3500" b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612FB-450E-5B40-98A6-EA05762C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42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389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"/>
    </mc:Choice>
    <mc:Fallback xmlns="">
      <p:transition spd="slow" advTm="7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D436-A951-E54A-AAF4-473DEFB9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Page Placement in </a:t>
            </a:r>
            <a:r>
              <a:rPr lang="en-US" err="1"/>
              <a:t>RestSeg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29BA8-FB75-0A44-BED2-A723E7D0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1" y="1329414"/>
            <a:ext cx="8676658" cy="2526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</a:t>
            </a:r>
            <a:r>
              <a:rPr lang="en-US" sz="3200" b="1" dirty="0">
                <a:solidFill>
                  <a:srgbClr val="059745"/>
                </a:solidFill>
              </a:rPr>
              <a:t>goal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to place costly-to-translate pages       into 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RestSeg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propose </a:t>
            </a:r>
            <a:r>
              <a:rPr lang="en-US" sz="3200" u="sng" dirty="0"/>
              <a:t>two techniques </a:t>
            </a:r>
            <a:r>
              <a:rPr lang="en-US" sz="3200" dirty="0"/>
              <a:t>to perform </a:t>
            </a:r>
            <a:r>
              <a:rPr lang="en-US" sz="3200" dirty="0">
                <a:solidFill>
                  <a:srgbClr val="0070C0"/>
                </a:solidFill>
              </a:rPr>
              <a:t>data placement in Utopia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pPr lvl="1"/>
            <a:r>
              <a:rPr lang="en-US" sz="3200" b="1" dirty="0"/>
              <a:t>Page-Fault-based Allocation Policy</a:t>
            </a:r>
          </a:p>
          <a:p>
            <a:pPr marL="457200" lvl="1" indent="0">
              <a:buNone/>
            </a:pPr>
            <a:r>
              <a:rPr lang="en-US" sz="3200" b="1" dirty="0"/>
              <a:t> </a:t>
            </a:r>
          </a:p>
          <a:p>
            <a:pPr lvl="1"/>
            <a:r>
              <a:rPr lang="en-US" sz="3200" b="1" dirty="0"/>
              <a:t>PTW-Tracking-based Migration Policy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CH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4D5F0-7F1D-8148-A756-239C40D7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43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47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"/>
    </mc:Choice>
    <mc:Fallback xmlns="">
      <p:transition spd="slow" advTm="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4F7C78-396D-12B2-0D13-F001104D51A1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4572000" y="3575248"/>
            <a:ext cx="0" cy="10366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8C50A1-A71A-C14C-AC5D-891AC269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100789" cy="1020336"/>
          </a:xfrm>
        </p:spPr>
        <p:txBody>
          <a:bodyPr>
            <a:normAutofit/>
          </a:bodyPr>
          <a:lstStyle/>
          <a:p>
            <a:r>
              <a:rPr lang="en-CH" dirty="0"/>
              <a:t>Page-Fault-Based Allocation Policy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2972AD-B009-3F46-B06E-5D3A5A21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93" y="1229187"/>
            <a:ext cx="8154615" cy="8676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H" sz="3500" dirty="0"/>
              <a:t>On a page fault</a:t>
            </a:r>
          </a:p>
          <a:p>
            <a:pPr marL="0" indent="0" algn="ctr">
              <a:buNone/>
            </a:pPr>
            <a:r>
              <a:rPr lang="en-CH" sz="3500" dirty="0"/>
              <a:t> the page is directly allocated in a RestSeg</a:t>
            </a:r>
          </a:p>
          <a:p>
            <a:pPr marL="0" indent="0" algn="ctr">
              <a:buNone/>
            </a:pPr>
            <a:endParaRPr lang="en-CH" sz="35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0C737C-C632-B541-8C72-C4C3443DA43C}"/>
              </a:ext>
            </a:extLst>
          </p:cNvPr>
          <p:cNvSpPr/>
          <p:nvPr/>
        </p:nvSpPr>
        <p:spPr>
          <a:xfrm>
            <a:off x="3182275" y="4611918"/>
            <a:ext cx="2779450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bg1"/>
                </a:solidFill>
                <a:latin typeface="Corbel" panose="020B0503020204020204" pitchFamily="34" charset="0"/>
              </a:rPr>
              <a:t>RestSeg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0B59C-B5A4-624C-A08B-21971A93BEDC}"/>
              </a:ext>
            </a:extLst>
          </p:cNvPr>
          <p:cNvSpPr/>
          <p:nvPr/>
        </p:nvSpPr>
        <p:spPr>
          <a:xfrm>
            <a:off x="2834136" y="3801366"/>
            <a:ext cx="15584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3000" b="1" dirty="0">
                <a:solidFill>
                  <a:srgbClr val="FF0000"/>
                </a:solidFill>
                <a:latin typeface="Corbel" panose="020B0503020204020204" pitchFamily="34" charset="0"/>
              </a:rPr>
              <a:t>Allocate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0FC5E0-0887-6D46-9223-236B4AC6101D}"/>
              </a:ext>
            </a:extLst>
          </p:cNvPr>
          <p:cNvSpPr/>
          <p:nvPr/>
        </p:nvSpPr>
        <p:spPr>
          <a:xfrm>
            <a:off x="3182275" y="2707603"/>
            <a:ext cx="2779450" cy="8676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Page Fault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6D63D-48E2-0C4C-9001-4676D0CE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44</a:t>
            </a:fld>
            <a:endParaRPr lang="en-CH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ABB16F-780A-865D-2126-05C145D7F6D1}"/>
              </a:ext>
            </a:extLst>
          </p:cNvPr>
          <p:cNvSpPr/>
          <p:nvPr/>
        </p:nvSpPr>
        <p:spPr>
          <a:xfrm>
            <a:off x="-189848" y="3468538"/>
            <a:ext cx="9523695" cy="1292630"/>
          </a:xfrm>
          <a:prstGeom prst="roundRect">
            <a:avLst>
              <a:gd name="adj" fmla="val 5587"/>
            </a:avLst>
          </a:prstGeom>
          <a:solidFill>
            <a:srgbClr val="2850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>
                <a:solidFill>
                  <a:schemeClr val="bg1"/>
                </a:solidFill>
              </a:rPr>
              <a:t>What about costly-to-translate pages </a:t>
            </a:r>
          </a:p>
          <a:p>
            <a:pPr algn="ctr"/>
            <a:r>
              <a:rPr lang="en-US" sz="3800" b="1" i="1" dirty="0">
                <a:solidFill>
                  <a:schemeClr val="bg1"/>
                </a:solidFill>
              </a:rPr>
              <a:t>that reside in a </a:t>
            </a:r>
            <a:r>
              <a:rPr lang="en-US" sz="3800" b="1" i="1" dirty="0" err="1">
                <a:solidFill>
                  <a:schemeClr val="bg1"/>
                </a:solidFill>
              </a:rPr>
              <a:t>FlexSeg</a:t>
            </a:r>
            <a:r>
              <a:rPr lang="en-US" sz="3800" b="1" i="1" dirty="0">
                <a:solidFill>
                  <a:schemeClr val="bg1"/>
                </a:solidFill>
              </a:rPr>
              <a:t>?</a:t>
            </a:r>
            <a:endParaRPr lang="en-CH" sz="3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"/>
    </mc:Choice>
    <mc:Fallback xmlns="">
      <p:transition spd="slow" advTm="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/>
      <p:bldP spid="9" grpId="0" animBg="1"/>
      <p:bldP spid="1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014B-A9F1-6A4D-88D7-A0D1BF81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189999" cy="1020336"/>
          </a:xfrm>
        </p:spPr>
        <p:txBody>
          <a:bodyPr>
            <a:normAutofit fontScale="90000"/>
          </a:bodyPr>
          <a:lstStyle/>
          <a:p>
            <a:r>
              <a:rPr lang="en-CH"/>
              <a:t>PTW-Tracking-Based Migration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5CA5-1A3C-3B45-8B63-36C55CEA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000" y="1298146"/>
            <a:ext cx="9189999" cy="93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H" dirty="0"/>
              <a:t>Use unused bits of each PTE as a counter that tracks the number and cost of PTWs for each page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063B23-B1C3-924C-AB4C-8C8E7C81C03A}"/>
              </a:ext>
            </a:extLst>
          </p:cNvPr>
          <p:cNvSpPr/>
          <p:nvPr/>
        </p:nvSpPr>
        <p:spPr>
          <a:xfrm>
            <a:off x="43211" y="3363341"/>
            <a:ext cx="3402604" cy="8676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Physical Frame #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010B8-321C-054F-8C4F-FE442496E4F8}"/>
              </a:ext>
            </a:extLst>
          </p:cNvPr>
          <p:cNvSpPr/>
          <p:nvPr/>
        </p:nvSpPr>
        <p:spPr>
          <a:xfrm>
            <a:off x="2904075" y="2850951"/>
            <a:ext cx="29627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3000" b="1">
                <a:latin typeface="Corbel" panose="020B0503020204020204" pitchFamily="34" charset="0"/>
              </a:rPr>
              <a:t>Page Table Entry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7D60FB-CC7E-9245-BCED-ADEABDC6EFC2}"/>
              </a:ext>
            </a:extLst>
          </p:cNvPr>
          <p:cNvSpPr/>
          <p:nvPr/>
        </p:nvSpPr>
        <p:spPr>
          <a:xfrm>
            <a:off x="3445815" y="3363341"/>
            <a:ext cx="2779450" cy="8676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Metadata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B2C3A1-92A7-F246-8F26-4A2308747FFF}"/>
              </a:ext>
            </a:extLst>
          </p:cNvPr>
          <p:cNvSpPr/>
          <p:nvPr/>
        </p:nvSpPr>
        <p:spPr>
          <a:xfrm>
            <a:off x="6247530" y="3363341"/>
            <a:ext cx="2779450" cy="8676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>
                <a:solidFill>
                  <a:schemeClr val="tx1"/>
                </a:solidFill>
                <a:latin typeface="Corbel" panose="020B0503020204020204" pitchFamily="34" charset="0"/>
              </a:rPr>
              <a:t>PTE Counters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7AA530-815B-6041-9B34-90D24896B4C8}"/>
              </a:ext>
            </a:extLst>
          </p:cNvPr>
          <p:cNvSpPr/>
          <p:nvPr/>
        </p:nvSpPr>
        <p:spPr>
          <a:xfrm>
            <a:off x="6632545" y="4249548"/>
            <a:ext cx="21108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3000" b="1">
                <a:latin typeface="Corbel" panose="020B0503020204020204" pitchFamily="34" charset="0"/>
              </a:rPr>
              <a:t>&gt; Threshold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C93293-37E6-8941-A7DC-D9B06E20D6BB}"/>
              </a:ext>
            </a:extLst>
          </p:cNvPr>
          <p:cNvSpPr/>
          <p:nvPr/>
        </p:nvSpPr>
        <p:spPr>
          <a:xfrm>
            <a:off x="3246917" y="5638996"/>
            <a:ext cx="2779450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err="1">
                <a:solidFill>
                  <a:schemeClr val="bg1"/>
                </a:solidFill>
                <a:latin typeface="Corbel" panose="020B0503020204020204" pitchFamily="34" charset="0"/>
              </a:rPr>
              <a:t>RestSeg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FCF1FBC6-6CC6-6749-A41B-24C32F0BFEE2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rot="5400000">
            <a:off x="5744577" y="3695611"/>
            <a:ext cx="835450" cy="3051320"/>
          </a:xfrm>
          <a:prstGeom prst="curvedConnector3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B6587BF-8919-8B42-A5DC-0DEDF1F50E35}"/>
              </a:ext>
            </a:extLst>
          </p:cNvPr>
          <p:cNvSpPr/>
          <p:nvPr/>
        </p:nvSpPr>
        <p:spPr>
          <a:xfrm>
            <a:off x="6400325" y="5221271"/>
            <a:ext cx="14863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3000" b="1">
                <a:solidFill>
                  <a:srgbClr val="FF0000"/>
                </a:solidFill>
                <a:latin typeface="Corbel" panose="020B0503020204020204" pitchFamily="34" charset="0"/>
              </a:rPr>
              <a:t>Migrate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E0C514-46D5-9E4B-930E-00ECAD07589D}"/>
              </a:ext>
            </a:extLst>
          </p:cNvPr>
          <p:cNvSpPr/>
          <p:nvPr/>
        </p:nvSpPr>
        <p:spPr>
          <a:xfrm>
            <a:off x="6823570" y="2939035"/>
            <a:ext cx="16273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200" b="1" dirty="0">
                <a:latin typeface="Corbel" panose="020B0503020204020204" pitchFamily="34" charset="0"/>
              </a:rPr>
              <a:t>Unused bits</a:t>
            </a:r>
            <a:endParaRPr lang="en-CH" sz="2200" dirty="0">
              <a:latin typeface="Corbel" panose="020B0503020204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94A2B-1529-A243-A632-016F8FF6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45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48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spd="slow" advTm="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 animBg="1"/>
      <p:bldP spid="11" grpId="0"/>
      <p:bldP spid="12" grpId="0" animBg="1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EC84-92E1-884D-8CCF-26A9C42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Utopia: Three 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8ED51-04E5-4D4A-B21B-5E071F1D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04" y="1367427"/>
            <a:ext cx="8754217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CH" sz="35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Which data should be placed in the </a:t>
            </a:r>
            <a:r>
              <a:rPr lang="en-US" sz="3500" dirty="0" err="1">
                <a:solidFill>
                  <a:schemeClr val="bg1">
                    <a:lumMod val="75000"/>
                  </a:schemeClr>
                </a:solidFill>
              </a:rPr>
              <a:t>RestSeg</a:t>
            </a:r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s?</a:t>
            </a:r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  <a:p>
            <a:pPr marL="514350" indent="-514350">
              <a:buFont typeface="+mj-lt"/>
              <a:buAutoNum type="arabicPeriod"/>
            </a:pPr>
            <a:r>
              <a:rPr lang="en-CH" sz="3500" b="1" dirty="0"/>
              <a:t>How to maintain </a:t>
            </a:r>
            <a:r>
              <a:rPr lang="en-US" sz="3500" b="1" dirty="0" err="1"/>
              <a:t>RestSeg</a:t>
            </a:r>
            <a:r>
              <a:rPr lang="en-CH" sz="3500" b="1" dirty="0"/>
              <a:t>s in the system  </a:t>
            </a:r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  <a:p>
            <a:pPr marL="514350" indent="-514350">
              <a:buFont typeface="+mj-lt"/>
              <a:buAutoNum type="arabicPeriod"/>
            </a:pPr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How to integrate Utopia in the address translation pipeline </a:t>
            </a:r>
          </a:p>
          <a:p>
            <a:pPr marL="514350" indent="-514350">
              <a:buFont typeface="+mj-lt"/>
              <a:buAutoNum type="arabicPeriod"/>
            </a:pPr>
            <a:endParaRPr lang="en-CH" sz="35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H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3A4CD-411C-7945-A88E-FF9A0471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46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684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"/>
    </mc:Choice>
    <mc:Fallback xmlns="">
      <p:transition spd="slow" advTm="83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8C49-6ED6-334F-B06E-46451760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OS Support for Utopia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8656A9-CC05-6C42-92B4-1366E240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84" y="1244528"/>
            <a:ext cx="8676658" cy="560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OS supports Utopia in three ways by handling: </a:t>
            </a:r>
          </a:p>
          <a:p>
            <a:pPr marL="457200" lvl="1" indent="0">
              <a:buNone/>
            </a:pPr>
            <a:endParaRPr lang="en-US" sz="3200"/>
          </a:p>
          <a:p>
            <a:pPr marL="457200" lvl="1" indent="0">
              <a:buNone/>
            </a:pPr>
            <a:endParaRPr lang="en-US" sz="3200">
              <a:solidFill>
                <a:srgbClr val="059745"/>
              </a:solidFill>
            </a:endParaRPr>
          </a:p>
          <a:p>
            <a:endParaRPr lang="en-CH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8ED40-B157-8E4C-8EB1-27E23F24680C}"/>
              </a:ext>
            </a:extLst>
          </p:cNvPr>
          <p:cNvSpPr/>
          <p:nvPr/>
        </p:nvSpPr>
        <p:spPr>
          <a:xfrm>
            <a:off x="344384" y="2333194"/>
            <a:ext cx="8134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Corbel" panose="020B0503020204020204" pitchFamily="34" charset="0"/>
              </a:rPr>
              <a:t>Allocations</a:t>
            </a:r>
            <a:r>
              <a:rPr lang="en-US" sz="3200" dirty="0">
                <a:latin typeface="Corbel" panose="020B0503020204020204" pitchFamily="34" charset="0"/>
              </a:rPr>
              <a:t> in a </a:t>
            </a:r>
            <a:r>
              <a:rPr lang="en-US" sz="3200" dirty="0" err="1">
                <a:latin typeface="Corbel" panose="020B0503020204020204" pitchFamily="34" charset="0"/>
              </a:rPr>
              <a:t>RestSeg</a:t>
            </a:r>
            <a:endParaRPr lang="en-US" sz="3200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59745"/>
                </a:solidFill>
                <a:latin typeface="Corbel" panose="020B0503020204020204" pitchFamily="34" charset="0"/>
              </a:rPr>
              <a:t>Replacements</a:t>
            </a:r>
            <a:r>
              <a:rPr lang="en-US" sz="3200" dirty="0">
                <a:latin typeface="Corbel" panose="020B0503020204020204" pitchFamily="34" charset="0"/>
              </a:rPr>
              <a:t> in a </a:t>
            </a:r>
            <a:r>
              <a:rPr lang="en-US" sz="3200" dirty="0" err="1">
                <a:latin typeface="Corbel" panose="020B0503020204020204" pitchFamily="34" charset="0"/>
              </a:rPr>
              <a:t>RestSeg</a:t>
            </a:r>
            <a:endParaRPr lang="en-US" sz="3200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Migrations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 to/from a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rPr>
              <a:t>RestSeg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DB14D-0976-7145-AA5F-1DCDB1A1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47</a:t>
            </a:fld>
            <a:endParaRPr lang="en-CH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BC51E1-3E3C-4D5F-746A-1CC3FE5900CB}"/>
              </a:ext>
            </a:extLst>
          </p:cNvPr>
          <p:cNvSpPr/>
          <p:nvPr/>
        </p:nvSpPr>
        <p:spPr>
          <a:xfrm>
            <a:off x="-118528" y="5042099"/>
            <a:ext cx="9386516" cy="1292630"/>
          </a:xfrm>
          <a:prstGeom prst="roundRect">
            <a:avLst>
              <a:gd name="adj" fmla="val 5587"/>
            </a:avLst>
          </a:prstGeom>
          <a:solidFill>
            <a:srgbClr val="2850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>
                <a:solidFill>
                  <a:schemeClr val="bg1"/>
                </a:solidFill>
              </a:rPr>
              <a:t>Detailed description in the paper</a:t>
            </a:r>
            <a:endParaRPr lang="en-CH" sz="3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"/>
    </mc:Choice>
    <mc:Fallback xmlns="">
      <p:transition spd="slow" advTm="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EC84-92E1-884D-8CCF-26A9C42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Utopia: 3 Key Challenges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C5F2B3-622F-434B-8C15-8A6410E5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04" y="1367427"/>
            <a:ext cx="858759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H" sz="35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Which data should be placed in the </a:t>
            </a:r>
            <a:r>
              <a:rPr lang="en-US" sz="3500" dirty="0" err="1">
                <a:solidFill>
                  <a:schemeClr val="bg1">
                    <a:lumMod val="75000"/>
                  </a:schemeClr>
                </a:solidFill>
              </a:rPr>
              <a:t>RestSeg</a:t>
            </a:r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s?</a:t>
            </a:r>
          </a:p>
          <a:p>
            <a:pPr marL="0" indent="0">
              <a:buNone/>
            </a:pPr>
            <a:endParaRPr lang="en-CH" sz="3500" dirty="0"/>
          </a:p>
          <a:p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How to maintain </a:t>
            </a:r>
            <a:r>
              <a:rPr lang="en-US" sz="3500" dirty="0" err="1">
                <a:solidFill>
                  <a:schemeClr val="bg1">
                    <a:lumMod val="75000"/>
                  </a:schemeClr>
                </a:solidFill>
              </a:rPr>
              <a:t>RestSeg</a:t>
            </a:r>
            <a:r>
              <a:rPr lang="en-CH" sz="3500" dirty="0">
                <a:solidFill>
                  <a:schemeClr val="bg1">
                    <a:lumMod val="75000"/>
                  </a:schemeClr>
                </a:solidFill>
              </a:rPr>
              <a:t>s in the system  </a:t>
            </a:r>
          </a:p>
          <a:p>
            <a:pPr marL="0" indent="0">
              <a:buNone/>
            </a:pPr>
            <a:endParaRPr lang="en-CH" sz="3500" dirty="0"/>
          </a:p>
          <a:p>
            <a:r>
              <a:rPr lang="en-CH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integrate Utopia in the address translation pipeline </a:t>
            </a:r>
          </a:p>
          <a:p>
            <a:endParaRPr lang="en-CH" sz="3500" dirty="0"/>
          </a:p>
          <a:p>
            <a:endParaRPr lang="en-CH" sz="35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D04DB-63D8-F243-A196-45D43FA5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48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21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"/>
    </mc:Choice>
    <mc:Fallback xmlns="">
      <p:transition spd="slow" advTm="76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4099-285B-F194-C7BB-95A24562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RestSeg Walker in MMU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6EC76-6357-C601-20AC-F31D33AF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49</a:t>
            </a:fld>
            <a:endParaRPr lang="en-C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AFC31A-760E-C66D-3AF7-87BCA779687F}"/>
              </a:ext>
            </a:extLst>
          </p:cNvPr>
          <p:cNvSpPr/>
          <p:nvPr/>
        </p:nvSpPr>
        <p:spPr>
          <a:xfrm>
            <a:off x="152425" y="2284586"/>
            <a:ext cx="5998994" cy="2991385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90DDA1-0D49-2AB3-D6F7-9A043C3A1675}"/>
              </a:ext>
            </a:extLst>
          </p:cNvPr>
          <p:cNvSpPr/>
          <p:nvPr/>
        </p:nvSpPr>
        <p:spPr>
          <a:xfrm>
            <a:off x="3882899" y="2463654"/>
            <a:ext cx="2149770" cy="846991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F1FDA03-8977-26D3-9E85-EE546E01C6A8}"/>
              </a:ext>
            </a:extLst>
          </p:cNvPr>
          <p:cNvSpPr/>
          <p:nvPr/>
        </p:nvSpPr>
        <p:spPr>
          <a:xfrm>
            <a:off x="3882897" y="4341375"/>
            <a:ext cx="2149770" cy="803463"/>
          </a:xfrm>
          <a:prstGeom prst="roundRect">
            <a:avLst>
              <a:gd name="adj" fmla="val 779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A88604-F467-A5B7-81F3-BA96D662C06D}"/>
              </a:ext>
            </a:extLst>
          </p:cNvPr>
          <p:cNvSpPr/>
          <p:nvPr/>
        </p:nvSpPr>
        <p:spPr>
          <a:xfrm>
            <a:off x="1977854" y="1582028"/>
            <a:ext cx="3740666" cy="707885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4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34964-CDEC-85B4-7B9E-F3F18B9FEAA1}"/>
              </a:ext>
            </a:extLst>
          </p:cNvPr>
          <p:cNvSpPr txBox="1"/>
          <p:nvPr/>
        </p:nvSpPr>
        <p:spPr>
          <a:xfrm>
            <a:off x="843250" y="2435745"/>
            <a:ext cx="1297705" cy="553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/>
              <a:t>FSM</a:t>
            </a:r>
            <a:endParaRPr lang="en-CH" sz="3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BCC954-29D7-09D5-7367-C2EAC8A5F009}"/>
              </a:ext>
            </a:extLst>
          </p:cNvPr>
          <p:cNvGrpSpPr/>
          <p:nvPr/>
        </p:nvGrpSpPr>
        <p:grpSpPr>
          <a:xfrm>
            <a:off x="464876" y="2950141"/>
            <a:ext cx="1695758" cy="1488352"/>
            <a:chOff x="3979000" y="2484925"/>
            <a:chExt cx="887744" cy="77916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2719219-978A-4E41-1F62-0D5FF66F5D24}"/>
                </a:ext>
              </a:extLst>
            </p:cNvPr>
            <p:cNvSpPr/>
            <p:nvPr/>
          </p:nvSpPr>
          <p:spPr>
            <a:xfrm>
              <a:off x="3979000" y="2484925"/>
              <a:ext cx="887744" cy="779165"/>
            </a:xfrm>
            <a:prstGeom prst="roundRect">
              <a:avLst/>
            </a:prstGeom>
            <a:solidFill>
              <a:srgbClr val="FF8C31">
                <a:alpha val="38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593" b="1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9D65ED-0A91-6B60-C6C9-E1556B5DC608}"/>
                </a:ext>
              </a:extLst>
            </p:cNvPr>
            <p:cNvGrpSpPr/>
            <p:nvPr/>
          </p:nvGrpSpPr>
          <p:grpSpPr>
            <a:xfrm>
              <a:off x="4177082" y="2706900"/>
              <a:ext cx="602943" cy="457671"/>
              <a:chOff x="1992939" y="148637"/>
              <a:chExt cx="655592" cy="49742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59F62C3-D542-7AA1-2C32-42F6B54A0930}"/>
                  </a:ext>
                </a:extLst>
              </p:cNvPr>
              <p:cNvSpPr/>
              <p:nvPr/>
            </p:nvSpPr>
            <p:spPr>
              <a:xfrm>
                <a:off x="2477068" y="14863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A89B62-4266-FE56-042B-853D5A5ECF11}"/>
                  </a:ext>
                </a:extLst>
              </p:cNvPr>
              <p:cNvSpPr/>
              <p:nvPr/>
            </p:nvSpPr>
            <p:spPr>
              <a:xfrm>
                <a:off x="2231492" y="47459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6881A0-F7AF-5C7B-E6AF-1FACBC1399EC}"/>
                  </a:ext>
                </a:extLst>
              </p:cNvPr>
              <p:cNvSpPr/>
              <p:nvPr/>
            </p:nvSpPr>
            <p:spPr>
              <a:xfrm>
                <a:off x="1992939" y="153392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19" name="Curved Connector 18">
                <a:extLst>
                  <a:ext uri="{FF2B5EF4-FFF2-40B4-BE49-F238E27FC236}">
                    <a16:creationId xmlns:a16="http://schemas.microsoft.com/office/drawing/2014/main" id="{46379D76-04F5-5D01-C7DD-627CAFE73D09}"/>
                  </a:ext>
                </a:extLst>
              </p:cNvPr>
              <p:cNvCxnSpPr>
                <a:cxnSpLocks/>
                <a:stCxn id="18" idx="7"/>
                <a:endCxn id="16" idx="1"/>
              </p:cNvCxnSpPr>
              <p:nvPr/>
            </p:nvCxnSpPr>
            <p:spPr>
              <a:xfrm rot="5400000" flipH="1" flipV="1">
                <a:off x="2318358" y="-5318"/>
                <a:ext cx="4755" cy="362886"/>
              </a:xfrm>
              <a:prstGeom prst="curvedConnector3">
                <a:avLst>
                  <a:gd name="adj1" fmla="val 2107298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E4FCA4A8-126D-0F6C-81A1-7475293DB6C8}"/>
                  </a:ext>
                </a:extLst>
              </p:cNvPr>
              <p:cNvCxnSpPr>
                <a:cxnSpLocks/>
                <a:stCxn id="18" idx="4"/>
                <a:endCxn id="17" idx="2"/>
              </p:cNvCxnSpPr>
              <p:nvPr/>
            </p:nvCxnSpPr>
            <p:spPr>
              <a:xfrm rot="16200000" flipH="1">
                <a:off x="2037344" y="366181"/>
                <a:ext cx="235474" cy="15282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>
                <a:extLst>
                  <a:ext uri="{FF2B5EF4-FFF2-40B4-BE49-F238E27FC236}">
                    <a16:creationId xmlns:a16="http://schemas.microsoft.com/office/drawing/2014/main" id="{CC74F621-8942-34CF-8710-C25DC3A271A5}"/>
                  </a:ext>
                </a:extLst>
              </p:cNvPr>
              <p:cNvCxnSpPr>
                <a:cxnSpLocks/>
                <a:stCxn id="18" idx="0"/>
                <a:endCxn id="18" idx="2"/>
              </p:cNvCxnSpPr>
              <p:nvPr/>
            </p:nvCxnSpPr>
            <p:spPr>
              <a:xfrm rot="16200000" flipH="1" flipV="1">
                <a:off x="1992939" y="153392"/>
                <a:ext cx="85732" cy="85732"/>
              </a:xfrm>
              <a:prstGeom prst="curvedConnector4">
                <a:avLst>
                  <a:gd name="adj1" fmla="val -77631"/>
                  <a:gd name="adj2" fmla="val 224885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21">
                <a:extLst>
                  <a:ext uri="{FF2B5EF4-FFF2-40B4-BE49-F238E27FC236}">
                    <a16:creationId xmlns:a16="http://schemas.microsoft.com/office/drawing/2014/main" id="{3C682E29-9CFB-5F2B-480B-AADEA6D56BC5}"/>
                  </a:ext>
                </a:extLst>
              </p:cNvPr>
              <p:cNvCxnSpPr>
                <a:cxnSpLocks/>
                <a:stCxn id="16" idx="3"/>
                <a:endCxn id="18" idx="5"/>
              </p:cNvCxnSpPr>
              <p:nvPr/>
            </p:nvCxnSpPr>
            <p:spPr>
              <a:xfrm rot="5400000">
                <a:off x="2318358" y="115924"/>
                <a:ext cx="4755" cy="362886"/>
              </a:xfrm>
              <a:prstGeom prst="curvedConnector3">
                <a:avLst>
                  <a:gd name="adj1" fmla="val 1540883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A450025-9820-DC09-6538-A31A3E573D0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160636" y="2887151"/>
            <a:ext cx="1722264" cy="807165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005AD76-0E10-65CE-CA72-B7BB052A85D2}"/>
              </a:ext>
            </a:extLst>
          </p:cNvPr>
          <p:cNvCxnSpPr>
            <a:cxnSpLocks/>
            <a:stCxn id="14" idx="3"/>
            <a:endCxn id="10" idx="1"/>
          </p:cNvCxnSpPr>
          <p:nvPr/>
        </p:nvCxnSpPr>
        <p:spPr>
          <a:xfrm>
            <a:off x="2160635" y="3694316"/>
            <a:ext cx="1722264" cy="104879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7F3E254-B57D-AC5D-75AC-EF0F5B02A0CE}"/>
              </a:ext>
            </a:extLst>
          </p:cNvPr>
          <p:cNvSpPr/>
          <p:nvPr/>
        </p:nvSpPr>
        <p:spPr>
          <a:xfrm>
            <a:off x="6696046" y="2284586"/>
            <a:ext cx="2402661" cy="2991385"/>
          </a:xfrm>
          <a:prstGeom prst="roundRect">
            <a:avLst>
              <a:gd name="adj" fmla="val 590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CH" sz="4000" b="1" i="1" dirty="0">
                <a:solidFill>
                  <a:schemeClr val="tx1"/>
                </a:solidFill>
              </a:rPr>
              <a:t>Hierarchy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98450360-6DEF-4823-A35D-9D1E1AADF5D6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>
            <a:off x="6032669" y="2887150"/>
            <a:ext cx="663377" cy="893129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B511467-B7F6-A946-1DB7-19AB78379E9D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 flipV="1">
            <a:off x="6032667" y="3780279"/>
            <a:ext cx="663379" cy="96282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4A95-B807-C34A-B312-065F3F2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" y="1303885"/>
            <a:ext cx="9130145" cy="15148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H" sz="2600" dirty="0">
                <a:ea typeface="Bodoni Ornaments" pitchFamily="2" charset="0"/>
                <a:cs typeface="Consolas" panose="020B0609020204030204" pitchFamily="49" charset="0"/>
              </a:rPr>
              <a:t>A core feature of virtual memory management is that the </a:t>
            </a:r>
            <a:r>
              <a:rPr lang="en-CH" sz="2600" b="1" dirty="0">
                <a:solidFill>
                  <a:srgbClr val="7030A0"/>
                </a:solidFill>
                <a:ea typeface="Bodoni Ornaments" pitchFamily="2" charset="0"/>
                <a:cs typeface="Consolas" panose="020B0609020204030204" pitchFamily="49" charset="0"/>
              </a:rPr>
              <a:t>mapping</a:t>
            </a:r>
            <a:r>
              <a:rPr lang="en-CH" sz="2600" dirty="0">
                <a:ea typeface="Bodoni Ornaments" pitchFamily="2" charset="0"/>
                <a:cs typeface="Consolas" panose="020B0609020204030204" pitchFamily="49" charset="0"/>
              </a:rPr>
              <a:t> between virtual-to-physical pages is </a:t>
            </a:r>
            <a:r>
              <a:rPr lang="en-CH" sz="2600" b="1" dirty="0">
                <a:solidFill>
                  <a:srgbClr val="0070C0"/>
                </a:solidFill>
                <a:ea typeface="Bodoni Ornaments" pitchFamily="2" charset="0"/>
                <a:cs typeface="Consolas" panose="020B0609020204030204" pitchFamily="49" charset="0"/>
              </a:rPr>
              <a:t>fully-associative</a:t>
            </a:r>
          </a:p>
          <a:p>
            <a:pPr marL="0" indent="0" algn="ctr">
              <a:buNone/>
            </a:pPr>
            <a:endParaRPr lang="en-CH" sz="2600" b="1" dirty="0">
              <a:solidFill>
                <a:srgbClr val="0070C0"/>
              </a:solidFill>
              <a:ea typeface="Bodoni Ornaments" pitchFamily="2" charset="0"/>
              <a:cs typeface="Consolas" panose="020B0609020204030204" pitchFamily="49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CH" sz="2600" dirty="0"/>
          </a:p>
          <a:p>
            <a:pPr marL="0" indent="0" algn="ctr">
              <a:lnSpc>
                <a:spcPct val="110000"/>
              </a:lnSpc>
              <a:buNone/>
            </a:pPr>
            <a:endParaRPr lang="en-CH" sz="2600" b="1" dirty="0">
              <a:solidFill>
                <a:srgbClr val="FF0000"/>
              </a:solidFill>
              <a:ea typeface="Bodoni Ornaments" pitchFamily="2" charset="0"/>
              <a:cs typeface="Consolas" panose="020B0609020204030204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671C45-41D0-E042-9C83-A0D2D6CE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Virtual Memory Basics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0C4F1F-304E-0D41-A134-D55E1B07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41C05F-B309-80BD-584A-C0B9BACB5D32}"/>
              </a:ext>
            </a:extLst>
          </p:cNvPr>
          <p:cNvSpPr/>
          <p:nvPr/>
        </p:nvSpPr>
        <p:spPr>
          <a:xfrm>
            <a:off x="1250975" y="3050825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126582-C014-80E0-54CE-20A87E963560}"/>
              </a:ext>
            </a:extLst>
          </p:cNvPr>
          <p:cNvSpPr/>
          <p:nvPr/>
        </p:nvSpPr>
        <p:spPr>
          <a:xfrm>
            <a:off x="1250975" y="3457122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E917DB-74AA-2D85-8D31-39808C3E4168}"/>
              </a:ext>
            </a:extLst>
          </p:cNvPr>
          <p:cNvSpPr/>
          <p:nvPr/>
        </p:nvSpPr>
        <p:spPr>
          <a:xfrm>
            <a:off x="1250975" y="3863419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9234A1-753D-6C8C-0601-47D534AEDBA9}"/>
              </a:ext>
            </a:extLst>
          </p:cNvPr>
          <p:cNvSpPr/>
          <p:nvPr/>
        </p:nvSpPr>
        <p:spPr>
          <a:xfrm>
            <a:off x="1250975" y="4269716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B264D1-36C1-B0E6-14AA-AEC73B99EE60}"/>
              </a:ext>
            </a:extLst>
          </p:cNvPr>
          <p:cNvSpPr/>
          <p:nvPr/>
        </p:nvSpPr>
        <p:spPr>
          <a:xfrm>
            <a:off x="1250975" y="4676014"/>
            <a:ext cx="1649186" cy="40821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11D52C-CFA0-EE0B-387C-51B75112E78B}"/>
              </a:ext>
            </a:extLst>
          </p:cNvPr>
          <p:cNvSpPr/>
          <p:nvPr/>
        </p:nvSpPr>
        <p:spPr>
          <a:xfrm>
            <a:off x="6285618" y="3050825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DEC740-6370-90EF-E564-1FDA74FA0667}"/>
              </a:ext>
            </a:extLst>
          </p:cNvPr>
          <p:cNvSpPr/>
          <p:nvPr/>
        </p:nvSpPr>
        <p:spPr>
          <a:xfrm>
            <a:off x="6285618" y="3457122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7EE008-6027-651F-D82D-6B2ECFF3A964}"/>
              </a:ext>
            </a:extLst>
          </p:cNvPr>
          <p:cNvSpPr/>
          <p:nvPr/>
        </p:nvSpPr>
        <p:spPr>
          <a:xfrm>
            <a:off x="6285618" y="3863419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DBAF53-2FFA-5CFA-B4FF-5EC38B4677B6}"/>
              </a:ext>
            </a:extLst>
          </p:cNvPr>
          <p:cNvSpPr/>
          <p:nvPr/>
        </p:nvSpPr>
        <p:spPr>
          <a:xfrm>
            <a:off x="6285618" y="4269716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8042DB-10E8-33AE-7F91-3F5577FBB313}"/>
              </a:ext>
            </a:extLst>
          </p:cNvPr>
          <p:cNvSpPr/>
          <p:nvPr/>
        </p:nvSpPr>
        <p:spPr>
          <a:xfrm>
            <a:off x="6285618" y="4676014"/>
            <a:ext cx="1649186" cy="408215"/>
          </a:xfrm>
          <a:prstGeom prst="roundRect">
            <a:avLst/>
          </a:prstGeom>
          <a:solidFill>
            <a:srgbClr val="3BCE6D">
              <a:alpha val="51810"/>
            </a:srgbClr>
          </a:solidFill>
          <a:ln w="22225">
            <a:solidFill>
              <a:srgbClr val="2850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1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B29996-690C-8F70-58B4-37195AA2E3EF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2900161" y="3254933"/>
            <a:ext cx="3385457" cy="8125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E0AF303-3B64-3DBD-F389-454F5AD9A631}"/>
              </a:ext>
            </a:extLst>
          </p:cNvPr>
          <p:cNvSpPr txBox="1"/>
          <p:nvPr/>
        </p:nvSpPr>
        <p:spPr>
          <a:xfrm>
            <a:off x="-261458" y="2614894"/>
            <a:ext cx="46740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100" b="1" dirty="0">
                <a:latin typeface="Corbel" panose="020B0503020204020204" pitchFamily="34" charset="0"/>
              </a:rPr>
              <a:t>Virtual Address Space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70818-CF12-690B-EAE2-289C2157C717}"/>
              </a:ext>
            </a:extLst>
          </p:cNvPr>
          <p:cNvSpPr txBox="1"/>
          <p:nvPr/>
        </p:nvSpPr>
        <p:spPr>
          <a:xfrm>
            <a:off x="4773185" y="2622710"/>
            <a:ext cx="46740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100" b="1">
                <a:latin typeface="Corbel" panose="020B0503020204020204" pitchFamily="34" charset="0"/>
              </a:rPr>
              <a:t>Physical Address Space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2FDDAE-F85A-B945-E934-214FC7758852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2900161" y="3661230"/>
            <a:ext cx="3385457" cy="406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914BCB-97F5-A699-D61D-95B7F99E921B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2900161" y="4067527"/>
            <a:ext cx="33854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D2BAFE-DED3-2496-0C96-AD3C7A23B4F3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2900161" y="4067527"/>
            <a:ext cx="3385457" cy="406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AA77EF-FE2F-7B98-5113-308E07CF89D2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2900161" y="4067527"/>
            <a:ext cx="3385457" cy="8125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140505C-705F-B7FD-D3AE-0DCE2CBD73F5}"/>
              </a:ext>
            </a:extLst>
          </p:cNvPr>
          <p:cNvSpPr/>
          <p:nvPr/>
        </p:nvSpPr>
        <p:spPr>
          <a:xfrm>
            <a:off x="3724754" y="3290837"/>
            <a:ext cx="1649186" cy="1553381"/>
          </a:xfrm>
          <a:prstGeom prst="roundRect">
            <a:avLst>
              <a:gd name="adj" fmla="val 6725"/>
            </a:avLst>
          </a:prstGeom>
          <a:solidFill>
            <a:schemeClr val="tx2">
              <a:lumMod val="75000"/>
            </a:schemeClr>
          </a:solidFill>
          <a:ln w="2222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>
                <a:solidFill>
                  <a:schemeClr val="bg1"/>
                </a:solidFill>
                <a:latin typeface="Corbel" panose="020B0503020204020204" pitchFamily="34" charset="0"/>
              </a:rPr>
              <a:t>Page Table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6D20378-414C-EC21-0344-0B76B2A9EB82}"/>
              </a:ext>
            </a:extLst>
          </p:cNvPr>
          <p:cNvSpPr txBox="1">
            <a:spLocks/>
          </p:cNvSpPr>
          <p:nvPr/>
        </p:nvSpPr>
        <p:spPr>
          <a:xfrm>
            <a:off x="60867" y="5413852"/>
            <a:ext cx="9004605" cy="151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CH" sz="2600" dirty="0">
                <a:ea typeface="Bodoni Ornaments" pitchFamily="2" charset="0"/>
                <a:cs typeface="Consolas" panose="020B0609020204030204" pitchFamily="49" charset="0"/>
              </a:rPr>
              <a:t>Perform </a:t>
            </a:r>
            <a:r>
              <a:rPr lang="en-CH" sz="2600" b="1" dirty="0">
                <a:solidFill>
                  <a:srgbClr val="0070C0"/>
                </a:solidFill>
                <a:ea typeface="Bodoni Ornaments" pitchFamily="2" charset="0"/>
                <a:cs typeface="Consolas" panose="020B0609020204030204" pitchFamily="49" charset="0"/>
              </a:rPr>
              <a:t>Page Table Walk (PTW) </a:t>
            </a:r>
            <a:r>
              <a:rPr lang="en-CH" sz="2600" dirty="0">
                <a:ea typeface="Bodoni Ornaments" pitchFamily="2" charset="0"/>
                <a:cs typeface="Consolas" panose="020B0609020204030204" pitchFamily="49" charset="0"/>
              </a:rPr>
              <a:t>to retrieve the mapping  </a:t>
            </a:r>
            <a:endParaRPr lang="en-CH" sz="2600" b="1" dirty="0">
              <a:solidFill>
                <a:srgbClr val="0070C0"/>
              </a:solidFill>
              <a:ea typeface="Bodoni Ornaments" pitchFamily="2" charset="0"/>
              <a:cs typeface="Consolas" panose="020B0609020204030204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CH" sz="2600" b="1" dirty="0">
              <a:solidFill>
                <a:srgbClr val="0070C0"/>
              </a:solidFill>
              <a:ea typeface="Bodoni Ornaments" pitchFamily="2" charset="0"/>
              <a:cs typeface="Consolas" panose="020B0609020204030204" pitchFamily="49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CH" sz="2600" dirty="0"/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CH" sz="2600" b="1" dirty="0">
              <a:solidFill>
                <a:srgbClr val="FF0000"/>
              </a:solidFill>
              <a:ea typeface="Bodoni Ornaments" pitchFamily="2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"/>
    </mc:Choice>
    <mc:Fallback xmlns="">
      <p:transition spd="slow" advTm="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RestSeg</a:t>
            </a:r>
            <a:r>
              <a:rPr lang="en-US" dirty="0"/>
              <a:t> (I)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50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4B80B4-A94B-C5FF-131E-CA7AD6F33948}"/>
              </a:ext>
            </a:extLst>
          </p:cNvPr>
          <p:cNvGrpSpPr/>
          <p:nvPr/>
        </p:nvGrpSpPr>
        <p:grpSpPr>
          <a:xfrm>
            <a:off x="1487564" y="2503712"/>
            <a:ext cx="1082203" cy="1735030"/>
            <a:chOff x="1487564" y="2503712"/>
            <a:chExt cx="1082203" cy="173503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465DE6E-62CE-A623-A159-B37A2636B821}"/>
                </a:ext>
              </a:extLst>
            </p:cNvPr>
            <p:cNvSpPr/>
            <p:nvPr/>
          </p:nvSpPr>
          <p:spPr>
            <a:xfrm>
              <a:off x="1487564" y="2503712"/>
              <a:ext cx="1082203" cy="1735030"/>
            </a:xfrm>
            <a:prstGeom prst="roundRect">
              <a:avLst>
                <a:gd name="adj" fmla="val 5750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A527B2-2BA9-6427-BC7D-520CE9062D61}"/>
                </a:ext>
              </a:extLst>
            </p:cNvPr>
            <p:cNvSpPr txBox="1"/>
            <p:nvPr/>
          </p:nvSpPr>
          <p:spPr>
            <a:xfrm>
              <a:off x="1533548" y="3171172"/>
              <a:ext cx="1001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2000" b="1" i="1" dirty="0"/>
                <a:t>L1 TLB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36B35-A5C3-3F91-444C-C7EB03B6A891}"/>
              </a:ext>
            </a:extLst>
          </p:cNvPr>
          <p:cNvGrpSpPr/>
          <p:nvPr/>
        </p:nvGrpSpPr>
        <p:grpSpPr>
          <a:xfrm>
            <a:off x="3979000" y="2484925"/>
            <a:ext cx="887744" cy="779165"/>
            <a:chOff x="3979000" y="2484925"/>
            <a:chExt cx="887744" cy="77916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2B05EEE-4995-CFC9-BBF5-19CE30526578}"/>
                </a:ext>
              </a:extLst>
            </p:cNvPr>
            <p:cNvSpPr/>
            <p:nvPr/>
          </p:nvSpPr>
          <p:spPr>
            <a:xfrm>
              <a:off x="3979000" y="2484925"/>
              <a:ext cx="887744" cy="779165"/>
            </a:xfrm>
            <a:prstGeom prst="roundRect">
              <a:avLst/>
            </a:prstGeom>
            <a:solidFill>
              <a:srgbClr val="FF8C31">
                <a:alpha val="38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593" b="1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4570759-85B1-D0BA-4378-7CCE07E297E9}"/>
                </a:ext>
              </a:extLst>
            </p:cNvPr>
            <p:cNvGrpSpPr/>
            <p:nvPr/>
          </p:nvGrpSpPr>
          <p:grpSpPr>
            <a:xfrm>
              <a:off x="4177082" y="2706900"/>
              <a:ext cx="602943" cy="457671"/>
              <a:chOff x="1992939" y="148637"/>
              <a:chExt cx="655592" cy="49742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06A3B21-4914-2EC9-4C0D-60C8F2474666}"/>
                  </a:ext>
                </a:extLst>
              </p:cNvPr>
              <p:cNvSpPr/>
              <p:nvPr/>
            </p:nvSpPr>
            <p:spPr>
              <a:xfrm>
                <a:off x="2477068" y="14863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2DB742A-E4B6-1629-96A4-AE51C3A9BAB2}"/>
                  </a:ext>
                </a:extLst>
              </p:cNvPr>
              <p:cNvSpPr/>
              <p:nvPr/>
            </p:nvSpPr>
            <p:spPr>
              <a:xfrm>
                <a:off x="2231492" y="47459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BA7B7ED-E649-3745-8443-011746C00217}"/>
                  </a:ext>
                </a:extLst>
              </p:cNvPr>
              <p:cNvSpPr/>
              <p:nvPr/>
            </p:nvSpPr>
            <p:spPr>
              <a:xfrm>
                <a:off x="1992939" y="153392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3306141C-571F-0CA6-C165-6442D8C77B68}"/>
                  </a:ext>
                </a:extLst>
              </p:cNvPr>
              <p:cNvCxnSpPr>
                <a:cxnSpLocks/>
                <a:stCxn id="51" idx="7"/>
                <a:endCxn id="49" idx="1"/>
              </p:cNvCxnSpPr>
              <p:nvPr/>
            </p:nvCxnSpPr>
            <p:spPr>
              <a:xfrm rot="5400000" flipH="1" flipV="1">
                <a:off x="2318358" y="-5318"/>
                <a:ext cx="4755" cy="362886"/>
              </a:xfrm>
              <a:prstGeom prst="curvedConnector3">
                <a:avLst>
                  <a:gd name="adj1" fmla="val 2107298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8AE48609-3D4C-E3ED-AC75-B98DA1A28CE1}"/>
                  </a:ext>
                </a:extLst>
              </p:cNvPr>
              <p:cNvCxnSpPr>
                <a:cxnSpLocks/>
                <a:stCxn id="51" idx="4"/>
                <a:endCxn id="50" idx="2"/>
              </p:cNvCxnSpPr>
              <p:nvPr/>
            </p:nvCxnSpPr>
            <p:spPr>
              <a:xfrm rot="16200000" flipH="1">
                <a:off x="2037344" y="366181"/>
                <a:ext cx="235474" cy="15282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>
                <a:extLst>
                  <a:ext uri="{FF2B5EF4-FFF2-40B4-BE49-F238E27FC236}">
                    <a16:creationId xmlns:a16="http://schemas.microsoft.com/office/drawing/2014/main" id="{60604454-E31C-F235-2DFA-9CBBF083D728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 rot="16200000" flipH="1" flipV="1">
                <a:off x="1992939" y="153392"/>
                <a:ext cx="85732" cy="85732"/>
              </a:xfrm>
              <a:prstGeom prst="curvedConnector4">
                <a:avLst>
                  <a:gd name="adj1" fmla="val -77631"/>
                  <a:gd name="adj2" fmla="val 224885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7749621-4445-8C4C-E7BE-806CBFB7AEC2}"/>
                  </a:ext>
                </a:extLst>
              </p:cNvPr>
              <p:cNvCxnSpPr>
                <a:cxnSpLocks/>
                <a:stCxn id="49" idx="3"/>
                <a:endCxn id="51" idx="5"/>
              </p:cNvCxnSpPr>
              <p:nvPr/>
            </p:nvCxnSpPr>
            <p:spPr>
              <a:xfrm rot="5400000">
                <a:off x="2318358" y="115924"/>
                <a:ext cx="4755" cy="362886"/>
              </a:xfrm>
              <a:prstGeom prst="curvedConnector3">
                <a:avLst>
                  <a:gd name="adj1" fmla="val 1540883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D28CD8B-4D06-88E0-CCBE-EA09742F7833}"/>
              </a:ext>
            </a:extLst>
          </p:cNvPr>
          <p:cNvCxnSpPr>
            <a:cxnSpLocks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5" grpId="0" animBg="1"/>
      <p:bldP spid="26" grpId="0" animBg="1"/>
      <p:bldP spid="27" grpId="0"/>
      <p:bldP spid="47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RestSeg</a:t>
            </a:r>
            <a:r>
              <a:rPr lang="en-US" dirty="0"/>
              <a:t> (I)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51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65DE6E-62CE-A623-A159-B37A2636B821}"/>
              </a:ext>
            </a:extLst>
          </p:cNvPr>
          <p:cNvSpPr/>
          <p:nvPr/>
        </p:nvSpPr>
        <p:spPr>
          <a:xfrm>
            <a:off x="1487564" y="2503712"/>
            <a:ext cx="1082203" cy="1735030"/>
          </a:xfrm>
          <a:prstGeom prst="roundRect">
            <a:avLst>
              <a:gd name="adj" fmla="val 575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527B2-2BA9-6427-BC7D-520CE9062D61}"/>
              </a:ext>
            </a:extLst>
          </p:cNvPr>
          <p:cNvSpPr txBox="1"/>
          <p:nvPr/>
        </p:nvSpPr>
        <p:spPr>
          <a:xfrm>
            <a:off x="1533548" y="3171172"/>
            <a:ext cx="1001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L1 TLB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2B05EEE-4995-CFC9-BBF5-19CE30526578}"/>
              </a:ext>
            </a:extLst>
          </p:cNvPr>
          <p:cNvSpPr/>
          <p:nvPr/>
        </p:nvSpPr>
        <p:spPr>
          <a:xfrm>
            <a:off x="3979000" y="2484925"/>
            <a:ext cx="887744" cy="779165"/>
          </a:xfrm>
          <a:prstGeom prst="roundRect">
            <a:avLst/>
          </a:prstGeom>
          <a:solidFill>
            <a:srgbClr val="FF8C31">
              <a:alpha val="38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570759-85B1-D0BA-4378-7CCE07E297E9}"/>
              </a:ext>
            </a:extLst>
          </p:cNvPr>
          <p:cNvGrpSpPr/>
          <p:nvPr/>
        </p:nvGrpSpPr>
        <p:grpSpPr>
          <a:xfrm>
            <a:off x="4177082" y="2706900"/>
            <a:ext cx="602943" cy="457671"/>
            <a:chOff x="1992939" y="148637"/>
            <a:chExt cx="655592" cy="49742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06A3B21-4914-2EC9-4C0D-60C8F2474666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2DB742A-E4B6-1629-96A4-AE51C3A9BAB2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BA7B7ED-E649-3745-8443-011746C00217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3306141C-571F-0CA6-C165-6442D8C77B68}"/>
                </a:ext>
              </a:extLst>
            </p:cNvPr>
            <p:cNvCxnSpPr>
              <a:cxnSpLocks/>
              <a:stCxn id="51" idx="7"/>
              <a:endCxn id="49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8AE48609-3D4C-E3ED-AC75-B98DA1A28CE1}"/>
                </a:ext>
              </a:extLst>
            </p:cNvPr>
            <p:cNvCxnSpPr>
              <a:cxnSpLocks/>
              <a:stCxn id="51" idx="4"/>
              <a:endCxn id="50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60604454-E31C-F235-2DFA-9CBBF083D728}"/>
                </a:ext>
              </a:extLst>
            </p:cNvPr>
            <p:cNvCxnSpPr>
              <a:cxnSpLocks/>
              <a:stCxn id="51" idx="0"/>
              <a:endCxn id="51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97749621-4445-8C4C-E7BE-806CBFB7AEC2}"/>
                </a:ext>
              </a:extLst>
            </p:cNvPr>
            <p:cNvCxnSpPr>
              <a:cxnSpLocks/>
              <a:stCxn id="49" idx="3"/>
              <a:endCxn id="51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B29B039-7409-E863-54A6-F7B3D56F2F84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D16261-911F-0A8A-2EEA-1F4F89194956}"/>
              </a:ext>
            </a:extLst>
          </p:cNvPr>
          <p:cNvSpPr/>
          <p:nvPr/>
        </p:nvSpPr>
        <p:spPr>
          <a:xfrm>
            <a:off x="3811009" y="4118314"/>
            <a:ext cx="975342" cy="1399520"/>
          </a:xfrm>
          <a:prstGeom prst="roundRect">
            <a:avLst>
              <a:gd name="adj" fmla="val 8241"/>
            </a:avLst>
          </a:prstGeom>
          <a:solidFill>
            <a:srgbClr val="00B050">
              <a:alpha val="62667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C685DCC0-F4DE-849A-38DE-D5910748EE05}"/>
              </a:ext>
            </a:extLst>
          </p:cNvPr>
          <p:cNvCxnSpPr>
            <a:cxnSpLocks/>
            <a:stCxn id="15" idx="3"/>
            <a:endCxn id="7" idx="1"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576279-3004-E73B-A8D8-70E86B8EA9E4}"/>
              </a:ext>
            </a:extLst>
          </p:cNvPr>
          <p:cNvSpPr txBox="1"/>
          <p:nvPr/>
        </p:nvSpPr>
        <p:spPr>
          <a:xfrm>
            <a:off x="3748049" y="4286683"/>
            <a:ext cx="109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L2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Unified 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TLB</a:t>
            </a:r>
            <a:endParaRPr lang="en-CH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RestSeg</a:t>
            </a:r>
            <a:r>
              <a:rPr lang="en-US" dirty="0"/>
              <a:t> (I)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52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65DE6E-62CE-A623-A159-B37A2636B821}"/>
              </a:ext>
            </a:extLst>
          </p:cNvPr>
          <p:cNvSpPr/>
          <p:nvPr/>
        </p:nvSpPr>
        <p:spPr>
          <a:xfrm>
            <a:off x="1487564" y="2503712"/>
            <a:ext cx="1082203" cy="1735030"/>
          </a:xfrm>
          <a:prstGeom prst="roundRect">
            <a:avLst>
              <a:gd name="adj" fmla="val 575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527B2-2BA9-6427-BC7D-520CE9062D61}"/>
              </a:ext>
            </a:extLst>
          </p:cNvPr>
          <p:cNvSpPr txBox="1"/>
          <p:nvPr/>
        </p:nvSpPr>
        <p:spPr>
          <a:xfrm>
            <a:off x="1533548" y="3171172"/>
            <a:ext cx="1001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L1 TLB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2B05EEE-4995-CFC9-BBF5-19CE30526578}"/>
              </a:ext>
            </a:extLst>
          </p:cNvPr>
          <p:cNvSpPr/>
          <p:nvPr/>
        </p:nvSpPr>
        <p:spPr>
          <a:xfrm>
            <a:off x="3979000" y="2484925"/>
            <a:ext cx="887744" cy="779165"/>
          </a:xfrm>
          <a:prstGeom prst="roundRect">
            <a:avLst/>
          </a:prstGeom>
          <a:solidFill>
            <a:srgbClr val="FF8C31">
              <a:alpha val="38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570759-85B1-D0BA-4378-7CCE07E297E9}"/>
              </a:ext>
            </a:extLst>
          </p:cNvPr>
          <p:cNvGrpSpPr/>
          <p:nvPr/>
        </p:nvGrpSpPr>
        <p:grpSpPr>
          <a:xfrm>
            <a:off x="4177082" y="2706900"/>
            <a:ext cx="602943" cy="457671"/>
            <a:chOff x="1992939" y="148637"/>
            <a:chExt cx="655592" cy="49742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06A3B21-4914-2EC9-4C0D-60C8F2474666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2DB742A-E4B6-1629-96A4-AE51C3A9BAB2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BA7B7ED-E649-3745-8443-011746C00217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3306141C-571F-0CA6-C165-6442D8C77B68}"/>
                </a:ext>
              </a:extLst>
            </p:cNvPr>
            <p:cNvCxnSpPr>
              <a:cxnSpLocks/>
              <a:stCxn id="51" idx="7"/>
              <a:endCxn id="49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8AE48609-3D4C-E3ED-AC75-B98DA1A28CE1}"/>
                </a:ext>
              </a:extLst>
            </p:cNvPr>
            <p:cNvCxnSpPr>
              <a:cxnSpLocks/>
              <a:stCxn id="51" idx="4"/>
              <a:endCxn id="50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60604454-E31C-F235-2DFA-9CBBF083D728}"/>
                </a:ext>
              </a:extLst>
            </p:cNvPr>
            <p:cNvCxnSpPr>
              <a:cxnSpLocks/>
              <a:stCxn id="51" idx="0"/>
              <a:endCxn id="51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97749621-4445-8C4C-E7BE-806CBFB7AEC2}"/>
                </a:ext>
              </a:extLst>
            </p:cNvPr>
            <p:cNvCxnSpPr>
              <a:cxnSpLocks/>
              <a:stCxn id="49" idx="3"/>
              <a:endCxn id="51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B29B039-7409-E863-54A6-F7B3D56F2F84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D16261-911F-0A8A-2EEA-1F4F89194956}"/>
              </a:ext>
            </a:extLst>
          </p:cNvPr>
          <p:cNvSpPr/>
          <p:nvPr/>
        </p:nvSpPr>
        <p:spPr>
          <a:xfrm>
            <a:off x="3811009" y="4118314"/>
            <a:ext cx="975342" cy="1399520"/>
          </a:xfrm>
          <a:prstGeom prst="roundRect">
            <a:avLst>
              <a:gd name="adj" fmla="val 8241"/>
            </a:avLst>
          </a:prstGeom>
          <a:solidFill>
            <a:srgbClr val="00B050">
              <a:alpha val="62667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C685DCC0-F4DE-849A-38DE-D5910748EE05}"/>
              </a:ext>
            </a:extLst>
          </p:cNvPr>
          <p:cNvCxnSpPr>
            <a:cxnSpLocks/>
            <a:stCxn id="15" idx="3"/>
            <a:endCxn id="7" idx="1"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576279-3004-E73B-A8D8-70E86B8EA9E4}"/>
              </a:ext>
            </a:extLst>
          </p:cNvPr>
          <p:cNvSpPr txBox="1"/>
          <p:nvPr/>
        </p:nvSpPr>
        <p:spPr>
          <a:xfrm>
            <a:off x="3748049" y="4286683"/>
            <a:ext cx="109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L2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Unified 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TLB</a:t>
            </a:r>
            <a:endParaRPr lang="en-CH" sz="2000" b="1" i="1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D66F4D-7CFC-853C-7CF3-BEB460F7BCBE}"/>
              </a:ext>
            </a:extLst>
          </p:cNvPr>
          <p:cNvSpPr/>
          <p:nvPr/>
        </p:nvSpPr>
        <p:spPr>
          <a:xfrm>
            <a:off x="3606005" y="3999257"/>
            <a:ext cx="1503985" cy="1550964"/>
          </a:xfrm>
          <a:prstGeom prst="roundRect">
            <a:avLst>
              <a:gd name="adj" fmla="val 5787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orbel" panose="020B0503020204020204" pitchFamily="34" charset="0"/>
              </a:rPr>
              <a:t>Stall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RestSeg</a:t>
            </a:r>
            <a:r>
              <a:rPr lang="en-US" dirty="0"/>
              <a:t> (I)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53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65DE6E-62CE-A623-A159-B37A2636B821}"/>
              </a:ext>
            </a:extLst>
          </p:cNvPr>
          <p:cNvSpPr/>
          <p:nvPr/>
        </p:nvSpPr>
        <p:spPr>
          <a:xfrm>
            <a:off x="1487564" y="2503712"/>
            <a:ext cx="1082203" cy="1735030"/>
          </a:xfrm>
          <a:prstGeom prst="roundRect">
            <a:avLst>
              <a:gd name="adj" fmla="val 575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527B2-2BA9-6427-BC7D-520CE9062D61}"/>
              </a:ext>
            </a:extLst>
          </p:cNvPr>
          <p:cNvSpPr txBox="1"/>
          <p:nvPr/>
        </p:nvSpPr>
        <p:spPr>
          <a:xfrm>
            <a:off x="1533548" y="3171172"/>
            <a:ext cx="1001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L1 TLB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2B05EEE-4995-CFC9-BBF5-19CE30526578}"/>
              </a:ext>
            </a:extLst>
          </p:cNvPr>
          <p:cNvSpPr/>
          <p:nvPr/>
        </p:nvSpPr>
        <p:spPr>
          <a:xfrm>
            <a:off x="3979000" y="2484925"/>
            <a:ext cx="887744" cy="779165"/>
          </a:xfrm>
          <a:prstGeom prst="roundRect">
            <a:avLst/>
          </a:prstGeom>
          <a:solidFill>
            <a:srgbClr val="FF8C31">
              <a:alpha val="38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570759-85B1-D0BA-4378-7CCE07E297E9}"/>
              </a:ext>
            </a:extLst>
          </p:cNvPr>
          <p:cNvGrpSpPr/>
          <p:nvPr/>
        </p:nvGrpSpPr>
        <p:grpSpPr>
          <a:xfrm>
            <a:off x="4177082" y="2706900"/>
            <a:ext cx="602943" cy="457671"/>
            <a:chOff x="1992939" y="148637"/>
            <a:chExt cx="655592" cy="49742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06A3B21-4914-2EC9-4C0D-60C8F2474666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2DB742A-E4B6-1629-96A4-AE51C3A9BAB2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BA7B7ED-E649-3745-8443-011746C00217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3306141C-571F-0CA6-C165-6442D8C77B68}"/>
                </a:ext>
              </a:extLst>
            </p:cNvPr>
            <p:cNvCxnSpPr>
              <a:cxnSpLocks/>
              <a:stCxn id="51" idx="7"/>
              <a:endCxn id="49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8AE48609-3D4C-E3ED-AC75-B98DA1A28CE1}"/>
                </a:ext>
              </a:extLst>
            </p:cNvPr>
            <p:cNvCxnSpPr>
              <a:cxnSpLocks/>
              <a:stCxn id="51" idx="4"/>
              <a:endCxn id="50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60604454-E31C-F235-2DFA-9CBBF083D728}"/>
                </a:ext>
              </a:extLst>
            </p:cNvPr>
            <p:cNvCxnSpPr>
              <a:cxnSpLocks/>
              <a:stCxn id="51" idx="0"/>
              <a:endCxn id="51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97749621-4445-8C4C-E7BE-806CBFB7AEC2}"/>
                </a:ext>
              </a:extLst>
            </p:cNvPr>
            <p:cNvCxnSpPr>
              <a:cxnSpLocks/>
              <a:stCxn id="49" idx="3"/>
              <a:endCxn id="51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B29B039-7409-E863-54A6-F7B3D56F2F84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51AA29-E0BA-844F-93F0-CDCF3722209E}"/>
              </a:ext>
            </a:extLst>
          </p:cNvPr>
          <p:cNvSpPr/>
          <p:nvPr/>
        </p:nvSpPr>
        <p:spPr>
          <a:xfrm>
            <a:off x="3815429" y="2135967"/>
            <a:ext cx="3790735" cy="1605069"/>
          </a:xfrm>
          <a:prstGeom prst="roundRect">
            <a:avLst>
              <a:gd name="adj" fmla="val 4298"/>
            </a:avLst>
          </a:prstGeom>
          <a:solidFill>
            <a:srgbClr val="24763F"/>
          </a:solidFill>
          <a:ln w="28575">
            <a:solidFill>
              <a:srgbClr val="247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Data in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RestSeg</a:t>
            </a:r>
            <a:endParaRPr lang="en-CH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04A67683-67EB-C644-B8BE-75C6018E0DF9}"/>
              </a:ext>
            </a:extLst>
          </p:cNvPr>
          <p:cNvCxnSpPr>
            <a:cxnSpLocks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BA8BC9-9364-7331-A0BB-E1B39EDA187C}"/>
              </a:ext>
            </a:extLst>
          </p:cNvPr>
          <p:cNvSpPr/>
          <p:nvPr/>
        </p:nvSpPr>
        <p:spPr>
          <a:xfrm>
            <a:off x="3606005" y="3999257"/>
            <a:ext cx="1503985" cy="1550964"/>
          </a:xfrm>
          <a:prstGeom prst="roundRect">
            <a:avLst>
              <a:gd name="adj" fmla="val 5787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orbel" panose="020B0503020204020204" pitchFamily="34" charset="0"/>
              </a:rPr>
              <a:t>Stall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RestSeg</a:t>
            </a:r>
            <a:r>
              <a:rPr lang="en-US" dirty="0"/>
              <a:t> (I)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54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65DE6E-62CE-A623-A159-B37A2636B821}"/>
              </a:ext>
            </a:extLst>
          </p:cNvPr>
          <p:cNvSpPr/>
          <p:nvPr/>
        </p:nvSpPr>
        <p:spPr>
          <a:xfrm>
            <a:off x="1487564" y="2503712"/>
            <a:ext cx="1082203" cy="1735030"/>
          </a:xfrm>
          <a:prstGeom prst="roundRect">
            <a:avLst>
              <a:gd name="adj" fmla="val 575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527B2-2BA9-6427-BC7D-520CE9062D61}"/>
              </a:ext>
            </a:extLst>
          </p:cNvPr>
          <p:cNvSpPr txBox="1"/>
          <p:nvPr/>
        </p:nvSpPr>
        <p:spPr>
          <a:xfrm>
            <a:off x="1533548" y="3171172"/>
            <a:ext cx="1001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L1 TLB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2B05EEE-4995-CFC9-BBF5-19CE30526578}"/>
              </a:ext>
            </a:extLst>
          </p:cNvPr>
          <p:cNvSpPr/>
          <p:nvPr/>
        </p:nvSpPr>
        <p:spPr>
          <a:xfrm>
            <a:off x="3979000" y="2484925"/>
            <a:ext cx="887744" cy="779165"/>
          </a:xfrm>
          <a:prstGeom prst="roundRect">
            <a:avLst/>
          </a:prstGeom>
          <a:solidFill>
            <a:srgbClr val="FF8C31">
              <a:alpha val="38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570759-85B1-D0BA-4378-7CCE07E297E9}"/>
              </a:ext>
            </a:extLst>
          </p:cNvPr>
          <p:cNvGrpSpPr/>
          <p:nvPr/>
        </p:nvGrpSpPr>
        <p:grpSpPr>
          <a:xfrm>
            <a:off x="4177082" y="2706900"/>
            <a:ext cx="602943" cy="457671"/>
            <a:chOff x="1992939" y="148637"/>
            <a:chExt cx="655592" cy="49742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06A3B21-4914-2EC9-4C0D-60C8F2474666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2DB742A-E4B6-1629-96A4-AE51C3A9BAB2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BA7B7ED-E649-3745-8443-011746C00217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3306141C-571F-0CA6-C165-6442D8C77B68}"/>
                </a:ext>
              </a:extLst>
            </p:cNvPr>
            <p:cNvCxnSpPr>
              <a:cxnSpLocks/>
              <a:stCxn id="51" idx="7"/>
              <a:endCxn id="49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8AE48609-3D4C-E3ED-AC75-B98DA1A28CE1}"/>
                </a:ext>
              </a:extLst>
            </p:cNvPr>
            <p:cNvCxnSpPr>
              <a:cxnSpLocks/>
              <a:stCxn id="51" idx="4"/>
              <a:endCxn id="50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60604454-E31C-F235-2DFA-9CBBF083D728}"/>
                </a:ext>
              </a:extLst>
            </p:cNvPr>
            <p:cNvCxnSpPr>
              <a:cxnSpLocks/>
              <a:stCxn id="51" idx="0"/>
              <a:endCxn id="51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97749621-4445-8C4C-E7BE-806CBFB7AEC2}"/>
                </a:ext>
              </a:extLst>
            </p:cNvPr>
            <p:cNvCxnSpPr>
              <a:cxnSpLocks/>
              <a:stCxn id="49" idx="3"/>
              <a:endCxn id="51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B29B039-7409-E863-54A6-F7B3D56F2F84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51AA29-E0BA-844F-93F0-CDCF3722209E}"/>
              </a:ext>
            </a:extLst>
          </p:cNvPr>
          <p:cNvSpPr/>
          <p:nvPr/>
        </p:nvSpPr>
        <p:spPr>
          <a:xfrm>
            <a:off x="3815429" y="2135967"/>
            <a:ext cx="3790735" cy="1605069"/>
          </a:xfrm>
          <a:prstGeom prst="roundRect">
            <a:avLst>
              <a:gd name="adj" fmla="val 4298"/>
            </a:avLst>
          </a:prstGeom>
          <a:solidFill>
            <a:srgbClr val="24763F"/>
          </a:solidFill>
          <a:ln w="28575">
            <a:solidFill>
              <a:srgbClr val="247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Data in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RestSeg</a:t>
            </a:r>
            <a:endParaRPr lang="en-CH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04A67683-67EB-C644-B8BE-75C6018E0DF9}"/>
              </a:ext>
            </a:extLst>
          </p:cNvPr>
          <p:cNvCxnSpPr>
            <a:cxnSpLocks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BA8BC9-9364-7331-A0BB-E1B39EDA187C}"/>
              </a:ext>
            </a:extLst>
          </p:cNvPr>
          <p:cNvSpPr/>
          <p:nvPr/>
        </p:nvSpPr>
        <p:spPr>
          <a:xfrm>
            <a:off x="3606005" y="3999257"/>
            <a:ext cx="1503985" cy="1550964"/>
          </a:xfrm>
          <a:prstGeom prst="roundRect">
            <a:avLst>
              <a:gd name="adj" fmla="val 5787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orbel" panose="020B0503020204020204" pitchFamily="34" charset="0"/>
              </a:rPr>
              <a:t>Stall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A25150-B98D-3A3D-3EF5-BABFD68E304D}"/>
              </a:ext>
            </a:extLst>
          </p:cNvPr>
          <p:cNvSpPr/>
          <p:nvPr/>
        </p:nvSpPr>
        <p:spPr>
          <a:xfrm>
            <a:off x="5337235" y="4173464"/>
            <a:ext cx="2311368" cy="1207467"/>
          </a:xfrm>
          <a:prstGeom prst="roundRect">
            <a:avLst>
              <a:gd name="adj" fmla="val 7832"/>
            </a:avLst>
          </a:prstGeom>
          <a:solidFill>
            <a:srgbClr val="DBD0BD">
              <a:alpha val="3739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029BD5-EE61-8762-5A47-A3ABC138447C}"/>
              </a:ext>
            </a:extLst>
          </p:cNvPr>
          <p:cNvSpPr/>
          <p:nvPr/>
        </p:nvSpPr>
        <p:spPr>
          <a:xfrm>
            <a:off x="6590286" y="4542276"/>
            <a:ext cx="925815" cy="519093"/>
          </a:xfrm>
          <a:prstGeom prst="roundRect">
            <a:avLst>
              <a:gd name="adj" fmla="val 11529"/>
            </a:avLst>
          </a:prstGeom>
          <a:solidFill>
            <a:srgbClr val="DBD0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93" b="1">
                <a:solidFill>
                  <a:schemeClr val="tx1"/>
                </a:solidFill>
              </a:rPr>
              <a:t>PWCs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C97D-F8C5-C826-58BF-6760E4036523}"/>
              </a:ext>
            </a:extLst>
          </p:cNvPr>
          <p:cNvSpPr/>
          <p:nvPr/>
        </p:nvSpPr>
        <p:spPr>
          <a:xfrm>
            <a:off x="5567688" y="3792195"/>
            <a:ext cx="19821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FlexSeg Walker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2178AC9-0ED8-F9B7-758D-C8F305F671BC}"/>
              </a:ext>
            </a:extLst>
          </p:cNvPr>
          <p:cNvSpPr/>
          <p:nvPr/>
        </p:nvSpPr>
        <p:spPr>
          <a:xfrm>
            <a:off x="5476688" y="4473446"/>
            <a:ext cx="887744" cy="779165"/>
          </a:xfrm>
          <a:prstGeom prst="roundRect">
            <a:avLst>
              <a:gd name="adj" fmla="val 9821"/>
            </a:avLst>
          </a:prstGeom>
          <a:solidFill>
            <a:srgbClr val="DBD0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E5EE59-2449-3146-FE9A-E541A93C1C74}"/>
              </a:ext>
            </a:extLst>
          </p:cNvPr>
          <p:cNvGrpSpPr/>
          <p:nvPr/>
        </p:nvGrpSpPr>
        <p:grpSpPr>
          <a:xfrm>
            <a:off x="5666805" y="4674836"/>
            <a:ext cx="602943" cy="457671"/>
            <a:chOff x="1992939" y="148637"/>
            <a:chExt cx="655592" cy="4974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18F5EE-8218-87A1-4662-D7D77C9BBD3B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834669-3B06-9A33-5CE8-78A79CA6CEC5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B247E1-DB4A-35D0-E937-B9203C649F33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E65FDCE7-3FA7-B532-8662-89EAD61C298E}"/>
                </a:ext>
              </a:extLst>
            </p:cNvPr>
            <p:cNvCxnSpPr>
              <a:cxnSpLocks/>
              <a:stCxn id="17" idx="7"/>
              <a:endCxn id="14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1DEDBF9F-EC92-EED7-1FE6-F0A450545210}"/>
                </a:ext>
              </a:extLst>
            </p:cNvPr>
            <p:cNvCxnSpPr>
              <a:cxnSpLocks/>
              <a:stCxn id="17" idx="4"/>
              <a:endCxn id="16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729AF60B-FA88-2B8A-4307-B52B094AA427}"/>
                </a:ext>
              </a:extLst>
            </p:cNvPr>
            <p:cNvCxnSpPr>
              <a:cxnSpLocks/>
              <a:stCxn id="17" idx="0"/>
              <a:endCxn id="17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A90F6A20-A604-A1D9-FB14-2C78D0FAA600}"/>
                </a:ext>
              </a:extLst>
            </p:cNvPr>
            <p:cNvCxnSpPr>
              <a:cxnSpLocks/>
              <a:stCxn id="14" idx="3"/>
              <a:endCxn id="17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09A9183-6CA7-FA0C-9834-E5B7EFAA29F2}"/>
              </a:ext>
            </a:extLst>
          </p:cNvPr>
          <p:cNvSpPr txBox="1"/>
          <p:nvPr/>
        </p:nvSpPr>
        <p:spPr>
          <a:xfrm>
            <a:off x="5574835" y="4156834"/>
            <a:ext cx="1400164" cy="335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b="1"/>
              <a:t>FSM</a:t>
            </a:r>
            <a:endParaRPr lang="en-CH" sz="1400"/>
          </a:p>
        </p:txBody>
      </p:sp>
    </p:spTree>
    <p:extLst>
      <p:ext uri="{BB962C8B-B14F-4D97-AF65-F5344CB8AC3E}">
        <p14:creationId xmlns:p14="http://schemas.microsoft.com/office/powerpoint/2010/main" val="5154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RestSeg</a:t>
            </a:r>
            <a:r>
              <a:rPr lang="en-US" dirty="0"/>
              <a:t> (I)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55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65DE6E-62CE-A623-A159-B37A2636B821}"/>
              </a:ext>
            </a:extLst>
          </p:cNvPr>
          <p:cNvSpPr/>
          <p:nvPr/>
        </p:nvSpPr>
        <p:spPr>
          <a:xfrm>
            <a:off x="1487564" y="2503712"/>
            <a:ext cx="1082203" cy="1735030"/>
          </a:xfrm>
          <a:prstGeom prst="roundRect">
            <a:avLst>
              <a:gd name="adj" fmla="val 575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527B2-2BA9-6427-BC7D-520CE9062D61}"/>
              </a:ext>
            </a:extLst>
          </p:cNvPr>
          <p:cNvSpPr txBox="1"/>
          <p:nvPr/>
        </p:nvSpPr>
        <p:spPr>
          <a:xfrm>
            <a:off x="1533548" y="3171172"/>
            <a:ext cx="1001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L1 TLB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2B05EEE-4995-CFC9-BBF5-19CE30526578}"/>
              </a:ext>
            </a:extLst>
          </p:cNvPr>
          <p:cNvSpPr/>
          <p:nvPr/>
        </p:nvSpPr>
        <p:spPr>
          <a:xfrm>
            <a:off x="3979000" y="2484925"/>
            <a:ext cx="887744" cy="779165"/>
          </a:xfrm>
          <a:prstGeom prst="roundRect">
            <a:avLst/>
          </a:prstGeom>
          <a:solidFill>
            <a:srgbClr val="FF8C31">
              <a:alpha val="38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570759-85B1-D0BA-4378-7CCE07E297E9}"/>
              </a:ext>
            </a:extLst>
          </p:cNvPr>
          <p:cNvGrpSpPr/>
          <p:nvPr/>
        </p:nvGrpSpPr>
        <p:grpSpPr>
          <a:xfrm>
            <a:off x="4177082" y="2706900"/>
            <a:ext cx="602943" cy="457671"/>
            <a:chOff x="1992939" y="148637"/>
            <a:chExt cx="655592" cy="49742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06A3B21-4914-2EC9-4C0D-60C8F2474666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2DB742A-E4B6-1629-96A4-AE51C3A9BAB2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BA7B7ED-E649-3745-8443-011746C00217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3306141C-571F-0CA6-C165-6442D8C77B68}"/>
                </a:ext>
              </a:extLst>
            </p:cNvPr>
            <p:cNvCxnSpPr>
              <a:cxnSpLocks/>
              <a:stCxn id="51" idx="7"/>
              <a:endCxn id="49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8AE48609-3D4C-E3ED-AC75-B98DA1A28CE1}"/>
                </a:ext>
              </a:extLst>
            </p:cNvPr>
            <p:cNvCxnSpPr>
              <a:cxnSpLocks/>
              <a:stCxn id="51" idx="4"/>
              <a:endCxn id="50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60604454-E31C-F235-2DFA-9CBBF083D728}"/>
                </a:ext>
              </a:extLst>
            </p:cNvPr>
            <p:cNvCxnSpPr>
              <a:cxnSpLocks/>
              <a:stCxn id="51" idx="0"/>
              <a:endCxn id="51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97749621-4445-8C4C-E7BE-806CBFB7AEC2}"/>
                </a:ext>
              </a:extLst>
            </p:cNvPr>
            <p:cNvCxnSpPr>
              <a:cxnSpLocks/>
              <a:stCxn id="49" idx="3"/>
              <a:endCxn id="51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B29B039-7409-E863-54A6-F7B3D56F2F84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51AA29-E0BA-844F-93F0-CDCF3722209E}"/>
              </a:ext>
            </a:extLst>
          </p:cNvPr>
          <p:cNvSpPr/>
          <p:nvPr/>
        </p:nvSpPr>
        <p:spPr>
          <a:xfrm>
            <a:off x="3815429" y="2135967"/>
            <a:ext cx="3790735" cy="1605069"/>
          </a:xfrm>
          <a:prstGeom prst="roundRect">
            <a:avLst>
              <a:gd name="adj" fmla="val 4298"/>
            </a:avLst>
          </a:prstGeom>
          <a:solidFill>
            <a:srgbClr val="24763F"/>
          </a:solidFill>
          <a:ln w="28575">
            <a:solidFill>
              <a:srgbClr val="247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Data in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RestSeg</a:t>
            </a:r>
            <a:endParaRPr lang="en-CH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04A67683-67EB-C644-B8BE-75C6018E0DF9}"/>
              </a:ext>
            </a:extLst>
          </p:cNvPr>
          <p:cNvCxnSpPr>
            <a:cxnSpLocks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BA8BC9-9364-7331-A0BB-E1B39EDA187C}"/>
              </a:ext>
            </a:extLst>
          </p:cNvPr>
          <p:cNvSpPr/>
          <p:nvPr/>
        </p:nvSpPr>
        <p:spPr>
          <a:xfrm>
            <a:off x="3606005" y="3999257"/>
            <a:ext cx="1503985" cy="1550964"/>
          </a:xfrm>
          <a:prstGeom prst="roundRect">
            <a:avLst>
              <a:gd name="adj" fmla="val 5787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orbel" panose="020B0503020204020204" pitchFamily="34" charset="0"/>
              </a:rPr>
              <a:t>Stall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A25150-B98D-3A3D-3EF5-BABFD68E304D}"/>
              </a:ext>
            </a:extLst>
          </p:cNvPr>
          <p:cNvSpPr/>
          <p:nvPr/>
        </p:nvSpPr>
        <p:spPr>
          <a:xfrm>
            <a:off x="5337235" y="4173464"/>
            <a:ext cx="2311368" cy="1207467"/>
          </a:xfrm>
          <a:prstGeom prst="roundRect">
            <a:avLst>
              <a:gd name="adj" fmla="val 7832"/>
            </a:avLst>
          </a:prstGeom>
          <a:solidFill>
            <a:srgbClr val="DBD0BD">
              <a:alpha val="3739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029BD5-EE61-8762-5A47-A3ABC138447C}"/>
              </a:ext>
            </a:extLst>
          </p:cNvPr>
          <p:cNvSpPr/>
          <p:nvPr/>
        </p:nvSpPr>
        <p:spPr>
          <a:xfrm>
            <a:off x="6590286" y="4542276"/>
            <a:ext cx="925815" cy="519093"/>
          </a:xfrm>
          <a:prstGeom prst="roundRect">
            <a:avLst>
              <a:gd name="adj" fmla="val 11529"/>
            </a:avLst>
          </a:prstGeom>
          <a:solidFill>
            <a:srgbClr val="DBD0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93" b="1">
                <a:solidFill>
                  <a:schemeClr val="tx1"/>
                </a:solidFill>
              </a:rPr>
              <a:t>PWCs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C97D-F8C5-C826-58BF-6760E4036523}"/>
              </a:ext>
            </a:extLst>
          </p:cNvPr>
          <p:cNvSpPr/>
          <p:nvPr/>
        </p:nvSpPr>
        <p:spPr>
          <a:xfrm>
            <a:off x="5567688" y="3792195"/>
            <a:ext cx="19821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FlexSeg Walker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2178AC9-0ED8-F9B7-758D-C8F305F671BC}"/>
              </a:ext>
            </a:extLst>
          </p:cNvPr>
          <p:cNvSpPr/>
          <p:nvPr/>
        </p:nvSpPr>
        <p:spPr>
          <a:xfrm>
            <a:off x="5476688" y="4473446"/>
            <a:ext cx="887744" cy="779165"/>
          </a:xfrm>
          <a:prstGeom prst="roundRect">
            <a:avLst>
              <a:gd name="adj" fmla="val 9821"/>
            </a:avLst>
          </a:prstGeom>
          <a:solidFill>
            <a:srgbClr val="DBD0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E5EE59-2449-3146-FE9A-E541A93C1C74}"/>
              </a:ext>
            </a:extLst>
          </p:cNvPr>
          <p:cNvGrpSpPr/>
          <p:nvPr/>
        </p:nvGrpSpPr>
        <p:grpSpPr>
          <a:xfrm>
            <a:off x="5666805" y="4674836"/>
            <a:ext cx="602943" cy="457671"/>
            <a:chOff x="1992939" y="148637"/>
            <a:chExt cx="655592" cy="4974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18F5EE-8218-87A1-4662-D7D77C9BBD3B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834669-3B06-9A33-5CE8-78A79CA6CEC5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B247E1-DB4A-35D0-E937-B9203C649F33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E65FDCE7-3FA7-B532-8662-89EAD61C298E}"/>
                </a:ext>
              </a:extLst>
            </p:cNvPr>
            <p:cNvCxnSpPr>
              <a:cxnSpLocks/>
              <a:stCxn id="17" idx="7"/>
              <a:endCxn id="14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1DEDBF9F-EC92-EED7-1FE6-F0A450545210}"/>
                </a:ext>
              </a:extLst>
            </p:cNvPr>
            <p:cNvCxnSpPr>
              <a:cxnSpLocks/>
              <a:stCxn id="17" idx="4"/>
              <a:endCxn id="16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729AF60B-FA88-2B8A-4307-B52B094AA427}"/>
                </a:ext>
              </a:extLst>
            </p:cNvPr>
            <p:cNvCxnSpPr>
              <a:cxnSpLocks/>
              <a:stCxn id="17" idx="0"/>
              <a:endCxn id="17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A90F6A20-A604-A1D9-FB14-2C78D0FAA600}"/>
                </a:ext>
              </a:extLst>
            </p:cNvPr>
            <p:cNvCxnSpPr>
              <a:cxnSpLocks/>
              <a:stCxn id="14" idx="3"/>
              <a:endCxn id="17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09A9183-6CA7-FA0C-9834-E5B7EFAA29F2}"/>
              </a:ext>
            </a:extLst>
          </p:cNvPr>
          <p:cNvSpPr txBox="1"/>
          <p:nvPr/>
        </p:nvSpPr>
        <p:spPr>
          <a:xfrm>
            <a:off x="5574835" y="4156834"/>
            <a:ext cx="1400164" cy="335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b="1"/>
              <a:t>FSM</a:t>
            </a:r>
            <a:endParaRPr lang="en-CH" sz="1400"/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903D2D2D-09E0-A09E-48CD-7AE7EB9F1823}"/>
              </a:ext>
            </a:extLst>
          </p:cNvPr>
          <p:cNvSpPr/>
          <p:nvPr/>
        </p:nvSpPr>
        <p:spPr>
          <a:xfrm>
            <a:off x="5404780" y="3577406"/>
            <a:ext cx="2308006" cy="2308006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792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FlexSeg</a:t>
            </a:r>
            <a:r>
              <a:rPr lang="en-US" dirty="0"/>
              <a:t> (II)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56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4B80B4-A94B-C5FF-131E-CA7AD6F33948}"/>
              </a:ext>
            </a:extLst>
          </p:cNvPr>
          <p:cNvGrpSpPr/>
          <p:nvPr/>
        </p:nvGrpSpPr>
        <p:grpSpPr>
          <a:xfrm>
            <a:off x="1487564" y="2503712"/>
            <a:ext cx="1082203" cy="1735030"/>
            <a:chOff x="1487564" y="2503712"/>
            <a:chExt cx="1082203" cy="173503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465DE6E-62CE-A623-A159-B37A2636B821}"/>
                </a:ext>
              </a:extLst>
            </p:cNvPr>
            <p:cNvSpPr/>
            <p:nvPr/>
          </p:nvSpPr>
          <p:spPr>
            <a:xfrm>
              <a:off x="1487564" y="2503712"/>
              <a:ext cx="1082203" cy="1735030"/>
            </a:xfrm>
            <a:prstGeom prst="roundRect">
              <a:avLst>
                <a:gd name="adj" fmla="val 5750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A527B2-2BA9-6427-BC7D-520CE9062D61}"/>
                </a:ext>
              </a:extLst>
            </p:cNvPr>
            <p:cNvSpPr txBox="1"/>
            <p:nvPr/>
          </p:nvSpPr>
          <p:spPr>
            <a:xfrm>
              <a:off x="1533548" y="3171172"/>
              <a:ext cx="1001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2000" b="1" i="1" dirty="0"/>
                <a:t>L1 TLB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36B35-A5C3-3F91-444C-C7EB03B6A891}"/>
              </a:ext>
            </a:extLst>
          </p:cNvPr>
          <p:cNvGrpSpPr/>
          <p:nvPr/>
        </p:nvGrpSpPr>
        <p:grpSpPr>
          <a:xfrm>
            <a:off x="3979000" y="2484925"/>
            <a:ext cx="887744" cy="779165"/>
            <a:chOff x="3979000" y="2484925"/>
            <a:chExt cx="887744" cy="77916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2B05EEE-4995-CFC9-BBF5-19CE30526578}"/>
                </a:ext>
              </a:extLst>
            </p:cNvPr>
            <p:cNvSpPr/>
            <p:nvPr/>
          </p:nvSpPr>
          <p:spPr>
            <a:xfrm>
              <a:off x="3979000" y="2484925"/>
              <a:ext cx="887744" cy="779165"/>
            </a:xfrm>
            <a:prstGeom prst="roundRect">
              <a:avLst/>
            </a:prstGeom>
            <a:solidFill>
              <a:srgbClr val="FF8C31">
                <a:alpha val="38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593" b="1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4570759-85B1-D0BA-4378-7CCE07E297E9}"/>
                </a:ext>
              </a:extLst>
            </p:cNvPr>
            <p:cNvGrpSpPr/>
            <p:nvPr/>
          </p:nvGrpSpPr>
          <p:grpSpPr>
            <a:xfrm>
              <a:off x="4177082" y="2706900"/>
              <a:ext cx="602943" cy="457671"/>
              <a:chOff x="1992939" y="148637"/>
              <a:chExt cx="655592" cy="49742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06A3B21-4914-2EC9-4C0D-60C8F2474666}"/>
                  </a:ext>
                </a:extLst>
              </p:cNvPr>
              <p:cNvSpPr/>
              <p:nvPr/>
            </p:nvSpPr>
            <p:spPr>
              <a:xfrm>
                <a:off x="2477068" y="14863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2DB742A-E4B6-1629-96A4-AE51C3A9BAB2}"/>
                  </a:ext>
                </a:extLst>
              </p:cNvPr>
              <p:cNvSpPr/>
              <p:nvPr/>
            </p:nvSpPr>
            <p:spPr>
              <a:xfrm>
                <a:off x="2231492" y="47459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BA7B7ED-E649-3745-8443-011746C00217}"/>
                  </a:ext>
                </a:extLst>
              </p:cNvPr>
              <p:cNvSpPr/>
              <p:nvPr/>
            </p:nvSpPr>
            <p:spPr>
              <a:xfrm>
                <a:off x="1992939" y="153392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3306141C-571F-0CA6-C165-6442D8C77B68}"/>
                  </a:ext>
                </a:extLst>
              </p:cNvPr>
              <p:cNvCxnSpPr>
                <a:cxnSpLocks/>
                <a:stCxn id="51" idx="7"/>
                <a:endCxn id="49" idx="1"/>
              </p:cNvCxnSpPr>
              <p:nvPr/>
            </p:nvCxnSpPr>
            <p:spPr>
              <a:xfrm rot="5400000" flipH="1" flipV="1">
                <a:off x="2318358" y="-5318"/>
                <a:ext cx="4755" cy="362886"/>
              </a:xfrm>
              <a:prstGeom prst="curvedConnector3">
                <a:avLst>
                  <a:gd name="adj1" fmla="val 2107298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8AE48609-3D4C-E3ED-AC75-B98DA1A28CE1}"/>
                  </a:ext>
                </a:extLst>
              </p:cNvPr>
              <p:cNvCxnSpPr>
                <a:cxnSpLocks/>
                <a:stCxn id="51" idx="4"/>
                <a:endCxn id="50" idx="2"/>
              </p:cNvCxnSpPr>
              <p:nvPr/>
            </p:nvCxnSpPr>
            <p:spPr>
              <a:xfrm rot="16200000" flipH="1">
                <a:off x="2037344" y="366181"/>
                <a:ext cx="235474" cy="15282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>
                <a:extLst>
                  <a:ext uri="{FF2B5EF4-FFF2-40B4-BE49-F238E27FC236}">
                    <a16:creationId xmlns:a16="http://schemas.microsoft.com/office/drawing/2014/main" id="{60604454-E31C-F235-2DFA-9CBBF083D728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 rot="16200000" flipH="1" flipV="1">
                <a:off x="1992939" y="153392"/>
                <a:ext cx="85732" cy="85732"/>
              </a:xfrm>
              <a:prstGeom prst="curvedConnector4">
                <a:avLst>
                  <a:gd name="adj1" fmla="val -77631"/>
                  <a:gd name="adj2" fmla="val 224885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7749621-4445-8C4C-E7BE-806CBFB7AEC2}"/>
                  </a:ext>
                </a:extLst>
              </p:cNvPr>
              <p:cNvCxnSpPr>
                <a:cxnSpLocks/>
                <a:stCxn id="49" idx="3"/>
                <a:endCxn id="51" idx="5"/>
              </p:cNvCxnSpPr>
              <p:nvPr/>
            </p:nvCxnSpPr>
            <p:spPr>
              <a:xfrm rot="5400000">
                <a:off x="2318358" y="115924"/>
                <a:ext cx="4755" cy="362886"/>
              </a:xfrm>
              <a:prstGeom prst="curvedConnector3">
                <a:avLst>
                  <a:gd name="adj1" fmla="val 1540883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D28CD8B-4D06-88E0-CCBE-EA09742F7833}"/>
              </a:ext>
            </a:extLst>
          </p:cNvPr>
          <p:cNvCxnSpPr>
            <a:cxnSpLocks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FlexSeg</a:t>
            </a:r>
            <a:r>
              <a:rPr lang="en-US" dirty="0"/>
              <a:t> (II)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57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4B80B4-A94B-C5FF-131E-CA7AD6F33948}"/>
              </a:ext>
            </a:extLst>
          </p:cNvPr>
          <p:cNvGrpSpPr/>
          <p:nvPr/>
        </p:nvGrpSpPr>
        <p:grpSpPr>
          <a:xfrm>
            <a:off x="1487564" y="2503712"/>
            <a:ext cx="1082203" cy="1735030"/>
            <a:chOff x="1487564" y="2503712"/>
            <a:chExt cx="1082203" cy="173503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465DE6E-62CE-A623-A159-B37A2636B821}"/>
                </a:ext>
              </a:extLst>
            </p:cNvPr>
            <p:cNvSpPr/>
            <p:nvPr/>
          </p:nvSpPr>
          <p:spPr>
            <a:xfrm>
              <a:off x="1487564" y="2503712"/>
              <a:ext cx="1082203" cy="1735030"/>
            </a:xfrm>
            <a:prstGeom prst="roundRect">
              <a:avLst>
                <a:gd name="adj" fmla="val 5750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A527B2-2BA9-6427-BC7D-520CE9062D61}"/>
                </a:ext>
              </a:extLst>
            </p:cNvPr>
            <p:cNvSpPr txBox="1"/>
            <p:nvPr/>
          </p:nvSpPr>
          <p:spPr>
            <a:xfrm>
              <a:off x="1533548" y="3171172"/>
              <a:ext cx="1001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2000" b="1" i="1" dirty="0"/>
                <a:t>L1 TLB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36B35-A5C3-3F91-444C-C7EB03B6A891}"/>
              </a:ext>
            </a:extLst>
          </p:cNvPr>
          <p:cNvGrpSpPr/>
          <p:nvPr/>
        </p:nvGrpSpPr>
        <p:grpSpPr>
          <a:xfrm>
            <a:off x="3979000" y="2484925"/>
            <a:ext cx="887744" cy="779165"/>
            <a:chOff x="3979000" y="2484925"/>
            <a:chExt cx="887744" cy="77916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2B05EEE-4995-CFC9-BBF5-19CE30526578}"/>
                </a:ext>
              </a:extLst>
            </p:cNvPr>
            <p:cNvSpPr/>
            <p:nvPr/>
          </p:nvSpPr>
          <p:spPr>
            <a:xfrm>
              <a:off x="3979000" y="2484925"/>
              <a:ext cx="887744" cy="779165"/>
            </a:xfrm>
            <a:prstGeom prst="roundRect">
              <a:avLst/>
            </a:prstGeom>
            <a:solidFill>
              <a:srgbClr val="FF8C31">
                <a:alpha val="38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593" b="1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4570759-85B1-D0BA-4378-7CCE07E297E9}"/>
                </a:ext>
              </a:extLst>
            </p:cNvPr>
            <p:cNvGrpSpPr/>
            <p:nvPr/>
          </p:nvGrpSpPr>
          <p:grpSpPr>
            <a:xfrm>
              <a:off x="4177082" y="2706900"/>
              <a:ext cx="602943" cy="457671"/>
              <a:chOff x="1992939" y="148637"/>
              <a:chExt cx="655592" cy="49742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06A3B21-4914-2EC9-4C0D-60C8F2474666}"/>
                  </a:ext>
                </a:extLst>
              </p:cNvPr>
              <p:cNvSpPr/>
              <p:nvPr/>
            </p:nvSpPr>
            <p:spPr>
              <a:xfrm>
                <a:off x="2477068" y="14863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2DB742A-E4B6-1629-96A4-AE51C3A9BAB2}"/>
                  </a:ext>
                </a:extLst>
              </p:cNvPr>
              <p:cNvSpPr/>
              <p:nvPr/>
            </p:nvSpPr>
            <p:spPr>
              <a:xfrm>
                <a:off x="2231492" y="47459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BA7B7ED-E649-3745-8443-011746C00217}"/>
                  </a:ext>
                </a:extLst>
              </p:cNvPr>
              <p:cNvSpPr/>
              <p:nvPr/>
            </p:nvSpPr>
            <p:spPr>
              <a:xfrm>
                <a:off x="1992939" y="153392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3306141C-571F-0CA6-C165-6442D8C77B68}"/>
                  </a:ext>
                </a:extLst>
              </p:cNvPr>
              <p:cNvCxnSpPr>
                <a:cxnSpLocks/>
                <a:stCxn id="51" idx="7"/>
                <a:endCxn id="49" idx="1"/>
              </p:cNvCxnSpPr>
              <p:nvPr/>
            </p:nvCxnSpPr>
            <p:spPr>
              <a:xfrm rot="5400000" flipH="1" flipV="1">
                <a:off x="2318358" y="-5318"/>
                <a:ext cx="4755" cy="362886"/>
              </a:xfrm>
              <a:prstGeom prst="curvedConnector3">
                <a:avLst>
                  <a:gd name="adj1" fmla="val 2107298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8AE48609-3D4C-E3ED-AC75-B98DA1A28CE1}"/>
                  </a:ext>
                </a:extLst>
              </p:cNvPr>
              <p:cNvCxnSpPr>
                <a:cxnSpLocks/>
                <a:stCxn id="51" idx="4"/>
                <a:endCxn id="50" idx="2"/>
              </p:cNvCxnSpPr>
              <p:nvPr/>
            </p:nvCxnSpPr>
            <p:spPr>
              <a:xfrm rot="16200000" flipH="1">
                <a:off x="2037344" y="366181"/>
                <a:ext cx="235474" cy="15282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>
                <a:extLst>
                  <a:ext uri="{FF2B5EF4-FFF2-40B4-BE49-F238E27FC236}">
                    <a16:creationId xmlns:a16="http://schemas.microsoft.com/office/drawing/2014/main" id="{60604454-E31C-F235-2DFA-9CBBF083D728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 rot="16200000" flipH="1" flipV="1">
                <a:off x="1992939" y="153392"/>
                <a:ext cx="85732" cy="85732"/>
              </a:xfrm>
              <a:prstGeom prst="curvedConnector4">
                <a:avLst>
                  <a:gd name="adj1" fmla="val -77631"/>
                  <a:gd name="adj2" fmla="val 224885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7749621-4445-8C4C-E7BE-806CBFB7AEC2}"/>
                  </a:ext>
                </a:extLst>
              </p:cNvPr>
              <p:cNvCxnSpPr>
                <a:cxnSpLocks/>
                <a:stCxn id="49" idx="3"/>
                <a:endCxn id="51" idx="5"/>
              </p:cNvCxnSpPr>
              <p:nvPr/>
            </p:nvCxnSpPr>
            <p:spPr>
              <a:xfrm rot="5400000">
                <a:off x="2318358" y="115924"/>
                <a:ext cx="4755" cy="362886"/>
              </a:xfrm>
              <a:prstGeom prst="curvedConnector3">
                <a:avLst>
                  <a:gd name="adj1" fmla="val 1540883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D28CD8B-4D06-88E0-CCBE-EA09742F7833}"/>
              </a:ext>
            </a:extLst>
          </p:cNvPr>
          <p:cNvCxnSpPr>
            <a:cxnSpLocks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D385BE0-F78F-5CED-1A84-326FD69CEE8D}"/>
              </a:ext>
            </a:extLst>
          </p:cNvPr>
          <p:cNvSpPr/>
          <p:nvPr/>
        </p:nvSpPr>
        <p:spPr>
          <a:xfrm>
            <a:off x="3811009" y="4118314"/>
            <a:ext cx="975342" cy="1399520"/>
          </a:xfrm>
          <a:prstGeom prst="roundRect">
            <a:avLst>
              <a:gd name="adj" fmla="val 8241"/>
            </a:avLst>
          </a:prstGeom>
          <a:solidFill>
            <a:srgbClr val="00B050">
              <a:alpha val="62667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A3ED831-D387-46DD-1606-33D95083A34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5A398C-FA82-B56F-940F-B6F8FEB7A3CF}"/>
              </a:ext>
            </a:extLst>
          </p:cNvPr>
          <p:cNvSpPr txBox="1"/>
          <p:nvPr/>
        </p:nvSpPr>
        <p:spPr>
          <a:xfrm>
            <a:off x="3748049" y="4286683"/>
            <a:ext cx="109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L2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Unified 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TLB</a:t>
            </a:r>
            <a:endParaRPr lang="en-CH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FlexSeg</a:t>
            </a:r>
            <a:r>
              <a:rPr lang="en-US" dirty="0"/>
              <a:t> (II)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58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4B80B4-A94B-C5FF-131E-CA7AD6F33948}"/>
              </a:ext>
            </a:extLst>
          </p:cNvPr>
          <p:cNvGrpSpPr/>
          <p:nvPr/>
        </p:nvGrpSpPr>
        <p:grpSpPr>
          <a:xfrm>
            <a:off x="1487564" y="2503712"/>
            <a:ext cx="1082203" cy="1735030"/>
            <a:chOff x="1487564" y="2503712"/>
            <a:chExt cx="1082203" cy="173503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465DE6E-62CE-A623-A159-B37A2636B821}"/>
                </a:ext>
              </a:extLst>
            </p:cNvPr>
            <p:cNvSpPr/>
            <p:nvPr/>
          </p:nvSpPr>
          <p:spPr>
            <a:xfrm>
              <a:off x="1487564" y="2503712"/>
              <a:ext cx="1082203" cy="1735030"/>
            </a:xfrm>
            <a:prstGeom prst="roundRect">
              <a:avLst>
                <a:gd name="adj" fmla="val 5750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A527B2-2BA9-6427-BC7D-520CE9062D61}"/>
                </a:ext>
              </a:extLst>
            </p:cNvPr>
            <p:cNvSpPr txBox="1"/>
            <p:nvPr/>
          </p:nvSpPr>
          <p:spPr>
            <a:xfrm>
              <a:off x="1533548" y="3171172"/>
              <a:ext cx="1001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2000" b="1" i="1" dirty="0"/>
                <a:t>L1 TLB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36B35-A5C3-3F91-444C-C7EB03B6A891}"/>
              </a:ext>
            </a:extLst>
          </p:cNvPr>
          <p:cNvGrpSpPr/>
          <p:nvPr/>
        </p:nvGrpSpPr>
        <p:grpSpPr>
          <a:xfrm>
            <a:off x="3979000" y="2484925"/>
            <a:ext cx="887744" cy="779165"/>
            <a:chOff x="3979000" y="2484925"/>
            <a:chExt cx="887744" cy="77916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2B05EEE-4995-CFC9-BBF5-19CE30526578}"/>
                </a:ext>
              </a:extLst>
            </p:cNvPr>
            <p:cNvSpPr/>
            <p:nvPr/>
          </p:nvSpPr>
          <p:spPr>
            <a:xfrm>
              <a:off x="3979000" y="2484925"/>
              <a:ext cx="887744" cy="779165"/>
            </a:xfrm>
            <a:prstGeom prst="roundRect">
              <a:avLst/>
            </a:prstGeom>
            <a:solidFill>
              <a:srgbClr val="FF8C31">
                <a:alpha val="38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593" b="1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4570759-85B1-D0BA-4378-7CCE07E297E9}"/>
                </a:ext>
              </a:extLst>
            </p:cNvPr>
            <p:cNvGrpSpPr/>
            <p:nvPr/>
          </p:nvGrpSpPr>
          <p:grpSpPr>
            <a:xfrm>
              <a:off x="4177082" y="2706900"/>
              <a:ext cx="602943" cy="457671"/>
              <a:chOff x="1992939" y="148637"/>
              <a:chExt cx="655592" cy="49742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06A3B21-4914-2EC9-4C0D-60C8F2474666}"/>
                  </a:ext>
                </a:extLst>
              </p:cNvPr>
              <p:cNvSpPr/>
              <p:nvPr/>
            </p:nvSpPr>
            <p:spPr>
              <a:xfrm>
                <a:off x="2477068" y="14863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2DB742A-E4B6-1629-96A4-AE51C3A9BAB2}"/>
                  </a:ext>
                </a:extLst>
              </p:cNvPr>
              <p:cNvSpPr/>
              <p:nvPr/>
            </p:nvSpPr>
            <p:spPr>
              <a:xfrm>
                <a:off x="2231492" y="47459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BA7B7ED-E649-3745-8443-011746C00217}"/>
                  </a:ext>
                </a:extLst>
              </p:cNvPr>
              <p:cNvSpPr/>
              <p:nvPr/>
            </p:nvSpPr>
            <p:spPr>
              <a:xfrm>
                <a:off x="1992939" y="153392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3306141C-571F-0CA6-C165-6442D8C77B68}"/>
                  </a:ext>
                </a:extLst>
              </p:cNvPr>
              <p:cNvCxnSpPr>
                <a:cxnSpLocks/>
                <a:stCxn id="51" idx="7"/>
                <a:endCxn id="49" idx="1"/>
              </p:cNvCxnSpPr>
              <p:nvPr/>
            </p:nvCxnSpPr>
            <p:spPr>
              <a:xfrm rot="5400000" flipH="1" flipV="1">
                <a:off x="2318358" y="-5318"/>
                <a:ext cx="4755" cy="362886"/>
              </a:xfrm>
              <a:prstGeom prst="curvedConnector3">
                <a:avLst>
                  <a:gd name="adj1" fmla="val 2107298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8AE48609-3D4C-E3ED-AC75-B98DA1A28CE1}"/>
                  </a:ext>
                </a:extLst>
              </p:cNvPr>
              <p:cNvCxnSpPr>
                <a:cxnSpLocks/>
                <a:stCxn id="51" idx="4"/>
                <a:endCxn id="50" idx="2"/>
              </p:cNvCxnSpPr>
              <p:nvPr/>
            </p:nvCxnSpPr>
            <p:spPr>
              <a:xfrm rot="16200000" flipH="1">
                <a:off x="2037344" y="366181"/>
                <a:ext cx="235474" cy="15282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>
                <a:extLst>
                  <a:ext uri="{FF2B5EF4-FFF2-40B4-BE49-F238E27FC236}">
                    <a16:creationId xmlns:a16="http://schemas.microsoft.com/office/drawing/2014/main" id="{60604454-E31C-F235-2DFA-9CBBF083D728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 rot="16200000" flipH="1" flipV="1">
                <a:off x="1992939" y="153392"/>
                <a:ext cx="85732" cy="85732"/>
              </a:xfrm>
              <a:prstGeom prst="curvedConnector4">
                <a:avLst>
                  <a:gd name="adj1" fmla="val -77631"/>
                  <a:gd name="adj2" fmla="val 224885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7749621-4445-8C4C-E7BE-806CBFB7AEC2}"/>
                  </a:ext>
                </a:extLst>
              </p:cNvPr>
              <p:cNvCxnSpPr>
                <a:cxnSpLocks/>
                <a:stCxn id="49" idx="3"/>
                <a:endCxn id="51" idx="5"/>
              </p:cNvCxnSpPr>
              <p:nvPr/>
            </p:nvCxnSpPr>
            <p:spPr>
              <a:xfrm rot="5400000">
                <a:off x="2318358" y="115924"/>
                <a:ext cx="4755" cy="362886"/>
              </a:xfrm>
              <a:prstGeom prst="curvedConnector3">
                <a:avLst>
                  <a:gd name="adj1" fmla="val 1540883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D28CD8B-4D06-88E0-CCBE-EA09742F7833}"/>
              </a:ext>
            </a:extLst>
          </p:cNvPr>
          <p:cNvCxnSpPr>
            <a:cxnSpLocks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D385BE0-F78F-5CED-1A84-326FD69CEE8D}"/>
              </a:ext>
            </a:extLst>
          </p:cNvPr>
          <p:cNvSpPr/>
          <p:nvPr/>
        </p:nvSpPr>
        <p:spPr>
          <a:xfrm>
            <a:off x="3811009" y="4118314"/>
            <a:ext cx="975342" cy="1399520"/>
          </a:xfrm>
          <a:prstGeom prst="roundRect">
            <a:avLst>
              <a:gd name="adj" fmla="val 8241"/>
            </a:avLst>
          </a:prstGeom>
          <a:solidFill>
            <a:srgbClr val="00B050">
              <a:alpha val="62667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A3ED831-D387-46DD-1606-33D95083A34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5A398C-FA82-B56F-940F-B6F8FEB7A3CF}"/>
              </a:ext>
            </a:extLst>
          </p:cNvPr>
          <p:cNvSpPr txBox="1"/>
          <p:nvPr/>
        </p:nvSpPr>
        <p:spPr>
          <a:xfrm>
            <a:off x="3748049" y="4286683"/>
            <a:ext cx="109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L2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Unified 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TLB</a:t>
            </a:r>
            <a:endParaRPr lang="en-CH" sz="20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043FF4-C387-E2FF-B844-5DC34A77A37B}"/>
              </a:ext>
            </a:extLst>
          </p:cNvPr>
          <p:cNvSpPr/>
          <p:nvPr/>
        </p:nvSpPr>
        <p:spPr>
          <a:xfrm>
            <a:off x="3606005" y="3999257"/>
            <a:ext cx="1503985" cy="1550964"/>
          </a:xfrm>
          <a:prstGeom prst="roundRect">
            <a:avLst>
              <a:gd name="adj" fmla="val 5787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orbel" panose="020B0503020204020204" pitchFamily="34" charset="0"/>
              </a:rPr>
              <a:t>Stall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FlexSeg</a:t>
            </a:r>
            <a:r>
              <a:rPr lang="en-US" dirty="0"/>
              <a:t> (II)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59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4B80B4-A94B-C5FF-131E-CA7AD6F33948}"/>
              </a:ext>
            </a:extLst>
          </p:cNvPr>
          <p:cNvGrpSpPr/>
          <p:nvPr/>
        </p:nvGrpSpPr>
        <p:grpSpPr>
          <a:xfrm>
            <a:off x="1487564" y="2503712"/>
            <a:ext cx="1082203" cy="1735030"/>
            <a:chOff x="1487564" y="2503712"/>
            <a:chExt cx="1082203" cy="173503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465DE6E-62CE-A623-A159-B37A2636B821}"/>
                </a:ext>
              </a:extLst>
            </p:cNvPr>
            <p:cNvSpPr/>
            <p:nvPr/>
          </p:nvSpPr>
          <p:spPr>
            <a:xfrm>
              <a:off x="1487564" y="2503712"/>
              <a:ext cx="1082203" cy="1735030"/>
            </a:xfrm>
            <a:prstGeom prst="roundRect">
              <a:avLst>
                <a:gd name="adj" fmla="val 5750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A527B2-2BA9-6427-BC7D-520CE9062D61}"/>
                </a:ext>
              </a:extLst>
            </p:cNvPr>
            <p:cNvSpPr txBox="1"/>
            <p:nvPr/>
          </p:nvSpPr>
          <p:spPr>
            <a:xfrm>
              <a:off x="1533548" y="3171172"/>
              <a:ext cx="1001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2000" b="1" i="1" dirty="0"/>
                <a:t>L1 TLB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36B35-A5C3-3F91-444C-C7EB03B6A891}"/>
              </a:ext>
            </a:extLst>
          </p:cNvPr>
          <p:cNvGrpSpPr/>
          <p:nvPr/>
        </p:nvGrpSpPr>
        <p:grpSpPr>
          <a:xfrm>
            <a:off x="3979000" y="2484925"/>
            <a:ext cx="887744" cy="779165"/>
            <a:chOff x="3979000" y="2484925"/>
            <a:chExt cx="887744" cy="77916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2B05EEE-4995-CFC9-BBF5-19CE30526578}"/>
                </a:ext>
              </a:extLst>
            </p:cNvPr>
            <p:cNvSpPr/>
            <p:nvPr/>
          </p:nvSpPr>
          <p:spPr>
            <a:xfrm>
              <a:off x="3979000" y="2484925"/>
              <a:ext cx="887744" cy="779165"/>
            </a:xfrm>
            <a:prstGeom prst="roundRect">
              <a:avLst/>
            </a:prstGeom>
            <a:solidFill>
              <a:srgbClr val="FF8C31">
                <a:alpha val="38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593" b="1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4570759-85B1-D0BA-4378-7CCE07E297E9}"/>
                </a:ext>
              </a:extLst>
            </p:cNvPr>
            <p:cNvGrpSpPr/>
            <p:nvPr/>
          </p:nvGrpSpPr>
          <p:grpSpPr>
            <a:xfrm>
              <a:off x="4177082" y="2706900"/>
              <a:ext cx="602943" cy="457671"/>
              <a:chOff x="1992939" y="148637"/>
              <a:chExt cx="655592" cy="49742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06A3B21-4914-2EC9-4C0D-60C8F2474666}"/>
                  </a:ext>
                </a:extLst>
              </p:cNvPr>
              <p:cNvSpPr/>
              <p:nvPr/>
            </p:nvSpPr>
            <p:spPr>
              <a:xfrm>
                <a:off x="2477068" y="14863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2DB742A-E4B6-1629-96A4-AE51C3A9BAB2}"/>
                  </a:ext>
                </a:extLst>
              </p:cNvPr>
              <p:cNvSpPr/>
              <p:nvPr/>
            </p:nvSpPr>
            <p:spPr>
              <a:xfrm>
                <a:off x="2231492" y="47459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BA7B7ED-E649-3745-8443-011746C00217}"/>
                  </a:ext>
                </a:extLst>
              </p:cNvPr>
              <p:cNvSpPr/>
              <p:nvPr/>
            </p:nvSpPr>
            <p:spPr>
              <a:xfrm>
                <a:off x="1992939" y="153392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3306141C-571F-0CA6-C165-6442D8C77B68}"/>
                  </a:ext>
                </a:extLst>
              </p:cNvPr>
              <p:cNvCxnSpPr>
                <a:cxnSpLocks/>
                <a:stCxn id="51" idx="7"/>
                <a:endCxn id="49" idx="1"/>
              </p:cNvCxnSpPr>
              <p:nvPr/>
            </p:nvCxnSpPr>
            <p:spPr>
              <a:xfrm rot="5400000" flipH="1" flipV="1">
                <a:off x="2318358" y="-5318"/>
                <a:ext cx="4755" cy="362886"/>
              </a:xfrm>
              <a:prstGeom prst="curvedConnector3">
                <a:avLst>
                  <a:gd name="adj1" fmla="val 2107298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8AE48609-3D4C-E3ED-AC75-B98DA1A28CE1}"/>
                  </a:ext>
                </a:extLst>
              </p:cNvPr>
              <p:cNvCxnSpPr>
                <a:cxnSpLocks/>
                <a:stCxn id="51" idx="4"/>
                <a:endCxn id="50" idx="2"/>
              </p:cNvCxnSpPr>
              <p:nvPr/>
            </p:nvCxnSpPr>
            <p:spPr>
              <a:xfrm rot="16200000" flipH="1">
                <a:off x="2037344" y="366181"/>
                <a:ext cx="235474" cy="15282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>
                <a:extLst>
                  <a:ext uri="{FF2B5EF4-FFF2-40B4-BE49-F238E27FC236}">
                    <a16:creationId xmlns:a16="http://schemas.microsoft.com/office/drawing/2014/main" id="{60604454-E31C-F235-2DFA-9CBBF083D728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 rot="16200000" flipH="1" flipV="1">
                <a:off x="1992939" y="153392"/>
                <a:ext cx="85732" cy="85732"/>
              </a:xfrm>
              <a:prstGeom prst="curvedConnector4">
                <a:avLst>
                  <a:gd name="adj1" fmla="val -77631"/>
                  <a:gd name="adj2" fmla="val 224885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7749621-4445-8C4C-E7BE-806CBFB7AEC2}"/>
                  </a:ext>
                </a:extLst>
              </p:cNvPr>
              <p:cNvCxnSpPr>
                <a:cxnSpLocks/>
                <a:stCxn id="49" idx="3"/>
                <a:endCxn id="51" idx="5"/>
              </p:cNvCxnSpPr>
              <p:nvPr/>
            </p:nvCxnSpPr>
            <p:spPr>
              <a:xfrm rot="5400000">
                <a:off x="2318358" y="115924"/>
                <a:ext cx="4755" cy="362886"/>
              </a:xfrm>
              <a:prstGeom prst="curvedConnector3">
                <a:avLst>
                  <a:gd name="adj1" fmla="val 1540883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D28CD8B-4D06-88E0-CCBE-EA09742F7833}"/>
              </a:ext>
            </a:extLst>
          </p:cNvPr>
          <p:cNvCxnSpPr>
            <a:cxnSpLocks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D385BE0-F78F-5CED-1A84-326FD69CEE8D}"/>
              </a:ext>
            </a:extLst>
          </p:cNvPr>
          <p:cNvSpPr/>
          <p:nvPr/>
        </p:nvSpPr>
        <p:spPr>
          <a:xfrm>
            <a:off x="3811009" y="4118314"/>
            <a:ext cx="975342" cy="1399520"/>
          </a:xfrm>
          <a:prstGeom prst="roundRect">
            <a:avLst>
              <a:gd name="adj" fmla="val 8241"/>
            </a:avLst>
          </a:prstGeom>
          <a:solidFill>
            <a:srgbClr val="00B050">
              <a:alpha val="62667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A3ED831-D387-46DD-1606-33D95083A34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5A398C-FA82-B56F-940F-B6F8FEB7A3CF}"/>
              </a:ext>
            </a:extLst>
          </p:cNvPr>
          <p:cNvSpPr txBox="1"/>
          <p:nvPr/>
        </p:nvSpPr>
        <p:spPr>
          <a:xfrm>
            <a:off x="3748049" y="4286683"/>
            <a:ext cx="109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L2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Unified 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TLB</a:t>
            </a:r>
            <a:endParaRPr lang="en-CH" sz="20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043FF4-C387-E2FF-B844-5DC34A77A37B}"/>
              </a:ext>
            </a:extLst>
          </p:cNvPr>
          <p:cNvSpPr/>
          <p:nvPr/>
        </p:nvSpPr>
        <p:spPr>
          <a:xfrm>
            <a:off x="3606005" y="3999257"/>
            <a:ext cx="1503985" cy="1550964"/>
          </a:xfrm>
          <a:prstGeom prst="roundRect">
            <a:avLst>
              <a:gd name="adj" fmla="val 5787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orbel" panose="020B0503020204020204" pitchFamily="34" charset="0"/>
              </a:rPr>
              <a:t>Stall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3417798-9D45-B835-9AC9-220C5A3C3B23}"/>
              </a:ext>
            </a:extLst>
          </p:cNvPr>
          <p:cNvSpPr/>
          <p:nvPr/>
        </p:nvSpPr>
        <p:spPr>
          <a:xfrm>
            <a:off x="3617585" y="2129837"/>
            <a:ext cx="3992867" cy="1605069"/>
          </a:xfrm>
          <a:prstGeom prst="roundRect">
            <a:avLst>
              <a:gd name="adj" fmla="val 4298"/>
            </a:avLst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Data is not here</a:t>
            </a:r>
            <a:endParaRPr lang="en-CH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517EF1-3FA6-A54A-A71D-ECD79994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Page Table Walk in x86-64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4D6D2CA-62BB-4841-BBB3-73151D58F26B}"/>
              </a:ext>
            </a:extLst>
          </p:cNvPr>
          <p:cNvSpPr/>
          <p:nvPr/>
        </p:nvSpPr>
        <p:spPr>
          <a:xfrm>
            <a:off x="859088" y="2060540"/>
            <a:ext cx="1828801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9 bits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F42B4-70AD-2C48-B40E-31B6869E7D76}"/>
              </a:ext>
            </a:extLst>
          </p:cNvPr>
          <p:cNvSpPr/>
          <p:nvPr/>
        </p:nvSpPr>
        <p:spPr>
          <a:xfrm>
            <a:off x="1200672" y="3162445"/>
            <a:ext cx="1116033" cy="641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A7C9C-CB1A-2748-85D9-A2BB3577B30F}"/>
              </a:ext>
            </a:extLst>
          </p:cNvPr>
          <p:cNvSpPr/>
          <p:nvPr/>
        </p:nvSpPr>
        <p:spPr>
          <a:xfrm>
            <a:off x="3070821" y="2726320"/>
            <a:ext cx="1116033" cy="64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6911E-C958-9D47-B6E2-ACC3F3ADF232}"/>
              </a:ext>
            </a:extLst>
          </p:cNvPr>
          <p:cNvSpPr/>
          <p:nvPr/>
        </p:nvSpPr>
        <p:spPr>
          <a:xfrm>
            <a:off x="6876906" y="3430865"/>
            <a:ext cx="1116033" cy="641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4CE96E-0E1D-924C-A785-790280F5EEC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316705" y="3367775"/>
            <a:ext cx="766119" cy="1153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C3C86C9-606A-1848-8644-F1873D6E5814}"/>
              </a:ext>
            </a:extLst>
          </p:cNvPr>
          <p:cNvSpPr/>
          <p:nvPr/>
        </p:nvSpPr>
        <p:spPr>
          <a:xfrm>
            <a:off x="5006762" y="3534015"/>
            <a:ext cx="1116033" cy="641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39BE00-FF3E-8A4B-A3BF-D926D82B5F7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186854" y="3047048"/>
            <a:ext cx="819903" cy="1126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5C6374-897F-4944-8BF7-22D954434F0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122795" y="3854743"/>
            <a:ext cx="754111" cy="21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899551F-05C0-4C47-B2B7-990BC4255BA0}"/>
              </a:ext>
            </a:extLst>
          </p:cNvPr>
          <p:cNvSpPr/>
          <p:nvPr/>
        </p:nvSpPr>
        <p:spPr>
          <a:xfrm>
            <a:off x="3504075" y="1271967"/>
            <a:ext cx="20413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2200" b="1" dirty="0">
                <a:latin typeface="Corbel" panose="020B0503020204020204" pitchFamily="34" charset="0"/>
              </a:rPr>
              <a:t>Virtual Address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0D1B2B6-D0B2-FF40-A148-6BFD5CF35365}"/>
              </a:ext>
            </a:extLst>
          </p:cNvPr>
          <p:cNvSpPr/>
          <p:nvPr/>
        </p:nvSpPr>
        <p:spPr>
          <a:xfrm>
            <a:off x="2695970" y="2060539"/>
            <a:ext cx="1828801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9 bits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27EE9D-9D2C-1449-8E6E-1516DF64E69E}"/>
              </a:ext>
            </a:extLst>
          </p:cNvPr>
          <p:cNvSpPr/>
          <p:nvPr/>
        </p:nvSpPr>
        <p:spPr>
          <a:xfrm>
            <a:off x="4558039" y="2060538"/>
            <a:ext cx="1828801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9 bits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5B5F5F4-3E67-4647-837E-9884E5725690}"/>
              </a:ext>
            </a:extLst>
          </p:cNvPr>
          <p:cNvSpPr/>
          <p:nvPr/>
        </p:nvSpPr>
        <p:spPr>
          <a:xfrm>
            <a:off x="6386840" y="2060538"/>
            <a:ext cx="1828801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9 bits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E4CBD7-2E90-DE4D-9D9E-333E01942F36}"/>
              </a:ext>
            </a:extLst>
          </p:cNvPr>
          <p:cNvSpPr/>
          <p:nvPr/>
        </p:nvSpPr>
        <p:spPr>
          <a:xfrm>
            <a:off x="666282" y="4373437"/>
            <a:ext cx="626092" cy="41325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  <a:latin typeface="Corbel" panose="020B0503020204020204" pitchFamily="34" charset="0"/>
              </a:rPr>
              <a:t>CR3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C67245-70AB-DA49-8E49-8AD80E6EBDBF}"/>
              </a:ext>
            </a:extLst>
          </p:cNvPr>
          <p:cNvCxnSpPr>
            <a:cxnSpLocks/>
          </p:cNvCxnSpPr>
          <p:nvPr/>
        </p:nvCxnSpPr>
        <p:spPr>
          <a:xfrm flipV="1">
            <a:off x="979328" y="3803900"/>
            <a:ext cx="221344" cy="569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7B928-3C7E-544A-81AD-4F6F5C9963F9}"/>
              </a:ext>
            </a:extLst>
          </p:cNvPr>
          <p:cNvSpPr/>
          <p:nvPr/>
        </p:nvSpPr>
        <p:spPr>
          <a:xfrm>
            <a:off x="1200671" y="3429579"/>
            <a:ext cx="1116033" cy="11996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14A076-54BF-8149-AA7E-38F0867476FB}"/>
              </a:ext>
            </a:extLst>
          </p:cNvPr>
          <p:cNvSpPr/>
          <p:nvPr/>
        </p:nvSpPr>
        <p:spPr>
          <a:xfrm>
            <a:off x="3070820" y="2982492"/>
            <a:ext cx="1116033" cy="119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47EA44-F400-4E47-BB53-85ADC622D53B}"/>
              </a:ext>
            </a:extLst>
          </p:cNvPr>
          <p:cNvSpPr/>
          <p:nvPr/>
        </p:nvSpPr>
        <p:spPr>
          <a:xfrm>
            <a:off x="5006760" y="3794728"/>
            <a:ext cx="1116033" cy="119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97737D9-EF66-4847-8FD1-75CD5C4F8246}"/>
              </a:ext>
            </a:extLst>
          </p:cNvPr>
          <p:cNvCxnSpPr>
            <a:endCxn id="22" idx="1"/>
          </p:cNvCxnSpPr>
          <p:nvPr/>
        </p:nvCxnSpPr>
        <p:spPr>
          <a:xfrm rot="16200000" flipH="1">
            <a:off x="582117" y="2871009"/>
            <a:ext cx="1015765" cy="221343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685BBDA2-AF22-A64A-AF22-AF83BFD1DDD1}"/>
              </a:ext>
            </a:extLst>
          </p:cNvPr>
          <p:cNvCxnSpPr>
            <a:cxnSpLocks/>
            <a:endCxn id="23" idx="1"/>
          </p:cNvCxnSpPr>
          <p:nvPr/>
        </p:nvCxnSpPr>
        <p:spPr>
          <a:xfrm rot="16200000" flipH="1">
            <a:off x="2703965" y="2675622"/>
            <a:ext cx="562450" cy="17125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555F682-B26D-1B47-BBEA-019D44D3D54A}"/>
              </a:ext>
            </a:extLst>
          </p:cNvPr>
          <p:cNvSpPr/>
          <p:nvPr/>
        </p:nvSpPr>
        <p:spPr>
          <a:xfrm>
            <a:off x="6876905" y="3511655"/>
            <a:ext cx="1116033" cy="1199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BDD25239-835C-1049-9914-9AB8483849CA}"/>
              </a:ext>
            </a:extLst>
          </p:cNvPr>
          <p:cNvCxnSpPr>
            <a:cxnSpLocks/>
            <a:endCxn id="24" idx="1"/>
          </p:cNvCxnSpPr>
          <p:nvPr/>
        </p:nvCxnSpPr>
        <p:spPr>
          <a:xfrm rot="16200000" flipH="1">
            <a:off x="4237815" y="3085768"/>
            <a:ext cx="1380916" cy="156973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265FF6A9-4AB0-D546-BAE5-5F79B8B07C13}"/>
              </a:ext>
            </a:extLst>
          </p:cNvPr>
          <p:cNvCxnSpPr>
            <a:cxnSpLocks/>
            <a:endCxn id="27" idx="1"/>
          </p:cNvCxnSpPr>
          <p:nvPr/>
        </p:nvCxnSpPr>
        <p:spPr>
          <a:xfrm rot="16200000" flipH="1">
            <a:off x="6251699" y="2946434"/>
            <a:ext cx="1097844" cy="15256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EF302-6FA1-8E40-8DE5-E41F291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</a:t>
            </a:fld>
            <a:endParaRPr lang="en-CH"/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E6DBAF88-B191-5917-AEFD-3EB1D584412A}"/>
              </a:ext>
            </a:extLst>
          </p:cNvPr>
          <p:cNvCxnSpPr>
            <a:cxnSpLocks/>
            <a:stCxn id="27" idx="3"/>
            <a:endCxn id="32" idx="3"/>
          </p:cNvCxnSpPr>
          <p:nvPr/>
        </p:nvCxnSpPr>
        <p:spPr>
          <a:xfrm flipH="1">
            <a:off x="7371041" y="3571640"/>
            <a:ext cx="621897" cy="2041012"/>
          </a:xfrm>
          <a:prstGeom prst="bentConnector3">
            <a:avLst>
              <a:gd name="adj1" fmla="val -36758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BBC5F7-4645-1CBB-3F95-075D6A4FE694}"/>
              </a:ext>
            </a:extLst>
          </p:cNvPr>
          <p:cNvSpPr/>
          <p:nvPr/>
        </p:nvSpPr>
        <p:spPr>
          <a:xfrm>
            <a:off x="2253425" y="5406022"/>
            <a:ext cx="5117616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>
                <a:solidFill>
                  <a:srgbClr val="7030A0"/>
                </a:solidFill>
                <a:latin typeface="Corbel" panose="020B0503020204020204" pitchFamily="34" charset="0"/>
              </a:rPr>
              <a:t>Physical Frame Number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2AD76C-5AD0-9F7F-3250-07DF032A6F7F}"/>
              </a:ext>
            </a:extLst>
          </p:cNvPr>
          <p:cNvGrpSpPr/>
          <p:nvPr/>
        </p:nvGrpSpPr>
        <p:grpSpPr>
          <a:xfrm>
            <a:off x="1447909" y="1735419"/>
            <a:ext cx="6170014" cy="377663"/>
            <a:chOff x="1447909" y="1302275"/>
            <a:chExt cx="6170014" cy="377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07299-78A6-E1E2-C825-1D3432252095}"/>
                </a:ext>
              </a:extLst>
            </p:cNvPr>
            <p:cNvSpPr txBox="1"/>
            <p:nvPr/>
          </p:nvSpPr>
          <p:spPr>
            <a:xfrm>
              <a:off x="1447909" y="1306491"/>
              <a:ext cx="46863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PL4</a:t>
              </a:r>
              <a:endParaRPr lang="en-CH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E233DB-2799-5760-4EB7-29E4D8AF84E1}"/>
                </a:ext>
              </a:extLst>
            </p:cNvPr>
            <p:cNvSpPr txBox="1"/>
            <p:nvPr/>
          </p:nvSpPr>
          <p:spPr>
            <a:xfrm>
              <a:off x="3276182" y="1302275"/>
              <a:ext cx="5979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PL3</a:t>
              </a:r>
              <a:endParaRPr lang="en-CH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D315A5-C6D7-5EE2-7E72-4B28E8777D08}"/>
                </a:ext>
              </a:extLst>
            </p:cNvPr>
            <p:cNvSpPr txBox="1"/>
            <p:nvPr/>
          </p:nvSpPr>
          <p:spPr>
            <a:xfrm>
              <a:off x="5173446" y="1310606"/>
              <a:ext cx="5979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PL2</a:t>
              </a:r>
              <a:endParaRPr lang="en-CH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11271C-11C3-15BD-4462-967B2CD7EFA6}"/>
                </a:ext>
              </a:extLst>
            </p:cNvPr>
            <p:cNvSpPr txBox="1"/>
            <p:nvPr/>
          </p:nvSpPr>
          <p:spPr>
            <a:xfrm>
              <a:off x="7019937" y="1310606"/>
              <a:ext cx="5979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PL1</a:t>
              </a:r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7189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"/>
    </mc:Choice>
    <mc:Fallback xmlns="">
      <p:transition spd="slow" advTm="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7" grpId="0" animBg="1"/>
      <p:bldP spid="3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FlexSeg</a:t>
            </a:r>
            <a:r>
              <a:rPr lang="en-US" dirty="0"/>
              <a:t> (II)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60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4B80B4-A94B-C5FF-131E-CA7AD6F33948}"/>
              </a:ext>
            </a:extLst>
          </p:cNvPr>
          <p:cNvGrpSpPr/>
          <p:nvPr/>
        </p:nvGrpSpPr>
        <p:grpSpPr>
          <a:xfrm>
            <a:off x="1487564" y="2503712"/>
            <a:ext cx="1082203" cy="1735030"/>
            <a:chOff x="1487564" y="2503712"/>
            <a:chExt cx="1082203" cy="173503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465DE6E-62CE-A623-A159-B37A2636B821}"/>
                </a:ext>
              </a:extLst>
            </p:cNvPr>
            <p:cNvSpPr/>
            <p:nvPr/>
          </p:nvSpPr>
          <p:spPr>
            <a:xfrm>
              <a:off x="1487564" y="2503712"/>
              <a:ext cx="1082203" cy="1735030"/>
            </a:xfrm>
            <a:prstGeom prst="roundRect">
              <a:avLst>
                <a:gd name="adj" fmla="val 5750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A527B2-2BA9-6427-BC7D-520CE9062D61}"/>
                </a:ext>
              </a:extLst>
            </p:cNvPr>
            <p:cNvSpPr txBox="1"/>
            <p:nvPr/>
          </p:nvSpPr>
          <p:spPr>
            <a:xfrm>
              <a:off x="1533548" y="3171172"/>
              <a:ext cx="1001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2000" b="1" i="1" dirty="0"/>
                <a:t>L1 TLB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36B35-A5C3-3F91-444C-C7EB03B6A891}"/>
              </a:ext>
            </a:extLst>
          </p:cNvPr>
          <p:cNvGrpSpPr/>
          <p:nvPr/>
        </p:nvGrpSpPr>
        <p:grpSpPr>
          <a:xfrm>
            <a:off x="3979000" y="2484925"/>
            <a:ext cx="887744" cy="779165"/>
            <a:chOff x="3979000" y="2484925"/>
            <a:chExt cx="887744" cy="77916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2B05EEE-4995-CFC9-BBF5-19CE30526578}"/>
                </a:ext>
              </a:extLst>
            </p:cNvPr>
            <p:cNvSpPr/>
            <p:nvPr/>
          </p:nvSpPr>
          <p:spPr>
            <a:xfrm>
              <a:off x="3979000" y="2484925"/>
              <a:ext cx="887744" cy="779165"/>
            </a:xfrm>
            <a:prstGeom prst="roundRect">
              <a:avLst/>
            </a:prstGeom>
            <a:solidFill>
              <a:srgbClr val="FF8C31">
                <a:alpha val="38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593" b="1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4570759-85B1-D0BA-4378-7CCE07E297E9}"/>
                </a:ext>
              </a:extLst>
            </p:cNvPr>
            <p:cNvGrpSpPr/>
            <p:nvPr/>
          </p:nvGrpSpPr>
          <p:grpSpPr>
            <a:xfrm>
              <a:off x="4177082" y="2706900"/>
              <a:ext cx="602943" cy="457671"/>
              <a:chOff x="1992939" y="148637"/>
              <a:chExt cx="655592" cy="49742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06A3B21-4914-2EC9-4C0D-60C8F2474666}"/>
                  </a:ext>
                </a:extLst>
              </p:cNvPr>
              <p:cNvSpPr/>
              <p:nvPr/>
            </p:nvSpPr>
            <p:spPr>
              <a:xfrm>
                <a:off x="2477068" y="14863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2DB742A-E4B6-1629-96A4-AE51C3A9BAB2}"/>
                  </a:ext>
                </a:extLst>
              </p:cNvPr>
              <p:cNvSpPr/>
              <p:nvPr/>
            </p:nvSpPr>
            <p:spPr>
              <a:xfrm>
                <a:off x="2231492" y="47459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BA7B7ED-E649-3745-8443-011746C00217}"/>
                  </a:ext>
                </a:extLst>
              </p:cNvPr>
              <p:cNvSpPr/>
              <p:nvPr/>
            </p:nvSpPr>
            <p:spPr>
              <a:xfrm>
                <a:off x="1992939" y="153392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3306141C-571F-0CA6-C165-6442D8C77B68}"/>
                  </a:ext>
                </a:extLst>
              </p:cNvPr>
              <p:cNvCxnSpPr>
                <a:cxnSpLocks/>
                <a:stCxn id="51" idx="7"/>
                <a:endCxn id="49" idx="1"/>
              </p:cNvCxnSpPr>
              <p:nvPr/>
            </p:nvCxnSpPr>
            <p:spPr>
              <a:xfrm rot="5400000" flipH="1" flipV="1">
                <a:off x="2318358" y="-5318"/>
                <a:ext cx="4755" cy="362886"/>
              </a:xfrm>
              <a:prstGeom prst="curvedConnector3">
                <a:avLst>
                  <a:gd name="adj1" fmla="val 2107298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8AE48609-3D4C-E3ED-AC75-B98DA1A28CE1}"/>
                  </a:ext>
                </a:extLst>
              </p:cNvPr>
              <p:cNvCxnSpPr>
                <a:cxnSpLocks/>
                <a:stCxn id="51" idx="4"/>
                <a:endCxn id="50" idx="2"/>
              </p:cNvCxnSpPr>
              <p:nvPr/>
            </p:nvCxnSpPr>
            <p:spPr>
              <a:xfrm rot="16200000" flipH="1">
                <a:off x="2037344" y="366181"/>
                <a:ext cx="235474" cy="15282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>
                <a:extLst>
                  <a:ext uri="{FF2B5EF4-FFF2-40B4-BE49-F238E27FC236}">
                    <a16:creationId xmlns:a16="http://schemas.microsoft.com/office/drawing/2014/main" id="{60604454-E31C-F235-2DFA-9CBBF083D728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 rot="16200000" flipH="1" flipV="1">
                <a:off x="1992939" y="153392"/>
                <a:ext cx="85732" cy="85732"/>
              </a:xfrm>
              <a:prstGeom prst="curvedConnector4">
                <a:avLst>
                  <a:gd name="adj1" fmla="val -77631"/>
                  <a:gd name="adj2" fmla="val 224885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7749621-4445-8C4C-E7BE-806CBFB7AEC2}"/>
                  </a:ext>
                </a:extLst>
              </p:cNvPr>
              <p:cNvCxnSpPr>
                <a:cxnSpLocks/>
                <a:stCxn id="49" idx="3"/>
                <a:endCxn id="51" idx="5"/>
              </p:cNvCxnSpPr>
              <p:nvPr/>
            </p:nvCxnSpPr>
            <p:spPr>
              <a:xfrm rot="5400000">
                <a:off x="2318358" y="115924"/>
                <a:ext cx="4755" cy="362886"/>
              </a:xfrm>
              <a:prstGeom prst="curvedConnector3">
                <a:avLst>
                  <a:gd name="adj1" fmla="val 1540883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D28CD8B-4D06-88E0-CCBE-EA09742F7833}"/>
              </a:ext>
            </a:extLst>
          </p:cNvPr>
          <p:cNvCxnSpPr>
            <a:cxnSpLocks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D385BE0-F78F-5CED-1A84-326FD69CEE8D}"/>
              </a:ext>
            </a:extLst>
          </p:cNvPr>
          <p:cNvSpPr/>
          <p:nvPr/>
        </p:nvSpPr>
        <p:spPr>
          <a:xfrm>
            <a:off x="3811009" y="4118314"/>
            <a:ext cx="975342" cy="1399520"/>
          </a:xfrm>
          <a:prstGeom prst="roundRect">
            <a:avLst>
              <a:gd name="adj" fmla="val 8241"/>
            </a:avLst>
          </a:prstGeom>
          <a:solidFill>
            <a:srgbClr val="00B050">
              <a:alpha val="62667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A3ED831-D387-46DD-1606-33D95083A34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5A398C-FA82-B56F-940F-B6F8FEB7A3CF}"/>
              </a:ext>
            </a:extLst>
          </p:cNvPr>
          <p:cNvSpPr txBox="1"/>
          <p:nvPr/>
        </p:nvSpPr>
        <p:spPr>
          <a:xfrm>
            <a:off x="3748049" y="4286683"/>
            <a:ext cx="109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L2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Unified 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TLB</a:t>
            </a:r>
            <a:endParaRPr lang="en-CH" sz="20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043FF4-C387-E2FF-B844-5DC34A77A37B}"/>
              </a:ext>
            </a:extLst>
          </p:cNvPr>
          <p:cNvSpPr/>
          <p:nvPr/>
        </p:nvSpPr>
        <p:spPr>
          <a:xfrm>
            <a:off x="3606005" y="3999257"/>
            <a:ext cx="1503985" cy="1550964"/>
          </a:xfrm>
          <a:prstGeom prst="roundRect">
            <a:avLst>
              <a:gd name="adj" fmla="val 5787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orbel" panose="020B0503020204020204" pitchFamily="34" charset="0"/>
              </a:rPr>
              <a:t>Stall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3417798-9D45-B835-9AC9-220C5A3C3B23}"/>
              </a:ext>
            </a:extLst>
          </p:cNvPr>
          <p:cNvSpPr/>
          <p:nvPr/>
        </p:nvSpPr>
        <p:spPr>
          <a:xfrm>
            <a:off x="3617585" y="2129837"/>
            <a:ext cx="3992867" cy="1605069"/>
          </a:xfrm>
          <a:prstGeom prst="roundRect">
            <a:avLst>
              <a:gd name="adj" fmla="val 4298"/>
            </a:avLst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Data is not here</a:t>
            </a:r>
            <a:endParaRPr lang="en-CH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BFB296-F155-0191-6883-FB800FE72163}"/>
              </a:ext>
            </a:extLst>
          </p:cNvPr>
          <p:cNvSpPr/>
          <p:nvPr/>
        </p:nvSpPr>
        <p:spPr>
          <a:xfrm>
            <a:off x="5337235" y="4173464"/>
            <a:ext cx="2311368" cy="1207467"/>
          </a:xfrm>
          <a:prstGeom prst="roundRect">
            <a:avLst>
              <a:gd name="adj" fmla="val 7832"/>
            </a:avLst>
          </a:prstGeom>
          <a:solidFill>
            <a:srgbClr val="DBD0BD">
              <a:alpha val="3739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7B507B4-2EFE-4AC2-1D61-C87D996299CF}"/>
              </a:ext>
            </a:extLst>
          </p:cNvPr>
          <p:cNvSpPr/>
          <p:nvPr/>
        </p:nvSpPr>
        <p:spPr>
          <a:xfrm>
            <a:off x="6590286" y="4542276"/>
            <a:ext cx="925815" cy="519093"/>
          </a:xfrm>
          <a:prstGeom prst="roundRect">
            <a:avLst>
              <a:gd name="adj" fmla="val 11529"/>
            </a:avLst>
          </a:prstGeom>
          <a:solidFill>
            <a:srgbClr val="DBD0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93" b="1">
                <a:solidFill>
                  <a:schemeClr val="tx1"/>
                </a:solidFill>
              </a:rPr>
              <a:t>PWCs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13528A-96B9-58FE-E6BB-DF3951B894C8}"/>
              </a:ext>
            </a:extLst>
          </p:cNvPr>
          <p:cNvSpPr/>
          <p:nvPr/>
        </p:nvSpPr>
        <p:spPr>
          <a:xfrm>
            <a:off x="5567688" y="3792195"/>
            <a:ext cx="19821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FlexSeg Walker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2E173B6-4ADB-BD4A-FED2-82D8948C142C}"/>
              </a:ext>
            </a:extLst>
          </p:cNvPr>
          <p:cNvSpPr/>
          <p:nvPr/>
        </p:nvSpPr>
        <p:spPr>
          <a:xfrm>
            <a:off x="5476688" y="4473446"/>
            <a:ext cx="887744" cy="779165"/>
          </a:xfrm>
          <a:prstGeom prst="roundRect">
            <a:avLst>
              <a:gd name="adj" fmla="val 9821"/>
            </a:avLst>
          </a:prstGeom>
          <a:solidFill>
            <a:srgbClr val="DBD0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ADDB40-5174-1918-BF43-65D956BF1BFD}"/>
              </a:ext>
            </a:extLst>
          </p:cNvPr>
          <p:cNvGrpSpPr/>
          <p:nvPr/>
        </p:nvGrpSpPr>
        <p:grpSpPr>
          <a:xfrm>
            <a:off x="5666805" y="4674836"/>
            <a:ext cx="602943" cy="457671"/>
            <a:chOff x="1992939" y="148637"/>
            <a:chExt cx="655592" cy="49742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3E9B61-CB16-E772-F2F6-2F70555E36E4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E2BB14-BE4A-66BE-5EBA-C7EBC41B2F0A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466CD5-C882-EFDF-2574-6B22C19126EA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9E1DC4F0-EEC8-699B-DEEA-AE67A457AC68}"/>
                </a:ext>
              </a:extLst>
            </p:cNvPr>
            <p:cNvCxnSpPr>
              <a:cxnSpLocks/>
              <a:stCxn id="24" idx="7"/>
              <a:endCxn id="21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3BBC98A4-5C3F-B7F3-B906-E5D4B949AB8F}"/>
                </a:ext>
              </a:extLst>
            </p:cNvPr>
            <p:cNvCxnSpPr>
              <a:cxnSpLocks/>
              <a:stCxn id="24" idx="4"/>
              <a:endCxn id="23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0E73BAE9-55FA-0400-60EE-47DA176FAFA9}"/>
                </a:ext>
              </a:extLst>
            </p:cNvPr>
            <p:cNvCxnSpPr>
              <a:cxnSpLocks/>
              <a:stCxn id="24" idx="0"/>
              <a:endCxn id="24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BCA59A33-3034-D4C6-99A5-E9462F8E18B0}"/>
                </a:ext>
              </a:extLst>
            </p:cNvPr>
            <p:cNvCxnSpPr>
              <a:cxnSpLocks/>
              <a:stCxn id="21" idx="3"/>
              <a:endCxn id="24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4811401-72AE-2392-D28C-4C5A506EF8BB}"/>
              </a:ext>
            </a:extLst>
          </p:cNvPr>
          <p:cNvSpPr txBox="1"/>
          <p:nvPr/>
        </p:nvSpPr>
        <p:spPr>
          <a:xfrm>
            <a:off x="5574835" y="4156834"/>
            <a:ext cx="1400164" cy="335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b="1"/>
              <a:t>FSM</a:t>
            </a:r>
            <a:endParaRPr lang="en-CH" sz="1400"/>
          </a:p>
        </p:txBody>
      </p:sp>
    </p:spTree>
    <p:extLst>
      <p:ext uri="{BB962C8B-B14F-4D97-AF65-F5344CB8AC3E}">
        <p14:creationId xmlns:p14="http://schemas.microsoft.com/office/powerpoint/2010/main" val="30701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011F-C891-4243-B7BA-1F329E61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MMU: Page inside </a:t>
            </a:r>
            <a:r>
              <a:rPr lang="en-US" dirty="0" err="1"/>
              <a:t>FlexSeg</a:t>
            </a:r>
            <a:r>
              <a:rPr lang="en-US" dirty="0"/>
              <a:t> (II)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8E21D-3A37-AD4F-9D16-653074E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61</a:t>
            </a:fld>
            <a:endParaRPr lang="en-CH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942A5C-2180-2FEF-701B-7D134E8885E5}"/>
              </a:ext>
            </a:extLst>
          </p:cNvPr>
          <p:cNvSpPr/>
          <p:nvPr/>
        </p:nvSpPr>
        <p:spPr>
          <a:xfrm>
            <a:off x="1320868" y="1752787"/>
            <a:ext cx="6502263" cy="3849492"/>
          </a:xfrm>
          <a:prstGeom prst="roundRect">
            <a:avLst>
              <a:gd name="adj" fmla="val 3602"/>
            </a:avLst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4B80B4-A94B-C5FF-131E-CA7AD6F33948}"/>
              </a:ext>
            </a:extLst>
          </p:cNvPr>
          <p:cNvGrpSpPr/>
          <p:nvPr/>
        </p:nvGrpSpPr>
        <p:grpSpPr>
          <a:xfrm>
            <a:off x="1487564" y="2503712"/>
            <a:ext cx="1082203" cy="1735030"/>
            <a:chOff x="1487564" y="2503712"/>
            <a:chExt cx="1082203" cy="173503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465DE6E-62CE-A623-A159-B37A2636B821}"/>
                </a:ext>
              </a:extLst>
            </p:cNvPr>
            <p:cNvSpPr/>
            <p:nvPr/>
          </p:nvSpPr>
          <p:spPr>
            <a:xfrm>
              <a:off x="1487564" y="2503712"/>
              <a:ext cx="1082203" cy="1735030"/>
            </a:xfrm>
            <a:prstGeom prst="roundRect">
              <a:avLst>
                <a:gd name="adj" fmla="val 5750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A527B2-2BA9-6427-BC7D-520CE9062D61}"/>
                </a:ext>
              </a:extLst>
            </p:cNvPr>
            <p:cNvSpPr txBox="1"/>
            <p:nvPr/>
          </p:nvSpPr>
          <p:spPr>
            <a:xfrm>
              <a:off x="1533548" y="3171172"/>
              <a:ext cx="1001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2000" b="1" i="1" dirty="0"/>
                <a:t>L1 TLB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8E3BE0-7A20-4768-E7AC-764B25F8BFAC}"/>
              </a:ext>
            </a:extLst>
          </p:cNvPr>
          <p:cNvSpPr/>
          <p:nvPr/>
        </p:nvSpPr>
        <p:spPr>
          <a:xfrm>
            <a:off x="3815429" y="2136501"/>
            <a:ext cx="3694847" cy="1566016"/>
          </a:xfrm>
          <a:prstGeom prst="roundRect">
            <a:avLst>
              <a:gd name="adj" fmla="val 7032"/>
            </a:avLst>
          </a:prstGeom>
          <a:solidFill>
            <a:srgbClr val="FF8C31">
              <a:alpha val="34000"/>
            </a:srgbClr>
          </a:solidFill>
          <a:ln w="28575">
            <a:solidFill>
              <a:srgbClr val="FF8C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09F840-DD42-9286-EB18-610579E031D4}"/>
              </a:ext>
            </a:extLst>
          </p:cNvPr>
          <p:cNvSpPr/>
          <p:nvPr/>
        </p:nvSpPr>
        <p:spPr>
          <a:xfrm>
            <a:off x="5768363" y="2230245"/>
            <a:ext cx="1439218" cy="443407"/>
          </a:xfrm>
          <a:prstGeom prst="roundRect">
            <a:avLst>
              <a:gd name="adj" fmla="val 6642"/>
            </a:avLst>
          </a:prstGeom>
          <a:solidFill>
            <a:srgbClr val="FF7672">
              <a:alpha val="3418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TAR Cache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2C3B80-2873-27D5-31C3-CE7C80E481AF}"/>
              </a:ext>
            </a:extLst>
          </p:cNvPr>
          <p:cNvSpPr/>
          <p:nvPr/>
        </p:nvSpPr>
        <p:spPr>
          <a:xfrm>
            <a:off x="5760304" y="3213248"/>
            <a:ext cx="1443618" cy="420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b="1">
                <a:solidFill>
                  <a:schemeClr val="tx1"/>
                </a:solidFill>
              </a:rPr>
              <a:t>SF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FFC7-7725-DB29-7A1F-4A866F8072B7}"/>
              </a:ext>
            </a:extLst>
          </p:cNvPr>
          <p:cNvSpPr/>
          <p:nvPr/>
        </p:nvSpPr>
        <p:spPr>
          <a:xfrm>
            <a:off x="4771057" y="1768706"/>
            <a:ext cx="1958271" cy="400110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>
                <a:ln w="0">
                  <a:noFill/>
                </a:ln>
                <a:solidFill>
                  <a:srgbClr val="DD7A2D"/>
                </a:solidFill>
              </a:rPr>
              <a:t>RestSeg Walker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3114AA-34D1-5BE4-2A76-6682FAED883A}"/>
              </a:ext>
            </a:extLst>
          </p:cNvPr>
          <p:cNvSpPr txBox="1"/>
          <p:nvPr/>
        </p:nvSpPr>
        <p:spPr>
          <a:xfrm>
            <a:off x="4085941" y="2129837"/>
            <a:ext cx="67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/>
              <a:t>FSM</a:t>
            </a:r>
            <a:endParaRPr lang="en-CH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36B35-A5C3-3F91-444C-C7EB03B6A891}"/>
              </a:ext>
            </a:extLst>
          </p:cNvPr>
          <p:cNvGrpSpPr/>
          <p:nvPr/>
        </p:nvGrpSpPr>
        <p:grpSpPr>
          <a:xfrm>
            <a:off x="3979000" y="2484925"/>
            <a:ext cx="887744" cy="779165"/>
            <a:chOff x="3979000" y="2484925"/>
            <a:chExt cx="887744" cy="77916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2B05EEE-4995-CFC9-BBF5-19CE30526578}"/>
                </a:ext>
              </a:extLst>
            </p:cNvPr>
            <p:cNvSpPr/>
            <p:nvPr/>
          </p:nvSpPr>
          <p:spPr>
            <a:xfrm>
              <a:off x="3979000" y="2484925"/>
              <a:ext cx="887744" cy="779165"/>
            </a:xfrm>
            <a:prstGeom prst="roundRect">
              <a:avLst/>
            </a:prstGeom>
            <a:solidFill>
              <a:srgbClr val="FF8C31">
                <a:alpha val="38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593" b="1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4570759-85B1-D0BA-4378-7CCE07E297E9}"/>
                </a:ext>
              </a:extLst>
            </p:cNvPr>
            <p:cNvGrpSpPr/>
            <p:nvPr/>
          </p:nvGrpSpPr>
          <p:grpSpPr>
            <a:xfrm>
              <a:off x="4177082" y="2706900"/>
              <a:ext cx="602943" cy="457671"/>
              <a:chOff x="1992939" y="148637"/>
              <a:chExt cx="655592" cy="49742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06A3B21-4914-2EC9-4C0D-60C8F2474666}"/>
                  </a:ext>
                </a:extLst>
              </p:cNvPr>
              <p:cNvSpPr/>
              <p:nvPr/>
            </p:nvSpPr>
            <p:spPr>
              <a:xfrm>
                <a:off x="2477068" y="14863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2DB742A-E4B6-1629-96A4-AE51C3A9BAB2}"/>
                  </a:ext>
                </a:extLst>
              </p:cNvPr>
              <p:cNvSpPr/>
              <p:nvPr/>
            </p:nvSpPr>
            <p:spPr>
              <a:xfrm>
                <a:off x="2231492" y="474597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BA7B7ED-E649-3745-8443-011746C00217}"/>
                  </a:ext>
                </a:extLst>
              </p:cNvPr>
              <p:cNvSpPr/>
              <p:nvPr/>
            </p:nvSpPr>
            <p:spPr>
              <a:xfrm>
                <a:off x="1992939" y="153392"/>
                <a:ext cx="171463" cy="1714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3306141C-571F-0CA6-C165-6442D8C77B68}"/>
                  </a:ext>
                </a:extLst>
              </p:cNvPr>
              <p:cNvCxnSpPr>
                <a:cxnSpLocks/>
                <a:stCxn id="51" idx="7"/>
                <a:endCxn id="49" idx="1"/>
              </p:cNvCxnSpPr>
              <p:nvPr/>
            </p:nvCxnSpPr>
            <p:spPr>
              <a:xfrm rot="5400000" flipH="1" flipV="1">
                <a:off x="2318358" y="-5318"/>
                <a:ext cx="4755" cy="362886"/>
              </a:xfrm>
              <a:prstGeom prst="curvedConnector3">
                <a:avLst>
                  <a:gd name="adj1" fmla="val 2107298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8AE48609-3D4C-E3ED-AC75-B98DA1A28CE1}"/>
                  </a:ext>
                </a:extLst>
              </p:cNvPr>
              <p:cNvCxnSpPr>
                <a:cxnSpLocks/>
                <a:stCxn id="51" idx="4"/>
                <a:endCxn id="50" idx="2"/>
              </p:cNvCxnSpPr>
              <p:nvPr/>
            </p:nvCxnSpPr>
            <p:spPr>
              <a:xfrm rot="16200000" flipH="1">
                <a:off x="2037344" y="366181"/>
                <a:ext cx="235474" cy="15282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>
                <a:extLst>
                  <a:ext uri="{FF2B5EF4-FFF2-40B4-BE49-F238E27FC236}">
                    <a16:creationId xmlns:a16="http://schemas.microsoft.com/office/drawing/2014/main" id="{60604454-E31C-F235-2DFA-9CBBF083D728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 rot="16200000" flipH="1" flipV="1">
                <a:off x="1992939" y="153392"/>
                <a:ext cx="85732" cy="85732"/>
              </a:xfrm>
              <a:prstGeom prst="curvedConnector4">
                <a:avLst>
                  <a:gd name="adj1" fmla="val -77631"/>
                  <a:gd name="adj2" fmla="val 224885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7749621-4445-8C4C-E7BE-806CBFB7AEC2}"/>
                  </a:ext>
                </a:extLst>
              </p:cNvPr>
              <p:cNvCxnSpPr>
                <a:cxnSpLocks/>
                <a:stCxn id="49" idx="3"/>
                <a:endCxn id="51" idx="5"/>
              </p:cNvCxnSpPr>
              <p:nvPr/>
            </p:nvCxnSpPr>
            <p:spPr>
              <a:xfrm rot="5400000">
                <a:off x="2318358" y="115924"/>
                <a:ext cx="4755" cy="362886"/>
              </a:xfrm>
              <a:prstGeom prst="curvedConnector3">
                <a:avLst>
                  <a:gd name="adj1" fmla="val 1540883"/>
                </a:avLst>
              </a:prstGeom>
              <a:ln w="12700">
                <a:solidFill>
                  <a:schemeClr val="tx1"/>
                </a:solidFill>
                <a:headEnd w="lg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50CDB24-D5CF-4A34-DF2F-D6A1675C103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866745" y="2451949"/>
            <a:ext cx="901617" cy="4225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CD26FDA3-D7E8-B117-3B54-11F2FAE8B3EC}"/>
              </a:ext>
            </a:extLst>
          </p:cNvPr>
          <p:cNvCxnSpPr>
            <a:cxnSpLocks/>
            <a:stCxn id="46" idx="3"/>
            <a:endCxn id="26" idx="1"/>
          </p:cNvCxnSpPr>
          <p:nvPr/>
        </p:nvCxnSpPr>
        <p:spPr>
          <a:xfrm>
            <a:off x="4866745" y="2874507"/>
            <a:ext cx="893559" cy="549050"/>
          </a:xfrm>
          <a:prstGeom prst="bentConnector3">
            <a:avLst>
              <a:gd name="adj1" fmla="val 504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A11B2B-1E79-E15A-F0F6-74B630CBA831}"/>
              </a:ext>
            </a:extLst>
          </p:cNvPr>
          <p:cNvSpPr/>
          <p:nvPr/>
        </p:nvSpPr>
        <p:spPr>
          <a:xfrm>
            <a:off x="2585613" y="3054654"/>
            <a:ext cx="6014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1700" b="1" i="1" dirty="0"/>
              <a:t>Miss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D28CD8B-4D06-88E0-CCBE-EA09742F7833}"/>
              </a:ext>
            </a:extLst>
          </p:cNvPr>
          <p:cNvCxnSpPr>
            <a:cxnSpLocks/>
          </p:cNvCxnSpPr>
          <p:nvPr/>
        </p:nvCxnSpPr>
        <p:spPr>
          <a:xfrm flipV="1">
            <a:off x="2569767" y="2919509"/>
            <a:ext cx="1245662" cy="451718"/>
          </a:xfrm>
          <a:prstGeom prst="bentConnector3">
            <a:avLst>
              <a:gd name="adj1" fmla="val 6061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D385BE0-F78F-5CED-1A84-326FD69CEE8D}"/>
              </a:ext>
            </a:extLst>
          </p:cNvPr>
          <p:cNvSpPr/>
          <p:nvPr/>
        </p:nvSpPr>
        <p:spPr>
          <a:xfrm>
            <a:off x="3811009" y="4118314"/>
            <a:ext cx="975342" cy="1399520"/>
          </a:xfrm>
          <a:prstGeom prst="roundRect">
            <a:avLst>
              <a:gd name="adj" fmla="val 8241"/>
            </a:avLst>
          </a:prstGeom>
          <a:solidFill>
            <a:srgbClr val="00B050">
              <a:alpha val="62667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A3ED831-D387-46DD-1606-33D95083A34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69767" y="3371227"/>
            <a:ext cx="1241242" cy="1446847"/>
          </a:xfrm>
          <a:prstGeom prst="bentConnector3">
            <a:avLst>
              <a:gd name="adj1" fmla="val 6065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5A398C-FA82-B56F-940F-B6F8FEB7A3CF}"/>
              </a:ext>
            </a:extLst>
          </p:cNvPr>
          <p:cNvSpPr txBox="1"/>
          <p:nvPr/>
        </p:nvSpPr>
        <p:spPr>
          <a:xfrm>
            <a:off x="3748049" y="4286683"/>
            <a:ext cx="109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L2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Unified 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TLB</a:t>
            </a:r>
            <a:endParaRPr lang="en-CH" sz="2000" b="1" i="1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3417798-9D45-B835-9AC9-220C5A3C3B23}"/>
              </a:ext>
            </a:extLst>
          </p:cNvPr>
          <p:cNvSpPr/>
          <p:nvPr/>
        </p:nvSpPr>
        <p:spPr>
          <a:xfrm>
            <a:off x="3617585" y="2129837"/>
            <a:ext cx="3992867" cy="1605069"/>
          </a:xfrm>
          <a:prstGeom prst="roundRect">
            <a:avLst>
              <a:gd name="adj" fmla="val 4298"/>
            </a:avLst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Data is not here</a:t>
            </a:r>
            <a:endParaRPr lang="en-CH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BFB296-F155-0191-6883-FB800FE72163}"/>
              </a:ext>
            </a:extLst>
          </p:cNvPr>
          <p:cNvSpPr/>
          <p:nvPr/>
        </p:nvSpPr>
        <p:spPr>
          <a:xfrm>
            <a:off x="5337235" y="4173464"/>
            <a:ext cx="2311368" cy="1207467"/>
          </a:xfrm>
          <a:prstGeom prst="roundRect">
            <a:avLst>
              <a:gd name="adj" fmla="val 7832"/>
            </a:avLst>
          </a:prstGeom>
          <a:solidFill>
            <a:srgbClr val="DBD0BD">
              <a:alpha val="3739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7B507B4-2EFE-4AC2-1D61-C87D996299CF}"/>
              </a:ext>
            </a:extLst>
          </p:cNvPr>
          <p:cNvSpPr/>
          <p:nvPr/>
        </p:nvSpPr>
        <p:spPr>
          <a:xfrm>
            <a:off x="6590286" y="4542276"/>
            <a:ext cx="925815" cy="519093"/>
          </a:xfrm>
          <a:prstGeom prst="roundRect">
            <a:avLst>
              <a:gd name="adj" fmla="val 11529"/>
            </a:avLst>
          </a:prstGeom>
          <a:solidFill>
            <a:srgbClr val="DBD0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593" b="1">
                <a:solidFill>
                  <a:schemeClr val="tx1"/>
                </a:solidFill>
              </a:rPr>
              <a:t>PWCs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13528A-96B9-58FE-E6BB-DF3951B894C8}"/>
              </a:ext>
            </a:extLst>
          </p:cNvPr>
          <p:cNvSpPr/>
          <p:nvPr/>
        </p:nvSpPr>
        <p:spPr>
          <a:xfrm>
            <a:off x="5365807" y="3792195"/>
            <a:ext cx="242213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2000" b="1" i="1" dirty="0"/>
              <a:t>Page Table Walker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2E173B6-4ADB-BD4A-FED2-82D8948C142C}"/>
              </a:ext>
            </a:extLst>
          </p:cNvPr>
          <p:cNvSpPr/>
          <p:nvPr/>
        </p:nvSpPr>
        <p:spPr>
          <a:xfrm>
            <a:off x="5476688" y="4473446"/>
            <a:ext cx="887744" cy="779165"/>
          </a:xfrm>
          <a:prstGeom prst="roundRect">
            <a:avLst>
              <a:gd name="adj" fmla="val 9821"/>
            </a:avLst>
          </a:prstGeom>
          <a:solidFill>
            <a:srgbClr val="DBD0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593" b="1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ADDB40-5174-1918-BF43-65D956BF1BFD}"/>
              </a:ext>
            </a:extLst>
          </p:cNvPr>
          <p:cNvGrpSpPr/>
          <p:nvPr/>
        </p:nvGrpSpPr>
        <p:grpSpPr>
          <a:xfrm>
            <a:off x="5666805" y="4674836"/>
            <a:ext cx="602943" cy="457671"/>
            <a:chOff x="1992939" y="148637"/>
            <a:chExt cx="655592" cy="49742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3E9B61-CB16-E772-F2F6-2F70555E36E4}"/>
                </a:ext>
              </a:extLst>
            </p:cNvPr>
            <p:cNvSpPr/>
            <p:nvPr/>
          </p:nvSpPr>
          <p:spPr>
            <a:xfrm>
              <a:off x="2477068" y="14863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E2BB14-BE4A-66BE-5EBA-C7EBC41B2F0A}"/>
                </a:ext>
              </a:extLst>
            </p:cNvPr>
            <p:cNvSpPr/>
            <p:nvPr/>
          </p:nvSpPr>
          <p:spPr>
            <a:xfrm>
              <a:off x="2231492" y="474597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466CD5-C882-EFDF-2574-6B22C19126EA}"/>
                </a:ext>
              </a:extLst>
            </p:cNvPr>
            <p:cNvSpPr/>
            <p:nvPr/>
          </p:nvSpPr>
          <p:spPr>
            <a:xfrm>
              <a:off x="1992939" y="153392"/>
              <a:ext cx="171463" cy="1714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9E1DC4F0-EEC8-699B-DEEA-AE67A457AC68}"/>
                </a:ext>
              </a:extLst>
            </p:cNvPr>
            <p:cNvCxnSpPr>
              <a:cxnSpLocks/>
              <a:stCxn id="24" idx="7"/>
              <a:endCxn id="21" idx="1"/>
            </p:cNvCxnSpPr>
            <p:nvPr/>
          </p:nvCxnSpPr>
          <p:spPr>
            <a:xfrm rot="5400000" flipH="1" flipV="1">
              <a:off x="2318358" y="-5318"/>
              <a:ext cx="4755" cy="362886"/>
            </a:xfrm>
            <a:prstGeom prst="curvedConnector3">
              <a:avLst>
                <a:gd name="adj1" fmla="val 2107298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3BBC98A4-5C3F-B7F3-B906-E5D4B949AB8F}"/>
                </a:ext>
              </a:extLst>
            </p:cNvPr>
            <p:cNvCxnSpPr>
              <a:cxnSpLocks/>
              <a:stCxn id="24" idx="4"/>
              <a:endCxn id="23" idx="2"/>
            </p:cNvCxnSpPr>
            <p:nvPr/>
          </p:nvCxnSpPr>
          <p:spPr>
            <a:xfrm rot="16200000" flipH="1">
              <a:off x="2037344" y="366181"/>
              <a:ext cx="235474" cy="152821"/>
            </a:xfrm>
            <a:prstGeom prst="curvedConnector2">
              <a:avLst/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0E73BAE9-55FA-0400-60EE-47DA176FAFA9}"/>
                </a:ext>
              </a:extLst>
            </p:cNvPr>
            <p:cNvCxnSpPr>
              <a:cxnSpLocks/>
              <a:stCxn id="24" idx="0"/>
              <a:endCxn id="24" idx="2"/>
            </p:cNvCxnSpPr>
            <p:nvPr/>
          </p:nvCxnSpPr>
          <p:spPr>
            <a:xfrm rot="16200000" flipH="1" flipV="1">
              <a:off x="1992939" y="153392"/>
              <a:ext cx="85732" cy="85732"/>
            </a:xfrm>
            <a:prstGeom prst="curvedConnector4">
              <a:avLst>
                <a:gd name="adj1" fmla="val -77631"/>
                <a:gd name="adj2" fmla="val 224885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BCA59A33-3034-D4C6-99A5-E9462F8E18B0}"/>
                </a:ext>
              </a:extLst>
            </p:cNvPr>
            <p:cNvCxnSpPr>
              <a:cxnSpLocks/>
              <a:stCxn id="21" idx="3"/>
              <a:endCxn id="24" idx="5"/>
            </p:cNvCxnSpPr>
            <p:nvPr/>
          </p:nvCxnSpPr>
          <p:spPr>
            <a:xfrm rot="5400000">
              <a:off x="2318358" y="115924"/>
              <a:ext cx="4755" cy="362886"/>
            </a:xfrm>
            <a:prstGeom prst="curvedConnector3">
              <a:avLst>
                <a:gd name="adj1" fmla="val 1540883"/>
              </a:avLst>
            </a:prstGeom>
            <a:ln w="12700">
              <a:solidFill>
                <a:schemeClr val="tx1"/>
              </a:solidFill>
              <a:headEnd w="lg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4811401-72AE-2392-D28C-4C5A506EF8BB}"/>
              </a:ext>
            </a:extLst>
          </p:cNvPr>
          <p:cNvSpPr txBox="1"/>
          <p:nvPr/>
        </p:nvSpPr>
        <p:spPr>
          <a:xfrm>
            <a:off x="5574835" y="4156834"/>
            <a:ext cx="1400164" cy="335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b="1"/>
              <a:t>FSM</a:t>
            </a:r>
            <a:endParaRPr lang="en-CH" sz="14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9B1E749-641B-7AC0-1298-74585107C1C1}"/>
              </a:ext>
            </a:extLst>
          </p:cNvPr>
          <p:cNvSpPr/>
          <p:nvPr/>
        </p:nvSpPr>
        <p:spPr>
          <a:xfrm>
            <a:off x="5230523" y="4118314"/>
            <a:ext cx="2473414" cy="1409754"/>
          </a:xfrm>
          <a:prstGeom prst="roundRect">
            <a:avLst>
              <a:gd name="adj" fmla="val 4298"/>
            </a:avLst>
          </a:prstGeom>
          <a:solidFill>
            <a:srgbClr val="24763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Data is in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FlexSeg</a:t>
            </a:r>
            <a:endParaRPr lang="en-CH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"/>
    </mc:Choice>
    <mc:Fallback xmlns="">
      <p:transition advTm="8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990BE-E63F-3D4B-8161-4C423843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Area &amp; Power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400AE-B13E-6545-BBD6-F636CCF2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6" y="1255920"/>
            <a:ext cx="8835147" cy="1020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H" sz="3200" dirty="0">
                <a:solidFill>
                  <a:srgbClr val="0070C0"/>
                </a:solidFill>
              </a:rPr>
              <a:t>Area and power </a:t>
            </a:r>
            <a:r>
              <a:rPr lang="en-CH" sz="3200" dirty="0"/>
              <a:t>overhead evaluation using McPat </a:t>
            </a:r>
          </a:p>
          <a:p>
            <a:pPr>
              <a:lnSpc>
                <a:spcPct val="120000"/>
              </a:lnSpc>
            </a:pPr>
            <a:r>
              <a:rPr lang="en-CH" sz="3200" dirty="0"/>
              <a:t>Comparison to a high-end Intel Raptor Lake</a:t>
            </a:r>
          </a:p>
          <a:p>
            <a:pPr>
              <a:lnSpc>
                <a:spcPct val="120000"/>
              </a:lnSpc>
            </a:pPr>
            <a:endParaRPr lang="en-CH" sz="3200" dirty="0"/>
          </a:p>
          <a:p>
            <a:pPr marL="0" indent="0">
              <a:lnSpc>
                <a:spcPct val="120000"/>
              </a:lnSpc>
              <a:buNone/>
            </a:pPr>
            <a:endParaRPr lang="en-CH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89A1-A8BB-0541-8E58-8A350BBE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62</a:t>
            </a:fld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BC3DE-B45D-A558-D183-381612A89313}"/>
              </a:ext>
            </a:extLst>
          </p:cNvPr>
          <p:cNvSpPr txBox="1"/>
          <p:nvPr/>
        </p:nvSpPr>
        <p:spPr>
          <a:xfrm>
            <a:off x="1117423" y="3519787"/>
            <a:ext cx="6909155" cy="1323439"/>
          </a:xfrm>
          <a:prstGeom prst="rect">
            <a:avLst/>
          </a:prstGeom>
          <a:solidFill>
            <a:srgbClr val="35B660">
              <a:alpha val="43701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H" sz="4000" dirty="0">
                <a:solidFill>
                  <a:sysClr val="windowText" lastClr="000000"/>
                </a:solidFill>
              </a:rPr>
              <a:t> Utopia incurs 0.64% area and 0.72% power overhead per core</a:t>
            </a:r>
          </a:p>
        </p:txBody>
      </p:sp>
    </p:spTree>
    <p:extLst>
      <p:ext uri="{BB962C8B-B14F-4D97-AF65-F5344CB8AC3E}">
        <p14:creationId xmlns:p14="http://schemas.microsoft.com/office/powerpoint/2010/main" val="40357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"/>
    </mc:Choice>
    <mc:Fallback xmlns="">
      <p:transition spd="slow" advTm="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FD63-8D04-11A1-19B1-D1536409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Talk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F5394-495B-0EB3-2BC3-FD8AF381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22" y="6379165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63</a:t>
            </a:fld>
            <a:endParaRPr lang="en-CH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DF5224-D304-07DE-BD71-ACD4203E1DEA}"/>
              </a:ext>
            </a:extLst>
          </p:cNvPr>
          <p:cNvSpPr txBox="1">
            <a:spLocks/>
          </p:cNvSpPr>
          <p:nvPr/>
        </p:nvSpPr>
        <p:spPr>
          <a:xfrm>
            <a:off x="1663903" y="1383358"/>
            <a:ext cx="5816194" cy="540987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13351"/>
                  </a:schemeClr>
                </a:solidFill>
              </a:rPr>
              <a:t>Virtual Memory Background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851D12-8EF4-BBBC-8483-D4C93D694534}"/>
              </a:ext>
            </a:extLst>
          </p:cNvPr>
          <p:cNvSpPr txBox="1">
            <a:spLocks/>
          </p:cNvSpPr>
          <p:nvPr/>
        </p:nvSpPr>
        <p:spPr>
          <a:xfrm>
            <a:off x="1663903" y="2266724"/>
            <a:ext cx="5816194" cy="54940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solidFill>
              <a:schemeClr val="tx1">
                <a:lumMod val="65000"/>
                <a:lumOff val="35000"/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9933"/>
                  </a:schemeClr>
                </a:solidFill>
              </a:rPr>
              <a:t>Address Translation Overheads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2F75E-B41A-A483-5435-041F623A6C7B}"/>
              </a:ext>
            </a:extLst>
          </p:cNvPr>
          <p:cNvSpPr txBox="1">
            <a:spLocks/>
          </p:cNvSpPr>
          <p:nvPr/>
        </p:nvSpPr>
        <p:spPr>
          <a:xfrm>
            <a:off x="1663903" y="3158509"/>
            <a:ext cx="5816194" cy="54940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8946"/>
                  </a:schemeClr>
                </a:solidFill>
              </a:rPr>
              <a:t>Utopia: Hybrid Address Mappings 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E321E3-842E-2FB2-95CB-19265B32625B}"/>
              </a:ext>
            </a:extLst>
          </p:cNvPr>
          <p:cNvSpPr txBox="1">
            <a:spLocks/>
          </p:cNvSpPr>
          <p:nvPr/>
        </p:nvSpPr>
        <p:spPr>
          <a:xfrm>
            <a:off x="1663903" y="4050293"/>
            <a:ext cx="5816194" cy="540985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>
                <a:solidFill>
                  <a:schemeClr val="tx1">
                    <a:alpha val="8869"/>
                  </a:schemeClr>
                </a:solidFill>
              </a:rPr>
              <a:t>Utopia: Key Challenges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42988-3EFF-C1B5-A0ED-7CC4DA10FEB8}"/>
              </a:ext>
            </a:extLst>
          </p:cNvPr>
          <p:cNvSpPr txBox="1">
            <a:spLocks/>
          </p:cNvSpPr>
          <p:nvPr/>
        </p:nvSpPr>
        <p:spPr>
          <a:xfrm>
            <a:off x="1663903" y="4933657"/>
            <a:ext cx="5816194" cy="540986"/>
          </a:xfrm>
          <a:prstGeom prst="roundRect">
            <a:avLst>
              <a:gd name="adj" fmla="val 5234"/>
            </a:avLst>
          </a:prstGeom>
          <a:solidFill>
            <a:schemeClr val="accent6">
              <a:lumMod val="50000"/>
              <a:alpha val="14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3000" b="1" dirty="0"/>
              <a:t>Evaluation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4C41-F2D3-46E4-FE29-EEE4D01E12C8}"/>
              </a:ext>
            </a:extLst>
          </p:cNvPr>
          <p:cNvSpPr txBox="1"/>
          <p:nvPr/>
        </p:nvSpPr>
        <p:spPr>
          <a:xfrm>
            <a:off x="-624625" y="89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477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"/>
    </mc:Choice>
    <mc:Fallback xmlns="">
      <p:transition spd="slow" advTm="79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9900-DB4C-3441-9ABC-3EFAF6F1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Evaluation Methodology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D3FA1D-0D49-2B47-8B85-8499D3103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74" y="1020337"/>
            <a:ext cx="8985415" cy="5221583"/>
          </a:xfrm>
        </p:spPr>
        <p:txBody>
          <a:bodyPr>
            <a:normAutofit/>
          </a:bodyPr>
          <a:lstStyle/>
          <a:p>
            <a:r>
              <a:rPr lang="en-CH" dirty="0"/>
              <a:t>Sniper Multicore Simulator extended with:</a:t>
            </a:r>
          </a:p>
          <a:p>
            <a:pPr lvl="1"/>
            <a:r>
              <a:rPr lang="en-CH" dirty="0"/>
              <a:t>Page table walker &amp; page walk caches</a:t>
            </a:r>
          </a:p>
          <a:p>
            <a:pPr lvl="1"/>
            <a:r>
              <a:rPr lang="en-CH" dirty="0"/>
              <a:t>Buddy allocator</a:t>
            </a:r>
          </a:p>
          <a:p>
            <a:pPr lvl="1"/>
            <a:r>
              <a:rPr lang="en-CH" dirty="0"/>
              <a:t>Migration Latency </a:t>
            </a:r>
          </a:p>
          <a:p>
            <a:pPr marL="457200" lvl="1" indent="0">
              <a:buNone/>
            </a:pP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1CB82-D171-FB49-9508-DE9D99BF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64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5F2511-6A32-376C-4E03-2E5CA3D829FE}"/>
              </a:ext>
            </a:extLst>
          </p:cNvPr>
          <p:cNvSpPr/>
          <p:nvPr/>
        </p:nvSpPr>
        <p:spPr>
          <a:xfrm>
            <a:off x="-108284" y="2671007"/>
            <a:ext cx="9360568" cy="1451133"/>
          </a:xfrm>
          <a:prstGeom prst="roundRect">
            <a:avLst>
              <a:gd name="adj" fmla="val 3331"/>
            </a:avLst>
          </a:prstGeom>
          <a:solidFill>
            <a:srgbClr val="24763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orbel" panose="020B0503020204020204" pitchFamily="34" charset="0"/>
              </a:rPr>
              <a:t>Our poster at MICRO 2023 SRC introduces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orbel" panose="020B0503020204020204" pitchFamily="34" charset="0"/>
              </a:rPr>
              <a:t>a new open-source simulation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orbel" panose="020B0503020204020204" pitchFamily="34" charset="0"/>
              </a:rPr>
              <a:t>framework for VM research</a:t>
            </a:r>
            <a:endParaRPr lang="en-CH" sz="3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3A5855C-9BA2-AE34-8BFE-14807CA7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25" y="4239386"/>
            <a:ext cx="4929751" cy="159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440D2-F5CB-CF13-00BD-6D48304F53C5}"/>
              </a:ext>
            </a:extLst>
          </p:cNvPr>
          <p:cNvSpPr txBox="1"/>
          <p:nvPr/>
        </p:nvSpPr>
        <p:spPr>
          <a:xfrm>
            <a:off x="1536028" y="5916471"/>
            <a:ext cx="60719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b="1" u="sng" dirty="0">
                <a:solidFill>
                  <a:srgbClr val="0070C0"/>
                </a:solidFill>
                <a:latin typeface="Corbel" panose="020B0503020204020204" pitchFamily="34" charset="0"/>
              </a:rPr>
              <a:t>https://github.com/CMU-SAFARI/Virtuoso</a:t>
            </a:r>
          </a:p>
        </p:txBody>
      </p:sp>
    </p:spTree>
    <p:extLst>
      <p:ext uri="{BB962C8B-B14F-4D97-AF65-F5344CB8AC3E}">
        <p14:creationId xmlns:p14="http://schemas.microsoft.com/office/powerpoint/2010/main" val="5181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"/>
    </mc:Choice>
    <mc:Fallback xmlns="">
      <p:transition spd="slow" advTm="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9900-DB4C-3441-9ABC-3EFAF6F1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Evaluation Methodology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D3FA1D-0D49-2B47-8B85-8499D3103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74" y="1020337"/>
            <a:ext cx="8985415" cy="5221583"/>
          </a:xfrm>
        </p:spPr>
        <p:txBody>
          <a:bodyPr>
            <a:normAutofit/>
          </a:bodyPr>
          <a:lstStyle/>
          <a:p>
            <a:r>
              <a:rPr lang="en-CH" dirty="0"/>
              <a:t>Sniper Multicore Simulator extended with:</a:t>
            </a:r>
          </a:p>
          <a:p>
            <a:pPr lvl="1"/>
            <a:r>
              <a:rPr lang="en-CH" dirty="0"/>
              <a:t>Page table walker &amp; page walk caches</a:t>
            </a:r>
          </a:p>
          <a:p>
            <a:pPr lvl="1"/>
            <a:r>
              <a:rPr lang="en-CH" dirty="0"/>
              <a:t>Buddy allocator</a:t>
            </a:r>
          </a:p>
          <a:p>
            <a:pPr lvl="1"/>
            <a:r>
              <a:rPr lang="en-CH" dirty="0"/>
              <a:t>Migration Latency </a:t>
            </a:r>
          </a:p>
          <a:p>
            <a:pPr marL="457200" lvl="1" indent="0">
              <a:buNone/>
            </a:pPr>
            <a:endParaRPr lang="en-CH" dirty="0"/>
          </a:p>
          <a:p>
            <a:r>
              <a:rPr lang="en-CH" dirty="0"/>
              <a:t>Workloads</a:t>
            </a:r>
            <a:r>
              <a:rPr lang="en-CH" b="1" dirty="0"/>
              <a:t>: Executed for 500M instructions</a:t>
            </a:r>
          </a:p>
          <a:p>
            <a:pPr marL="0" indent="0">
              <a:buNone/>
            </a:pPr>
            <a:r>
              <a:rPr lang="en-CH" b="1" dirty="0"/>
              <a:t> </a:t>
            </a:r>
          </a:p>
          <a:p>
            <a:pPr lvl="1"/>
            <a:r>
              <a:rPr lang="en-CH" dirty="0">
                <a:solidFill>
                  <a:schemeClr val="accent2">
                    <a:lumMod val="75000"/>
                  </a:schemeClr>
                </a:solidFill>
              </a:rPr>
              <a:t>GraphBIG</a:t>
            </a:r>
            <a:r>
              <a:rPr lang="en-CH" dirty="0"/>
              <a:t>: PR, BFS, BC, GC, CC </a:t>
            </a:r>
          </a:p>
          <a:p>
            <a:pPr lvl="1"/>
            <a:r>
              <a:rPr lang="en-CH" dirty="0">
                <a:solidFill>
                  <a:srgbClr val="00B050"/>
                </a:solidFill>
              </a:rPr>
              <a:t>HPCC</a:t>
            </a:r>
            <a:r>
              <a:rPr lang="en-CH" dirty="0"/>
              <a:t>: Randacc</a:t>
            </a:r>
            <a:endParaRPr lang="en-CH" dirty="0">
              <a:solidFill>
                <a:srgbClr val="FF0000"/>
              </a:solidFill>
            </a:endParaRPr>
          </a:p>
          <a:p>
            <a:pPr lvl="1"/>
            <a:r>
              <a:rPr lang="en-CH" dirty="0">
                <a:solidFill>
                  <a:srgbClr val="0070C0"/>
                </a:solidFill>
              </a:rPr>
              <a:t>XSBench</a:t>
            </a:r>
            <a:r>
              <a:rPr lang="en-CH" dirty="0"/>
              <a:t>: Particle Simulation with 15K grid</a:t>
            </a:r>
          </a:p>
          <a:p>
            <a:pPr lvl="1"/>
            <a:r>
              <a:rPr lang="en-CH" dirty="0">
                <a:solidFill>
                  <a:srgbClr val="7030A0"/>
                </a:solidFill>
              </a:rPr>
              <a:t>DLRM</a:t>
            </a:r>
            <a:r>
              <a:rPr lang="en-CH" dirty="0"/>
              <a:t>: SLS-like</a:t>
            </a:r>
          </a:p>
          <a:p>
            <a:pPr lvl="1"/>
            <a:r>
              <a:rPr lang="en-CH" dirty="0">
                <a:solidFill>
                  <a:schemeClr val="tx2">
                    <a:lumMod val="75000"/>
                  </a:schemeClr>
                </a:solidFill>
              </a:rPr>
              <a:t>GenomicsBench</a:t>
            </a:r>
            <a:r>
              <a:rPr lang="en-CH" dirty="0"/>
              <a:t>: k-mer count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1CB82-D171-FB49-9508-DE9D99BF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239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spd="slow" advTm="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9900-DB4C-3441-9ABC-3EFAF6F1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Evaluated Mechanisms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D3FA1D-0D49-2B47-8B85-8499D3103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4271" y="1669491"/>
            <a:ext cx="9535734" cy="5588281"/>
          </a:xfrm>
          <a:ln w="3175">
            <a:noFill/>
          </a:ln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CH" sz="2500" dirty="0"/>
              <a:t>Baseline with </a:t>
            </a:r>
            <a:r>
              <a:rPr lang="en-CH" sz="2500" b="1" dirty="0"/>
              <a:t>Radix PT </a:t>
            </a:r>
            <a:r>
              <a:rPr lang="en-CH" sz="2500" dirty="0"/>
              <a:t>and </a:t>
            </a:r>
            <a:r>
              <a:rPr lang="en-CH" sz="2500" b="1" dirty="0">
                <a:solidFill>
                  <a:srgbClr val="28503F"/>
                </a:solidFill>
              </a:rPr>
              <a:t>Transparent Huge Pages</a:t>
            </a:r>
            <a:r>
              <a:rPr lang="en-CH" sz="2500" dirty="0"/>
              <a:t> enabled</a:t>
            </a:r>
          </a:p>
          <a:p>
            <a:pPr lvl="1">
              <a:lnSpc>
                <a:spcPct val="120000"/>
              </a:lnSpc>
            </a:pPr>
            <a:r>
              <a:rPr lang="en-CH" sz="2500" b="1" dirty="0">
                <a:solidFill>
                  <a:schemeClr val="accent2">
                    <a:lumMod val="75000"/>
                  </a:schemeClr>
                </a:solidFill>
              </a:rPr>
              <a:t>POM-TLB</a:t>
            </a:r>
            <a:r>
              <a:rPr lang="en-CH" sz="2500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CH" sz="2500" dirty="0"/>
              <a:t>: State-of-the art large </a:t>
            </a:r>
            <a:r>
              <a:rPr lang="en-CH" sz="2500" b="1" dirty="0">
                <a:solidFill>
                  <a:schemeClr val="accent2">
                    <a:lumMod val="75000"/>
                  </a:schemeClr>
                </a:solidFill>
              </a:rPr>
              <a:t>software-managed TLB </a:t>
            </a:r>
          </a:p>
          <a:p>
            <a:pPr lvl="1">
              <a:lnSpc>
                <a:spcPct val="120000"/>
              </a:lnSpc>
            </a:pPr>
            <a:r>
              <a:rPr lang="en-CH" sz="2500" b="1" dirty="0">
                <a:solidFill>
                  <a:srgbClr val="0070C0"/>
                </a:solidFill>
              </a:rPr>
              <a:t>ECH</a:t>
            </a:r>
            <a:r>
              <a:rPr lang="en-CH" sz="2500" b="1" baseline="30000" dirty="0">
                <a:solidFill>
                  <a:srgbClr val="0070C0"/>
                </a:solidFill>
              </a:rPr>
              <a:t>2</a:t>
            </a:r>
            <a:r>
              <a:rPr lang="en-CH" sz="2500" dirty="0"/>
              <a:t>: State-of-the-art </a:t>
            </a:r>
            <a:r>
              <a:rPr lang="en-CH" sz="2500" b="1" dirty="0">
                <a:solidFill>
                  <a:srgbClr val="0070C0"/>
                </a:solidFill>
              </a:rPr>
              <a:t>hash-based page table </a:t>
            </a:r>
          </a:p>
          <a:p>
            <a:pPr lvl="1">
              <a:lnSpc>
                <a:spcPct val="120000"/>
              </a:lnSpc>
            </a:pPr>
            <a:r>
              <a:rPr lang="en-CH" sz="2500" b="1" dirty="0">
                <a:solidFill>
                  <a:schemeClr val="accent1">
                    <a:lumMod val="75000"/>
                  </a:schemeClr>
                </a:solidFill>
              </a:rPr>
              <a:t>RMM</a:t>
            </a:r>
            <a:r>
              <a:rPr lang="en-CH" sz="25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CH" sz="2500" b="1" dirty="0">
                <a:solidFill>
                  <a:schemeClr val="tx2">
                    <a:lumMod val="75000"/>
                  </a:schemeClr>
                </a:solidFill>
              </a:rPr>
              <a:t>: Contiguity-aware</a:t>
            </a:r>
            <a:r>
              <a:rPr lang="en-CH" sz="2500" dirty="0"/>
              <a:t> address translation </a:t>
            </a:r>
          </a:p>
          <a:p>
            <a:pPr lvl="1">
              <a:lnSpc>
                <a:spcPct val="120000"/>
              </a:lnSpc>
            </a:pPr>
            <a:r>
              <a:rPr lang="en-CH" sz="2500" b="1" dirty="0">
                <a:solidFill>
                  <a:srgbClr val="059745"/>
                </a:solidFill>
              </a:rPr>
              <a:t>Utopia: </a:t>
            </a:r>
            <a:r>
              <a:rPr lang="en-CH" sz="2500" dirty="0"/>
              <a:t>512MB RestSegs (one for 4KB and one for 2MB pages)</a:t>
            </a:r>
          </a:p>
          <a:p>
            <a:pPr lvl="1">
              <a:lnSpc>
                <a:spcPct val="120000"/>
              </a:lnSpc>
            </a:pPr>
            <a:r>
              <a:rPr lang="en-CH" sz="2500" b="1" dirty="0">
                <a:solidFill>
                  <a:schemeClr val="accent4">
                    <a:lumMod val="50000"/>
                  </a:schemeClr>
                </a:solidFill>
              </a:rPr>
              <a:t>P-TLB</a:t>
            </a:r>
            <a:r>
              <a:rPr lang="en-CH" sz="2500" dirty="0"/>
              <a:t>: Perfect L1 TLB (translation requests always hit in L1 TLB)		</a:t>
            </a:r>
          </a:p>
          <a:p>
            <a:pPr marL="914400" lvl="2" indent="0">
              <a:buNone/>
            </a:pPr>
            <a:r>
              <a:rPr lang="en-CH" sz="2500" dirty="0"/>
              <a:t>	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D3756-A792-864B-8A56-25172CAD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66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A0E7F-32F6-C867-BB6C-0FB6D5CB13E2}"/>
              </a:ext>
            </a:extLst>
          </p:cNvPr>
          <p:cNvSpPr txBox="1"/>
          <p:nvPr/>
        </p:nvSpPr>
        <p:spPr>
          <a:xfrm>
            <a:off x="-3283" y="5607938"/>
            <a:ext cx="91747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Corbel" panose="020B0503020204020204" pitchFamily="34" charset="0"/>
              </a:rPr>
              <a:t>[2] Skarlatos et al. “Elastic Cuckoo Page Tables: Rethinking Virtual Memory Translation for Parallelism” ASPLOS ‘20</a:t>
            </a:r>
            <a:endParaRPr lang="en-CH" sz="1500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390C2-9643-1266-B284-F13559ED166E}"/>
              </a:ext>
            </a:extLst>
          </p:cNvPr>
          <p:cNvSpPr txBox="1"/>
          <p:nvPr/>
        </p:nvSpPr>
        <p:spPr>
          <a:xfrm>
            <a:off x="-3282" y="5349694"/>
            <a:ext cx="9114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500" dirty="0">
                <a:latin typeface="Corbel" panose="020B0503020204020204" pitchFamily="34" charset="0"/>
              </a:rPr>
              <a:t>[1] </a:t>
            </a:r>
            <a:r>
              <a:rPr lang="en-GB" sz="1500" dirty="0" err="1">
                <a:latin typeface="Corbel" panose="020B0503020204020204" pitchFamily="34" charset="0"/>
              </a:rPr>
              <a:t>Ryoo</a:t>
            </a:r>
            <a:r>
              <a:rPr lang="en-GB" sz="1500" dirty="0">
                <a:latin typeface="Corbel" panose="020B0503020204020204" pitchFamily="34" charset="0"/>
              </a:rPr>
              <a:t> et al. “</a:t>
            </a:r>
            <a:r>
              <a:rPr lang="en-GB" sz="1500" i="0" dirty="0">
                <a:effectLst/>
                <a:latin typeface="Corbel" panose="020B0503020204020204" pitchFamily="34" charset="0"/>
              </a:rPr>
              <a:t>Rethinking TLB designs in virtualized environments: A very large part-of-memory TLB</a:t>
            </a:r>
            <a:r>
              <a:rPr lang="en-GB" sz="1500" dirty="0">
                <a:latin typeface="Corbel" panose="020B0503020204020204" pitchFamily="34" charset="0"/>
              </a:rPr>
              <a:t>” ISCA ’17</a:t>
            </a:r>
            <a:endParaRPr lang="en-CH" sz="15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42B3E-9E9B-092B-F016-F79B6CA973AF}"/>
              </a:ext>
            </a:extLst>
          </p:cNvPr>
          <p:cNvSpPr txBox="1"/>
          <p:nvPr/>
        </p:nvSpPr>
        <p:spPr>
          <a:xfrm>
            <a:off x="-3284" y="5848223"/>
            <a:ext cx="80621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latin typeface="Corbel" panose="020B0503020204020204" pitchFamily="34" charset="0"/>
              </a:rPr>
              <a:t>[3] </a:t>
            </a:r>
            <a:r>
              <a:rPr lang="en-GB" sz="1500" dirty="0" err="1">
                <a:latin typeface="Corbel" panose="020B0503020204020204" pitchFamily="34" charset="0"/>
              </a:rPr>
              <a:t>Karakostas</a:t>
            </a:r>
            <a:r>
              <a:rPr lang="en-GB" sz="1500" dirty="0">
                <a:latin typeface="Corbel" panose="020B0503020204020204" pitchFamily="34" charset="0"/>
              </a:rPr>
              <a:t> et al. “</a:t>
            </a:r>
            <a:r>
              <a:rPr lang="en-GB" sz="1500" i="0" dirty="0">
                <a:solidFill>
                  <a:srgbClr val="333333"/>
                </a:solidFill>
                <a:effectLst/>
                <a:latin typeface="Corbel" panose="020B0503020204020204" pitchFamily="34" charset="0"/>
              </a:rPr>
              <a:t>Redundant memory mappings for fast access to large memories</a:t>
            </a:r>
            <a:r>
              <a:rPr lang="en-CH" sz="1500" i="0" dirty="0">
                <a:solidFill>
                  <a:srgbClr val="333333"/>
                </a:solidFill>
                <a:effectLst/>
                <a:latin typeface="Corbel" panose="020B0503020204020204" pitchFamily="34" charset="0"/>
              </a:rPr>
              <a:t>” ISCA ’15</a:t>
            </a:r>
            <a:endParaRPr lang="en-GB" sz="1500" i="0" dirty="0">
              <a:solidFill>
                <a:srgbClr val="333333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"/>
    </mc:Choice>
    <mc:Fallback xmlns="">
      <p:transition spd="slow" advTm="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FE6793-6685-14FF-57D4-F2D1DC3F3D8E}"/>
              </a:ext>
            </a:extLst>
          </p:cNvPr>
          <p:cNvSpPr/>
          <p:nvPr/>
        </p:nvSpPr>
        <p:spPr>
          <a:xfrm>
            <a:off x="8079425" y="1581846"/>
            <a:ext cx="667445" cy="1738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80072-8089-4A6E-C281-A9A5B7D1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366035" cy="1020336"/>
          </a:xfrm>
        </p:spPr>
        <p:txBody>
          <a:bodyPr>
            <a:normAutofit/>
          </a:bodyPr>
          <a:lstStyle/>
          <a:p>
            <a:r>
              <a:rPr lang="en-CH"/>
              <a:t>Performance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AA816-D971-169D-CBAF-F8DC411E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67</a:t>
            </a:fld>
            <a:endParaRPr lang="en-CH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403E82-4FE0-04A6-F716-6B455D7E9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862869"/>
              </p:ext>
            </p:extLst>
          </p:nvPr>
        </p:nvGraphicFramePr>
        <p:xfrm>
          <a:off x="43210" y="281692"/>
          <a:ext cx="10999960" cy="442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097ECA-636E-8362-DE5C-68D18640A2E2}"/>
              </a:ext>
            </a:extLst>
          </p:cNvPr>
          <p:cNvSpPr/>
          <p:nvPr/>
        </p:nvSpPr>
        <p:spPr>
          <a:xfrm>
            <a:off x="-115057" y="4307112"/>
            <a:ext cx="9366035" cy="1214612"/>
          </a:xfrm>
          <a:prstGeom prst="roundRect">
            <a:avLst>
              <a:gd name="adj" fmla="val 3331"/>
            </a:avLst>
          </a:prstGeom>
          <a:solidFill>
            <a:srgbClr val="24763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chemeClr val="bg1"/>
                </a:solidFill>
              </a:rPr>
              <a:t>Utopia outperforms the second-best performing scheme (RMM) by 13% and Radix by 24%</a:t>
            </a:r>
            <a:endParaRPr lang="en-CH" sz="3500" b="1" i="1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676855-E810-9BAE-D4F0-1644981A651B}"/>
              </a:ext>
            </a:extLst>
          </p:cNvPr>
          <p:cNvSpPr/>
          <p:nvPr/>
        </p:nvSpPr>
        <p:spPr>
          <a:xfrm>
            <a:off x="967409" y="1581846"/>
            <a:ext cx="7112016" cy="1738695"/>
          </a:xfrm>
          <a:prstGeom prst="roundRect">
            <a:avLst>
              <a:gd name="adj" fmla="val 661"/>
            </a:avLst>
          </a:prstGeom>
          <a:solidFill>
            <a:schemeClr val="lt1">
              <a:alpha val="87612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71F4AF12-E9B2-7D60-739A-04C43B7A5C09}"/>
              </a:ext>
            </a:extLst>
          </p:cNvPr>
          <p:cNvCxnSpPr>
            <a:cxnSpLocks/>
          </p:cNvCxnSpPr>
          <p:nvPr/>
        </p:nvCxnSpPr>
        <p:spPr>
          <a:xfrm rot="5400000">
            <a:off x="8325854" y="2370219"/>
            <a:ext cx="276727" cy="156413"/>
          </a:xfrm>
          <a:prstGeom prst="curvedConnector3">
            <a:avLst>
              <a:gd name="adj1" fmla="val -63043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C13CEE-3D83-B330-B374-245B5673FF9E}"/>
              </a:ext>
            </a:extLst>
          </p:cNvPr>
          <p:cNvSpPr txBox="1"/>
          <p:nvPr/>
        </p:nvSpPr>
        <p:spPr>
          <a:xfrm>
            <a:off x="8154313" y="1799885"/>
            <a:ext cx="726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</a:rPr>
              <a:t>13%</a:t>
            </a:r>
            <a:endParaRPr lang="en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spd="slow" advTm="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5" grpId="0">
        <p:bldAsOne/>
      </p:bldGraphic>
      <p:bldP spid="6" grpId="0" animBg="1"/>
      <p:bldP spid="8" grpId="0" animBg="1"/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0072-8089-4A6E-C281-A9A5B7D1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366035" cy="1020336"/>
          </a:xfrm>
        </p:spPr>
        <p:txBody>
          <a:bodyPr>
            <a:normAutofit/>
          </a:bodyPr>
          <a:lstStyle/>
          <a:p>
            <a:r>
              <a:rPr lang="en-CH"/>
              <a:t>Performance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AA816-D971-169D-CBAF-F8DC411E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68</a:t>
            </a:fld>
            <a:endParaRPr lang="en-CH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097ECA-636E-8362-DE5C-68D18640A2E2}"/>
              </a:ext>
            </a:extLst>
          </p:cNvPr>
          <p:cNvSpPr/>
          <p:nvPr/>
        </p:nvSpPr>
        <p:spPr>
          <a:xfrm>
            <a:off x="-115057" y="4307112"/>
            <a:ext cx="9366035" cy="1214612"/>
          </a:xfrm>
          <a:prstGeom prst="roundRect">
            <a:avLst>
              <a:gd name="adj" fmla="val 3331"/>
            </a:avLst>
          </a:prstGeom>
          <a:solidFill>
            <a:srgbClr val="24763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chemeClr val="bg1">
                    <a:alpha val="44037"/>
                  </a:schemeClr>
                </a:solidFill>
              </a:rPr>
              <a:t>Utopia outperforms the second-best performing scheme (RMM) by 13% and Radix by 24%</a:t>
            </a:r>
            <a:endParaRPr lang="en-CH" sz="3500" b="1" i="1" dirty="0">
              <a:solidFill>
                <a:schemeClr val="bg1">
                  <a:alpha val="44037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85CD57F-53E8-8FF8-2EF1-B3E3B71E1D56}"/>
              </a:ext>
            </a:extLst>
          </p:cNvPr>
          <p:cNvSpPr/>
          <p:nvPr/>
        </p:nvSpPr>
        <p:spPr>
          <a:xfrm>
            <a:off x="-115058" y="5521724"/>
            <a:ext cx="9366035" cy="1070083"/>
          </a:xfrm>
          <a:prstGeom prst="roundRect">
            <a:avLst>
              <a:gd name="adj" fmla="val 3331"/>
            </a:avLst>
          </a:prstGeom>
          <a:solidFill>
            <a:srgbClr val="28503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chemeClr val="bg1"/>
                </a:solidFill>
              </a:rPr>
              <a:t>Utopia’s performance is within 95% of P-TLB </a:t>
            </a:r>
            <a:endParaRPr lang="en-CH" sz="3500" b="1" i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3EE0F0-65F4-7F7A-52BD-F90EFF63496A}"/>
              </a:ext>
            </a:extLst>
          </p:cNvPr>
          <p:cNvSpPr/>
          <p:nvPr/>
        </p:nvSpPr>
        <p:spPr>
          <a:xfrm>
            <a:off x="8079425" y="1581846"/>
            <a:ext cx="667445" cy="1738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3F3D61-A74A-C8B3-AD13-D3A337C19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634284"/>
              </p:ext>
            </p:extLst>
          </p:nvPr>
        </p:nvGraphicFramePr>
        <p:xfrm>
          <a:off x="43210" y="281692"/>
          <a:ext cx="10999960" cy="442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6FCBDD-9895-564B-C940-9E1654551ECA}"/>
              </a:ext>
            </a:extLst>
          </p:cNvPr>
          <p:cNvSpPr/>
          <p:nvPr/>
        </p:nvSpPr>
        <p:spPr>
          <a:xfrm>
            <a:off x="967409" y="1581846"/>
            <a:ext cx="7112016" cy="1738695"/>
          </a:xfrm>
          <a:prstGeom prst="roundRect">
            <a:avLst>
              <a:gd name="adj" fmla="val 661"/>
            </a:avLst>
          </a:prstGeom>
          <a:solidFill>
            <a:schemeClr val="lt1">
              <a:alpha val="87612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683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spd="slow" advTm="95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9A3367-4D3D-746E-1B9A-DE548FC70A07}"/>
              </a:ext>
            </a:extLst>
          </p:cNvPr>
          <p:cNvSpPr/>
          <p:nvPr/>
        </p:nvSpPr>
        <p:spPr>
          <a:xfrm>
            <a:off x="8269357" y="1755044"/>
            <a:ext cx="633343" cy="1789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80072-8089-4A6E-C281-A9A5B7D1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366035" cy="1020336"/>
          </a:xfrm>
        </p:spPr>
        <p:txBody>
          <a:bodyPr>
            <a:normAutofit/>
          </a:bodyPr>
          <a:lstStyle/>
          <a:p>
            <a:r>
              <a:rPr lang="en-CH"/>
              <a:t>Translation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AA816-D971-169D-CBAF-F8DC411E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69</a:t>
            </a:fld>
            <a:endParaRPr lang="en-CH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126D7D-DE1C-067E-EF10-05DD99A97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15666"/>
              </p:ext>
            </p:extLst>
          </p:nvPr>
        </p:nvGraphicFramePr>
        <p:xfrm>
          <a:off x="-77188" y="785599"/>
          <a:ext cx="9177978" cy="442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56AD03-628B-2E72-7357-EABA202E1B07}"/>
              </a:ext>
            </a:extLst>
          </p:cNvPr>
          <p:cNvSpPr/>
          <p:nvPr/>
        </p:nvSpPr>
        <p:spPr>
          <a:xfrm>
            <a:off x="-178131" y="4854804"/>
            <a:ext cx="9488385" cy="1501547"/>
          </a:xfrm>
          <a:prstGeom prst="roundRect">
            <a:avLst>
              <a:gd name="adj" fmla="val 7177"/>
            </a:avLst>
          </a:prstGeom>
          <a:solidFill>
            <a:srgbClr val="24763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chemeClr val="bg1"/>
                </a:solidFill>
              </a:rPr>
              <a:t>Utopia reduces average translation latency by 63% over Radix and 14% over RMM</a:t>
            </a:r>
            <a:endParaRPr lang="en-CH" sz="3500" b="1" i="1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E0F6AE-51D7-3814-391A-44393A901AE0}"/>
              </a:ext>
            </a:extLst>
          </p:cNvPr>
          <p:cNvSpPr/>
          <p:nvPr/>
        </p:nvSpPr>
        <p:spPr>
          <a:xfrm>
            <a:off x="1285461" y="1805935"/>
            <a:ext cx="6983896" cy="1738695"/>
          </a:xfrm>
          <a:prstGeom prst="roundRect">
            <a:avLst>
              <a:gd name="adj" fmla="val 661"/>
            </a:avLst>
          </a:prstGeom>
          <a:solidFill>
            <a:schemeClr val="lt1">
              <a:alpha val="87612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666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"/>
    </mc:Choice>
    <mc:Fallback xmlns="">
      <p:transition spd="slow" advTm="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5" grpId="0">
        <p:bldAsOne/>
      </p:bldGraphic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517EF1-3FA6-A54A-A71D-ECD79994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Page Table Walk in x86-64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4D6D2CA-62BB-4841-BBB3-73151D58F26B}"/>
              </a:ext>
            </a:extLst>
          </p:cNvPr>
          <p:cNvSpPr/>
          <p:nvPr/>
        </p:nvSpPr>
        <p:spPr>
          <a:xfrm>
            <a:off x="157568" y="2262294"/>
            <a:ext cx="1744237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9 bits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99551F-05C0-4C47-B2B7-990BC4255BA0}"/>
              </a:ext>
            </a:extLst>
          </p:cNvPr>
          <p:cNvSpPr/>
          <p:nvPr/>
        </p:nvSpPr>
        <p:spPr>
          <a:xfrm>
            <a:off x="3637321" y="1805553"/>
            <a:ext cx="1869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2000" b="1" dirty="0">
                <a:latin typeface="Corbel" panose="020B0503020204020204" pitchFamily="34" charset="0"/>
              </a:rPr>
              <a:t>Virtual Address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0D1B2B6-D0B2-FF40-A148-6BFD5CF35365}"/>
              </a:ext>
            </a:extLst>
          </p:cNvPr>
          <p:cNvSpPr/>
          <p:nvPr/>
        </p:nvSpPr>
        <p:spPr>
          <a:xfrm>
            <a:off x="1901805" y="2262292"/>
            <a:ext cx="1744237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9 bits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27EE9D-9D2C-1449-8E6E-1516DF64E69E}"/>
              </a:ext>
            </a:extLst>
          </p:cNvPr>
          <p:cNvSpPr/>
          <p:nvPr/>
        </p:nvSpPr>
        <p:spPr>
          <a:xfrm>
            <a:off x="3646042" y="2262292"/>
            <a:ext cx="1744237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9 bits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5B5F5F4-3E67-4647-837E-9884E5725690}"/>
              </a:ext>
            </a:extLst>
          </p:cNvPr>
          <p:cNvSpPr/>
          <p:nvPr/>
        </p:nvSpPr>
        <p:spPr>
          <a:xfrm>
            <a:off x="5390279" y="2272121"/>
            <a:ext cx="1744237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9 bits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EF302-6FA1-8E40-8DE5-E41F291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</a:t>
            </a:fld>
            <a:endParaRPr lang="en-CH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BBC5F7-4645-1CBB-3F95-075D6A4FE694}"/>
              </a:ext>
            </a:extLst>
          </p:cNvPr>
          <p:cNvSpPr/>
          <p:nvPr/>
        </p:nvSpPr>
        <p:spPr>
          <a:xfrm>
            <a:off x="157568" y="4123743"/>
            <a:ext cx="6976948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>
                <a:solidFill>
                  <a:srgbClr val="7030A0"/>
                </a:solidFill>
                <a:latin typeface="Corbel" panose="020B0503020204020204" pitchFamily="34" charset="0"/>
              </a:rPr>
              <a:t>Physical Frame Number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E33208-DB2D-773D-D26A-3E71234603AE}"/>
              </a:ext>
            </a:extLst>
          </p:cNvPr>
          <p:cNvSpPr/>
          <p:nvPr/>
        </p:nvSpPr>
        <p:spPr>
          <a:xfrm>
            <a:off x="7121800" y="2272121"/>
            <a:ext cx="1744237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12 bits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E0C335-7CD8-CD41-EFA3-76F5E40CBDB1}"/>
              </a:ext>
            </a:extLst>
          </p:cNvPr>
          <p:cNvSpPr/>
          <p:nvPr/>
        </p:nvSpPr>
        <p:spPr>
          <a:xfrm>
            <a:off x="7134516" y="4123742"/>
            <a:ext cx="1744237" cy="413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>
                <a:solidFill>
                  <a:schemeClr val="tx1"/>
                </a:solidFill>
              </a:rPr>
              <a:t>12 bits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713FA93-DD2C-A451-CE2F-C44713748BC4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7993919" y="2685380"/>
            <a:ext cx="12716" cy="14383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C1CADB45-B3FF-81DC-FE58-05CDCB7FCB77}"/>
              </a:ext>
            </a:extLst>
          </p:cNvPr>
          <p:cNvSpPr/>
          <p:nvPr/>
        </p:nvSpPr>
        <p:spPr>
          <a:xfrm rot="5400000">
            <a:off x="3605083" y="-594445"/>
            <a:ext cx="85374" cy="6973494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040549-4BDE-AD8C-811F-5626FBCF9FF1}"/>
              </a:ext>
            </a:extLst>
          </p:cNvPr>
          <p:cNvCxnSpPr>
            <a:cxnSpLocks/>
            <a:stCxn id="35" idx="2"/>
            <a:endCxn id="32" idx="0"/>
          </p:cNvCxnSpPr>
          <p:nvPr/>
        </p:nvCxnSpPr>
        <p:spPr>
          <a:xfrm flipH="1">
            <a:off x="3646042" y="2934989"/>
            <a:ext cx="1728" cy="11887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0E79CC1-930C-C73E-7244-FEC43F5A21F2}"/>
              </a:ext>
            </a:extLst>
          </p:cNvPr>
          <p:cNvSpPr/>
          <p:nvPr/>
        </p:nvSpPr>
        <p:spPr>
          <a:xfrm>
            <a:off x="559744" y="2758192"/>
            <a:ext cx="1116033" cy="641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315BC8-2627-D353-E884-284ECE5A6EEC}"/>
              </a:ext>
            </a:extLst>
          </p:cNvPr>
          <p:cNvSpPr/>
          <p:nvPr/>
        </p:nvSpPr>
        <p:spPr>
          <a:xfrm>
            <a:off x="559743" y="3025326"/>
            <a:ext cx="1116033" cy="11996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C50725-725B-54A9-5F47-3BB46DA0EA5D}"/>
              </a:ext>
            </a:extLst>
          </p:cNvPr>
          <p:cNvSpPr/>
          <p:nvPr/>
        </p:nvSpPr>
        <p:spPr>
          <a:xfrm>
            <a:off x="2215907" y="2758192"/>
            <a:ext cx="1116033" cy="641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AD8076-0B9B-8A0B-DD85-C6D5A5110445}"/>
              </a:ext>
            </a:extLst>
          </p:cNvPr>
          <p:cNvSpPr/>
          <p:nvPr/>
        </p:nvSpPr>
        <p:spPr>
          <a:xfrm>
            <a:off x="2215906" y="3014365"/>
            <a:ext cx="1116033" cy="1199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841917-87EE-558B-4D56-6D316C498CC5}"/>
              </a:ext>
            </a:extLst>
          </p:cNvPr>
          <p:cNvSpPr/>
          <p:nvPr/>
        </p:nvSpPr>
        <p:spPr>
          <a:xfrm>
            <a:off x="3959277" y="2758192"/>
            <a:ext cx="1116033" cy="641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445386-C142-CBEC-2F31-E6F019B88B6B}"/>
              </a:ext>
            </a:extLst>
          </p:cNvPr>
          <p:cNvSpPr/>
          <p:nvPr/>
        </p:nvSpPr>
        <p:spPr>
          <a:xfrm>
            <a:off x="3959275" y="3060226"/>
            <a:ext cx="1116033" cy="119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F1C380-7653-2E58-AAB3-81E54303B9C8}"/>
              </a:ext>
            </a:extLst>
          </p:cNvPr>
          <p:cNvSpPr/>
          <p:nvPr/>
        </p:nvSpPr>
        <p:spPr>
          <a:xfrm>
            <a:off x="5618036" y="2758192"/>
            <a:ext cx="1116033" cy="641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E663C5-EB7C-E67C-4C53-8440BFC32059}"/>
              </a:ext>
            </a:extLst>
          </p:cNvPr>
          <p:cNvSpPr/>
          <p:nvPr/>
        </p:nvSpPr>
        <p:spPr>
          <a:xfrm>
            <a:off x="5618035" y="2894396"/>
            <a:ext cx="1116033" cy="1199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DA32C62-FF35-C9AF-071B-65D9FCAA401F}"/>
              </a:ext>
            </a:extLst>
          </p:cNvPr>
          <p:cNvSpPr/>
          <p:nvPr/>
        </p:nvSpPr>
        <p:spPr>
          <a:xfrm>
            <a:off x="956656" y="3449749"/>
            <a:ext cx="322206" cy="32220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5AA0D6-1098-8A8D-8F73-F5B75F2EAE13}"/>
              </a:ext>
            </a:extLst>
          </p:cNvPr>
          <p:cNvSpPr/>
          <p:nvPr/>
        </p:nvSpPr>
        <p:spPr>
          <a:xfrm>
            <a:off x="2625537" y="3449749"/>
            <a:ext cx="322206" cy="32220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318DB3-5A4E-4522-5C1F-0C1F2A90CF8F}"/>
              </a:ext>
            </a:extLst>
          </p:cNvPr>
          <p:cNvSpPr/>
          <p:nvPr/>
        </p:nvSpPr>
        <p:spPr>
          <a:xfrm>
            <a:off x="4368910" y="3449749"/>
            <a:ext cx="322206" cy="32220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F45E67F-DD91-0006-E4F5-D61473729259}"/>
              </a:ext>
            </a:extLst>
          </p:cNvPr>
          <p:cNvSpPr/>
          <p:nvPr/>
        </p:nvSpPr>
        <p:spPr>
          <a:xfrm>
            <a:off x="6014950" y="3449749"/>
            <a:ext cx="322206" cy="32220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4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F8FFEDB-7E53-809F-0330-5111586E68FC}"/>
              </a:ext>
            </a:extLst>
          </p:cNvPr>
          <p:cNvSpPr/>
          <p:nvPr/>
        </p:nvSpPr>
        <p:spPr>
          <a:xfrm>
            <a:off x="-77118" y="5013092"/>
            <a:ext cx="9309253" cy="1249544"/>
          </a:xfrm>
          <a:prstGeom prst="roundRect">
            <a:avLst>
              <a:gd name="adj" fmla="val 5607"/>
            </a:avLst>
          </a:prstGeom>
          <a:solidFill>
            <a:srgbClr val="2476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  <a:latin typeface="Corbel" panose="020B0503020204020204" pitchFamily="34" charset="0"/>
              </a:rPr>
              <a:t>Four</a:t>
            </a:r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 sequential memory accesses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during a page table walk in x86-64</a:t>
            </a:r>
            <a:endParaRPr lang="en-CH" sz="4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6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1">
        <p159:morph option="byObject"/>
      </p:transition>
    </mc:Choice>
    <mc:Fallback xmlns="">
      <p:transition spd="slow" advTm="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3FABFA-8F99-DA93-DF21-A9C39259F66C}"/>
              </a:ext>
            </a:extLst>
          </p:cNvPr>
          <p:cNvSpPr/>
          <p:nvPr/>
        </p:nvSpPr>
        <p:spPr>
          <a:xfrm>
            <a:off x="8286057" y="1795403"/>
            <a:ext cx="633343" cy="18099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80072-8089-4A6E-C281-A9A5B7D1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366035" cy="1020336"/>
          </a:xfrm>
        </p:spPr>
        <p:txBody>
          <a:bodyPr>
            <a:normAutofit/>
          </a:bodyPr>
          <a:lstStyle/>
          <a:p>
            <a:r>
              <a:rPr lang="en-CH"/>
              <a:t>Main Memory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AA816-D971-169D-CBAF-F8DC411E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70</a:t>
            </a:fld>
            <a:endParaRPr lang="en-CH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255FBE-AD12-B4AD-049F-37971EDDD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516123"/>
              </p:ext>
            </p:extLst>
          </p:nvPr>
        </p:nvGraphicFramePr>
        <p:xfrm>
          <a:off x="-1369773" y="-744717"/>
          <a:ext cx="12192000" cy="651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259A06-E6DF-2E93-FD3A-D2CC5979B0DA}"/>
              </a:ext>
            </a:extLst>
          </p:cNvPr>
          <p:cNvSpPr/>
          <p:nvPr/>
        </p:nvSpPr>
        <p:spPr>
          <a:xfrm>
            <a:off x="-106877" y="4854804"/>
            <a:ext cx="9366034" cy="1501547"/>
          </a:xfrm>
          <a:prstGeom prst="roundRect">
            <a:avLst>
              <a:gd name="adj" fmla="val 2431"/>
            </a:avLst>
          </a:prstGeom>
          <a:solidFill>
            <a:srgbClr val="24763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chemeClr val="bg1"/>
                </a:solidFill>
              </a:rPr>
              <a:t>Utopia reduces row buffer conflicts by 20% </a:t>
            </a:r>
          </a:p>
          <a:p>
            <a:pPr algn="ctr"/>
            <a:r>
              <a:rPr lang="en-US" sz="3500" b="1" i="1" dirty="0">
                <a:solidFill>
                  <a:schemeClr val="bg1"/>
                </a:solidFill>
              </a:rPr>
              <a:t>over Radix and 9% less than P-TLB</a:t>
            </a:r>
            <a:endParaRPr lang="en-CH" sz="3500" b="1" i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B3FDB-DE7E-D092-DB5C-FCED0EA23701}"/>
              </a:ext>
            </a:extLst>
          </p:cNvPr>
          <p:cNvCxnSpPr>
            <a:cxnSpLocks/>
          </p:cNvCxnSpPr>
          <p:nvPr/>
        </p:nvCxnSpPr>
        <p:spPr>
          <a:xfrm>
            <a:off x="1239720" y="2573104"/>
            <a:ext cx="7656086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FA06F4-3E1B-C236-2543-0F68BBE02889}"/>
              </a:ext>
            </a:extLst>
          </p:cNvPr>
          <p:cNvSpPr/>
          <p:nvPr/>
        </p:nvSpPr>
        <p:spPr>
          <a:xfrm>
            <a:off x="1136469" y="1765055"/>
            <a:ext cx="7157021" cy="1944792"/>
          </a:xfrm>
          <a:prstGeom prst="roundRect">
            <a:avLst>
              <a:gd name="adj" fmla="val 661"/>
            </a:avLst>
          </a:prstGeom>
          <a:solidFill>
            <a:schemeClr val="lt1">
              <a:alpha val="87612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88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"/>
    </mc:Choice>
    <mc:Fallback xmlns="">
      <p:transition spd="slow" advTm="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5" grpId="0">
        <p:bldAsOne/>
      </p:bldGraphic>
      <p:bldP spid="6" grpId="0" animBg="1"/>
      <p:bldP spid="8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6079-A925-8778-BDD5-2CCD987B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205491" cy="1020336"/>
          </a:xfrm>
        </p:spPr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CH" dirty="0"/>
              <a:t>ore Results and Details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18D9F-3028-2BDC-5E46-81C7C1F1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0" y="1234281"/>
            <a:ext cx="10360480" cy="4351338"/>
          </a:xfrm>
        </p:spPr>
        <p:txBody>
          <a:bodyPr>
            <a:normAutofit/>
          </a:bodyPr>
          <a:lstStyle/>
          <a:p>
            <a:r>
              <a:rPr lang="en-CH" sz="3300" dirty="0"/>
              <a:t>Sensitivity across different hash functions</a:t>
            </a:r>
          </a:p>
          <a:p>
            <a:r>
              <a:rPr lang="en-CH" sz="3300" dirty="0"/>
              <a:t>Sensitivity to parallel/serial TLB access and RSW  </a:t>
            </a:r>
          </a:p>
          <a:p>
            <a:r>
              <a:rPr lang="en-CH" sz="3300" dirty="0"/>
              <a:t>Sensitivity to RestSeg size </a:t>
            </a:r>
          </a:p>
          <a:p>
            <a:r>
              <a:rPr lang="en-CH" sz="3300" dirty="0"/>
              <a:t>Reuse-level distribution of 4KB pages</a:t>
            </a:r>
          </a:p>
          <a:p>
            <a:r>
              <a:rPr lang="en-CH" sz="3300" dirty="0"/>
              <a:t>Effect of migration to memory requests</a:t>
            </a:r>
          </a:p>
          <a:p>
            <a:r>
              <a:rPr lang="en-CH" sz="3300" dirty="0"/>
              <a:t>TAR &amp; SF cache hit rate</a:t>
            </a:r>
          </a:p>
          <a:p>
            <a:r>
              <a:rPr lang="en-CH" sz="3300" dirty="0"/>
              <a:t>Overhead across different context-switch quanta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FCB17-5DDD-434C-2D3C-E013572E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71</a:t>
            </a:fld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7BCC7-7581-993D-4105-BEE77F45BEF8}"/>
              </a:ext>
            </a:extLst>
          </p:cNvPr>
          <p:cNvSpPr txBox="1"/>
          <p:nvPr/>
        </p:nvSpPr>
        <p:spPr>
          <a:xfrm>
            <a:off x="790790" y="5334688"/>
            <a:ext cx="751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b="1" u="sng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https://arxiv.org/abs/2211.12205</a:t>
            </a:r>
          </a:p>
        </p:txBody>
      </p:sp>
    </p:spTree>
    <p:extLst>
      <p:ext uri="{BB962C8B-B14F-4D97-AF65-F5344CB8AC3E}">
        <p14:creationId xmlns:p14="http://schemas.microsoft.com/office/powerpoint/2010/main" val="10152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"/>
    </mc:Choice>
    <mc:Fallback xmlns="">
      <p:transition spd="slow" advTm="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6079-A925-8778-BDD5-2CCD987B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9205491" cy="1020336"/>
          </a:xfrm>
        </p:spPr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CH" dirty="0"/>
              <a:t>ore Results and Details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18D9F-3028-2BDC-5E46-81C7C1F1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0" y="1234281"/>
            <a:ext cx="10360480" cy="4351338"/>
          </a:xfrm>
        </p:spPr>
        <p:txBody>
          <a:bodyPr>
            <a:normAutofit/>
          </a:bodyPr>
          <a:lstStyle/>
          <a:p>
            <a:r>
              <a:rPr lang="en-CH" sz="3300" dirty="0"/>
              <a:t>Sensitivity across different hash functions</a:t>
            </a:r>
          </a:p>
          <a:p>
            <a:r>
              <a:rPr lang="en-CH" sz="3300" dirty="0"/>
              <a:t>Sensitivity to parallel/serial TLB access and RSW  </a:t>
            </a:r>
          </a:p>
          <a:p>
            <a:r>
              <a:rPr lang="en-CH" sz="3300" dirty="0"/>
              <a:t>Sensitivity to RestSeg size </a:t>
            </a:r>
          </a:p>
          <a:p>
            <a:r>
              <a:rPr lang="en-CH" sz="3300" dirty="0"/>
              <a:t>Reuse-level distribution of 4KB pages</a:t>
            </a:r>
          </a:p>
          <a:p>
            <a:r>
              <a:rPr lang="en-CH" sz="3300" dirty="0"/>
              <a:t>Effect of migration to memory requests</a:t>
            </a:r>
          </a:p>
          <a:p>
            <a:r>
              <a:rPr lang="en-CH" sz="3300" dirty="0"/>
              <a:t>TAR &amp; SF cache hit rate</a:t>
            </a:r>
          </a:p>
          <a:p>
            <a:r>
              <a:rPr lang="en-CH" sz="3300" dirty="0"/>
              <a:t>Overhead across different context-switch quanta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FCB17-5DDD-434C-2D3C-E013572E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72</a:t>
            </a:fld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7BCC7-7581-993D-4105-BEE77F45BEF8}"/>
              </a:ext>
            </a:extLst>
          </p:cNvPr>
          <p:cNvSpPr txBox="1"/>
          <p:nvPr/>
        </p:nvSpPr>
        <p:spPr>
          <a:xfrm>
            <a:off x="790790" y="5334688"/>
            <a:ext cx="751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b="1" u="sng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https://arxiv.org/abs/2211.12205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CF50A-BDD9-1742-A9EC-8B392975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71" y="958081"/>
            <a:ext cx="6930187" cy="4376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80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"/>
    </mc:Choice>
    <mc:Fallback xmlns="">
      <p:transition spd="slow" advTm="144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282D-A2B2-1A51-0D74-EB183808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4529C-6A54-A59E-CAAB-AFE2E331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73</a:t>
            </a:fld>
            <a:endParaRPr lang="en-C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254F8E-EB35-12FC-5793-2CF5FE91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85" y="1020337"/>
            <a:ext cx="8985415" cy="129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propose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Utopia</a:t>
            </a:r>
            <a:r>
              <a:rPr lang="en-US" sz="3200" dirty="0"/>
              <a:t>, a new virtual-to-physical mapping scheme that enables both: </a:t>
            </a:r>
          </a:p>
          <a:p>
            <a:pPr marL="571500" indent="-571500">
              <a:buFont typeface="+mj-lt"/>
              <a:buAutoNum type="romanLcPeriod"/>
            </a:pPr>
            <a:endParaRPr lang="en-US" sz="2400" dirty="0"/>
          </a:p>
          <a:p>
            <a:pPr lvl="1"/>
            <a:endParaRPr lang="en-CH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948993-B2EC-9134-7B30-58C91C901E35}"/>
              </a:ext>
            </a:extLst>
          </p:cNvPr>
          <p:cNvSpPr/>
          <p:nvPr/>
        </p:nvSpPr>
        <p:spPr>
          <a:xfrm>
            <a:off x="4698460" y="2332112"/>
            <a:ext cx="4079657" cy="867645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solidFill>
                  <a:schemeClr val="bg1"/>
                </a:solidFill>
                <a:latin typeface="Corbel" panose="020B0503020204020204" pitchFamily="34" charset="0"/>
              </a:rPr>
              <a:t>Flexible Mapping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8741D6F-3A12-0EC2-9722-FA89B6B3377F}"/>
              </a:ext>
            </a:extLst>
          </p:cNvPr>
          <p:cNvSpPr/>
          <p:nvPr/>
        </p:nvSpPr>
        <p:spPr>
          <a:xfrm>
            <a:off x="351090" y="2318953"/>
            <a:ext cx="4079657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solidFill>
                  <a:schemeClr val="bg1"/>
                </a:solidFill>
                <a:latin typeface="Corbel" panose="020B0503020204020204" pitchFamily="34" charset="0"/>
              </a:rPr>
              <a:t>Restrictive Mapping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71A4C2-4281-A404-B6DB-B54DFD0E23FF}"/>
              </a:ext>
            </a:extLst>
          </p:cNvPr>
          <p:cNvSpPr txBox="1">
            <a:spLocks/>
          </p:cNvSpPr>
          <p:nvPr/>
        </p:nvSpPr>
        <p:spPr>
          <a:xfrm>
            <a:off x="1234123" y="3453064"/>
            <a:ext cx="6675754" cy="57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Harmoniously co-exist in the system</a:t>
            </a:r>
          </a:p>
          <a:p>
            <a:pPr marL="571500" indent="-571500">
              <a:buFont typeface="+mj-lt"/>
              <a:buAutoNum type="romanLcPeriod"/>
            </a:pPr>
            <a:endParaRPr lang="en-US" sz="2400" b="1" dirty="0"/>
          </a:p>
          <a:p>
            <a:pPr lvl="1"/>
            <a:endParaRPr lang="en-CH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BDF6CD-2EF0-8478-43B6-A8FF4BD7EE88}"/>
              </a:ext>
            </a:extLst>
          </p:cNvPr>
          <p:cNvGrpSpPr/>
          <p:nvPr/>
        </p:nvGrpSpPr>
        <p:grpSpPr>
          <a:xfrm>
            <a:off x="1784811" y="5616939"/>
            <a:ext cx="5827298" cy="1013107"/>
            <a:chOff x="1679829" y="5474402"/>
            <a:chExt cx="6071944" cy="1013107"/>
          </a:xfrm>
          <a:solidFill>
            <a:schemeClr val="bg1">
              <a:alpha val="88656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3A1415-9DAD-A715-0D27-6BC946B40AF0}"/>
                </a:ext>
              </a:extLst>
            </p:cNvPr>
            <p:cNvSpPr txBox="1"/>
            <p:nvPr/>
          </p:nvSpPr>
          <p:spPr>
            <a:xfrm>
              <a:off x="1679829" y="6010455"/>
              <a:ext cx="6071944" cy="4770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CH" sz="2500" b="1" u="sng" dirty="0">
                  <a:solidFill>
                    <a:schemeClr val="tx2">
                      <a:lumMod val="75000"/>
                    </a:schemeClr>
                  </a:solidFill>
                  <a:latin typeface="Corbel" panose="020B0503020204020204" pitchFamily="34" charset="0"/>
                </a:rPr>
                <a:t>https://github.com/CMU-SAFARI/Utopia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1A93B9-BA6E-2C32-DABB-D8D7CA9048B5}"/>
                </a:ext>
              </a:extLst>
            </p:cNvPr>
            <p:cNvSpPr txBox="1"/>
            <p:nvPr/>
          </p:nvSpPr>
          <p:spPr>
            <a:xfrm>
              <a:off x="2646215" y="5474402"/>
              <a:ext cx="3875634" cy="5539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Corbel" panose="020B0503020204020204" pitchFamily="34" charset="0"/>
                </a:rPr>
                <a:t>Utopia is open source</a:t>
              </a:r>
              <a:endParaRPr lang="en-CH" sz="30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C5CB90-86AA-8527-E8A7-4CD7E5C140BE}"/>
              </a:ext>
            </a:extLst>
          </p:cNvPr>
          <p:cNvSpPr txBox="1">
            <a:spLocks/>
          </p:cNvSpPr>
          <p:nvPr/>
        </p:nvSpPr>
        <p:spPr>
          <a:xfrm>
            <a:off x="-52516" y="4155309"/>
            <a:ext cx="9196516" cy="1298616"/>
          </a:xfrm>
          <a:prstGeom prst="roundRect">
            <a:avLst>
              <a:gd name="adj" fmla="val 1970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orbel" panose="020B0503020204020204" pitchFamily="34" charset="0"/>
                <a:ea typeface="NanumGothic" panose="020D0604000000000000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H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Utopia achieves (i) </a:t>
            </a:r>
            <a:r>
              <a:rPr lang="en-CH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13% higher performance </a:t>
            </a:r>
            <a:r>
              <a:rPr lang="en-CH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                                   the state-of-the-art </a:t>
            </a:r>
            <a:r>
              <a:rPr lang="en-CH" sz="2500" b="1" dirty="0">
                <a:solidFill>
                  <a:srgbClr val="7030A0"/>
                </a:solidFill>
              </a:rPr>
              <a:t>contiguity-aware translation scheme </a:t>
            </a:r>
            <a:r>
              <a:rPr lang="en-CH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                                   (ii) </a:t>
            </a:r>
            <a:r>
              <a:rPr lang="en-CH" sz="2500" b="1" dirty="0">
                <a:solidFill>
                  <a:srgbClr val="24763F"/>
                </a:solidFill>
              </a:rPr>
              <a:t>95% of the performance </a:t>
            </a:r>
            <a:r>
              <a:rPr lang="en-CH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an ideal </a:t>
            </a:r>
            <a:r>
              <a:rPr lang="en-CH" sz="2500" b="1" dirty="0">
                <a:solidFill>
                  <a:schemeClr val="accent2">
                    <a:lumMod val="50000"/>
                  </a:schemeClr>
                </a:solidFill>
              </a:rPr>
              <a:t>perfect-TLB</a:t>
            </a:r>
          </a:p>
        </p:txBody>
      </p:sp>
    </p:spTree>
    <p:extLst>
      <p:ext uri="{BB962C8B-B14F-4D97-AF65-F5344CB8AC3E}">
        <p14:creationId xmlns:p14="http://schemas.microsoft.com/office/powerpoint/2010/main" val="23241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5916-25A6-9D42-9513-230B9BBE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2584" y="802873"/>
            <a:ext cx="10129168" cy="2387600"/>
          </a:xfrm>
        </p:spPr>
        <p:txBody>
          <a:bodyPr>
            <a:noAutofit/>
          </a:bodyPr>
          <a:lstStyle/>
          <a:p>
            <a:pPr>
              <a:lnSpc>
                <a:spcPts val="5300"/>
              </a:lnSpc>
            </a:pPr>
            <a:br>
              <a:rPr lang="en-CH" sz="4000" dirty="0">
                <a:solidFill>
                  <a:schemeClr val="bg1"/>
                </a:solidFill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</a:br>
            <a: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 </a:t>
            </a:r>
            <a:b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</a:br>
            <a: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Fast and Efficient Address Translation</a:t>
            </a:r>
            <a:b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</a:br>
            <a: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via Hybrid Restrictive &amp; Flexible</a:t>
            </a:r>
            <a:b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</a:br>
            <a:r>
              <a:rPr lang="en-CH" sz="4000" dirty="0"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Virtual-to-Physical Address Mappings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24863-D92D-F68C-22BA-CA0933AE0121}"/>
              </a:ext>
            </a:extLst>
          </p:cNvPr>
          <p:cNvSpPr txBox="1"/>
          <p:nvPr/>
        </p:nvSpPr>
        <p:spPr>
          <a:xfrm>
            <a:off x="-181484" y="4141443"/>
            <a:ext cx="950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solidFill>
                  <a:srgbClr val="05974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Konstantinos Kanellopoulos</a:t>
            </a:r>
            <a:endParaRPr lang="en-GB" sz="2100" dirty="0">
              <a:solidFill>
                <a:srgbClr val="059745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Rahul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Bera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Kosta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Stojiljkovic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Nisa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Bostanci</a:t>
            </a:r>
            <a:r>
              <a:rPr lang="en-GB" sz="21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Can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Firtina</a:t>
            </a:r>
            <a:r>
              <a:rPr lang="en-GB" sz="21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</a:p>
          <a:p>
            <a:pPr algn="ctr"/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Rachata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Ausavarungnirun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Rakesh Kumar,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Nastaran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Hajinazar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</a:p>
          <a:p>
            <a:pPr algn="ctr"/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Mohammad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Sadrosadati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Nandita Vijaykumar, and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Onur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GB" sz="21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Mutlu</a:t>
            </a:r>
            <a:r>
              <a:rPr lang="en-GB" sz="21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endParaRPr lang="en-GB" sz="2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A6994-C9A6-45DF-90CB-730E21BC654C}"/>
              </a:ext>
            </a:extLst>
          </p:cNvPr>
          <p:cNvSpPr txBox="1"/>
          <p:nvPr/>
        </p:nvSpPr>
        <p:spPr>
          <a:xfrm>
            <a:off x="3305060" y="210388"/>
            <a:ext cx="25338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5000" b="1" dirty="0">
                <a:solidFill>
                  <a:srgbClr val="059745"/>
                </a:solidFill>
                <a:latin typeface="Futura Medium" panose="020B0602020204020303" pitchFamily="34" charset="-79"/>
                <a:ea typeface="Dotum" panose="020B0600000101010101" pitchFamily="34" charset="-127"/>
                <a:cs typeface="Futura Medium" panose="020B0602020204020303" pitchFamily="34" charset="-79"/>
              </a:rPr>
              <a:t>UTOPIA</a:t>
            </a:r>
            <a:endParaRPr lang="en-CH" sz="5000" b="1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A538359-35ED-6DAD-1C15-DA1270BF1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6" y="64947"/>
            <a:ext cx="889395" cy="1152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076DA-C210-EEDF-C50B-FA156D22BE94}"/>
              </a:ext>
            </a:extLst>
          </p:cNvPr>
          <p:cNvSpPr txBox="1"/>
          <p:nvPr/>
        </p:nvSpPr>
        <p:spPr>
          <a:xfrm>
            <a:off x="2139615" y="3190473"/>
            <a:ext cx="582729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300" b="1" u="sng" dirty="0">
                <a:solidFill>
                  <a:srgbClr val="24763F"/>
                </a:solidFill>
                <a:latin typeface="Corbel" panose="020B0503020204020204" pitchFamily="34" charset="0"/>
              </a:rPr>
              <a:t>https://github.com/CMU-SAFARI/Utopia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EAC146A-4E90-6714-C47E-8633149C3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033" y="3203977"/>
            <a:ext cx="923759" cy="11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97"/>
    </mc:Choice>
    <mc:Fallback xmlns="">
      <p:transition spd="slow" advTm="25097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B9AC-A046-3249-AE4C-8CD8FB44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43"/>
            <a:ext cx="7886700" cy="1020336"/>
          </a:xfrm>
        </p:spPr>
        <p:txBody>
          <a:bodyPr>
            <a:normAutofit/>
          </a:bodyPr>
          <a:lstStyle/>
          <a:p>
            <a:r>
              <a:rPr lang="en-CH" dirty="0"/>
              <a:t>Address Translation Flow (III)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EFC5D-8BE0-4D4D-8869-FC7AAD85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75</a:t>
            </a:fld>
            <a:endParaRPr lang="en-C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18934E-F8EA-03DC-E9BD-01A7CBA8FBE9}"/>
              </a:ext>
            </a:extLst>
          </p:cNvPr>
          <p:cNvSpPr/>
          <p:nvPr/>
        </p:nvSpPr>
        <p:spPr>
          <a:xfrm>
            <a:off x="7230617" y="2209163"/>
            <a:ext cx="1767856" cy="3017194"/>
          </a:xfrm>
          <a:prstGeom prst="roundRect">
            <a:avLst>
              <a:gd name="adj" fmla="val 309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Memory Hierarchy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A049DC-2737-4ECA-3386-0DC96A456D28}"/>
              </a:ext>
            </a:extLst>
          </p:cNvPr>
          <p:cNvSpPr/>
          <p:nvPr/>
        </p:nvSpPr>
        <p:spPr>
          <a:xfrm>
            <a:off x="267665" y="2209163"/>
            <a:ext cx="995560" cy="3017194"/>
          </a:xfrm>
          <a:prstGeom prst="roundRect">
            <a:avLst>
              <a:gd name="adj" fmla="val 336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5228969-F0DC-AF1B-9527-FD0436F88CB7}"/>
              </a:ext>
            </a:extLst>
          </p:cNvPr>
          <p:cNvSpPr/>
          <p:nvPr/>
        </p:nvSpPr>
        <p:spPr>
          <a:xfrm>
            <a:off x="7313187" y="2328026"/>
            <a:ext cx="1599082" cy="930448"/>
          </a:xfrm>
          <a:prstGeom prst="roundRect">
            <a:avLst>
              <a:gd name="adj" fmla="val 946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Page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112023-9134-FBD8-7A67-749B0984544C}"/>
              </a:ext>
            </a:extLst>
          </p:cNvPr>
          <p:cNvCxnSpPr>
            <a:cxnSpLocks/>
          </p:cNvCxnSpPr>
          <p:nvPr/>
        </p:nvCxnSpPr>
        <p:spPr>
          <a:xfrm>
            <a:off x="1263225" y="3839103"/>
            <a:ext cx="12575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458D42F-CD8E-89BE-A147-F7F2C55168A9}"/>
              </a:ext>
            </a:extLst>
          </p:cNvPr>
          <p:cNvSpPr/>
          <p:nvPr/>
        </p:nvSpPr>
        <p:spPr>
          <a:xfrm>
            <a:off x="2508290" y="2209163"/>
            <a:ext cx="3233628" cy="3017194"/>
          </a:xfrm>
          <a:prstGeom prst="roundRect">
            <a:avLst>
              <a:gd name="adj" fmla="val 126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82802B-4EFB-B067-E772-C3B0A2226188}"/>
              </a:ext>
            </a:extLst>
          </p:cNvPr>
          <p:cNvSpPr/>
          <p:nvPr/>
        </p:nvSpPr>
        <p:spPr>
          <a:xfrm>
            <a:off x="2389023" y="3302262"/>
            <a:ext cx="3417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400" b="1" i="1" dirty="0"/>
              <a:t>Memory </a:t>
            </a:r>
          </a:p>
          <a:p>
            <a:pPr algn="ctr"/>
            <a:r>
              <a:rPr lang="en-CH" sz="2400" b="1" i="1" dirty="0"/>
              <a:t>Management Unit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BBB2F4-0D6D-6FA0-A888-8AA2E5B4C0D4}"/>
              </a:ext>
            </a:extLst>
          </p:cNvPr>
          <p:cNvSpPr/>
          <p:nvPr/>
        </p:nvSpPr>
        <p:spPr>
          <a:xfrm>
            <a:off x="1382492" y="3132101"/>
            <a:ext cx="95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b="1" i="1"/>
              <a:t>Virtual </a:t>
            </a:r>
          </a:p>
          <a:p>
            <a:r>
              <a:rPr lang="en-CH" b="1" i="1"/>
              <a:t>Address</a:t>
            </a:r>
            <a:endParaRPr lang="en-CH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B4C545-5061-D63A-B489-1B21E8183035}"/>
              </a:ext>
            </a:extLst>
          </p:cNvPr>
          <p:cNvCxnSpPr>
            <a:cxnSpLocks/>
          </p:cNvCxnSpPr>
          <p:nvPr/>
        </p:nvCxnSpPr>
        <p:spPr>
          <a:xfrm>
            <a:off x="267665" y="2573785"/>
            <a:ext cx="5474253" cy="0"/>
          </a:xfrm>
          <a:prstGeom prst="straightConnector1">
            <a:avLst/>
          </a:prstGeom>
          <a:ln w="76200">
            <a:solidFill>
              <a:srgbClr val="05974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375D4CD-FAD9-0D33-2C6E-0F00D6170181}"/>
              </a:ext>
            </a:extLst>
          </p:cNvPr>
          <p:cNvSpPr/>
          <p:nvPr/>
        </p:nvSpPr>
        <p:spPr>
          <a:xfrm>
            <a:off x="181461" y="1326569"/>
            <a:ext cx="8730808" cy="693887"/>
          </a:xfrm>
          <a:prstGeom prst="roundRect">
            <a:avLst>
              <a:gd name="adj" fmla="val 8628"/>
            </a:avLst>
          </a:prstGeom>
          <a:solidFill>
            <a:schemeClr val="tx2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Translation Latency</a:t>
            </a:r>
            <a:endParaRPr lang="en-CH" sz="4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90053C-1AB2-7399-A873-6A13A9A356C2}"/>
              </a:ext>
            </a:extLst>
          </p:cNvPr>
          <p:cNvSpPr/>
          <p:nvPr/>
        </p:nvSpPr>
        <p:spPr>
          <a:xfrm>
            <a:off x="2508290" y="2380368"/>
            <a:ext cx="3233628" cy="578471"/>
          </a:xfrm>
          <a:prstGeom prst="roundRect">
            <a:avLst>
              <a:gd name="adj" fmla="val 8628"/>
            </a:avLst>
          </a:prstGeom>
          <a:solidFill>
            <a:srgbClr val="059745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Hit in TLBs</a:t>
            </a:r>
            <a:endParaRPr lang="en-CH" sz="4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00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6">
        <p159:morph option="byObject"/>
      </p:transition>
    </mc:Choice>
    <mc:Fallback xmlns="">
      <p:transition spd="slow" advTm="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A21D-154C-2B4B-B338-E577F3A7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/>
              <a:t>Virtual Memory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EB899-2F97-1541-912D-16DF7084C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82" y="1152339"/>
            <a:ext cx="8759786" cy="4746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H" sz="3000">
                <a:ea typeface="Bodoni Ornaments" pitchFamily="2" charset="0"/>
                <a:cs typeface="Gujarati Sangam MN" pitchFamily="2" charset="0"/>
              </a:rPr>
              <a:t>Virtual Memory (VM) is one of the </a:t>
            </a:r>
            <a:r>
              <a:rPr lang="en-CH" sz="3000" b="1">
                <a:solidFill>
                  <a:schemeClr val="accent1">
                    <a:lumMod val="75000"/>
                  </a:schemeClr>
                </a:solidFill>
                <a:ea typeface="Bodoni Ornaments" pitchFamily="2" charset="0"/>
                <a:cs typeface="Gujarati Sangam MN" pitchFamily="2" charset="0"/>
              </a:rPr>
              <a:t>cornerstones</a:t>
            </a:r>
            <a:r>
              <a:rPr lang="en-CH" sz="3000">
                <a:ea typeface="Bodoni Ornaments" pitchFamily="2" charset="0"/>
                <a:cs typeface="Gujarati Sangam MN" pitchFamily="2" charset="0"/>
              </a:rPr>
              <a:t> </a:t>
            </a:r>
          </a:p>
          <a:p>
            <a:pPr marL="0" indent="0">
              <a:buNone/>
            </a:pPr>
            <a:r>
              <a:rPr lang="en-CH" sz="3000">
                <a:ea typeface="Bodoni Ornaments" pitchFamily="2" charset="0"/>
                <a:cs typeface="Gujarati Sangam MN" pitchFamily="2" charset="0"/>
              </a:rPr>
              <a:t>of most modern computing systems</a:t>
            </a:r>
          </a:p>
          <a:p>
            <a:endParaRPr lang="en-CH" sz="3000">
              <a:ea typeface="Bodoni Ornaments" pitchFamily="2" charset="0"/>
              <a:cs typeface="Gujarati Sangam MN" pitchFamily="2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  <a:ea typeface="Bodoni Ornaments" pitchFamily="2" charset="0"/>
                <a:cs typeface="Gujarati Sangam MN" pitchFamily="2" charset="0"/>
              </a:rPr>
              <a:t>Conventional</a:t>
            </a:r>
            <a:r>
              <a:rPr lang="en-US" sz="3000" dirty="0">
                <a:solidFill>
                  <a:srgbClr val="C00000"/>
                </a:solidFill>
                <a:ea typeface="Bodoni Ornaments" pitchFamily="2" charset="0"/>
                <a:cs typeface="Gujarati Sangam MN" pitchFamily="2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ea typeface="Bodoni Ornaments" pitchFamily="2" charset="0"/>
                <a:cs typeface="Gujarati Sangam MN" pitchFamily="2" charset="0"/>
              </a:rPr>
              <a:t>V</a:t>
            </a:r>
            <a:r>
              <a:rPr lang="en-CH" sz="3000" b="1">
                <a:solidFill>
                  <a:srgbClr val="C00000"/>
                </a:solidFill>
                <a:ea typeface="Bodoni Ornaments" pitchFamily="2" charset="0"/>
                <a:cs typeface="Gujarati Sangam MN" pitchFamily="2" charset="0"/>
              </a:rPr>
              <a:t>M designs </a:t>
            </a:r>
            <a:r>
              <a:rPr lang="en-CH" sz="3000">
                <a:ea typeface="Bodoni Ornaments" pitchFamily="2" charset="0"/>
                <a:cs typeface="Gujarati Sangam MN" pitchFamily="2" charset="0"/>
              </a:rPr>
              <a:t>provide :</a:t>
            </a:r>
          </a:p>
          <a:p>
            <a:pPr marL="0" indent="0">
              <a:buNone/>
            </a:pPr>
            <a:endParaRPr lang="en-CH" sz="3000">
              <a:ea typeface="Bodoni Ornaments" pitchFamily="2" charset="0"/>
              <a:cs typeface="Gujarati Sangam MN" pitchFamily="2" charset="0"/>
            </a:endParaRPr>
          </a:p>
          <a:p>
            <a:pPr marL="971550" lvl="1" indent="-514350">
              <a:lnSpc>
                <a:spcPts val="3200"/>
              </a:lnSpc>
              <a:buAutoNum type="arabicParenBoth"/>
            </a:pPr>
            <a:r>
              <a:rPr lang="en-CH" sz="3000">
                <a:ea typeface="Bodoni Ornaments" pitchFamily="2" charset="0"/>
                <a:cs typeface="Gujarati Sangam MN" pitchFamily="2" charset="0"/>
              </a:rPr>
              <a:t>Application-transparent </a:t>
            </a:r>
            <a:r>
              <a:rPr lang="en-CH" sz="3000" b="1">
                <a:solidFill>
                  <a:srgbClr val="7030A0"/>
                </a:solidFill>
                <a:ea typeface="Bodoni Ornaments" pitchFamily="2" charset="0"/>
                <a:cs typeface="Gujarati Sangam MN" pitchFamily="2" charset="0"/>
              </a:rPr>
              <a:t>memory management</a:t>
            </a:r>
          </a:p>
          <a:p>
            <a:pPr marL="971550" lvl="1" indent="-514350">
              <a:lnSpc>
                <a:spcPts val="3200"/>
              </a:lnSpc>
              <a:buAutoNum type="arabicParenBoth"/>
            </a:pPr>
            <a:endParaRPr lang="en-CH" sz="3000" b="1">
              <a:solidFill>
                <a:srgbClr val="7030A0"/>
              </a:solidFill>
              <a:ea typeface="Bodoni Ornaments" pitchFamily="2" charset="0"/>
              <a:cs typeface="Gujarati Sangam MN" pitchFamily="2" charset="0"/>
            </a:endParaRPr>
          </a:p>
          <a:p>
            <a:pPr marL="971550" lvl="1" indent="-514350">
              <a:lnSpc>
                <a:spcPts val="3200"/>
              </a:lnSpc>
              <a:buAutoNum type="arabicParenBoth"/>
            </a:pPr>
            <a:r>
              <a:rPr lang="en-CH" sz="3000">
                <a:ea typeface="Bodoni Ornaments" pitchFamily="2" charset="0"/>
                <a:cs typeface="Gujarati Sangam MN" pitchFamily="2" charset="0"/>
              </a:rPr>
              <a:t>Data </a:t>
            </a:r>
            <a:r>
              <a:rPr lang="en-CH" sz="3000" b="1">
                <a:solidFill>
                  <a:srgbClr val="0070C0"/>
                </a:solidFill>
                <a:ea typeface="Bodoni Ornaments" pitchFamily="2" charset="0"/>
                <a:cs typeface="Gujarati Sangam MN" pitchFamily="2" charset="0"/>
              </a:rPr>
              <a:t>sharing</a:t>
            </a:r>
          </a:p>
          <a:p>
            <a:pPr marL="971550" lvl="1" indent="-514350">
              <a:lnSpc>
                <a:spcPts val="3200"/>
              </a:lnSpc>
              <a:buAutoNum type="arabicParenBoth"/>
            </a:pPr>
            <a:endParaRPr lang="en-CH" sz="3000" b="1">
              <a:solidFill>
                <a:srgbClr val="0070C0"/>
              </a:solidFill>
              <a:ea typeface="Bodoni Ornaments" pitchFamily="2" charset="0"/>
              <a:cs typeface="Gujarati Sangam MN" pitchFamily="2" charset="0"/>
            </a:endParaRPr>
          </a:p>
          <a:p>
            <a:pPr marL="971550" lvl="1" indent="-514350">
              <a:lnSpc>
                <a:spcPts val="3200"/>
              </a:lnSpc>
              <a:buAutoNum type="arabicParenBoth"/>
            </a:pPr>
            <a:r>
              <a:rPr lang="en-CH" sz="3000">
                <a:ea typeface="Bodoni Ornaments" pitchFamily="2" charset="0"/>
                <a:cs typeface="Gujarati Sangam MN" pitchFamily="2" charset="0"/>
              </a:rPr>
              <a:t>Process </a:t>
            </a:r>
            <a:r>
              <a:rPr lang="en-CH" sz="3000" b="1">
                <a:solidFill>
                  <a:srgbClr val="059745"/>
                </a:solidFill>
                <a:ea typeface="Bodoni Ornaments" pitchFamily="2" charset="0"/>
                <a:cs typeface="Gujarati Sangam MN" pitchFamily="2" charset="0"/>
              </a:rPr>
              <a:t>isolation</a:t>
            </a:r>
          </a:p>
          <a:p>
            <a:pPr marL="0" indent="0">
              <a:buNone/>
            </a:pPr>
            <a:endParaRPr lang="en-CH" sz="3000">
              <a:ea typeface="Bodoni Ornaments" pitchFamily="2" charset="0"/>
              <a:cs typeface="Gujarati Sangam MN" pitchFamily="2" charset="0"/>
            </a:endParaRPr>
          </a:p>
          <a:p>
            <a:pPr lvl="1"/>
            <a:endParaRPr lang="en-CH" sz="3000">
              <a:ea typeface="Bodoni Ornaments" pitchFamily="2" charset="0"/>
              <a:cs typeface="Gujarati Sangam MN" pitchFamily="2" charset="0"/>
            </a:endParaRPr>
          </a:p>
          <a:p>
            <a:endParaRPr lang="en-CH" sz="3000">
              <a:ea typeface="Bodoni Ornaments" pitchFamily="2" charset="0"/>
              <a:cs typeface="Gujarati Sangam MN" pitchFamily="2" charset="0"/>
            </a:endParaRPr>
          </a:p>
          <a:p>
            <a:pPr lvl="1"/>
            <a:endParaRPr lang="en-CH" sz="3000">
              <a:ea typeface="Bodoni Ornaments" pitchFamily="2" charset="0"/>
              <a:cs typeface="Gujarati Sangam MN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6ECB4-0A17-B043-A964-54EE3ED5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942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"/>
    </mc:Choice>
    <mc:Fallback xmlns="">
      <p:transition spd="slow" advTm="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B9AC-A046-3249-AE4C-8CD8FB44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43"/>
            <a:ext cx="7886700" cy="1020336"/>
          </a:xfrm>
        </p:spPr>
        <p:txBody>
          <a:bodyPr>
            <a:normAutofit/>
          </a:bodyPr>
          <a:lstStyle/>
          <a:p>
            <a:r>
              <a:rPr lang="en-CH" dirty="0"/>
              <a:t>Address Translation Flow (III)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EFC5D-8BE0-4D4D-8869-FC7AAD85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77</a:t>
            </a:fld>
            <a:endParaRPr lang="en-C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18934E-F8EA-03DC-E9BD-01A7CBA8FBE9}"/>
              </a:ext>
            </a:extLst>
          </p:cNvPr>
          <p:cNvSpPr/>
          <p:nvPr/>
        </p:nvSpPr>
        <p:spPr>
          <a:xfrm>
            <a:off x="7230617" y="2209163"/>
            <a:ext cx="1767856" cy="3017194"/>
          </a:xfrm>
          <a:prstGeom prst="roundRect">
            <a:avLst>
              <a:gd name="adj" fmla="val 309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Memory Hierarchy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A049DC-2737-4ECA-3386-0DC96A456D28}"/>
              </a:ext>
            </a:extLst>
          </p:cNvPr>
          <p:cNvSpPr/>
          <p:nvPr/>
        </p:nvSpPr>
        <p:spPr>
          <a:xfrm>
            <a:off x="267665" y="2209163"/>
            <a:ext cx="995560" cy="3017194"/>
          </a:xfrm>
          <a:prstGeom prst="roundRect">
            <a:avLst>
              <a:gd name="adj" fmla="val 336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5228969-F0DC-AF1B-9527-FD0436F88CB7}"/>
              </a:ext>
            </a:extLst>
          </p:cNvPr>
          <p:cNvSpPr/>
          <p:nvPr/>
        </p:nvSpPr>
        <p:spPr>
          <a:xfrm>
            <a:off x="7313187" y="2328026"/>
            <a:ext cx="1599082" cy="930448"/>
          </a:xfrm>
          <a:prstGeom prst="roundRect">
            <a:avLst>
              <a:gd name="adj" fmla="val 946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tx1"/>
                </a:solidFill>
              </a:rPr>
              <a:t>Page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112023-9134-FBD8-7A67-749B0984544C}"/>
              </a:ext>
            </a:extLst>
          </p:cNvPr>
          <p:cNvCxnSpPr>
            <a:cxnSpLocks/>
          </p:cNvCxnSpPr>
          <p:nvPr/>
        </p:nvCxnSpPr>
        <p:spPr>
          <a:xfrm>
            <a:off x="1263225" y="3839103"/>
            <a:ext cx="12575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458D42F-CD8E-89BE-A147-F7F2C55168A9}"/>
              </a:ext>
            </a:extLst>
          </p:cNvPr>
          <p:cNvSpPr/>
          <p:nvPr/>
        </p:nvSpPr>
        <p:spPr>
          <a:xfrm>
            <a:off x="2508290" y="2209163"/>
            <a:ext cx="3233628" cy="3017194"/>
          </a:xfrm>
          <a:prstGeom prst="roundRect">
            <a:avLst>
              <a:gd name="adj" fmla="val 126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82802B-4EFB-B067-E772-C3B0A2226188}"/>
              </a:ext>
            </a:extLst>
          </p:cNvPr>
          <p:cNvSpPr/>
          <p:nvPr/>
        </p:nvSpPr>
        <p:spPr>
          <a:xfrm>
            <a:off x="2389023" y="3302262"/>
            <a:ext cx="3417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400" b="1" i="1" dirty="0"/>
              <a:t>Memory </a:t>
            </a:r>
          </a:p>
          <a:p>
            <a:pPr algn="ctr"/>
            <a:r>
              <a:rPr lang="en-CH" sz="2400" b="1" i="1" dirty="0"/>
              <a:t>Management Unit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BBB2F4-0D6D-6FA0-A888-8AA2E5B4C0D4}"/>
              </a:ext>
            </a:extLst>
          </p:cNvPr>
          <p:cNvSpPr/>
          <p:nvPr/>
        </p:nvSpPr>
        <p:spPr>
          <a:xfrm>
            <a:off x="1382492" y="3132101"/>
            <a:ext cx="95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b="1" i="1"/>
              <a:t>Virtual </a:t>
            </a:r>
          </a:p>
          <a:p>
            <a:r>
              <a:rPr lang="en-CH" b="1" i="1"/>
              <a:t>Address</a:t>
            </a:r>
            <a:endParaRPr lang="en-CH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B4C545-5061-D63A-B489-1B21E8183035}"/>
              </a:ext>
            </a:extLst>
          </p:cNvPr>
          <p:cNvCxnSpPr>
            <a:cxnSpLocks/>
          </p:cNvCxnSpPr>
          <p:nvPr/>
        </p:nvCxnSpPr>
        <p:spPr>
          <a:xfrm>
            <a:off x="267665" y="2573785"/>
            <a:ext cx="7045522" cy="0"/>
          </a:xfrm>
          <a:prstGeom prst="straightConnector1">
            <a:avLst/>
          </a:prstGeom>
          <a:ln w="76200">
            <a:solidFill>
              <a:srgbClr val="05974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8558C7-1F30-ADA2-42D2-DF86F9E262E7}"/>
              </a:ext>
            </a:extLst>
          </p:cNvPr>
          <p:cNvCxnSpPr>
            <a:cxnSpLocks/>
          </p:cNvCxnSpPr>
          <p:nvPr/>
        </p:nvCxnSpPr>
        <p:spPr>
          <a:xfrm flipH="1">
            <a:off x="1263225" y="3549867"/>
            <a:ext cx="596739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927FAD-905F-1251-7820-80EF12E7817C}"/>
              </a:ext>
            </a:extLst>
          </p:cNvPr>
          <p:cNvSpPr/>
          <p:nvPr/>
        </p:nvSpPr>
        <p:spPr>
          <a:xfrm>
            <a:off x="1972202" y="3260632"/>
            <a:ext cx="4888780" cy="578471"/>
          </a:xfrm>
          <a:prstGeom prst="roundRect">
            <a:avLst>
              <a:gd name="adj" fmla="val 8628"/>
            </a:avLst>
          </a:prstGeom>
          <a:solidFill>
            <a:srgbClr val="C00000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Cache/DRAM Access</a:t>
            </a:r>
            <a:endParaRPr lang="en-CH" sz="4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4C10771-44AD-DB9E-8919-A9FA1F7A15F0}"/>
              </a:ext>
            </a:extLst>
          </p:cNvPr>
          <p:cNvSpPr/>
          <p:nvPr/>
        </p:nvSpPr>
        <p:spPr>
          <a:xfrm>
            <a:off x="2819905" y="2258500"/>
            <a:ext cx="3193375" cy="578471"/>
          </a:xfrm>
          <a:prstGeom prst="roundRect">
            <a:avLst>
              <a:gd name="adj" fmla="val 8628"/>
            </a:avLst>
          </a:prstGeom>
          <a:solidFill>
            <a:srgbClr val="059745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TLB Miss</a:t>
            </a:r>
            <a:endParaRPr lang="en-CH" sz="4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95A9E3-6EE2-324E-5766-EFEFDE0A4B5F}"/>
              </a:ext>
            </a:extLst>
          </p:cNvPr>
          <p:cNvSpPr/>
          <p:nvPr/>
        </p:nvSpPr>
        <p:spPr>
          <a:xfrm>
            <a:off x="265685" y="1326569"/>
            <a:ext cx="8730808" cy="693887"/>
          </a:xfrm>
          <a:prstGeom prst="roundRect">
            <a:avLst>
              <a:gd name="adj" fmla="val 8628"/>
            </a:avLst>
          </a:prstGeom>
          <a:solidFill>
            <a:schemeClr val="tx2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Translation Latency</a:t>
            </a:r>
            <a:endParaRPr lang="en-CH" sz="4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"/>
    </mc:Choice>
    <mc:Fallback xmlns="">
      <p:transition spd="slow" advTm="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D1B8-BBB6-A6BA-134B-BA698C0E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557"/>
            <a:ext cx="10935939" cy="1020336"/>
          </a:xfrm>
        </p:spPr>
        <p:txBody>
          <a:bodyPr>
            <a:normAutofit/>
          </a:bodyPr>
          <a:lstStyle/>
          <a:p>
            <a:r>
              <a:rPr lang="en-CH" dirty="0">
                <a:solidFill>
                  <a:srgbClr val="C00000"/>
                </a:solidFill>
              </a:rPr>
              <a:t>High Latency </a:t>
            </a:r>
            <a:r>
              <a:rPr lang="en-CH" dirty="0"/>
              <a:t>PTWs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8071F-176F-871C-DA78-E36610FA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78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BEFB22-7F69-6AE5-3B3A-475E0085BE9E}"/>
              </a:ext>
            </a:extLst>
          </p:cNvPr>
          <p:cNvSpPr/>
          <p:nvPr/>
        </p:nvSpPr>
        <p:spPr>
          <a:xfrm>
            <a:off x="148723" y="1763517"/>
            <a:ext cx="4128309" cy="1610059"/>
          </a:xfrm>
          <a:prstGeom prst="roundRect">
            <a:avLst>
              <a:gd name="adj" fmla="val 2702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>
                <a:solidFill>
                  <a:schemeClr val="tx1"/>
                </a:solidFill>
                <a:latin typeface="Corbel" panose="020B0503020204020204" pitchFamily="34" charset="0"/>
              </a:rPr>
              <a:t>Irregular Memory Access Patterns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18B1F9-CA9B-4C24-58F1-7CD7FF5A0167}"/>
              </a:ext>
            </a:extLst>
          </p:cNvPr>
          <p:cNvSpPr/>
          <p:nvPr/>
        </p:nvSpPr>
        <p:spPr>
          <a:xfrm>
            <a:off x="4858375" y="1763517"/>
            <a:ext cx="4128309" cy="1610059"/>
          </a:xfrm>
          <a:prstGeom prst="roundRect">
            <a:avLst>
              <a:gd name="adj" fmla="val 1771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Large </a:t>
            </a:r>
          </a:p>
          <a:p>
            <a:pPr algn="ctr"/>
            <a:r>
              <a:rPr lang="en-CH" sz="4000" b="1" i="1" dirty="0">
                <a:solidFill>
                  <a:schemeClr val="tx1"/>
                </a:solidFill>
                <a:latin typeface="Corbel" panose="020B0503020204020204" pitchFamily="34" charset="0"/>
              </a:rPr>
              <a:t>Datasets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A49FE-3F65-991D-3692-739A26B64678}"/>
              </a:ext>
            </a:extLst>
          </p:cNvPr>
          <p:cNvCxnSpPr>
            <a:cxnSpLocks/>
          </p:cNvCxnSpPr>
          <p:nvPr/>
        </p:nvCxnSpPr>
        <p:spPr>
          <a:xfrm>
            <a:off x="2211049" y="3500203"/>
            <a:ext cx="0" cy="8919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162C70-7147-8660-5B96-BB76F93B5FD8}"/>
              </a:ext>
            </a:extLst>
          </p:cNvPr>
          <p:cNvCxnSpPr/>
          <p:nvPr/>
        </p:nvCxnSpPr>
        <p:spPr>
          <a:xfrm>
            <a:off x="6995410" y="3500203"/>
            <a:ext cx="0" cy="8919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E557F4E-046F-9C79-B042-264D5BE8115D}"/>
              </a:ext>
            </a:extLst>
          </p:cNvPr>
          <p:cNvSpPr/>
          <p:nvPr/>
        </p:nvSpPr>
        <p:spPr>
          <a:xfrm>
            <a:off x="148723" y="4564408"/>
            <a:ext cx="8837961" cy="1286202"/>
          </a:xfrm>
          <a:prstGeom prst="roundRect">
            <a:avLst>
              <a:gd name="adj" fmla="val 3847"/>
            </a:avLst>
          </a:prstGeom>
          <a:solidFill>
            <a:schemeClr val="tx2">
              <a:lumMod val="50000"/>
              <a:alpha val="95229"/>
            </a:schemeClr>
          </a:solidFill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i="1">
                <a:solidFill>
                  <a:schemeClr val="bg1"/>
                </a:solidFill>
                <a:latin typeface="Corbel" panose="020B0503020204020204" pitchFamily="34" charset="0"/>
              </a:rPr>
              <a:t>Large a</a:t>
            </a:r>
            <a:r>
              <a:rPr lang="en-GB" sz="4000" b="1" i="1" err="1">
                <a:solidFill>
                  <a:schemeClr val="bg1"/>
                </a:solidFill>
                <a:latin typeface="Corbel" panose="020B0503020204020204" pitchFamily="34" charset="0"/>
              </a:rPr>
              <a:t>nd</a:t>
            </a:r>
            <a:r>
              <a:rPr lang="en-CH" sz="4000" b="1" i="1">
                <a:solidFill>
                  <a:schemeClr val="bg1"/>
                </a:solidFill>
                <a:latin typeface="Corbel" panose="020B0503020204020204" pitchFamily="34" charset="0"/>
              </a:rPr>
              <a:t> costly-to-access PT</a:t>
            </a:r>
          </a:p>
        </p:txBody>
      </p:sp>
    </p:spTree>
    <p:extLst>
      <p:ext uri="{BB962C8B-B14F-4D97-AF65-F5344CB8AC3E}">
        <p14:creationId xmlns:p14="http://schemas.microsoft.com/office/powerpoint/2010/main" val="25947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"/>
    </mc:Choice>
    <mc:Fallback xmlns="">
      <p:transition spd="slow" advTm="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8071F-176F-871C-DA78-E36610FA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79</a:t>
            </a:fld>
            <a:endParaRPr lang="en-CH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E12301D-DE47-1F10-7FB0-E3A296069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771975"/>
              </p:ext>
            </p:extLst>
          </p:nvPr>
        </p:nvGraphicFramePr>
        <p:xfrm>
          <a:off x="-144167" y="510169"/>
          <a:ext cx="9003354" cy="492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ECD9546-B6DB-E351-26BE-A4C122FE79B3}"/>
              </a:ext>
            </a:extLst>
          </p:cNvPr>
          <p:cNvSpPr/>
          <p:nvPr/>
        </p:nvSpPr>
        <p:spPr>
          <a:xfrm>
            <a:off x="21606" y="4875695"/>
            <a:ext cx="9100788" cy="1292630"/>
          </a:xfrm>
          <a:prstGeom prst="roundRect">
            <a:avLst/>
          </a:prstGeom>
          <a:solidFill>
            <a:srgbClr val="059745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Even the largest 64K-entry L2 TLB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experiences 24 MPKI on average</a:t>
            </a:r>
            <a:endParaRPr lang="en-CH" sz="4000" b="1" i="1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E16EAEC-71D6-64A5-D02D-D2D54A75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935939" cy="1020336"/>
          </a:xfrm>
        </p:spPr>
        <p:txBody>
          <a:bodyPr>
            <a:normAutofit/>
          </a:bodyPr>
          <a:lstStyle/>
          <a:p>
            <a:r>
              <a:rPr lang="en-CH" dirty="0"/>
              <a:t>Frequent PTWs</a:t>
            </a:r>
          </a:p>
        </p:txBody>
      </p:sp>
    </p:spTree>
    <p:extLst>
      <p:ext uri="{BB962C8B-B14F-4D97-AF65-F5344CB8AC3E}">
        <p14:creationId xmlns:p14="http://schemas.microsoft.com/office/powerpoint/2010/main" val="615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"/>
    </mc:Choice>
    <mc:Fallback xmlns="">
      <p:transition spd="slow" advTm="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16C2-2282-6F47-8094-A90A9E37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Architectural Support for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7A90B-3946-2D4E-B7CC-38679977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20" y="1173279"/>
            <a:ext cx="9026979" cy="4716882"/>
          </a:xfrm>
        </p:spPr>
        <p:txBody>
          <a:bodyPr>
            <a:normAutofit fontScale="92500" lnSpcReduction="20000"/>
          </a:bodyPr>
          <a:lstStyle/>
          <a:p>
            <a:endParaRPr lang="en-CH" dirty="0"/>
          </a:p>
          <a:p>
            <a:pPr>
              <a:lnSpc>
                <a:spcPct val="110000"/>
              </a:lnSpc>
            </a:pPr>
            <a:r>
              <a:rPr lang="en-CH" dirty="0"/>
              <a:t>To send a memory request to the memory hierarchy, the processor needs to translate the virtual address to the corresponding physical</a:t>
            </a:r>
          </a:p>
          <a:p>
            <a:pPr marL="0" indent="0">
              <a:lnSpc>
                <a:spcPct val="110000"/>
              </a:lnSpc>
              <a:buNone/>
            </a:pPr>
            <a:endParaRPr lang="en-CH" dirty="0"/>
          </a:p>
          <a:p>
            <a:pPr>
              <a:lnSpc>
                <a:spcPct val="110000"/>
              </a:lnSpc>
            </a:pPr>
            <a:r>
              <a:rPr lang="en-CH" dirty="0"/>
              <a:t>Resolving an address translation request requires           accessing the </a:t>
            </a:r>
            <a:r>
              <a:rPr lang="en-CH" b="1" dirty="0">
                <a:solidFill>
                  <a:srgbClr val="C00000"/>
                </a:solidFill>
              </a:rPr>
              <a:t>Page Table</a:t>
            </a:r>
          </a:p>
          <a:p>
            <a:pPr marL="0" indent="0">
              <a:lnSpc>
                <a:spcPct val="110000"/>
              </a:lnSpc>
              <a:buNone/>
            </a:pPr>
            <a:endParaRPr lang="en-CH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CH" dirty="0"/>
              <a:t>Modern processors employ a specialized hardware unit called </a:t>
            </a:r>
            <a:r>
              <a:rPr lang="en-CH" b="1" dirty="0">
                <a:solidFill>
                  <a:srgbClr val="059745"/>
                </a:solidFill>
              </a:rPr>
              <a:t>Memory Management Unit (MMU)</a:t>
            </a:r>
            <a:r>
              <a:rPr lang="en-CH" dirty="0">
                <a:solidFill>
                  <a:srgbClr val="059745"/>
                </a:solidFill>
              </a:rPr>
              <a:t> </a:t>
            </a:r>
            <a:r>
              <a:rPr lang="en-CH" dirty="0"/>
              <a:t>to accelerate address translation</a:t>
            </a:r>
          </a:p>
          <a:p>
            <a:endParaRPr lang="en-CH" dirty="0"/>
          </a:p>
          <a:p>
            <a:endParaRPr lang="en-CH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39A8-1ED2-844D-9F06-5697D346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36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"/>
    </mc:Choice>
    <mc:Fallback xmlns="">
      <p:transition spd="slow" advTm="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B6769F-5A00-06ED-9C41-788E038C0317}"/>
              </a:ext>
            </a:extLst>
          </p:cNvPr>
          <p:cNvSpPr/>
          <p:nvPr/>
        </p:nvSpPr>
        <p:spPr>
          <a:xfrm>
            <a:off x="8322792" y="1503353"/>
            <a:ext cx="704971" cy="2141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1865A-CBAA-24CE-5026-1FCAFCC4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"/>
            <a:ext cx="7886700" cy="1020336"/>
          </a:xfrm>
        </p:spPr>
        <p:txBody>
          <a:bodyPr/>
          <a:lstStyle/>
          <a:p>
            <a:r>
              <a:rPr lang="en-CH" sz="4400" dirty="0"/>
              <a:t>High Latency PTWs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53EF-AEDE-C762-A147-F2943F40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80</a:t>
            </a:fld>
            <a:endParaRPr lang="en-CH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56C620-917E-74A1-CA0E-E798C858C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286954"/>
              </p:ext>
            </p:extLst>
          </p:nvPr>
        </p:nvGraphicFramePr>
        <p:xfrm>
          <a:off x="-1085656" y="270070"/>
          <a:ext cx="11798710" cy="487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FD8276-6D23-07D6-5C5B-5ABDE3A69B54}"/>
              </a:ext>
            </a:extLst>
          </p:cNvPr>
          <p:cNvSpPr/>
          <p:nvPr/>
        </p:nvSpPr>
        <p:spPr>
          <a:xfrm>
            <a:off x="21606" y="4708332"/>
            <a:ext cx="9100788" cy="1292630"/>
          </a:xfrm>
          <a:prstGeom prst="roundRect">
            <a:avLst>
              <a:gd name="adj" fmla="val 7970"/>
            </a:avLst>
          </a:prstGeom>
          <a:solidFill>
            <a:srgbClr val="059745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86 cycles on average to access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Corbel" panose="020B0503020204020204" pitchFamily="34" charset="0"/>
              </a:rPr>
              <a:t>the state-of-the-art hash-based PT </a:t>
            </a:r>
            <a:endParaRPr lang="en-CH" sz="40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B22605-410D-9D71-2AAD-E8AFD5E4EEC8}"/>
              </a:ext>
            </a:extLst>
          </p:cNvPr>
          <p:cNvCxnSpPr>
            <a:cxnSpLocks/>
          </p:cNvCxnSpPr>
          <p:nvPr/>
        </p:nvCxnSpPr>
        <p:spPr>
          <a:xfrm>
            <a:off x="8592799" y="1020332"/>
            <a:ext cx="0" cy="552386"/>
          </a:xfrm>
          <a:prstGeom prst="straightConnector1">
            <a:avLst/>
          </a:prstGeom>
          <a:ln w="57150">
            <a:solidFill>
              <a:srgbClr val="3BCE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7D3348-E4B2-FF0F-7767-01861DC775F8}"/>
              </a:ext>
            </a:extLst>
          </p:cNvPr>
          <p:cNvCxnSpPr>
            <a:cxnSpLocks/>
          </p:cNvCxnSpPr>
          <p:nvPr/>
        </p:nvCxnSpPr>
        <p:spPr>
          <a:xfrm>
            <a:off x="8834099" y="1712552"/>
            <a:ext cx="0" cy="552386"/>
          </a:xfrm>
          <a:prstGeom prst="straightConnector1">
            <a:avLst/>
          </a:prstGeom>
          <a:ln w="57150">
            <a:solidFill>
              <a:srgbClr val="3BCE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038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56"/>
    </mc:Choice>
    <mc:Fallback xmlns="">
      <p:transition spd="slow" advTm="34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AsOne/>
      </p:bldGraphic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D692-DBB2-4948-8A2C-9D226C81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OS: Allocation in </a:t>
            </a:r>
            <a:r>
              <a:rPr lang="en-US" err="1"/>
              <a:t>RestSeg</a:t>
            </a:r>
            <a:endParaRPr lang="en-C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5647F0-13A1-A948-8628-8FB81E644C0B}"/>
              </a:ext>
            </a:extLst>
          </p:cNvPr>
          <p:cNvSpPr/>
          <p:nvPr/>
        </p:nvSpPr>
        <p:spPr>
          <a:xfrm>
            <a:off x="3571668" y="1357541"/>
            <a:ext cx="1582224" cy="8676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VPN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7E0080-A9F2-DF4D-9610-83E272F0C680}"/>
              </a:ext>
            </a:extLst>
          </p:cNvPr>
          <p:cNvSpPr/>
          <p:nvPr/>
        </p:nvSpPr>
        <p:spPr>
          <a:xfrm>
            <a:off x="3299791" y="3013841"/>
            <a:ext cx="2133599" cy="104033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bg1"/>
                </a:solidFill>
                <a:latin typeface="Corbel" panose="020B0503020204020204" pitchFamily="34" charset="0"/>
              </a:rPr>
              <a:t>Hash Function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E6C33C-E8B1-8746-A3D5-AC30AD39063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362780" y="2225186"/>
            <a:ext cx="3811" cy="788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ECBFCB-89C4-3545-A878-607F4B79F04B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flipH="1">
            <a:off x="4362780" y="4054171"/>
            <a:ext cx="3811" cy="71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0D3D2E-A9C8-BE4E-9F43-BE4FE77A1578}"/>
              </a:ext>
            </a:extLst>
          </p:cNvPr>
          <p:cNvSpPr/>
          <p:nvPr/>
        </p:nvSpPr>
        <p:spPr>
          <a:xfrm>
            <a:off x="3079860" y="4765977"/>
            <a:ext cx="2565840" cy="8676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Tag Array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85037-1E83-A747-911A-D58851DF61CB}"/>
              </a:ext>
            </a:extLst>
          </p:cNvPr>
          <p:cNvSpPr/>
          <p:nvPr/>
        </p:nvSpPr>
        <p:spPr>
          <a:xfrm>
            <a:off x="5711961" y="4771848"/>
            <a:ext cx="28456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059745"/>
                </a:solidFill>
                <a:latin typeface="Corbel" panose="020B0503020204020204" pitchFamily="34" charset="0"/>
              </a:rPr>
              <a:t>There is a free way!</a:t>
            </a:r>
          </a:p>
          <a:p>
            <a:r>
              <a:rPr lang="en-US" sz="2500" b="1">
                <a:latin typeface="Corbel" panose="020B0503020204020204" pitchFamily="34" charset="0"/>
              </a:rPr>
              <a:t>Store data there</a:t>
            </a:r>
            <a:endParaRPr lang="en-CH" sz="2500">
              <a:latin typeface="Corbel" panose="020B050302020402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B771A7E-E63B-904C-8EB7-3EC4C971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81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479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"/>
    </mc:Choice>
    <mc:Fallback xmlns="">
      <p:transition spd="slow" advTm="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D692-DBB2-4948-8A2C-9D226C81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OS: Allocation in </a:t>
            </a:r>
            <a:r>
              <a:rPr lang="en-US" err="1"/>
              <a:t>RestSeg</a:t>
            </a:r>
            <a:endParaRPr lang="en-C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5647F0-13A1-A948-8628-8FB81E644C0B}"/>
              </a:ext>
            </a:extLst>
          </p:cNvPr>
          <p:cNvSpPr/>
          <p:nvPr/>
        </p:nvSpPr>
        <p:spPr>
          <a:xfrm>
            <a:off x="3571668" y="1357541"/>
            <a:ext cx="1582224" cy="8676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VPN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7E0080-A9F2-DF4D-9610-83E272F0C680}"/>
              </a:ext>
            </a:extLst>
          </p:cNvPr>
          <p:cNvSpPr/>
          <p:nvPr/>
        </p:nvSpPr>
        <p:spPr>
          <a:xfrm>
            <a:off x="3299791" y="3013841"/>
            <a:ext cx="2133599" cy="104033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bg1"/>
                </a:solidFill>
                <a:latin typeface="Corbel" panose="020B0503020204020204" pitchFamily="34" charset="0"/>
              </a:rPr>
              <a:t>Hash Function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E6C33C-E8B1-8746-A3D5-AC30AD39063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362780" y="2225186"/>
            <a:ext cx="3811" cy="788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ECBFCB-89C4-3545-A878-607F4B79F04B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flipH="1">
            <a:off x="4362780" y="4054171"/>
            <a:ext cx="3811" cy="71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0D3D2E-A9C8-BE4E-9F43-BE4FE77A1578}"/>
              </a:ext>
            </a:extLst>
          </p:cNvPr>
          <p:cNvSpPr/>
          <p:nvPr/>
        </p:nvSpPr>
        <p:spPr>
          <a:xfrm>
            <a:off x="3079860" y="4765977"/>
            <a:ext cx="2565840" cy="8676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Tag Array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85037-1E83-A747-911A-D58851DF61CB}"/>
              </a:ext>
            </a:extLst>
          </p:cNvPr>
          <p:cNvSpPr/>
          <p:nvPr/>
        </p:nvSpPr>
        <p:spPr>
          <a:xfrm>
            <a:off x="5711961" y="4771848"/>
            <a:ext cx="30155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500" b="1">
                <a:latin typeface="Corbel" panose="020B0503020204020204" pitchFamily="34" charset="0"/>
              </a:rPr>
              <a:t>Discover if there is a </a:t>
            </a:r>
          </a:p>
          <a:p>
            <a:r>
              <a:rPr lang="en-CH" sz="2500" b="1">
                <a:latin typeface="Corbel" panose="020B0503020204020204" pitchFamily="34" charset="0"/>
              </a:rPr>
              <a:t>free way </a:t>
            </a:r>
            <a:r>
              <a:rPr lang="en-US" sz="2500" b="1" err="1">
                <a:latin typeface="Corbel" panose="020B0503020204020204" pitchFamily="34" charset="0"/>
              </a:rPr>
              <a:t>i</a:t>
            </a:r>
            <a:r>
              <a:rPr lang="en-CH" sz="2500" b="1">
                <a:latin typeface="Corbel" panose="020B0503020204020204" pitchFamily="34" charset="0"/>
              </a:rPr>
              <a:t>n the set</a:t>
            </a:r>
            <a:endParaRPr lang="en-CH" sz="2500">
              <a:latin typeface="Corbel" panose="020B050302020402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B771A7E-E63B-904C-8EB7-3EC4C971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82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14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"/>
    </mc:Choice>
    <mc:Fallback xmlns="">
      <p:transition spd="slow" advTm="1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2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D692-DBB2-4948-8A2C-9D226C81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OS: Replacement in </a:t>
            </a:r>
            <a:r>
              <a:rPr lang="en-US" err="1"/>
              <a:t>RestSeg</a:t>
            </a:r>
            <a:endParaRPr lang="en-C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5647F0-13A1-A948-8628-8FB81E644C0B}"/>
              </a:ext>
            </a:extLst>
          </p:cNvPr>
          <p:cNvSpPr/>
          <p:nvPr/>
        </p:nvSpPr>
        <p:spPr>
          <a:xfrm>
            <a:off x="3571668" y="1357541"/>
            <a:ext cx="1582224" cy="8676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VPN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7E0080-A9F2-DF4D-9610-83E272F0C680}"/>
              </a:ext>
            </a:extLst>
          </p:cNvPr>
          <p:cNvSpPr/>
          <p:nvPr/>
        </p:nvSpPr>
        <p:spPr>
          <a:xfrm>
            <a:off x="3299791" y="3013841"/>
            <a:ext cx="2133599" cy="104033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bg1"/>
                </a:solidFill>
                <a:latin typeface="Corbel" panose="020B0503020204020204" pitchFamily="34" charset="0"/>
              </a:rPr>
              <a:t>Hash Function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E6C33C-E8B1-8746-A3D5-AC30AD39063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362780" y="2225186"/>
            <a:ext cx="3811" cy="788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ECBFCB-89C4-3545-A878-607F4B79F04B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flipH="1">
            <a:off x="4362780" y="4054171"/>
            <a:ext cx="3811" cy="71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0D3D2E-A9C8-BE4E-9F43-BE4FE77A1578}"/>
              </a:ext>
            </a:extLst>
          </p:cNvPr>
          <p:cNvSpPr/>
          <p:nvPr/>
        </p:nvSpPr>
        <p:spPr>
          <a:xfrm>
            <a:off x="3079860" y="4765977"/>
            <a:ext cx="2565840" cy="8676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tx1"/>
                </a:solidFill>
                <a:latin typeface="Corbel" panose="020B0503020204020204" pitchFamily="34" charset="0"/>
              </a:rPr>
              <a:t>Tag Array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85037-1E83-A747-911A-D58851DF61CB}"/>
              </a:ext>
            </a:extLst>
          </p:cNvPr>
          <p:cNvSpPr/>
          <p:nvPr/>
        </p:nvSpPr>
        <p:spPr>
          <a:xfrm>
            <a:off x="5711961" y="4771848"/>
            <a:ext cx="32924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Corbel" panose="020B0503020204020204" pitchFamily="34" charset="0"/>
              </a:rPr>
              <a:t>No way is free!</a:t>
            </a:r>
          </a:p>
          <a:p>
            <a:r>
              <a:rPr lang="en-US" sz="2500" b="1">
                <a:latin typeface="Corbel" panose="020B0503020204020204" pitchFamily="34" charset="0"/>
              </a:rPr>
              <a:t>If no page-fault, </a:t>
            </a:r>
          </a:p>
          <a:p>
            <a:r>
              <a:rPr lang="en-US" sz="2500" b="1">
                <a:latin typeface="Corbel" panose="020B0503020204020204" pitchFamily="34" charset="0"/>
              </a:rPr>
              <a:t>evict a page!</a:t>
            </a:r>
            <a:endParaRPr lang="en-CH" sz="2500">
              <a:latin typeface="Corbel" panose="020B050302020402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B771A7E-E63B-904C-8EB7-3EC4C971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83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02766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7">
        <p159:morph option="byObject"/>
      </p:transition>
    </mc:Choice>
    <mc:Fallback xmlns="">
      <p:transition spd="slow" advTm="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D692-DBB2-4948-8A2C-9D226C81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OS: Migration to/from </a:t>
            </a:r>
            <a:r>
              <a:rPr lang="en-US" err="1"/>
              <a:t>RestSeg</a:t>
            </a:r>
            <a:endParaRPr lang="en-C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27BCA7-069D-7147-B70A-1D83B8A71637}"/>
              </a:ext>
            </a:extLst>
          </p:cNvPr>
          <p:cNvSpPr/>
          <p:nvPr/>
        </p:nvSpPr>
        <p:spPr>
          <a:xfrm>
            <a:off x="1585865" y="4944381"/>
            <a:ext cx="2779450" cy="867645"/>
          </a:xfrm>
          <a:prstGeom prst="roundRect">
            <a:avLst/>
          </a:prstGeom>
          <a:solidFill>
            <a:srgbClr val="05974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err="1">
                <a:solidFill>
                  <a:schemeClr val="bg1"/>
                </a:solidFill>
                <a:latin typeface="Corbel" panose="020B0503020204020204" pitchFamily="34" charset="0"/>
              </a:rPr>
              <a:t>RestSeg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B945D844-4351-1149-9DF2-FE06925B1B55}"/>
              </a:ext>
            </a:extLst>
          </p:cNvPr>
          <p:cNvCxnSpPr>
            <a:cxnSpLocks/>
            <a:stCxn id="10" idx="2"/>
            <a:endCxn id="4" idx="0"/>
          </p:cNvCxnSpPr>
          <p:nvPr/>
        </p:nvCxnSpPr>
        <p:spPr>
          <a:xfrm rot="5400000">
            <a:off x="4117454" y="2720629"/>
            <a:ext cx="1081889" cy="3365615"/>
          </a:xfrm>
          <a:prstGeom prst="curvedConnector3">
            <a:avLst/>
          </a:prstGeom>
          <a:ln w="38100">
            <a:headEnd type="stealth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352BDD0-2B1D-2C43-B0D3-5B14C34E9436}"/>
              </a:ext>
            </a:extLst>
          </p:cNvPr>
          <p:cNvSpPr/>
          <p:nvPr/>
        </p:nvSpPr>
        <p:spPr>
          <a:xfrm>
            <a:off x="4778687" y="4496403"/>
            <a:ext cx="18117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H" sz="3000" b="1">
                <a:solidFill>
                  <a:srgbClr val="FF0000"/>
                </a:solidFill>
                <a:latin typeface="Corbel" panose="020B0503020204020204" pitchFamily="34" charset="0"/>
              </a:rPr>
              <a:t>Migration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3341EA-17D2-2849-9830-BA96ADA2256A}"/>
              </a:ext>
            </a:extLst>
          </p:cNvPr>
          <p:cNvSpPr/>
          <p:nvPr/>
        </p:nvSpPr>
        <p:spPr>
          <a:xfrm>
            <a:off x="4951480" y="2979662"/>
            <a:ext cx="2779450" cy="882830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>
                <a:solidFill>
                  <a:schemeClr val="bg1"/>
                </a:solidFill>
                <a:latin typeface="Corbel" panose="020B0503020204020204" pitchFamily="34" charset="0"/>
              </a:rPr>
              <a:t>FlexSeg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1180F8-57AE-BE4D-B38F-196B48771A0C}"/>
              </a:ext>
            </a:extLst>
          </p:cNvPr>
          <p:cNvSpPr/>
          <p:nvPr/>
        </p:nvSpPr>
        <p:spPr>
          <a:xfrm>
            <a:off x="179262" y="1069473"/>
            <a:ext cx="856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3200">
                <a:latin typeface="Corbel" panose="020B0503020204020204" pitchFamily="34" charset="0"/>
              </a:rPr>
              <a:t>DMA engine is responsible for migrating data between RestSegs and FlexSegs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79F8BA1-87AA-6548-849C-B0DADE3B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84</a:t>
            </a:fld>
            <a:endParaRPr lang="en-CH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54A002C-B005-FB25-C5D9-7A8ADB7FEA21}"/>
              </a:ext>
            </a:extLst>
          </p:cNvPr>
          <p:cNvSpPr/>
          <p:nvPr/>
        </p:nvSpPr>
        <p:spPr>
          <a:xfrm>
            <a:off x="6678492" y="5013210"/>
            <a:ext cx="1616315" cy="1020335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orbel" panose="020B0503020204020204" pitchFamily="34" charset="0"/>
              </a:rPr>
              <a:t>DMA Engine</a:t>
            </a:r>
            <a:endParaRPr lang="en-CH" sz="30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E02E1086-B3C3-6170-0CFC-6B9233F2D4CE}"/>
              </a:ext>
            </a:extLst>
          </p:cNvPr>
          <p:cNvCxnSpPr>
            <a:cxnSpLocks/>
            <a:stCxn id="3" idx="1"/>
            <a:endCxn id="6" idx="2"/>
          </p:cNvCxnSpPr>
          <p:nvPr/>
        </p:nvCxnSpPr>
        <p:spPr>
          <a:xfrm rot="10800000">
            <a:off x="5684544" y="5050402"/>
            <a:ext cx="993948" cy="472977"/>
          </a:xfrm>
          <a:prstGeom prst="curvedConnector2">
            <a:avLst/>
          </a:prstGeom>
          <a:ln w="38100">
            <a:headEnd type="stealth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5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"/>
    </mc:Choice>
    <mc:Fallback xmlns="">
      <p:transition spd="slow" advTm="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12" grpId="0"/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B112-4FC7-C54D-99BD-8C4DAF8C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Architectural Support for Utopia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F07F-ABEC-B544-AC39-5CCA9BF53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7" y="1162653"/>
            <a:ext cx="9023145" cy="51965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H" dirty="0"/>
              <a:t>New hardware components to support Utopia:</a:t>
            </a:r>
          </a:p>
          <a:p>
            <a:pPr marL="0" indent="0">
              <a:buNone/>
            </a:pPr>
            <a:endParaRPr lang="en-CH" dirty="0"/>
          </a:p>
          <a:p>
            <a:r>
              <a:rPr lang="en-CH" dirty="0"/>
              <a:t>Specialized </a:t>
            </a:r>
            <a:r>
              <a:rPr lang="en-CH" dirty="0">
                <a:solidFill>
                  <a:schemeClr val="accent2">
                    <a:lumMod val="75000"/>
                  </a:schemeClr>
                </a:solidFill>
              </a:rPr>
              <a:t>hardware circuitry to perform the tag matching and the set filtering</a:t>
            </a:r>
          </a:p>
          <a:p>
            <a:pPr marL="457200" lvl="1" indent="0">
              <a:buNone/>
            </a:pPr>
            <a:r>
              <a:rPr lang="en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Avoid expensive software-based accesses to translation structures</a:t>
            </a:r>
          </a:p>
          <a:p>
            <a:pPr marL="0" indent="0">
              <a:buNone/>
            </a:pPr>
            <a:endParaRPr lang="en-CH" dirty="0"/>
          </a:p>
          <a:p>
            <a:r>
              <a:rPr lang="en-CH" dirty="0"/>
              <a:t>Small caches for the the Tag Array and Set Filter</a:t>
            </a:r>
          </a:p>
          <a:p>
            <a:pPr marL="457200" lvl="1" indent="0">
              <a:buNone/>
            </a:pPr>
            <a:r>
              <a:rPr lang="en-CH" dirty="0"/>
              <a:t>- Accesses to Permissions Filter and Tag Array may exhibit </a:t>
            </a:r>
            <a:r>
              <a:rPr lang="en-CH" dirty="0">
                <a:solidFill>
                  <a:srgbClr val="00B050"/>
                </a:solidFill>
              </a:rPr>
              <a:t>high spatial and temporal locality </a:t>
            </a:r>
          </a:p>
          <a:p>
            <a:pPr marL="0" indent="0">
              <a:buNone/>
            </a:pPr>
            <a:endParaRPr lang="en-CH" dirty="0"/>
          </a:p>
          <a:p>
            <a:r>
              <a:rPr lang="en-CH" dirty="0">
                <a:solidFill>
                  <a:srgbClr val="0070C0"/>
                </a:solidFill>
              </a:rPr>
              <a:t>Minor modifications </a:t>
            </a:r>
            <a:r>
              <a:rPr lang="en-CH" dirty="0"/>
              <a:t>in the address translation pipeline:</a:t>
            </a:r>
          </a:p>
          <a:p>
            <a:pPr marL="457200" lvl="1" indent="0">
              <a:buNone/>
            </a:pPr>
            <a:r>
              <a:rPr lang="en-CH" dirty="0"/>
              <a:t>- RSW occurs in parallel with L2 TLB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53722-DA60-0B4B-82A8-71A9CA53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85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33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B9AC-A046-3249-AE4C-8CD8FB44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" y="1"/>
            <a:ext cx="8211789" cy="1020336"/>
          </a:xfrm>
        </p:spPr>
        <p:txBody>
          <a:bodyPr>
            <a:normAutofit/>
          </a:bodyPr>
          <a:lstStyle/>
          <a:p>
            <a:r>
              <a:rPr lang="en-CH"/>
              <a:t>Address Translation Flow (I)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29598E-176F-C94F-A051-28BD26837E77}"/>
              </a:ext>
            </a:extLst>
          </p:cNvPr>
          <p:cNvSpPr/>
          <p:nvPr/>
        </p:nvSpPr>
        <p:spPr>
          <a:xfrm>
            <a:off x="7230617" y="1920403"/>
            <a:ext cx="1767856" cy="3017194"/>
          </a:xfrm>
          <a:prstGeom prst="roundRect">
            <a:avLst>
              <a:gd name="adj" fmla="val 309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Memory Hierarchy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F131D7B-5231-274A-8DDD-4EFF64B0F3A4}"/>
              </a:ext>
            </a:extLst>
          </p:cNvPr>
          <p:cNvSpPr/>
          <p:nvPr/>
        </p:nvSpPr>
        <p:spPr>
          <a:xfrm>
            <a:off x="267665" y="1920403"/>
            <a:ext cx="995560" cy="3017194"/>
          </a:xfrm>
          <a:prstGeom prst="roundRect">
            <a:avLst>
              <a:gd name="adj" fmla="val 336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DC6AB66-78A2-8B4D-BBA2-939064E16C7A}"/>
              </a:ext>
            </a:extLst>
          </p:cNvPr>
          <p:cNvSpPr/>
          <p:nvPr/>
        </p:nvSpPr>
        <p:spPr>
          <a:xfrm>
            <a:off x="7313187" y="2039266"/>
            <a:ext cx="1599082" cy="930448"/>
          </a:xfrm>
          <a:prstGeom prst="roundRect">
            <a:avLst>
              <a:gd name="adj" fmla="val 946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>
                <a:solidFill>
                  <a:schemeClr val="tx1"/>
                </a:solidFill>
              </a:rPr>
              <a:t>Page 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D07679-7743-AE4E-9F4C-A937BF237013}"/>
              </a:ext>
            </a:extLst>
          </p:cNvPr>
          <p:cNvCxnSpPr>
            <a:cxnSpLocks/>
          </p:cNvCxnSpPr>
          <p:nvPr/>
        </p:nvCxnSpPr>
        <p:spPr>
          <a:xfrm>
            <a:off x="1263225" y="3550343"/>
            <a:ext cx="12575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0ABBF3D-C217-DC4F-ACA2-2E92E159DDC7}"/>
              </a:ext>
            </a:extLst>
          </p:cNvPr>
          <p:cNvSpPr/>
          <p:nvPr/>
        </p:nvSpPr>
        <p:spPr>
          <a:xfrm>
            <a:off x="2508290" y="1920403"/>
            <a:ext cx="3233628" cy="3017194"/>
          </a:xfrm>
          <a:prstGeom prst="roundRect">
            <a:avLst>
              <a:gd name="adj" fmla="val 126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2D5523-94DB-AE47-B01A-219B660460BA}"/>
              </a:ext>
            </a:extLst>
          </p:cNvPr>
          <p:cNvSpPr/>
          <p:nvPr/>
        </p:nvSpPr>
        <p:spPr>
          <a:xfrm>
            <a:off x="2389023" y="3013502"/>
            <a:ext cx="3417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400" b="1" i="1" dirty="0"/>
              <a:t>Memory </a:t>
            </a:r>
          </a:p>
          <a:p>
            <a:pPr algn="ctr"/>
            <a:r>
              <a:rPr lang="en-CH" sz="2400" b="1" i="1" dirty="0"/>
              <a:t>Management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1FC699-9028-7741-AE6D-400ECF41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t>9</a:t>
            </a:fld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377F2C-CAA7-DEDA-D03E-D20C32E8FE1E}"/>
              </a:ext>
            </a:extLst>
          </p:cNvPr>
          <p:cNvSpPr/>
          <p:nvPr/>
        </p:nvSpPr>
        <p:spPr>
          <a:xfrm>
            <a:off x="1382492" y="2843341"/>
            <a:ext cx="95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b="1" i="1"/>
              <a:t>Virtual </a:t>
            </a:r>
          </a:p>
          <a:p>
            <a:r>
              <a:rPr lang="en-CH" b="1" i="1"/>
              <a:t>Address</a:t>
            </a:r>
            <a:endParaRPr lang="en-CH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62ED09E-7C69-C293-22D4-07906EB72606}"/>
              </a:ext>
            </a:extLst>
          </p:cNvPr>
          <p:cNvCxnSpPr>
            <a:cxnSpLocks/>
          </p:cNvCxnSpPr>
          <p:nvPr/>
        </p:nvCxnSpPr>
        <p:spPr>
          <a:xfrm>
            <a:off x="5754358" y="2285025"/>
            <a:ext cx="14762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E8331E3-F23E-EE86-65FE-952369819058}"/>
              </a:ext>
            </a:extLst>
          </p:cNvPr>
          <p:cNvCxnSpPr>
            <a:cxnSpLocks/>
          </p:cNvCxnSpPr>
          <p:nvPr/>
        </p:nvCxnSpPr>
        <p:spPr>
          <a:xfrm flipH="1">
            <a:off x="5754358" y="2571777"/>
            <a:ext cx="14762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"/>
    </mc:Choice>
    <mc:Fallback xmlns="">
      <p:transition spd="slow" advTm="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6" grpId="0" animBg="1"/>
      <p:bldP spid="14" grpId="0" animBg="1"/>
      <p:bldP spid="15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8|16.7|13.6|1.5|27.9|12.9|16.3|1.5|13|5.3|7.8|4.7|1.5|5.5|8.6|2.8|1.4|7.2|0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20922</TotalTime>
  <Words>3080</Words>
  <Application>Microsoft Macintosh PowerPoint</Application>
  <PresentationFormat>On-screen Show (4:3)</PresentationFormat>
  <Paragraphs>881</Paragraphs>
  <Slides>85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5" baseType="lpstr">
      <vt:lpstr>Arial Unicode MS</vt:lpstr>
      <vt:lpstr>Arial</vt:lpstr>
      <vt:lpstr>Calibri</vt:lpstr>
      <vt:lpstr>Calibri Light</vt:lpstr>
      <vt:lpstr>Corbel</vt:lpstr>
      <vt:lpstr>FUTURA MEDIUM</vt:lpstr>
      <vt:lpstr>FUTURA MEDIUM</vt:lpstr>
      <vt:lpstr>Helvetica</vt:lpstr>
      <vt:lpstr>Segoe UI</vt:lpstr>
      <vt:lpstr>Office Theme</vt:lpstr>
      <vt:lpstr>   Fast and Efficient Address Translation via Hybrid Restrictive &amp; Flexible Virtual-to-Physical Address Mappings </vt:lpstr>
      <vt:lpstr>Executive Summary</vt:lpstr>
      <vt:lpstr>Talk Outline</vt:lpstr>
      <vt:lpstr>Talk Outline</vt:lpstr>
      <vt:lpstr>Virtual Memory Basics</vt:lpstr>
      <vt:lpstr>Page Table Walk in x86-64</vt:lpstr>
      <vt:lpstr>Page Table Walk in x86-64</vt:lpstr>
      <vt:lpstr>Architectural Support for VM</vt:lpstr>
      <vt:lpstr>Address Translation Flow (I)</vt:lpstr>
      <vt:lpstr>Address Translation Flow (II)</vt:lpstr>
      <vt:lpstr>Address Translation Flow (III)</vt:lpstr>
      <vt:lpstr>Address Translation Flow (IV)</vt:lpstr>
      <vt:lpstr>Talk Outline</vt:lpstr>
      <vt:lpstr>Data-Intensive Workloads</vt:lpstr>
      <vt:lpstr>Address Translation Overhead</vt:lpstr>
      <vt:lpstr>Address Translation Overhead</vt:lpstr>
      <vt:lpstr>High Performance Overhead</vt:lpstr>
      <vt:lpstr>High Interference in Main Memory</vt:lpstr>
      <vt:lpstr>Idea: Restricting VA-to-PA Mapping</vt:lpstr>
      <vt:lpstr>Idea: Restricting VA-to-PA Mapping</vt:lpstr>
      <vt:lpstr>Drawbacks of Restricting VA-to-PA Mapping</vt:lpstr>
      <vt:lpstr>Effect on Swapping Activity </vt:lpstr>
      <vt:lpstr>Our Goal</vt:lpstr>
      <vt:lpstr>Talk Outline</vt:lpstr>
      <vt:lpstr>Utopia: Key Idea</vt:lpstr>
      <vt:lpstr>Utopia: Key Idea</vt:lpstr>
      <vt:lpstr>Utopia: Key Idea (I)</vt:lpstr>
      <vt:lpstr>Utopia: Key Idea (II)</vt:lpstr>
      <vt:lpstr>RestSeg Properties</vt:lpstr>
      <vt:lpstr>RestSeg Properties</vt:lpstr>
      <vt:lpstr>RestSeg: Structural Properties</vt:lpstr>
      <vt:lpstr>Multiple RestSegs in the System </vt:lpstr>
      <vt:lpstr>RestSeg Properties</vt:lpstr>
      <vt:lpstr>Restrictive Segment Walk (RSW)</vt:lpstr>
      <vt:lpstr>Restrictive Segment Walk (RSW)</vt:lpstr>
      <vt:lpstr>RSW Operations</vt:lpstr>
      <vt:lpstr>RestSeg: Tag Matching</vt:lpstr>
      <vt:lpstr>RestSeg: Set Filtering</vt:lpstr>
      <vt:lpstr>Address Translation in Utopia</vt:lpstr>
      <vt:lpstr>Talk Outline</vt:lpstr>
      <vt:lpstr>Utopia: Key Challenges</vt:lpstr>
      <vt:lpstr>Utopia:  Key Challenges</vt:lpstr>
      <vt:lpstr>Page Placement in RestSeg</vt:lpstr>
      <vt:lpstr>Page-Fault-Based Allocation Policy</vt:lpstr>
      <vt:lpstr>PTW-Tracking-Based Migration Policy</vt:lpstr>
      <vt:lpstr>Utopia: Three Key Challenges</vt:lpstr>
      <vt:lpstr>OS Support for Utopia</vt:lpstr>
      <vt:lpstr>Utopia: 3 Key Challenges</vt:lpstr>
      <vt:lpstr>RestSeg Walker in MMU</vt:lpstr>
      <vt:lpstr>MMU: Page inside RestSeg (I)</vt:lpstr>
      <vt:lpstr>MMU: Page inside RestSeg (I)</vt:lpstr>
      <vt:lpstr>MMU: Page inside RestSeg (I)</vt:lpstr>
      <vt:lpstr>MMU: Page inside RestSeg (I)</vt:lpstr>
      <vt:lpstr>MMU: Page inside RestSeg (I)</vt:lpstr>
      <vt:lpstr>MMU: Page inside RestSeg (I)</vt:lpstr>
      <vt:lpstr>MMU: Page inside FlexSeg (II)</vt:lpstr>
      <vt:lpstr>MMU: Page inside FlexSeg (II)</vt:lpstr>
      <vt:lpstr>MMU: Page inside FlexSeg (II)</vt:lpstr>
      <vt:lpstr>MMU: Page inside FlexSeg (II)</vt:lpstr>
      <vt:lpstr>MMU: Page inside FlexSeg (II)</vt:lpstr>
      <vt:lpstr>MMU: Page inside FlexSeg (II)</vt:lpstr>
      <vt:lpstr>Area &amp; Power Overhead</vt:lpstr>
      <vt:lpstr>Talk Outline</vt:lpstr>
      <vt:lpstr>Evaluation Methodology</vt:lpstr>
      <vt:lpstr>Evaluation Methodology</vt:lpstr>
      <vt:lpstr>Evaluated Mechanisms</vt:lpstr>
      <vt:lpstr>Performance Results</vt:lpstr>
      <vt:lpstr>Performance Results</vt:lpstr>
      <vt:lpstr>Translation Latency</vt:lpstr>
      <vt:lpstr>Main Memory Interference</vt:lpstr>
      <vt:lpstr>More Results and Details in the Paper</vt:lpstr>
      <vt:lpstr>More Results and Details in the Paper</vt:lpstr>
      <vt:lpstr>Conclusion</vt:lpstr>
      <vt:lpstr>   Fast and Efficient Address Translation via Hybrid Restrictive &amp; Flexible Virtual-to-Physical Address Mappings </vt:lpstr>
      <vt:lpstr>Address Translation Flow (III)</vt:lpstr>
      <vt:lpstr>Virtual Memory Basics</vt:lpstr>
      <vt:lpstr>Address Translation Flow (III)</vt:lpstr>
      <vt:lpstr>High Latency PTWs</vt:lpstr>
      <vt:lpstr>Frequent PTWs</vt:lpstr>
      <vt:lpstr>High Latency PTWs</vt:lpstr>
      <vt:lpstr>OS: Allocation in RestSeg</vt:lpstr>
      <vt:lpstr>OS: Allocation in RestSeg</vt:lpstr>
      <vt:lpstr>OS: Replacement in RestSeg</vt:lpstr>
      <vt:lpstr>OS: Migration to/from RestSeg</vt:lpstr>
      <vt:lpstr>Architectural Support for Utopia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Theodoros Kanellopoulos</dc:creator>
  <cp:lastModifiedBy>Kanellopoulos Konstantinos</cp:lastModifiedBy>
  <cp:revision>494</cp:revision>
  <dcterms:created xsi:type="dcterms:W3CDTF">2021-07-21T21:18:16Z</dcterms:created>
  <dcterms:modified xsi:type="dcterms:W3CDTF">2023-11-03T11:28:36Z</dcterms:modified>
</cp:coreProperties>
</file>