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8"/>
  </p:notesMasterIdLst>
  <p:sldIdLst>
    <p:sldId id="674" r:id="rId2"/>
    <p:sldId id="679" r:id="rId3"/>
    <p:sldId id="693" r:id="rId4"/>
    <p:sldId id="667" r:id="rId5"/>
    <p:sldId id="712" r:id="rId6"/>
    <p:sldId id="713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Cambria" panose="02040503050406030204" pitchFamily="18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413B"/>
    <a:srgbClr val="C00000"/>
    <a:srgbClr val="E1F7E6"/>
    <a:srgbClr val="D8CFF3"/>
    <a:srgbClr val="EDBAAB"/>
    <a:srgbClr val="E8BAA0"/>
    <a:srgbClr val="FFFFFF"/>
    <a:srgbClr val="F2D8CA"/>
    <a:srgbClr val="F6DEEB"/>
    <a:srgbClr val="ED9D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43" autoAdjust="0"/>
    <p:restoredTop sz="82990" autoAdjust="0"/>
  </p:normalViewPr>
  <p:slideViewPr>
    <p:cSldViewPr snapToGrid="0">
      <p:cViewPr varScale="1">
        <p:scale>
          <a:sx n="100" d="100"/>
          <a:sy n="100" d="100"/>
        </p:scale>
        <p:origin x="1648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84"/>
    </p:cViewPr>
  </p:sorterViewPr>
  <p:notesViewPr>
    <p:cSldViewPr snapToGrid="0">
      <p:cViewPr varScale="1">
        <p:scale>
          <a:sx n="91" d="100"/>
          <a:sy n="91" d="100"/>
        </p:scale>
        <p:origin x="21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39BF3-6316-40F5-8F10-980B46B5A86B}" type="datetimeFigureOut">
              <a:rPr lang="en-US" smtClean="0"/>
              <a:t>5/31/20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676A0-33B1-4B4B-B1AA-B0B917FCA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4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Hi my name is </a:t>
            </a:r>
            <a:r>
              <a:rPr lang="en-US" dirty="0" err="1"/>
              <a:t>Nastaran</a:t>
            </a:r>
            <a:r>
              <a:rPr lang="en-US" dirty="0"/>
              <a:t> </a:t>
            </a:r>
            <a:r>
              <a:rPr lang="en-US" dirty="0" err="1"/>
              <a:t>Hajinazar</a:t>
            </a:r>
            <a:r>
              <a:rPr lang="en-US" dirty="0"/>
              <a:t> </a:t>
            </a:r>
            <a:r>
              <a:rPr lang="en-US" baseline="0" dirty="0"/>
              <a:t>and I will be presenting The Virtual Block Interface, A Flexible Alternative to the Conventional Virtual Memory Framework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[END]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13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virtual memory model which is conventionally managed by the operating system has remained mainly the same since it was introduced. </a:t>
            </a:r>
          </a:p>
          <a:p>
            <a:endParaRPr lang="en-CA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modern computing systems continue to diversify significantly. For example, with respect to </a:t>
            </a:r>
            <a:r>
              <a:rPr lang="en-US" b="1" baseline="0" dirty="0"/>
              <a:t>[CLICK]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emerging memory technologies and architectures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b="1" baseline="0" dirty="0"/>
              <a:t>[CLICK]</a:t>
            </a:r>
            <a:r>
              <a:rPr lang="en-US" baseline="0" dirty="0"/>
              <a:t>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system designs and </a:t>
            </a:r>
            <a:r>
              <a:rPr lang="en-US" b="1" baseline="0" dirty="0"/>
              <a:t>[CLICK]</a:t>
            </a:r>
            <a:r>
              <a:rPr lang="en-US" baseline="0" dirty="0"/>
              <a:t>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diverse memory requirements of modern applications.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results in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[CLICK]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 memory not being able to efficiently adapt to the diversity in modern systems</a:t>
            </a:r>
            <a:r>
              <a:rPr lang="en-US" sz="1200" dirty="0"/>
              <a:t>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41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As a result, [CLICK] continuing to adapt the conventional virtual memory framework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today’s diverse system configurations</a:t>
            </a:r>
            <a:r>
              <a:rPr lang="en-US" sz="1200" dirty="0"/>
              <a:t> is challenging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a wide body of research propose mechanisms to alleviate the conventional virtual memory overheads. However, these solutions suffer from two major shortcomings. </a:t>
            </a:r>
          </a:p>
          <a:p>
            <a:endParaRPr lang="en-CA" sz="1200" b="1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First, 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they are mainly applicable to only a limited set of problems or applications.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Second, 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changes that these solutions requires to both both hardware and the OS are not necessarily compatible and as a result, implementing these proposals at the same time, in one system is a daunting prospect.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baseline="0" dirty="0"/>
              <a:t>[CLICK] </a:t>
            </a:r>
            <a:r>
              <a:rPr lang="tr-TR" baseline="0" dirty="0" err="1"/>
              <a:t>our</a:t>
            </a:r>
            <a:r>
              <a:rPr lang="tr-TR" baseline="0" dirty="0"/>
              <a:t> </a:t>
            </a:r>
            <a:r>
              <a:rPr lang="tr-TR" baseline="0" dirty="0" err="1"/>
              <a:t>goal</a:t>
            </a:r>
            <a:r>
              <a:rPr lang="tr-TR" baseline="0" dirty="0"/>
              <a:t> is </a:t>
            </a:r>
            <a:r>
              <a:rPr lang="tr-TR" baseline="0" dirty="0" err="1"/>
              <a:t>to</a:t>
            </a:r>
            <a:r>
              <a:rPr lang="tr-TR" baseline="0" dirty="0"/>
              <a:t> </a:t>
            </a:r>
            <a:r>
              <a:rPr lang="tr-TR" baseline="0" dirty="0" err="1"/>
              <a:t>design</a:t>
            </a:r>
            <a:r>
              <a:rPr lang="tr-TR" baseline="0" dirty="0"/>
              <a:t> an </a:t>
            </a:r>
            <a:r>
              <a:rPr lang="tr-TR" baseline="0" dirty="0" err="1"/>
              <a:t>alternative</a:t>
            </a:r>
            <a:r>
              <a:rPr lang="tr-TR" baseline="0" dirty="0"/>
              <a:t> </a:t>
            </a:r>
            <a:r>
              <a:rPr lang="tr-TR" baseline="0" dirty="0" err="1"/>
              <a:t>virtual</a:t>
            </a:r>
            <a:r>
              <a:rPr lang="tr-TR" baseline="0" dirty="0"/>
              <a:t> </a:t>
            </a:r>
            <a:r>
              <a:rPr lang="tr-TR" baseline="0" dirty="0" err="1"/>
              <a:t>memory</a:t>
            </a:r>
            <a:r>
              <a:rPr lang="tr-TR" baseline="0" dirty="0"/>
              <a:t> </a:t>
            </a:r>
            <a:r>
              <a:rPr lang="tr-TR" baseline="0" dirty="0" err="1"/>
              <a:t>framework</a:t>
            </a:r>
            <a:r>
              <a:rPr lang="tr-TR" baseline="0" dirty="0"/>
              <a:t>, </a:t>
            </a:r>
            <a:r>
              <a:rPr lang="tr-TR" baseline="0" dirty="0" err="1"/>
              <a:t>that</a:t>
            </a:r>
            <a:r>
              <a:rPr lang="tr-TR" baseline="0" dirty="0"/>
              <a:t> has </a:t>
            </a:r>
            <a:r>
              <a:rPr lang="tr-TR" baseline="0" dirty="0" err="1"/>
              <a:t>two</a:t>
            </a:r>
            <a:r>
              <a:rPr lang="tr-TR" baseline="0" dirty="0"/>
              <a:t> </a:t>
            </a:r>
            <a:r>
              <a:rPr lang="tr-TR" baseline="0" dirty="0" err="1"/>
              <a:t>properties</a:t>
            </a:r>
            <a:r>
              <a:rPr lang="tr-TR" baseline="0" dirty="0"/>
              <a:t>. First, [CLICK] </a:t>
            </a:r>
            <a:r>
              <a:rPr lang="tr-TR" baseline="0" dirty="0" err="1"/>
              <a:t>to</a:t>
            </a:r>
            <a:r>
              <a:rPr lang="tr-TR" baseline="0" dirty="0"/>
              <a:t> </a:t>
            </a:r>
            <a:r>
              <a:rPr lang="en-US" sz="1200" baseline="0" dirty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fficiently</a:t>
            </a:r>
            <a:r>
              <a:rPr lang="en-US" sz="1200" dirty="0"/>
              <a:t> and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flexibly</a:t>
            </a:r>
            <a:r>
              <a:rPr lang="en-US" sz="1200" dirty="0"/>
              <a:t> support the increasingly diverse system configurations. And second, [CLICK] to provide the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</a:rPr>
              <a:t>key features</a:t>
            </a:r>
            <a:r>
              <a:rPr lang="en-US" sz="1200" dirty="0"/>
              <a:t> of conventional virtual memory framework, while eliminating its </a:t>
            </a:r>
            <a:r>
              <a:rPr lang="en-US" sz="1200" dirty="0">
                <a:solidFill>
                  <a:srgbClr val="C00000"/>
                </a:solidFill>
              </a:rPr>
              <a:t>key inefficiencies.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C00000"/>
              </a:solidFill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this end, [CLICK] we introduce the Virtual Block Interface (VBI), a new virtual memory framework. [CLICK] The key idea of VBI is to delegate the physical memory management to dedicated hardware in the memory controller.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C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E676A0-33B1-4B4B-B1AA-B0B917FCAA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42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design of VBI has many key differences from the conventional virtual memory framework. For more details please watch my full talk and refer to our paper.</a:t>
            </a:r>
            <a:endParaRPr lang="tr-TR" sz="1200" b="0" baseline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9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VBI naturally enables a variety of important optimization which are not easily attainable in conventional virtual memory framework.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discuss [CLICK] 7 examples of such optimizations in our paper, five of which </a:t>
            </a:r>
            <a:r>
              <a:rPr lang="en-CA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inherent to the VBI design. Please refer to our paper to read about these five benefits and [CLICK] two other examples of optimizations that VBI enables.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We demonstrate the benefits of VBI with two example use cases: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b="0" baseline="0" dirty="0"/>
              <a:t>First: [CLICK] we e</a:t>
            </a:r>
            <a:r>
              <a:rPr lang="en-CA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xperimentally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CA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that VBI significantly improves performance for </a:t>
            </a:r>
            <a:r>
              <a:rPr lang="en-US" sz="1200" b="0" dirty="0">
                <a:solidFill>
                  <a:srgbClr val="7030A0"/>
                </a:solidFill>
              </a:rPr>
              <a:t>both native execution and virtual machine environments by two point four, and four point three times respectively, on average across four different benchmark suits.</a:t>
            </a:r>
          </a:p>
          <a:p>
            <a:endParaRPr lang="en-US" sz="1200" b="0" baseline="0" dirty="0">
              <a:solidFill>
                <a:srgbClr val="7030A0"/>
              </a:solidFill>
            </a:endParaRPr>
          </a:p>
          <a:p>
            <a:r>
              <a:rPr lang="en-US" b="0" baseline="0" dirty="0"/>
              <a:t>[CLICK] Second, we show that VBI significantly </a:t>
            </a: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improves the effectiveness of heterogeneous main memory architectures.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[CLICK] We conclude that VBI is a promising new virtual memory framework, that can enable several important optimizations -- and increase the design flexibility for virtual memory. We believe and hope that VBI will open up a new direction, and many opportunities for future work in novel virtual memory frameworks.</a:t>
            </a:r>
          </a:p>
          <a:p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87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Thank you for listening to my talk. For more details, I invite you to read our ISCA 2020 paper.</a:t>
            </a: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7F79D3-8C36-4CB5-B03B-F440DA7B71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86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01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11224"/>
            <a:ext cx="8987622" cy="531875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400">
                <a:latin typeface="Cambria" panose="02040503050406030204" pitchFamily="18" charset="0"/>
              </a:defRPr>
            </a:lvl2pPr>
            <a:lvl3pPr>
              <a:defRPr sz="2000">
                <a:latin typeface="Cambria" panose="02040503050406030204" pitchFamily="18" charset="0"/>
              </a:defRPr>
            </a:lvl3pPr>
            <a:lvl4pPr>
              <a:defRPr sz="2000">
                <a:latin typeface="Cambria" panose="02040503050406030204" pitchFamily="18" charset="0"/>
              </a:defRPr>
            </a:lvl4pPr>
            <a:lvl5pPr>
              <a:defRPr sz="20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89560" y="641314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76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tiff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0" Type="http://schemas.openxmlformats.org/officeDocument/2006/relationships/image" Target="../media/image16.tiff"/><Relationship Id="rId4" Type="http://schemas.openxmlformats.org/officeDocument/2006/relationships/image" Target="../media/image10.tiff"/><Relationship Id="rId9" Type="http://schemas.openxmlformats.org/officeDocument/2006/relationships/image" Target="../media/image1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9.tiff"/><Relationship Id="rId4" Type="http://schemas.openxmlformats.org/officeDocument/2006/relationships/image" Target="../media/image3.jpeg"/><Relationship Id="rId9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F9B7762-C625-4FE6-A67E-20C121A7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82" y="5803857"/>
            <a:ext cx="2411415" cy="108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itle 1"/>
          <p:cNvSpPr txBox="1">
            <a:spLocks/>
          </p:cNvSpPr>
          <p:nvPr/>
        </p:nvSpPr>
        <p:spPr>
          <a:xfrm>
            <a:off x="0" y="3717"/>
            <a:ext cx="9144000" cy="29625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 dirty="0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472493"/>
            <a:ext cx="9144000" cy="2051158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0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The Virtual Block Interface:</a:t>
            </a:r>
            <a:br>
              <a:rPr lang="en-US" sz="50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A Flexible Alternative to the </a:t>
            </a:r>
            <a:b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Conventional Virtual Memory Framework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115179"/>
            <a:ext cx="8686800" cy="206876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b="1" dirty="0" err="1">
                <a:latin typeface="Cambria"/>
                <a:cs typeface="Cambria"/>
              </a:rPr>
              <a:t>Nastaran</a:t>
            </a:r>
            <a:r>
              <a:rPr lang="en-US" b="1" dirty="0">
                <a:latin typeface="Cambria"/>
                <a:cs typeface="Cambria"/>
              </a:rPr>
              <a:t> </a:t>
            </a:r>
            <a:r>
              <a:rPr lang="en-US" b="1" dirty="0" err="1">
                <a:latin typeface="Cambria"/>
                <a:cs typeface="Cambria"/>
              </a:rPr>
              <a:t>Hajinazar</a:t>
            </a:r>
            <a:r>
              <a:rPr lang="en-US" dirty="0">
                <a:latin typeface="Cambria"/>
                <a:cs typeface="Cambria"/>
              </a:rPr>
              <a:t>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Pratyush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Patel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Minesh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Patel Konstantinos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Kanellopoulos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 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Saugata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Ghose  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Rachata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Ausavarungnirun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         Geraldo F. Oliveira     Jonathan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Appavoo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        Vivek Seshadri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Onur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Mutlu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1026" name="Picture 2" descr="http://www.euroc-project.eu/fileadmin/imgEuroc/eurocConsortiumLogos/eth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40" y="5443991"/>
            <a:ext cx="1826322" cy="37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eaphages.org/media/institutions/Burgundy_CMU_JPG_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3" b="26959"/>
          <a:stretch/>
        </p:blipFill>
        <p:spPr bwMode="auto">
          <a:xfrm>
            <a:off x="384509" y="6177750"/>
            <a:ext cx="2147696" cy="3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9" y="5431704"/>
            <a:ext cx="1467233" cy="42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FA4FA8-6233-4D60-91DB-E3797E929C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70" y="5427333"/>
            <a:ext cx="1831852" cy="4328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5D86B6F-263C-4F93-8DC5-88A7936E8A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93" y="5427333"/>
            <a:ext cx="1612291" cy="408476"/>
          </a:xfrm>
          <a:prstGeom prst="rect">
            <a:avLst/>
          </a:prstGeom>
        </p:spPr>
      </p:pic>
      <p:pic>
        <p:nvPicPr>
          <p:cNvPr id="9" name="Picture 4" descr="master logo">
            <a:extLst>
              <a:ext uri="{FF2B5EF4-FFF2-40B4-BE49-F238E27FC236}">
                <a16:creationId xmlns:a16="http://schemas.microsoft.com/office/drawing/2014/main" id="{8FD42195-F7F5-4A65-B3BD-CA654140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263" y="6066320"/>
            <a:ext cx="1237349" cy="55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4239F6-0376-1744-9CDE-8BB0C1E61A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2192" y="5923612"/>
            <a:ext cx="667384" cy="78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72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B35815-16E7-C64C-8CFB-02A8FEFA6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291" y="4057668"/>
            <a:ext cx="1398467" cy="13283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251523-2E0E-F746-9A25-78708B7A30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1805" y="5308210"/>
            <a:ext cx="2271111" cy="15140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Computing Systems Are Diversifying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45E099-5068-F448-A0AC-2CF624D53B84}"/>
              </a:ext>
            </a:extLst>
          </p:cNvPr>
          <p:cNvSpPr txBox="1">
            <a:spLocks/>
          </p:cNvSpPr>
          <p:nvPr/>
        </p:nvSpPr>
        <p:spPr>
          <a:xfrm>
            <a:off x="75991" y="813916"/>
            <a:ext cx="8987622" cy="55868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mbria" panose="02040503050406030204" pitchFamily="18" charset="0"/>
              <a:buChar char="-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endParaRPr lang="en-US" sz="24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F5A5A79-ED29-CD46-8433-B36CF44A882A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2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013E57-CA08-964D-B5FE-B3DB2024BCCA}"/>
              </a:ext>
            </a:extLst>
          </p:cNvPr>
          <p:cNvSpPr txBox="1"/>
          <p:nvPr/>
        </p:nvSpPr>
        <p:spPr>
          <a:xfrm>
            <a:off x="75991" y="1776771"/>
            <a:ext cx="3023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Cambria" panose="02040503050406030204" pitchFamily="18" charset="0"/>
              </a:rPr>
              <a:t>Application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7E0878E-B836-8145-8586-897E222860E9}"/>
              </a:ext>
            </a:extLst>
          </p:cNvPr>
          <p:cNvCxnSpPr>
            <a:cxnSpLocks/>
          </p:cNvCxnSpPr>
          <p:nvPr/>
        </p:nvCxnSpPr>
        <p:spPr>
          <a:xfrm>
            <a:off x="824345" y="4057668"/>
            <a:ext cx="7668491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F7983D8-175B-8041-B54F-E7BFBC28B05E}"/>
              </a:ext>
            </a:extLst>
          </p:cNvPr>
          <p:cNvSpPr txBox="1"/>
          <p:nvPr/>
        </p:nvSpPr>
        <p:spPr>
          <a:xfrm>
            <a:off x="3099200" y="2792125"/>
            <a:ext cx="4149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Virtual Memory</a:t>
            </a:r>
          </a:p>
          <a:p>
            <a:pPr algn="ctr"/>
            <a:r>
              <a:rPr lang="en-CA" sz="2000" b="1" dirty="0">
                <a:latin typeface="Cambria" panose="02040503050406030204" pitchFamily="18" charset="0"/>
              </a:rPr>
              <a:t>managed by the operating system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E3F0EC-BBAE-1E43-A487-92187CA346F8}"/>
              </a:ext>
            </a:extLst>
          </p:cNvPr>
          <p:cNvSpPr txBox="1"/>
          <p:nvPr/>
        </p:nvSpPr>
        <p:spPr>
          <a:xfrm>
            <a:off x="75991" y="4175497"/>
            <a:ext cx="30232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latin typeface="Cambria" panose="02040503050406030204" pitchFamily="18" charset="0"/>
              </a:rPr>
              <a:t>Hardware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90FD9A-94E4-0242-855B-78690ECEE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2209" y="1063796"/>
            <a:ext cx="1285922" cy="1484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2014D3-F84D-A64C-B554-6ACECE95A4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42" y="5171936"/>
            <a:ext cx="1859890" cy="16329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1508EE-453F-9A41-B553-7F3C47EA9C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6587" y="1612144"/>
            <a:ext cx="1253671" cy="825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1B7E76-E89F-E14D-B23A-4DFD12C40C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4783" y="1499945"/>
            <a:ext cx="1556847" cy="10821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A7478-DEE7-7449-BB8C-1EF61CDEF8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8533" y="1372815"/>
            <a:ext cx="1762208" cy="119830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1243B9E-8968-7A43-B4A6-993262E1114D}"/>
              </a:ext>
            </a:extLst>
          </p:cNvPr>
          <p:cNvCxnSpPr>
            <a:cxnSpLocks/>
          </p:cNvCxnSpPr>
          <p:nvPr/>
        </p:nvCxnSpPr>
        <p:spPr>
          <a:xfrm>
            <a:off x="817418" y="2640973"/>
            <a:ext cx="76754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29011F42-C252-6443-BF7B-3D4DC402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9330" y="4234145"/>
            <a:ext cx="1911113" cy="1121186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CD3C5EF-00A7-F442-97DE-DE0C7A0BBB69}"/>
              </a:ext>
            </a:extLst>
          </p:cNvPr>
          <p:cNvSpPr/>
          <p:nvPr/>
        </p:nvSpPr>
        <p:spPr>
          <a:xfrm>
            <a:off x="468327" y="2889816"/>
            <a:ext cx="2600436" cy="81523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Cannot adapt</a:t>
            </a:r>
          </a:p>
          <a:p>
            <a:pPr algn="ctr"/>
            <a:r>
              <a:rPr lang="en-CA" sz="2800" b="1" dirty="0">
                <a:solidFill>
                  <a:schemeClr val="bg1"/>
                </a:solidFill>
                <a:latin typeface="Cambria" panose="02040503050406030204" pitchFamily="18" charset="0"/>
              </a:rPr>
              <a:t>efficiently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466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Motivation, Goal, and Key Idea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686" y="854074"/>
            <a:ext cx="8818627" cy="5318753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400" dirty="0"/>
              <a:t>Continually adapting the conventional virtual memory framework is </a:t>
            </a:r>
            <a:r>
              <a:rPr lang="en-US" sz="2400" b="1" dirty="0">
                <a:solidFill>
                  <a:srgbClr val="C00000"/>
                </a:solidFill>
              </a:rPr>
              <a:t>challenging</a:t>
            </a:r>
          </a:p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en-US" sz="2400" dirty="0"/>
              <a:t>Prior work for optimizing virtual memory</a:t>
            </a:r>
          </a:p>
          <a:p>
            <a:pPr lvl="1">
              <a:spcAft>
                <a:spcPts val="400"/>
              </a:spcAft>
              <a:buClr>
                <a:schemeClr val="tx1"/>
              </a:buClr>
            </a:pPr>
            <a:r>
              <a:rPr lang="en-US" sz="2000" dirty="0"/>
              <a:t>Applicable to only </a:t>
            </a:r>
            <a:r>
              <a:rPr lang="en-US" sz="2000" dirty="0">
                <a:solidFill>
                  <a:srgbClr val="C00000"/>
                </a:solidFill>
              </a:rPr>
              <a:t>limited</a:t>
            </a:r>
            <a:r>
              <a:rPr lang="en-US" sz="2000" dirty="0"/>
              <a:t> problems or applications</a:t>
            </a:r>
          </a:p>
          <a:p>
            <a:pPr lvl="1">
              <a:spcAft>
                <a:spcPts val="400"/>
              </a:spcAft>
              <a:buClr>
                <a:schemeClr val="tx1"/>
              </a:buClr>
            </a:pPr>
            <a:r>
              <a:rPr lang="en-US" sz="2000" dirty="0">
                <a:solidFill>
                  <a:srgbClr val="C00000"/>
                </a:solidFill>
              </a:rPr>
              <a:t>Not compatible </a:t>
            </a:r>
            <a:r>
              <a:rPr lang="en-US" sz="2000" dirty="0"/>
              <a:t>and can not be implemented in a single system</a:t>
            </a:r>
          </a:p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Goal: </a:t>
            </a:r>
            <a:r>
              <a:rPr lang="en-US" sz="2400" dirty="0"/>
              <a:t>Design an alternative virtual memory framework that</a:t>
            </a:r>
          </a:p>
          <a:p>
            <a:pPr lvl="1">
              <a:spcAft>
                <a:spcPts val="400"/>
              </a:spcAft>
              <a:buClr>
                <a:schemeClr val="tx1"/>
              </a:buClr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Efficiently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flexibly</a:t>
            </a:r>
            <a:r>
              <a:rPr lang="en-US" sz="2000" dirty="0"/>
              <a:t> supports increasingly diverse system configurations</a:t>
            </a:r>
          </a:p>
          <a:p>
            <a:pPr lvl="1">
              <a:spcAft>
                <a:spcPts val="400"/>
              </a:spcAft>
              <a:buClr>
                <a:schemeClr val="tx1"/>
              </a:buClr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Provides</a:t>
            </a:r>
            <a:r>
              <a:rPr lang="en-US" sz="2000" dirty="0"/>
              <a:t> 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key features </a:t>
            </a:r>
            <a:r>
              <a:rPr lang="en-US" sz="2000" dirty="0"/>
              <a:t>of conventional virtual memory framework while </a:t>
            </a:r>
            <a:r>
              <a:rPr lang="en-US" sz="2000" dirty="0">
                <a:solidFill>
                  <a:srgbClr val="C00000"/>
                </a:solidFill>
              </a:rPr>
              <a:t>eliminating</a:t>
            </a:r>
            <a:r>
              <a:rPr lang="en-US" sz="2000" dirty="0"/>
              <a:t> its </a:t>
            </a:r>
            <a:r>
              <a:rPr lang="en-US" sz="2000" dirty="0">
                <a:solidFill>
                  <a:srgbClr val="C00000"/>
                </a:solidFill>
              </a:rPr>
              <a:t>key inefficiencies</a:t>
            </a:r>
          </a:p>
          <a:p>
            <a:pPr>
              <a:spcAft>
                <a:spcPts val="400"/>
              </a:spcAft>
              <a:buClr>
                <a:schemeClr val="tx1"/>
              </a:buClr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Virtual Block Interface (VBI): </a:t>
            </a:r>
            <a:r>
              <a:rPr lang="en-US" sz="2400" dirty="0"/>
              <a:t>A new virtual memory framework</a:t>
            </a:r>
          </a:p>
          <a:p>
            <a:pPr lvl="1">
              <a:spcAft>
                <a:spcPts val="400"/>
              </a:spcAft>
              <a:buClr>
                <a:schemeClr val="tx1"/>
              </a:buClr>
            </a:pPr>
            <a:r>
              <a:rPr lang="en-US" sz="2000" b="1" dirty="0"/>
              <a:t>Key Idea: </a:t>
            </a:r>
            <a:r>
              <a:rPr lang="en-US" sz="2000" dirty="0"/>
              <a:t>Delegate physical memory management to dedicated hardware in the memory controller</a:t>
            </a:r>
          </a:p>
          <a:p>
            <a:pPr lvl="2">
              <a:lnSpc>
                <a:spcPct val="100000"/>
              </a:lnSpc>
              <a:spcAft>
                <a:spcPts val="400"/>
              </a:spcAft>
            </a:pPr>
            <a:endParaRPr lang="en-US" sz="800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083E17F-3477-A246-BA7D-1FA8D334FFDF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976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b="1" dirty="0"/>
              <a:t>VBI: Overview</a:t>
            </a:r>
          </a:p>
        </p:txBody>
      </p:sp>
      <p:sp>
        <p:nvSpPr>
          <p:cNvPr id="52" name="Slide Number Placeholder 2">
            <a:extLst>
              <a:ext uri="{FF2B5EF4-FFF2-40B4-BE49-F238E27FC236}">
                <a16:creationId xmlns:a16="http://schemas.microsoft.com/office/drawing/2014/main" id="{FAE71FC6-0B31-A24D-9150-621F11390F97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4</a:t>
            </a:fld>
            <a:endParaRPr lang="en-US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9255A8E-5FD0-C64E-8211-E96A507D156F}"/>
              </a:ext>
            </a:extLst>
          </p:cNvPr>
          <p:cNvGrpSpPr/>
          <p:nvPr/>
        </p:nvGrpSpPr>
        <p:grpSpPr>
          <a:xfrm>
            <a:off x="856514" y="1573802"/>
            <a:ext cx="2743200" cy="3702286"/>
            <a:chOff x="5928163" y="1573802"/>
            <a:chExt cx="2743200" cy="3702286"/>
          </a:xfrm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CF415C0E-FCCB-B14A-A22C-959C73A8ABE0}"/>
                </a:ext>
              </a:extLst>
            </p:cNvPr>
            <p:cNvSpPr/>
            <p:nvPr/>
          </p:nvSpPr>
          <p:spPr>
            <a:xfrm flipH="1">
              <a:off x="5928163" y="2624328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chemeClr val="bg2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r>
                <a:rPr lang="en-US" b="1" dirty="0">
                  <a:solidFill>
                    <a:schemeClr val="tx1"/>
                  </a:solidFill>
                </a:rPr>
                <a:t>Virtual Address Space (VAS)</a:t>
              </a: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DE157A70-9072-8749-9102-2FABE84306DB}"/>
                </a:ext>
              </a:extLst>
            </p:cNvPr>
            <p:cNvSpPr/>
            <p:nvPr/>
          </p:nvSpPr>
          <p:spPr>
            <a:xfrm flipH="1">
              <a:off x="5928163" y="2089022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marL="0" algn="l" defTabSz="914400" rtl="0" eaLnBrk="1" latinLnBrk="0" hangingPunct="1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C400DC6A-181F-9143-B1F1-828011AA8E29}"/>
                </a:ext>
              </a:extLst>
            </p:cNvPr>
            <p:cNvSpPr/>
            <p:nvPr/>
          </p:nvSpPr>
          <p:spPr>
            <a:xfrm>
              <a:off x="6021006" y="1582318"/>
              <a:ext cx="365760" cy="365760"/>
            </a:xfrm>
            <a:prstGeom prst="roundRect">
              <a:avLst>
                <a:gd name="adj" fmla="val 32292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87045E6-500C-CE46-B352-53A6793713E6}"/>
                </a:ext>
              </a:extLst>
            </p:cNvPr>
            <p:cNvSpPr txBox="1"/>
            <p:nvPr/>
          </p:nvSpPr>
          <p:spPr>
            <a:xfrm>
              <a:off x="592816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1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4A632D6D-96C4-CF48-AE8F-C33EFDC9DB61}"/>
                </a:ext>
              </a:extLst>
            </p:cNvPr>
            <p:cNvCxnSpPr>
              <a:cxnSpLocks/>
              <a:stCxn id="57" idx="2"/>
              <a:endCxn id="73" idx="0"/>
            </p:cNvCxnSpPr>
            <p:nvPr/>
          </p:nvCxnSpPr>
          <p:spPr>
            <a:xfrm flipH="1">
              <a:off x="6202483" y="1948078"/>
              <a:ext cx="1403" cy="7634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86A15B63-4192-CF40-B08F-EDED025B0306}"/>
                </a:ext>
              </a:extLst>
            </p:cNvPr>
            <p:cNvSpPr/>
            <p:nvPr/>
          </p:nvSpPr>
          <p:spPr>
            <a:xfrm>
              <a:off x="6646941" y="1573802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3A5F7EC9-29C8-A44C-AFCA-B6605A854EDE}"/>
                </a:ext>
              </a:extLst>
            </p:cNvPr>
            <p:cNvSpPr/>
            <p:nvPr/>
          </p:nvSpPr>
          <p:spPr>
            <a:xfrm>
              <a:off x="8122723" y="1618488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1C78BD72-F06B-C641-B7BB-1C94EFF45C06}"/>
                </a:ext>
              </a:extLst>
            </p:cNvPr>
            <p:cNvCxnSpPr>
              <a:stCxn id="62" idx="2"/>
            </p:cNvCxnSpPr>
            <p:nvPr/>
          </p:nvCxnSpPr>
          <p:spPr>
            <a:xfrm>
              <a:off x="8305603" y="1984248"/>
              <a:ext cx="0" cy="7315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8D2C1ACB-944E-2D45-B0D3-F125C50EF525}"/>
                </a:ext>
              </a:extLst>
            </p:cNvPr>
            <p:cNvSpPr/>
            <p:nvPr/>
          </p:nvSpPr>
          <p:spPr>
            <a:xfrm>
              <a:off x="6019603" y="3904488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chemeClr val="tx1"/>
                  </a:solidFill>
                </a:rPr>
                <a:t>Page Tables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managed by the OS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E05F600-E4C0-844C-B8C0-B6D9AAA3A029}"/>
                </a:ext>
              </a:extLst>
            </p:cNvPr>
            <p:cNvSpPr/>
            <p:nvPr/>
          </p:nvSpPr>
          <p:spPr>
            <a:xfrm>
              <a:off x="6019603" y="4910328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4BE25BCF-CC2C-9242-863A-2A8F1463FDED}"/>
                </a:ext>
              </a:extLst>
            </p:cNvPr>
            <p:cNvSpPr/>
            <p:nvPr/>
          </p:nvSpPr>
          <p:spPr>
            <a:xfrm>
              <a:off x="6659683" y="271576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E03F24A-6770-1D44-84B7-5297893102EA}"/>
                </a:ext>
              </a:extLst>
            </p:cNvPr>
            <p:cNvSpPr txBox="1"/>
            <p:nvPr/>
          </p:nvSpPr>
          <p:spPr>
            <a:xfrm>
              <a:off x="656824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2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4F1C863-E0ED-EC46-9965-256FBBCAD8A5}"/>
                </a:ext>
              </a:extLst>
            </p:cNvPr>
            <p:cNvSpPr txBox="1"/>
            <p:nvPr/>
          </p:nvSpPr>
          <p:spPr>
            <a:xfrm>
              <a:off x="8031283" y="3081528"/>
              <a:ext cx="548640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spc="-50" dirty="0"/>
                <a:t>VAS n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9941D4B4-8EF3-9D41-B30E-E200DCA41DBF}"/>
                </a:ext>
              </a:extLst>
            </p:cNvPr>
            <p:cNvCxnSpPr>
              <a:cxnSpLocks/>
              <a:stCxn id="61" idx="2"/>
              <a:endCxn id="67" idx="0"/>
            </p:cNvCxnSpPr>
            <p:nvPr/>
          </p:nvCxnSpPr>
          <p:spPr>
            <a:xfrm>
              <a:off x="6829821" y="1939562"/>
              <a:ext cx="12742" cy="77620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419C0F4-9B9F-4C43-B472-8BB58CBA0D6A}"/>
                </a:ext>
              </a:extLst>
            </p:cNvPr>
            <p:cNvSpPr txBox="1"/>
            <p:nvPr/>
          </p:nvSpPr>
          <p:spPr>
            <a:xfrm>
              <a:off x="7116883" y="1618488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D96FB2E-72EA-4748-9E25-F5E7CF90D48C}"/>
                </a:ext>
              </a:extLst>
            </p:cNvPr>
            <p:cNvSpPr txBox="1"/>
            <p:nvPr/>
          </p:nvSpPr>
          <p:spPr>
            <a:xfrm>
              <a:off x="7266084" y="1581912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EA0A3F1-7EBA-5C4A-A922-716CB4A599EF}"/>
                </a:ext>
              </a:extLst>
            </p:cNvPr>
            <p:cNvSpPr/>
            <p:nvPr/>
          </p:nvSpPr>
          <p:spPr>
            <a:xfrm>
              <a:off x="60196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4" name="Rounded Rectangle 73">
              <a:extLst>
                <a:ext uri="{FF2B5EF4-FFF2-40B4-BE49-F238E27FC236}">
                  <a16:creationId xmlns:a16="http://schemas.microsoft.com/office/drawing/2014/main" id="{BE5C183B-050D-744E-89D0-760941F20F2D}"/>
                </a:ext>
              </a:extLst>
            </p:cNvPr>
            <p:cNvSpPr/>
            <p:nvPr/>
          </p:nvSpPr>
          <p:spPr>
            <a:xfrm>
              <a:off x="8110803" y="2711548"/>
              <a:ext cx="365760" cy="365760"/>
            </a:xfrm>
            <a:prstGeom prst="roundRect">
              <a:avLst>
                <a:gd name="adj" fmla="val 14063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BB3F54-C766-1244-A9B4-DF02F1A00761}"/>
              </a:ext>
            </a:extLst>
          </p:cNvPr>
          <p:cNvCxnSpPr/>
          <p:nvPr/>
        </p:nvCxnSpPr>
        <p:spPr>
          <a:xfrm>
            <a:off x="4798402" y="1581912"/>
            <a:ext cx="0" cy="391259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D8AE1AF-E1F4-D041-AEF7-BA63C0918E27}"/>
              </a:ext>
            </a:extLst>
          </p:cNvPr>
          <p:cNvSpPr txBox="1"/>
          <p:nvPr/>
        </p:nvSpPr>
        <p:spPr>
          <a:xfrm>
            <a:off x="6952483" y="5676208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VBI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7768A87-B462-2C4E-B527-C58050C53ABC}"/>
              </a:ext>
            </a:extLst>
          </p:cNvPr>
          <p:cNvSpPr txBox="1"/>
          <p:nvPr/>
        </p:nvSpPr>
        <p:spPr>
          <a:xfrm>
            <a:off x="752197" y="5676208"/>
            <a:ext cx="302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Conventional Virtual Memory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7094302-9A52-A64E-874F-6478E87D1B06}"/>
              </a:ext>
            </a:extLst>
          </p:cNvPr>
          <p:cNvGrpSpPr/>
          <p:nvPr/>
        </p:nvGrpSpPr>
        <p:grpSpPr>
          <a:xfrm>
            <a:off x="5928163" y="1581912"/>
            <a:ext cx="2743200" cy="3694176"/>
            <a:chOff x="4728755" y="1509127"/>
            <a:chExt cx="2743200" cy="3694176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657EFE75-15A1-F94C-A228-4EB661CA9210}"/>
                </a:ext>
              </a:extLst>
            </p:cNvPr>
            <p:cNvSpPr/>
            <p:nvPr/>
          </p:nvSpPr>
          <p:spPr>
            <a:xfrm flipH="1">
              <a:off x="4728755" y="2551543"/>
              <a:ext cx="2743200" cy="1097280"/>
            </a:xfrm>
            <a:prstGeom prst="roundRect">
              <a:avLst>
                <a:gd name="adj" fmla="val 1910"/>
              </a:avLst>
            </a:prstGeom>
            <a:solidFill>
              <a:srgbClr val="F4E0DD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tIns="0" rIns="0" bIns="0" rtlCol="0" anchor="b"/>
            <a:lstStyle/>
            <a:p>
              <a:pPr algn="ctr">
                <a:lnSpc>
                  <a:spcPct val="80000"/>
                </a:lnSpc>
              </a:pPr>
              <a:endParaRPr lang="en-US" sz="2000" b="1" dirty="0">
                <a:solidFill>
                  <a:srgbClr val="B6321D"/>
                </a:solidFill>
              </a:endParaRP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88F84D06-01B8-C440-842E-EF2C5778DB84}"/>
                </a:ext>
              </a:extLst>
            </p:cNvPr>
            <p:cNvSpPr/>
            <p:nvPr/>
          </p:nvSpPr>
          <p:spPr>
            <a:xfrm flipH="1">
              <a:off x="4728755" y="2016237"/>
              <a:ext cx="2743200" cy="36576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7240" tIns="0" rIns="365760" bIns="0" rtlCol="0" anchor="ctr"/>
            <a:lstStyle/>
            <a:p>
              <a:pPr algn="r">
                <a:lnSpc>
                  <a:spcPct val="80000"/>
                </a:lnSpc>
              </a:pPr>
              <a:endParaRPr lang="en-US" sz="1400" i="1" dirty="0">
                <a:solidFill>
                  <a:srgbClr val="4169E1"/>
                </a:solidFill>
              </a:endParaRP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475FFEE0-4F2E-7A4B-BF02-36D8022CFE49}"/>
                </a:ext>
              </a:extLst>
            </p:cNvPr>
            <p:cNvSpPr/>
            <p:nvPr/>
          </p:nvSpPr>
          <p:spPr>
            <a:xfrm>
              <a:off x="491163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1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C799B66-C5F6-2041-A005-70E19C34B81F}"/>
                </a:ext>
              </a:extLst>
            </p:cNvPr>
            <p:cNvGrpSpPr/>
            <p:nvPr/>
          </p:nvGrpSpPr>
          <p:grpSpPr>
            <a:xfrm>
              <a:off x="4728755" y="2642983"/>
              <a:ext cx="548640" cy="611981"/>
              <a:chOff x="1988245" y="1344231"/>
              <a:chExt cx="548640" cy="611981"/>
            </a:xfrm>
          </p:grpSpPr>
          <p:sp>
            <p:nvSpPr>
              <p:cNvPr id="102" name="Rounded Rectangle 101">
                <a:extLst>
                  <a:ext uri="{FF2B5EF4-FFF2-40B4-BE49-F238E27FC236}">
                    <a16:creationId xmlns:a16="http://schemas.microsoft.com/office/drawing/2014/main" id="{C81BCD4D-993E-0045-BDA7-520CED06CEB9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18288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72C7F423-B3AE-B24E-85EF-8521A04DA1C7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1</a:t>
                </a:r>
              </a:p>
            </p:txBody>
          </p:sp>
        </p:grp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9EA8AE1A-4B1F-C84B-9007-213FEFFD8882}"/>
                </a:ext>
              </a:extLst>
            </p:cNvPr>
            <p:cNvCxnSpPr>
              <a:stCxn id="79" idx="2"/>
              <a:endCxn id="102" idx="0"/>
            </p:cNvCxnSpPr>
            <p:nvPr/>
          </p:nvCxnSpPr>
          <p:spPr>
            <a:xfrm flipH="1">
              <a:off x="5003075" y="1911463"/>
              <a:ext cx="914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ounded Rectangle 81">
              <a:extLst>
                <a:ext uri="{FF2B5EF4-FFF2-40B4-BE49-F238E27FC236}">
                  <a16:creationId xmlns:a16="http://schemas.microsoft.com/office/drawing/2014/main" id="{4B2B3D47-3E58-3740-AE53-AC8528727E2B}"/>
                </a:ext>
              </a:extLst>
            </p:cNvPr>
            <p:cNvSpPr/>
            <p:nvPr/>
          </p:nvSpPr>
          <p:spPr>
            <a:xfrm>
              <a:off x="55517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baseline="-25000" dirty="0">
                  <a:solidFill>
                    <a:schemeClr val="tx1"/>
                  </a:solidFill>
                </a:rPr>
                <a:t>2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85DD7C36-46B7-6044-AFA7-B08C33B71BEB}"/>
                </a:ext>
              </a:extLst>
            </p:cNvPr>
            <p:cNvCxnSpPr>
              <a:stCxn id="82" idx="2"/>
              <a:endCxn id="99" idx="0"/>
            </p:cNvCxnSpPr>
            <p:nvPr/>
          </p:nvCxnSpPr>
          <p:spPr>
            <a:xfrm flipH="1">
              <a:off x="5643155" y="1911463"/>
              <a:ext cx="914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ounded Rectangle 83">
              <a:extLst>
                <a:ext uri="{FF2B5EF4-FFF2-40B4-BE49-F238E27FC236}">
                  <a16:creationId xmlns:a16="http://schemas.microsoft.com/office/drawing/2014/main" id="{30AF262F-9B35-664F-A312-5CAD78C3261C}"/>
                </a:ext>
              </a:extLst>
            </p:cNvPr>
            <p:cNvSpPr/>
            <p:nvPr/>
          </p:nvSpPr>
          <p:spPr>
            <a:xfrm>
              <a:off x="6923315" y="1545703"/>
              <a:ext cx="365760" cy="365760"/>
            </a:xfrm>
            <a:prstGeom prst="roundRect">
              <a:avLst>
                <a:gd name="adj" fmla="val 32292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P</a:t>
              </a:r>
              <a:r>
                <a:rPr lang="en-US" sz="1600" i="1" baseline="-25000" dirty="0">
                  <a:solidFill>
                    <a:schemeClr val="tx1"/>
                  </a:solidFill>
                </a:rPr>
                <a:t>n</a:t>
              </a:r>
              <a:endParaRPr lang="en-US" sz="1400" i="1" dirty="0">
                <a:solidFill>
                  <a:schemeClr val="tx1"/>
                </a:solidFill>
              </a:endParaRP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8EA9D0BD-EEB0-724A-88C0-0A4688FFB800}"/>
                </a:ext>
              </a:extLst>
            </p:cNvPr>
            <p:cNvCxnSpPr>
              <a:stCxn id="84" idx="2"/>
            </p:cNvCxnSpPr>
            <p:nvPr/>
          </p:nvCxnSpPr>
          <p:spPr>
            <a:xfrm>
              <a:off x="7106195" y="1911463"/>
              <a:ext cx="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Rounded Rectangle 85">
              <a:extLst>
                <a:ext uri="{FF2B5EF4-FFF2-40B4-BE49-F238E27FC236}">
                  <a16:creationId xmlns:a16="http://schemas.microsoft.com/office/drawing/2014/main" id="{7FB0803B-214C-D141-8CE3-18F7EC883F87}"/>
                </a:ext>
              </a:extLst>
            </p:cNvPr>
            <p:cNvSpPr/>
            <p:nvPr/>
          </p:nvSpPr>
          <p:spPr>
            <a:xfrm>
              <a:off x="4820195" y="3831703"/>
              <a:ext cx="2560320" cy="822960"/>
            </a:xfrm>
            <a:prstGeom prst="roundRect">
              <a:avLst>
                <a:gd name="adj" fmla="val 6656"/>
              </a:avLst>
            </a:prstGeom>
            <a:solidFill>
              <a:srgbClr val="D8CFF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spc="-20" dirty="0">
                  <a:solidFill>
                    <a:srgbClr val="7030A0"/>
                  </a:solidFill>
                </a:rPr>
                <a:t>Memory Translation Layer</a:t>
              </a:r>
            </a:p>
            <a:p>
              <a:pPr algn="ctr"/>
              <a:r>
                <a:rPr lang="en-US" sz="1400" dirty="0">
                  <a:solidFill>
                    <a:srgbClr val="7030A0"/>
                  </a:solidFill>
                </a:rPr>
                <a:t>in the memory controller</a:t>
              </a:r>
              <a:endParaRPr lang="en-US" sz="1600" dirty="0">
                <a:solidFill>
                  <a:srgbClr val="7030A0"/>
                </a:solidFill>
              </a:endParaRPr>
            </a:p>
          </p:txBody>
        </p:sp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9154E5A3-E664-4141-B1EE-AA19BDF1CFF3}"/>
                </a:ext>
              </a:extLst>
            </p:cNvPr>
            <p:cNvSpPr/>
            <p:nvPr/>
          </p:nvSpPr>
          <p:spPr>
            <a:xfrm>
              <a:off x="4820195" y="4837543"/>
              <a:ext cx="2560320" cy="365760"/>
            </a:xfrm>
            <a:prstGeom prst="roundRect">
              <a:avLst>
                <a:gd name="adj" fmla="val 14063"/>
              </a:avLst>
            </a:prstGeom>
            <a:solidFill>
              <a:srgbClr val="E1F7E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spcAft>
                  <a:spcPts val="600"/>
                </a:spcAft>
              </a:pPr>
              <a:r>
                <a:rPr lang="en-US" sz="1600" b="1" dirty="0">
                  <a:solidFill>
                    <a:schemeClr val="tx1"/>
                  </a:solidFill>
                </a:rPr>
                <a:t>Physical Memory</a:t>
              </a:r>
              <a:endParaRPr lang="en-US" sz="1600" i="1" dirty="0">
                <a:solidFill>
                  <a:schemeClr val="tx1"/>
                </a:solidFill>
              </a:endParaRP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60DB81F-60C4-1349-8D6A-4CB68F5224F3}"/>
                </a:ext>
              </a:extLst>
            </p:cNvPr>
            <p:cNvGrpSpPr/>
            <p:nvPr/>
          </p:nvGrpSpPr>
          <p:grpSpPr>
            <a:xfrm>
              <a:off x="5368835" y="2642983"/>
              <a:ext cx="548640" cy="611981"/>
              <a:chOff x="2079685" y="1344231"/>
              <a:chExt cx="548640" cy="611981"/>
            </a:xfrm>
          </p:grpSpPr>
          <p:sp>
            <p:nvSpPr>
              <p:cNvPr id="99" name="Rounded Rectangle 98">
                <a:extLst>
                  <a:ext uri="{FF2B5EF4-FFF2-40B4-BE49-F238E27FC236}">
                    <a16:creationId xmlns:a16="http://schemas.microsoft.com/office/drawing/2014/main" id="{82183731-2D2E-8F42-A68A-658660EFDC95}"/>
                  </a:ext>
                </a:extLst>
              </p:cNvPr>
              <p:cNvSpPr/>
              <p:nvPr/>
            </p:nvSpPr>
            <p:spPr>
              <a:xfrm>
                <a:off x="217112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48E897EC-BF5D-A942-9D7C-E7256E1EC742}"/>
                  </a:ext>
                </a:extLst>
              </p:cNvPr>
              <p:cNvSpPr txBox="1"/>
              <p:nvPr/>
            </p:nvSpPr>
            <p:spPr>
              <a:xfrm>
                <a:off x="207968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2</a:t>
                </a:r>
              </a:p>
            </p:txBody>
          </p: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B26000-DA78-1840-9D57-599024DD5B8D}"/>
                </a:ext>
              </a:extLst>
            </p:cNvPr>
            <p:cNvGrpSpPr/>
            <p:nvPr/>
          </p:nvGrpSpPr>
          <p:grpSpPr>
            <a:xfrm>
              <a:off x="5917475" y="2642983"/>
              <a:ext cx="548640" cy="611981"/>
              <a:chOff x="1988245" y="1344231"/>
              <a:chExt cx="548640" cy="611981"/>
            </a:xfrm>
          </p:grpSpPr>
          <p:sp>
            <p:nvSpPr>
              <p:cNvPr id="97" name="Rounded Rectangle 96">
                <a:extLst>
                  <a:ext uri="{FF2B5EF4-FFF2-40B4-BE49-F238E27FC236}">
                    <a16:creationId xmlns:a16="http://schemas.microsoft.com/office/drawing/2014/main" id="{9E203DB1-4F22-9042-8838-B8CAAB825C43}"/>
                  </a:ext>
                </a:extLst>
              </p:cNvPr>
              <p:cNvSpPr/>
              <p:nvPr/>
            </p:nvSpPr>
            <p:spPr>
              <a:xfrm>
                <a:off x="2079685" y="1344231"/>
                <a:ext cx="36576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C0182A2D-1E1C-DC43-B422-86F9D98CA114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3</a:t>
                </a:r>
              </a:p>
            </p:txBody>
          </p:sp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672A5A40-7C22-5542-B65B-FF771A256395}"/>
                </a:ext>
              </a:extLst>
            </p:cNvPr>
            <p:cNvGrpSpPr/>
            <p:nvPr/>
          </p:nvGrpSpPr>
          <p:grpSpPr>
            <a:xfrm>
              <a:off x="6831875" y="2642983"/>
              <a:ext cx="548640" cy="611981"/>
              <a:chOff x="1988245" y="1344231"/>
              <a:chExt cx="548640" cy="611981"/>
            </a:xfrm>
          </p:grpSpPr>
          <p:sp>
            <p:nvSpPr>
              <p:cNvPr id="95" name="Rounded Rectangle 94">
                <a:extLst>
                  <a:ext uri="{FF2B5EF4-FFF2-40B4-BE49-F238E27FC236}">
                    <a16:creationId xmlns:a16="http://schemas.microsoft.com/office/drawing/2014/main" id="{133BE267-3B31-7C42-B4EE-E8753F608FBA}"/>
                  </a:ext>
                </a:extLst>
              </p:cNvPr>
              <p:cNvSpPr/>
              <p:nvPr/>
            </p:nvSpPr>
            <p:spPr>
              <a:xfrm>
                <a:off x="1988245" y="1344231"/>
                <a:ext cx="548640" cy="365760"/>
              </a:xfrm>
              <a:prstGeom prst="roundRect">
                <a:avLst>
                  <a:gd name="adj" fmla="val 14063"/>
                </a:avLst>
              </a:prstGeom>
              <a:solidFill>
                <a:srgbClr val="EDBAAB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04DCC09-5F70-C243-89BD-BB53941BFAED}"/>
                  </a:ext>
                </a:extLst>
              </p:cNvPr>
              <p:cNvSpPr txBox="1"/>
              <p:nvPr/>
            </p:nvSpPr>
            <p:spPr>
              <a:xfrm>
                <a:off x="1988245" y="1709991"/>
                <a:ext cx="54864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b="1" spc="-50" dirty="0">
                    <a:solidFill>
                      <a:srgbClr val="C00000"/>
                    </a:solidFill>
                  </a:rPr>
                  <a:t>VB 4</a:t>
                </a:r>
              </a:p>
            </p:txBody>
          </p:sp>
        </p:grp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19B7357C-0890-3B4B-946E-467F12DB4F80}"/>
                </a:ext>
              </a:extLst>
            </p:cNvPr>
            <p:cNvCxnSpPr>
              <a:stCxn id="79" idx="2"/>
              <a:endCxn id="99" idx="0"/>
            </p:cNvCxnSpPr>
            <p:nvPr/>
          </p:nvCxnSpPr>
          <p:spPr>
            <a:xfrm>
              <a:off x="5094515" y="1911463"/>
              <a:ext cx="54864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485C645B-BB26-7247-B1AC-CDF472C497D1}"/>
                </a:ext>
              </a:extLst>
            </p:cNvPr>
            <p:cNvCxnSpPr>
              <a:stCxn id="82" idx="2"/>
              <a:endCxn id="97" idx="0"/>
            </p:cNvCxnSpPr>
            <p:nvPr/>
          </p:nvCxnSpPr>
          <p:spPr>
            <a:xfrm>
              <a:off x="5734595" y="1911463"/>
              <a:ext cx="457200" cy="731520"/>
            </a:xfrm>
            <a:prstGeom prst="straightConnector1">
              <a:avLst/>
            </a:prstGeom>
            <a:ln w="19050">
              <a:solidFill>
                <a:schemeClr val="accent1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39F78176-F012-574A-B687-44045B58624F}"/>
                </a:ext>
              </a:extLst>
            </p:cNvPr>
            <p:cNvSpPr txBox="1"/>
            <p:nvPr/>
          </p:nvSpPr>
          <p:spPr>
            <a:xfrm>
              <a:off x="5917475" y="1545703"/>
              <a:ext cx="1005840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/>
                <a:t>.    .    .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CF81DC5-0D7E-3D4C-86B3-8F9A25E44A92}"/>
                </a:ext>
              </a:extLst>
            </p:cNvPr>
            <p:cNvSpPr txBox="1"/>
            <p:nvPr/>
          </p:nvSpPr>
          <p:spPr>
            <a:xfrm>
              <a:off x="6066676" y="1509127"/>
              <a:ext cx="70743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400" i="1" dirty="0"/>
                <a:t>Processes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DD2AA9A-6578-FD4C-AD2D-406A4B52F86F}"/>
              </a:ext>
            </a:extLst>
          </p:cNvPr>
          <p:cNvSpPr/>
          <p:nvPr/>
        </p:nvSpPr>
        <p:spPr>
          <a:xfrm>
            <a:off x="1479165" y="2053471"/>
            <a:ext cx="2059596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one-to-one</a:t>
            </a:r>
            <a:b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mapping (OS)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6CF3F7-8186-1043-850B-11C0B935A0E1}"/>
              </a:ext>
            </a:extLst>
          </p:cNvPr>
          <p:cNvSpPr/>
          <p:nvPr/>
        </p:nvSpPr>
        <p:spPr>
          <a:xfrm>
            <a:off x="6447469" y="2075688"/>
            <a:ext cx="1876718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i="1" dirty="0">
                <a:solidFill>
                  <a:srgbClr val="4169E1"/>
                </a:solidFill>
              </a:rPr>
              <a:t>many-to-many</a:t>
            </a:r>
            <a:br>
              <a:rPr lang="en-US" sz="1600" i="1" dirty="0">
                <a:solidFill>
                  <a:srgbClr val="4169E1"/>
                </a:solidFill>
              </a:rPr>
            </a:br>
            <a:r>
              <a:rPr lang="en-US" sz="1600" i="1" dirty="0">
                <a:solidFill>
                  <a:srgbClr val="4169E1"/>
                </a:solidFill>
              </a:rPr>
              <a:t>mapping (OS)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EA5EDD-80C4-A943-8D6F-FA3BDFE9A0BC}"/>
              </a:ext>
            </a:extLst>
          </p:cNvPr>
          <p:cNvSpPr/>
          <p:nvPr/>
        </p:nvSpPr>
        <p:spPr>
          <a:xfrm>
            <a:off x="5928169" y="3284672"/>
            <a:ext cx="2743194" cy="491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i="1" dirty="0">
                <a:solidFill>
                  <a:srgbClr val="B6321D"/>
                </a:solidFill>
              </a:rPr>
              <a:t>variable-size (4 KB – 128 TB)</a:t>
            </a:r>
            <a:br>
              <a:rPr lang="en-US" sz="1600" b="1" i="1" dirty="0">
                <a:solidFill>
                  <a:srgbClr val="B6321D"/>
                </a:solidFill>
              </a:rPr>
            </a:br>
            <a:r>
              <a:rPr lang="en-US" sz="1600" b="1" dirty="0">
                <a:solidFill>
                  <a:srgbClr val="B6321D"/>
                </a:solidFill>
              </a:rPr>
              <a:t>Virtual Blocks (VB)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9CF604-2DF0-7146-A665-FB9ECC2DFD34}"/>
              </a:ext>
            </a:extLst>
          </p:cNvPr>
          <p:cNvSpPr/>
          <p:nvPr/>
        </p:nvSpPr>
        <p:spPr>
          <a:xfrm>
            <a:off x="1391918" y="3248876"/>
            <a:ext cx="17605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fixed-size (256 TB)</a:t>
            </a:r>
            <a:br>
              <a:rPr lang="en-US" sz="1600" b="1" i="1" dirty="0">
                <a:solidFill>
                  <a:schemeClr val="bg1">
                    <a:lumMod val="50000"/>
                  </a:schemeClr>
                </a:solidFill>
              </a:rPr>
            </a:b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643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4D1A78C-F6E1-7549-8C4D-64765DF3C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686" y="642466"/>
            <a:ext cx="8725141" cy="535891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Benefits:</a:t>
            </a:r>
            <a:r>
              <a:rPr lang="en-CA" sz="22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CA" sz="2200" dirty="0"/>
              <a:t>Many optimizations not easily attainable before. Examples:</a:t>
            </a:r>
          </a:p>
          <a:p>
            <a:pPr lvl="1">
              <a:lnSpc>
                <a:spcPct val="100000"/>
              </a:lnSpc>
            </a:pPr>
            <a:r>
              <a:rPr lang="en-CA" sz="1800" dirty="0"/>
              <a:t>Appropriately sized process address space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CA" sz="1800" dirty="0"/>
              <a:t>Flexible address translation structures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CA" sz="1800" dirty="0"/>
              <a:t>Communicating data semantics to the hardware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CA" sz="1800" dirty="0"/>
              <a:t>Inherently virtual caches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CA" sz="1800" dirty="0"/>
              <a:t>Eliminating 2D page walks in virtual machines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CA" sz="1800" dirty="0"/>
              <a:t>Delayed physical memory allocation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CA" sz="1800" dirty="0"/>
              <a:t>Early memory reservation mechanism</a:t>
            </a:r>
          </a:p>
          <a:p>
            <a:pPr>
              <a:lnSpc>
                <a:spcPct val="100000"/>
              </a:lnSpc>
            </a:pPr>
            <a:r>
              <a:rPr lang="en-CA" sz="2400" b="1" dirty="0">
                <a:solidFill>
                  <a:srgbClr val="7030A0"/>
                </a:solidFill>
              </a:rPr>
              <a:t>Evaluation: </a:t>
            </a:r>
            <a:r>
              <a:rPr lang="en-CA" sz="2200" dirty="0"/>
              <a:t>Two example use cases</a:t>
            </a:r>
          </a:p>
          <a:p>
            <a:pPr lvl="1">
              <a:lnSpc>
                <a:spcPct val="100000"/>
              </a:lnSpc>
            </a:pPr>
            <a:r>
              <a:rPr lang="en-CA" sz="2000" dirty="0"/>
              <a:t>VBI significantly improves performance in both native execution and virtual machines (by 2.4x and 4.3x on average, respectively)</a:t>
            </a:r>
            <a:endParaRPr lang="en-CA" dirty="0"/>
          </a:p>
          <a:p>
            <a:pPr lvl="1">
              <a:lnSpc>
                <a:spcPct val="100000"/>
              </a:lnSpc>
            </a:pPr>
            <a:r>
              <a:rPr lang="en-CA" sz="2000" dirty="0"/>
              <a:t>Increases the effectiveness of managing heterogeneous memory architectures</a:t>
            </a:r>
          </a:p>
          <a:p>
            <a:pPr>
              <a:lnSpc>
                <a:spcPct val="100000"/>
              </a:lnSpc>
            </a:pPr>
            <a:endParaRPr lang="en-CA" sz="2400" dirty="0"/>
          </a:p>
          <a:p>
            <a:pPr>
              <a:lnSpc>
                <a:spcPct val="100000"/>
              </a:lnSpc>
            </a:pPr>
            <a:endParaRPr lang="en-CA" sz="2400" dirty="0"/>
          </a:p>
          <a:p>
            <a:pPr lvl="1">
              <a:lnSpc>
                <a:spcPct val="100000"/>
              </a:lnSpc>
              <a:spcBef>
                <a:spcPts val="1000"/>
              </a:spcBef>
            </a:pPr>
            <a:endParaRPr lang="en-CA" sz="2400" dirty="0"/>
          </a:p>
          <a:p>
            <a:endParaRPr lang="en-CA" sz="2400" dirty="0"/>
          </a:p>
        </p:txBody>
      </p:sp>
      <p:sp>
        <p:nvSpPr>
          <p:cNvPr id="101" name="Title 1">
            <a:extLst>
              <a:ext uri="{FF2B5EF4-FFF2-40B4-BE49-F238E27FC236}">
                <a16:creationId xmlns:a16="http://schemas.microsoft.com/office/drawing/2014/main" id="{24AB5F02-8BA5-E64E-9947-0E223721D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91" y="73723"/>
            <a:ext cx="8987622" cy="740193"/>
          </a:xfrm>
        </p:spPr>
        <p:txBody>
          <a:bodyPr/>
          <a:lstStyle/>
          <a:p>
            <a:r>
              <a:rPr lang="en-US" sz="3900" b="1" spc="-50" dirty="0"/>
              <a:t>Key Optimizations and Results</a:t>
            </a:r>
          </a:p>
        </p:txBody>
      </p:sp>
      <p:sp>
        <p:nvSpPr>
          <p:cNvPr id="59" name="Slide Number Placeholder 2">
            <a:extLst>
              <a:ext uri="{FF2B5EF4-FFF2-40B4-BE49-F238E27FC236}">
                <a16:creationId xmlns:a16="http://schemas.microsoft.com/office/drawing/2014/main" id="{185FE181-A49D-8A43-9E2D-4CAD28DE0B2B}"/>
              </a:ext>
            </a:extLst>
          </p:cNvPr>
          <p:cNvSpPr txBox="1">
            <a:spLocks/>
          </p:cNvSpPr>
          <p:nvPr/>
        </p:nvSpPr>
        <p:spPr>
          <a:xfrm>
            <a:off x="5498152" y="6345828"/>
            <a:ext cx="34276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A0CF43C-0A86-4E39-9C12-F39370374F43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C76026-F09D-FB40-B282-B51695A88ACB}"/>
              </a:ext>
            </a:extLst>
          </p:cNvPr>
          <p:cNvSpPr txBox="1"/>
          <p:nvPr/>
        </p:nvSpPr>
        <p:spPr>
          <a:xfrm>
            <a:off x="458233" y="4960833"/>
            <a:ext cx="8467594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</a:rPr>
              <a:t>VBI </a:t>
            </a:r>
            <a:r>
              <a:rPr lang="en-CA" sz="2400" b="1" dirty="0">
                <a:latin typeface="Cambria" panose="02040503050406030204" pitchFamily="18" charset="0"/>
              </a:rPr>
              <a:t>is a promising new virtual memory framework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Cambria" panose="02040503050406030204" pitchFamily="18" charset="0"/>
              </a:rPr>
              <a:t>Can enable several important optimizations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Cambria" panose="02040503050406030204" pitchFamily="18" charset="0"/>
              </a:rPr>
              <a:t>Increases design flexibility for virtual memory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>
                <a:latin typeface="Cambria" panose="02040503050406030204" pitchFamily="18" charset="0"/>
              </a:rPr>
              <a:t>A new direction for future work in novel virtual memory frameworks</a:t>
            </a:r>
            <a:endParaRPr lang="en-US" sz="1600" b="1" dirty="0">
              <a:latin typeface="Cambria" panose="02040503050406030204" pitchFamily="18" charset="0"/>
              <a:ea typeface="Cambria" charset="0"/>
              <a:cs typeface="Cambria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4C69086-63D3-AD42-A3BC-FFF3A6B26A99}"/>
              </a:ext>
            </a:extLst>
          </p:cNvPr>
          <p:cNvSpPr/>
          <p:nvPr/>
        </p:nvSpPr>
        <p:spPr>
          <a:xfrm>
            <a:off x="579121" y="1101813"/>
            <a:ext cx="8346706" cy="1390182"/>
          </a:xfrm>
          <a:prstGeom prst="roundRect">
            <a:avLst>
              <a:gd name="adj" fmla="val 15210"/>
            </a:avLst>
          </a:prstGeom>
          <a:noFill/>
          <a:ln w="571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D3FA96-2633-8544-98DB-EDCCDF36D02E}"/>
              </a:ext>
            </a:extLst>
          </p:cNvPr>
          <p:cNvSpPr txBox="1"/>
          <p:nvPr/>
        </p:nvSpPr>
        <p:spPr>
          <a:xfrm>
            <a:off x="6731027" y="1649812"/>
            <a:ext cx="2075312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</a:rPr>
              <a:t>Inherent to VBI design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52D2FD9-C967-D841-9A6C-BBA228BDDDC1}"/>
              </a:ext>
            </a:extLst>
          </p:cNvPr>
          <p:cNvSpPr/>
          <p:nvPr/>
        </p:nvSpPr>
        <p:spPr>
          <a:xfrm>
            <a:off x="579121" y="2501699"/>
            <a:ext cx="8346706" cy="559001"/>
          </a:xfrm>
          <a:prstGeom prst="roundRect">
            <a:avLst>
              <a:gd name="adj" fmla="val 17429"/>
            </a:avLst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2254AA-C91D-CD40-8E03-9A802A482762}"/>
              </a:ext>
            </a:extLst>
          </p:cNvPr>
          <p:cNvSpPr txBox="1"/>
          <p:nvPr/>
        </p:nvSpPr>
        <p:spPr>
          <a:xfrm>
            <a:off x="6849328" y="2629256"/>
            <a:ext cx="1957011" cy="2941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1600" b="1" i="1" dirty="0">
                <a:solidFill>
                  <a:srgbClr val="C00000"/>
                </a:solidFill>
              </a:rPr>
              <a:t>Covered in the paper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9694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/>
      <p:bldP spid="18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0F9B7762-C625-4FE6-A67E-20C121A7C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482" y="5803857"/>
            <a:ext cx="2411415" cy="108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itle 1"/>
          <p:cNvSpPr txBox="1">
            <a:spLocks/>
          </p:cNvSpPr>
          <p:nvPr/>
        </p:nvSpPr>
        <p:spPr>
          <a:xfrm>
            <a:off x="0" y="3717"/>
            <a:ext cx="9144000" cy="296250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6600" b="1" dirty="0">
              <a:solidFill>
                <a:srgbClr val="70AD47"/>
              </a:solidFill>
            </a:endParaRPr>
          </a:p>
        </p:txBody>
      </p:sp>
      <p:sp>
        <p:nvSpPr>
          <p:cNvPr id="102" name="Title 1"/>
          <p:cNvSpPr>
            <a:spLocks noGrp="1"/>
          </p:cNvSpPr>
          <p:nvPr>
            <p:ph type="ctrTitle" idx="4294967295"/>
          </p:nvPr>
        </p:nvSpPr>
        <p:spPr>
          <a:xfrm>
            <a:off x="0" y="472493"/>
            <a:ext cx="9144000" cy="2051158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0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The Virtual Block Interface:</a:t>
            </a:r>
            <a:br>
              <a:rPr lang="en-US" sz="50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A Flexible Alternative to the </a:t>
            </a:r>
            <a:b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</a:b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latin typeface="Cambria"/>
                <a:cs typeface="Cambria"/>
              </a:rPr>
              <a:t>Conventional Virtual Memory Framework</a:t>
            </a:r>
            <a:endParaRPr lang="en-US" sz="3600" b="1" dirty="0">
              <a:solidFill>
                <a:schemeClr val="bg1">
                  <a:lumMod val="95000"/>
                </a:schemeClr>
              </a:solidFill>
              <a:latin typeface="Cambria"/>
              <a:cs typeface="Cambria"/>
            </a:endParaRPr>
          </a:p>
        </p:txBody>
      </p:sp>
      <p:sp>
        <p:nvSpPr>
          <p:cNvPr id="103" name="Subtitle 2"/>
          <p:cNvSpPr>
            <a:spLocks noGrp="1"/>
          </p:cNvSpPr>
          <p:nvPr>
            <p:ph type="subTitle" idx="4294967295"/>
          </p:nvPr>
        </p:nvSpPr>
        <p:spPr>
          <a:xfrm>
            <a:off x="228600" y="3115179"/>
            <a:ext cx="8686800" cy="2068761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b="1" dirty="0" err="1">
                <a:latin typeface="Cambria"/>
                <a:cs typeface="Cambria"/>
              </a:rPr>
              <a:t>Nastaran</a:t>
            </a:r>
            <a:r>
              <a:rPr lang="en-US" b="1" dirty="0">
                <a:latin typeface="Cambria"/>
                <a:cs typeface="Cambria"/>
              </a:rPr>
              <a:t> </a:t>
            </a:r>
            <a:r>
              <a:rPr lang="en-US" b="1" dirty="0" err="1">
                <a:latin typeface="Cambria"/>
                <a:cs typeface="Cambria"/>
              </a:rPr>
              <a:t>Hajinazar</a:t>
            </a:r>
            <a:r>
              <a:rPr lang="en-US" dirty="0">
                <a:latin typeface="Cambria"/>
                <a:cs typeface="Cambria"/>
              </a:rPr>
              <a:t>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Pratyush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Patel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Minesh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Patel Konstantinos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Kanellopoulos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 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Saugata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Ghose  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Rachata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Ausavarungnirun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         Geraldo F. Oliveira     Jonathan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Appavoo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        Vivek Seshadri       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Onur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/>
                <a:cs typeface="Cambria"/>
              </a:rPr>
              <a:t>Mutlu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Cambria"/>
              <a:cs typeface="Cambria"/>
            </a:endParaRPr>
          </a:p>
        </p:txBody>
      </p:sp>
      <p:pic>
        <p:nvPicPr>
          <p:cNvPr id="1026" name="Picture 2" descr="http://www.euroc-project.eu/fileadmin/imgEuroc/eurocConsortiumLogos/eth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40" y="5443991"/>
            <a:ext cx="1826322" cy="37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eaphages.org/media/institutions/Burgundy_CMU_JPG_Logo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53" b="26959"/>
          <a:stretch/>
        </p:blipFill>
        <p:spPr bwMode="auto">
          <a:xfrm>
            <a:off x="384509" y="6177750"/>
            <a:ext cx="2147696" cy="35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09" y="5431704"/>
            <a:ext cx="1467233" cy="424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7FA4FA8-6233-4D60-91DB-E3797E929C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570" y="5427333"/>
            <a:ext cx="1831852" cy="432817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5D86B6F-263C-4F93-8DC5-88A7936E8A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793" y="5427333"/>
            <a:ext cx="1612291" cy="408476"/>
          </a:xfrm>
          <a:prstGeom prst="rect">
            <a:avLst/>
          </a:prstGeom>
        </p:spPr>
      </p:pic>
      <p:pic>
        <p:nvPicPr>
          <p:cNvPr id="9" name="Picture 4" descr="master logo">
            <a:extLst>
              <a:ext uri="{FF2B5EF4-FFF2-40B4-BE49-F238E27FC236}">
                <a16:creationId xmlns:a16="http://schemas.microsoft.com/office/drawing/2014/main" id="{8FD42195-F7F5-4A65-B3BD-CA654140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263" y="6066320"/>
            <a:ext cx="1237349" cy="55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4239F6-0376-1744-9CDE-8BB0C1E61A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2192" y="5923612"/>
            <a:ext cx="667384" cy="78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658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2.9|1.5|4.6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5.5|5.8|3.4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3.3|3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33064</TotalTime>
  <Words>991</Words>
  <Application>Microsoft Macintosh PowerPoint</Application>
  <PresentationFormat>On-screen Show (4:3)</PresentationFormat>
  <Paragraphs>112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Cambria</vt:lpstr>
      <vt:lpstr>Calibri</vt:lpstr>
      <vt:lpstr>Arial</vt:lpstr>
      <vt:lpstr>Calibri Light</vt:lpstr>
      <vt:lpstr>Office Theme</vt:lpstr>
      <vt:lpstr>The Virtual Block Interface: A Flexible Alternative to the  Conventional Virtual Memory Framework</vt:lpstr>
      <vt:lpstr>Computing Systems Are Diversifying</vt:lpstr>
      <vt:lpstr>Motivation, Goal, and Key Idea</vt:lpstr>
      <vt:lpstr>VBI: Overview</vt:lpstr>
      <vt:lpstr>Key Optimizations and Results</vt:lpstr>
      <vt:lpstr>The Virtual Block Interface: A Flexible Alternative to the  Conventional Virtual Memory Framework</vt:lpstr>
    </vt:vector>
  </TitlesOfParts>
  <Company>Razer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Minesh Patel</dc:creator>
  <cp:lastModifiedBy>Nastaran Hajinazar</cp:lastModifiedBy>
  <cp:revision>2863</cp:revision>
  <dcterms:created xsi:type="dcterms:W3CDTF">2017-06-05T15:22:10Z</dcterms:created>
  <dcterms:modified xsi:type="dcterms:W3CDTF">2020-06-01T04:13:26Z</dcterms:modified>
</cp:coreProperties>
</file>